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7.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8.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9.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0.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theme/theme11.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800" r:id="rId1"/>
    <p:sldMasterId id="2147483936" r:id="rId2"/>
    <p:sldMasterId id="2147483948" r:id="rId3"/>
    <p:sldMasterId id="2147483973" r:id="rId4"/>
    <p:sldMasterId id="2147483997" r:id="rId5"/>
    <p:sldMasterId id="2147484009" r:id="rId6"/>
    <p:sldMasterId id="2147484023" r:id="rId7"/>
    <p:sldMasterId id="2147484053" r:id="rId8"/>
    <p:sldMasterId id="2147484065" r:id="rId9"/>
    <p:sldMasterId id="2147484083" r:id="rId10"/>
    <p:sldMasterId id="2147484095" r:id="rId11"/>
  </p:sldMasterIdLst>
  <p:sldIdLst>
    <p:sldId id="973" r:id="rId12"/>
    <p:sldId id="978" r:id="rId13"/>
    <p:sldId id="979" r:id="rId14"/>
    <p:sldId id="980" r:id="rId15"/>
    <p:sldId id="981" r:id="rId16"/>
    <p:sldId id="982" r:id="rId17"/>
    <p:sldId id="983" r:id="rId18"/>
    <p:sldId id="984" r:id="rId19"/>
    <p:sldId id="985" r:id="rId20"/>
    <p:sldId id="986" r:id="rId21"/>
    <p:sldId id="987" r:id="rId22"/>
    <p:sldId id="988" r:id="rId23"/>
    <p:sldId id="989" r:id="rId24"/>
    <p:sldId id="990" r:id="rId25"/>
    <p:sldId id="991" r:id="rId26"/>
    <p:sldId id="992" r:id="rId27"/>
    <p:sldId id="993" r:id="rId28"/>
    <p:sldId id="994" r:id="rId29"/>
    <p:sldId id="995" r:id="rId30"/>
    <p:sldId id="996" r:id="rId31"/>
    <p:sldId id="997" r:id="rId32"/>
    <p:sldId id="998" r:id="rId33"/>
    <p:sldId id="999" r:id="rId34"/>
    <p:sldId id="1000" r:id="rId35"/>
    <p:sldId id="1001" r:id="rId36"/>
    <p:sldId id="1002" r:id="rId37"/>
    <p:sldId id="1003" r:id="rId38"/>
    <p:sldId id="1004" r:id="rId39"/>
    <p:sldId id="1005" r:id="rId40"/>
    <p:sldId id="1006" r:id="rId41"/>
    <p:sldId id="1007" r:id="rId42"/>
    <p:sldId id="1008" r:id="rId43"/>
    <p:sldId id="1009" r:id="rId44"/>
    <p:sldId id="1010" r:id="rId45"/>
    <p:sldId id="1011" r:id="rId46"/>
    <p:sldId id="1012" r:id="rId47"/>
    <p:sldId id="1013" r:id="rId48"/>
    <p:sldId id="1014" r:id="rId49"/>
    <p:sldId id="1015" r:id="rId50"/>
    <p:sldId id="1016" r:id="rId51"/>
    <p:sldId id="1017" r:id="rId52"/>
    <p:sldId id="1018" r:id="rId53"/>
    <p:sldId id="1019" r:id="rId54"/>
    <p:sldId id="1020" r:id="rId55"/>
    <p:sldId id="1021" r:id="rId56"/>
    <p:sldId id="1022" r:id="rId57"/>
    <p:sldId id="1023" r:id="rId58"/>
    <p:sldId id="965" r:id="rId59"/>
    <p:sldId id="966" r:id="rId60"/>
    <p:sldId id="967" r:id="rId61"/>
    <p:sldId id="968" r:id="rId62"/>
    <p:sldId id="969" r:id="rId63"/>
    <p:sldId id="378" r:id="rId64"/>
    <p:sldId id="379" r:id="rId65"/>
    <p:sldId id="381" r:id="rId66"/>
    <p:sldId id="380" r:id="rId67"/>
    <p:sldId id="382" r:id="rId68"/>
    <p:sldId id="383" r:id="rId69"/>
    <p:sldId id="384" r:id="rId70"/>
    <p:sldId id="267" r:id="rId71"/>
    <p:sldId id="257" r:id="rId72"/>
    <p:sldId id="905" r:id="rId73"/>
    <p:sldId id="906" r:id="rId74"/>
    <p:sldId id="907" r:id="rId75"/>
    <p:sldId id="908" r:id="rId76"/>
    <p:sldId id="909" r:id="rId77"/>
    <p:sldId id="910" r:id="rId78"/>
    <p:sldId id="911" r:id="rId79"/>
    <p:sldId id="913" r:id="rId80"/>
    <p:sldId id="914" r:id="rId81"/>
    <p:sldId id="915" r:id="rId82"/>
    <p:sldId id="916" r:id="rId83"/>
    <p:sldId id="928" r:id="rId84"/>
    <p:sldId id="917" r:id="rId85"/>
    <p:sldId id="918" r:id="rId86"/>
    <p:sldId id="929" r:id="rId87"/>
    <p:sldId id="919" r:id="rId88"/>
    <p:sldId id="920" r:id="rId89"/>
    <p:sldId id="921" r:id="rId90"/>
    <p:sldId id="930" r:id="rId91"/>
    <p:sldId id="922" r:id="rId92"/>
    <p:sldId id="931" r:id="rId93"/>
    <p:sldId id="923" r:id="rId94"/>
    <p:sldId id="277" r:id="rId95"/>
    <p:sldId id="924" r:id="rId96"/>
    <p:sldId id="925" r:id="rId97"/>
    <p:sldId id="926" r:id="rId98"/>
    <p:sldId id="933" r:id="rId99"/>
    <p:sldId id="934" r:id="rId100"/>
    <p:sldId id="374" r:id="rId101"/>
    <p:sldId id="375" r:id="rId102"/>
    <p:sldId id="282" r:id="rId103"/>
    <p:sldId id="283" r:id="rId104"/>
    <p:sldId id="360" r:id="rId105"/>
    <p:sldId id="972" r:id="rId106"/>
    <p:sldId id="1024" r:id="rId107"/>
    <p:sldId id="1025" r:id="rId108"/>
    <p:sldId id="1026" r:id="rId109"/>
    <p:sldId id="1027" r:id="rId110"/>
    <p:sldId id="293" r:id="rId111"/>
  </p:sldIdLst>
  <p:sldSz cx="12192000" cy="6858000"/>
  <p:notesSz cx="6858000" cy="9144000"/>
  <p:embeddedFontLst>
    <p:embeddedFont>
      <p:font typeface="Noto Sans" panose="020B0604020202020204" charset="0"/>
      <p:italic r:id="rId112"/>
      <p:boldItalic r:id="rId113"/>
    </p:embeddedFont>
    <p:embeddedFont>
      <p:font typeface="B Nazanin" panose="00000400000000000000" pitchFamily="2" charset="-78"/>
      <p:regular r:id="rId114"/>
      <p:bold r:id="rId115"/>
    </p:embeddedFont>
    <p:embeddedFont>
      <p:font typeface="Georgia" panose="02040502050405020303" pitchFamily="18" charset="0"/>
      <p:regular r:id="rId116"/>
      <p:bold r:id="rId117"/>
      <p:italic r:id="rId118"/>
      <p:boldItalic r:id="rId119"/>
    </p:embeddedFont>
    <p:embeddedFont>
      <p:font typeface="Calibri Light" panose="020F0302020204030204" pitchFamily="34" charset="0"/>
      <p:regular r:id="rId120"/>
      <p:italic r:id="rId121"/>
    </p:embeddedFont>
    <p:embeddedFont>
      <p:font typeface="IranNastaliq" panose="02000503000000020003" pitchFamily="2" charset="0"/>
      <p:regular r:id="rId122"/>
    </p:embeddedFont>
    <p:embeddedFont>
      <p:font typeface="Open Sans" panose="020B0604020202020204" charset="0"/>
      <p:regular r:id="rId123"/>
      <p:bold r:id="rId124"/>
      <p:italic r:id="rId125"/>
      <p:boldItalic r:id="rId126"/>
    </p:embeddedFont>
    <p:embeddedFont>
      <p:font typeface="Lucida Sans Unicode" panose="020B0602030504020204" pitchFamily="34" charset="0"/>
      <p:regular r:id="rId127"/>
    </p:embeddedFont>
    <p:embeddedFont>
      <p:font typeface="B Titr" panose="00000700000000000000" pitchFamily="2" charset="-78"/>
      <p:bold r:id="rId128"/>
    </p:embeddedFont>
    <p:embeddedFont>
      <p:font typeface="Playfair Display" panose="020B0604020202020204" charset="0"/>
      <p:regular r:id="rId129"/>
      <p:bold r:id="rId130"/>
      <p:italic r:id="rId131"/>
      <p:boldItalic r:id="rId132"/>
    </p:embeddedFont>
    <p:embeddedFont>
      <p:font typeface="B Zar" panose="00000400000000000000" pitchFamily="2" charset="-78"/>
      <p:regular r:id="rId133"/>
      <p:bold r:id="rId134"/>
    </p:embeddedFont>
    <p:embeddedFont>
      <p:font typeface="Trebuchet MS" panose="020B0603020202020204" pitchFamily="34" charset="0"/>
      <p:regular r:id="rId135"/>
      <p:bold r:id="rId136"/>
      <p:italic r:id="rId137"/>
      <p:boldItalic r:id="rId138"/>
    </p:embeddedFont>
    <p:embeddedFont>
      <p:font typeface="Calibri" panose="020F0502020204030204" pitchFamily="34" charset="0"/>
      <p:regular r:id="rId139"/>
      <p:bold r:id="rId140"/>
      <p:italic r:id="rId141"/>
      <p:boldItalic r:id="rId1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font" Target="fonts/font6.fntdata"/><Relationship Id="rId21" Type="http://schemas.openxmlformats.org/officeDocument/2006/relationships/slide" Target="slides/slide10.xml"/><Relationship Id="rId42" Type="http://schemas.openxmlformats.org/officeDocument/2006/relationships/slide" Target="slides/slide31.xml"/><Relationship Id="rId63" Type="http://schemas.openxmlformats.org/officeDocument/2006/relationships/slide" Target="slides/slide52.xml"/><Relationship Id="rId84" Type="http://schemas.openxmlformats.org/officeDocument/2006/relationships/slide" Target="slides/slide73.xml"/><Relationship Id="rId138" Type="http://schemas.openxmlformats.org/officeDocument/2006/relationships/font" Target="fonts/font27.fntdata"/><Relationship Id="rId107" Type="http://schemas.openxmlformats.org/officeDocument/2006/relationships/slide" Target="slides/slide96.xml"/><Relationship Id="rId11" Type="http://schemas.openxmlformats.org/officeDocument/2006/relationships/slideMaster" Target="slideMasters/slideMaster11.xml"/><Relationship Id="rId32" Type="http://schemas.openxmlformats.org/officeDocument/2006/relationships/slide" Target="slides/slide21.xml"/><Relationship Id="rId53" Type="http://schemas.openxmlformats.org/officeDocument/2006/relationships/slide" Target="slides/slide42.xml"/><Relationship Id="rId74" Type="http://schemas.openxmlformats.org/officeDocument/2006/relationships/slide" Target="slides/slide63.xml"/><Relationship Id="rId128" Type="http://schemas.openxmlformats.org/officeDocument/2006/relationships/font" Target="fonts/font17.fntdata"/><Relationship Id="rId5" Type="http://schemas.openxmlformats.org/officeDocument/2006/relationships/slideMaster" Target="slideMasters/slideMaster5.xml"/><Relationship Id="rId90" Type="http://schemas.openxmlformats.org/officeDocument/2006/relationships/slide" Target="slides/slide79.xml"/><Relationship Id="rId95" Type="http://schemas.openxmlformats.org/officeDocument/2006/relationships/slide" Target="slides/slide84.xml"/><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slide" Target="slides/slide53.xml"/><Relationship Id="rId69" Type="http://schemas.openxmlformats.org/officeDocument/2006/relationships/slide" Target="slides/slide58.xml"/><Relationship Id="rId113" Type="http://schemas.openxmlformats.org/officeDocument/2006/relationships/font" Target="fonts/font2.fntdata"/><Relationship Id="rId118" Type="http://schemas.openxmlformats.org/officeDocument/2006/relationships/font" Target="fonts/font7.fntdata"/><Relationship Id="rId134" Type="http://schemas.openxmlformats.org/officeDocument/2006/relationships/font" Target="fonts/font23.fntdata"/><Relationship Id="rId139" Type="http://schemas.openxmlformats.org/officeDocument/2006/relationships/font" Target="fonts/font28.fntdata"/><Relationship Id="rId80" Type="http://schemas.openxmlformats.org/officeDocument/2006/relationships/slide" Target="slides/slide69.xml"/><Relationship Id="rId85" Type="http://schemas.openxmlformats.org/officeDocument/2006/relationships/slide" Target="slides/slide74.xml"/><Relationship Id="rId12" Type="http://schemas.openxmlformats.org/officeDocument/2006/relationships/slide" Target="slides/slide1.xml"/><Relationship Id="rId17" Type="http://schemas.openxmlformats.org/officeDocument/2006/relationships/slide" Target="slides/slide6.xml"/><Relationship Id="rId33" Type="http://schemas.openxmlformats.org/officeDocument/2006/relationships/slide" Target="slides/slide22.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08" Type="http://schemas.openxmlformats.org/officeDocument/2006/relationships/slide" Target="slides/slide97.xml"/><Relationship Id="rId124" Type="http://schemas.openxmlformats.org/officeDocument/2006/relationships/font" Target="fonts/font13.fntdata"/><Relationship Id="rId129" Type="http://schemas.openxmlformats.org/officeDocument/2006/relationships/font" Target="fonts/font18.fntdata"/><Relationship Id="rId54" Type="http://schemas.openxmlformats.org/officeDocument/2006/relationships/slide" Target="slides/slide43.xml"/><Relationship Id="rId70" Type="http://schemas.openxmlformats.org/officeDocument/2006/relationships/slide" Target="slides/slide59.xml"/><Relationship Id="rId75" Type="http://schemas.openxmlformats.org/officeDocument/2006/relationships/slide" Target="slides/slide64.xml"/><Relationship Id="rId91" Type="http://schemas.openxmlformats.org/officeDocument/2006/relationships/slide" Target="slides/slide80.xml"/><Relationship Id="rId96" Type="http://schemas.openxmlformats.org/officeDocument/2006/relationships/slide" Target="slides/slide85.xml"/><Relationship Id="rId140" Type="http://schemas.openxmlformats.org/officeDocument/2006/relationships/font" Target="fonts/font29.fntdata"/><Relationship Id="rId14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2.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font" Target="fonts/font3.fntdata"/><Relationship Id="rId119" Type="http://schemas.openxmlformats.org/officeDocument/2006/relationships/font" Target="fonts/font8.fntdata"/><Relationship Id="rId44" Type="http://schemas.openxmlformats.org/officeDocument/2006/relationships/slide" Target="slides/slide33.xml"/><Relationship Id="rId60" Type="http://schemas.openxmlformats.org/officeDocument/2006/relationships/slide" Target="slides/slide49.xml"/><Relationship Id="rId65" Type="http://schemas.openxmlformats.org/officeDocument/2006/relationships/slide" Target="slides/slide54.xml"/><Relationship Id="rId81" Type="http://schemas.openxmlformats.org/officeDocument/2006/relationships/slide" Target="slides/slide70.xml"/><Relationship Id="rId86" Type="http://schemas.openxmlformats.org/officeDocument/2006/relationships/slide" Target="slides/slide75.xml"/><Relationship Id="rId130" Type="http://schemas.openxmlformats.org/officeDocument/2006/relationships/font" Target="fonts/font19.fntdata"/><Relationship Id="rId135" Type="http://schemas.openxmlformats.org/officeDocument/2006/relationships/font" Target="fonts/font24.fntdata"/><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109" Type="http://schemas.openxmlformats.org/officeDocument/2006/relationships/slide" Target="slides/slide9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04" Type="http://schemas.openxmlformats.org/officeDocument/2006/relationships/slide" Target="slides/slide93.xml"/><Relationship Id="rId120" Type="http://schemas.openxmlformats.org/officeDocument/2006/relationships/font" Target="fonts/font9.fntdata"/><Relationship Id="rId125" Type="http://schemas.openxmlformats.org/officeDocument/2006/relationships/font" Target="fonts/font14.fntdata"/><Relationship Id="rId141" Type="http://schemas.openxmlformats.org/officeDocument/2006/relationships/font" Target="fonts/font30.fntdata"/><Relationship Id="rId146"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60.xml"/><Relationship Id="rId92" Type="http://schemas.openxmlformats.org/officeDocument/2006/relationships/slide" Target="slides/slide81.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15" Type="http://schemas.openxmlformats.org/officeDocument/2006/relationships/font" Target="fonts/font4.fntdata"/><Relationship Id="rId131" Type="http://schemas.openxmlformats.org/officeDocument/2006/relationships/font" Target="fonts/font20.fntdata"/><Relationship Id="rId136" Type="http://schemas.openxmlformats.org/officeDocument/2006/relationships/font" Target="fonts/font25.fntdata"/><Relationship Id="rId61" Type="http://schemas.openxmlformats.org/officeDocument/2006/relationships/slide" Target="slides/slide50.xml"/><Relationship Id="rId82" Type="http://schemas.openxmlformats.org/officeDocument/2006/relationships/slide" Target="slides/slide71.xml"/><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105" Type="http://schemas.openxmlformats.org/officeDocument/2006/relationships/slide" Target="slides/slide94.xml"/><Relationship Id="rId126" Type="http://schemas.openxmlformats.org/officeDocument/2006/relationships/font" Target="fonts/font15.fntdata"/><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98" Type="http://schemas.openxmlformats.org/officeDocument/2006/relationships/slide" Target="slides/slide87.xml"/><Relationship Id="rId121" Type="http://schemas.openxmlformats.org/officeDocument/2006/relationships/font" Target="fonts/font10.fntdata"/><Relationship Id="rId142" Type="http://schemas.openxmlformats.org/officeDocument/2006/relationships/font" Target="fonts/font31.fntdata"/><Relationship Id="rId3" Type="http://schemas.openxmlformats.org/officeDocument/2006/relationships/slideMaster" Target="slideMasters/slideMaster3.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116" Type="http://schemas.openxmlformats.org/officeDocument/2006/relationships/font" Target="fonts/font5.fntdata"/><Relationship Id="rId137" Type="http://schemas.openxmlformats.org/officeDocument/2006/relationships/font" Target="fonts/font26.fntdata"/><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font" Target="fonts/font21.fntdata"/><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106" Type="http://schemas.openxmlformats.org/officeDocument/2006/relationships/slide" Target="slides/slide95.xml"/><Relationship Id="rId127" Type="http://schemas.openxmlformats.org/officeDocument/2006/relationships/font" Target="fonts/font16.fntdata"/><Relationship Id="rId10" Type="http://schemas.openxmlformats.org/officeDocument/2006/relationships/slideMaster" Target="slideMasters/slideMaster10.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78" Type="http://schemas.openxmlformats.org/officeDocument/2006/relationships/slide" Target="slides/slide67.xml"/><Relationship Id="rId94" Type="http://schemas.openxmlformats.org/officeDocument/2006/relationships/slide" Target="slides/slide83.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font" Target="fonts/font11.fntdata"/><Relationship Id="rId14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5.xml"/><Relationship Id="rId47" Type="http://schemas.openxmlformats.org/officeDocument/2006/relationships/slide" Target="slides/slide36.xml"/><Relationship Id="rId68" Type="http://schemas.openxmlformats.org/officeDocument/2006/relationships/slide" Target="slides/slide57.xml"/><Relationship Id="rId89" Type="http://schemas.openxmlformats.org/officeDocument/2006/relationships/slide" Target="slides/slide78.xml"/><Relationship Id="rId112" Type="http://schemas.openxmlformats.org/officeDocument/2006/relationships/font" Target="fonts/font1.fntdata"/><Relationship Id="rId133" Type="http://schemas.openxmlformats.org/officeDocument/2006/relationships/font" Target="fonts/font22.fntdata"/><Relationship Id="rId16" Type="http://schemas.openxmlformats.org/officeDocument/2006/relationships/slide" Target="slides/slide5.xml"/><Relationship Id="rId37" Type="http://schemas.openxmlformats.org/officeDocument/2006/relationships/slide" Target="slides/slide26.xml"/><Relationship Id="rId58" Type="http://schemas.openxmlformats.org/officeDocument/2006/relationships/slide" Target="slides/slide47.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font" Target="fonts/font12.fntdata"/><Relationship Id="rId144"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2-06T08:01:02.711"/>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776526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9363566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578ACC-22D6-47C1-A373-4FD133E34F3C}"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10729455" y="286989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829959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5A6C69-6797-4E8A-BF37-F2C3751466E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135164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2014A1-A632-4878-A0D3-F52BA7563730}"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846690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99F462-093F-4566-844B-4C71F2739DA5}"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21588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24A7AC-904D-4781-85BA-7D10C17ED021}"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103058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31444B-B92B-4E27-8C94-BB93EAF5CB18}"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877690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EFA5E-FA76-400D-B3DC-F0BA90E6D107}"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06880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6C117F-5CCF-4837-BE5F-2B92066CAFAF}"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11309"/>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252541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EB90BD-B6CE-46B7-997F-7313B992CCDC}"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1161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46222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9D11F-B188-461D-B23F-39381795C052}"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0992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200" b="0" i="0" u="none" strike="noStrike" kern="1200" cap="all" spc="0" normalizeH="0" baseline="0" noProof="0" dirty="0">
                <a:ln w="3175" cmpd="sng">
                  <a:noFill/>
                </a:ln>
                <a:solidFill>
                  <a:prstClr val="white"/>
                </a:solidFill>
                <a:effectLst/>
                <a:uLnTx/>
                <a:uFillTx/>
                <a:latin typeface="Trebuchet MS" panose="020B0603020202020204"/>
                <a:ea typeface="+mn-ea"/>
                <a:cs typeface="+mn-cs"/>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7200" b="0" i="0" u="none" strike="noStrike" kern="1200" cap="all" spc="0" normalizeH="0" baseline="0" noProof="0" dirty="0">
                <a:ln w="3175" cmpd="sng">
                  <a:noFill/>
                </a:ln>
                <a:solidFill>
                  <a:prstClr val="white"/>
                </a:solidFill>
                <a:effectLst/>
                <a:uLnTx/>
                <a:uFillTx/>
                <a:latin typeface="Trebuchet MS" panose="020B0603020202020204"/>
                <a:ea typeface="+mn-ea"/>
                <a:cs typeface="+mn-cs"/>
              </a:rPr>
              <a:t>”</a:t>
            </a:r>
          </a:p>
        </p:txBody>
      </p:sp>
    </p:spTree>
    <p:extLst>
      <p:ext uri="{BB962C8B-B14F-4D97-AF65-F5344CB8AC3E}">
        <p14:creationId xmlns:p14="http://schemas.microsoft.com/office/powerpoint/2010/main" val="3282225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81543332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E6D8D9-55A2-4063-B0F3-121F44549695}"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0992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605471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24536-994D-4021-A283-9F449C0DB50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45912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BBBB78-C96F-47B7-AB17-D852CA960AC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662536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A3F48C-C7C6-4055-9F49-3777875E72AE}"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54516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78E61D-D431-422C-9764-11DAFE33AB63}"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a:xfrm>
            <a:off x="680321" y="5936188"/>
            <a:ext cx="6126805"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81497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15819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39319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034278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068265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277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9A71749-7CD4-44D2-ABDC-7BE2B970C67F}"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145147225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211353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996943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543436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03576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51951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537089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0835715"/>
      </p:ext>
    </p:extLst>
  </p:cSld>
  <p:clrMapOvr>
    <a:masterClrMapping/>
  </p:clrMapOvr>
  <p:extLst>
    <p:ext uri="{DCECCB84-F9BA-43D5-87BE-67443E8EF086}">
      <p15:sldGuideLst xmlns:p15="http://schemas.microsoft.com/office/powerpoint/2012/main"/>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722230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626337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3728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A71749-7CD4-44D2-ABDC-7BE2B970C67F}"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179432530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28969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5299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lvl1pPr>
              <a:defRPr>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4546038"/>
      </p:ext>
    </p:extLst>
  </p:cSld>
  <p:clrMapOvr>
    <a:masterClrMapping/>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455F51"/>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455F51"/>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455F51"/>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0123221"/>
      </p:ext>
    </p:extLst>
  </p:cSld>
  <p:clrMapOvr>
    <a:masterClrMapping/>
  </p:clrMapOvr>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522706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240076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0673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A71749-7CD4-44D2-ABDC-7BE2B970C67F}"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34014071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9A71749-7CD4-44D2-ABDC-7BE2B970C67F}"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3857643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9A71749-7CD4-44D2-ABDC-7BE2B970C67F}"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7288221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9A71749-7CD4-44D2-ABDC-7BE2B970C67F}"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1826882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A71749-7CD4-44D2-ABDC-7BE2B970C67F}"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343634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A71749-7CD4-44D2-ABDC-7BE2B970C67F}"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2934668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9227583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9A71749-7CD4-44D2-ABDC-7BE2B970C67F}"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34594112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A71749-7CD4-44D2-ABDC-7BE2B970C67F}"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1146868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9A71749-7CD4-44D2-ABDC-7BE2B970C67F}"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08437-C47C-4CAB-8223-F5D604181D58}" type="slidenum">
              <a:rPr lang="en-US" smtClean="0"/>
              <a:t>‹#›</a:t>
            </a:fld>
            <a:endParaRPr lang="en-US"/>
          </a:p>
        </p:txBody>
      </p:sp>
    </p:spTree>
    <p:extLst>
      <p:ext uri="{BB962C8B-B14F-4D97-AF65-F5344CB8AC3E}">
        <p14:creationId xmlns:p14="http://schemas.microsoft.com/office/powerpoint/2010/main" val="7068281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119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46939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90353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87000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7163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28692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03976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14491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19589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97004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89082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3746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endParaRPr lang="fa-IR"/>
          </a:p>
        </p:txBody>
      </p:sp>
      <p:sp>
        <p:nvSpPr>
          <p:cNvPr id="3" name="Chart Placeholder 2"/>
          <p:cNvSpPr>
            <a:spLocks noGrp="1"/>
          </p:cNvSpPr>
          <p:nvPr>
            <p:ph type="chart" idx="1"/>
          </p:nvPr>
        </p:nvSpPr>
        <p:spPr>
          <a:xfrm>
            <a:off x="609600" y="1600201"/>
            <a:ext cx="10972800" cy="4530725"/>
          </a:xfrm>
        </p:spPr>
        <p:txBody>
          <a:bodyPr/>
          <a:lstStyle/>
          <a:p>
            <a:pPr lvl="0"/>
            <a:endParaRPr lang="fa-IR" noProof="0"/>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11"/>
          <p:cNvSpPr>
            <a:spLocks noGrp="1" noChangeArrowheads="1"/>
          </p:cNvSpPr>
          <p:nvPr>
            <p:ph type="sldNum" sz="quarter" idx="12"/>
          </p:nvPr>
        </p:nvSpPr>
        <p:spPr>
          <a:ln/>
        </p:spPr>
        <p:txBody>
          <a:bodyPr/>
          <a:lstStyle>
            <a:lvl1pPr>
              <a:defRPr/>
            </a:lvl1pPr>
          </a:lstStyle>
          <a:p>
            <a:pPr>
              <a:defRPr/>
            </a:pPr>
            <a:fld id="{074080BB-CA8A-457E-ADDD-1C94C16E8847}" type="slidenum">
              <a:rPr lang="ar-SA">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675546421"/>
      </p:ext>
    </p:extLst>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EE50173-D51D-4A89-BE99-59C9DAC50318}"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26164340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E50173-D51D-4A89-BE99-59C9DAC50318}"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7219289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EE50173-D51D-4A89-BE99-59C9DAC50318}"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590410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EE50173-D51D-4A89-BE99-59C9DAC50318}"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36906719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E50173-D51D-4A89-BE99-59C9DAC50318}"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3029868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611874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EE50173-D51D-4A89-BE99-59C9DAC50318}"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13717756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E50173-D51D-4A89-BE99-59C9DAC50318}"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29263998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E50173-D51D-4A89-BE99-59C9DAC50318}"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6198012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EE50173-D51D-4A89-BE99-59C9DAC50318}"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11788710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E50173-D51D-4A89-BE99-59C9DAC50318}"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26311438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E50173-D51D-4A89-BE99-59C9DAC50318}"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14EBFF0-A1E1-40F9-8E83-EC1E19EA4294}" type="slidenum">
              <a:rPr lang="en-US" smtClean="0"/>
              <a:t>‹#›</a:t>
            </a:fld>
            <a:endParaRPr lang="en-US"/>
          </a:p>
        </p:txBody>
      </p:sp>
    </p:spTree>
    <p:extLst>
      <p:ext uri="{BB962C8B-B14F-4D97-AF65-F5344CB8AC3E}">
        <p14:creationId xmlns:p14="http://schemas.microsoft.com/office/powerpoint/2010/main" val="37175697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A36E2DE-9CB3-4228-8AA4-1F466D846D9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34426772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36E2DE-9CB3-4228-8AA4-1F466D846D9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22254316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A36E2DE-9CB3-4228-8AA4-1F466D846D9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8911044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A36E2DE-9CB3-4228-8AA4-1F466D846D9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1246129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5038379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A36E2DE-9CB3-4228-8AA4-1F466D846D9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30765511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A36E2DE-9CB3-4228-8AA4-1F466D846D9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34433391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36E2DE-9CB3-4228-8AA4-1F466D846D9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8007953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36E2DE-9CB3-4228-8AA4-1F466D846D9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10961329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36E2DE-9CB3-4228-8AA4-1F466D846D9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2835237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36E2DE-9CB3-4228-8AA4-1F466D846D9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137311343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A36E2DE-9CB3-4228-8AA4-1F466D846D9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E7A2CC-E019-4167-AFAD-A9F670B3D11A}" type="slidenum">
              <a:rPr lang="en-US" smtClean="0"/>
              <a:t>‹#›</a:t>
            </a:fld>
            <a:endParaRPr lang="en-US"/>
          </a:p>
        </p:txBody>
      </p:sp>
    </p:spTree>
    <p:extLst>
      <p:ext uri="{BB962C8B-B14F-4D97-AF65-F5344CB8AC3E}">
        <p14:creationId xmlns:p14="http://schemas.microsoft.com/office/powerpoint/2010/main" val="4929603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56867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52152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4539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1185645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54635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47797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55899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26831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358074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750838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87953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782A4D0-4CE5-4221-8617-061907A2F15F}"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9142C6-A752-44ED-AB38-81EAADF7DB1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29529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0287" indent="0" algn="r">
              <a:buNone/>
              <a:defRPr sz="788"/>
            </a:lvl1pPr>
            <a:lvl2pPr>
              <a:defRPr sz="675"/>
            </a:lvl2pPr>
            <a:lvl3pPr>
              <a:defRPr sz="563"/>
            </a:lvl3pPr>
            <a:lvl4pPr>
              <a:defRPr sz="506"/>
            </a:lvl4pPr>
            <a:lvl5pPr>
              <a:defRPr sz="506"/>
            </a:lvl5pPr>
            <a:extLst/>
          </a:lstStyle>
          <a:p>
            <a:pPr lvl="0" eaLnBrk="1" latinLnBrk="0" hangingPunct="1"/>
            <a:r>
              <a:rPr kumimoji="0" lang="en-US" dirty="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1800"/>
            </a:lvl1pPr>
            <a:extLst/>
          </a:lstStyle>
          <a:p>
            <a:r>
              <a:rPr kumimoji="0" lang="en-US"/>
              <a:t>Click icon to add picture</a:t>
            </a:r>
            <a:endParaRPr kumimoji="0" lang="en-US" dirty="0"/>
          </a:p>
        </p:txBody>
      </p:sp>
      <p:sp>
        <p:nvSpPr>
          <p:cNvPr id="6" name="Footer Placeholder 5"/>
          <p:cNvSpPr>
            <a:spLocks noGrp="1"/>
          </p:cNvSpPr>
          <p:nvPr>
            <p:ph type="ftr" sz="quarter" idx="11"/>
          </p:nvPr>
        </p:nvSpPr>
        <p:spPr>
          <a:xfrm>
            <a:off x="3821988" y="6407951"/>
            <a:ext cx="7839181" cy="365125"/>
          </a:xfrm>
          <a:prstGeom prst="rect">
            <a:avLst/>
          </a:prstGeom>
        </p:spPr>
        <p:txBody>
          <a:bodyPr/>
          <a:lstStyle>
            <a:lvl1pPr>
              <a:defRPr b="1">
                <a:solidFill>
                  <a:schemeClr val="tx1"/>
                </a:solidFill>
              </a:defRPr>
            </a:lvl1pPr>
            <a:extLst/>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12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معاونت بهداشت- دفتر سلامت جمعیت، خانواده و مدارس</a:t>
            </a:r>
          </a:p>
        </p:txBody>
      </p:sp>
      <p:sp>
        <p:nvSpPr>
          <p:cNvPr id="8" name="Freeform 7"/>
          <p:cNvSpPr>
            <a:spLocks/>
          </p:cNvSpPr>
          <p:nvPr/>
        </p:nvSpPr>
        <p:spPr bwMode="auto">
          <a:xfrm>
            <a:off x="955253" y="5002000"/>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51435" tIns="25718" rIns="51435" bIns="25718"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Freeform 8"/>
          <p:cNvSpPr>
            <a:spLocks/>
          </p:cNvSpPr>
          <p:nvPr/>
        </p:nvSpPr>
        <p:spPr bwMode="auto">
          <a:xfrm>
            <a:off x="-71413"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51435" tIns="25718" rIns="51435" bIns="25718"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ight Triangle 9"/>
          <p:cNvSpPr>
            <a:spLocks/>
          </p:cNvSpPr>
          <p:nvPr/>
        </p:nvSpPr>
        <p:spPr bwMode="auto">
          <a:xfrm>
            <a:off x="-8056" y="5791253"/>
            <a:ext cx="4536419"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51435" tIns="25718" rIns="51435" bIns="25718" anchor="ctr"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p:cNvCxnSpPr/>
          <p:nvPr/>
        </p:nvCxnSpPr>
        <p:spPr>
          <a:xfrm>
            <a:off x="-12316" y="5787745"/>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13"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6857620"/>
      </p:ext>
    </p:extLst>
  </p:cSld>
  <p:clrMapOvr>
    <a:overrideClrMapping bg1="dk1" tx1="lt1" bg2="dk2" tx2="lt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3_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7715" indent="0" algn="r">
              <a:buNone/>
              <a:defRPr sz="591"/>
            </a:lvl1pPr>
            <a:lvl2pPr>
              <a:defRPr sz="506"/>
            </a:lvl2pPr>
            <a:lvl3pPr>
              <a:defRPr sz="422"/>
            </a:lvl3pPr>
            <a:lvl4pPr>
              <a:defRPr sz="380"/>
            </a:lvl4pPr>
            <a:lvl5pPr>
              <a:defRPr sz="380"/>
            </a:lvl5pPr>
            <a:extLst/>
          </a:lstStyle>
          <a:p>
            <a:pPr lvl="0" eaLnBrk="1" latinLnBrk="0" hangingPunct="1"/>
            <a:r>
              <a:rPr kumimoji="0" lang="en-US" dirty="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1350"/>
            </a:lvl1pPr>
            <a:extLst/>
          </a:lstStyle>
          <a:p>
            <a:r>
              <a:rPr kumimoji="0" lang="en-US"/>
              <a:t>Click icon to add picture</a:t>
            </a:r>
            <a:endParaRPr kumimoji="0" lang="en-US" dirty="0"/>
          </a:p>
        </p:txBody>
      </p:sp>
      <p:sp>
        <p:nvSpPr>
          <p:cNvPr id="6" name="Footer Placeholder 5"/>
          <p:cNvSpPr>
            <a:spLocks noGrp="1"/>
          </p:cNvSpPr>
          <p:nvPr>
            <p:ph type="ftr" sz="quarter" idx="11"/>
          </p:nvPr>
        </p:nvSpPr>
        <p:spPr>
          <a:xfrm>
            <a:off x="3821988" y="6407953"/>
            <a:ext cx="7839181" cy="365125"/>
          </a:xfrm>
          <a:prstGeom prst="rect">
            <a:avLst/>
          </a:prstGeom>
        </p:spPr>
        <p:txBody>
          <a:bodyPr/>
          <a:lstStyle>
            <a:lvl1pPr>
              <a:defRPr b="1">
                <a:solidFill>
                  <a:schemeClr val="tx1"/>
                </a:solidFill>
              </a:defRPr>
            </a:lvl1pPr>
            <a:extLst/>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760" b="1" i="0" u="none" strike="noStrike" kern="1200" cap="none" spc="0" normalizeH="0" baseline="0" noProof="0">
                <a:ln>
                  <a:noFill/>
                </a:ln>
                <a:solidFill>
                  <a:prstClr val="white"/>
                </a:solidFill>
                <a:effectLst/>
                <a:uLnTx/>
                <a:uFillTx/>
                <a:latin typeface="Lucida Sans Unicode"/>
                <a:ea typeface="+mn-ea"/>
                <a:cs typeface="Arial" panose="020B0604020202020204" pitchFamily="34" charset="0"/>
              </a:rPr>
              <a:t>معاونت بهداشت- دفتر سلامت جمعیت، خانواده و مدارس</a:t>
            </a:r>
            <a:endParaRPr kumimoji="0" lang="fa-IR" sz="760" b="1" i="0" u="none" strike="noStrike" kern="1200" cap="none" spc="0" normalizeH="0" baseline="0" noProof="0" dirty="0">
              <a:ln>
                <a:noFill/>
              </a:ln>
              <a:solidFill>
                <a:prstClr val="white"/>
              </a:solidFill>
              <a:effectLst/>
              <a:uLnTx/>
              <a:uFillTx/>
              <a:latin typeface="Lucida Sans Unicode"/>
              <a:ea typeface="+mn-ea"/>
              <a:cs typeface="Arial" panose="020B0604020202020204" pitchFamily="34" charset="0"/>
            </a:endParaRPr>
          </a:p>
        </p:txBody>
      </p:sp>
      <p:sp>
        <p:nvSpPr>
          <p:cNvPr id="8" name="Freeform 7"/>
          <p:cNvSpPr>
            <a:spLocks/>
          </p:cNvSpPr>
          <p:nvPr/>
        </p:nvSpPr>
        <p:spPr bwMode="auto">
          <a:xfrm>
            <a:off x="955254" y="5002002"/>
            <a:ext cx="5069337"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38576" tIns="19289" rIns="38576" bIns="19289"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60" b="0" i="0" u="none" strike="noStrike" kern="1200" cap="none" spc="0" normalizeH="0" baseline="0" noProof="0">
              <a:ln>
                <a:noFill/>
              </a:ln>
              <a:solidFill>
                <a:prstClr val="white"/>
              </a:solidFill>
              <a:effectLst/>
              <a:uLnTx/>
              <a:uFillTx/>
              <a:latin typeface="Lucida Sans Unicode"/>
              <a:ea typeface="+mn-ea"/>
              <a:cs typeface="+mn-cs"/>
            </a:endParaRPr>
          </a:p>
        </p:txBody>
      </p:sp>
      <p:sp>
        <p:nvSpPr>
          <p:cNvPr id="9" name="Freeform 8"/>
          <p:cNvSpPr>
            <a:spLocks/>
          </p:cNvSpPr>
          <p:nvPr/>
        </p:nvSpPr>
        <p:spPr bwMode="auto">
          <a:xfrm>
            <a:off x="-71413" y="5785023"/>
            <a:ext cx="506933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38576" tIns="19289" rIns="38576" bIns="19289" anchor="t"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60" b="0" i="0" u="none" strike="noStrike" kern="1200" cap="none" spc="0" normalizeH="0" baseline="0" noProof="0">
              <a:ln>
                <a:noFill/>
              </a:ln>
              <a:solidFill>
                <a:prstClr val="white"/>
              </a:solidFill>
              <a:effectLst/>
              <a:uLnTx/>
              <a:uFillTx/>
              <a:latin typeface="Lucida Sans Unicode"/>
              <a:ea typeface="+mn-ea"/>
              <a:cs typeface="+mn-cs"/>
            </a:endParaRPr>
          </a:p>
        </p:txBody>
      </p:sp>
      <p:sp>
        <p:nvSpPr>
          <p:cNvPr id="10" name="Right Triangle 9"/>
          <p:cNvSpPr>
            <a:spLocks/>
          </p:cNvSpPr>
          <p:nvPr/>
        </p:nvSpPr>
        <p:spPr bwMode="auto">
          <a:xfrm>
            <a:off x="-8056" y="5791253"/>
            <a:ext cx="4536419"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38576" tIns="19289" rIns="38576" bIns="19289" anchor="ctr"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76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1" name="Straight Connector 10"/>
          <p:cNvCxnSpPr/>
          <p:nvPr/>
        </p:nvCxnSpPr>
        <p:spPr>
          <a:xfrm>
            <a:off x="-12316" y="5787747"/>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6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6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9979325"/>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188761259"/>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BE3C1-DBE1-495D-B57B-2849774B866A}"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9255346" y="2750337"/>
            <a:ext cx="1171888" cy="135644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837953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DE42F4-6EEF-4EF7-8ED4-2208F0F89A08}"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54317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578ACC-22D6-47C1-A373-4FD133E34F3C}"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10729455" y="286989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35994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E5A6C69-6797-4E8A-BF37-F2C3751466E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704532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2014A1-A632-4878-A0D3-F52BA7563730}"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8" name="Footer Placeholder 7"/>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9" name="Slide Number Placeholder 8"/>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618687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99F462-093F-4566-844B-4C71F2739DA5}"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143300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24A7AC-904D-4781-85BA-7D10C17ED021}"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3" name="Footer Placeholder 2"/>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Slide Number Placeholder 3"/>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01338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31444B-B92B-4E27-8C94-BB93EAF5CB18}"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93074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63EFA5E-FA76-400D-B3DC-F0BA90E6D107}"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407977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6C117F-5CCF-4837-BE5F-2B92066CAFAF}"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11309"/>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48971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B02557A-7053-4340-A874-8AB926A8EDA1}" type="datetimeFigureOut">
              <a:rPr lang="en-US" smtClean="0"/>
              <a:pPr/>
              <a:t>2/26/2024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solidFill>
                <a:srgbClr val="455F51"/>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AEF9944-A4F6-4C59-AEBD-678D6480B8EA}" type="slidenum">
              <a:rPr lang="en-US" smtClean="0">
                <a:solidFill>
                  <a:srgbClr val="455F51"/>
                </a:solidFill>
              </a:rPr>
              <a:pPr/>
              <a:t>‹#›</a:t>
            </a:fld>
            <a:endParaRPr lang="en-US" dirty="0">
              <a:solidFill>
                <a:srgbClr val="455F51"/>
              </a:solidFill>
            </a:endParaRPr>
          </a:p>
        </p:txBody>
      </p:sp>
    </p:spTree>
    <p:extLst>
      <p:ext uri="{BB962C8B-B14F-4D97-AF65-F5344CB8AC3E}">
        <p14:creationId xmlns:p14="http://schemas.microsoft.com/office/powerpoint/2010/main" val="1408259815"/>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EB90BD-B6CE-46B7-997F-7313B992CCDC}"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1161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84274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9D11F-B188-461D-B23F-39381795C052}"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0992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7200" b="0" i="0" u="none" strike="noStrike" kern="1200" cap="all" spc="0" normalizeH="0" baseline="0" noProof="0" dirty="0">
                <a:ln w="3175" cmpd="sng">
                  <a:noFill/>
                </a:ln>
                <a:solidFill>
                  <a:prstClr val="white"/>
                </a:solidFill>
                <a:effectLst/>
                <a:uLnTx/>
                <a:uFillTx/>
                <a:latin typeface="Trebuchet MS" panose="020B0603020202020204"/>
                <a:ea typeface="+mn-ea"/>
                <a:cs typeface="+mn-cs"/>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7200" b="0" i="0" u="none" strike="noStrike" kern="1200" cap="all" spc="0" normalizeH="0" baseline="0" noProof="0" dirty="0">
                <a:ln w="3175" cmpd="sng">
                  <a:noFill/>
                </a:ln>
                <a:solidFill>
                  <a:prstClr val="white"/>
                </a:solidFill>
                <a:effectLst/>
                <a:uLnTx/>
                <a:uFillTx/>
                <a:latin typeface="Trebuchet MS" panose="020B0603020202020204"/>
                <a:ea typeface="+mn-ea"/>
                <a:cs typeface="+mn-cs"/>
              </a:rPr>
              <a:t>”</a:t>
            </a:r>
          </a:p>
        </p:txBody>
      </p:sp>
    </p:spTree>
    <p:extLst>
      <p:ext uri="{BB962C8B-B14F-4D97-AF65-F5344CB8AC3E}">
        <p14:creationId xmlns:p14="http://schemas.microsoft.com/office/powerpoint/2010/main" val="4081860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2E6D8D9-55A2-4063-B0F3-121F44549695}"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Footer Placeholder 5"/>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7" name="Slide Number Placeholder 6"/>
          <p:cNvSpPr>
            <a:spLocks noGrp="1"/>
          </p:cNvSpPr>
          <p:nvPr>
            <p:ph type="sldNum" sz="quarter" idx="12"/>
          </p:nvPr>
        </p:nvSpPr>
        <p:spPr>
          <a:xfrm>
            <a:off x="10729455" y="4709925"/>
            <a:ext cx="1154151" cy="109078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1958047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4B24536-994D-4021-A283-9F449C0DB50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2631818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BBBB78-C96F-47B7-AB17-D852CA960AC9}"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65633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FA3F48C-C7C6-4055-9F49-3777875E72AE}"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950584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178E61D-D431-422C-9764-11DAFE33AB63}"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a:xfrm>
            <a:off x="680321" y="5936188"/>
            <a:ext cx="6126805"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72319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2AFF5-0670-AC11-C32D-E58A8CAF28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D58A10-965D-8D26-CC27-F0CE2A4A1F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3E245D2-40D7-5030-8000-41614D0ACE3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2C1C0DB-2ABC-EB06-9C74-A6E49A60C6A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E1A6E07-8342-2AEF-410E-76729F75B5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85487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BA77-6BCA-58A1-C79B-70227D51A24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9DC3CF-B126-3FEB-130A-EA45C823BC6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2A8774-BF6E-4983-45F2-69F28CDF2A8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A93967-D433-5F4A-4623-4D92BFAE756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0C7DECA-4703-6751-9D5F-0985DC18FAB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79185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45609-9C6A-0D42-3CEF-753BE239EE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BC77BD7-5D3A-0A5C-B2FB-0D34285A2EB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93678F5-79B1-FF70-4E77-99CB18B3663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C26C1FB-AD45-A1C9-D770-1B3AA0B7DA9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4536104-A9DE-7A07-793A-AD45208A1CE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3239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02557A-7053-4340-A874-8AB926A8EDA1}" type="datetimeFigureOut">
              <a:rPr lang="en-US" smtClean="0"/>
              <a:pPr/>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48334847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1EC61-955B-8A81-2C91-754B02F9DE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51854B5-C318-F9D8-8C84-B744F9F987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EF2F9A-3E3A-1590-138C-632102C8B05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9ACD52-1322-E783-58A0-345C6F46FB9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E4178E0-2F20-A9EB-FFF6-2854B978BCE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48142422-F435-C619-0E55-F17C0823254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352531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37DD6B-C377-0259-3C6A-FE3F14CB51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86E4F1-53BB-1EBA-7B99-F27F1C638F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C4F319-BC16-3910-CF32-EBF4987F505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EF1BA01-A917-1009-E314-8BC5F44F50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170D66-CCF3-D495-DBCB-945F11ADC5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6F1365-6D27-52FE-6ADC-5B48BDA1C4D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14585585-D329-1E8F-CBD4-9314B7891A5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0DF5729A-AA00-4FD6-238C-964869128A6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36760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8F636-5F5E-290A-060A-0C7428870E9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A8285A9-5AF4-0405-FA80-7EC60FDA80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A85F9B9C-642F-2F2E-8DCB-19A2AF96159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531D6AC6-7B19-195D-F2CB-AD38E3D329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17753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B0EF31-D627-8789-B849-F7AEDC4815D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CAEBBA45-0DDD-8E2E-D4CD-1F3784B79B6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3C8F4848-7084-6669-E32E-C89F779D9A8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653406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382AE-0B37-E610-01D4-24187588F9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974C8F-5BF7-C8DC-C335-1286347813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18F4980-A126-DA28-51CD-2D60746841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35B27F-75D8-963E-D2AF-91733DFCF36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84B3F34-E269-0535-3E53-AF8E3F3CA96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961E95B-27B1-7DB8-C599-6B6FF5C237D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96686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C5428-E52C-A2F3-72C5-DD17B4E199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1EE13D6-A6B5-DDE8-D374-CF9D67501F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455E01-496E-C112-6A48-FA1F60FA2C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701E5D7-EE9C-B8DA-124C-E30BF93FEAF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08141AFB-61A0-1E6A-0898-84D5BF793BEE}"/>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D2C88511-C7EE-4239-B304-32C4F7FC19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35308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C61F1-69A2-416F-887B-35AF43A863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F1BF6E5-596E-BC4F-F6FF-29D19D7ED7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88380F-0F8C-2D04-9112-AC9851D6510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69C9E2B-BB6D-0E1B-BAFB-9F43658E361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C652FC29-B725-5A4D-052E-1ECDB5A0D50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433401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94ABE5-55F2-BC24-2B2B-74D9ED04F4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9203099-9366-4F21-AEA4-059DF3CAAF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225C35-D742-2BCF-7402-EFC43DB5CF3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9D5AE40D-1066-4687-2089-43D9E20330E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6FEFDC4B-CE87-6D5D-C663-4F2BE8E5C9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46383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ABE3C1-DBE1-495D-B57B-2849774B866A}"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a:xfrm>
            <a:off x="9255346" y="2750337"/>
            <a:ext cx="1171888" cy="135644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40487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sz="2400"/>
            </a:lvl1pPr>
            <a:lvl2pPr>
              <a:defRPr sz="2000"/>
            </a:lvl2pPr>
            <a:lvl3pPr>
              <a:defRPr sz="18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DE42F4-6EEF-4EF7-8ED4-2208F0F89A08}"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27198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0.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3.xml"/><Relationship Id="rId3" Type="http://schemas.openxmlformats.org/officeDocument/2006/relationships/slideLayout" Target="../slideLayouts/slideLayout128.xml"/><Relationship Id="rId7" Type="http://schemas.openxmlformats.org/officeDocument/2006/relationships/slideLayout" Target="../slideLayouts/slideLayout132.xml"/><Relationship Id="rId12" Type="http://schemas.openxmlformats.org/officeDocument/2006/relationships/theme" Target="../theme/theme11.xml"/><Relationship Id="rId2" Type="http://schemas.openxmlformats.org/officeDocument/2006/relationships/slideLayout" Target="../slideLayouts/slideLayout127.xml"/><Relationship Id="rId1" Type="http://schemas.openxmlformats.org/officeDocument/2006/relationships/slideLayout" Target="../slideLayouts/slideLayout126.xml"/><Relationship Id="rId6" Type="http://schemas.openxmlformats.org/officeDocument/2006/relationships/slideLayout" Target="../slideLayouts/slideLayout131.xml"/><Relationship Id="rId11" Type="http://schemas.openxmlformats.org/officeDocument/2006/relationships/slideLayout" Target="../slideLayouts/slideLayout136.xml"/><Relationship Id="rId5" Type="http://schemas.openxmlformats.org/officeDocument/2006/relationships/slideLayout" Target="../slideLayouts/slideLayout130.xml"/><Relationship Id="rId10" Type="http://schemas.openxmlformats.org/officeDocument/2006/relationships/slideLayout" Target="../slideLayouts/slideLayout135.xml"/><Relationship Id="rId4" Type="http://schemas.openxmlformats.org/officeDocument/2006/relationships/slideLayout" Target="../slideLayouts/slideLayout129.xml"/><Relationship Id="rId9" Type="http://schemas.openxmlformats.org/officeDocument/2006/relationships/slideLayout" Target="../slideLayouts/slideLayout13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theme" Target="../theme/theme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19" Type="http://schemas.openxmlformats.org/officeDocument/2006/relationships/image" Target="../media/image2.png"/><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theme" Target="../theme/theme9.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19" Type="http://schemas.openxmlformats.org/officeDocument/2006/relationships/image" Target="../media/image2.png"/><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defTabSz="457200"/>
            <a:fld id="{BB02557A-7053-4340-A874-8AB926A8EDA1}" type="datetimeFigureOut">
              <a:rPr lang="en-US" smtClean="0"/>
              <a:pPr defTabSz="457200"/>
              <a:t>2/26/2024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defTabSz="457200"/>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defTabSz="457200"/>
            <a:fld id="{FAEF9944-A4F6-4C59-AEBD-678D6480B8EA}" type="slidenum">
              <a:rPr lang="en-US" smtClean="0"/>
              <a:pPr defTabSz="457200"/>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069807"/>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E00E144-5211-4140-9847-5939760A4D93}"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8490A30-C9D4-4D1D-93FC-ABA349ECA421}"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8212418"/>
      </p:ext>
    </p:extLst>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 id="2147484091" r:id="rId8"/>
    <p:sldLayoutId id="2147484092" r:id="rId9"/>
    <p:sldLayoutId id="2147484093" r:id="rId10"/>
    <p:sldLayoutId id="21474840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BB02557A-7053-4340-A874-8AB926A8EDA1}" type="datetimeFigureOut">
              <a:rPr kumimoji="0" lang="en-US" sz="9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9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AEF9944-A4F6-4C59-AEBD-678D6480B8EA}" type="slidenum">
              <a:rPr kumimoji="0" lang="en-US" sz="105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263476"/>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A71749-7CD4-44D2-ABDC-7BE2B970C67F}"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408437-C47C-4CAB-8223-F5D604181D58}" type="slidenum">
              <a:rPr lang="en-US" smtClean="0"/>
              <a:t>‹#›</a:t>
            </a:fld>
            <a:endParaRPr lang="en-US"/>
          </a:p>
        </p:txBody>
      </p:sp>
    </p:spTree>
    <p:extLst>
      <p:ext uri="{BB962C8B-B14F-4D97-AF65-F5344CB8AC3E}">
        <p14:creationId xmlns:p14="http://schemas.microsoft.com/office/powerpoint/2010/main" val="2188594710"/>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8507D-1D08-4B61-AA14-C932ABF05DE0}" type="datetimeFigureOut">
              <a:rPr lang="en-US" smtClean="0">
                <a:solidFill>
                  <a:prstClr val="black">
                    <a:tint val="75000"/>
                  </a:prstClr>
                </a:solidFill>
              </a:rPr>
              <a:pPr/>
              <a:t>2/26/2024</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07199D-2DFA-4254-8522-DCB7EA0A0BB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9857793"/>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E50173-D51D-4A89-BE99-59C9DAC50318}"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4EBFF0-A1E1-40F9-8E83-EC1E19EA4294}" type="slidenum">
              <a:rPr lang="en-US" smtClean="0"/>
              <a:t>‹#›</a:t>
            </a:fld>
            <a:endParaRPr lang="en-US"/>
          </a:p>
        </p:txBody>
      </p:sp>
    </p:spTree>
    <p:extLst>
      <p:ext uri="{BB962C8B-B14F-4D97-AF65-F5344CB8AC3E}">
        <p14:creationId xmlns:p14="http://schemas.microsoft.com/office/powerpoint/2010/main" val="1337118519"/>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36E2DE-9CB3-4228-8AA4-1F466D846D95}" type="datetimeFigureOut">
              <a:rPr lang="en-US" smtClean="0"/>
              <a:t>2/26/2024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7A2CC-E019-4167-AFAD-A9F670B3D11A}" type="slidenum">
              <a:rPr lang="en-US" smtClean="0"/>
              <a:t>‹#›</a:t>
            </a:fld>
            <a:endParaRPr lang="en-US"/>
          </a:p>
        </p:txBody>
      </p:sp>
    </p:spTree>
    <p:extLst>
      <p:ext uri="{BB962C8B-B14F-4D97-AF65-F5344CB8AC3E}">
        <p14:creationId xmlns:p14="http://schemas.microsoft.com/office/powerpoint/2010/main" val="1135817987"/>
      </p:ext>
    </p:extLst>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2F0AB89-872C-40D9-927D-79BAE7B56D96}"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415567A-FC85-4693-B051-E38720E68874}"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63351"/>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D6E9DEC-419B-4CC5-A080-3B06BD5A8291}"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92161443"/>
      </p:ext>
    </p:extLst>
  </p:cSld>
  <p:clrMap bg1="dk1" tx1="lt1" bg2="dk2" tx2="lt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 id="2147484035" r:id="rId12"/>
    <p:sldLayoutId id="2147484036" r:id="rId13"/>
    <p:sldLayoutId id="2147484037" r:id="rId14"/>
    <p:sldLayoutId id="2147484038" r:id="rId15"/>
    <p:sldLayoutId id="2147484039" r:id="rId16"/>
    <p:sldLayoutId id="2147484040"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B23343-1451-3FFF-03DC-5C003F90C5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F06ACB-9CB6-8182-42FB-7C02DCEE70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3520C8-49A7-24B9-1310-066ADA0040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11B2D1D-7BD9-4789-8740-41BFBD99AA7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2/26/2024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80A6DA7-834A-BB94-AA3E-566AE82450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6499EA7-74A8-3B26-8E4B-10A6013EAA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56B1A35-EF86-4630-A1BD-75A2396B4C4A}"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7196"/>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D6E9DEC-419B-4CC5-A080-3B06BD5A8291}" type="datetimeFigureOut">
              <a:rPr kumimoji="0" lang="en-US" sz="105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2/26/2024</a:t>
            </a:fld>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D22F896-40B5-4ADD-8801-0D06FADFA095}" type="slidenum">
              <a:rPr kumimoji="0" lang="en-US" sz="3600" b="0" i="0" u="none" strike="noStrike" kern="1200" cap="none" spc="0" normalizeH="0" baseline="0" noProof="0" smtClean="0">
                <a:ln>
                  <a:noFill/>
                </a:ln>
                <a:solidFill>
                  <a:prstClr val="white">
                    <a:tint val="75000"/>
                  </a:prstClr>
                </a:solidFill>
                <a:effectLst/>
                <a:uLnTx/>
                <a:uFillTx/>
                <a:latin typeface="Trebuchet MS" panose="020B0603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3600" b="0" i="0" u="none" strike="noStrike" kern="1200" cap="none" spc="0" normalizeH="0" baseline="0" noProof="0" dirty="0">
              <a:ln>
                <a:noFill/>
              </a:ln>
              <a:solidFill>
                <a:prstClr val="white">
                  <a:tint val="75000"/>
                </a:prstClr>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3333623121"/>
      </p:ext>
    </p:extLst>
  </p:cSld>
  <p:clrMap bg1="dk1" tx1="lt1" bg2="dk2" tx2="lt2" accent1="accent1" accent2="accent2" accent3="accent3" accent4="accent4" accent5="accent5" accent6="accent6" hlink="hlink" folHlink="folHlink"/>
  <p:sldLayoutIdLst>
    <p:sldLayoutId id="2147484066" r:id="rId1"/>
    <p:sldLayoutId id="2147484067" r:id="rId2"/>
    <p:sldLayoutId id="2147484068" r:id="rId3"/>
    <p:sldLayoutId id="2147484069" r:id="rId4"/>
    <p:sldLayoutId id="2147484070" r:id="rId5"/>
    <p:sldLayoutId id="2147484071" r:id="rId6"/>
    <p:sldLayoutId id="2147484072" r:id="rId7"/>
    <p:sldLayoutId id="2147484073" r:id="rId8"/>
    <p:sldLayoutId id="2147484074" r:id="rId9"/>
    <p:sldLayoutId id="2147484075" r:id="rId10"/>
    <p:sldLayoutId id="2147484076" r:id="rId11"/>
    <p:sldLayoutId id="2147484077" r:id="rId12"/>
    <p:sldLayoutId id="2147484078" r:id="rId13"/>
    <p:sldLayoutId id="2147484079" r:id="rId14"/>
    <p:sldLayoutId id="2147484080" r:id="rId15"/>
    <p:sldLayoutId id="2147484081" r:id="rId16"/>
    <p:sldLayoutId id="2147484082"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effectLst>
            <a:outerShdw blurRad="228600" algn="ctr" rotWithShape="0">
              <a:prstClr val="black">
                <a:alpha val="53000"/>
              </a:prstClr>
            </a:outerShdw>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effectLst>
            <a:outerShdw blurRad="228600" algn="ctr" rotWithShape="0">
              <a:prstClr val="black">
                <a:alpha val="53000"/>
              </a:prstClr>
            </a:outerShdw>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effectLst>
            <a:outerShdw blurRad="228600" algn="ctr" rotWithShape="0">
              <a:prstClr val="black">
                <a:alpha val="53000"/>
              </a:prstClr>
            </a:outerShdw>
          </a:effectLst>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effectLst>
            <a:outerShdw blurRad="228600" algn="ctr" rotWithShape="0">
              <a:prstClr val="black">
                <a:alpha val="53000"/>
              </a:prstClr>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70.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88.xml"/></Relationships>
</file>

<file path=ppt/slides/_rels/slide100.xml.rels><?xml version="1.0" encoding="UTF-8" standalone="yes"?>
<Relationships xmlns="http://schemas.openxmlformats.org/package/2006/relationships"><Relationship Id="rId2" Type="http://schemas.openxmlformats.org/officeDocument/2006/relationships/image" Target="../media/image87.gif"/><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8.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8.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8.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0.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8.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eg"/><Relationship Id="rId1" Type="http://schemas.openxmlformats.org/officeDocument/2006/relationships/slideLayout" Target="../slideLayouts/slideLayout36.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6.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6.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hyperlink" Target="https://en.wikipedia.org/wiki/Korean_War" TargetMode="Externa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8.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99.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9.xml"/></Relationships>
</file>

<file path=ppt/slides/_rels/slide29.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8.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0.xml"/></Relationships>
</file>

<file path=ppt/slides/_rels/slide3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8.xml"/><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8.xml"/></Relationships>
</file>

<file path=ppt/slides/_rels/slide40.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8.xml"/></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9.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5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9.xml"/></Relationships>
</file>

<file path=ppt/slides/_rels/slide6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s://www.sciencedaily.com/releases/2013/01/130110142131.htm" TargetMode="External"/><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6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6.xml"/></Relationships>
</file>

<file path=ppt/slides/_rels/slide6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6.xml"/></Relationships>
</file>

<file path=ppt/slides/_rels/slide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6.xml"/></Relationships>
</file>

<file path=ppt/slides/_rels/slide6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6.xml"/></Relationships>
</file>

<file path=ppt/slides/_rels/slide6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8.xml"/></Relationships>
</file>

<file path=ppt/slides/_rels/slide7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6.xml"/></Relationships>
</file>

<file path=ppt/slides/_rels/slide7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6.xml"/></Relationships>
</file>

<file path=ppt/slides/_rels/slide7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6.xml"/></Relationships>
</file>

<file path=ppt/slides/_rels/slide7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3.xml"/><Relationship Id="rId4" Type="http://schemas.openxmlformats.org/officeDocument/2006/relationships/image" Target="../media/image71.png"/></Relationships>
</file>

<file path=ppt/slides/_rels/slide7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6.xml"/></Relationships>
</file>

<file path=ppt/slides/_rels/slide7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6.xml"/></Relationships>
</file>

<file path=ppt/slides/_rels/slide7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6.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77.png"/><Relationship Id="rId1" Type="http://schemas.openxmlformats.org/officeDocument/2006/relationships/slideLayout" Target="../slideLayouts/slideLayout36.xml"/><Relationship Id="rId4" Type="http://schemas.openxmlformats.org/officeDocument/2006/relationships/image" Target="../media/image98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6.xml"/></Relationships>
</file>

<file path=ppt/slides/_rels/slide8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png"/><Relationship Id="rId1" Type="http://schemas.openxmlformats.org/officeDocument/2006/relationships/slideLayout" Target="../slideLayouts/slideLayout90.xml"/><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3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3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4.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51.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8.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12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4ADC3-B419-D60D-AC95-E59E2D89EF6F}"/>
              </a:ext>
            </a:extLst>
          </p:cNvPr>
          <p:cNvSpPr>
            <a:spLocks noGrp="1"/>
          </p:cNvSpPr>
          <p:nvPr>
            <p:ph type="ctrTitle"/>
          </p:nvPr>
        </p:nvSpPr>
        <p:spPr>
          <a:xfrm>
            <a:off x="403761" y="2733709"/>
            <a:ext cx="8420695" cy="1373070"/>
          </a:xfrm>
        </p:spPr>
        <p:txBody>
          <a:bodyPr/>
          <a:lstStyle/>
          <a:p>
            <a:r>
              <a:rPr lang="fa-IR" dirty="0">
                <a:cs typeface="B Titr" panose="00000700000000000000" pitchFamily="2" charset="-78"/>
              </a:rPr>
              <a:t>تک فرزندی و مشاوره فرزندآوری</a:t>
            </a:r>
            <a:endParaRPr lang="en-US" dirty="0">
              <a:cs typeface="B Titr" panose="00000700000000000000" pitchFamily="2" charset="-78"/>
            </a:endParaRPr>
          </a:p>
        </p:txBody>
      </p:sp>
      <p:pic>
        <p:nvPicPr>
          <p:cNvPr id="9" name="Picture 8">
            <a:extLst>
              <a:ext uri="{FF2B5EF4-FFF2-40B4-BE49-F238E27FC236}">
                <a16:creationId xmlns:a16="http://schemas.microsoft.com/office/drawing/2014/main" id="{98716B18-C8F9-DF4B-9EAC-F356E14C5460}"/>
              </a:ext>
            </a:extLst>
          </p:cNvPr>
          <p:cNvPicPr>
            <a:picLocks noChangeAspect="1"/>
          </p:cNvPicPr>
          <p:nvPr/>
        </p:nvPicPr>
        <p:blipFill>
          <a:blip r:embed="rId2">
            <a:duotone>
              <a:prstClr val="black"/>
              <a:srgbClr val="00B050">
                <a:tint val="45000"/>
                <a:satMod val="400000"/>
              </a:srgbClr>
            </a:duotone>
            <a:extLst>
              <a:ext uri="{28A0092B-C50C-407E-A947-70E740481C1C}">
                <a14:useLocalDpi xmlns:a14="http://schemas.microsoft.com/office/drawing/2010/main" val="0"/>
              </a:ext>
            </a:extLst>
          </a:blip>
          <a:stretch>
            <a:fillRect/>
          </a:stretch>
        </p:blipFill>
        <p:spPr>
          <a:xfrm>
            <a:off x="3165857" y="0"/>
            <a:ext cx="5278172" cy="1626919"/>
          </a:xfrm>
          <a:prstGeom prst="rect">
            <a:avLst/>
          </a:prstGeom>
          <a:noFill/>
          <a:effectLst>
            <a:outerShdw blurRad="50800" dist="50800" dir="5400000" algn="ctr" rotWithShape="0">
              <a:srgbClr val="FFFF00"/>
            </a:outerShdw>
          </a:effectLst>
        </p:spPr>
      </p:pic>
    </p:spTree>
    <p:extLst>
      <p:ext uri="{BB962C8B-B14F-4D97-AF65-F5344CB8AC3E}">
        <p14:creationId xmlns:p14="http://schemas.microsoft.com/office/powerpoint/2010/main" val="60798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18BAB5-ED70-2FBF-0190-1B61069A1B33}"/>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825F39B8-D357-4690-4429-1F61B4EBA631}"/>
              </a:ext>
            </a:extLst>
          </p:cNvPr>
          <p:cNvPicPr>
            <a:picLocks noGrp="1" noChangeAspect="1"/>
          </p:cNvPicPr>
          <p:nvPr>
            <p:ph idx="1"/>
          </p:nvPr>
        </p:nvPicPr>
        <p:blipFill>
          <a:blip r:embed="rId2"/>
          <a:stretch>
            <a:fillRect/>
          </a:stretch>
        </p:blipFill>
        <p:spPr>
          <a:xfrm>
            <a:off x="1572126" y="0"/>
            <a:ext cx="8669895" cy="6878689"/>
          </a:xfrm>
        </p:spPr>
      </p:pic>
    </p:spTree>
    <p:extLst>
      <p:ext uri="{BB962C8B-B14F-4D97-AF65-F5344CB8AC3E}">
        <p14:creationId xmlns:p14="http://schemas.microsoft.com/office/powerpoint/2010/main" val="403866991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rose1zj"/>
          <p:cNvPicPr>
            <a:picLocks noChangeAspect="1" noChangeArrowheads="1" noCrop="1"/>
          </p:cNvPicPr>
          <p:nvPr/>
        </p:nvPicPr>
        <p:blipFill>
          <a:blip r:embed="rId2"/>
          <a:srcRect/>
          <a:stretch>
            <a:fillRect/>
          </a:stretch>
        </p:blipFill>
        <p:spPr bwMode="auto">
          <a:xfrm>
            <a:off x="6600826" y="0"/>
            <a:ext cx="4067175" cy="6858000"/>
          </a:xfrm>
          <a:prstGeom prst="rect">
            <a:avLst/>
          </a:prstGeom>
          <a:noFill/>
          <a:ln w="9525">
            <a:noFill/>
            <a:miter lim="800000"/>
            <a:headEnd/>
            <a:tailEnd/>
          </a:ln>
        </p:spPr>
      </p:pic>
      <p:sp>
        <p:nvSpPr>
          <p:cNvPr id="34819" name="Text Box 2"/>
          <p:cNvSpPr txBox="1">
            <a:spLocks noChangeArrowheads="1"/>
          </p:cNvSpPr>
          <p:nvPr/>
        </p:nvSpPr>
        <p:spPr bwMode="auto">
          <a:xfrm>
            <a:off x="420743" y="1870843"/>
            <a:ext cx="6180083" cy="3637919"/>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fa-IR" sz="9600" b="1" i="0" u="none" strike="noStrike" kern="1200" cap="none" spc="0" normalizeH="0" baseline="0" noProof="0" dirty="0" smtClean="0">
                <a:ln>
                  <a:noFill/>
                </a:ln>
                <a:solidFill>
                  <a:srgbClr val="FF3300"/>
                </a:solidFill>
                <a:effectLst/>
                <a:uLnTx/>
                <a:uFillTx/>
                <a:latin typeface="IranNastaliq" pitchFamily="18" charset="0"/>
                <a:ea typeface="+mn-ea"/>
                <a:cs typeface="IranNastaliq" pitchFamily="18" charset="0"/>
              </a:rPr>
              <a:t>با تشکر از</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fa-IR" sz="9600" b="1" i="0" u="none" strike="noStrike" kern="1200" cap="none" spc="0" normalizeH="0" baseline="0" noProof="0" dirty="0" smtClean="0">
                <a:ln>
                  <a:noFill/>
                </a:ln>
                <a:solidFill>
                  <a:srgbClr val="FF3300"/>
                </a:solidFill>
                <a:effectLst/>
                <a:uLnTx/>
                <a:uFillTx/>
                <a:latin typeface="IranNastaliq" pitchFamily="18" charset="0"/>
                <a:ea typeface="+mn-ea"/>
                <a:cs typeface="IranNastaliq" pitchFamily="18" charset="0"/>
              </a:rPr>
              <a:t>حسن توجه شما</a:t>
            </a:r>
            <a:endParaRPr kumimoji="0" lang="ar-SA" sz="9600" b="1" i="0" u="none" strike="noStrike" kern="1200" cap="none" spc="0" normalizeH="0" baseline="0" noProof="0" dirty="0">
              <a:ln>
                <a:noFill/>
              </a:ln>
              <a:solidFill>
                <a:srgbClr val="FF3300"/>
              </a:solidFill>
              <a:effectLst/>
              <a:uLnTx/>
              <a:uFillTx/>
              <a:latin typeface="IranNastaliq" pitchFamily="18" charset="0"/>
              <a:ea typeface="+mn-ea"/>
              <a:cs typeface="IranNastaliq" pitchFamily="18"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56004F1-344B-96BB-4EED-AAA0F0459CCB}"/>
              </a:ext>
            </a:extLst>
          </p:cNvPr>
          <p:cNvSpPr>
            <a:spLocks noGrp="1"/>
          </p:cNvSpPr>
          <p:nvPr>
            <p:ph idx="1"/>
          </p:nvPr>
        </p:nvSpPr>
        <p:spPr>
          <a:xfrm>
            <a:off x="7737291" y="688770"/>
            <a:ext cx="4149909" cy="5488194"/>
          </a:xfrm>
        </p:spPr>
        <p:txBody>
          <a:bodyPr>
            <a:normAutofit/>
          </a:bodyPr>
          <a:lstStyle/>
          <a:p>
            <a:pPr algn="r" rtl="1">
              <a:buFont typeface="Wingdings" panose="05000000000000000000" pitchFamily="2" charset="2"/>
              <a:buChar char="ü"/>
            </a:pPr>
            <a:r>
              <a:rPr lang="fa-IR" sz="3200" dirty="0">
                <a:cs typeface="B Titr" panose="00000700000000000000" pitchFamily="2" charset="-78"/>
              </a:rPr>
              <a:t>تنهایی بیش از:</a:t>
            </a:r>
          </a:p>
          <a:p>
            <a:pPr algn="r" rtl="1">
              <a:buFont typeface="Wingdings" panose="05000000000000000000" pitchFamily="2" charset="2"/>
              <a:buChar char="ü"/>
            </a:pPr>
            <a:r>
              <a:rPr lang="fa-IR" sz="3200" dirty="0">
                <a:cs typeface="B Titr" panose="00000700000000000000" pitchFamily="2" charset="-78"/>
              </a:rPr>
              <a:t> حدود یک پاکت سیگار؛ </a:t>
            </a:r>
          </a:p>
          <a:p>
            <a:pPr algn="r" rtl="1">
              <a:buFont typeface="Wingdings" panose="05000000000000000000" pitchFamily="2" charset="2"/>
              <a:buChar char="ü"/>
            </a:pPr>
            <a:r>
              <a:rPr lang="fa-IR" sz="3200" dirty="0">
                <a:cs typeface="B Titr" panose="00000700000000000000" pitchFamily="2" charset="-78"/>
              </a:rPr>
              <a:t>مصرف 6 جرعه مشروب، </a:t>
            </a:r>
          </a:p>
          <a:p>
            <a:pPr algn="r" rtl="1">
              <a:buFont typeface="Wingdings" panose="05000000000000000000" pitchFamily="2" charset="2"/>
              <a:buChar char="ü"/>
            </a:pPr>
            <a:r>
              <a:rPr lang="fa-IR" sz="3200" dirty="0">
                <a:cs typeface="B Titr" panose="00000700000000000000" pitchFamily="2" charset="-78"/>
              </a:rPr>
              <a:t>بی تحرکی، </a:t>
            </a:r>
          </a:p>
          <a:p>
            <a:pPr algn="r" rtl="1">
              <a:buFont typeface="Wingdings" panose="05000000000000000000" pitchFamily="2" charset="2"/>
              <a:buChar char="ü"/>
            </a:pPr>
            <a:r>
              <a:rPr lang="fa-IR" sz="3200" dirty="0">
                <a:cs typeface="B Titr" panose="00000700000000000000" pitchFamily="2" charset="-78"/>
              </a:rPr>
              <a:t>چاقی، </a:t>
            </a:r>
          </a:p>
          <a:p>
            <a:pPr algn="r" rtl="1">
              <a:buFont typeface="Wingdings" panose="05000000000000000000" pitchFamily="2" charset="2"/>
              <a:buChar char="ü"/>
            </a:pPr>
            <a:r>
              <a:rPr lang="fa-IR" sz="3200" dirty="0">
                <a:cs typeface="B Titr" panose="00000700000000000000" pitchFamily="2" charset="-78"/>
              </a:rPr>
              <a:t>و آلودگی هوا کشنده است. </a:t>
            </a:r>
          </a:p>
          <a:p>
            <a:pPr marL="0" indent="0" algn="r" rtl="1">
              <a:buNone/>
            </a:pPr>
            <a:r>
              <a:rPr lang="fa-IR" sz="3200" dirty="0">
                <a:cs typeface="B Titr" panose="00000700000000000000" pitchFamily="2" charset="-78"/>
              </a:rPr>
              <a:t>10 برابر آلودگی هوا!</a:t>
            </a:r>
            <a:endParaRPr lang="en-US" sz="3200" dirty="0">
              <a:cs typeface="B Titr" panose="00000700000000000000" pitchFamily="2" charset="-78"/>
            </a:endParaRPr>
          </a:p>
        </p:txBody>
      </p:sp>
      <p:pic>
        <p:nvPicPr>
          <p:cNvPr id="5" name="Picture 4">
            <a:extLst>
              <a:ext uri="{FF2B5EF4-FFF2-40B4-BE49-F238E27FC236}">
                <a16:creationId xmlns:a16="http://schemas.microsoft.com/office/drawing/2014/main" id="{F0C506C5-4880-B6F7-9AD6-A149B5C6E05A}"/>
              </a:ext>
            </a:extLst>
          </p:cNvPr>
          <p:cNvPicPr>
            <a:picLocks noChangeAspect="1"/>
          </p:cNvPicPr>
          <p:nvPr/>
        </p:nvPicPr>
        <p:blipFill>
          <a:blip r:embed="rId2"/>
          <a:stretch>
            <a:fillRect/>
          </a:stretch>
        </p:blipFill>
        <p:spPr>
          <a:xfrm>
            <a:off x="83330" y="138816"/>
            <a:ext cx="7653961" cy="6580368"/>
          </a:xfrm>
          <a:prstGeom prst="rect">
            <a:avLst/>
          </a:prstGeom>
        </p:spPr>
      </p:pic>
    </p:spTree>
    <p:extLst>
      <p:ext uri="{BB962C8B-B14F-4D97-AF65-F5344CB8AC3E}">
        <p14:creationId xmlns:p14="http://schemas.microsoft.com/office/powerpoint/2010/main" val="2862860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A53FFB-3C18-776D-AE77-DCDE1F86C426}"/>
              </a:ext>
            </a:extLst>
          </p:cNvPr>
          <p:cNvSpPr>
            <a:spLocks noGrp="1"/>
          </p:cNvSpPr>
          <p:nvPr>
            <p:ph type="title"/>
          </p:nvPr>
        </p:nvSpPr>
        <p:spPr/>
        <p:txBody>
          <a:bodyPr/>
          <a:lstStyle/>
          <a:p>
            <a:endParaRPr lang="en-US" dirty="0"/>
          </a:p>
        </p:txBody>
      </p:sp>
      <p:sp>
        <p:nvSpPr>
          <p:cNvPr id="6" name="Content Placeholder 5">
            <a:extLst>
              <a:ext uri="{FF2B5EF4-FFF2-40B4-BE49-F238E27FC236}">
                <a16:creationId xmlns:a16="http://schemas.microsoft.com/office/drawing/2014/main" id="{544E6E17-679F-F150-B3E1-DD1FB7B161E8}"/>
              </a:ext>
            </a:extLst>
          </p:cNvPr>
          <p:cNvSpPr>
            <a:spLocks noGrp="1"/>
          </p:cNvSpPr>
          <p:nvPr>
            <p:ph idx="1"/>
          </p:nvPr>
        </p:nvSpPr>
        <p:spPr>
          <a:xfrm>
            <a:off x="838200" y="5499588"/>
            <a:ext cx="10515600" cy="1035050"/>
          </a:xfrm>
        </p:spPr>
        <p:txBody>
          <a:bodyPr/>
          <a:lstStyle/>
          <a:p>
            <a:endParaRPr lang="en-US" dirty="0"/>
          </a:p>
        </p:txBody>
      </p:sp>
      <p:pic>
        <p:nvPicPr>
          <p:cNvPr id="10" name="Picture 9">
            <a:extLst>
              <a:ext uri="{FF2B5EF4-FFF2-40B4-BE49-F238E27FC236}">
                <a16:creationId xmlns:a16="http://schemas.microsoft.com/office/drawing/2014/main" id="{E3CD35BD-DCB4-2A3D-26B1-D38BE09EEB4D}"/>
              </a:ext>
            </a:extLst>
          </p:cNvPr>
          <p:cNvPicPr>
            <a:picLocks noChangeAspect="1"/>
          </p:cNvPicPr>
          <p:nvPr/>
        </p:nvPicPr>
        <p:blipFill>
          <a:blip r:embed="rId2"/>
          <a:stretch>
            <a:fillRect/>
          </a:stretch>
        </p:blipFill>
        <p:spPr>
          <a:xfrm>
            <a:off x="2151185" y="180858"/>
            <a:ext cx="8229600" cy="2381250"/>
          </a:xfrm>
          <a:prstGeom prst="rect">
            <a:avLst/>
          </a:prstGeom>
        </p:spPr>
      </p:pic>
      <p:pic>
        <p:nvPicPr>
          <p:cNvPr id="12" name="Picture 11">
            <a:extLst>
              <a:ext uri="{FF2B5EF4-FFF2-40B4-BE49-F238E27FC236}">
                <a16:creationId xmlns:a16="http://schemas.microsoft.com/office/drawing/2014/main" id="{EC7B74BC-65FC-7E28-F106-0CBED3A8C782}"/>
              </a:ext>
            </a:extLst>
          </p:cNvPr>
          <p:cNvPicPr>
            <a:picLocks noChangeAspect="1"/>
          </p:cNvPicPr>
          <p:nvPr/>
        </p:nvPicPr>
        <p:blipFill>
          <a:blip r:embed="rId3"/>
          <a:stretch>
            <a:fillRect/>
          </a:stretch>
        </p:blipFill>
        <p:spPr>
          <a:xfrm>
            <a:off x="2151185" y="2374396"/>
            <a:ext cx="7848599" cy="4483604"/>
          </a:xfrm>
          <a:prstGeom prst="rect">
            <a:avLst/>
          </a:prstGeom>
        </p:spPr>
      </p:pic>
    </p:spTree>
    <p:extLst>
      <p:ext uri="{BB962C8B-B14F-4D97-AF65-F5344CB8AC3E}">
        <p14:creationId xmlns:p14="http://schemas.microsoft.com/office/powerpoint/2010/main" val="3350485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E7FAEF-8D11-4727-3C90-C41A151CC40E}"/>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AE878736-3854-B95D-C71F-90FAD76D522E}"/>
              </a:ext>
            </a:extLst>
          </p:cNvPr>
          <p:cNvPicPr>
            <a:picLocks noGrp="1" noChangeAspect="1"/>
          </p:cNvPicPr>
          <p:nvPr>
            <p:ph idx="1"/>
          </p:nvPr>
        </p:nvPicPr>
        <p:blipFill>
          <a:blip r:embed="rId2"/>
          <a:stretch>
            <a:fillRect/>
          </a:stretch>
        </p:blipFill>
        <p:spPr>
          <a:xfrm>
            <a:off x="84959" y="1816925"/>
            <a:ext cx="12085447" cy="3866497"/>
          </a:xfrm>
        </p:spPr>
      </p:pic>
    </p:spTree>
    <p:extLst>
      <p:ext uri="{BB962C8B-B14F-4D97-AF65-F5344CB8AC3E}">
        <p14:creationId xmlns:p14="http://schemas.microsoft.com/office/powerpoint/2010/main" val="1204395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695CB94-20D7-EF22-69A3-B3E92402C59D}"/>
              </a:ext>
            </a:extLst>
          </p:cNvPr>
          <p:cNvSpPr>
            <a:spLocks noGrp="1"/>
          </p:cNvSpPr>
          <p:nvPr>
            <p:ph type="title"/>
          </p:nvPr>
        </p:nvSpPr>
        <p:spPr/>
        <p:txBody>
          <a:bodyPr/>
          <a:lstStyle/>
          <a:p>
            <a:endParaRPr lang="en-US" dirty="0"/>
          </a:p>
        </p:txBody>
      </p:sp>
      <p:sp>
        <p:nvSpPr>
          <p:cNvPr id="9" name="Content Placeholder 8">
            <a:extLst>
              <a:ext uri="{FF2B5EF4-FFF2-40B4-BE49-F238E27FC236}">
                <a16:creationId xmlns:a16="http://schemas.microsoft.com/office/drawing/2014/main" id="{D9BA1911-3209-3CDB-002B-D931E2E3C23E}"/>
              </a:ext>
            </a:extLst>
          </p:cNvPr>
          <p:cNvSpPr>
            <a:spLocks noGrp="1"/>
          </p:cNvSpPr>
          <p:nvPr>
            <p:ph sz="half" idx="1"/>
          </p:nvPr>
        </p:nvSpPr>
        <p:spPr>
          <a:xfrm>
            <a:off x="838200" y="3577388"/>
            <a:ext cx="5819274" cy="3320715"/>
          </a:xfrm>
        </p:spPr>
        <p:txBody>
          <a:bodyPr>
            <a:normAutofit/>
          </a:bodyPr>
          <a:lstStyle/>
          <a:p>
            <a:r>
              <a:rPr lang="en-US" b="0" i="0" dirty="0">
                <a:solidFill>
                  <a:srgbClr val="000000"/>
                </a:solidFill>
                <a:effectLst/>
                <a:latin typeface="Open Sans" panose="020B0606030504020204" pitchFamily="34" charset="0"/>
              </a:rPr>
              <a:t>A massive and still-deepening population drop in the last 30 years will likely see </a:t>
            </a:r>
            <a:r>
              <a:rPr lang="en-US" b="0" i="0" dirty="0" err="1">
                <a:solidFill>
                  <a:srgbClr val="000000"/>
                </a:solidFill>
                <a:effectLst/>
                <a:latin typeface="Open Sans" panose="020B0606030504020204" pitchFamily="34" charset="0"/>
              </a:rPr>
              <a:t>Glamoc</a:t>
            </a:r>
            <a:r>
              <a:rPr lang="en-US" b="0" i="0" dirty="0">
                <a:solidFill>
                  <a:srgbClr val="000000"/>
                </a:solidFill>
                <a:effectLst/>
                <a:latin typeface="Open Sans" panose="020B0606030504020204" pitchFamily="34" charset="0"/>
              </a:rPr>
              <a:t>, a picturesque town in Bosnia and Herzegovina, empty completely.</a:t>
            </a:r>
            <a:endParaRPr lang="fa-IR" b="0" i="0" dirty="0">
              <a:solidFill>
                <a:srgbClr val="000000"/>
              </a:solidFill>
              <a:effectLst/>
              <a:latin typeface="Open Sans" panose="020B0606030504020204" pitchFamily="34" charset="0"/>
            </a:endParaRPr>
          </a:p>
          <a:p>
            <a:endParaRPr lang="en-US" b="0" i="0" dirty="0">
              <a:solidFill>
                <a:srgbClr val="000000"/>
              </a:solidFill>
              <a:effectLst/>
              <a:latin typeface="Open Sans" panose="020B0606030504020204" pitchFamily="34" charset="0"/>
            </a:endParaRPr>
          </a:p>
          <a:p>
            <a:pPr algn="r" rtl="1"/>
            <a:r>
              <a:rPr lang="fa-IR" sz="4300" dirty="0">
                <a:solidFill>
                  <a:srgbClr val="FF0000"/>
                </a:solidFill>
                <a:latin typeface="Open Sans" panose="020B0606030504020204" pitchFamily="34" charset="0"/>
                <a:cs typeface="B Titr" panose="00000700000000000000" pitchFamily="2" charset="-78"/>
              </a:rPr>
              <a:t>تخلیه کامل شهر گلاموچ</a:t>
            </a:r>
            <a:endParaRPr lang="en-US" sz="4300" dirty="0">
              <a:solidFill>
                <a:srgbClr val="FF0000"/>
              </a:solidFill>
              <a:cs typeface="B Titr" panose="00000700000000000000" pitchFamily="2" charset="-78"/>
            </a:endParaRPr>
          </a:p>
        </p:txBody>
      </p:sp>
      <p:pic>
        <p:nvPicPr>
          <p:cNvPr id="13" name="Content Placeholder 12">
            <a:extLst>
              <a:ext uri="{FF2B5EF4-FFF2-40B4-BE49-F238E27FC236}">
                <a16:creationId xmlns:a16="http://schemas.microsoft.com/office/drawing/2014/main" id="{5B03CE47-7302-2661-F43B-5C066446D602}"/>
              </a:ext>
            </a:extLst>
          </p:cNvPr>
          <p:cNvPicPr>
            <a:picLocks noGrp="1" noChangeAspect="1"/>
          </p:cNvPicPr>
          <p:nvPr>
            <p:ph sz="half" idx="2"/>
          </p:nvPr>
        </p:nvPicPr>
        <p:blipFill>
          <a:blip r:embed="rId2"/>
          <a:stretch>
            <a:fillRect/>
          </a:stretch>
        </p:blipFill>
        <p:spPr>
          <a:xfrm>
            <a:off x="8010985" y="0"/>
            <a:ext cx="4181015" cy="6277098"/>
          </a:xfrm>
          <a:prstGeom prst="rect">
            <a:avLst/>
          </a:prstGeom>
        </p:spPr>
      </p:pic>
      <p:pic>
        <p:nvPicPr>
          <p:cNvPr id="12" name="Picture 11">
            <a:extLst>
              <a:ext uri="{FF2B5EF4-FFF2-40B4-BE49-F238E27FC236}">
                <a16:creationId xmlns:a16="http://schemas.microsoft.com/office/drawing/2014/main" id="{EDB9E6A1-C35D-B41A-9C22-4A03FD86C214}"/>
              </a:ext>
            </a:extLst>
          </p:cNvPr>
          <p:cNvPicPr>
            <a:picLocks noChangeAspect="1"/>
          </p:cNvPicPr>
          <p:nvPr/>
        </p:nvPicPr>
        <p:blipFill>
          <a:blip r:embed="rId3"/>
          <a:stretch>
            <a:fillRect/>
          </a:stretch>
        </p:blipFill>
        <p:spPr>
          <a:xfrm>
            <a:off x="0" y="0"/>
            <a:ext cx="8010985" cy="3352800"/>
          </a:xfrm>
          <a:prstGeom prst="rect">
            <a:avLst/>
          </a:prstGeom>
        </p:spPr>
      </p:pic>
    </p:spTree>
    <p:extLst>
      <p:ext uri="{BB962C8B-B14F-4D97-AF65-F5344CB8AC3E}">
        <p14:creationId xmlns:p14="http://schemas.microsoft.com/office/powerpoint/2010/main" val="3611375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E0216-0F33-41D4-5D8E-82CFF84576EC}"/>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8FB7AEF-F57F-DA33-0480-E3D84E668D22}"/>
              </a:ext>
            </a:extLst>
          </p:cNvPr>
          <p:cNvPicPr>
            <a:picLocks noGrp="1" noChangeAspect="1"/>
          </p:cNvPicPr>
          <p:nvPr>
            <p:ph idx="1"/>
          </p:nvPr>
        </p:nvPicPr>
        <p:blipFill>
          <a:blip r:embed="rId2"/>
          <a:stretch>
            <a:fillRect/>
          </a:stretch>
        </p:blipFill>
        <p:spPr>
          <a:xfrm>
            <a:off x="1316763" y="49951"/>
            <a:ext cx="7722964" cy="6808049"/>
          </a:xfrm>
        </p:spPr>
      </p:pic>
      <p:pic>
        <p:nvPicPr>
          <p:cNvPr id="4" name="Picture 3">
            <a:extLst>
              <a:ext uri="{FF2B5EF4-FFF2-40B4-BE49-F238E27FC236}">
                <a16:creationId xmlns:a16="http://schemas.microsoft.com/office/drawing/2014/main" id="{DF6ADCBD-D0BC-E2F6-E5BF-1EFFA570CA26}"/>
              </a:ext>
            </a:extLst>
          </p:cNvPr>
          <p:cNvPicPr>
            <a:picLocks noChangeAspect="1"/>
          </p:cNvPicPr>
          <p:nvPr/>
        </p:nvPicPr>
        <p:blipFill>
          <a:blip r:embed="rId3"/>
          <a:stretch>
            <a:fillRect/>
          </a:stretch>
        </p:blipFill>
        <p:spPr>
          <a:xfrm>
            <a:off x="542925" y="49950"/>
            <a:ext cx="11649075" cy="3800475"/>
          </a:xfrm>
          <a:prstGeom prst="rect">
            <a:avLst/>
          </a:prstGeom>
        </p:spPr>
      </p:pic>
    </p:spTree>
    <p:extLst>
      <p:ext uri="{BB962C8B-B14F-4D97-AF65-F5344CB8AC3E}">
        <p14:creationId xmlns:p14="http://schemas.microsoft.com/office/powerpoint/2010/main" val="3016798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2632F-E9E6-1184-4CD1-5F96B6503205}"/>
              </a:ext>
            </a:extLst>
          </p:cNvPr>
          <p:cNvSpPr>
            <a:spLocks noGrp="1"/>
          </p:cNvSpPr>
          <p:nvPr>
            <p:ph type="title"/>
          </p:nvPr>
        </p:nvSpPr>
        <p:spPr>
          <a:xfrm>
            <a:off x="6258296" y="95003"/>
            <a:ext cx="5416138" cy="2874868"/>
          </a:xfrm>
        </p:spPr>
        <p:txBody>
          <a:bodyPr/>
          <a:lstStyle/>
          <a:p>
            <a:pPr algn="r" rtl="1"/>
            <a:r>
              <a:rPr lang="fa-IR" dirty="0">
                <a:cs typeface="B Titr" panose="00000700000000000000" pitchFamily="2" charset="-78"/>
              </a:rPr>
              <a:t>افزایش تک فرزندی  یک </a:t>
            </a:r>
            <a:r>
              <a:rPr lang="fa-IR" dirty="0">
                <a:solidFill>
                  <a:srgbClr val="FF0000"/>
                </a:solidFill>
                <a:cs typeface="B Titr" panose="00000700000000000000" pitchFamily="2" charset="-78"/>
              </a:rPr>
              <a:t>تلنگر</a:t>
            </a:r>
            <a:r>
              <a:rPr lang="fa-IR" dirty="0">
                <a:cs typeface="B Titr" panose="00000700000000000000" pitchFamily="2" charset="-78"/>
              </a:rPr>
              <a:t> به جامعه است!</a:t>
            </a:r>
            <a:br>
              <a:rPr lang="fa-IR" dirty="0">
                <a:cs typeface="B Titr" panose="00000700000000000000" pitchFamily="2" charset="-78"/>
              </a:rPr>
            </a:br>
            <a:r>
              <a:rPr lang="fa-IR" dirty="0">
                <a:cs typeface="B Titr" panose="00000700000000000000" pitchFamily="2" charset="-78"/>
              </a:rPr>
              <a:t>مانند یک بارومتر که فشار را می‌سنجد!</a:t>
            </a:r>
            <a:endParaRPr lang="en-US" dirty="0">
              <a:cs typeface="B Titr" panose="00000700000000000000" pitchFamily="2" charset="-78"/>
            </a:endParaRPr>
          </a:p>
        </p:txBody>
      </p:sp>
      <p:pic>
        <p:nvPicPr>
          <p:cNvPr id="3074" name="Picture 2">
            <a:extLst>
              <a:ext uri="{FF2B5EF4-FFF2-40B4-BE49-F238E27FC236}">
                <a16:creationId xmlns:a16="http://schemas.microsoft.com/office/drawing/2014/main" id="{5FEF243F-0203-822B-B677-81DF6BC4DF2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2504" y="0"/>
            <a:ext cx="4298867" cy="689538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1737B75-5BC7-5D7D-91C3-7E1133FBA3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2067" y="3843771"/>
            <a:ext cx="4563159" cy="3051613"/>
          </a:xfrm>
          <a:prstGeom prst="rect">
            <a:avLst/>
          </a:prstGeom>
        </p:spPr>
      </p:pic>
      <p:pic>
        <p:nvPicPr>
          <p:cNvPr id="5" name="Picture 4">
            <a:extLst>
              <a:ext uri="{FF2B5EF4-FFF2-40B4-BE49-F238E27FC236}">
                <a16:creationId xmlns:a16="http://schemas.microsoft.com/office/drawing/2014/main" id="{C7D8DA1E-6DFA-5752-BC6C-507DE90339FC}"/>
              </a:ext>
            </a:extLst>
          </p:cNvPr>
          <p:cNvPicPr>
            <a:picLocks noChangeAspect="1"/>
          </p:cNvPicPr>
          <p:nvPr/>
        </p:nvPicPr>
        <p:blipFill>
          <a:blip r:embed="rId4"/>
          <a:stretch>
            <a:fillRect/>
          </a:stretch>
        </p:blipFill>
        <p:spPr>
          <a:xfrm>
            <a:off x="8265226" y="4501936"/>
            <a:ext cx="3926774" cy="2356064"/>
          </a:xfrm>
          <a:prstGeom prst="rect">
            <a:avLst/>
          </a:prstGeom>
        </p:spPr>
      </p:pic>
    </p:spTree>
    <p:extLst>
      <p:ext uri="{BB962C8B-B14F-4D97-AF65-F5344CB8AC3E}">
        <p14:creationId xmlns:p14="http://schemas.microsoft.com/office/powerpoint/2010/main" val="4005303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93019-A9D9-114E-0D22-1557B4A8870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5147802-C2E7-75E6-FA3A-2E00DAA99845}"/>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22D31B40-4492-929F-6377-5CA89E59D083}"/>
              </a:ext>
            </a:extLst>
          </p:cNvPr>
          <p:cNvPicPr>
            <a:picLocks noChangeAspect="1"/>
          </p:cNvPicPr>
          <p:nvPr/>
        </p:nvPicPr>
        <p:blipFill>
          <a:blip r:embed="rId2"/>
          <a:stretch>
            <a:fillRect/>
          </a:stretch>
        </p:blipFill>
        <p:spPr>
          <a:xfrm>
            <a:off x="1006011" y="0"/>
            <a:ext cx="10179978" cy="6858000"/>
          </a:xfrm>
          <a:prstGeom prst="rect">
            <a:avLst/>
          </a:prstGeom>
        </p:spPr>
      </p:pic>
    </p:spTree>
    <p:extLst>
      <p:ext uri="{BB962C8B-B14F-4D97-AF65-F5344CB8AC3E}">
        <p14:creationId xmlns:p14="http://schemas.microsoft.com/office/powerpoint/2010/main" val="30266777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568037" y="733066"/>
            <a:ext cx="10785764" cy="4477109"/>
          </a:xfrm>
          <a:prstGeom prst="rect">
            <a:avLst/>
          </a:prstGeom>
        </p:spPr>
      </p:pic>
    </p:spTree>
    <p:extLst>
      <p:ext uri="{BB962C8B-B14F-4D97-AF65-F5344CB8AC3E}">
        <p14:creationId xmlns:p14="http://schemas.microsoft.com/office/powerpoint/2010/main" val="2120480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33337" y="-19050"/>
            <a:ext cx="12125325" cy="6896100"/>
          </a:xfrm>
          <a:prstGeom prst="rect">
            <a:avLst/>
          </a:prstGeom>
        </p:spPr>
      </p:pic>
    </p:spTree>
    <p:extLst>
      <p:ext uri="{BB962C8B-B14F-4D97-AF65-F5344CB8AC3E}">
        <p14:creationId xmlns:p14="http://schemas.microsoft.com/office/powerpoint/2010/main" val="147771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1C89F3-697C-ED68-77FE-C20CA0FC3E02}"/>
              </a:ext>
            </a:extLst>
          </p:cNvPr>
          <p:cNvSpPr>
            <a:spLocks noGrp="1"/>
          </p:cNvSpPr>
          <p:nvPr>
            <p:ph idx="1"/>
          </p:nvPr>
        </p:nvSpPr>
        <p:spPr>
          <a:xfrm>
            <a:off x="838199" y="166255"/>
            <a:ext cx="11096501" cy="6010708"/>
          </a:xfrm>
        </p:spPr>
        <p:txBody>
          <a:bodyPr>
            <a:normAutofit/>
          </a:bodyPr>
          <a:lstStyle/>
          <a:p>
            <a:pPr marL="0" indent="0" algn="ctr" rtl="1">
              <a:buNone/>
            </a:pPr>
            <a:r>
              <a:rPr lang="fa-IR" sz="4800" b="1" dirty="0" smtClean="0">
                <a:solidFill>
                  <a:schemeClr val="accent4">
                    <a:lumMod val="75000"/>
                  </a:schemeClr>
                </a:solidFill>
                <a:cs typeface="B Titr" panose="00000700000000000000" pitchFamily="2" charset="-78"/>
              </a:rPr>
              <a:t>نگاه به موضوع تک فرزندی</a:t>
            </a:r>
            <a:endParaRPr lang="fa-IR" sz="4800" b="1" dirty="0">
              <a:solidFill>
                <a:schemeClr val="accent4">
                  <a:lumMod val="75000"/>
                </a:schemeClr>
              </a:solidFill>
              <a:cs typeface="B Titr" panose="00000700000000000000" pitchFamily="2" charset="-78"/>
            </a:endParaRPr>
          </a:p>
          <a:p>
            <a:pPr marL="0" indent="0" algn="ctr" rtl="1">
              <a:buNone/>
            </a:pPr>
            <a:r>
              <a:rPr lang="fa-IR" sz="4800" dirty="0">
                <a:solidFill>
                  <a:schemeClr val="accent4">
                    <a:lumMod val="75000"/>
                  </a:schemeClr>
                </a:solidFill>
                <a:cs typeface="B Titr" panose="00000700000000000000" pitchFamily="2" charset="-78"/>
              </a:rPr>
              <a:t>تنهایی</a:t>
            </a:r>
            <a:r>
              <a:rPr lang="fa-IR" sz="4800" dirty="0" smtClean="0">
                <a:solidFill>
                  <a:schemeClr val="accent4">
                    <a:lumMod val="75000"/>
                  </a:schemeClr>
                </a:solidFill>
                <a:cs typeface="B Titr" panose="00000700000000000000" pitchFamily="2" charset="-78"/>
              </a:rPr>
              <a:t>...</a:t>
            </a:r>
            <a:r>
              <a:rPr lang="fa-IR" sz="4800" dirty="0" smtClean="0">
                <a:solidFill>
                  <a:schemeClr val="accent4">
                    <a:lumMod val="75000"/>
                  </a:schemeClr>
                </a:solidFill>
                <a:cs typeface="B Titr" panose="00000700000000000000" pitchFamily="2" charset="-78"/>
              </a:rPr>
              <a:t> پدیده ای نوظهور در نیای امروز</a:t>
            </a:r>
            <a:endParaRPr lang="en-US" sz="4800" dirty="0">
              <a:solidFill>
                <a:schemeClr val="accent4">
                  <a:lumMod val="75000"/>
                </a:schemeClr>
              </a:solidFill>
              <a:cs typeface="B Titr" panose="00000700000000000000" pitchFamily="2" charset="-78"/>
            </a:endParaRPr>
          </a:p>
        </p:txBody>
      </p:sp>
      <p:pic>
        <p:nvPicPr>
          <p:cNvPr id="5" name="Picture 4">
            <a:extLst>
              <a:ext uri="{FF2B5EF4-FFF2-40B4-BE49-F238E27FC236}">
                <a16:creationId xmlns:a16="http://schemas.microsoft.com/office/drawing/2014/main" id="{8DA34B97-67C1-CE7E-2D0F-8E498C6CC301}"/>
              </a:ext>
            </a:extLst>
          </p:cNvPr>
          <p:cNvPicPr>
            <a:picLocks noChangeAspect="1"/>
          </p:cNvPicPr>
          <p:nvPr/>
        </p:nvPicPr>
        <p:blipFill>
          <a:blip r:embed="rId2"/>
          <a:stretch>
            <a:fillRect/>
          </a:stretch>
        </p:blipFill>
        <p:spPr>
          <a:xfrm>
            <a:off x="733298" y="2410605"/>
            <a:ext cx="4105103" cy="4745354"/>
          </a:xfrm>
          <a:prstGeom prst="rect">
            <a:avLst/>
          </a:prstGeom>
        </p:spPr>
      </p:pic>
      <p:pic>
        <p:nvPicPr>
          <p:cNvPr id="7" name="Picture 6">
            <a:extLst>
              <a:ext uri="{FF2B5EF4-FFF2-40B4-BE49-F238E27FC236}">
                <a16:creationId xmlns:a16="http://schemas.microsoft.com/office/drawing/2014/main" id="{1EDE75FA-3905-8E89-C118-6EF51369FD2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43302" y="2327564"/>
            <a:ext cx="7248698" cy="4530436"/>
          </a:xfrm>
          <a:prstGeom prst="rect">
            <a:avLst/>
          </a:prstGeom>
        </p:spPr>
      </p:pic>
    </p:spTree>
    <p:extLst>
      <p:ext uri="{BB962C8B-B14F-4D97-AF65-F5344CB8AC3E}">
        <p14:creationId xmlns:p14="http://schemas.microsoft.com/office/powerpoint/2010/main" val="700527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7507DA-D0CB-4A00-E4D6-FBC8BC30F68E}"/>
              </a:ext>
            </a:extLst>
          </p:cNvPr>
          <p:cNvSpPr>
            <a:spLocks noGrp="1"/>
          </p:cNvSpPr>
          <p:nvPr>
            <p:ph type="title"/>
          </p:nvPr>
        </p:nvSpPr>
        <p:spPr/>
        <p:txBody>
          <a:bodyPr/>
          <a:lstStyle/>
          <a:p>
            <a:pPr algn="r" rtl="1"/>
            <a:r>
              <a:rPr lang="fa-IR" dirty="0">
                <a:cs typeface="B Titr" panose="00000700000000000000" pitchFamily="2" charset="-78"/>
              </a:rPr>
              <a:t>مقایسه روند تک فرزندی در برخی کشورها</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DFDB987A-B1C3-CD44-B669-AF368D30ABE4}"/>
              </a:ext>
            </a:extLst>
          </p:cNvPr>
          <p:cNvSpPr>
            <a:spLocks noGrp="1"/>
          </p:cNvSpPr>
          <p:nvPr>
            <p:ph sz="half" idx="1"/>
          </p:nvPr>
        </p:nvSpPr>
        <p:spPr/>
        <p:txBody>
          <a:bodyPr>
            <a:normAutofit fontScale="92500" lnSpcReduction="10000"/>
          </a:bodyPr>
          <a:lstStyle/>
          <a:p>
            <a:pPr algn="l" fontAlgn="base">
              <a:buFont typeface="Arial" panose="020B0604020202020204" pitchFamily="34" charset="0"/>
              <a:buChar char="•"/>
            </a:pPr>
            <a:r>
              <a:rPr lang="en-US" b="0" i="0" dirty="0">
                <a:solidFill>
                  <a:srgbClr val="333333"/>
                </a:solidFill>
                <a:effectLst/>
                <a:latin typeface="Georgia" panose="02040502050405020303" pitchFamily="18" charset="0"/>
              </a:rPr>
              <a:t>In Canada, families with only one child increased from 38.9% in 1961 to 43.7% in 2016.</a:t>
            </a:r>
          </a:p>
          <a:p>
            <a:r>
              <a:rPr lang="en-US" b="0" i="0" dirty="0">
                <a:solidFill>
                  <a:srgbClr val="333333"/>
                </a:solidFill>
                <a:effectLst/>
                <a:latin typeface="Georgia" panose="02040502050405020303" pitchFamily="18" charset="0"/>
              </a:rPr>
              <a:t>In Brazil, only-child families increased from 42.4% in 1976 to 62.9% in 2009.</a:t>
            </a:r>
          </a:p>
          <a:p>
            <a:r>
              <a:rPr lang="en-US" b="0" i="0" dirty="0">
                <a:solidFill>
                  <a:srgbClr val="1F1F1F"/>
                </a:solidFill>
                <a:effectLst/>
                <a:latin typeface="ElsevierGulliver"/>
              </a:rPr>
              <a:t>in 2020, 24.9 % of married women aged 40 to 49 had only one child, compared to 9.5 % of married women aged 60 or older </a:t>
            </a:r>
            <a:endParaRPr lang="en-US" dirty="0"/>
          </a:p>
        </p:txBody>
      </p:sp>
      <p:sp>
        <p:nvSpPr>
          <p:cNvPr id="6" name="Content Placeholder 5">
            <a:extLst>
              <a:ext uri="{FF2B5EF4-FFF2-40B4-BE49-F238E27FC236}">
                <a16:creationId xmlns:a16="http://schemas.microsoft.com/office/drawing/2014/main" id="{FCBC099C-FF95-9E38-29D3-4BA4CAFF3F9E}"/>
              </a:ext>
            </a:extLst>
          </p:cNvPr>
          <p:cNvSpPr>
            <a:spLocks noGrp="1"/>
          </p:cNvSpPr>
          <p:nvPr>
            <p:ph sz="half" idx="2"/>
          </p:nvPr>
        </p:nvSpPr>
        <p:spPr/>
        <p:txBody>
          <a:bodyPr>
            <a:normAutofit fontScale="92500" lnSpcReduction="10000"/>
          </a:bodyPr>
          <a:lstStyle/>
          <a:p>
            <a:pPr algn="r" rtl="1"/>
            <a:r>
              <a:rPr lang="fa-IR" sz="3600" dirty="0">
                <a:cs typeface="B Nazanin" panose="00000400000000000000" pitchFamily="2" charset="-78"/>
              </a:rPr>
              <a:t>در کانادا در سال  میلادی2016:</a:t>
            </a:r>
          </a:p>
          <a:p>
            <a:pPr algn="r" rtl="1"/>
            <a:r>
              <a:rPr lang="fa-IR" sz="3600" dirty="0">
                <a:solidFill>
                  <a:srgbClr val="FF0000"/>
                </a:solidFill>
                <a:cs typeface="B Nazanin" panose="00000400000000000000" pitchFamily="2" charset="-78"/>
              </a:rPr>
              <a:t>به 44 </a:t>
            </a:r>
            <a:r>
              <a:rPr lang="fa-IR" sz="3600" dirty="0">
                <a:cs typeface="B Nazanin" panose="00000400000000000000" pitchFamily="2" charset="-78"/>
              </a:rPr>
              <a:t>درصد رسیده است</a:t>
            </a:r>
          </a:p>
          <a:p>
            <a:pPr algn="r" rtl="1"/>
            <a:r>
              <a:rPr lang="fa-IR" sz="3600" dirty="0">
                <a:cs typeface="B Nazanin" panose="00000400000000000000" pitchFamily="2" charset="-78"/>
              </a:rPr>
              <a:t>در برزیل از 1976 تا 2009 میلادی (حدود 30 سال) از </a:t>
            </a:r>
            <a:r>
              <a:rPr lang="fa-IR" sz="3600" dirty="0">
                <a:solidFill>
                  <a:srgbClr val="FF0000"/>
                </a:solidFill>
                <a:cs typeface="B Nazanin" panose="00000400000000000000" pitchFamily="2" charset="-78"/>
              </a:rPr>
              <a:t>43 به 63 </a:t>
            </a:r>
            <a:r>
              <a:rPr lang="fa-IR" sz="3600" dirty="0">
                <a:cs typeface="B Nazanin" panose="00000400000000000000" pitchFamily="2" charset="-78"/>
              </a:rPr>
              <a:t>درصد رسیده است.</a:t>
            </a:r>
          </a:p>
          <a:p>
            <a:pPr algn="r" rtl="1"/>
            <a:r>
              <a:rPr lang="fa-IR" sz="3600" dirty="0">
                <a:cs typeface="B Nazanin" panose="00000400000000000000" pitchFamily="2" charset="-78"/>
              </a:rPr>
              <a:t>در کره جنوبی در 2020 </a:t>
            </a:r>
          </a:p>
          <a:p>
            <a:pPr algn="r" rtl="1"/>
            <a:r>
              <a:rPr lang="fa-IR" sz="3600" dirty="0">
                <a:solidFill>
                  <a:srgbClr val="FF0000"/>
                </a:solidFill>
                <a:cs typeface="B Nazanin" panose="00000400000000000000" pitchFamily="2" charset="-78"/>
              </a:rPr>
              <a:t>25% خانمهای 40تا 49 ساله و 10 درصد خانمهای بالای 60 سال</a:t>
            </a:r>
            <a:r>
              <a:rPr lang="fa-IR" sz="3600" dirty="0">
                <a:cs typeface="B Nazanin" panose="00000400000000000000" pitchFamily="2" charset="-78"/>
              </a:rPr>
              <a:t>، تک فرزند داشته اند.</a:t>
            </a:r>
            <a:endParaRPr lang="en-US" sz="3600" dirty="0">
              <a:cs typeface="B Nazanin" panose="00000400000000000000" pitchFamily="2" charset="-78"/>
            </a:endParaRPr>
          </a:p>
        </p:txBody>
      </p:sp>
    </p:spTree>
    <p:extLst>
      <p:ext uri="{BB962C8B-B14F-4D97-AF65-F5344CB8AC3E}">
        <p14:creationId xmlns:p14="http://schemas.microsoft.com/office/powerpoint/2010/main" val="1891252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14268-7B40-07AB-9089-0EADD8E1FA02}"/>
              </a:ext>
            </a:extLst>
          </p:cNvPr>
          <p:cNvSpPr>
            <a:spLocks noGrp="1"/>
          </p:cNvSpPr>
          <p:nvPr>
            <p:ph type="title"/>
          </p:nvPr>
        </p:nvSpPr>
        <p:spPr/>
        <p:txBody>
          <a:bodyPr>
            <a:normAutofit/>
          </a:bodyPr>
          <a:lstStyle/>
          <a:p>
            <a:pPr algn="r" rtl="1"/>
            <a:r>
              <a:rPr lang="fa-IR" sz="4000" dirty="0">
                <a:solidFill>
                  <a:srgbClr val="00B0F0"/>
                </a:solidFill>
                <a:cs typeface="B Titr" panose="00000700000000000000" pitchFamily="2" charset="-78"/>
              </a:rPr>
              <a:t>درس آموخته های کره جنوبی با کمترین نرخ باروری دنیا</a:t>
            </a:r>
            <a:endParaRPr lang="en-US" sz="4000" dirty="0">
              <a:solidFill>
                <a:srgbClr val="00B0F0"/>
              </a:solidFill>
              <a:cs typeface="B Titr" panose="00000700000000000000" pitchFamily="2" charset="-78"/>
            </a:endParaRPr>
          </a:p>
        </p:txBody>
      </p:sp>
      <p:sp>
        <p:nvSpPr>
          <p:cNvPr id="3" name="Content Placeholder 2">
            <a:extLst>
              <a:ext uri="{FF2B5EF4-FFF2-40B4-BE49-F238E27FC236}">
                <a16:creationId xmlns:a16="http://schemas.microsoft.com/office/drawing/2014/main" id="{E84A2A29-BB82-E0B8-77ED-8F4033A19C8E}"/>
              </a:ext>
            </a:extLst>
          </p:cNvPr>
          <p:cNvSpPr>
            <a:spLocks noGrp="1"/>
          </p:cNvSpPr>
          <p:nvPr>
            <p:ph sz="half" idx="1"/>
          </p:nvPr>
        </p:nvSpPr>
        <p:spPr/>
        <p:txBody>
          <a:bodyPr/>
          <a:lstStyle/>
          <a:p>
            <a:r>
              <a:rPr lang="en-US" b="0" i="0" dirty="0">
                <a:solidFill>
                  <a:srgbClr val="202122"/>
                </a:solidFill>
                <a:effectLst/>
                <a:latin typeface="Arial" panose="020B0604020202020204" pitchFamily="34" charset="0"/>
              </a:rPr>
              <a:t>After the </a:t>
            </a:r>
            <a:r>
              <a:rPr lang="en-US" b="0" i="0" u="none" strike="noStrike" dirty="0">
                <a:solidFill>
                  <a:srgbClr val="3366CC"/>
                </a:solidFill>
                <a:effectLst/>
                <a:latin typeface="Arial" panose="020B0604020202020204" pitchFamily="34" charset="0"/>
                <a:hlinkClick r:id="rId2" tooltip="Korean War"/>
              </a:rPr>
              <a:t>Korean War</a:t>
            </a:r>
            <a:r>
              <a:rPr lang="en-US" b="0" i="0" dirty="0">
                <a:solidFill>
                  <a:srgbClr val="202122"/>
                </a:solidFill>
                <a:effectLst/>
                <a:latin typeface="Arial" panose="020B0604020202020204" pitchFamily="34" charset="0"/>
              </a:rPr>
              <a:t> ended in 1953, the South Korean government suggested citizens each have one or two children to boost economic prosperity, which resulted in significantly reduced birth rates and a larger number of only-children in the country</a:t>
            </a:r>
            <a:endParaRPr lang="en-US" dirty="0"/>
          </a:p>
        </p:txBody>
      </p:sp>
      <p:sp>
        <p:nvSpPr>
          <p:cNvPr id="4" name="Content Placeholder 3">
            <a:extLst>
              <a:ext uri="{FF2B5EF4-FFF2-40B4-BE49-F238E27FC236}">
                <a16:creationId xmlns:a16="http://schemas.microsoft.com/office/drawing/2014/main" id="{A0D5A292-2245-39A5-BF5B-F09B2B4E07D3}"/>
              </a:ext>
            </a:extLst>
          </p:cNvPr>
          <p:cNvSpPr>
            <a:spLocks noGrp="1"/>
          </p:cNvSpPr>
          <p:nvPr>
            <p:ph sz="half" idx="2"/>
          </p:nvPr>
        </p:nvSpPr>
        <p:spPr/>
        <p:txBody>
          <a:bodyPr>
            <a:normAutofit/>
          </a:bodyPr>
          <a:lstStyle/>
          <a:p>
            <a:pPr algn="r" rtl="1"/>
            <a:r>
              <a:rPr lang="fa-IR" sz="3600" dirty="0">
                <a:solidFill>
                  <a:srgbClr val="FF0000"/>
                </a:solidFill>
                <a:cs typeface="B Nazanin" panose="00000400000000000000" pitchFamily="2" charset="-78"/>
              </a:rPr>
              <a:t>بعد از جنگ کره </a:t>
            </a:r>
            <a:r>
              <a:rPr lang="fa-IR" sz="3600" dirty="0">
                <a:cs typeface="B Nazanin" panose="00000400000000000000" pitchFamily="2" charset="-78"/>
              </a:rPr>
              <a:t>در سال 1953 دولت کره جنوبی مردم را ترغیب کرد برای </a:t>
            </a:r>
            <a:r>
              <a:rPr lang="fa-IR" sz="3600" dirty="0">
                <a:solidFill>
                  <a:srgbClr val="FF0000"/>
                </a:solidFill>
                <a:cs typeface="B Nazanin" panose="00000400000000000000" pitchFamily="2" charset="-78"/>
              </a:rPr>
              <a:t>بهبود شرایط اقتصادی </a:t>
            </a:r>
            <a:r>
              <a:rPr lang="fa-IR" sz="3600" dirty="0">
                <a:cs typeface="B Nazanin" panose="00000400000000000000" pitchFamily="2" charset="-78"/>
              </a:rPr>
              <a:t>تعداد فرزند کمتری داشته باشند</a:t>
            </a:r>
            <a:endParaRPr lang="en-US" sz="3600" dirty="0">
              <a:cs typeface="B Nazanin" panose="00000400000000000000" pitchFamily="2" charset="-78"/>
            </a:endParaRPr>
          </a:p>
        </p:txBody>
      </p:sp>
    </p:spTree>
    <p:extLst>
      <p:ext uri="{BB962C8B-B14F-4D97-AF65-F5344CB8AC3E}">
        <p14:creationId xmlns:p14="http://schemas.microsoft.com/office/powerpoint/2010/main" val="2696083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49A02-F1D2-2893-1F94-B80FE86E743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B7E8C6D-C8CC-C7C0-6256-E2D1E2A09E9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B0847F0E-6008-FE0E-3DA3-0FC021DF9A58}"/>
              </a:ext>
            </a:extLst>
          </p:cNvPr>
          <p:cNvPicPr>
            <a:picLocks noChangeAspect="1"/>
          </p:cNvPicPr>
          <p:nvPr/>
        </p:nvPicPr>
        <p:blipFill>
          <a:blip r:embed="rId2"/>
          <a:stretch>
            <a:fillRect/>
          </a:stretch>
        </p:blipFill>
        <p:spPr>
          <a:xfrm>
            <a:off x="890888" y="0"/>
            <a:ext cx="10410223" cy="6858000"/>
          </a:xfrm>
          <a:prstGeom prst="rect">
            <a:avLst/>
          </a:prstGeom>
        </p:spPr>
      </p:pic>
    </p:spTree>
    <p:extLst>
      <p:ext uri="{BB962C8B-B14F-4D97-AF65-F5344CB8AC3E}">
        <p14:creationId xmlns:p14="http://schemas.microsoft.com/office/powerpoint/2010/main" val="2048812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1A0D7-94C2-A68D-B682-48B7F48CCB9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14E4CD4-FF5A-5731-F672-4001C6CEF8A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02E23E44-62B5-853A-771E-28D692E7367C}"/>
              </a:ext>
            </a:extLst>
          </p:cNvPr>
          <p:cNvPicPr>
            <a:picLocks noChangeAspect="1"/>
          </p:cNvPicPr>
          <p:nvPr/>
        </p:nvPicPr>
        <p:blipFill>
          <a:blip r:embed="rId2"/>
          <a:stretch>
            <a:fillRect/>
          </a:stretch>
        </p:blipFill>
        <p:spPr>
          <a:xfrm>
            <a:off x="46493" y="1138989"/>
            <a:ext cx="12035443" cy="4555957"/>
          </a:xfrm>
          <a:prstGeom prst="rect">
            <a:avLst/>
          </a:prstGeom>
        </p:spPr>
      </p:pic>
    </p:spTree>
    <p:extLst>
      <p:ext uri="{BB962C8B-B14F-4D97-AF65-F5344CB8AC3E}">
        <p14:creationId xmlns:p14="http://schemas.microsoft.com/office/powerpoint/2010/main" val="380294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8C5E6-DFE5-2683-6A7F-D7B7977F931F}"/>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0B86F5AC-C419-7253-6410-FC58351AF8AA}"/>
              </a:ext>
            </a:extLst>
          </p:cNvPr>
          <p:cNvPicPr>
            <a:picLocks noGrp="1" noChangeAspect="1"/>
          </p:cNvPicPr>
          <p:nvPr>
            <p:ph idx="1"/>
          </p:nvPr>
        </p:nvPicPr>
        <p:blipFill>
          <a:blip r:embed="rId2"/>
          <a:stretch>
            <a:fillRect/>
          </a:stretch>
        </p:blipFill>
        <p:spPr>
          <a:xfrm>
            <a:off x="114776" y="123796"/>
            <a:ext cx="11962448" cy="6610407"/>
          </a:xfrm>
        </p:spPr>
      </p:pic>
    </p:spTree>
    <p:extLst>
      <p:ext uri="{BB962C8B-B14F-4D97-AF65-F5344CB8AC3E}">
        <p14:creationId xmlns:p14="http://schemas.microsoft.com/office/powerpoint/2010/main" val="36176733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04F98-269B-78A1-1557-7B921D72ED32}"/>
              </a:ext>
            </a:extLst>
          </p:cNvPr>
          <p:cNvSpPr>
            <a:spLocks noGrp="1"/>
          </p:cNvSpPr>
          <p:nvPr>
            <p:ph type="title"/>
          </p:nvPr>
        </p:nvSpPr>
        <p:spPr/>
        <p:txBody>
          <a:bodyPr/>
          <a:lstStyle/>
          <a:p>
            <a:endParaRPr lang="en-US" dirty="0"/>
          </a:p>
        </p:txBody>
      </p:sp>
      <p:pic>
        <p:nvPicPr>
          <p:cNvPr id="5" name="Content Placeholder 4">
            <a:extLst>
              <a:ext uri="{FF2B5EF4-FFF2-40B4-BE49-F238E27FC236}">
                <a16:creationId xmlns:a16="http://schemas.microsoft.com/office/drawing/2014/main" id="{2022F537-B4B7-3760-C917-27AF63F71C82}"/>
              </a:ext>
            </a:extLst>
          </p:cNvPr>
          <p:cNvPicPr>
            <a:picLocks noGrp="1" noChangeAspect="1"/>
          </p:cNvPicPr>
          <p:nvPr>
            <p:ph idx="1"/>
          </p:nvPr>
        </p:nvPicPr>
        <p:blipFill>
          <a:blip r:embed="rId2"/>
          <a:stretch>
            <a:fillRect/>
          </a:stretch>
        </p:blipFill>
        <p:spPr>
          <a:xfrm>
            <a:off x="-57086" y="1616239"/>
            <a:ext cx="12249085" cy="4477327"/>
          </a:xfrm>
        </p:spPr>
      </p:pic>
    </p:spTree>
    <p:extLst>
      <p:ext uri="{BB962C8B-B14F-4D97-AF65-F5344CB8AC3E}">
        <p14:creationId xmlns:p14="http://schemas.microsoft.com/office/powerpoint/2010/main" val="37448599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77BFB-1B2E-0C68-5A22-E73DC41F7CED}"/>
              </a:ext>
            </a:extLst>
          </p:cNvPr>
          <p:cNvSpPr>
            <a:spLocks noGrp="1"/>
          </p:cNvSpPr>
          <p:nvPr>
            <p:ph type="title"/>
          </p:nvPr>
        </p:nvSpPr>
        <p:spPr>
          <a:xfrm>
            <a:off x="7913914" y="2183039"/>
            <a:ext cx="3363686" cy="2552247"/>
          </a:xfrm>
        </p:spPr>
        <p:txBody>
          <a:bodyPr>
            <a:normAutofit fontScale="90000"/>
          </a:bodyPr>
          <a:lstStyle/>
          <a:p>
            <a:pPr algn="r" rtl="1"/>
            <a:r>
              <a:rPr lang="fa-IR" dirty="0">
                <a:cs typeface="B Titr" panose="00000700000000000000" pitchFamily="2" charset="-78"/>
              </a:rPr>
              <a:t>برای گفتمان سازی آسیبهای تک فرزندی وقت زیادی نداریم!</a:t>
            </a:r>
            <a:endParaRPr lang="en-US" dirty="0">
              <a:cs typeface="B Titr" panose="00000700000000000000" pitchFamily="2" charset="-78"/>
            </a:endParaRPr>
          </a:p>
        </p:txBody>
      </p:sp>
      <p:pic>
        <p:nvPicPr>
          <p:cNvPr id="4" name="Content Placeholder 3">
            <a:extLst>
              <a:ext uri="{FF2B5EF4-FFF2-40B4-BE49-F238E27FC236}">
                <a16:creationId xmlns:a16="http://schemas.microsoft.com/office/drawing/2014/main" id="{E4A414E1-F27F-8C12-A50D-F89E205C8AF8}"/>
              </a:ext>
            </a:extLst>
          </p:cNvPr>
          <p:cNvPicPr>
            <a:picLocks noGrp="1" noChangeAspect="1"/>
          </p:cNvPicPr>
          <p:nvPr>
            <p:ph idx="1"/>
          </p:nvPr>
        </p:nvPicPr>
        <p:blipFill>
          <a:blip r:embed="rId2"/>
          <a:stretch>
            <a:fillRect/>
          </a:stretch>
        </p:blipFill>
        <p:spPr>
          <a:xfrm>
            <a:off x="2157090" y="0"/>
            <a:ext cx="4572000" cy="8229599"/>
          </a:xfrm>
          <a:prstGeom prst="rect">
            <a:avLst/>
          </a:prstGeom>
        </p:spPr>
      </p:pic>
    </p:spTree>
    <p:extLst>
      <p:ext uri="{BB962C8B-B14F-4D97-AF65-F5344CB8AC3E}">
        <p14:creationId xmlns:p14="http://schemas.microsoft.com/office/powerpoint/2010/main" val="2069066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4666C-2170-E6D4-62BD-6C53AF46D3D9}"/>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527BD51B-78D3-C96D-43DD-198F1695C2B4}"/>
              </a:ext>
            </a:extLst>
          </p:cNvPr>
          <p:cNvPicPr>
            <a:picLocks noChangeAspect="1"/>
          </p:cNvPicPr>
          <p:nvPr/>
        </p:nvPicPr>
        <p:blipFill>
          <a:blip r:embed="rId2"/>
          <a:stretch>
            <a:fillRect/>
          </a:stretch>
        </p:blipFill>
        <p:spPr>
          <a:xfrm>
            <a:off x="1288572" y="0"/>
            <a:ext cx="9263039" cy="2207771"/>
          </a:xfrm>
          <a:prstGeom prst="rect">
            <a:avLst/>
          </a:prstGeom>
        </p:spPr>
      </p:pic>
      <p:pic>
        <p:nvPicPr>
          <p:cNvPr id="10" name="Picture 9">
            <a:extLst>
              <a:ext uri="{FF2B5EF4-FFF2-40B4-BE49-F238E27FC236}">
                <a16:creationId xmlns:a16="http://schemas.microsoft.com/office/drawing/2014/main" id="{F2D7A936-7F34-E4AE-4828-C5BA522BD77A}"/>
              </a:ext>
            </a:extLst>
          </p:cNvPr>
          <p:cNvPicPr>
            <a:picLocks noChangeAspect="1"/>
          </p:cNvPicPr>
          <p:nvPr/>
        </p:nvPicPr>
        <p:blipFill>
          <a:blip r:embed="rId3"/>
          <a:stretch>
            <a:fillRect/>
          </a:stretch>
        </p:blipFill>
        <p:spPr>
          <a:xfrm>
            <a:off x="1640389" y="2019785"/>
            <a:ext cx="8382000" cy="3743325"/>
          </a:xfrm>
          <a:prstGeom prst="rect">
            <a:avLst/>
          </a:prstGeom>
        </p:spPr>
      </p:pic>
      <p:sp>
        <p:nvSpPr>
          <p:cNvPr id="12" name="Content Placeholder 11">
            <a:extLst>
              <a:ext uri="{FF2B5EF4-FFF2-40B4-BE49-F238E27FC236}">
                <a16:creationId xmlns:a16="http://schemas.microsoft.com/office/drawing/2014/main" id="{F32F42C2-AF8B-1766-A503-4425EC237D27}"/>
              </a:ext>
            </a:extLst>
          </p:cNvPr>
          <p:cNvSpPr>
            <a:spLocks noGrp="1"/>
          </p:cNvSpPr>
          <p:nvPr>
            <p:ph idx="1"/>
          </p:nvPr>
        </p:nvSpPr>
        <p:spPr/>
        <p:txBody>
          <a:bodyPr/>
          <a:lstStyle/>
          <a:p>
            <a:endParaRPr lang="en-US" dirty="0"/>
          </a:p>
        </p:txBody>
      </p:sp>
      <p:pic>
        <p:nvPicPr>
          <p:cNvPr id="16" name="Picture 15">
            <a:extLst>
              <a:ext uri="{FF2B5EF4-FFF2-40B4-BE49-F238E27FC236}">
                <a16:creationId xmlns:a16="http://schemas.microsoft.com/office/drawing/2014/main" id="{4FD4CE99-7453-48B0-9697-91847386B8CF}"/>
              </a:ext>
            </a:extLst>
          </p:cNvPr>
          <p:cNvPicPr>
            <a:picLocks noChangeAspect="1"/>
          </p:cNvPicPr>
          <p:nvPr/>
        </p:nvPicPr>
        <p:blipFill>
          <a:blip r:embed="rId4"/>
          <a:stretch>
            <a:fillRect/>
          </a:stretch>
        </p:blipFill>
        <p:spPr>
          <a:xfrm>
            <a:off x="3941260" y="5358064"/>
            <a:ext cx="8379343" cy="1497174"/>
          </a:xfrm>
          <a:prstGeom prst="rect">
            <a:avLst/>
          </a:prstGeom>
        </p:spPr>
      </p:pic>
    </p:spTree>
    <p:extLst>
      <p:ext uri="{BB962C8B-B14F-4D97-AF65-F5344CB8AC3E}">
        <p14:creationId xmlns:p14="http://schemas.microsoft.com/office/powerpoint/2010/main" val="3684180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8D103-B71C-431D-48F4-44E185F692EB}"/>
              </a:ext>
            </a:extLst>
          </p:cNvPr>
          <p:cNvSpPr>
            <a:spLocks noGrp="1"/>
          </p:cNvSpPr>
          <p:nvPr>
            <p:ph type="title"/>
          </p:nvPr>
        </p:nvSpPr>
        <p:spPr/>
        <p:txBody>
          <a:bodyPr/>
          <a:lstStyle/>
          <a:p>
            <a:endParaRPr lang="en-US"/>
          </a:p>
        </p:txBody>
      </p:sp>
      <p:pic>
        <p:nvPicPr>
          <p:cNvPr id="7" name="Content Placeholder 6">
            <a:extLst>
              <a:ext uri="{FF2B5EF4-FFF2-40B4-BE49-F238E27FC236}">
                <a16:creationId xmlns:a16="http://schemas.microsoft.com/office/drawing/2014/main" id="{29E4336B-F66C-F14B-B65B-3436F63A257D}"/>
              </a:ext>
            </a:extLst>
          </p:cNvPr>
          <p:cNvPicPr>
            <a:picLocks noGrp="1" noChangeAspect="1"/>
          </p:cNvPicPr>
          <p:nvPr>
            <p:ph idx="1"/>
          </p:nvPr>
        </p:nvPicPr>
        <p:blipFill>
          <a:blip r:embed="rId2"/>
          <a:stretch>
            <a:fillRect/>
          </a:stretch>
        </p:blipFill>
        <p:spPr>
          <a:xfrm>
            <a:off x="1530451" y="-16502"/>
            <a:ext cx="9551206" cy="6891004"/>
          </a:xfrm>
        </p:spPr>
      </p:pic>
    </p:spTree>
    <p:extLst>
      <p:ext uri="{BB962C8B-B14F-4D97-AF65-F5344CB8AC3E}">
        <p14:creationId xmlns:p14="http://schemas.microsoft.com/office/powerpoint/2010/main" val="135294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F97E4-BE44-07E0-4792-2A18CF82365B}"/>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61B708E6-6B37-80BD-64BA-3758E270C811}"/>
              </a:ext>
            </a:extLst>
          </p:cNvPr>
          <p:cNvPicPr>
            <a:picLocks noGrp="1" noChangeAspect="1"/>
          </p:cNvPicPr>
          <p:nvPr>
            <p:ph idx="1"/>
          </p:nvPr>
        </p:nvPicPr>
        <p:blipFill>
          <a:blip r:embed="rId2"/>
          <a:stretch>
            <a:fillRect/>
          </a:stretch>
        </p:blipFill>
        <p:spPr>
          <a:xfrm>
            <a:off x="433137" y="914656"/>
            <a:ext cx="11362495" cy="5578219"/>
          </a:xfrm>
        </p:spPr>
      </p:pic>
    </p:spTree>
    <p:extLst>
      <p:ext uri="{BB962C8B-B14F-4D97-AF65-F5344CB8AC3E}">
        <p14:creationId xmlns:p14="http://schemas.microsoft.com/office/powerpoint/2010/main" val="18025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DDC73-8A36-5F10-70F4-F18D271E87B6}"/>
              </a:ext>
            </a:extLst>
          </p:cNvPr>
          <p:cNvSpPr>
            <a:spLocks noGrp="1"/>
          </p:cNvSpPr>
          <p:nvPr>
            <p:ph type="title"/>
          </p:nvPr>
        </p:nvSpPr>
        <p:spPr>
          <a:xfrm>
            <a:off x="294323" y="174871"/>
            <a:ext cx="11059477" cy="1325563"/>
          </a:xfrm>
        </p:spPr>
        <p:txBody>
          <a:bodyPr/>
          <a:lstStyle/>
          <a:p>
            <a:pPr algn="ctr" rtl="1"/>
            <a:r>
              <a:rPr lang="fa-IR" dirty="0">
                <a:solidFill>
                  <a:srgbClr val="0070C0"/>
                </a:solidFill>
                <a:cs typeface="B Titr" panose="00000700000000000000" pitchFamily="2" charset="-78"/>
              </a:rPr>
              <a:t>تنهایی وحشتناک‌ترین فقر است! </a:t>
            </a:r>
            <a:r>
              <a:rPr lang="fa-IR" sz="3600" dirty="0">
                <a:solidFill>
                  <a:srgbClr val="0070C0"/>
                </a:solidFill>
                <a:cs typeface="B Titr" panose="00000700000000000000" pitchFamily="2" charset="-78"/>
              </a:rPr>
              <a:t>(مادر ترزا)</a:t>
            </a:r>
            <a:endParaRPr lang="en-US" sz="3600" dirty="0">
              <a:solidFill>
                <a:srgbClr val="0070C0"/>
              </a:solidFill>
              <a:cs typeface="B Titr" panose="00000700000000000000" pitchFamily="2" charset="-78"/>
            </a:endParaRPr>
          </a:p>
        </p:txBody>
      </p:sp>
      <p:pic>
        <p:nvPicPr>
          <p:cNvPr id="5" name="Content Placeholder 4">
            <a:extLst>
              <a:ext uri="{FF2B5EF4-FFF2-40B4-BE49-F238E27FC236}">
                <a16:creationId xmlns:a16="http://schemas.microsoft.com/office/drawing/2014/main" id="{FCFF5E36-F123-98C6-C781-ABA061982A56}"/>
              </a:ext>
            </a:extLst>
          </p:cNvPr>
          <p:cNvPicPr>
            <a:picLocks noGrp="1" noChangeAspect="1"/>
          </p:cNvPicPr>
          <p:nvPr>
            <p:ph idx="1"/>
          </p:nvPr>
        </p:nvPicPr>
        <p:blipFill>
          <a:blip r:embed="rId2"/>
          <a:stretch>
            <a:fillRect/>
          </a:stretch>
        </p:blipFill>
        <p:spPr>
          <a:xfrm>
            <a:off x="104318" y="1607911"/>
            <a:ext cx="11624961" cy="4992441"/>
          </a:xfrm>
        </p:spPr>
      </p:pic>
      <p:sp>
        <p:nvSpPr>
          <p:cNvPr id="6" name="TextBox 5">
            <a:extLst>
              <a:ext uri="{FF2B5EF4-FFF2-40B4-BE49-F238E27FC236}">
                <a16:creationId xmlns:a16="http://schemas.microsoft.com/office/drawing/2014/main" id="{80B67D8B-2A50-F3CD-EE33-29A3198C5224}"/>
              </a:ext>
            </a:extLst>
          </p:cNvPr>
          <p:cNvSpPr txBox="1"/>
          <p:nvPr/>
        </p:nvSpPr>
        <p:spPr>
          <a:xfrm>
            <a:off x="3526807" y="2300164"/>
            <a:ext cx="8665193" cy="138499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In a survey of GPs in the UK, respondents estimated that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libri" panose="020F0502020204030204"/>
                <a:ea typeface="+mn-ea"/>
                <a:cs typeface="+mn-cs"/>
              </a:rPr>
              <a:t>between 1 and 5 patients a day </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visited their practices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because they were lonely.</a:t>
            </a:r>
          </a:p>
        </p:txBody>
      </p:sp>
      <p:sp>
        <p:nvSpPr>
          <p:cNvPr id="3" name="TextBox 2">
            <a:extLst>
              <a:ext uri="{FF2B5EF4-FFF2-40B4-BE49-F238E27FC236}">
                <a16:creationId xmlns:a16="http://schemas.microsoft.com/office/drawing/2014/main" id="{EBC08BAA-2639-570E-8EAD-443474EF831D}"/>
              </a:ext>
            </a:extLst>
          </p:cNvPr>
          <p:cNvSpPr txBox="1"/>
          <p:nvPr/>
        </p:nvSpPr>
        <p:spPr>
          <a:xfrm>
            <a:off x="3551493" y="1208046"/>
            <a:ext cx="864050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روزانه یک تا 5 بیمار من می آیند مطب، فقط بخاطر تنهایی!</a:t>
            </a:r>
            <a:endParaRPr kumimoji="0" lang="en-US" sz="32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endParaRPr>
          </a:p>
        </p:txBody>
      </p:sp>
    </p:spTree>
    <p:extLst>
      <p:ext uri="{BB962C8B-B14F-4D97-AF65-F5344CB8AC3E}">
        <p14:creationId xmlns:p14="http://schemas.microsoft.com/office/powerpoint/2010/main" val="3030421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0718DE4-AC7B-04E0-B99D-47A01D950BF3}"/>
              </a:ext>
            </a:extLst>
          </p:cNvPr>
          <p:cNvSpPr>
            <a:spLocks noGrp="1"/>
          </p:cNvSpPr>
          <p:nvPr>
            <p:ph sz="half" idx="1"/>
          </p:nvPr>
        </p:nvSpPr>
        <p:spPr>
          <a:xfrm>
            <a:off x="336884" y="994611"/>
            <a:ext cx="5682916" cy="5182352"/>
          </a:xfrm>
        </p:spPr>
        <p:txBody>
          <a:bodyPr>
            <a:normAutofit/>
          </a:bodyPr>
          <a:lstStyle/>
          <a:p>
            <a:pPr algn="l"/>
            <a:r>
              <a:rPr lang="en-US" sz="4000" b="0" i="0" u="none" strike="noStrike" baseline="0" dirty="0">
                <a:solidFill>
                  <a:srgbClr val="131413"/>
                </a:solidFill>
                <a:latin typeface="GcvjbnJwwjqlAdvTT3713a231"/>
              </a:rPr>
              <a:t>The world</a:t>
            </a:r>
            <a:r>
              <a:rPr lang="en-US" sz="4000" b="0" i="0" u="none" strike="noStrike" baseline="0" dirty="0">
                <a:solidFill>
                  <a:srgbClr val="131413"/>
                </a:solidFill>
                <a:latin typeface="YcjcvwXfhgcxAdvTT3713a231+20"/>
              </a:rPr>
              <a:t>’</a:t>
            </a:r>
            <a:r>
              <a:rPr lang="en-US" sz="4000" b="0" i="0" u="none" strike="noStrike" baseline="0" dirty="0">
                <a:solidFill>
                  <a:srgbClr val="131413"/>
                </a:solidFill>
                <a:latin typeface="GcvjbnJwwjqlAdvTT3713a231"/>
              </a:rPr>
              <a:t>s </a:t>
            </a:r>
            <a:r>
              <a:rPr lang="en-US" sz="4000" b="0" i="0" u="none" strike="noStrike" baseline="0" dirty="0">
                <a:solidFill>
                  <a:srgbClr val="FF0000"/>
                </a:solidFill>
                <a:latin typeface="GcvjbnJwwjqlAdvTT3713a231"/>
              </a:rPr>
              <a:t>top 10 countries with the highest percentage point increase in elderly </a:t>
            </a:r>
            <a:r>
              <a:rPr lang="en-US" sz="4000" b="0" i="0" u="none" strike="noStrike" baseline="0" dirty="0">
                <a:solidFill>
                  <a:srgbClr val="131413"/>
                </a:solidFill>
                <a:latin typeface="GcvjbnJwwjqlAdvTT3713a231"/>
              </a:rPr>
              <a:t>population, 2015</a:t>
            </a:r>
            <a:r>
              <a:rPr lang="en-US" sz="4000" b="0" i="0" u="none" strike="noStrike" baseline="0" dirty="0">
                <a:solidFill>
                  <a:srgbClr val="131413"/>
                </a:solidFill>
                <a:latin typeface="YcjcvwXfhgcxAdvTT3713a231+20"/>
              </a:rPr>
              <a:t>– </a:t>
            </a:r>
            <a:r>
              <a:rPr lang="en-US" sz="4000" b="0" i="0" u="none" strike="noStrike" baseline="0" dirty="0">
                <a:solidFill>
                  <a:srgbClr val="131413"/>
                </a:solidFill>
                <a:latin typeface="GcvjbnJwwjqlAdvTT3713a231"/>
              </a:rPr>
              <a:t>2050 </a:t>
            </a:r>
            <a:endParaRPr lang="en-US" sz="4000" dirty="0"/>
          </a:p>
        </p:txBody>
      </p:sp>
      <p:pic>
        <p:nvPicPr>
          <p:cNvPr id="8" name="Content Placeholder 7">
            <a:extLst>
              <a:ext uri="{FF2B5EF4-FFF2-40B4-BE49-F238E27FC236}">
                <a16:creationId xmlns:a16="http://schemas.microsoft.com/office/drawing/2014/main" id="{0946C851-F83E-C210-A199-5F9823E7210F}"/>
              </a:ext>
            </a:extLst>
          </p:cNvPr>
          <p:cNvPicPr>
            <a:picLocks noGrp="1" noChangeAspect="1"/>
          </p:cNvPicPr>
          <p:nvPr>
            <p:ph sz="half" idx="2"/>
          </p:nvPr>
        </p:nvPicPr>
        <p:blipFill>
          <a:blip r:embed="rId2"/>
          <a:stretch>
            <a:fillRect/>
          </a:stretch>
        </p:blipFill>
        <p:spPr>
          <a:xfrm>
            <a:off x="6612547" y="-106340"/>
            <a:ext cx="5242569" cy="6964340"/>
          </a:xfrm>
        </p:spPr>
      </p:pic>
    </p:spTree>
    <p:extLst>
      <p:ext uri="{BB962C8B-B14F-4D97-AF65-F5344CB8AC3E}">
        <p14:creationId xmlns:p14="http://schemas.microsoft.com/office/powerpoint/2010/main" val="18643016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5CE97-5D2A-69AA-DC45-781CE83D02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9FDFD0-43C0-B5DD-4D3A-82EC17BB1D4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A0A6EBC-0BAC-E9B9-05BA-E2904E9ACBC2}"/>
              </a:ext>
            </a:extLst>
          </p:cNvPr>
          <p:cNvSpPr>
            <a:spLocks noGrp="1"/>
          </p:cNvSpPr>
          <p:nvPr>
            <p:ph idx="1"/>
          </p:nvPr>
        </p:nvSpPr>
        <p:spPr/>
        <p:txBody>
          <a:bodyPr/>
          <a:lstStyle/>
          <a:p>
            <a:endParaRPr lang="en-US"/>
          </a:p>
        </p:txBody>
      </p:sp>
      <p:pic>
        <p:nvPicPr>
          <p:cNvPr id="7" name="Picture 6">
            <a:extLst>
              <a:ext uri="{FF2B5EF4-FFF2-40B4-BE49-F238E27FC236}">
                <a16:creationId xmlns:a16="http://schemas.microsoft.com/office/drawing/2014/main" id="{4AAB6B0E-8C51-BAC2-C17C-870637790569}"/>
              </a:ext>
            </a:extLst>
          </p:cNvPr>
          <p:cNvPicPr>
            <a:picLocks noChangeAspect="1"/>
          </p:cNvPicPr>
          <p:nvPr/>
        </p:nvPicPr>
        <p:blipFill>
          <a:blip r:embed="rId2"/>
          <a:stretch>
            <a:fillRect/>
          </a:stretch>
        </p:blipFill>
        <p:spPr>
          <a:xfrm>
            <a:off x="247703" y="0"/>
            <a:ext cx="12145773" cy="6858000"/>
          </a:xfrm>
          <a:prstGeom prst="rect">
            <a:avLst/>
          </a:prstGeom>
        </p:spPr>
      </p:pic>
    </p:spTree>
    <p:extLst>
      <p:ext uri="{BB962C8B-B14F-4D97-AF65-F5344CB8AC3E}">
        <p14:creationId xmlns:p14="http://schemas.microsoft.com/office/powerpoint/2010/main" val="769819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4D83B3F-A398-90C0-324C-0D6B48DB3656}"/>
              </a:ext>
            </a:extLst>
          </p:cNvPr>
          <p:cNvPicPr>
            <a:picLocks noGrp="1" noChangeAspect="1"/>
          </p:cNvPicPr>
          <p:nvPr>
            <p:ph sz="half" idx="1"/>
          </p:nvPr>
        </p:nvPicPr>
        <p:blipFill>
          <a:blip r:embed="rId2"/>
          <a:stretch>
            <a:fillRect/>
          </a:stretch>
        </p:blipFill>
        <p:spPr>
          <a:xfrm>
            <a:off x="6844078" y="-26952"/>
            <a:ext cx="4389979" cy="6884951"/>
          </a:xfrm>
          <a:prstGeom prst="rect">
            <a:avLst/>
          </a:prstGeom>
        </p:spPr>
      </p:pic>
      <p:pic>
        <p:nvPicPr>
          <p:cNvPr id="15" name="Content Placeholder 14">
            <a:extLst>
              <a:ext uri="{FF2B5EF4-FFF2-40B4-BE49-F238E27FC236}">
                <a16:creationId xmlns:a16="http://schemas.microsoft.com/office/drawing/2014/main" id="{F0429196-FF6B-F4B7-66EA-08537C9B2F72}"/>
              </a:ext>
            </a:extLst>
          </p:cNvPr>
          <p:cNvPicPr>
            <a:picLocks noGrp="1" noChangeAspect="1"/>
          </p:cNvPicPr>
          <p:nvPr>
            <p:ph sz="half" idx="2"/>
          </p:nvPr>
        </p:nvPicPr>
        <p:blipFill>
          <a:blip r:embed="rId3"/>
          <a:stretch>
            <a:fillRect/>
          </a:stretch>
        </p:blipFill>
        <p:spPr>
          <a:xfrm>
            <a:off x="6844078" y="149885"/>
            <a:ext cx="4029075" cy="866775"/>
          </a:xfrm>
        </p:spPr>
      </p:pic>
      <p:pic>
        <p:nvPicPr>
          <p:cNvPr id="13" name="Picture 12">
            <a:extLst>
              <a:ext uri="{FF2B5EF4-FFF2-40B4-BE49-F238E27FC236}">
                <a16:creationId xmlns:a16="http://schemas.microsoft.com/office/drawing/2014/main" id="{51B74212-42FD-E203-1822-DA198535BD63}"/>
              </a:ext>
            </a:extLst>
          </p:cNvPr>
          <p:cNvPicPr>
            <a:picLocks noChangeAspect="1"/>
          </p:cNvPicPr>
          <p:nvPr/>
        </p:nvPicPr>
        <p:blipFill>
          <a:blip r:embed="rId4"/>
          <a:stretch>
            <a:fillRect/>
          </a:stretch>
        </p:blipFill>
        <p:spPr>
          <a:xfrm>
            <a:off x="408896" y="1775484"/>
            <a:ext cx="6257925" cy="2695575"/>
          </a:xfrm>
          <a:prstGeom prst="rect">
            <a:avLst/>
          </a:prstGeom>
        </p:spPr>
      </p:pic>
    </p:spTree>
    <p:extLst>
      <p:ext uri="{BB962C8B-B14F-4D97-AF65-F5344CB8AC3E}">
        <p14:creationId xmlns:p14="http://schemas.microsoft.com/office/powerpoint/2010/main" val="23452001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0D1A2-710F-923F-D095-8ED02615A372}"/>
              </a:ext>
            </a:extLst>
          </p:cNvPr>
          <p:cNvSpPr>
            <a:spLocks noGrp="1"/>
          </p:cNvSpPr>
          <p:nvPr>
            <p:ph type="title"/>
          </p:nvPr>
        </p:nvSpPr>
        <p:spPr/>
        <p:txBody>
          <a:bodyPr/>
          <a:lstStyle/>
          <a:p>
            <a:pPr algn="r" rtl="1"/>
            <a:r>
              <a:rPr lang="fa-IR" dirty="0">
                <a:cs typeface="B Titr" panose="00000700000000000000" pitchFamily="2" charset="-78"/>
              </a:rPr>
              <a:t>از تجارب کشورهای غربی درس بگیریم</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A7279E0-27B2-DB0C-57F9-B38B769F8728}"/>
              </a:ext>
            </a:extLst>
          </p:cNvPr>
          <p:cNvSpPr>
            <a:spLocks noGrp="1"/>
          </p:cNvSpPr>
          <p:nvPr>
            <p:ph sz="half" idx="1"/>
          </p:nvPr>
        </p:nvSpPr>
        <p:spPr/>
        <p:txBody>
          <a:bodyPr>
            <a:noAutofit/>
          </a:bodyPr>
          <a:lstStyle/>
          <a:p>
            <a:pPr>
              <a:lnSpc>
                <a:spcPct val="120000"/>
              </a:lnSpc>
            </a:pPr>
            <a:r>
              <a:rPr lang="en-US" sz="2000" b="0" i="0" dirty="0">
                <a:solidFill>
                  <a:srgbClr val="333333"/>
                </a:solidFill>
                <a:effectLst/>
                <a:latin typeface="nyt-imperial"/>
              </a:rPr>
              <a:t>If any country should be stocked with babies, it is Denmark. The country is one of the wealthiest in Europe. New parents enjoy 12 months’ paid family leave and highly subsidized day care. Women under 40 can get state-funded in vitro fertilization. But Denmark’s fertility rate, at 1.7 births per woman, is roughly on par with that of the United States</a:t>
            </a:r>
            <a:r>
              <a:rPr lang="en-US" sz="2000" b="0" i="0" dirty="0">
                <a:solidFill>
                  <a:srgbClr val="FF0000"/>
                </a:solidFill>
                <a:effectLst/>
                <a:latin typeface="nyt-imperial"/>
              </a:rPr>
              <a:t>. A reproductive malaise has settled over this otherwise happy land</a:t>
            </a:r>
            <a:r>
              <a:rPr lang="en-US" sz="2000" b="0" i="0" dirty="0">
                <a:solidFill>
                  <a:srgbClr val="333333"/>
                </a:solidFill>
                <a:effectLst/>
                <a:latin typeface="nyt-imperial"/>
              </a:rPr>
              <a:t>.</a:t>
            </a:r>
            <a:endParaRPr lang="en-US" sz="2000" dirty="0"/>
          </a:p>
        </p:txBody>
      </p:sp>
      <p:sp>
        <p:nvSpPr>
          <p:cNvPr id="4" name="Content Placeholder 3">
            <a:extLst>
              <a:ext uri="{FF2B5EF4-FFF2-40B4-BE49-F238E27FC236}">
                <a16:creationId xmlns:a16="http://schemas.microsoft.com/office/drawing/2014/main" id="{3E12B6B0-3E01-5A93-2A97-30747FEE0226}"/>
              </a:ext>
            </a:extLst>
          </p:cNvPr>
          <p:cNvSpPr>
            <a:spLocks noGrp="1"/>
          </p:cNvSpPr>
          <p:nvPr>
            <p:ph sz="half" idx="2"/>
          </p:nvPr>
        </p:nvSpPr>
        <p:spPr>
          <a:xfrm>
            <a:off x="6172200" y="1825624"/>
            <a:ext cx="5821326" cy="5032375"/>
          </a:xfrm>
        </p:spPr>
        <p:txBody>
          <a:bodyPr>
            <a:normAutofit fontScale="70000" lnSpcReduction="20000"/>
          </a:bodyPr>
          <a:lstStyle/>
          <a:p>
            <a:pPr algn="just" rtl="1">
              <a:lnSpc>
                <a:spcPct val="170000"/>
              </a:lnSpc>
            </a:pPr>
            <a:r>
              <a:rPr lang="fa-IR" sz="3400" b="1" dirty="0">
                <a:cs typeface="B Nazanin" panose="00000400000000000000" pitchFamily="2" charset="-78"/>
              </a:rPr>
              <a:t>اگر کشوری باید دارای نوزاد باشد، آن کشور دانمارک است. این کشور یکی از ثروتمندترین کشورهای اروپایی است. والدین جدید از 12 ماه مرخصی خانوادگی با حقوق و مراقبت روزانه با یارانه بالا برخوردار می شوند. زنان زیر 40 سال می توانند لقاح آزمایشگاهی با بودجه دولتی دریافت کنند. اما نرخ باروری دانمارک با 1.7 تولد به ازای هر زن، تقریباً برابر با ایالات متحده است. </a:t>
            </a:r>
            <a:r>
              <a:rPr lang="fa-IR" sz="3400" b="1" dirty="0" smtClean="0">
                <a:solidFill>
                  <a:srgbClr val="FF0000"/>
                </a:solidFill>
                <a:cs typeface="B Nazanin" panose="00000400000000000000" pitchFamily="2" charset="-78"/>
              </a:rPr>
              <a:t>ناخوشی باروری</a:t>
            </a:r>
            <a:r>
              <a:rPr lang="fa-IR" sz="3400" b="1" dirty="0">
                <a:solidFill>
                  <a:srgbClr val="FF0000"/>
                </a:solidFill>
                <a:cs typeface="B Nazanin" panose="00000400000000000000" pitchFamily="2" charset="-78"/>
              </a:rPr>
              <a:t> </a:t>
            </a:r>
            <a:r>
              <a:rPr lang="fa-IR" sz="3400" b="1" dirty="0" smtClean="0">
                <a:solidFill>
                  <a:srgbClr val="FF0000"/>
                </a:solidFill>
                <a:cs typeface="B Nazanin" panose="00000400000000000000" pitchFamily="2" charset="-78"/>
              </a:rPr>
              <a:t>بر این سرزمین خوشبخت سایه انداخته است</a:t>
            </a:r>
            <a:endParaRPr lang="fa-IR" sz="3400" b="1" dirty="0">
              <a:solidFill>
                <a:srgbClr val="FF0000"/>
              </a:solidFill>
              <a:cs typeface="B Nazanin" panose="00000400000000000000" pitchFamily="2" charset="-78"/>
            </a:endParaRPr>
          </a:p>
          <a:p>
            <a:pPr algn="r" rtl="1"/>
            <a:endParaRPr lang="en-US" sz="3600" b="1" dirty="0">
              <a:cs typeface="B Nazanin" panose="00000400000000000000" pitchFamily="2" charset="-78"/>
            </a:endParaRPr>
          </a:p>
        </p:txBody>
      </p:sp>
    </p:spTree>
    <p:extLst>
      <p:ext uri="{BB962C8B-B14F-4D97-AF65-F5344CB8AC3E}">
        <p14:creationId xmlns:p14="http://schemas.microsoft.com/office/powerpoint/2010/main" val="28331783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201C1-E5B6-A3D2-FFDD-7DBEB5FA399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DBA78D7-E895-26CC-2080-5A3F16322EEF}"/>
              </a:ext>
            </a:extLst>
          </p:cNvPr>
          <p:cNvSpPr>
            <a:spLocks noGrp="1"/>
          </p:cNvSpPr>
          <p:nvPr>
            <p:ph sz="half" idx="1"/>
          </p:nvPr>
        </p:nvSpPr>
        <p:spPr/>
        <p:txBody>
          <a:bodyPr/>
          <a:lstStyle/>
          <a:p>
            <a:r>
              <a:rPr lang="en-US" dirty="0">
                <a:solidFill>
                  <a:srgbClr val="333333"/>
                </a:solidFill>
                <a:latin typeface="nyt-imperial"/>
              </a:rPr>
              <a:t>E</a:t>
            </a:r>
            <a:r>
              <a:rPr lang="en-US" b="0" i="0" dirty="0">
                <a:solidFill>
                  <a:srgbClr val="333333"/>
                </a:solidFill>
                <a:effectLst/>
                <a:latin typeface="nyt-imperial"/>
              </a:rPr>
              <a:t>xplanations ranging from the glaring absence of family-friendly policies in the United States to high youth unemployment across Southern Europe.</a:t>
            </a:r>
          </a:p>
          <a:p>
            <a:r>
              <a:rPr lang="en-US" b="0" i="0" dirty="0">
                <a:solidFill>
                  <a:srgbClr val="333333"/>
                </a:solidFill>
                <a:effectLst/>
                <a:latin typeface="nyt-imperial"/>
              </a:rPr>
              <a:t>But these all miss the </a:t>
            </a:r>
            <a:r>
              <a:rPr lang="en-US" b="0" i="0" dirty="0">
                <a:solidFill>
                  <a:srgbClr val="FF0000"/>
                </a:solidFill>
                <a:effectLst/>
                <a:latin typeface="nyt-imperial"/>
              </a:rPr>
              <a:t>bigger picture.</a:t>
            </a:r>
            <a:endParaRPr lang="en-US" dirty="0">
              <a:solidFill>
                <a:srgbClr val="FF0000"/>
              </a:solidFill>
            </a:endParaRPr>
          </a:p>
        </p:txBody>
      </p:sp>
      <p:sp>
        <p:nvSpPr>
          <p:cNvPr id="4" name="Content Placeholder 3">
            <a:extLst>
              <a:ext uri="{FF2B5EF4-FFF2-40B4-BE49-F238E27FC236}">
                <a16:creationId xmlns:a16="http://schemas.microsoft.com/office/drawing/2014/main" id="{21662FA0-494C-0C11-D1D4-7117B5B289F4}"/>
              </a:ext>
            </a:extLst>
          </p:cNvPr>
          <p:cNvSpPr>
            <a:spLocks noGrp="1"/>
          </p:cNvSpPr>
          <p:nvPr>
            <p:ph sz="half" idx="2"/>
          </p:nvPr>
        </p:nvSpPr>
        <p:spPr/>
        <p:txBody>
          <a:bodyPr>
            <a:normAutofit/>
          </a:bodyPr>
          <a:lstStyle/>
          <a:p>
            <a:pPr algn="just" rtl="1"/>
            <a:r>
              <a:rPr lang="fa-IR" sz="3600" dirty="0" smtClean="0">
                <a:cs typeface="B Nazanin" panose="00000400000000000000" pitchFamily="2" charset="-78"/>
              </a:rPr>
              <a:t>دلایلی مانند فقدان </a:t>
            </a:r>
            <a:r>
              <a:rPr lang="fa-IR" sz="3600" dirty="0">
                <a:cs typeface="B Nazanin" panose="00000400000000000000" pitchFamily="2" charset="-78"/>
              </a:rPr>
              <a:t>آشکار سیاست های دوستدار خانواده در ایالات متحده تا بیکاری بالای جوانان در سراسر اروپای </a:t>
            </a:r>
            <a:r>
              <a:rPr lang="fa-IR" sz="3600" dirty="0" smtClean="0">
                <a:cs typeface="B Nazanin" panose="00000400000000000000" pitchFamily="2" charset="-78"/>
              </a:rPr>
              <a:t>جنوبی مطرح می شود.</a:t>
            </a:r>
          </a:p>
          <a:p>
            <a:pPr algn="just" rtl="1"/>
            <a:r>
              <a:rPr lang="fa-IR" sz="3600" dirty="0" smtClean="0">
                <a:cs typeface="B Nazanin" panose="00000400000000000000" pitchFamily="2" charset="-78"/>
              </a:rPr>
              <a:t>اما </a:t>
            </a:r>
            <a:r>
              <a:rPr lang="fa-IR" sz="3600" dirty="0" smtClean="0">
                <a:solidFill>
                  <a:srgbClr val="FF0000"/>
                </a:solidFill>
                <a:cs typeface="B Nazanin" panose="00000400000000000000" pitchFamily="2" charset="-78"/>
              </a:rPr>
              <a:t>موضوع اصلی </a:t>
            </a:r>
            <a:r>
              <a:rPr lang="fa-IR" sz="3600" dirty="0" smtClean="0">
                <a:cs typeface="B Nazanin" panose="00000400000000000000" pitchFamily="2" charset="-78"/>
              </a:rPr>
              <a:t>فراتر از این موارد است...</a:t>
            </a:r>
            <a:endParaRPr lang="en-US" sz="3600" dirty="0">
              <a:cs typeface="B Nazanin" panose="00000400000000000000" pitchFamily="2" charset="-78"/>
            </a:endParaRPr>
          </a:p>
        </p:txBody>
      </p:sp>
    </p:spTree>
    <p:extLst>
      <p:ext uri="{BB962C8B-B14F-4D97-AF65-F5344CB8AC3E}">
        <p14:creationId xmlns:p14="http://schemas.microsoft.com/office/powerpoint/2010/main" val="3185104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FE016-17AB-B6C2-F710-2A9AFFCB644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F48CE8E-D95F-E001-FEBC-321CFAFF3356}"/>
              </a:ext>
            </a:extLst>
          </p:cNvPr>
          <p:cNvSpPr>
            <a:spLocks noGrp="1"/>
          </p:cNvSpPr>
          <p:nvPr>
            <p:ph sz="half" idx="1"/>
          </p:nvPr>
        </p:nvSpPr>
        <p:spPr/>
        <p:txBody>
          <a:bodyPr/>
          <a:lstStyle/>
          <a:p>
            <a:r>
              <a:rPr lang="en-US" b="0" i="0" dirty="0">
                <a:solidFill>
                  <a:srgbClr val="333333"/>
                </a:solidFill>
                <a:effectLst/>
                <a:latin typeface="nyt-imperial"/>
              </a:rPr>
              <a:t>A lifetime of messaging directs us toward other pursuits instead: education, work, travel</a:t>
            </a:r>
            <a:r>
              <a:rPr lang="en-US" b="0" i="0" dirty="0" smtClean="0">
                <a:solidFill>
                  <a:srgbClr val="333333"/>
                </a:solidFill>
                <a:effectLst/>
                <a:latin typeface="nyt-imperial"/>
              </a:rPr>
              <a:t>.</a:t>
            </a:r>
          </a:p>
          <a:p>
            <a:r>
              <a:rPr lang="en-US" b="0" i="0" dirty="0" smtClean="0">
                <a:solidFill>
                  <a:srgbClr val="333333"/>
                </a:solidFill>
                <a:effectLst/>
                <a:latin typeface="nyt-imperial"/>
              </a:rPr>
              <a:t>Around the world, economic, social and environmental conditions function as a </a:t>
            </a:r>
            <a:r>
              <a:rPr lang="en-US" b="0" i="0" dirty="0" smtClean="0">
                <a:solidFill>
                  <a:srgbClr val="FF0000"/>
                </a:solidFill>
                <a:effectLst/>
                <a:latin typeface="nyt-imperial"/>
              </a:rPr>
              <a:t>diffuse, barely perceptible contraceptive</a:t>
            </a:r>
            <a:r>
              <a:rPr lang="en-US" b="0" i="0" dirty="0" smtClean="0">
                <a:solidFill>
                  <a:srgbClr val="333333"/>
                </a:solidFill>
                <a:effectLst/>
                <a:latin typeface="nyt-imperial"/>
              </a:rPr>
              <a:t>.</a:t>
            </a:r>
            <a:endParaRPr lang="en-US" dirty="0"/>
          </a:p>
        </p:txBody>
      </p:sp>
      <p:sp>
        <p:nvSpPr>
          <p:cNvPr id="4" name="Content Placeholder 3">
            <a:extLst>
              <a:ext uri="{FF2B5EF4-FFF2-40B4-BE49-F238E27FC236}">
                <a16:creationId xmlns:a16="http://schemas.microsoft.com/office/drawing/2014/main" id="{F691C85A-862B-D33B-6774-4CB684A11C3E}"/>
              </a:ext>
            </a:extLst>
          </p:cNvPr>
          <p:cNvSpPr>
            <a:spLocks noGrp="1"/>
          </p:cNvSpPr>
          <p:nvPr>
            <p:ph sz="half" idx="2"/>
          </p:nvPr>
        </p:nvSpPr>
        <p:spPr/>
        <p:txBody>
          <a:bodyPr>
            <a:normAutofit/>
          </a:bodyPr>
          <a:lstStyle/>
          <a:p>
            <a:pPr algn="r" rtl="1"/>
            <a:r>
              <a:rPr lang="fa-IR" sz="3600" dirty="0">
                <a:solidFill>
                  <a:srgbClr val="FF0000"/>
                </a:solidFill>
                <a:cs typeface="B Nazanin" panose="00000400000000000000" pitchFamily="2" charset="-78"/>
              </a:rPr>
              <a:t>تغییر ذائقه ها </a:t>
            </a:r>
            <a:r>
              <a:rPr lang="fa-IR" sz="3600" dirty="0">
                <a:cs typeface="B Nazanin" panose="00000400000000000000" pitchFamily="2" charset="-78"/>
              </a:rPr>
              <a:t>و وزن دادن به مسائلی همچون ادامه تحصیل، کار، سفر و ....</a:t>
            </a:r>
          </a:p>
          <a:p>
            <a:pPr algn="r" rtl="1"/>
            <a:r>
              <a:rPr lang="fa-IR" sz="3600" dirty="0">
                <a:cs typeface="B Nazanin" panose="00000400000000000000" pitchFamily="2" charset="-78"/>
              </a:rPr>
              <a:t>به عنوان یک </a:t>
            </a:r>
            <a:r>
              <a:rPr lang="fa-IR" sz="3600" dirty="0" smtClean="0">
                <a:cs typeface="B Nazanin" panose="00000400000000000000" pitchFamily="2" charset="-78"/>
              </a:rPr>
              <a:t>داروی ضد بارداری </a:t>
            </a:r>
            <a:r>
              <a:rPr lang="fa-IR" sz="3600" dirty="0">
                <a:cs typeface="B Nazanin" panose="00000400000000000000" pitchFamily="2" charset="-78"/>
              </a:rPr>
              <a:t>آشکار عمل </a:t>
            </a:r>
            <a:r>
              <a:rPr lang="fa-IR" sz="3600" dirty="0" smtClean="0">
                <a:cs typeface="B Nazanin" panose="00000400000000000000" pitchFamily="2" charset="-78"/>
              </a:rPr>
              <a:t>می کند</a:t>
            </a:r>
            <a:r>
              <a:rPr lang="fa-IR" sz="3600" dirty="0">
                <a:cs typeface="B Nazanin" panose="00000400000000000000" pitchFamily="2" charset="-78"/>
              </a:rPr>
              <a:t>.</a:t>
            </a:r>
            <a:endParaRPr lang="en-US" sz="3600" dirty="0">
              <a:cs typeface="B Nazanin" panose="00000400000000000000" pitchFamily="2" charset="-78"/>
            </a:endParaRPr>
          </a:p>
        </p:txBody>
      </p:sp>
    </p:spTree>
    <p:extLst>
      <p:ext uri="{BB962C8B-B14F-4D97-AF65-F5344CB8AC3E}">
        <p14:creationId xmlns:p14="http://schemas.microsoft.com/office/powerpoint/2010/main" val="34670408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4B271-4FA9-5CC4-38F1-09F01838643E}"/>
              </a:ext>
            </a:extLst>
          </p:cNvPr>
          <p:cNvSpPr>
            <a:spLocks noGrp="1"/>
          </p:cNvSpPr>
          <p:nvPr>
            <p:ph type="title"/>
          </p:nvPr>
        </p:nvSpPr>
        <p:spPr/>
        <p:txBody>
          <a:bodyPr/>
          <a:lstStyle/>
          <a:p>
            <a:pPr algn="r" rtl="1"/>
            <a:r>
              <a:rPr lang="fa-IR" dirty="0">
                <a:solidFill>
                  <a:srgbClr val="0070C0"/>
                </a:solidFill>
                <a:cs typeface="B Titr" panose="00000700000000000000" pitchFamily="2" charset="-78"/>
              </a:rPr>
              <a:t>اصلاح نگرش ها و باورهای نادرست هدف اصلی آموزش سلامت است</a:t>
            </a:r>
            <a:endParaRPr lang="en-US" dirty="0">
              <a:solidFill>
                <a:srgbClr val="0070C0"/>
              </a:solidFill>
              <a:cs typeface="B Titr" panose="00000700000000000000" pitchFamily="2" charset="-78"/>
            </a:endParaRPr>
          </a:p>
        </p:txBody>
      </p:sp>
      <p:sp>
        <p:nvSpPr>
          <p:cNvPr id="3" name="Content Placeholder 2">
            <a:extLst>
              <a:ext uri="{FF2B5EF4-FFF2-40B4-BE49-F238E27FC236}">
                <a16:creationId xmlns:a16="http://schemas.microsoft.com/office/drawing/2014/main" id="{F60B69C7-4AEF-2B13-FF56-61BA124B9C3C}"/>
              </a:ext>
            </a:extLst>
          </p:cNvPr>
          <p:cNvSpPr>
            <a:spLocks noGrp="1"/>
          </p:cNvSpPr>
          <p:nvPr>
            <p:ph sz="half" idx="1"/>
          </p:nvPr>
        </p:nvSpPr>
        <p:spPr/>
        <p:txBody>
          <a:bodyPr>
            <a:normAutofit/>
          </a:bodyPr>
          <a:lstStyle/>
          <a:p>
            <a:pPr algn="l" fontAlgn="base"/>
            <a:r>
              <a:rPr lang="en-US" dirty="0">
                <a:solidFill>
                  <a:srgbClr val="333333"/>
                </a:solidFill>
                <a:latin typeface="nyt-imperial"/>
              </a:rPr>
              <a:t>C</a:t>
            </a:r>
            <a:r>
              <a:rPr lang="en-US" b="0" i="0" dirty="0">
                <a:solidFill>
                  <a:srgbClr val="333333"/>
                </a:solidFill>
                <a:effectLst/>
                <a:latin typeface="nyt-imperial"/>
              </a:rPr>
              <a:t>hildren are the most important thing in my life,’”  </a:t>
            </a:r>
          </a:p>
          <a:p>
            <a:pPr algn="l" fontAlgn="base"/>
            <a:r>
              <a:rPr lang="en-US" b="0" i="0" dirty="0">
                <a:solidFill>
                  <a:srgbClr val="333333"/>
                </a:solidFill>
                <a:effectLst/>
                <a:latin typeface="nyt-imperial"/>
              </a:rPr>
              <a:t>“Young people say, ‘Having children is the end of my life.’”</a:t>
            </a:r>
          </a:p>
          <a:p>
            <a:pPr fontAlgn="base"/>
            <a:r>
              <a:rPr lang="en-US" b="0" i="0" dirty="0">
                <a:solidFill>
                  <a:srgbClr val="2C2D30"/>
                </a:solidFill>
                <a:effectLst/>
                <a:latin typeface="Proxima Nova Semi Bold"/>
              </a:rPr>
              <a:t>More Than a Change in Number—a Shift in Attitudes</a:t>
            </a:r>
          </a:p>
          <a:p>
            <a:pPr algn="l" fontAlgn="base"/>
            <a:endParaRPr lang="en-US" b="0" i="0" dirty="0">
              <a:solidFill>
                <a:srgbClr val="333333"/>
              </a:solidFill>
              <a:effectLst/>
              <a:latin typeface="nyt-imperial"/>
            </a:endParaRPr>
          </a:p>
          <a:p>
            <a:r>
              <a:rPr lang="en-US" dirty="0"/>
              <a:t/>
            </a:r>
            <a:br>
              <a:rPr lang="en-US" dirty="0"/>
            </a:br>
            <a:endParaRPr lang="en-US" dirty="0"/>
          </a:p>
        </p:txBody>
      </p:sp>
      <p:sp>
        <p:nvSpPr>
          <p:cNvPr id="4" name="Content Placeholder 3">
            <a:extLst>
              <a:ext uri="{FF2B5EF4-FFF2-40B4-BE49-F238E27FC236}">
                <a16:creationId xmlns:a16="http://schemas.microsoft.com/office/drawing/2014/main" id="{74655C6C-D447-2914-8727-0CA0C06DD867}"/>
              </a:ext>
            </a:extLst>
          </p:cNvPr>
          <p:cNvSpPr>
            <a:spLocks noGrp="1"/>
          </p:cNvSpPr>
          <p:nvPr>
            <p:ph sz="half" idx="2"/>
          </p:nvPr>
        </p:nvSpPr>
        <p:spPr/>
        <p:txBody>
          <a:bodyPr>
            <a:normAutofit/>
          </a:bodyPr>
          <a:lstStyle/>
          <a:p>
            <a:pPr algn="r" rtl="1"/>
            <a:r>
              <a:rPr lang="fa-IR" sz="3600" dirty="0">
                <a:cs typeface="B Nazanin" panose="00000400000000000000" pitchFamily="2" charset="-78"/>
              </a:rPr>
              <a:t>یک زمانی می‌گفتند از بچه مگر چیز مهمتری داریم؟</a:t>
            </a:r>
          </a:p>
          <a:p>
            <a:pPr algn="r" rtl="1"/>
            <a:r>
              <a:rPr lang="fa-IR" sz="3600" dirty="0">
                <a:cs typeface="B Nazanin" panose="00000400000000000000" pitchFamily="2" charset="-78"/>
              </a:rPr>
              <a:t>الان می‌گویند اگر بچه دار بشم مثل اینه که زمان مرگم رسیده!!</a:t>
            </a:r>
          </a:p>
          <a:p>
            <a:pPr algn="r" rtl="1"/>
            <a:r>
              <a:rPr lang="fa-IR" sz="3600" b="1" dirty="0">
                <a:solidFill>
                  <a:srgbClr val="FF0000"/>
                </a:solidFill>
                <a:cs typeface="B Nazanin" panose="00000400000000000000" pitchFamily="2" charset="-78"/>
              </a:rPr>
              <a:t>مقوله جمعیت بیشتر از آنکه تغییر در اعداد باشد تغییر در طرز فکر و نگرش هاست!</a:t>
            </a:r>
            <a:endParaRPr lang="en-US" sz="36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791376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4D9FE-6788-2318-4A51-FCC7B6C311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B1AC37-A1A9-0FB4-6BF3-A609C60D23A5}"/>
              </a:ext>
            </a:extLst>
          </p:cNvPr>
          <p:cNvSpPr>
            <a:spLocks noGrp="1"/>
          </p:cNvSpPr>
          <p:nvPr>
            <p:ph type="title"/>
          </p:nvPr>
        </p:nvSpPr>
        <p:spPr/>
        <p:txBody>
          <a:bodyPr/>
          <a:lstStyle/>
          <a:p>
            <a:pPr algn="ctr"/>
            <a:r>
              <a:rPr lang="fa-IR" dirty="0">
                <a:solidFill>
                  <a:srgbClr val="00B0F0"/>
                </a:solidFill>
                <a:cs typeface="B Titr" panose="00000700000000000000" pitchFamily="2" charset="-78"/>
              </a:rPr>
              <a:t>دو پارادایم فکری حاکم بر موضوع تک فرزندی</a:t>
            </a:r>
            <a:endParaRPr lang="en-US" dirty="0">
              <a:solidFill>
                <a:srgbClr val="00B0F0"/>
              </a:solidFill>
              <a:cs typeface="B Titr" panose="00000700000000000000" pitchFamily="2" charset="-78"/>
            </a:endParaRPr>
          </a:p>
        </p:txBody>
      </p:sp>
      <p:sp>
        <p:nvSpPr>
          <p:cNvPr id="3" name="Content Placeholder 2">
            <a:extLst>
              <a:ext uri="{FF2B5EF4-FFF2-40B4-BE49-F238E27FC236}">
                <a16:creationId xmlns:a16="http://schemas.microsoft.com/office/drawing/2014/main" id="{C42D07F4-6092-09B5-DA9D-4B8BF15DC874}"/>
              </a:ext>
            </a:extLst>
          </p:cNvPr>
          <p:cNvSpPr>
            <a:spLocks noGrp="1"/>
          </p:cNvSpPr>
          <p:nvPr>
            <p:ph sz="half" idx="1"/>
          </p:nvPr>
        </p:nvSpPr>
        <p:spPr/>
        <p:txBody>
          <a:bodyPr>
            <a:normAutofit/>
          </a:bodyPr>
          <a:lstStyle/>
          <a:p>
            <a:pPr algn="r" rtl="1"/>
            <a:r>
              <a:rPr lang="fa-IR" sz="3600" dirty="0">
                <a:solidFill>
                  <a:srgbClr val="FF0000"/>
                </a:solidFill>
                <a:cs typeface="B Nazanin" panose="00000400000000000000" pitchFamily="2" charset="-78"/>
              </a:rPr>
              <a:t>پارادایم غالب </a:t>
            </a:r>
            <a:r>
              <a:rPr lang="fa-IR" sz="3600" dirty="0">
                <a:cs typeface="B Nazanin" panose="00000400000000000000" pitchFamily="2" charset="-78"/>
              </a:rPr>
              <a:t>در سراسر دنیا و اکثریت مقالات علمی</a:t>
            </a:r>
          </a:p>
          <a:p>
            <a:pPr algn="r" rtl="1"/>
            <a:r>
              <a:rPr lang="fa-IR" sz="3600" dirty="0">
                <a:cs typeface="B Nazanin" panose="00000400000000000000" pitchFamily="2" charset="-78"/>
              </a:rPr>
              <a:t>طبیعی نیست و مشکل آفرین </a:t>
            </a:r>
            <a:endParaRPr lang="en-US" sz="3600" dirty="0">
              <a:cs typeface="B Nazanin" panose="00000400000000000000" pitchFamily="2" charset="-78"/>
            </a:endParaRPr>
          </a:p>
        </p:txBody>
      </p:sp>
      <p:sp>
        <p:nvSpPr>
          <p:cNvPr id="4" name="Content Placeholder 3">
            <a:extLst>
              <a:ext uri="{FF2B5EF4-FFF2-40B4-BE49-F238E27FC236}">
                <a16:creationId xmlns:a16="http://schemas.microsoft.com/office/drawing/2014/main" id="{FE546FE7-35B1-DF8D-DC4A-B044841F0CAA}"/>
              </a:ext>
            </a:extLst>
          </p:cNvPr>
          <p:cNvSpPr>
            <a:spLocks noGrp="1"/>
          </p:cNvSpPr>
          <p:nvPr>
            <p:ph sz="half" idx="2"/>
          </p:nvPr>
        </p:nvSpPr>
        <p:spPr/>
        <p:txBody>
          <a:bodyPr>
            <a:normAutofit/>
          </a:bodyPr>
          <a:lstStyle/>
          <a:p>
            <a:pPr algn="r" rtl="1"/>
            <a:r>
              <a:rPr lang="fa-IR" sz="3600" dirty="0">
                <a:solidFill>
                  <a:srgbClr val="FF0000"/>
                </a:solidFill>
                <a:cs typeface="B Nazanin" panose="00000400000000000000" pitchFamily="2" charset="-78"/>
              </a:rPr>
              <a:t>پارادایم فردگرایی</a:t>
            </a:r>
          </a:p>
          <a:p>
            <a:pPr algn="r" rtl="1"/>
            <a:r>
              <a:rPr lang="fa-IR" sz="3600" dirty="0">
                <a:cs typeface="B Nazanin" panose="00000400000000000000" pitchFamily="2" charset="-78"/>
              </a:rPr>
              <a:t>اتفاقاً پدیده خوبی است (افکار کنترل جمعیتی که نتیجه اش را در دنیا می‌بینیم)</a:t>
            </a:r>
            <a:endParaRPr lang="en-US" sz="3600" dirty="0">
              <a:cs typeface="B Nazanin" panose="00000400000000000000" pitchFamily="2" charset="-78"/>
            </a:endParaRPr>
          </a:p>
        </p:txBody>
      </p:sp>
    </p:spTree>
    <p:extLst>
      <p:ext uri="{BB962C8B-B14F-4D97-AF65-F5344CB8AC3E}">
        <p14:creationId xmlns:p14="http://schemas.microsoft.com/office/powerpoint/2010/main" val="25921013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C4FB1-45D9-4401-CFF5-480D2533B1F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134BBB1-0F30-93FA-69E8-BBE8D7B1F2D6}"/>
              </a:ext>
            </a:extLst>
          </p:cNvPr>
          <p:cNvSpPr>
            <a:spLocks noGrp="1"/>
          </p:cNvSpPr>
          <p:nvPr>
            <p:ph type="title"/>
          </p:nvPr>
        </p:nvSpPr>
        <p:spPr/>
        <p:txBody>
          <a:bodyPr/>
          <a:lstStyle/>
          <a:p>
            <a:r>
              <a:rPr lang="en-US" b="0" i="0" dirty="0">
                <a:solidFill>
                  <a:srgbClr val="0070C0"/>
                </a:solidFill>
                <a:effectLst/>
                <a:latin typeface="Arial" panose="020B0604020202020204" pitchFamily="34" charset="0"/>
              </a:rPr>
              <a:t>Resource Dilution Model</a:t>
            </a:r>
            <a:r>
              <a:rPr lang="en-US" b="0" i="0" dirty="0">
                <a:solidFill>
                  <a:srgbClr val="202122"/>
                </a:solidFill>
                <a:effectLst/>
                <a:latin typeface="Arial" panose="020B0604020202020204" pitchFamily="34" charset="0"/>
              </a:rPr>
              <a:t>,</a:t>
            </a:r>
            <a:endParaRPr lang="en-US" dirty="0"/>
          </a:p>
        </p:txBody>
      </p:sp>
      <p:sp>
        <p:nvSpPr>
          <p:cNvPr id="5" name="Content Placeholder 4">
            <a:extLst>
              <a:ext uri="{FF2B5EF4-FFF2-40B4-BE49-F238E27FC236}">
                <a16:creationId xmlns:a16="http://schemas.microsoft.com/office/drawing/2014/main" id="{A992B8F6-B232-870B-35D1-B9EA5870AFF3}"/>
              </a:ext>
            </a:extLst>
          </p:cNvPr>
          <p:cNvSpPr>
            <a:spLocks noGrp="1"/>
          </p:cNvSpPr>
          <p:nvPr>
            <p:ph sz="half" idx="1"/>
          </p:nvPr>
        </p:nvSpPr>
        <p:spPr>
          <a:xfrm>
            <a:off x="838200" y="1825625"/>
            <a:ext cx="4481945" cy="4351338"/>
          </a:xfrm>
        </p:spPr>
        <p:txBody>
          <a:bodyPr>
            <a:normAutofit fontScale="55000" lnSpcReduction="20000"/>
          </a:bodyPr>
          <a:lstStyle/>
          <a:p>
            <a:pPr>
              <a:lnSpc>
                <a:spcPct val="120000"/>
              </a:lnSpc>
            </a:pPr>
            <a:r>
              <a:rPr lang="en-US" sz="5100" b="0" i="0" dirty="0">
                <a:solidFill>
                  <a:srgbClr val="202122"/>
                </a:solidFill>
                <a:effectLst/>
                <a:latin typeface="Arial" panose="020B0604020202020204" pitchFamily="34" charset="0"/>
              </a:rPr>
              <a:t>parental resources (e.g. time to read to the child) are important in development. Because these resources are finite, children with many siblings are thought to receive fewer resources</a:t>
            </a:r>
            <a:r>
              <a:rPr lang="en-US" b="0" i="0" dirty="0">
                <a:solidFill>
                  <a:srgbClr val="202122"/>
                </a:solidFill>
                <a:effectLst/>
                <a:latin typeface="Arial" panose="020B0604020202020204" pitchFamily="34" charset="0"/>
              </a:rPr>
              <a:t>.</a:t>
            </a:r>
            <a:endParaRPr lang="en-US" dirty="0"/>
          </a:p>
        </p:txBody>
      </p:sp>
      <p:sp>
        <p:nvSpPr>
          <p:cNvPr id="6" name="Content Placeholder 5">
            <a:extLst>
              <a:ext uri="{FF2B5EF4-FFF2-40B4-BE49-F238E27FC236}">
                <a16:creationId xmlns:a16="http://schemas.microsoft.com/office/drawing/2014/main" id="{3A029EEE-116D-E380-2DC6-C49FFB44BE36}"/>
              </a:ext>
            </a:extLst>
          </p:cNvPr>
          <p:cNvSpPr>
            <a:spLocks noGrp="1"/>
          </p:cNvSpPr>
          <p:nvPr>
            <p:ph sz="half" idx="2"/>
          </p:nvPr>
        </p:nvSpPr>
        <p:spPr>
          <a:xfrm>
            <a:off x="6096000" y="1690688"/>
            <a:ext cx="5257800" cy="4486275"/>
          </a:xfrm>
        </p:spPr>
        <p:txBody>
          <a:bodyPr>
            <a:normAutofit fontScale="55000" lnSpcReduction="20000"/>
          </a:bodyPr>
          <a:lstStyle/>
          <a:p>
            <a:pPr algn="r" rtl="1">
              <a:lnSpc>
                <a:spcPct val="120000"/>
              </a:lnSpc>
            </a:pPr>
            <a:r>
              <a:rPr lang="fa-IR" sz="4500" dirty="0">
                <a:cs typeface="B Nazanin" panose="00000400000000000000" pitchFamily="2" charset="-78"/>
              </a:rPr>
              <a:t>طرز فکر </a:t>
            </a:r>
            <a:r>
              <a:rPr lang="fa-IR" sz="4500" dirty="0">
                <a:solidFill>
                  <a:srgbClr val="FF0000"/>
                </a:solidFill>
                <a:cs typeface="B Nazanin" panose="00000400000000000000" pitchFamily="2" charset="-78"/>
              </a:rPr>
              <a:t>رقیق شدن منابع</a:t>
            </a:r>
            <a:r>
              <a:rPr lang="fa-IR" sz="4500" dirty="0" smtClean="0">
                <a:cs typeface="B Nazanin" panose="00000400000000000000" pitchFamily="2" charset="-78"/>
              </a:rPr>
              <a:t>:</a:t>
            </a:r>
          </a:p>
          <a:p>
            <a:pPr algn="r" rtl="1">
              <a:lnSpc>
                <a:spcPct val="120000"/>
              </a:lnSpc>
            </a:pPr>
            <a:r>
              <a:rPr lang="fa-IR" sz="4500" dirty="0">
                <a:cs typeface="B Nazanin" panose="00000400000000000000" pitchFamily="2" charset="-78"/>
              </a:rPr>
              <a:t>منابع والدین (مثلاً زمان خواندن برای کودک) در رشد بسیار مهم است. از آنجایی که این منابع متناهی هستند، تصور می شود کودکانی که تعداد زیادی خواهر و برادر دارند منابع کمتری دریافت می کنند.</a:t>
            </a:r>
            <a:endParaRPr lang="fa-IR" sz="4500" dirty="0">
              <a:cs typeface="B Nazanin" panose="00000400000000000000" pitchFamily="2" charset="-78"/>
            </a:endParaRPr>
          </a:p>
          <a:p>
            <a:pPr algn="r" rtl="1">
              <a:lnSpc>
                <a:spcPct val="120000"/>
              </a:lnSpc>
            </a:pPr>
            <a:r>
              <a:rPr lang="fa-IR" sz="4500" dirty="0">
                <a:cs typeface="B Nazanin" panose="00000400000000000000" pitchFamily="2" charset="-78"/>
              </a:rPr>
              <a:t>وقتی بچه یکی بود همه منابع خانواده متعلق به او خواهد بود و بهتر به نمرات و اخلاقش میتوان رسید.</a:t>
            </a:r>
          </a:p>
          <a:p>
            <a:pPr marL="0" marR="0" algn="r" rtl="1">
              <a:lnSpc>
                <a:spcPct val="107000"/>
              </a:lnSpc>
              <a:spcBef>
                <a:spcPts val="0"/>
              </a:spcBef>
              <a:spcAft>
                <a:spcPts val="0"/>
              </a:spcAft>
            </a:pPr>
            <a:r>
              <a:rPr lang="en-US" sz="1800" kern="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1800" kern="100" dirty="0">
              <a:effectLst/>
              <a:latin typeface="Calibri" panose="020F0502020204030204" pitchFamily="34" charset="0"/>
              <a:ea typeface="Calibri" panose="020F0502020204030204" pitchFamily="34" charset="0"/>
              <a:cs typeface="Arial" panose="020B0604020202020204" pitchFamily="34" charset="0"/>
            </a:endParaRPr>
          </a:p>
          <a:p>
            <a:pPr marL="0" marR="0" indent="0" algn="r" rtl="1">
              <a:lnSpc>
                <a:spcPct val="107000"/>
              </a:lnSpc>
              <a:spcBef>
                <a:spcPts val="0"/>
              </a:spcBef>
              <a:spcAft>
                <a:spcPts val="0"/>
              </a:spcAft>
              <a:buNone/>
            </a:pPr>
            <a:r>
              <a:rPr lang="en-US" kern="0" dirty="0">
                <a:latin typeface="Times New Roman" panose="02020603050405020304" pitchFamily="18" charset="0"/>
                <a:cs typeface="B Nazanin" panose="00000400000000000000" pitchFamily="2" charset="-78"/>
              </a:rPr>
              <a:t> </a:t>
            </a:r>
          </a:p>
          <a:p>
            <a:pPr algn="r" rtl="1"/>
            <a:endParaRPr lang="fa-IR" sz="3600" dirty="0">
              <a:cs typeface="B Nazanin" panose="00000400000000000000" pitchFamily="2" charset="-78"/>
            </a:endParaRP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3411305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67796-7286-31FE-F8C5-AC3C7F7BC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2321FB-FF30-9CF5-0AC6-541714B814B0}"/>
              </a:ext>
            </a:extLst>
          </p:cNvPr>
          <p:cNvSpPr>
            <a:spLocks noGrp="1"/>
          </p:cNvSpPr>
          <p:nvPr>
            <p:ph type="title"/>
          </p:nvPr>
        </p:nvSpPr>
        <p:spPr/>
        <p:txBody>
          <a:bodyPr/>
          <a:lstStyle/>
          <a:p>
            <a:r>
              <a:rPr lang="en-US" b="0" i="0" dirty="0">
                <a:solidFill>
                  <a:srgbClr val="0070C0"/>
                </a:solidFill>
                <a:effectLst/>
                <a:latin typeface="Arial" panose="020B0604020202020204" pitchFamily="34" charset="0"/>
              </a:rPr>
              <a:t>Confluence Model</a:t>
            </a:r>
            <a:endParaRPr lang="en-US" dirty="0">
              <a:solidFill>
                <a:srgbClr val="0070C0"/>
              </a:solidFill>
            </a:endParaRPr>
          </a:p>
        </p:txBody>
      </p:sp>
      <p:sp>
        <p:nvSpPr>
          <p:cNvPr id="3" name="Content Placeholder 2">
            <a:extLst>
              <a:ext uri="{FF2B5EF4-FFF2-40B4-BE49-F238E27FC236}">
                <a16:creationId xmlns:a16="http://schemas.microsoft.com/office/drawing/2014/main" id="{40219504-33B7-F23E-1804-669E22E96470}"/>
              </a:ext>
            </a:extLst>
          </p:cNvPr>
          <p:cNvSpPr>
            <a:spLocks noGrp="1"/>
          </p:cNvSpPr>
          <p:nvPr>
            <p:ph sz="half" idx="1"/>
          </p:nvPr>
        </p:nvSpPr>
        <p:spPr/>
        <p:txBody>
          <a:bodyPr>
            <a:normAutofit fontScale="92500" lnSpcReduction="10000"/>
          </a:bodyPr>
          <a:lstStyle/>
          <a:p>
            <a:r>
              <a:rPr lang="en-US" b="0" i="0" dirty="0">
                <a:solidFill>
                  <a:srgbClr val="202122"/>
                </a:solidFill>
                <a:effectLst/>
                <a:latin typeface="Arial" panose="020B0604020202020204" pitchFamily="34" charset="0"/>
              </a:rPr>
              <a:t> There is an opposing effect from the benefits to the non-youngest children of tutoring younger siblings, though being tutored does not make up the reduced share of parental resources.</a:t>
            </a:r>
          </a:p>
          <a:p>
            <a:r>
              <a:rPr lang="en-US" b="0" i="0" dirty="0">
                <a:solidFill>
                  <a:srgbClr val="202122"/>
                </a:solidFill>
                <a:effectLst/>
                <a:latin typeface="Arial" panose="020B0604020202020204" pitchFamily="34" charset="0"/>
              </a:rPr>
              <a:t>This provides one explanation for the poorer performance on tests of ability of only-children compared to first-borns, commonly seen in the literature</a:t>
            </a:r>
            <a:endParaRPr lang="en-US" dirty="0"/>
          </a:p>
        </p:txBody>
      </p:sp>
      <p:sp>
        <p:nvSpPr>
          <p:cNvPr id="4" name="Content Placeholder 3">
            <a:extLst>
              <a:ext uri="{FF2B5EF4-FFF2-40B4-BE49-F238E27FC236}">
                <a16:creationId xmlns:a16="http://schemas.microsoft.com/office/drawing/2014/main" id="{F75FB86D-9F56-02AB-1890-B7F1DBD120DB}"/>
              </a:ext>
            </a:extLst>
          </p:cNvPr>
          <p:cNvSpPr>
            <a:spLocks noGrp="1"/>
          </p:cNvSpPr>
          <p:nvPr>
            <p:ph sz="half" idx="2"/>
          </p:nvPr>
        </p:nvSpPr>
        <p:spPr/>
        <p:txBody>
          <a:bodyPr>
            <a:normAutofit fontScale="92500" lnSpcReduction="10000"/>
          </a:bodyPr>
          <a:lstStyle/>
          <a:p>
            <a:pPr algn="just" rtl="1">
              <a:lnSpc>
                <a:spcPct val="110000"/>
              </a:lnSpc>
            </a:pPr>
            <a:r>
              <a:rPr lang="fa-IR" sz="3900" b="1" dirty="0" smtClean="0">
                <a:cs typeface="B Nazanin" panose="00000400000000000000" pitchFamily="2" charset="-78"/>
              </a:rPr>
              <a:t>نظریه </a:t>
            </a:r>
            <a:r>
              <a:rPr lang="fa-IR" sz="3900" b="1" dirty="0">
                <a:cs typeface="B Nazanin" panose="00000400000000000000" pitchFamily="2" charset="-78"/>
              </a:rPr>
              <a:t>هم افزایی کودکان بر هم</a:t>
            </a:r>
            <a:endParaRPr lang="en-US" sz="3900" b="1" dirty="0">
              <a:cs typeface="B Nazanin" panose="00000400000000000000" pitchFamily="2" charset="-78"/>
            </a:endParaRPr>
          </a:p>
          <a:p>
            <a:pPr algn="just" rtl="1">
              <a:lnSpc>
                <a:spcPct val="110000"/>
              </a:lnSpc>
            </a:pPr>
            <a:r>
              <a:rPr lang="fa-IR" sz="3900" dirty="0">
                <a:cs typeface="B Nazanin" panose="00000400000000000000" pitchFamily="2" charset="-78"/>
              </a:rPr>
              <a:t> خواهر و برادران خودشان نقش دوست و نیز بزرگتر خانه را با هم بازی میکنند و این اثر هم افزایی بر </a:t>
            </a:r>
            <a:r>
              <a:rPr lang="fa-IR" sz="3900" dirty="0">
                <a:solidFill>
                  <a:srgbClr val="FF0000"/>
                </a:solidFill>
                <a:cs typeface="B Nazanin" panose="00000400000000000000" pitchFamily="2" charset="-78"/>
              </a:rPr>
              <a:t>رشد اجتماعی آنان در ابعاد شناختی و ارتباطی </a:t>
            </a:r>
            <a:r>
              <a:rPr lang="fa-IR" sz="3900" dirty="0">
                <a:cs typeface="B Nazanin" panose="00000400000000000000" pitchFamily="2" charset="-78"/>
              </a:rPr>
              <a:t>خواهد داشت.</a:t>
            </a: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428358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838E3-C0D0-5535-0D19-A003773647A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D3147E1B-EB1E-68C8-75C4-22A850A80A9C}"/>
              </a:ext>
            </a:extLst>
          </p:cNvPr>
          <p:cNvPicPr>
            <a:picLocks noGrp="1" noChangeAspect="1"/>
          </p:cNvPicPr>
          <p:nvPr>
            <p:ph idx="1"/>
          </p:nvPr>
        </p:nvPicPr>
        <p:blipFill>
          <a:blip r:embed="rId2"/>
          <a:stretch>
            <a:fillRect/>
          </a:stretch>
        </p:blipFill>
        <p:spPr>
          <a:xfrm>
            <a:off x="838200" y="-19631"/>
            <a:ext cx="10515600" cy="3420638"/>
          </a:xfrm>
        </p:spPr>
      </p:pic>
      <p:sp>
        <p:nvSpPr>
          <p:cNvPr id="3" name="TextBox 2">
            <a:extLst>
              <a:ext uri="{FF2B5EF4-FFF2-40B4-BE49-F238E27FC236}">
                <a16:creationId xmlns:a16="http://schemas.microsoft.com/office/drawing/2014/main" id="{EA8A9CF7-D546-D51C-103D-DD8275CAD986}"/>
              </a:ext>
            </a:extLst>
          </p:cNvPr>
          <p:cNvSpPr txBox="1"/>
          <p:nvPr/>
        </p:nvSpPr>
        <p:spPr>
          <a:xfrm>
            <a:off x="838200" y="3572007"/>
            <a:ext cx="9635836"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Playfair Display" panose="00000500000000000000" pitchFamily="2" charset="0"/>
                <a:ea typeface="+mn-ea"/>
                <a:cs typeface="+mn-cs"/>
              </a:rPr>
              <a:t>According to the UK government</a:t>
            </a:r>
            <a:r>
              <a:rPr kumimoji="0" lang="en-US" sz="3200" b="0"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 9 million </a:t>
            </a:r>
            <a:r>
              <a:rPr kumimoji="0" lang="en-US" sz="3200" b="0" i="0" u="none" strike="noStrike" kern="1200" cap="none" spc="0" normalizeH="0" baseline="0" noProof="0" dirty="0">
                <a:ln>
                  <a:noFill/>
                </a:ln>
                <a:solidFill>
                  <a:srgbClr val="000000"/>
                </a:solidFill>
                <a:effectLst/>
                <a:uLnTx/>
                <a:uFillTx/>
                <a:latin typeface="Playfair Display" panose="00000500000000000000" pitchFamily="2" charset="0"/>
                <a:ea typeface="+mn-ea"/>
                <a:cs typeface="+mn-cs"/>
              </a:rPr>
              <a:t>Britons may be suffering from </a:t>
            </a:r>
            <a:r>
              <a:rPr kumimoji="0" lang="en-US" sz="3200" b="0"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high levels of loneliness </a:t>
            </a:r>
            <a:r>
              <a:rPr kumimoji="0" lang="en-US" sz="3200" b="1"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(13.5%)</a:t>
            </a:r>
            <a:r>
              <a:rPr kumimoji="0" lang="en-US" sz="3200" b="1" i="0" u="none" strike="noStrike" kern="1200" cap="none" spc="0" normalizeH="0" baseline="0" noProof="0" dirty="0">
                <a:ln>
                  <a:noFill/>
                </a:ln>
                <a:solidFill>
                  <a:srgbClr val="000000"/>
                </a:solidFill>
                <a:effectLst/>
                <a:uLnTx/>
                <a:uFillTx/>
                <a:latin typeface="Playfair Display" panose="00000500000000000000" pitchFamily="2" charset="0"/>
                <a:ea typeface="+mn-ea"/>
                <a:cs typeface="+mn-cs"/>
              </a:rPr>
              <a:t>, </a:t>
            </a:r>
            <a:r>
              <a:rPr kumimoji="0" lang="en-US" sz="3200" b="0" i="0" u="none" strike="noStrike" kern="1200" cap="none" spc="0" normalizeH="0" baseline="0" noProof="0" dirty="0">
                <a:ln>
                  <a:noFill/>
                </a:ln>
                <a:solidFill>
                  <a:srgbClr val="000000"/>
                </a:solidFill>
                <a:effectLst/>
                <a:uLnTx/>
                <a:uFillTx/>
                <a:latin typeface="Playfair Display" panose="00000500000000000000" pitchFamily="2" charset="0"/>
                <a:ea typeface="+mn-ea"/>
                <a:cs typeface="+mn-cs"/>
              </a:rPr>
              <a:t>and </a:t>
            </a:r>
            <a:r>
              <a:rPr kumimoji="0" lang="en-US" sz="3200" b="1"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200,000 people </a:t>
            </a:r>
            <a:r>
              <a:rPr kumimoji="0" lang="en-US" sz="3200" b="1" i="0" u="none" strike="noStrike" kern="1200" cap="none" spc="0" normalizeH="0" baseline="0" noProof="0" dirty="0">
                <a:ln>
                  <a:noFill/>
                </a:ln>
                <a:solidFill>
                  <a:srgbClr val="000000"/>
                </a:solidFill>
                <a:effectLst/>
                <a:uLnTx/>
                <a:uFillTx/>
                <a:latin typeface="Playfair Display" panose="00000500000000000000" pitchFamily="2" charset="0"/>
                <a:ea typeface="+mn-ea"/>
                <a:cs typeface="+mn-cs"/>
              </a:rPr>
              <a:t>may </a:t>
            </a:r>
            <a:r>
              <a:rPr kumimoji="0" lang="en-US" sz="3200" b="1"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go a month without talking to anyone</a:t>
            </a:r>
            <a:r>
              <a:rPr kumimoji="0" lang="en-US" sz="3200" b="0" i="0" u="none" strike="noStrike" kern="1200" cap="none" spc="0" normalizeH="0" baseline="0" noProof="0" dirty="0">
                <a:ln>
                  <a:noFill/>
                </a:ln>
                <a:solidFill>
                  <a:srgbClr val="C00000"/>
                </a:solidFill>
                <a:effectLst/>
                <a:uLnTx/>
                <a:uFillTx/>
                <a:latin typeface="Playfair Display" panose="00000500000000000000" pitchFamily="2" charset="0"/>
                <a:ea typeface="+mn-ea"/>
                <a:cs typeface="+mn-cs"/>
              </a:rPr>
              <a:t>. </a:t>
            </a:r>
            <a:endParaRPr kumimoji="0" lang="fa-IR" sz="3200" b="0" i="0" u="none" strike="noStrike" kern="1200" cap="none" spc="0" normalizeH="0" baseline="0" noProof="0" dirty="0">
              <a:ln>
                <a:noFill/>
              </a:ln>
              <a:solidFill>
                <a:srgbClr val="C00000"/>
              </a:solidFill>
              <a:effectLst/>
              <a:uLnTx/>
              <a:uFillTx/>
              <a:latin typeface="Playfair Display" panose="00000500000000000000" pitchFamily="2" charset="0"/>
              <a:ea typeface="+mn-ea"/>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C00000"/>
                </a:solidFill>
                <a:effectLst/>
                <a:uLnTx/>
                <a:uFillTx/>
                <a:latin typeface="Playfair Display" panose="00000500000000000000" pitchFamily="2" charset="0"/>
                <a:ea typeface="+mn-ea"/>
                <a:cs typeface="B Titr" panose="00000700000000000000" pitchFamily="2" charset="-78"/>
              </a:rPr>
              <a:t>5 سال از راه اندازی  وزارت تنهایی انگلیس می‌گذرد و 4 وزیر عوض شده است!</a:t>
            </a:r>
            <a:endParaRPr kumimoji="0" lang="en-US" sz="3200" b="0" i="0" u="none" strike="noStrike" kern="1200" cap="none" spc="0" normalizeH="0" baseline="0" noProof="0" dirty="0">
              <a:ln>
                <a:noFill/>
              </a:ln>
              <a:solidFill>
                <a:srgbClr val="C00000"/>
              </a:solidFill>
              <a:effectLst/>
              <a:uLnTx/>
              <a:uFillTx/>
              <a:latin typeface="Playfair Display" panose="020F0502020204030204" pitchFamily="2" charset="0"/>
              <a:ea typeface="+mn-ea"/>
              <a:cs typeface="B Titr" panose="00000700000000000000" pitchFamily="2" charset="-7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46905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A6FB5B-E327-692F-EC08-9DC124020AFC}"/>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257BB39E-C344-EDAA-2782-D8BBA4960A0F}"/>
              </a:ext>
            </a:extLst>
          </p:cNvPr>
          <p:cNvPicPr>
            <a:picLocks noGrp="1" noChangeAspect="1"/>
          </p:cNvPicPr>
          <p:nvPr>
            <p:ph idx="1"/>
          </p:nvPr>
        </p:nvPicPr>
        <p:blipFill>
          <a:blip r:embed="rId2"/>
          <a:stretch>
            <a:fillRect/>
          </a:stretch>
        </p:blipFill>
        <p:spPr>
          <a:xfrm>
            <a:off x="3123747" y="0"/>
            <a:ext cx="7397790" cy="6858000"/>
          </a:xfrm>
        </p:spPr>
      </p:pic>
    </p:spTree>
    <p:extLst>
      <p:ext uri="{BB962C8B-B14F-4D97-AF65-F5344CB8AC3E}">
        <p14:creationId xmlns:p14="http://schemas.microsoft.com/office/powerpoint/2010/main" val="41432010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08EEB-D8A4-ED92-7CB6-C2D25F1B8DA4}"/>
              </a:ext>
            </a:extLst>
          </p:cNvPr>
          <p:cNvSpPr>
            <a:spLocks noGrp="1"/>
          </p:cNvSpPr>
          <p:nvPr>
            <p:ph type="title"/>
          </p:nvPr>
        </p:nvSpPr>
        <p:spPr>
          <a:xfrm>
            <a:off x="427512" y="365125"/>
            <a:ext cx="10926288" cy="1325563"/>
          </a:xfrm>
        </p:spPr>
        <p:txBody>
          <a:bodyPr/>
          <a:lstStyle/>
          <a:p>
            <a:pPr algn="r" rtl="1"/>
            <a:r>
              <a:rPr lang="fa-IR" dirty="0">
                <a:solidFill>
                  <a:srgbClr val="0070C0"/>
                </a:solidFill>
                <a:cs typeface="B Titr" panose="00000700000000000000" pitchFamily="2" charset="-78"/>
              </a:rPr>
              <a:t>قالب ذهنی جامعه حتی در دنیای غرب بد دانستن</a:t>
            </a:r>
            <a:br>
              <a:rPr lang="fa-IR" dirty="0">
                <a:solidFill>
                  <a:srgbClr val="0070C0"/>
                </a:solidFill>
                <a:cs typeface="B Titr" panose="00000700000000000000" pitchFamily="2" charset="-78"/>
              </a:rPr>
            </a:br>
            <a:r>
              <a:rPr lang="fa-IR" dirty="0">
                <a:solidFill>
                  <a:srgbClr val="0070C0"/>
                </a:solidFill>
                <a:cs typeface="B Titr" panose="00000700000000000000" pitchFamily="2" charset="-78"/>
              </a:rPr>
              <a:t> تک فرزندی است</a:t>
            </a:r>
            <a:endParaRPr lang="en-US" dirty="0">
              <a:solidFill>
                <a:srgbClr val="0070C0"/>
              </a:solidFill>
              <a:cs typeface="B Titr" panose="00000700000000000000" pitchFamily="2" charset="-78"/>
            </a:endParaRPr>
          </a:p>
        </p:txBody>
      </p:sp>
      <p:sp>
        <p:nvSpPr>
          <p:cNvPr id="3" name="Content Placeholder 2">
            <a:extLst>
              <a:ext uri="{FF2B5EF4-FFF2-40B4-BE49-F238E27FC236}">
                <a16:creationId xmlns:a16="http://schemas.microsoft.com/office/drawing/2014/main" id="{8DCE11C7-564C-C450-5A48-162F3AA4D461}"/>
              </a:ext>
            </a:extLst>
          </p:cNvPr>
          <p:cNvSpPr>
            <a:spLocks noGrp="1"/>
          </p:cNvSpPr>
          <p:nvPr>
            <p:ph sz="half" idx="1"/>
          </p:nvPr>
        </p:nvSpPr>
        <p:spPr>
          <a:xfrm>
            <a:off x="431470" y="1718831"/>
            <a:ext cx="5740730" cy="4642035"/>
          </a:xfrm>
        </p:spPr>
        <p:txBody>
          <a:bodyPr>
            <a:noAutofit/>
          </a:bodyPr>
          <a:lstStyle/>
          <a:p>
            <a:pPr algn="l"/>
            <a:r>
              <a:rPr lang="en-US" sz="2200" b="0" i="0" u="none" strike="noStrike" baseline="0" dirty="0">
                <a:latin typeface="Times New Roman" panose="02020603050405020304" pitchFamily="18" charset="0"/>
              </a:rPr>
              <a:t>These stereotypes seem </a:t>
            </a:r>
            <a:r>
              <a:rPr lang="en-US" sz="2200" b="0" i="0" u="none" strike="noStrike" baseline="0" dirty="0">
                <a:solidFill>
                  <a:srgbClr val="FF0000"/>
                </a:solidFill>
                <a:latin typeface="Times New Roman" panose="02020603050405020304" pitchFamily="18" charset="0"/>
              </a:rPr>
              <a:t>prevalent across different cultures, including the United</a:t>
            </a:r>
            <a:r>
              <a:rPr lang="fa-IR" sz="2200" b="0" i="0" u="none" strike="noStrike" baseline="0" dirty="0">
                <a:solidFill>
                  <a:srgbClr val="FF0000"/>
                </a:solidFill>
                <a:latin typeface="Times New Roman" panose="02020603050405020304" pitchFamily="18" charset="0"/>
              </a:rPr>
              <a:t> </a:t>
            </a:r>
            <a:r>
              <a:rPr lang="en-US" sz="2200" b="0" i="0" u="none" strike="noStrike" baseline="0" dirty="0">
                <a:solidFill>
                  <a:srgbClr val="FF0000"/>
                </a:solidFill>
                <a:latin typeface="Times New Roman" panose="02020603050405020304" pitchFamily="18" charset="0"/>
              </a:rPr>
              <a:t>States, and at least some parts of Europe and Asia.</a:t>
            </a:r>
            <a:r>
              <a:rPr lang="en-US" sz="2200" b="0" i="0" u="none" strike="noStrike" baseline="0" dirty="0">
                <a:latin typeface="Times New Roman" panose="02020603050405020304" pitchFamily="18" charset="0"/>
              </a:rPr>
              <a:t> Mentions of these stereotypes can be</a:t>
            </a:r>
            <a:r>
              <a:rPr lang="fa-IR" sz="2200" b="0" i="0" u="none" strike="noStrike" baseline="0" dirty="0">
                <a:latin typeface="Times New Roman" panose="02020603050405020304" pitchFamily="18" charset="0"/>
              </a:rPr>
              <a:t> </a:t>
            </a:r>
            <a:r>
              <a:rPr lang="en-US" sz="2200" b="0" i="0" u="none" strike="noStrike" baseline="0" dirty="0">
                <a:latin typeface="TimesNewRomanPSMT"/>
              </a:rPr>
              <a:t>found in the general public’s </a:t>
            </a:r>
            <a:r>
              <a:rPr lang="en-US" sz="2200" b="0" i="0" u="none" strike="noStrike" baseline="0" dirty="0">
                <a:latin typeface="Times New Roman" panose="02020603050405020304" pitchFamily="18" charset="0"/>
              </a:rPr>
              <a:t>discourse since </a:t>
            </a:r>
            <a:r>
              <a:rPr lang="en-US" sz="2200" b="0" i="0" u="none" strike="noStrike" baseline="0" dirty="0">
                <a:solidFill>
                  <a:srgbClr val="FF0000"/>
                </a:solidFill>
                <a:latin typeface="Times New Roman" panose="02020603050405020304" pitchFamily="18" charset="0"/>
              </a:rPr>
              <a:t>early 20th century </a:t>
            </a:r>
            <a:r>
              <a:rPr lang="en-US" sz="2200" b="0" i="0" u="none" strike="noStrike" baseline="0" dirty="0">
                <a:latin typeface="Times New Roman" panose="02020603050405020304" pitchFamily="18" charset="0"/>
              </a:rPr>
              <a:t>and they seem to have</a:t>
            </a:r>
            <a:r>
              <a:rPr lang="fa-IR" sz="2200" b="0" i="0" u="none" strike="noStrike" baseline="0" dirty="0">
                <a:latin typeface="Times New Roman" panose="02020603050405020304" pitchFamily="18" charset="0"/>
              </a:rPr>
              <a:t> </a:t>
            </a:r>
            <a:r>
              <a:rPr lang="en-US" sz="2200" b="0" i="0" u="none" strike="noStrike" baseline="0" dirty="0">
                <a:latin typeface="Times New Roman" panose="02020603050405020304" pitchFamily="18" charset="0"/>
              </a:rPr>
              <a:t>been popularized by pioneer psychologist Granville Stanley Hall who, in 1898, said that</a:t>
            </a:r>
            <a:r>
              <a:rPr lang="fa-IR" sz="2200" b="0" i="0" u="none" strike="noStrike" baseline="0" dirty="0">
                <a:latin typeface="Times New Roman" panose="02020603050405020304" pitchFamily="18" charset="0"/>
              </a:rPr>
              <a:t> </a:t>
            </a:r>
            <a:r>
              <a:rPr lang="en-US" sz="2200" b="0" i="0" u="none" strike="noStrike" baseline="0" dirty="0">
                <a:latin typeface="TimesNewRomanPSMT"/>
              </a:rPr>
              <a:t>“</a:t>
            </a:r>
            <a:r>
              <a:rPr lang="en-US" b="0" i="0" u="none" strike="noStrike" baseline="0" dirty="0">
                <a:solidFill>
                  <a:srgbClr val="FF0000"/>
                </a:solidFill>
                <a:latin typeface="TimesNewRomanPSMT"/>
              </a:rPr>
              <a:t>being an only</a:t>
            </a:r>
            <a:r>
              <a:rPr lang="en-US" b="0" i="0" u="none" strike="noStrike" baseline="0" dirty="0">
                <a:solidFill>
                  <a:srgbClr val="FF0000"/>
                </a:solidFill>
                <a:latin typeface="Times New Roman" panose="02020603050405020304" pitchFamily="18" charset="0"/>
              </a:rPr>
              <a:t>-</a:t>
            </a:r>
            <a:r>
              <a:rPr lang="en-US" b="0" i="0" u="none" strike="noStrike" baseline="0" dirty="0">
                <a:solidFill>
                  <a:srgbClr val="FF0000"/>
                </a:solidFill>
                <a:latin typeface="TimesNewRomanPSMT"/>
              </a:rPr>
              <a:t>child is a disease in itself</a:t>
            </a:r>
            <a:r>
              <a:rPr lang="en-US" sz="2200" b="0" i="0" u="none" strike="noStrike" baseline="0" dirty="0">
                <a:latin typeface="TimesNewRomanPSMT"/>
              </a:rPr>
              <a:t>” (cited in </a:t>
            </a:r>
            <a:r>
              <a:rPr lang="en-US" sz="2200" b="0" i="0" u="none" strike="noStrike" baseline="0" dirty="0">
                <a:latin typeface="Times New Roman" panose="02020603050405020304" pitchFamily="18" charset="0"/>
              </a:rPr>
              <a:t>Fenton 1928; </a:t>
            </a:r>
            <a:r>
              <a:rPr lang="en-US" sz="2200" b="0" i="0" u="none" strike="noStrike" baseline="0" dirty="0" err="1">
                <a:latin typeface="Times New Roman" panose="02020603050405020304" pitchFamily="18" charset="0"/>
              </a:rPr>
              <a:t>Mancillas</a:t>
            </a:r>
            <a:r>
              <a:rPr lang="en-US" sz="2200" b="0" i="0" u="none" strike="noStrike" baseline="0" dirty="0">
                <a:latin typeface="Times New Roman" panose="02020603050405020304" pitchFamily="18" charset="0"/>
              </a:rPr>
              <a:t> 2006; </a:t>
            </a:r>
            <a:r>
              <a:rPr lang="en-US" sz="2200" b="0" i="0" u="none" strike="noStrike" baseline="0" dirty="0" err="1">
                <a:solidFill>
                  <a:srgbClr val="FF0000"/>
                </a:solidFill>
                <a:latin typeface="Times New Roman" panose="02020603050405020304" pitchFamily="18" charset="0"/>
              </a:rPr>
              <a:t>Mõttus</a:t>
            </a:r>
            <a:r>
              <a:rPr lang="fa-IR" sz="2200" b="0" i="0" u="none" strike="noStrike" baseline="0" dirty="0">
                <a:solidFill>
                  <a:srgbClr val="FF0000"/>
                </a:solidFill>
                <a:latin typeface="Times New Roman" panose="02020603050405020304" pitchFamily="18" charset="0"/>
              </a:rPr>
              <a:t> </a:t>
            </a:r>
            <a:r>
              <a:rPr lang="en-US" sz="2200" b="0" i="0" u="none" strike="noStrike" baseline="0" dirty="0">
                <a:solidFill>
                  <a:srgbClr val="FF0000"/>
                </a:solidFill>
                <a:latin typeface="Times New Roman" panose="02020603050405020304" pitchFamily="18" charset="0"/>
              </a:rPr>
              <a:t>et al. 2008</a:t>
            </a:r>
            <a:r>
              <a:rPr lang="en-US" sz="2200" b="0" i="0" u="none" strike="noStrike" baseline="0" dirty="0">
                <a:latin typeface="Times New Roman" panose="02020603050405020304" pitchFamily="18" charset="0"/>
              </a:rPr>
              <a:t>) </a:t>
            </a:r>
            <a:r>
              <a:rPr lang="en-US" sz="2200" b="0" i="0" u="none" strike="noStrike" baseline="0" dirty="0">
                <a:latin typeface="TimesNewRomanPSMT"/>
              </a:rPr>
              <a:t>and continued on the public’s </a:t>
            </a:r>
            <a:r>
              <a:rPr lang="en-US" sz="2200" b="0" i="0" u="none" strike="noStrike" baseline="0" dirty="0">
                <a:latin typeface="Times New Roman" panose="02020603050405020304" pitchFamily="18" charset="0"/>
              </a:rPr>
              <a:t>mind to this day, as it can be seen across online</a:t>
            </a:r>
            <a:r>
              <a:rPr lang="fa-IR" sz="2200" b="0" i="0" u="none" strike="noStrike" baseline="0" dirty="0">
                <a:latin typeface="Times New Roman" panose="02020603050405020304" pitchFamily="18" charset="0"/>
              </a:rPr>
              <a:t> </a:t>
            </a:r>
            <a:r>
              <a:rPr lang="en-US" sz="2200" b="0" i="0" u="none" strike="noStrike" baseline="0" dirty="0">
                <a:latin typeface="Times New Roman" panose="02020603050405020304" pitchFamily="18" charset="0"/>
              </a:rPr>
              <a:t>articles, maternity forum posts and help books </a:t>
            </a:r>
            <a:r>
              <a:rPr lang="en-US" sz="2200" b="0" i="0" u="none" strike="noStrike" baseline="0" dirty="0">
                <a:latin typeface="TimesNewRomanPSMT"/>
              </a:rPr>
              <a:t>on the “</a:t>
            </a:r>
            <a:r>
              <a:rPr lang="en-US" sz="2200" b="0" i="0" u="none" strike="noStrike" baseline="0" dirty="0">
                <a:solidFill>
                  <a:srgbClr val="FF0000"/>
                </a:solidFill>
                <a:latin typeface="TimesNewRomanPSMT"/>
              </a:rPr>
              <a:t>o</a:t>
            </a:r>
            <a:r>
              <a:rPr lang="en-US" sz="3200" b="0" i="0" u="none" strike="noStrike" baseline="0" dirty="0">
                <a:solidFill>
                  <a:srgbClr val="FF0000"/>
                </a:solidFill>
                <a:latin typeface="TimesNewRomanPSMT"/>
              </a:rPr>
              <a:t>nly</a:t>
            </a:r>
            <a:r>
              <a:rPr lang="en-US" sz="3200" b="0" i="0" u="none" strike="noStrike" baseline="0" dirty="0">
                <a:solidFill>
                  <a:srgbClr val="FF0000"/>
                </a:solidFill>
                <a:latin typeface="Times New Roman" panose="02020603050405020304" pitchFamily="18" charset="0"/>
              </a:rPr>
              <a:t>-</a:t>
            </a:r>
            <a:r>
              <a:rPr lang="en-US" sz="3200" b="0" i="0" u="none" strike="noStrike" baseline="0" dirty="0">
                <a:solidFill>
                  <a:srgbClr val="FF0000"/>
                </a:solidFill>
                <a:latin typeface="TimesNewRomanPSMT"/>
              </a:rPr>
              <a:t>child syndrome</a:t>
            </a:r>
            <a:endParaRPr lang="en-US" sz="3200" dirty="0">
              <a:solidFill>
                <a:srgbClr val="FF0000"/>
              </a:solidFill>
            </a:endParaRPr>
          </a:p>
        </p:txBody>
      </p:sp>
      <p:sp>
        <p:nvSpPr>
          <p:cNvPr id="4" name="Content Placeholder 3">
            <a:extLst>
              <a:ext uri="{FF2B5EF4-FFF2-40B4-BE49-F238E27FC236}">
                <a16:creationId xmlns:a16="http://schemas.microsoft.com/office/drawing/2014/main" id="{5FFA056B-BA46-9CC4-336B-D1AEA215F251}"/>
              </a:ext>
            </a:extLst>
          </p:cNvPr>
          <p:cNvSpPr>
            <a:spLocks noGrp="1"/>
          </p:cNvSpPr>
          <p:nvPr>
            <p:ph sz="half" idx="2"/>
          </p:nvPr>
        </p:nvSpPr>
        <p:spPr/>
        <p:txBody>
          <a:bodyPr>
            <a:normAutofit/>
          </a:bodyPr>
          <a:lstStyle/>
          <a:p>
            <a:pPr algn="r" rtl="1"/>
            <a:r>
              <a:rPr lang="fa-IR" sz="3600" b="1" dirty="0">
                <a:cs typeface="B Nazanin" panose="00000400000000000000" pitchFamily="2" charset="-78"/>
              </a:rPr>
              <a:t>باور ذهنی حاکم بر آمریکا و برخی مناطق اروپا و آسیا:</a:t>
            </a:r>
          </a:p>
          <a:p>
            <a:pPr algn="r" rtl="1"/>
            <a:r>
              <a:rPr lang="fa-IR" sz="3600" b="1" dirty="0">
                <a:solidFill>
                  <a:srgbClr val="C00000"/>
                </a:solidFill>
                <a:cs typeface="B Nazanin" panose="00000400000000000000" pitchFamily="2" charset="-78"/>
              </a:rPr>
              <a:t>اوایل قرن بیستم</a:t>
            </a:r>
            <a:r>
              <a:rPr lang="fa-IR" sz="3600" b="1" dirty="0">
                <a:cs typeface="B Nazanin" panose="00000400000000000000" pitchFamily="2" charset="-78"/>
              </a:rPr>
              <a:t>: تک فرزندی به خودی خود یک بیماری است</a:t>
            </a:r>
          </a:p>
          <a:p>
            <a:pPr algn="r" rtl="1"/>
            <a:r>
              <a:rPr lang="fa-IR" sz="3600" b="1" dirty="0">
                <a:solidFill>
                  <a:srgbClr val="C00000"/>
                </a:solidFill>
                <a:cs typeface="B Nazanin" panose="00000400000000000000" pitchFamily="2" charset="-78"/>
              </a:rPr>
              <a:t>اوایل قرن بیست و یکم</a:t>
            </a:r>
            <a:r>
              <a:rPr lang="fa-IR" sz="3600" b="1" dirty="0">
                <a:cs typeface="B Nazanin" panose="00000400000000000000" pitchFamily="2" charset="-78"/>
              </a:rPr>
              <a:t>: </a:t>
            </a:r>
            <a:r>
              <a:rPr lang="fa-IR" sz="3600" b="1">
                <a:cs typeface="B Nazanin" panose="00000400000000000000" pitchFamily="2" charset="-78"/>
              </a:rPr>
              <a:t>سندرم تک </a:t>
            </a:r>
            <a:r>
              <a:rPr lang="fa-IR" sz="3600" b="1" dirty="0">
                <a:cs typeface="B Nazanin" panose="00000400000000000000" pitchFamily="2" charset="-78"/>
              </a:rPr>
              <a:t>فرزندی</a:t>
            </a:r>
            <a:endParaRPr lang="en-US" sz="3600" b="1" dirty="0">
              <a:cs typeface="B Nazanin" panose="00000400000000000000" pitchFamily="2" charset="-78"/>
            </a:endParaRPr>
          </a:p>
        </p:txBody>
      </p:sp>
    </p:spTree>
    <p:extLst>
      <p:ext uri="{BB962C8B-B14F-4D97-AF65-F5344CB8AC3E}">
        <p14:creationId xmlns:p14="http://schemas.microsoft.com/office/powerpoint/2010/main" val="4920893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568283-3FAE-D6EA-F2B5-2BB98B79A6BC}"/>
              </a:ext>
            </a:extLst>
          </p:cNvPr>
          <p:cNvSpPr>
            <a:spLocks noGrp="1"/>
          </p:cNvSpPr>
          <p:nvPr>
            <p:ph sz="half" idx="1"/>
          </p:nvPr>
        </p:nvSpPr>
        <p:spPr/>
        <p:txBody>
          <a:bodyPr>
            <a:noAutofit/>
          </a:bodyPr>
          <a:lstStyle/>
          <a:p>
            <a:pPr algn="l"/>
            <a:r>
              <a:rPr lang="en-US" sz="2400" b="0" i="0" u="none" strike="noStrike" baseline="0" dirty="0">
                <a:latin typeface="Times New Roman" panose="02020603050405020304" pitchFamily="18" charset="0"/>
              </a:rPr>
              <a:t>When asked if being an only-child is an advantage or a disadvantage, the </a:t>
            </a:r>
            <a:r>
              <a:rPr lang="en-US" sz="2400" b="0" i="0" u="none" strike="noStrike" baseline="0" dirty="0">
                <a:solidFill>
                  <a:srgbClr val="FF0000"/>
                </a:solidFill>
                <a:latin typeface="Times New Roman" panose="02020603050405020304" pitchFamily="18" charset="0"/>
              </a:rPr>
              <a:t>majority</a:t>
            </a:r>
            <a:r>
              <a:rPr lang="fa-IR" sz="2400" b="0" i="0" u="none" strike="noStrike" baseline="0" dirty="0">
                <a:solidFill>
                  <a:srgbClr val="FF0000"/>
                </a:solidFill>
                <a:latin typeface="Times New Roman" panose="02020603050405020304" pitchFamily="18" charset="0"/>
              </a:rPr>
              <a:t> </a:t>
            </a:r>
            <a:r>
              <a:rPr lang="en-US" sz="2400" b="0" i="0" u="none" strike="noStrike" baseline="0" dirty="0">
                <a:solidFill>
                  <a:srgbClr val="FF0000"/>
                </a:solidFill>
                <a:latin typeface="Times New Roman" panose="02020603050405020304" pitchFamily="18" charset="0"/>
              </a:rPr>
              <a:t>of respondents in the US in the 1950s and 1970s responded that it is a disadvantage</a:t>
            </a:r>
            <a:r>
              <a:rPr lang="fa-IR" sz="2400" b="0" i="0" u="none" strike="noStrike" baseline="0" dirty="0">
                <a:solidFill>
                  <a:srgbClr val="FF0000"/>
                </a:solidFill>
                <a:latin typeface="Times New Roman" panose="02020603050405020304" pitchFamily="18" charset="0"/>
              </a:rPr>
              <a:t> </a:t>
            </a:r>
            <a:r>
              <a:rPr lang="en-US" sz="2400" b="0" i="0" u="none" strike="noStrike" baseline="0" dirty="0">
                <a:latin typeface="Times New Roman" panose="02020603050405020304" pitchFamily="18" charset="0"/>
              </a:rPr>
              <a:t>(Blake, 1981).</a:t>
            </a:r>
            <a:endParaRPr lang="fa-IR" sz="2400" b="0" i="0" u="none" strike="noStrike" baseline="0" dirty="0">
              <a:latin typeface="Times New Roman" panose="02020603050405020304" pitchFamily="18" charset="0"/>
            </a:endParaRPr>
          </a:p>
          <a:p>
            <a:pPr algn="l"/>
            <a:r>
              <a:rPr lang="en-US" sz="2400" b="0" i="0" u="none" strike="noStrike" baseline="0" dirty="0">
                <a:latin typeface="Times New Roman" panose="02020603050405020304" pitchFamily="18" charset="0"/>
              </a:rPr>
              <a:t> In the study, the author mentions that </a:t>
            </a:r>
            <a:r>
              <a:rPr lang="en-US" sz="2400" b="0" i="0" u="none" strike="noStrike" baseline="0" dirty="0">
                <a:solidFill>
                  <a:srgbClr val="FF0000"/>
                </a:solidFill>
                <a:latin typeface="Times New Roman" panose="02020603050405020304" pitchFamily="18" charset="0"/>
              </a:rPr>
              <a:t>60%</a:t>
            </a:r>
            <a:r>
              <a:rPr lang="en-US" sz="2400" b="0" i="0" u="none" strike="noStrike" baseline="0" dirty="0">
                <a:latin typeface="Times New Roman" panose="02020603050405020304" pitchFamily="18" charset="0"/>
              </a:rPr>
              <a:t> of respondents cited </a:t>
            </a:r>
            <a:r>
              <a:rPr lang="en-US" sz="2400" b="0" i="0" u="none" strike="noStrike" baseline="0" dirty="0" err="1">
                <a:latin typeface="Times New Roman" panose="02020603050405020304" pitchFamily="18" charset="0"/>
              </a:rPr>
              <a:t>onlychildren</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to be </a:t>
            </a:r>
            <a:r>
              <a:rPr lang="en-US" sz="2400" b="0" i="0" u="none" strike="noStrike" baseline="0" dirty="0" err="1">
                <a:solidFill>
                  <a:srgbClr val="FF0000"/>
                </a:solidFill>
                <a:latin typeface="Times New Roman" panose="02020603050405020304" pitchFamily="18" charset="0"/>
              </a:rPr>
              <a:t>self-centred</a:t>
            </a:r>
            <a:r>
              <a:rPr lang="en-US" sz="2400" b="0" i="0" u="none" strike="noStrike" baseline="0" dirty="0">
                <a:solidFill>
                  <a:srgbClr val="FF0000"/>
                </a:solidFill>
                <a:latin typeface="Times New Roman" panose="02020603050405020304" pitchFamily="18" charset="0"/>
              </a:rPr>
              <a:t>, domineering, anxious, quarrelsome, spoiled, or overprotected</a:t>
            </a:r>
            <a:r>
              <a:rPr lang="en-US" sz="2400" b="0" i="0" u="none" strike="noStrike" baseline="0" dirty="0">
                <a:latin typeface="Times New Roman" panose="02020603050405020304" pitchFamily="18" charset="0"/>
              </a:rPr>
              <a:t>.</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An additional 22% said only-children have a lonely childhood (p. 43).</a:t>
            </a:r>
            <a:endParaRPr lang="en-US" sz="2400" dirty="0"/>
          </a:p>
        </p:txBody>
      </p:sp>
      <p:sp>
        <p:nvSpPr>
          <p:cNvPr id="4" name="Content Placeholder 3">
            <a:extLst>
              <a:ext uri="{FF2B5EF4-FFF2-40B4-BE49-F238E27FC236}">
                <a16:creationId xmlns:a16="http://schemas.microsoft.com/office/drawing/2014/main" id="{C6B50A75-F255-95AF-BC37-EEF0F6CBC887}"/>
              </a:ext>
            </a:extLst>
          </p:cNvPr>
          <p:cNvSpPr>
            <a:spLocks noGrp="1"/>
          </p:cNvSpPr>
          <p:nvPr>
            <p:ph sz="half" idx="2"/>
          </p:nvPr>
        </p:nvSpPr>
        <p:spPr>
          <a:xfrm>
            <a:off x="6172202" y="804347"/>
            <a:ext cx="5465616" cy="5620204"/>
          </a:xfrm>
        </p:spPr>
        <p:txBody>
          <a:bodyPr>
            <a:noAutofit/>
          </a:bodyPr>
          <a:lstStyle/>
          <a:p>
            <a:pPr algn="r" rtl="1"/>
            <a:r>
              <a:rPr lang="fa-IR" sz="3600" dirty="0">
                <a:cs typeface="B Nazanin" panose="00000400000000000000" pitchFamily="2" charset="-78"/>
              </a:rPr>
              <a:t>در مطالعات آمریکا اکثرا اذعان دارند که تک فرزندی چیز خوبی نیست.</a:t>
            </a:r>
          </a:p>
          <a:p>
            <a:pPr algn="r" rtl="1"/>
            <a:r>
              <a:rPr lang="fa-IR" sz="3600" dirty="0">
                <a:cs typeface="B Nazanin" panose="00000400000000000000" pitchFamily="2" charset="-78"/>
              </a:rPr>
              <a:t>در مطالعات جدیدتر </a:t>
            </a:r>
            <a:r>
              <a:rPr lang="fa-IR" sz="3600" dirty="0">
                <a:solidFill>
                  <a:srgbClr val="FF0000"/>
                </a:solidFill>
                <a:cs typeface="B Nazanin" panose="00000400000000000000" pitchFamily="2" charset="-78"/>
              </a:rPr>
              <a:t>60 درصد</a:t>
            </a:r>
            <a:r>
              <a:rPr lang="fa-IR" sz="3600" dirty="0">
                <a:cs typeface="B Nazanin" panose="00000400000000000000" pitchFamily="2" charset="-78"/>
              </a:rPr>
              <a:t>،  گفته اند:</a:t>
            </a:r>
          </a:p>
          <a:p>
            <a:pPr algn="r" rtl="1"/>
            <a:r>
              <a:rPr lang="fa-IR" sz="3600" dirty="0">
                <a:cs typeface="B Nazanin" panose="00000400000000000000" pitchFamily="2" charset="-78"/>
              </a:rPr>
              <a:t>خودخواه</a:t>
            </a:r>
          </a:p>
          <a:p>
            <a:pPr algn="r" rtl="1"/>
            <a:r>
              <a:rPr lang="fa-IR" sz="3600" dirty="0">
                <a:cs typeface="B Nazanin" panose="00000400000000000000" pitchFamily="2" charset="-78"/>
              </a:rPr>
              <a:t>تحکم کننده</a:t>
            </a:r>
          </a:p>
          <a:p>
            <a:pPr algn="r" rtl="1"/>
            <a:r>
              <a:rPr lang="fa-IR" sz="3600" dirty="0">
                <a:cs typeface="B Nazanin" panose="00000400000000000000" pitchFamily="2" charset="-78"/>
              </a:rPr>
              <a:t>زود خشم و دعوایی</a:t>
            </a:r>
          </a:p>
          <a:p>
            <a:pPr algn="r" rtl="1"/>
            <a:r>
              <a:rPr lang="fa-IR" sz="3600" dirty="0">
                <a:cs typeface="B Nazanin" panose="00000400000000000000" pitchFamily="2" charset="-78"/>
              </a:rPr>
              <a:t>لوس</a:t>
            </a:r>
          </a:p>
          <a:p>
            <a:pPr algn="r" rtl="1"/>
            <a:r>
              <a:rPr lang="fa-IR" sz="3600" dirty="0">
                <a:cs typeface="B Nazanin" panose="00000400000000000000" pitchFamily="2" charset="-78"/>
              </a:rPr>
              <a:t>بیش حفاظت شده</a:t>
            </a: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21360405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671EB8-C732-2934-F718-F9915F499B8D}"/>
              </a:ext>
            </a:extLst>
          </p:cNvPr>
          <p:cNvSpPr>
            <a:spLocks noGrp="1"/>
          </p:cNvSpPr>
          <p:nvPr>
            <p:ph sz="half" idx="1"/>
          </p:nvPr>
        </p:nvSpPr>
        <p:spPr>
          <a:xfrm>
            <a:off x="653143" y="1825625"/>
            <a:ext cx="5366657" cy="4351338"/>
          </a:xfrm>
        </p:spPr>
        <p:txBody>
          <a:bodyPr>
            <a:noAutofit/>
          </a:bodyPr>
          <a:lstStyle/>
          <a:p>
            <a:pPr algn="l"/>
            <a:r>
              <a:rPr lang="en-US" sz="2400" b="0" i="0" u="none" strike="noStrike" baseline="0" dirty="0">
                <a:latin typeface="Times New Roman" panose="02020603050405020304" pitchFamily="18" charset="0"/>
              </a:rPr>
              <a:t>In an online study conducted in Germany, </a:t>
            </a:r>
            <a:r>
              <a:rPr lang="en-US" sz="2400" b="0" i="0" u="none" strike="noStrike" baseline="0" dirty="0" err="1">
                <a:latin typeface="Times New Roman" panose="02020603050405020304" pitchFamily="18" charset="0"/>
              </a:rPr>
              <a:t>Dufner</a:t>
            </a:r>
            <a:r>
              <a:rPr lang="en-US" sz="2400" b="0" i="0" u="none" strike="noStrike" baseline="0" dirty="0">
                <a:latin typeface="Times New Roman" panose="02020603050405020304" pitchFamily="18" charset="0"/>
              </a:rPr>
              <a:t> et al. (2020) found that, on</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average, people ascribe higher narcissistic admiration and narcissistic rivalry to </a:t>
            </a:r>
            <a:r>
              <a:rPr lang="en-US" sz="2400" b="0" i="0" u="none" strike="noStrike" baseline="0" dirty="0" err="1">
                <a:latin typeface="Times New Roman" panose="02020603050405020304" pitchFamily="18" charset="0"/>
              </a:rPr>
              <a:t>onlychildren</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than to people with siblings. The authors also discuss how this specific stereotype</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has repeatedly been made both by researchers and in media reports. Similarly, for Estonia,</a:t>
            </a:r>
            <a:r>
              <a:rPr lang="fa-IR" sz="2400" b="0" i="0" u="none" strike="noStrike" baseline="0" dirty="0">
                <a:latin typeface="Times New Roman" panose="02020603050405020304" pitchFamily="18" charset="0"/>
              </a:rPr>
              <a:t> </a:t>
            </a:r>
            <a:r>
              <a:rPr lang="en-US" sz="2400" b="0" i="0" u="none" strike="noStrike" baseline="0" dirty="0" err="1">
                <a:latin typeface="Times New Roman" panose="02020603050405020304" pitchFamily="18" charset="0"/>
              </a:rPr>
              <a:t>Mõttus</a:t>
            </a:r>
            <a:r>
              <a:rPr lang="en-US" sz="2400" b="0" i="0" u="none" strike="noStrike" baseline="0" dirty="0">
                <a:latin typeface="Times New Roman" panose="02020603050405020304" pitchFamily="18" charset="0"/>
              </a:rPr>
              <a:t> et al. (2008) show that only-children were rated as emotionally unstable, cold,</a:t>
            </a:r>
            <a:r>
              <a:rPr lang="fa-IR" sz="2400" b="0" i="0" u="none" strike="noStrike" baseline="0" dirty="0">
                <a:latin typeface="Times New Roman" panose="02020603050405020304" pitchFamily="18" charset="0"/>
              </a:rPr>
              <a:t> </a:t>
            </a:r>
            <a:r>
              <a:rPr lang="en-US" sz="2400" b="0" i="0" u="none" strike="noStrike" baseline="0" dirty="0">
                <a:latin typeface="Times New Roman" panose="02020603050405020304" pitchFamily="18" charset="0"/>
              </a:rPr>
              <a:t>hostile, uncaring, obstinate, and arrogant.</a:t>
            </a:r>
            <a:endParaRPr lang="en-US" sz="2400" dirty="0"/>
          </a:p>
        </p:txBody>
      </p:sp>
      <p:sp>
        <p:nvSpPr>
          <p:cNvPr id="4" name="Content Placeholder 3">
            <a:extLst>
              <a:ext uri="{FF2B5EF4-FFF2-40B4-BE49-F238E27FC236}">
                <a16:creationId xmlns:a16="http://schemas.microsoft.com/office/drawing/2014/main" id="{EB0E6724-21FC-B742-5F17-0DF985FE8341}"/>
              </a:ext>
            </a:extLst>
          </p:cNvPr>
          <p:cNvSpPr>
            <a:spLocks noGrp="1"/>
          </p:cNvSpPr>
          <p:nvPr>
            <p:ph sz="half" idx="2"/>
          </p:nvPr>
        </p:nvSpPr>
        <p:spPr>
          <a:xfrm>
            <a:off x="5688281" y="641268"/>
            <a:ext cx="5973287" cy="5937662"/>
          </a:xfrm>
        </p:spPr>
        <p:txBody>
          <a:bodyPr>
            <a:noAutofit/>
          </a:bodyPr>
          <a:lstStyle/>
          <a:p>
            <a:pPr algn="r" rtl="1"/>
            <a:r>
              <a:rPr lang="fa-IR" sz="3200" dirty="0">
                <a:cs typeface="B Nazanin" panose="00000400000000000000" pitchFamily="2" charset="-78"/>
              </a:rPr>
              <a:t>تحقیق </a:t>
            </a:r>
            <a:r>
              <a:rPr lang="fa-IR" sz="3200" dirty="0">
                <a:solidFill>
                  <a:srgbClr val="FF0000"/>
                </a:solidFill>
                <a:cs typeface="B Nazanin" panose="00000400000000000000" pitchFamily="2" charset="-78"/>
              </a:rPr>
              <a:t>2020 آلمان </a:t>
            </a:r>
            <a:r>
              <a:rPr lang="fa-IR" sz="3200" dirty="0">
                <a:cs typeface="B Nazanin" panose="00000400000000000000" pitchFamily="2" charset="-78"/>
              </a:rPr>
              <a:t>تک فرزندها را </a:t>
            </a:r>
            <a:r>
              <a:rPr lang="fa-IR" sz="3200" dirty="0">
                <a:solidFill>
                  <a:srgbClr val="FF0000"/>
                </a:solidFill>
                <a:cs typeface="B Nazanin" panose="00000400000000000000" pitchFamily="2" charset="-78"/>
              </a:rPr>
              <a:t>خودشیفته و ازخودراضی </a:t>
            </a:r>
            <a:r>
              <a:rPr lang="fa-IR" sz="3200" dirty="0">
                <a:cs typeface="B Nazanin" panose="00000400000000000000" pitchFamily="2" charset="-78"/>
              </a:rPr>
              <a:t>دیده است. </a:t>
            </a:r>
            <a:r>
              <a:rPr lang="fa-IR" sz="3200" dirty="0" smtClean="0">
                <a:cs typeface="B Nazanin" panose="00000400000000000000" pitchFamily="2" charset="-78"/>
              </a:rPr>
              <a:t>این را </a:t>
            </a:r>
            <a:r>
              <a:rPr lang="fa-IR" sz="3200" dirty="0">
                <a:cs typeface="B Nazanin" panose="00000400000000000000" pitchFamily="2" charset="-78"/>
              </a:rPr>
              <a:t>باور رایج مردم نیز تایید </a:t>
            </a:r>
            <a:r>
              <a:rPr lang="fa-IR" sz="3200" dirty="0" smtClean="0">
                <a:cs typeface="B Nazanin" panose="00000400000000000000" pitchFamily="2" charset="-78"/>
              </a:rPr>
              <a:t>می کند</a:t>
            </a:r>
            <a:r>
              <a:rPr lang="fa-IR" sz="3200" dirty="0">
                <a:cs typeface="B Nazanin" panose="00000400000000000000" pitchFamily="2" charset="-78"/>
              </a:rPr>
              <a:t>.</a:t>
            </a:r>
          </a:p>
          <a:p>
            <a:pPr algn="r" rtl="1"/>
            <a:r>
              <a:rPr lang="fa-IR" sz="3200" dirty="0">
                <a:solidFill>
                  <a:srgbClr val="FF0000"/>
                </a:solidFill>
                <a:cs typeface="B Nazanin" panose="00000400000000000000" pitchFamily="2" charset="-78"/>
              </a:rPr>
              <a:t>در استونی </a:t>
            </a:r>
            <a:r>
              <a:rPr lang="fa-IR" sz="3200" dirty="0">
                <a:cs typeface="B Nazanin" panose="00000400000000000000" pitchFamily="2" charset="-78"/>
              </a:rPr>
              <a:t>نیز </a:t>
            </a:r>
            <a:r>
              <a:rPr lang="fa-IR" sz="3200" dirty="0" smtClean="0">
                <a:cs typeface="B Nazanin" panose="00000400000000000000" pitchFamily="2" charset="-78"/>
              </a:rPr>
              <a:t>تحقیقات، </a:t>
            </a:r>
            <a:r>
              <a:rPr lang="fa-IR" sz="3200" dirty="0">
                <a:cs typeface="B Nazanin" panose="00000400000000000000" pitchFamily="2" charset="-78"/>
              </a:rPr>
              <a:t>تک فرزندها را اینگونه یافته است: </a:t>
            </a:r>
          </a:p>
          <a:p>
            <a:pPr algn="r" rtl="1"/>
            <a:r>
              <a:rPr lang="fa-IR" sz="3200" dirty="0">
                <a:cs typeface="B Nazanin" panose="00000400000000000000" pitchFamily="2" charset="-78"/>
              </a:rPr>
              <a:t>نوسان عاطفی</a:t>
            </a:r>
          </a:p>
          <a:p>
            <a:pPr algn="r" rtl="1"/>
            <a:r>
              <a:rPr lang="fa-IR" sz="3200" dirty="0">
                <a:cs typeface="B Nazanin" panose="00000400000000000000" pitchFamily="2" charset="-78"/>
              </a:rPr>
              <a:t>سرد</a:t>
            </a:r>
          </a:p>
          <a:p>
            <a:pPr algn="r" rtl="1"/>
            <a:r>
              <a:rPr lang="fa-IR" sz="3200" dirty="0">
                <a:cs typeface="B Nazanin" panose="00000400000000000000" pitchFamily="2" charset="-78"/>
              </a:rPr>
              <a:t>کینه توز و اهل انتقام</a:t>
            </a:r>
            <a:endParaRPr lang="en-US" sz="3200" dirty="0">
              <a:cs typeface="B Nazanin" panose="00000400000000000000" pitchFamily="2" charset="-78"/>
            </a:endParaRPr>
          </a:p>
          <a:p>
            <a:pPr algn="r" rtl="1"/>
            <a:r>
              <a:rPr lang="fa-IR" sz="3200" dirty="0">
                <a:cs typeface="B Nazanin" panose="00000400000000000000" pitchFamily="2" charset="-78"/>
              </a:rPr>
              <a:t>بی احساس و بی توجه</a:t>
            </a:r>
          </a:p>
          <a:p>
            <a:pPr algn="r" rtl="1"/>
            <a:r>
              <a:rPr lang="fa-IR" sz="3200" dirty="0">
                <a:cs typeface="B Nazanin" panose="00000400000000000000" pitchFamily="2" charset="-78"/>
              </a:rPr>
              <a:t>خود رای و لجباز</a:t>
            </a:r>
          </a:p>
          <a:p>
            <a:pPr algn="r" rtl="1"/>
            <a:r>
              <a:rPr lang="fa-IR" sz="3200" dirty="0">
                <a:cs typeface="B Nazanin" panose="00000400000000000000" pitchFamily="2" charset="-78"/>
              </a:rPr>
              <a:t>خود بزرگ بین</a:t>
            </a:r>
          </a:p>
          <a:p>
            <a:pPr algn="r" rtl="1"/>
            <a:endParaRPr lang="fa-IR" sz="3200" dirty="0">
              <a:cs typeface="B Nazanin" panose="00000400000000000000" pitchFamily="2" charset="-78"/>
            </a:endParaRPr>
          </a:p>
          <a:p>
            <a:pPr algn="r" rtl="1"/>
            <a:endParaRPr lang="fa-IR" sz="3200" dirty="0">
              <a:cs typeface="B Nazanin" panose="00000400000000000000" pitchFamily="2" charset="-78"/>
            </a:endParaRPr>
          </a:p>
          <a:p>
            <a:pPr algn="r" rtl="1"/>
            <a:endParaRPr lang="en-US" sz="3200" dirty="0">
              <a:cs typeface="B Nazanin" panose="00000400000000000000" pitchFamily="2" charset="-78"/>
            </a:endParaRPr>
          </a:p>
        </p:txBody>
      </p:sp>
    </p:spTree>
    <p:extLst>
      <p:ext uri="{BB962C8B-B14F-4D97-AF65-F5344CB8AC3E}">
        <p14:creationId xmlns:p14="http://schemas.microsoft.com/office/powerpoint/2010/main" val="1807254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133181-209C-54C9-7873-E8322F8BCBB5}"/>
              </a:ext>
            </a:extLst>
          </p:cNvPr>
          <p:cNvSpPr>
            <a:spLocks noGrp="1"/>
          </p:cNvSpPr>
          <p:nvPr>
            <p:ph sz="half" idx="1"/>
          </p:nvPr>
        </p:nvSpPr>
        <p:spPr/>
        <p:txBody>
          <a:bodyPr>
            <a:normAutofit/>
          </a:bodyPr>
          <a:lstStyle/>
          <a:p>
            <a:pPr algn="l"/>
            <a:r>
              <a:rPr lang="en-US" b="0" i="0" u="none" strike="noStrike" baseline="0" dirty="0">
                <a:latin typeface="Times New Roman" panose="02020603050405020304" pitchFamily="18" charset="0"/>
              </a:rPr>
              <a:t>One of the reasons why parents cite wanting to have a second child is due to the</a:t>
            </a:r>
            <a:r>
              <a:rPr lang="fa-IR" b="0" i="0" u="none" strike="noStrike" baseline="0" dirty="0">
                <a:latin typeface="Times New Roman" panose="02020603050405020304" pitchFamily="18" charset="0"/>
              </a:rPr>
              <a:t> </a:t>
            </a:r>
            <a:r>
              <a:rPr lang="en-US" b="0" i="0" u="none" strike="noStrike" baseline="0" dirty="0">
                <a:latin typeface="Times New Roman" panose="02020603050405020304" pitchFamily="18" charset="0"/>
              </a:rPr>
              <a:t>negative stereotypes attributed to only-children still prevalent in most societies. </a:t>
            </a:r>
            <a:endParaRPr lang="fa-IR" b="0" i="0" u="none" strike="noStrike" baseline="0" dirty="0">
              <a:latin typeface="Times New Roman" panose="02020603050405020304" pitchFamily="18" charset="0"/>
            </a:endParaRPr>
          </a:p>
          <a:p>
            <a:pPr algn="l"/>
            <a:r>
              <a:rPr lang="en-US" b="0" i="0" u="none" strike="noStrike" baseline="0" dirty="0" err="1">
                <a:latin typeface="Times New Roman" panose="02020603050405020304" pitchFamily="18" charset="0"/>
              </a:rPr>
              <a:t>Onlychildren</a:t>
            </a:r>
            <a:r>
              <a:rPr lang="fa-IR" b="0" i="0" u="none" strike="noStrike" baseline="0" dirty="0">
                <a:latin typeface="Times New Roman" panose="02020603050405020304" pitchFamily="18" charset="0"/>
              </a:rPr>
              <a:t> </a:t>
            </a:r>
            <a:r>
              <a:rPr lang="en-US" b="0" i="0" u="none" strike="noStrike" baseline="0" dirty="0">
                <a:latin typeface="Times New Roman" panose="02020603050405020304" pitchFamily="18" charset="0"/>
              </a:rPr>
              <a:t>are often regarded as </a:t>
            </a:r>
            <a:r>
              <a:rPr lang="en-US" b="0" i="0" u="none" strike="noStrike" baseline="0" dirty="0">
                <a:solidFill>
                  <a:srgbClr val="C00000"/>
                </a:solidFill>
                <a:latin typeface="Times New Roman" panose="02020603050405020304" pitchFamily="18" charset="0"/>
              </a:rPr>
              <a:t>problematic</a:t>
            </a:r>
            <a:r>
              <a:rPr lang="en-US" b="0" i="0" u="none" strike="noStrike" baseline="0" dirty="0">
                <a:latin typeface="Times New Roman" panose="02020603050405020304" pitchFamily="18" charset="0"/>
              </a:rPr>
              <a:t>, </a:t>
            </a:r>
            <a:r>
              <a:rPr lang="en-US" b="0" i="0" u="none" strike="noStrike" baseline="0" dirty="0">
                <a:solidFill>
                  <a:srgbClr val="C00000"/>
                </a:solidFill>
                <a:latin typeface="Times New Roman" panose="02020603050405020304" pitchFamily="18" charset="0"/>
              </a:rPr>
              <a:t>antisocial</a:t>
            </a:r>
            <a:r>
              <a:rPr lang="en-US" b="0" i="0" u="none" strike="noStrike" baseline="0" dirty="0">
                <a:latin typeface="Times New Roman" panose="02020603050405020304" pitchFamily="18" charset="0"/>
              </a:rPr>
              <a:t> or </a:t>
            </a:r>
            <a:r>
              <a:rPr lang="en-US" b="0" i="0" u="none" strike="noStrike" baseline="0" dirty="0">
                <a:solidFill>
                  <a:srgbClr val="C00000"/>
                </a:solidFill>
                <a:latin typeface="Times New Roman" panose="02020603050405020304" pitchFamily="18" charset="0"/>
              </a:rPr>
              <a:t>overall maladjusted </a:t>
            </a:r>
            <a:r>
              <a:rPr lang="en-US" b="0" i="0" u="none" strike="noStrike" baseline="0" dirty="0">
                <a:latin typeface="Times New Roman" panose="02020603050405020304" pitchFamily="18" charset="0"/>
              </a:rPr>
              <a:t>(Falbo, 2020</a:t>
            </a:r>
            <a:r>
              <a:rPr lang="fa-IR" b="0" i="0" u="none" strike="noStrike" baseline="0" dirty="0">
                <a:latin typeface="Times New Roman" panose="02020603050405020304" pitchFamily="18" charset="0"/>
              </a:rPr>
              <a:t>(</a:t>
            </a:r>
            <a:endParaRPr lang="en-US" dirty="0"/>
          </a:p>
        </p:txBody>
      </p:sp>
      <p:sp>
        <p:nvSpPr>
          <p:cNvPr id="4" name="Content Placeholder 3">
            <a:extLst>
              <a:ext uri="{FF2B5EF4-FFF2-40B4-BE49-F238E27FC236}">
                <a16:creationId xmlns:a16="http://schemas.microsoft.com/office/drawing/2014/main" id="{345929DC-8988-3D3E-7B1C-07906F9D8832}"/>
              </a:ext>
            </a:extLst>
          </p:cNvPr>
          <p:cNvSpPr>
            <a:spLocks noGrp="1"/>
          </p:cNvSpPr>
          <p:nvPr>
            <p:ph sz="half" idx="2"/>
          </p:nvPr>
        </p:nvSpPr>
        <p:spPr>
          <a:xfrm>
            <a:off x="5854535" y="712519"/>
            <a:ext cx="5499265" cy="5464444"/>
          </a:xfrm>
        </p:spPr>
        <p:txBody>
          <a:bodyPr>
            <a:noAutofit/>
          </a:bodyPr>
          <a:lstStyle/>
          <a:p>
            <a:pPr algn="r" rtl="1"/>
            <a:r>
              <a:rPr lang="fa-IR" sz="3600" b="1" dirty="0">
                <a:solidFill>
                  <a:srgbClr val="C00000"/>
                </a:solidFill>
                <a:cs typeface="B Nazanin" panose="00000400000000000000" pitchFamily="2" charset="-78"/>
              </a:rPr>
              <a:t>تحقیقات 2020 نشان داده </a:t>
            </a:r>
            <a:r>
              <a:rPr lang="fa-IR" sz="3600" dirty="0">
                <a:solidFill>
                  <a:srgbClr val="C00000"/>
                </a:solidFill>
                <a:cs typeface="B Nazanin" panose="00000400000000000000" pitchFamily="2" charset="-78"/>
              </a:rPr>
              <a:t>یکی از علتهایی که </a:t>
            </a:r>
            <a:r>
              <a:rPr lang="fa-IR" sz="3600" b="1" dirty="0">
                <a:solidFill>
                  <a:srgbClr val="C00000"/>
                </a:solidFill>
                <a:cs typeface="B Nazanin" panose="00000400000000000000" pitchFamily="2" charset="-78"/>
              </a:rPr>
              <a:t>مردم به فکر بچه دوم </a:t>
            </a:r>
            <a:r>
              <a:rPr lang="fa-IR" sz="3600" dirty="0">
                <a:solidFill>
                  <a:srgbClr val="C00000"/>
                </a:solidFill>
                <a:cs typeface="B Nazanin" panose="00000400000000000000" pitchFamily="2" charset="-78"/>
              </a:rPr>
              <a:t>هستند همین باورهای ذهنی حاکم بر اکثریت است.</a:t>
            </a:r>
          </a:p>
          <a:p>
            <a:pPr algn="r" rtl="1"/>
            <a:r>
              <a:rPr lang="fa-IR" sz="3600" dirty="0">
                <a:cs typeface="B Nazanin" panose="00000400000000000000" pitchFamily="2" charset="-78"/>
              </a:rPr>
              <a:t>تک فرزندها از دید اکثر مردم:</a:t>
            </a:r>
          </a:p>
          <a:p>
            <a:pPr algn="r" rtl="1"/>
            <a:r>
              <a:rPr lang="fa-IR" sz="3600" dirty="0">
                <a:cs typeface="B Nazanin" panose="00000400000000000000" pitchFamily="2" charset="-78"/>
              </a:rPr>
              <a:t>یه جوری هستند</a:t>
            </a:r>
          </a:p>
          <a:p>
            <a:pPr algn="r" rtl="1"/>
            <a:r>
              <a:rPr lang="fa-IR" sz="3600" dirty="0">
                <a:cs typeface="B Nazanin" panose="00000400000000000000" pitchFamily="2" charset="-78"/>
              </a:rPr>
              <a:t>اجتماعی نیستند</a:t>
            </a:r>
          </a:p>
          <a:p>
            <a:pPr algn="r" rtl="1"/>
            <a:r>
              <a:rPr lang="fa-IR" sz="3600" dirty="0">
                <a:cs typeface="B Nazanin" panose="00000400000000000000" pitchFamily="2" charset="-78"/>
              </a:rPr>
              <a:t>و با کسی نمی جوشند.</a:t>
            </a: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35001888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FF828C-9E8C-D2E0-EF11-E4901E2FA4EF}"/>
              </a:ext>
            </a:extLst>
          </p:cNvPr>
          <p:cNvSpPr>
            <a:spLocks noGrp="1"/>
          </p:cNvSpPr>
          <p:nvPr>
            <p:ph sz="half" idx="1"/>
          </p:nvPr>
        </p:nvSpPr>
        <p:spPr/>
        <p:txBody>
          <a:bodyPr/>
          <a:lstStyle/>
          <a:p>
            <a:pPr algn="l"/>
            <a:r>
              <a:rPr lang="en-US" sz="2800" b="0" i="0" u="none" strike="noStrike" baseline="0" dirty="0">
                <a:latin typeface="Times New Roman" panose="02020603050405020304" pitchFamily="18" charset="0"/>
              </a:rPr>
              <a:t>These stereotypes about only-children can have a real impact on observed fertility</a:t>
            </a:r>
            <a:r>
              <a:rPr lang="fa-IR" sz="2800" b="0" i="0" u="none" strike="noStrike" baseline="0" dirty="0">
                <a:latin typeface="Times New Roman" panose="02020603050405020304" pitchFamily="18" charset="0"/>
              </a:rPr>
              <a:t> </a:t>
            </a:r>
            <a:r>
              <a:rPr lang="en-US" sz="2800" b="0" i="0" u="none" strike="noStrike" baseline="0" dirty="0">
                <a:latin typeface="Times New Roman" panose="02020603050405020304" pitchFamily="18" charset="0"/>
              </a:rPr>
              <a:t>rates and family sizes, as couples decide to have a second child, or no child at all, to avoid</a:t>
            </a:r>
            <a:r>
              <a:rPr lang="fa-IR" sz="2800" b="0" i="0" u="none" strike="noStrike" baseline="0" dirty="0">
                <a:latin typeface="Times New Roman" panose="02020603050405020304" pitchFamily="18" charset="0"/>
              </a:rPr>
              <a:t> </a:t>
            </a:r>
            <a:r>
              <a:rPr lang="en-US" sz="2800" b="0" i="0" u="none" strike="noStrike" baseline="0" dirty="0">
                <a:latin typeface="TimesNewRomanPSMT"/>
              </a:rPr>
              <a:t>having a “problematic” only</a:t>
            </a:r>
            <a:r>
              <a:rPr lang="en-US" sz="2800" b="0" i="0" u="none" strike="noStrike" baseline="0" dirty="0">
                <a:latin typeface="Times New Roman" panose="02020603050405020304" pitchFamily="18" charset="0"/>
              </a:rPr>
              <a:t>-child.</a:t>
            </a:r>
            <a:endParaRPr lang="en-US" dirty="0"/>
          </a:p>
        </p:txBody>
      </p:sp>
      <p:sp>
        <p:nvSpPr>
          <p:cNvPr id="4" name="Content Placeholder 3">
            <a:extLst>
              <a:ext uri="{FF2B5EF4-FFF2-40B4-BE49-F238E27FC236}">
                <a16:creationId xmlns:a16="http://schemas.microsoft.com/office/drawing/2014/main" id="{7D74270D-A706-6409-920B-BB7203ABB19B}"/>
              </a:ext>
            </a:extLst>
          </p:cNvPr>
          <p:cNvSpPr>
            <a:spLocks noGrp="1"/>
          </p:cNvSpPr>
          <p:nvPr>
            <p:ph sz="half" idx="2"/>
          </p:nvPr>
        </p:nvSpPr>
        <p:spPr/>
        <p:txBody>
          <a:bodyPr>
            <a:normAutofit/>
          </a:bodyPr>
          <a:lstStyle/>
          <a:p>
            <a:pPr algn="r" rtl="1"/>
            <a:r>
              <a:rPr lang="fa-IR" sz="3600" dirty="0">
                <a:cs typeface="B Nazanin" panose="00000400000000000000" pitchFamily="2" charset="-78"/>
              </a:rPr>
              <a:t>البته باید در ذهن داشت که اگر فشار روانی منفی زیاد باشد، برخی که رغبت چندانی به فرزند ندارند، ممکن است کلاً قید همان تک فرزند را هم بزنند.</a:t>
            </a:r>
            <a:endParaRPr lang="en-US" sz="3600" dirty="0">
              <a:cs typeface="B Nazanin" panose="00000400000000000000" pitchFamily="2" charset="-78"/>
            </a:endParaRPr>
          </a:p>
        </p:txBody>
      </p:sp>
    </p:spTree>
    <p:extLst>
      <p:ext uri="{BB962C8B-B14F-4D97-AF65-F5344CB8AC3E}">
        <p14:creationId xmlns:p14="http://schemas.microsoft.com/office/powerpoint/2010/main" val="7565614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C98F9-BA05-8580-5648-4F6D51A679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C13A99-F0E2-4233-C646-67D41013CAAE}"/>
              </a:ext>
            </a:extLst>
          </p:cNvPr>
          <p:cNvSpPr>
            <a:spLocks noGrp="1"/>
          </p:cNvSpPr>
          <p:nvPr>
            <p:ph type="title"/>
          </p:nvPr>
        </p:nvSpPr>
        <p:spPr/>
        <p:txBody>
          <a:bodyPr/>
          <a:lstStyle/>
          <a:p>
            <a:pPr algn="r" rtl="1"/>
            <a:r>
              <a:rPr lang="fa-IR" dirty="0">
                <a:cs typeface="B Titr" panose="00000700000000000000" pitchFamily="2" charset="-78"/>
              </a:rPr>
              <a:t>نتیجه گیری و </a:t>
            </a:r>
            <a:r>
              <a:rPr lang="fa-IR" dirty="0" smtClean="0">
                <a:cs typeface="B Titr" panose="00000700000000000000" pitchFamily="2" charset="-78"/>
              </a:rPr>
              <a:t>خلاصه</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7C20B6FE-8A3C-EB80-FD15-83DB1A16BF49}"/>
              </a:ext>
            </a:extLst>
          </p:cNvPr>
          <p:cNvSpPr>
            <a:spLocks noGrp="1"/>
          </p:cNvSpPr>
          <p:nvPr>
            <p:ph idx="1"/>
          </p:nvPr>
        </p:nvSpPr>
        <p:spPr/>
        <p:txBody>
          <a:bodyPr>
            <a:normAutofit/>
          </a:bodyPr>
          <a:lstStyle/>
          <a:p>
            <a:pPr algn="r" rtl="1"/>
            <a:r>
              <a:rPr lang="fa-IR" sz="3600" dirty="0">
                <a:cs typeface="B Nazanin" panose="00000400000000000000" pitchFamily="2" charset="-78"/>
              </a:rPr>
              <a:t>با توجه به گذار اجتناب ناپذیر جامعه به سمت مدرنیته و فردگرایی از یک سوی، و درس آموخته کشورهای صنعتی، </a:t>
            </a:r>
            <a:r>
              <a:rPr lang="fa-IR" sz="3600" dirty="0">
                <a:solidFill>
                  <a:srgbClr val="FF0000"/>
                </a:solidFill>
                <a:cs typeface="B Nazanin" panose="00000400000000000000" pitchFamily="2" charset="-78"/>
              </a:rPr>
              <a:t>آگاه‌سازی جامعه </a:t>
            </a:r>
            <a:r>
              <a:rPr lang="fa-IR" sz="3600" dirty="0">
                <a:cs typeface="B Nazanin" panose="00000400000000000000" pitchFamily="2" charset="-78"/>
              </a:rPr>
              <a:t>پیرامون آسیب های تک‌فرزندی یک </a:t>
            </a:r>
            <a:r>
              <a:rPr lang="fa-IR" sz="3600" dirty="0">
                <a:solidFill>
                  <a:srgbClr val="FF0000"/>
                </a:solidFill>
                <a:cs typeface="B Nazanin" panose="00000400000000000000" pitchFamily="2" charset="-78"/>
              </a:rPr>
              <a:t>ضرورت و فوریت </a:t>
            </a:r>
            <a:r>
              <a:rPr lang="fa-IR" sz="3600" dirty="0">
                <a:cs typeface="B Nazanin" panose="00000400000000000000" pitchFamily="2" charset="-78"/>
              </a:rPr>
              <a:t>است.</a:t>
            </a:r>
          </a:p>
          <a:p>
            <a:pPr algn="r" rtl="1"/>
            <a:r>
              <a:rPr lang="fa-IR" sz="3600" dirty="0">
                <a:cs typeface="B Nazanin" panose="00000400000000000000" pitchFamily="2" charset="-78"/>
              </a:rPr>
              <a:t>تا دیر نشده با فرهنگ </a:t>
            </a:r>
            <a:r>
              <a:rPr lang="fa-IR" sz="3600" dirty="0">
                <a:solidFill>
                  <a:srgbClr val="FF0000"/>
                </a:solidFill>
                <a:cs typeface="B Nazanin" panose="00000400000000000000" pitchFamily="2" charset="-78"/>
              </a:rPr>
              <a:t>سازی اجازه ندهیم تک فرزندی نورم </a:t>
            </a:r>
            <a:r>
              <a:rPr lang="fa-IR" sz="3600" dirty="0">
                <a:cs typeface="B Nazanin" panose="00000400000000000000" pitchFamily="2" charset="-78"/>
              </a:rPr>
              <a:t>شود.</a:t>
            </a:r>
          </a:p>
          <a:p>
            <a:pPr algn="r" rtl="1"/>
            <a:r>
              <a:rPr lang="fa-IR" sz="3600" dirty="0">
                <a:cs typeface="B Nazanin" panose="00000400000000000000" pitchFamily="2" charset="-78"/>
              </a:rPr>
              <a:t>به ویژه این فوریت در </a:t>
            </a:r>
            <a:r>
              <a:rPr lang="fa-IR" sz="3600" dirty="0">
                <a:solidFill>
                  <a:srgbClr val="FF0000"/>
                </a:solidFill>
                <a:cs typeface="B Nazanin" panose="00000400000000000000" pitchFamily="2" charset="-78"/>
              </a:rPr>
              <a:t>کلانشهرها</a:t>
            </a:r>
            <a:r>
              <a:rPr lang="fa-IR" sz="3600" dirty="0">
                <a:cs typeface="B Nazanin" panose="00000400000000000000" pitchFamily="2" charset="-78"/>
              </a:rPr>
              <a:t> موضوعیت بیشتری دارد.</a:t>
            </a: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3927699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7B36C-51DE-6381-B637-D5C9A6D27199}"/>
              </a:ext>
            </a:extLst>
          </p:cNvPr>
          <p:cNvSpPr>
            <a:spLocks noGrp="1"/>
          </p:cNvSpPr>
          <p:nvPr>
            <p:ph type="title"/>
          </p:nvPr>
        </p:nvSpPr>
        <p:spPr/>
        <p:txBody>
          <a:bodyPr/>
          <a:lstStyle/>
          <a:p>
            <a:pPr algn="r" rtl="1"/>
            <a:r>
              <a:rPr lang="fa-IR" dirty="0" smtClean="0">
                <a:solidFill>
                  <a:srgbClr val="0070C0"/>
                </a:solidFill>
                <a:cs typeface="B Titr" panose="00000700000000000000" pitchFamily="2" charset="-78"/>
              </a:rPr>
              <a:t>تک </a:t>
            </a:r>
            <a:r>
              <a:rPr lang="fa-IR" dirty="0">
                <a:solidFill>
                  <a:srgbClr val="0070C0"/>
                </a:solidFill>
                <a:cs typeface="B Titr" panose="00000700000000000000" pitchFamily="2" charset="-78"/>
              </a:rPr>
              <a:t>فرزند گاهاً می‌گوید من خواهر و برادر نمی‌خواهم. چه باید کرد؟</a:t>
            </a:r>
            <a:endParaRPr lang="en-US" dirty="0">
              <a:solidFill>
                <a:srgbClr val="0070C0"/>
              </a:solidFill>
              <a:cs typeface="B Titr" panose="00000700000000000000" pitchFamily="2" charset="-78"/>
            </a:endParaRPr>
          </a:p>
        </p:txBody>
      </p:sp>
      <p:sp>
        <p:nvSpPr>
          <p:cNvPr id="5" name="Content Placeholder 4">
            <a:extLst>
              <a:ext uri="{FF2B5EF4-FFF2-40B4-BE49-F238E27FC236}">
                <a16:creationId xmlns:a16="http://schemas.microsoft.com/office/drawing/2014/main" id="{8CE68FC0-AB22-7C7E-C10B-60DABE1EF85E}"/>
              </a:ext>
            </a:extLst>
          </p:cNvPr>
          <p:cNvSpPr>
            <a:spLocks noGrp="1"/>
          </p:cNvSpPr>
          <p:nvPr>
            <p:ph idx="1"/>
          </p:nvPr>
        </p:nvSpPr>
        <p:spPr/>
        <p:txBody>
          <a:bodyPr>
            <a:normAutofit/>
          </a:bodyPr>
          <a:lstStyle/>
          <a:p>
            <a:pPr algn="r" rtl="1"/>
            <a:r>
              <a:rPr lang="fa-IR" sz="3200" dirty="0" smtClean="0">
                <a:cs typeface="B Nazanin" panose="00000400000000000000" pitchFamily="2" charset="-78"/>
              </a:rPr>
              <a:t>سه </a:t>
            </a:r>
            <a:r>
              <a:rPr lang="fa-IR" sz="3200" dirty="0">
                <a:cs typeface="B Nazanin" panose="00000400000000000000" pitchFamily="2" charset="-78"/>
              </a:rPr>
              <a:t>دلیل دارد:</a:t>
            </a:r>
          </a:p>
          <a:p>
            <a:pPr algn="r" rtl="1"/>
            <a:r>
              <a:rPr lang="fa-IR" sz="3200" dirty="0">
                <a:cs typeface="B Nazanin" panose="00000400000000000000" pitchFamily="2" charset="-78"/>
              </a:rPr>
              <a:t>الف) خیلی او را خودخواه بارآورده‌ایم. آسیبهای زیادی در کمین چنین طرز فکری است. </a:t>
            </a:r>
            <a:r>
              <a:rPr lang="fa-IR" sz="3200" dirty="0" smtClean="0">
                <a:cs typeface="B Nazanin" panose="00000400000000000000" pitchFamily="2" charset="-78"/>
              </a:rPr>
              <a:t>(</a:t>
            </a:r>
            <a:r>
              <a:rPr lang="fa-IR" sz="3200" dirty="0" smtClean="0">
                <a:cs typeface="B Nazanin" panose="00000400000000000000" pitchFamily="2" charset="-78"/>
              </a:rPr>
              <a:t>به خطر افتادن جایگاه او در خانواده)</a:t>
            </a:r>
            <a:endParaRPr lang="fa-IR" sz="3200" dirty="0">
              <a:cs typeface="B Nazanin" panose="00000400000000000000" pitchFamily="2" charset="-78"/>
            </a:endParaRPr>
          </a:p>
          <a:p>
            <a:pPr algn="r" rtl="1"/>
            <a:r>
              <a:rPr lang="fa-IR" sz="3200" dirty="0">
                <a:cs typeface="B Nazanin" panose="00000400000000000000" pitchFamily="2" charset="-78"/>
              </a:rPr>
              <a:t>ب) اختلاف سنی زیاد شده است.</a:t>
            </a:r>
          </a:p>
          <a:p>
            <a:pPr algn="r" rtl="1"/>
            <a:r>
              <a:rPr lang="fa-IR" sz="3200" dirty="0" smtClean="0">
                <a:cs typeface="B Nazanin" panose="00000400000000000000" pitchFamily="2" charset="-78"/>
              </a:rPr>
              <a:t>ج) انتقال باور های نادرست در زمینه تعداد فرزندان بیشتر یا نقش خواهر و برادر</a:t>
            </a:r>
            <a:endParaRPr lang="en-US" sz="3200" dirty="0">
              <a:cs typeface="B Nazanin" panose="00000400000000000000" pitchFamily="2" charset="-78"/>
            </a:endParaRPr>
          </a:p>
        </p:txBody>
      </p:sp>
    </p:spTree>
    <p:extLst>
      <p:ext uri="{BB962C8B-B14F-4D97-AF65-F5344CB8AC3E}">
        <p14:creationId xmlns:p14="http://schemas.microsoft.com/office/powerpoint/2010/main" val="29164805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BF590-FC21-DDAA-1D55-4C1CCE41D335}"/>
              </a:ext>
            </a:extLst>
          </p:cNvPr>
          <p:cNvSpPr>
            <a:spLocks noGrp="1"/>
          </p:cNvSpPr>
          <p:nvPr>
            <p:ph type="title"/>
          </p:nvPr>
        </p:nvSpPr>
        <p:spPr>
          <a:xfrm>
            <a:off x="838200" y="365125"/>
            <a:ext cx="10515600" cy="763031"/>
          </a:xfrm>
        </p:spPr>
        <p:txBody>
          <a:bodyPr/>
          <a:lstStyle/>
          <a:p>
            <a:pPr algn="r" rtl="1"/>
            <a:r>
              <a:rPr lang="fa-IR" dirty="0">
                <a:solidFill>
                  <a:srgbClr val="0070C0"/>
                </a:solidFill>
                <a:cs typeface="B Titr" panose="00000700000000000000" pitchFamily="2" charset="-78"/>
              </a:rPr>
              <a:t>عوامل مرتبط با قصد فرزندآوری</a:t>
            </a:r>
            <a:endParaRPr lang="en-US" dirty="0">
              <a:solidFill>
                <a:srgbClr val="0070C0"/>
              </a:solidFill>
              <a:cs typeface="B Titr" panose="00000700000000000000" pitchFamily="2" charset="-78"/>
            </a:endParaRPr>
          </a:p>
        </p:txBody>
      </p:sp>
      <p:sp>
        <p:nvSpPr>
          <p:cNvPr id="3" name="Content Placeholder 2">
            <a:extLst>
              <a:ext uri="{FF2B5EF4-FFF2-40B4-BE49-F238E27FC236}">
                <a16:creationId xmlns:a16="http://schemas.microsoft.com/office/drawing/2014/main" id="{42ABB2CE-488B-05E2-8C2A-28684E7B2CA5}"/>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C66306B8-85B5-C805-6A28-D8F5AB204A01}"/>
              </a:ext>
            </a:extLst>
          </p:cNvPr>
          <p:cNvPicPr>
            <a:picLocks noChangeAspect="1"/>
          </p:cNvPicPr>
          <p:nvPr/>
        </p:nvPicPr>
        <p:blipFill>
          <a:blip r:embed="rId2"/>
          <a:stretch>
            <a:fillRect/>
          </a:stretch>
        </p:blipFill>
        <p:spPr>
          <a:xfrm>
            <a:off x="0" y="1450848"/>
            <a:ext cx="12192000" cy="5407152"/>
          </a:xfrm>
          <a:prstGeom prst="rect">
            <a:avLst/>
          </a:prstGeom>
        </p:spPr>
      </p:pic>
    </p:spTree>
    <p:extLst>
      <p:ext uri="{BB962C8B-B14F-4D97-AF65-F5344CB8AC3E}">
        <p14:creationId xmlns:p14="http://schemas.microsoft.com/office/powerpoint/2010/main" val="15965547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64AE0-BC03-592B-000E-FE0C0AAF990E}"/>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1843367-1D11-5666-96F5-EBEDF6FDD118}"/>
              </a:ext>
            </a:extLst>
          </p:cNvPr>
          <p:cNvPicPr>
            <a:picLocks noGrp="1" noChangeAspect="1"/>
          </p:cNvPicPr>
          <p:nvPr>
            <p:ph idx="1"/>
          </p:nvPr>
        </p:nvPicPr>
        <p:blipFill>
          <a:blip r:embed="rId2"/>
          <a:stretch>
            <a:fillRect/>
          </a:stretch>
        </p:blipFill>
        <p:spPr>
          <a:xfrm>
            <a:off x="1425039" y="0"/>
            <a:ext cx="7992094" cy="6887991"/>
          </a:xfrm>
        </p:spPr>
      </p:pic>
    </p:spTree>
    <p:extLst>
      <p:ext uri="{BB962C8B-B14F-4D97-AF65-F5344CB8AC3E}">
        <p14:creationId xmlns:p14="http://schemas.microsoft.com/office/powerpoint/2010/main" val="4201671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FF0F2-BAE9-01A7-D57B-C1BFD98E6C5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369B678-EE5E-136D-5888-571AF503FEA4}"/>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492B5C16-B43C-8445-FA2D-4A548704A46D}"/>
              </a:ext>
            </a:extLst>
          </p:cNvPr>
          <p:cNvPicPr>
            <a:picLocks noChangeAspect="1"/>
          </p:cNvPicPr>
          <p:nvPr/>
        </p:nvPicPr>
        <p:blipFill>
          <a:blip r:embed="rId2"/>
          <a:stretch>
            <a:fillRect/>
          </a:stretch>
        </p:blipFill>
        <p:spPr>
          <a:xfrm>
            <a:off x="33337" y="653144"/>
            <a:ext cx="12125325" cy="5533344"/>
          </a:xfrm>
          <a:prstGeom prst="rect">
            <a:avLst/>
          </a:prstGeom>
        </p:spPr>
      </p:pic>
      <p:sp>
        <p:nvSpPr>
          <p:cNvPr id="4" name="TextBox 3">
            <a:extLst>
              <a:ext uri="{FF2B5EF4-FFF2-40B4-BE49-F238E27FC236}">
                <a16:creationId xmlns:a16="http://schemas.microsoft.com/office/drawing/2014/main" id="{EAA7F698-7EF2-332C-FD96-BFA2903776C1}"/>
              </a:ext>
            </a:extLst>
          </p:cNvPr>
          <p:cNvSpPr txBox="1"/>
          <p:nvPr/>
        </p:nvSpPr>
        <p:spPr>
          <a:xfrm>
            <a:off x="6412675" y="2086574"/>
            <a:ext cx="5745987" cy="954107"/>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800" b="0" i="0" u="none" strike="noStrike" kern="1200" cap="none" spc="0" normalizeH="0" baseline="0" noProof="0" dirty="0">
                <a:ln>
                  <a:noFill/>
                </a:ln>
                <a:solidFill>
                  <a:srgbClr val="FF0000"/>
                </a:solidFill>
                <a:effectLst/>
                <a:uLnTx/>
                <a:uFillTx/>
                <a:latin typeface="Trebuchet MS" panose="020B0603020202020204"/>
                <a:ea typeface="+mn-ea"/>
                <a:cs typeface="B Titr" panose="00000700000000000000" pitchFamily="2" charset="-78"/>
              </a:rPr>
              <a:t>ژاپن وزارت تنهایی را سال 2021 راه انداخت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800" b="0" i="0" u="none" strike="noStrike" kern="1200" cap="none" spc="0" normalizeH="0" baseline="0" noProof="0" dirty="0">
                <a:ln>
                  <a:noFill/>
                </a:ln>
                <a:solidFill>
                  <a:srgbClr val="FF0000"/>
                </a:solidFill>
                <a:effectLst/>
                <a:uLnTx/>
                <a:uFillTx/>
                <a:latin typeface="Trebuchet MS" panose="020B0603020202020204"/>
                <a:ea typeface="+mn-ea"/>
                <a:cs typeface="B Titr" panose="00000700000000000000" pitchFamily="2" charset="-78"/>
              </a:rPr>
              <a:t>استرالیا هم نیاز دارد...</a:t>
            </a:r>
            <a:endParaRPr kumimoji="0" lang="en-US" sz="2800" b="0" i="0" u="none" strike="noStrike" kern="1200" cap="none" spc="0" normalizeH="0" baseline="0" noProof="0" dirty="0">
              <a:ln>
                <a:noFill/>
              </a:ln>
              <a:solidFill>
                <a:srgbClr val="FF0000"/>
              </a:solidFill>
              <a:effectLst/>
              <a:uLnTx/>
              <a:uFillTx/>
              <a:latin typeface="Trebuchet MS" panose="020B0603020202020204"/>
              <a:ea typeface="+mn-ea"/>
              <a:cs typeface="B Titr" panose="00000700000000000000" pitchFamily="2" charset="-78"/>
            </a:endParaRPr>
          </a:p>
        </p:txBody>
      </p:sp>
    </p:spTree>
    <p:extLst>
      <p:ext uri="{BB962C8B-B14F-4D97-AF65-F5344CB8AC3E}">
        <p14:creationId xmlns:p14="http://schemas.microsoft.com/office/powerpoint/2010/main" val="1364198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626F-C800-7CD0-E821-015A1B67EAE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ACA3F8-FF04-85AD-833D-662156832CCF}"/>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FC031589-837A-3144-C87C-4B71FF1EE196}"/>
              </a:ext>
            </a:extLst>
          </p:cNvPr>
          <p:cNvPicPr>
            <a:picLocks noChangeAspect="1"/>
          </p:cNvPicPr>
          <p:nvPr/>
        </p:nvPicPr>
        <p:blipFill>
          <a:blip r:embed="rId2"/>
          <a:stretch>
            <a:fillRect/>
          </a:stretch>
        </p:blipFill>
        <p:spPr>
          <a:xfrm>
            <a:off x="0" y="742482"/>
            <a:ext cx="12192000" cy="5373036"/>
          </a:xfrm>
          <a:prstGeom prst="rect">
            <a:avLst/>
          </a:prstGeom>
        </p:spPr>
      </p:pic>
    </p:spTree>
    <p:extLst>
      <p:ext uri="{BB962C8B-B14F-4D97-AF65-F5344CB8AC3E}">
        <p14:creationId xmlns:p14="http://schemas.microsoft.com/office/powerpoint/2010/main" val="8340956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562AF3-07C3-8DF0-2A95-10880E1EC98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0E6378-FA0A-5FB4-BE64-BB7A9049693A}"/>
              </a:ext>
            </a:extLst>
          </p:cNvPr>
          <p:cNvSpPr>
            <a:spLocks noGrp="1"/>
          </p:cNvSpPr>
          <p:nvPr>
            <p:ph idx="1"/>
          </p:nvPr>
        </p:nvSpPr>
        <p:spPr>
          <a:xfrm>
            <a:off x="680545" y="2042284"/>
            <a:ext cx="10515600" cy="5416942"/>
          </a:xfrm>
        </p:spPr>
        <p:txBody>
          <a:bodyPr>
            <a:normAutofit/>
          </a:bodyPr>
          <a:lstStyle/>
          <a:p>
            <a:pPr marL="0" indent="0" algn="ctr" rtl="1">
              <a:buNone/>
            </a:pPr>
            <a:r>
              <a:rPr lang="fa-IR" sz="4400" b="1" dirty="0">
                <a:solidFill>
                  <a:srgbClr val="00B0F0"/>
                </a:solidFill>
                <a:cs typeface="B Titr" panose="00000700000000000000" pitchFamily="2" charset="-78"/>
              </a:rPr>
              <a:t>آسیب های تک فرزندی به فرد، والدین و جامعه</a:t>
            </a:r>
          </a:p>
          <a:p>
            <a:pPr marL="0" indent="0" algn="ctr" rtl="1">
              <a:buNone/>
            </a:pPr>
            <a:endParaRPr lang="en-US" sz="4400" dirty="0">
              <a:solidFill>
                <a:srgbClr val="00B0F0"/>
              </a:solidFill>
              <a:cs typeface="B Titr" panose="00000700000000000000" pitchFamily="2" charset="-78"/>
            </a:endParaRPr>
          </a:p>
        </p:txBody>
      </p:sp>
    </p:spTree>
    <p:extLst>
      <p:ext uri="{BB962C8B-B14F-4D97-AF65-F5344CB8AC3E}">
        <p14:creationId xmlns:p14="http://schemas.microsoft.com/office/powerpoint/2010/main" val="14649075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BB3659D1-9840-636D-2B03-DD310DBF1B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4151E5-01CE-1150-B4B6-4EA5740DC74C}"/>
              </a:ext>
            </a:extLst>
          </p:cNvPr>
          <p:cNvSpPr>
            <a:spLocks noGrp="1"/>
          </p:cNvSpPr>
          <p:nvPr>
            <p:ph type="title"/>
          </p:nvPr>
        </p:nvSpPr>
        <p:spPr/>
        <p:txBody>
          <a:bodyPr/>
          <a:lstStyle/>
          <a:p>
            <a:pPr algn="ctr"/>
            <a:r>
              <a:rPr lang="fa-IR" dirty="0">
                <a:solidFill>
                  <a:srgbClr val="0070C0"/>
                </a:solidFill>
                <a:cs typeface="B Titr" panose="00000700000000000000" pitchFamily="2" charset="-78"/>
              </a:rPr>
              <a:t>دو علت اصلی متفاوت بودن تک‌فرزندها</a:t>
            </a:r>
            <a:endParaRPr lang="en-US" dirty="0">
              <a:solidFill>
                <a:srgbClr val="0070C0"/>
              </a:solidFill>
              <a:cs typeface="B Titr" panose="00000700000000000000" pitchFamily="2" charset="-78"/>
            </a:endParaRPr>
          </a:p>
        </p:txBody>
      </p:sp>
      <p:sp>
        <p:nvSpPr>
          <p:cNvPr id="3" name="Content Placeholder 2">
            <a:extLst>
              <a:ext uri="{FF2B5EF4-FFF2-40B4-BE49-F238E27FC236}">
                <a16:creationId xmlns:a16="http://schemas.microsoft.com/office/drawing/2014/main" id="{2748D3DA-D27A-7C90-BB64-176D7031CF07}"/>
              </a:ext>
            </a:extLst>
          </p:cNvPr>
          <p:cNvSpPr>
            <a:spLocks noGrp="1"/>
          </p:cNvSpPr>
          <p:nvPr>
            <p:ph idx="1"/>
          </p:nvPr>
        </p:nvSpPr>
        <p:spPr/>
        <p:txBody>
          <a:bodyPr>
            <a:normAutofit/>
          </a:bodyPr>
          <a:lstStyle/>
          <a:p>
            <a:r>
              <a:rPr lang="en-US" sz="4800" dirty="0">
                <a:solidFill>
                  <a:prstClr val="black"/>
                </a:solidFill>
              </a:rPr>
              <a:t>Different  relationships with parents </a:t>
            </a:r>
            <a:endParaRPr lang="fa-IR" sz="4800" dirty="0">
              <a:solidFill>
                <a:prstClr val="black"/>
              </a:solidFill>
            </a:endParaRPr>
          </a:p>
          <a:p>
            <a:r>
              <a:rPr lang="en-US" sz="4800" dirty="0">
                <a:solidFill>
                  <a:prstClr val="black"/>
                </a:solidFill>
              </a:rPr>
              <a:t>Lack of interaction with siblings </a:t>
            </a:r>
            <a:endParaRPr lang="fa-IR" sz="4800" dirty="0">
              <a:solidFill>
                <a:prstClr val="black"/>
              </a:solidFill>
            </a:endParaRPr>
          </a:p>
          <a:p>
            <a:pPr marL="0" indent="0" algn="r" rtl="1">
              <a:buNone/>
            </a:pPr>
            <a:r>
              <a:rPr lang="fa-IR" sz="4800" dirty="0">
                <a:cs typeface="B Zar" panose="00000400000000000000" pitchFamily="2" charset="-78"/>
              </a:rPr>
              <a:t>متفاوت بودن ماهیت ارتباط آنان با والدین (</a:t>
            </a:r>
            <a:r>
              <a:rPr lang="fa-IR" sz="4800" dirty="0">
                <a:solidFill>
                  <a:srgbClr val="FF0000"/>
                </a:solidFill>
                <a:cs typeface="B Zar" panose="00000400000000000000" pitchFamily="2" charset="-78"/>
              </a:rPr>
              <a:t>درس تئوری</a:t>
            </a:r>
            <a:r>
              <a:rPr lang="fa-IR" sz="4800" dirty="0">
                <a:cs typeface="B Zar" panose="00000400000000000000" pitchFamily="2" charset="-78"/>
              </a:rPr>
              <a:t>!)</a:t>
            </a:r>
          </a:p>
          <a:p>
            <a:pPr marL="0" indent="0" algn="r" rtl="1">
              <a:buNone/>
            </a:pPr>
            <a:r>
              <a:rPr lang="fa-IR" sz="4800" dirty="0">
                <a:cs typeface="B Zar" panose="00000400000000000000" pitchFamily="2" charset="-78"/>
              </a:rPr>
              <a:t>نداشتن خواهر و برادر (</a:t>
            </a:r>
            <a:r>
              <a:rPr lang="fa-IR" sz="4800" dirty="0">
                <a:solidFill>
                  <a:srgbClr val="FF0000"/>
                </a:solidFill>
                <a:cs typeface="B Zar" panose="00000400000000000000" pitchFamily="2" charset="-78"/>
              </a:rPr>
              <a:t>درس عملی</a:t>
            </a:r>
            <a:r>
              <a:rPr lang="fa-IR" sz="4800" dirty="0">
                <a:cs typeface="B Zar" panose="00000400000000000000" pitchFamily="2" charset="-78"/>
              </a:rPr>
              <a:t>!)</a:t>
            </a:r>
          </a:p>
          <a:p>
            <a:pPr marL="0" indent="0" algn="r" rtl="1">
              <a:buNone/>
            </a:pPr>
            <a:r>
              <a:rPr lang="fa-IR" sz="4800" dirty="0">
                <a:cs typeface="B Zar" panose="00000400000000000000" pitchFamily="2" charset="-78"/>
              </a:rPr>
              <a:t>واحدهایی که پاس کرده اند متفاوت است!</a:t>
            </a:r>
            <a:endParaRPr lang="en-US" sz="4800" dirty="0">
              <a:cs typeface="B Zar" panose="00000400000000000000" pitchFamily="2" charset="-78"/>
            </a:endParaRPr>
          </a:p>
        </p:txBody>
      </p:sp>
    </p:spTree>
    <p:extLst>
      <p:ext uri="{BB962C8B-B14F-4D97-AF65-F5344CB8AC3E}">
        <p14:creationId xmlns:p14="http://schemas.microsoft.com/office/powerpoint/2010/main" val="28257857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FBE352DE-9FA2-AB1B-4829-FC6A87FEE1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F99C31-EADC-7503-051B-1281FBAE03A2}"/>
              </a:ext>
            </a:extLst>
          </p:cNvPr>
          <p:cNvSpPr>
            <a:spLocks noGrp="1"/>
          </p:cNvSpPr>
          <p:nvPr>
            <p:ph type="title"/>
          </p:nvPr>
        </p:nvSpPr>
        <p:spPr>
          <a:xfrm>
            <a:off x="296424" y="1888176"/>
            <a:ext cx="3990568" cy="3206337"/>
          </a:xfrm>
        </p:spPr>
        <p:txBody>
          <a:bodyPr>
            <a:normAutofit/>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t>Overindulgence</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b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t/>
            </a:r>
            <a:b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t>لوس کردن</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Nazanin" panose="00000400000000000000" pitchFamily="2" charset="-78"/>
              </a:rPr>
              <a:t>نادیده پنداری</a:t>
            </a:r>
            <a:endParaRPr lang="en-US" sz="4400" dirty="0">
              <a:cs typeface="B Nazanin" panose="00000400000000000000" pitchFamily="2" charset="-78"/>
            </a:endParaRPr>
          </a:p>
        </p:txBody>
      </p:sp>
      <p:pic>
        <p:nvPicPr>
          <p:cNvPr id="5" name="Content Placeholder 4">
            <a:extLst>
              <a:ext uri="{FF2B5EF4-FFF2-40B4-BE49-F238E27FC236}">
                <a16:creationId xmlns:a16="http://schemas.microsoft.com/office/drawing/2014/main" id="{255BD3A2-8922-8B03-34EC-D81EFA086A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36168" y="-167472"/>
            <a:ext cx="6978316" cy="6978316"/>
          </a:xfrm>
        </p:spPr>
      </p:pic>
    </p:spTree>
    <p:extLst>
      <p:ext uri="{BB962C8B-B14F-4D97-AF65-F5344CB8AC3E}">
        <p14:creationId xmlns:p14="http://schemas.microsoft.com/office/powerpoint/2010/main" val="1704597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71756C9C-7E70-9BC4-EE2D-3D6187263E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BA0F20-BCB8-64AB-F890-629132974BC8}"/>
              </a:ext>
            </a:extLst>
          </p:cNvPr>
          <p:cNvSpPr>
            <a:spLocks noGrp="1"/>
          </p:cNvSpPr>
          <p:nvPr>
            <p:ph type="title"/>
          </p:nvPr>
        </p:nvSpPr>
        <p:spPr>
          <a:xfrm>
            <a:off x="520388" y="1757549"/>
            <a:ext cx="4041101" cy="2101954"/>
          </a:xfrm>
        </p:spPr>
        <p:txBody>
          <a:bodyPr>
            <a:normAutofit fontScale="90000"/>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Overprotection</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بیش حفاظتی</a:t>
            </a:r>
            <a:endParaRPr lang="en-US" sz="4400" dirty="0">
              <a:cs typeface="B Titr" panose="00000700000000000000" pitchFamily="2" charset="-78"/>
            </a:endParaRPr>
          </a:p>
        </p:txBody>
      </p:sp>
      <p:pic>
        <p:nvPicPr>
          <p:cNvPr id="5" name="Content Placeholder 4">
            <a:extLst>
              <a:ext uri="{FF2B5EF4-FFF2-40B4-BE49-F238E27FC236}">
                <a16:creationId xmlns:a16="http://schemas.microsoft.com/office/drawing/2014/main" id="{5B211D9C-0E7B-7E27-3A30-8B4FD99BBD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01917" y="0"/>
            <a:ext cx="6890083" cy="6890083"/>
          </a:xfrm>
        </p:spPr>
      </p:pic>
    </p:spTree>
    <p:extLst>
      <p:ext uri="{BB962C8B-B14F-4D97-AF65-F5344CB8AC3E}">
        <p14:creationId xmlns:p14="http://schemas.microsoft.com/office/powerpoint/2010/main" val="29666965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C3FB6586-E3E1-B831-0DA2-D875EBF951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5004E5-4B84-26E1-C2C2-34A7889BB5B2}"/>
              </a:ext>
            </a:extLst>
          </p:cNvPr>
          <p:cNvSpPr>
            <a:spLocks noGrp="1"/>
          </p:cNvSpPr>
          <p:nvPr>
            <p:ph type="title"/>
          </p:nvPr>
        </p:nvSpPr>
        <p:spPr>
          <a:xfrm>
            <a:off x="87252" y="2233532"/>
            <a:ext cx="4888510" cy="3537876"/>
          </a:xfrm>
        </p:spPr>
        <p:txBody>
          <a:bodyPr>
            <a:normAutofit/>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Failure to Discipline</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عدم اعمال مقررات و قواعد در خانه</a:t>
            </a:r>
            <a:endParaRPr lang="en-US" sz="4400" dirty="0">
              <a:cs typeface="B Titr" panose="00000700000000000000" pitchFamily="2" charset="-78"/>
            </a:endParaRPr>
          </a:p>
        </p:txBody>
      </p:sp>
      <p:pic>
        <p:nvPicPr>
          <p:cNvPr id="5" name="Content Placeholder 4">
            <a:extLst>
              <a:ext uri="{FF2B5EF4-FFF2-40B4-BE49-F238E27FC236}">
                <a16:creationId xmlns:a16="http://schemas.microsoft.com/office/drawing/2014/main" id="{B250B384-A9DC-35CD-4853-655928C74A4A}"/>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4652211" y="59426"/>
            <a:ext cx="7539789" cy="6800280"/>
          </a:xfrm>
        </p:spPr>
      </p:pic>
    </p:spTree>
    <p:extLst>
      <p:ext uri="{BB962C8B-B14F-4D97-AF65-F5344CB8AC3E}">
        <p14:creationId xmlns:p14="http://schemas.microsoft.com/office/powerpoint/2010/main" val="1765823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E4675A9F-801A-5D33-37C2-A8088D548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1B2060-A5F0-4076-4BFA-500CEB10B796}"/>
              </a:ext>
            </a:extLst>
          </p:cNvPr>
          <p:cNvSpPr>
            <a:spLocks noGrp="1"/>
          </p:cNvSpPr>
          <p:nvPr>
            <p:ph type="title"/>
          </p:nvPr>
        </p:nvSpPr>
        <p:spPr>
          <a:xfrm>
            <a:off x="207775" y="2116183"/>
            <a:ext cx="4644961" cy="2063931"/>
          </a:xfrm>
        </p:spPr>
        <p:txBody>
          <a:bodyPr>
            <a:normAutofit fontScale="90000"/>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Seeking Perfection</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کمال گرایی</a:t>
            </a:r>
            <a:endParaRPr lang="en-US" sz="4400" dirty="0">
              <a:cs typeface="B Titr" panose="00000700000000000000" pitchFamily="2" charset="-78"/>
            </a:endParaRPr>
          </a:p>
        </p:txBody>
      </p:sp>
      <p:pic>
        <p:nvPicPr>
          <p:cNvPr id="5" name="Content Placeholder 4">
            <a:extLst>
              <a:ext uri="{FF2B5EF4-FFF2-40B4-BE49-F238E27FC236}">
                <a16:creationId xmlns:a16="http://schemas.microsoft.com/office/drawing/2014/main" id="{651B3319-AAE1-214A-4274-CC44CB6F10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52736" y="0"/>
            <a:ext cx="6852401" cy="6852401"/>
          </a:xfrm>
        </p:spPr>
      </p:pic>
    </p:spTree>
    <p:extLst>
      <p:ext uri="{BB962C8B-B14F-4D97-AF65-F5344CB8AC3E}">
        <p14:creationId xmlns:p14="http://schemas.microsoft.com/office/powerpoint/2010/main" val="29999659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E7FC95F3-17F5-60CC-A092-984A651363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7190AF-5003-AA29-2448-7D6EA6D33503}"/>
              </a:ext>
            </a:extLst>
          </p:cNvPr>
          <p:cNvSpPr>
            <a:spLocks noGrp="1"/>
          </p:cNvSpPr>
          <p:nvPr>
            <p:ph type="title"/>
          </p:nvPr>
        </p:nvSpPr>
        <p:spPr>
          <a:xfrm>
            <a:off x="11407" y="1969643"/>
            <a:ext cx="5178214" cy="2671947"/>
          </a:xfrm>
        </p:spPr>
        <p:txBody>
          <a:bodyPr>
            <a:normAutofit/>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Overcompensation</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بیش جبرانی</a:t>
            </a:r>
            <a:endParaRPr lang="en-US" sz="4400" dirty="0">
              <a:cs typeface="B Titr" panose="00000700000000000000" pitchFamily="2" charset="-78"/>
            </a:endParaRPr>
          </a:p>
        </p:txBody>
      </p:sp>
      <p:pic>
        <p:nvPicPr>
          <p:cNvPr id="5" name="Content Placeholder 4">
            <a:extLst>
              <a:ext uri="{FF2B5EF4-FFF2-40B4-BE49-F238E27FC236}">
                <a16:creationId xmlns:a16="http://schemas.microsoft.com/office/drawing/2014/main" id="{409ACB7A-8154-A0FC-5831-0F0B31E7598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89621" y="-104541"/>
            <a:ext cx="6820317" cy="6820317"/>
          </a:xfrm>
        </p:spPr>
      </p:pic>
    </p:spTree>
    <p:extLst>
      <p:ext uri="{BB962C8B-B14F-4D97-AF65-F5344CB8AC3E}">
        <p14:creationId xmlns:p14="http://schemas.microsoft.com/office/powerpoint/2010/main" val="36126595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A10B0929-7D81-44C0-FD1C-C2481ED87C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609368-67D3-0333-DFD0-D324783A6165}"/>
              </a:ext>
            </a:extLst>
          </p:cNvPr>
          <p:cNvSpPr>
            <a:spLocks noGrp="1"/>
          </p:cNvSpPr>
          <p:nvPr>
            <p:ph type="title"/>
          </p:nvPr>
        </p:nvSpPr>
        <p:spPr>
          <a:xfrm>
            <a:off x="170381" y="1888178"/>
            <a:ext cx="4924134" cy="2395846"/>
          </a:xfrm>
        </p:spPr>
        <p:txBody>
          <a:bodyPr>
            <a:normAutofit fontScale="90000"/>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Treating Your Child</a:t>
            </a:r>
            <a:b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like an Adult</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بزرگانه رفتار کردن</a:t>
            </a:r>
            <a:endParaRPr lang="en-US" sz="4400" dirty="0">
              <a:cs typeface="B Titr" panose="00000700000000000000" pitchFamily="2" charset="-78"/>
            </a:endParaRPr>
          </a:p>
        </p:txBody>
      </p:sp>
      <p:pic>
        <p:nvPicPr>
          <p:cNvPr id="4" name="Content Placeholder 3">
            <a:extLst>
              <a:ext uri="{FF2B5EF4-FFF2-40B4-BE49-F238E27FC236}">
                <a16:creationId xmlns:a16="http://schemas.microsoft.com/office/drawing/2014/main" id="{562AC7BF-9138-A4E4-8023-9B3468453EDB}"/>
              </a:ext>
            </a:extLst>
          </p:cNvPr>
          <p:cNvPicPr>
            <a:picLocks noGrp="1" noChangeAspect="1"/>
          </p:cNvPicPr>
          <p:nvPr>
            <p:ph idx="1"/>
          </p:nvPr>
        </p:nvPicPr>
        <p:blipFill>
          <a:blip r:embed="rId2"/>
          <a:stretch>
            <a:fillRect/>
          </a:stretch>
        </p:blipFill>
        <p:spPr>
          <a:xfrm>
            <a:off x="5334000" y="0"/>
            <a:ext cx="6858000" cy="6858000"/>
          </a:xfrm>
          <a:prstGeom prst="rect">
            <a:avLst/>
          </a:prstGeom>
        </p:spPr>
      </p:pic>
    </p:spTree>
    <p:extLst>
      <p:ext uri="{BB962C8B-B14F-4D97-AF65-F5344CB8AC3E}">
        <p14:creationId xmlns:p14="http://schemas.microsoft.com/office/powerpoint/2010/main" val="31952985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C0AE963F-B17F-CC77-6564-38ED27AB82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B152F2-8124-1436-3881-1371F2CD2512}"/>
              </a:ext>
            </a:extLst>
          </p:cNvPr>
          <p:cNvSpPr>
            <a:spLocks noGrp="1"/>
          </p:cNvSpPr>
          <p:nvPr>
            <p:ph type="title"/>
          </p:nvPr>
        </p:nvSpPr>
        <p:spPr>
          <a:xfrm>
            <a:off x="336884" y="1978243"/>
            <a:ext cx="4098482" cy="2961892"/>
          </a:xfrm>
        </p:spPr>
        <p:txBody>
          <a:bodyPr>
            <a:normAutofit/>
          </a:bodyPr>
          <a:lstStyle/>
          <a:p>
            <a:pPr algn="ctr"/>
            <a:r>
              <a:rPr kumimoji="0" lang="en-US"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Overpraising</a:t>
            </a: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
            </a:r>
            <a:b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br>
            <a:r>
              <a:rPr kumimoji="0" lang="fa-IR" sz="4400" b="1" i="0" u="none" strike="noStrike" kern="1200" cap="none" spc="-50" normalizeH="0" baseline="0" noProof="0" dirty="0">
                <a:ln>
                  <a:noFill/>
                </a:ln>
                <a:solidFill>
                  <a:prstClr val="black">
                    <a:lumMod val="75000"/>
                    <a:lumOff val="25000"/>
                  </a:prstClr>
                </a:solidFill>
                <a:effectLst/>
                <a:uLnTx/>
                <a:uFillTx/>
                <a:latin typeface="Goudy"/>
                <a:cs typeface="B Titr" panose="00000700000000000000" pitchFamily="2" charset="-78"/>
              </a:rPr>
              <a:t>بیش تحسینی</a:t>
            </a:r>
            <a:endParaRPr lang="en-US" sz="4400" dirty="0">
              <a:cs typeface="B Titr" panose="00000700000000000000" pitchFamily="2" charset="-78"/>
            </a:endParaRPr>
          </a:p>
        </p:txBody>
      </p:sp>
      <p:pic>
        <p:nvPicPr>
          <p:cNvPr id="5" name="Content Placeholder 4">
            <a:extLst>
              <a:ext uri="{FF2B5EF4-FFF2-40B4-BE49-F238E27FC236}">
                <a16:creationId xmlns:a16="http://schemas.microsoft.com/office/drawing/2014/main" id="{DAB96D7A-0203-80BD-39A2-E2824E3F699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66084" y="0"/>
            <a:ext cx="6825916" cy="6825916"/>
          </a:xfrm>
        </p:spPr>
      </p:pic>
    </p:spTree>
    <p:extLst>
      <p:ext uri="{BB962C8B-B14F-4D97-AF65-F5344CB8AC3E}">
        <p14:creationId xmlns:p14="http://schemas.microsoft.com/office/powerpoint/2010/main" val="3355495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FCB3C-F6F5-79FE-5CE3-DC1AE6BE63E5}"/>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383DA397-8BBD-DBE7-E1FF-22C7ABE2A08C}"/>
              </a:ext>
            </a:extLst>
          </p:cNvPr>
          <p:cNvPicPr>
            <a:picLocks noGrp="1" noChangeAspect="1"/>
          </p:cNvPicPr>
          <p:nvPr>
            <p:ph idx="1"/>
          </p:nvPr>
        </p:nvPicPr>
        <p:blipFill>
          <a:blip r:embed="rId2"/>
          <a:stretch>
            <a:fillRect/>
          </a:stretch>
        </p:blipFill>
        <p:spPr>
          <a:xfrm>
            <a:off x="0" y="10964"/>
            <a:ext cx="4156346" cy="6847036"/>
          </a:xfrm>
        </p:spPr>
      </p:pic>
      <p:pic>
        <p:nvPicPr>
          <p:cNvPr id="7" name="Picture 6">
            <a:extLst>
              <a:ext uri="{FF2B5EF4-FFF2-40B4-BE49-F238E27FC236}">
                <a16:creationId xmlns:a16="http://schemas.microsoft.com/office/drawing/2014/main" id="{A77B941C-6242-88ED-0E75-760F68B45E79}"/>
              </a:ext>
            </a:extLst>
          </p:cNvPr>
          <p:cNvPicPr>
            <a:picLocks noChangeAspect="1"/>
          </p:cNvPicPr>
          <p:nvPr/>
        </p:nvPicPr>
        <p:blipFill>
          <a:blip r:embed="rId3"/>
          <a:stretch>
            <a:fillRect/>
          </a:stretch>
        </p:blipFill>
        <p:spPr>
          <a:xfrm>
            <a:off x="4399731" y="0"/>
            <a:ext cx="7707103" cy="5625009"/>
          </a:xfrm>
          <a:prstGeom prst="rect">
            <a:avLst/>
          </a:prstGeom>
        </p:spPr>
      </p:pic>
      <p:sp>
        <p:nvSpPr>
          <p:cNvPr id="3" name="TextBox 2">
            <a:extLst>
              <a:ext uri="{FF2B5EF4-FFF2-40B4-BE49-F238E27FC236}">
                <a16:creationId xmlns:a16="http://schemas.microsoft.com/office/drawing/2014/main" id="{B461AF63-651E-45DC-7436-CDD4090F1B2B}"/>
              </a:ext>
            </a:extLst>
          </p:cNvPr>
          <p:cNvSpPr txBox="1"/>
          <p:nvPr/>
        </p:nvSpPr>
        <p:spPr>
          <a:xfrm>
            <a:off x="3943831" y="5625009"/>
            <a:ext cx="8039380" cy="1200329"/>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FFFF00"/>
                </a:solidFill>
                <a:effectLst/>
                <a:uLnTx/>
                <a:uFillTx/>
                <a:latin typeface="Trebuchet MS" panose="020B0603020202020204"/>
                <a:ea typeface="+mn-ea"/>
                <a:cs typeface="B Titr" panose="00000700000000000000" pitchFamily="2" charset="-78"/>
              </a:rPr>
              <a:t>در کانادا زنان بیشتر از مردان تنها هستند</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600" b="0" i="0" u="none" strike="noStrike" kern="1200" cap="none" spc="0" normalizeH="0" baseline="0" noProof="0" dirty="0">
                <a:ln>
                  <a:noFill/>
                </a:ln>
                <a:solidFill>
                  <a:srgbClr val="FFFF00"/>
                </a:solidFill>
                <a:effectLst/>
                <a:uLnTx/>
                <a:uFillTx/>
                <a:latin typeface="Trebuchet MS" panose="020B0603020202020204"/>
                <a:ea typeface="+mn-ea"/>
                <a:cs typeface="B Titr" panose="00000700000000000000" pitchFamily="2" charset="-78"/>
              </a:rPr>
              <a:t>تقریباً یک سوم زنان 15 تا 24 ساله همیشه تنهایند</a:t>
            </a:r>
            <a:endParaRPr kumimoji="0" lang="en-US" sz="3600" b="0" i="0" u="none" strike="noStrike" kern="1200" cap="none" spc="0" normalizeH="0" baseline="0" noProof="0" dirty="0">
              <a:ln>
                <a:noFill/>
              </a:ln>
              <a:solidFill>
                <a:srgbClr val="FFFF00"/>
              </a:solidFill>
              <a:effectLst/>
              <a:uLnTx/>
              <a:uFillTx/>
              <a:latin typeface="Trebuchet MS" panose="020B0603020202020204"/>
              <a:ea typeface="+mn-ea"/>
              <a:cs typeface="B Titr" panose="00000700000000000000" pitchFamily="2" charset="-78"/>
            </a:endParaRPr>
          </a:p>
        </p:txBody>
      </p:sp>
    </p:spTree>
    <p:extLst>
      <p:ext uri="{BB962C8B-B14F-4D97-AF65-F5344CB8AC3E}">
        <p14:creationId xmlns:p14="http://schemas.microsoft.com/office/powerpoint/2010/main" val="180067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203BF617-5167-2540-CEB2-EE2876F72A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3ECEA3-5386-75E1-1F05-88C21CCCC7F2}"/>
              </a:ext>
            </a:extLst>
          </p:cNvPr>
          <p:cNvSpPr>
            <a:spLocks noGrp="1"/>
          </p:cNvSpPr>
          <p:nvPr>
            <p:ph type="title"/>
          </p:nvPr>
        </p:nvSpPr>
        <p:spPr/>
        <p:txBody>
          <a:bodyPr>
            <a:noAutofit/>
          </a:bodyPr>
          <a:lstStyle/>
          <a:p>
            <a:r>
              <a:rPr lang="en-US" sz="2400" b="0" i="0" dirty="0">
                <a:solidFill>
                  <a:srgbClr val="202122"/>
                </a:solidFill>
                <a:effectLst/>
                <a:latin typeface="Arial" panose="020B0604020202020204" pitchFamily="34" charset="0"/>
              </a:rPr>
              <a:t> </a:t>
            </a:r>
            <a:r>
              <a:rPr lang="en-US" sz="2400" b="0" i="1" u="none" strike="noStrike" dirty="0">
                <a:solidFill>
                  <a:srgbClr val="3366CC"/>
                </a:solidFill>
                <a:effectLst/>
                <a:latin typeface="Arial" panose="020B0604020202020204" pitchFamily="34" charset="0"/>
                <a:hlinkClick r:id="rId2"/>
              </a:rPr>
              <a:t>"Effects of China's One Child Policy on its children"</a:t>
            </a:r>
            <a:r>
              <a:rPr lang="en-US" sz="2400" b="0" i="1" dirty="0">
                <a:solidFill>
                  <a:srgbClr val="202122"/>
                </a:solidFill>
                <a:effectLst/>
                <a:latin typeface="Arial" panose="020B0604020202020204" pitchFamily="34" charset="0"/>
              </a:rPr>
              <a:t>. Science Daily. 10 January 2013. Retrieved 2 December 2015.</a:t>
            </a:r>
            <a:r>
              <a:rPr lang="en-US" sz="2400" b="0" i="0" dirty="0">
                <a:solidFill>
                  <a:srgbClr val="202122"/>
                </a:solidFill>
                <a:effectLst/>
                <a:latin typeface="Arial" panose="020B0604020202020204" pitchFamily="34" charset="0"/>
              </a:rPr>
              <a:t/>
            </a:r>
            <a:br>
              <a:rPr lang="en-US" sz="2400" b="0" i="0" dirty="0">
                <a:solidFill>
                  <a:srgbClr val="202122"/>
                </a:solidFill>
                <a:effectLst/>
                <a:latin typeface="Arial" panose="020B0604020202020204" pitchFamily="34" charset="0"/>
              </a:rPr>
            </a:br>
            <a:endParaRPr lang="en-US" sz="2400" dirty="0"/>
          </a:p>
        </p:txBody>
      </p:sp>
      <p:sp>
        <p:nvSpPr>
          <p:cNvPr id="3" name="Content Placeholder 2">
            <a:extLst>
              <a:ext uri="{FF2B5EF4-FFF2-40B4-BE49-F238E27FC236}">
                <a16:creationId xmlns:a16="http://schemas.microsoft.com/office/drawing/2014/main" id="{9C1897BC-88CC-3D7A-F0E9-95C24687B602}"/>
              </a:ext>
            </a:extLst>
          </p:cNvPr>
          <p:cNvSpPr>
            <a:spLocks noGrp="1"/>
          </p:cNvSpPr>
          <p:nvPr>
            <p:ph sz="half" idx="1"/>
          </p:nvPr>
        </p:nvSpPr>
        <p:spPr>
          <a:xfrm>
            <a:off x="190005" y="1825625"/>
            <a:ext cx="5829795" cy="4351338"/>
          </a:xfrm>
        </p:spPr>
        <p:txBody>
          <a:bodyPr>
            <a:normAutofit fontScale="92500"/>
          </a:bodyPr>
          <a:lstStyle/>
          <a:p>
            <a:r>
              <a:rPr lang="en-US" b="0" i="0" dirty="0">
                <a:solidFill>
                  <a:srgbClr val="202122"/>
                </a:solidFill>
                <a:effectLst/>
                <a:latin typeface="Arial" panose="020B0604020202020204" pitchFamily="34" charset="0"/>
              </a:rPr>
              <a:t>Professor Cameron, it was found that "greater exposure to other children in childhood – for example, frequent interactions with cousins and/or attending childcare – was not a substitute for having siblings“.</a:t>
            </a:r>
            <a:endParaRPr lang="fa-IR" b="0" i="0" dirty="0">
              <a:solidFill>
                <a:srgbClr val="202122"/>
              </a:solidFill>
              <a:effectLst/>
              <a:latin typeface="Arial" panose="020B0604020202020204" pitchFamily="34" charset="0"/>
            </a:endParaRPr>
          </a:p>
          <a:p>
            <a:endParaRPr lang="fa-IR" b="0" i="0" dirty="0">
              <a:solidFill>
                <a:srgbClr val="202122"/>
              </a:solidFill>
              <a:effectLst/>
              <a:latin typeface="Arial" panose="020B0604020202020204" pitchFamily="34" charset="0"/>
            </a:endParaRPr>
          </a:p>
          <a:p>
            <a:pPr algn="r" rtl="1"/>
            <a:r>
              <a:rPr lang="fa-IR" sz="3000" dirty="0">
                <a:solidFill>
                  <a:srgbClr val="202122"/>
                </a:solidFill>
                <a:latin typeface="Arial" panose="020B0604020202020204" pitchFamily="34" charset="0"/>
                <a:cs typeface="B Titr" panose="00000700000000000000" pitchFamily="2" charset="-78"/>
              </a:rPr>
              <a:t>دانشمند علوم اجتماعی و اقتصاد:</a:t>
            </a:r>
          </a:p>
          <a:p>
            <a:pPr algn="r" rtl="1"/>
            <a:r>
              <a:rPr lang="fa-IR" sz="3000" dirty="0">
                <a:solidFill>
                  <a:srgbClr val="FF0000"/>
                </a:solidFill>
                <a:latin typeface="Arial" panose="020B0604020202020204" pitchFamily="34" charset="0"/>
                <a:cs typeface="B Titr" panose="00000700000000000000" pitchFamily="2" charset="-78"/>
              </a:rPr>
              <a:t>مهدکودک</a:t>
            </a:r>
            <a:r>
              <a:rPr lang="fa-IR" sz="3000" dirty="0">
                <a:solidFill>
                  <a:srgbClr val="202122"/>
                </a:solidFill>
                <a:latin typeface="Arial" panose="020B0604020202020204" pitchFamily="34" charset="0"/>
                <a:cs typeface="B Titr" panose="00000700000000000000" pitchFamily="2" charset="-78"/>
              </a:rPr>
              <a:t> و </a:t>
            </a:r>
            <a:r>
              <a:rPr lang="fa-IR" sz="3000" dirty="0">
                <a:solidFill>
                  <a:srgbClr val="FF0000"/>
                </a:solidFill>
                <a:latin typeface="Arial" panose="020B0604020202020204" pitchFamily="34" charset="0"/>
                <a:cs typeface="B Titr" panose="00000700000000000000" pitchFamily="2" charset="-78"/>
              </a:rPr>
              <a:t>هم سن و سالانِ </a:t>
            </a:r>
            <a:r>
              <a:rPr lang="fa-IR" sz="3000" dirty="0">
                <a:solidFill>
                  <a:srgbClr val="202122"/>
                </a:solidFill>
                <a:latin typeface="Arial" panose="020B0604020202020204" pitchFamily="34" charset="0"/>
                <a:cs typeface="B Titr" panose="00000700000000000000" pitchFamily="2" charset="-78"/>
              </a:rPr>
              <a:t>دوستان و </a:t>
            </a:r>
            <a:r>
              <a:rPr lang="fa-IR" sz="3000" dirty="0">
                <a:solidFill>
                  <a:srgbClr val="FF0000"/>
                </a:solidFill>
                <a:latin typeface="Arial" panose="020B0604020202020204" pitchFamily="34" charset="0"/>
                <a:cs typeface="B Titr" panose="00000700000000000000" pitchFamily="2" charset="-78"/>
              </a:rPr>
              <a:t>اقوام</a:t>
            </a:r>
            <a:r>
              <a:rPr lang="fa-IR" sz="3000" dirty="0">
                <a:solidFill>
                  <a:srgbClr val="202122"/>
                </a:solidFill>
                <a:latin typeface="Arial" panose="020B0604020202020204" pitchFamily="34" charset="0"/>
                <a:cs typeface="B Titr" panose="00000700000000000000" pitchFamily="2" charset="-78"/>
              </a:rPr>
              <a:t> هیچگاه کار خواهر و برادر را نمی‌کنند</a:t>
            </a:r>
            <a:endParaRPr lang="en-US" sz="3000" dirty="0">
              <a:cs typeface="B Titr" panose="00000700000000000000" pitchFamily="2" charset="-78"/>
            </a:endParaRPr>
          </a:p>
        </p:txBody>
      </p:sp>
      <p:pic>
        <p:nvPicPr>
          <p:cNvPr id="5" name="Content Placeholder 4">
            <a:extLst>
              <a:ext uri="{FF2B5EF4-FFF2-40B4-BE49-F238E27FC236}">
                <a16:creationId xmlns:a16="http://schemas.microsoft.com/office/drawing/2014/main" id="{F448B6C5-B059-E6B8-5A38-7A017827BB0A}"/>
              </a:ext>
            </a:extLst>
          </p:cNvPr>
          <p:cNvPicPr>
            <a:picLocks noGrp="1" noChangeAspect="1"/>
          </p:cNvPicPr>
          <p:nvPr>
            <p:ph sz="half" idx="2"/>
          </p:nvPr>
        </p:nvPicPr>
        <p:blipFill>
          <a:blip r:embed="rId3"/>
          <a:stretch>
            <a:fillRect/>
          </a:stretch>
        </p:blipFill>
        <p:spPr>
          <a:xfrm>
            <a:off x="6172200" y="1847363"/>
            <a:ext cx="5829794" cy="3876813"/>
          </a:xfrm>
          <a:prstGeom prst="rect">
            <a:avLst/>
          </a:prstGeom>
        </p:spPr>
      </p:pic>
    </p:spTree>
    <p:extLst>
      <p:ext uri="{BB962C8B-B14F-4D97-AF65-F5344CB8AC3E}">
        <p14:creationId xmlns:p14="http://schemas.microsoft.com/office/powerpoint/2010/main" val="24329315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243B9-688E-212F-C7EE-0B76B4C14A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CCE8650-CD9C-4711-66E7-176324697F29}"/>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بروز پیش‌زمینه‌های دیابت، سکتة قلبی و سکتة مغزی (سندرم متابولیک)</a:t>
            </a:r>
            <a:endParaRPr lang="en-US" dirty="0"/>
          </a:p>
        </p:txBody>
      </p:sp>
      <p:sp>
        <p:nvSpPr>
          <p:cNvPr id="3" name="Content Placeholder 2">
            <a:extLst>
              <a:ext uri="{FF2B5EF4-FFF2-40B4-BE49-F238E27FC236}">
                <a16:creationId xmlns:a16="http://schemas.microsoft.com/office/drawing/2014/main" id="{A4AE7E35-927D-E00D-1058-D7CACB1631C9}"/>
              </a:ext>
            </a:extLst>
          </p:cNvPr>
          <p:cNvSpPr>
            <a:spLocks noGrp="1"/>
          </p:cNvSpPr>
          <p:nvPr>
            <p:ph idx="1"/>
          </p:nvPr>
        </p:nvSpPr>
        <p:spPr/>
        <p:txBody>
          <a:bodyPr>
            <a:normAutofit/>
          </a:bodyPr>
          <a:lstStyle/>
          <a:p>
            <a:pPr marL="0" marR="0" indent="240665" algn="justLow" rtl="1">
              <a:lnSpc>
                <a:spcPct val="107000"/>
              </a:lnSpc>
              <a:spcBef>
                <a:spcPts val="0"/>
              </a:spcBef>
              <a:spcAft>
                <a:spcPts val="800"/>
              </a:spcAft>
              <a:tabLst>
                <a:tab pos="0" algn="l"/>
              </a:tabLst>
            </a:pPr>
            <a:r>
              <a:rPr lang="fa-IR" sz="2800" dirty="0">
                <a:effectLst/>
                <a:latin typeface="Calibri" panose="020F0502020204030204" pitchFamily="34" charset="0"/>
                <a:ea typeface="Calibri" panose="020F0502020204030204" pitchFamily="34" charset="0"/>
                <a:cs typeface="B Nazanin" panose="00000400000000000000" pitchFamily="2" charset="-78"/>
              </a:rPr>
              <a:t>سندرم متابولیک به مواردی اطلاق می‌شود که فردی سه علامت از پنج علامت زیر را داشته باشد: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indent="240665" algn="justLow" rtl="1">
              <a:lnSpc>
                <a:spcPct val="107000"/>
              </a:lnSpc>
              <a:spcBef>
                <a:spcPts val="0"/>
              </a:spcBef>
              <a:spcAft>
                <a:spcPts val="800"/>
              </a:spcAft>
              <a:tabLst>
                <a:tab pos="0" algn="l"/>
              </a:tabLst>
            </a:pPr>
            <a:r>
              <a:rPr lang="fa-IR" sz="2800" dirty="0">
                <a:effectLst/>
                <a:latin typeface="Calibri" panose="020F0502020204030204" pitchFamily="34" charset="0"/>
                <a:ea typeface="Calibri" panose="020F0502020204030204" pitchFamily="34" charset="0"/>
                <a:cs typeface="B Nazanin" panose="00000400000000000000" pitchFamily="2" charset="-78"/>
              </a:rPr>
              <a:t>چاقی شکمی، بالابودن فشار خون، بالابودن قند خون، بالابودن تری‌گلیسرید خون و بالابودن کلسترول.</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indent="240665" algn="justLow" rtl="1">
              <a:lnSpc>
                <a:spcPct val="107000"/>
              </a:lnSpc>
              <a:spcBef>
                <a:spcPts val="0"/>
              </a:spcBef>
              <a:spcAft>
                <a:spcPts val="800"/>
              </a:spcAft>
              <a:tabLst>
                <a:tab pos="0" algn="l"/>
              </a:tabLst>
            </a:pPr>
            <a:r>
              <a:rPr lang="fa-IR" sz="2800" dirty="0">
                <a:effectLst/>
                <a:latin typeface="Calibri" panose="020F0502020204030204" pitchFamily="34" charset="0"/>
                <a:ea typeface="Calibri" panose="020F0502020204030204" pitchFamily="34" charset="0"/>
                <a:cs typeface="B Nazanin" panose="00000400000000000000" pitchFamily="2" charset="-78"/>
              </a:rPr>
              <a:t>کسی که دچار این عارضه باشد، احتمال ابتلا به دیابت و سکته‌های قلبی و مغزی در او افزایش می‌یابد.</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a:spcBef>
                <a:spcPts val="0"/>
              </a:spcBef>
              <a:spcAft>
                <a:spcPts val="0"/>
              </a:spcAft>
            </a:pPr>
            <a:r>
              <a:rPr lang="fa-IR" sz="2800" dirty="0">
                <a:effectLst/>
                <a:latin typeface="Calibri" panose="020F0502020204030204" pitchFamily="34" charset="0"/>
                <a:ea typeface="Calibri" panose="020F0502020204030204" pitchFamily="34" charset="0"/>
                <a:cs typeface="B Nazanin" panose="00000400000000000000" pitchFamily="2" charset="-78"/>
              </a:rPr>
              <a:t>در </a:t>
            </a:r>
            <a:r>
              <a:rPr lang="fa-IR" sz="2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مطالعة 11784 کودک و نوجوان در </a:t>
            </a:r>
            <a:r>
              <a:rPr lang="fa-IR" sz="2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چین</a:t>
            </a:r>
            <a:r>
              <a:rPr lang="fa-IR" sz="2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a:t>
            </a:r>
            <a:r>
              <a:rPr lang="fa-IR" sz="2800" dirty="0">
                <a:effectLst/>
                <a:latin typeface="Calibri" panose="020F0502020204030204" pitchFamily="34" charset="0"/>
                <a:ea typeface="Calibri" panose="020F0502020204030204" pitchFamily="34" charset="0"/>
                <a:cs typeface="B Nazanin" panose="00000400000000000000" pitchFamily="2" charset="-78"/>
              </a:rPr>
              <a:t>مشاهده شد که شیوع سندرم متابولیک و هر یک از اجزای آن در تک‌فرزندها بیشتر از سایرین است. </a:t>
            </a:r>
            <a:r>
              <a:rPr lang="fa-IR" sz="28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در مطالعه‌ای </a:t>
            </a:r>
            <a:r>
              <a:rPr lang="fa-IR" sz="28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در 7311 نوجوان آلمانی </a:t>
            </a:r>
            <a:r>
              <a:rPr lang="fa-IR" sz="2800" dirty="0">
                <a:effectLst/>
                <a:latin typeface="Calibri" panose="020F0502020204030204" pitchFamily="34" charset="0"/>
                <a:ea typeface="Calibri" panose="020F0502020204030204" pitchFamily="34" charset="0"/>
                <a:cs typeface="B Nazanin" panose="00000400000000000000" pitchFamily="2" charset="-78"/>
              </a:rPr>
              <a:t>نیز دیده شد که تک‌فرزندها در بزرگ‌سالی با احتمال بیشتری دچار پرفشاری خون می‌شوند</a:t>
            </a:r>
            <a:r>
              <a:rPr lang="en-US" dirty="0">
                <a:effectLst/>
              </a:rPr>
              <a:t> </a:t>
            </a:r>
            <a:endParaRPr lang="en-US" dirty="0"/>
          </a:p>
        </p:txBody>
      </p:sp>
    </p:spTree>
    <p:extLst>
      <p:ext uri="{BB962C8B-B14F-4D97-AF65-F5344CB8AC3E}">
        <p14:creationId xmlns:p14="http://schemas.microsoft.com/office/powerpoint/2010/main" val="18550143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7C41-6A47-6D99-A52B-63E71457DF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948F74-3A3A-BF98-44D0-0D5D432EB1C5}"/>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بروز مشکلات حرکتی</a:t>
            </a:r>
            <a:endParaRPr lang="en-US" dirty="0"/>
          </a:p>
        </p:txBody>
      </p:sp>
      <p:sp>
        <p:nvSpPr>
          <p:cNvPr id="3" name="Content Placeholder 2">
            <a:extLst>
              <a:ext uri="{FF2B5EF4-FFF2-40B4-BE49-F238E27FC236}">
                <a16:creationId xmlns:a16="http://schemas.microsoft.com/office/drawing/2014/main" id="{66119553-AE14-6F24-7E82-DD375BB14304}"/>
              </a:ext>
            </a:extLst>
          </p:cNvPr>
          <p:cNvSpPr>
            <a:spLocks noGrp="1"/>
          </p:cNvSpPr>
          <p:nvPr>
            <p:ph idx="1"/>
          </p:nvPr>
        </p:nvSpPr>
        <p:spPr/>
        <p:txBody>
          <a:bodyPr>
            <a:normAutofit/>
          </a:bodyPr>
          <a:lstStyle/>
          <a:p>
            <a:pPr marL="0" marR="0" indent="240665" algn="just" rtl="1">
              <a:lnSpc>
                <a:spcPct val="107000"/>
              </a:lnSpc>
              <a:spcBef>
                <a:spcPts val="0"/>
              </a:spcBef>
              <a:spcAft>
                <a:spcPts val="800"/>
              </a:spcAft>
              <a:tabLst>
                <a:tab pos="0" algn="l"/>
              </a:tabLst>
            </a:pPr>
            <a:r>
              <a:rPr lang="fa-IR" sz="4000" dirty="0">
                <a:latin typeface="Calibri" panose="020F0502020204030204" pitchFamily="34" charset="0"/>
                <a:cs typeface="B Nazanin" panose="00000400000000000000" pitchFamily="2" charset="-78"/>
              </a:rPr>
              <a:t>در</a:t>
            </a:r>
            <a:r>
              <a:rPr lang="fa-IR" sz="4000" dirty="0">
                <a:solidFill>
                  <a:srgbClr val="C00000"/>
                </a:solidFill>
                <a:latin typeface="Calibri" panose="020F0502020204030204" pitchFamily="34" charset="0"/>
                <a:cs typeface="B Nazanin" panose="00000400000000000000" pitchFamily="2" charset="-78"/>
              </a:rPr>
              <a:t> پرتغال </a:t>
            </a:r>
            <a:r>
              <a:rPr lang="fa-IR" sz="4000" dirty="0">
                <a:latin typeface="Calibri" panose="020F0502020204030204" pitchFamily="34" charset="0"/>
                <a:cs typeface="B Nazanin" panose="00000400000000000000" pitchFamily="2" charset="-78"/>
              </a:rPr>
              <a:t>مهارت‌های حرکتی در </a:t>
            </a:r>
            <a:r>
              <a:rPr lang="fa-IR" sz="4000" dirty="0">
                <a:effectLst/>
                <a:latin typeface="Calibri" panose="020F0502020204030204" pitchFamily="34" charset="0"/>
                <a:ea typeface="Calibri" panose="020F0502020204030204" pitchFamily="34" charset="0"/>
                <a:cs typeface="B Nazanin" panose="00000400000000000000" pitchFamily="2" charset="-78"/>
              </a:rPr>
              <a:t>کودکان تک‌فرزند تا حدی ضعیف‌تر است. مهارت‌هایی از جمله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چابکی، پریدن و بازی با توپ</a:t>
            </a:r>
            <a:r>
              <a:rPr lang="fa-IR" sz="4000" dirty="0">
                <a:effectLst/>
                <a:latin typeface="Calibri" panose="020F0502020204030204" pitchFamily="34" charset="0"/>
                <a:ea typeface="Calibri" panose="020F0502020204030204" pitchFamily="34" charset="0"/>
                <a:cs typeface="B Nazanin" panose="00000400000000000000" pitchFamily="2" charset="-78"/>
              </a:rPr>
              <a:t>. امکان تشدیدشدن این ضعف‌ها با افزایش سن وجود دارد.</a:t>
            </a:r>
            <a:endParaRPr lang="en-US" sz="4000" dirty="0">
              <a:effectLst/>
              <a:latin typeface="Calibri" panose="020F0502020204030204" pitchFamily="34" charset="0"/>
              <a:ea typeface="Calibri" panose="020F0502020204030204" pitchFamily="34" charset="0"/>
              <a:cs typeface="Arial" panose="020B0604020202020204" pitchFamily="34" charset="0"/>
            </a:endParaRPr>
          </a:p>
          <a:p>
            <a:pPr algn="r" rtl="1"/>
            <a:endParaRPr lang="en-US" sz="4000" dirty="0"/>
          </a:p>
        </p:txBody>
      </p:sp>
    </p:spTree>
    <p:extLst>
      <p:ext uri="{BB962C8B-B14F-4D97-AF65-F5344CB8AC3E}">
        <p14:creationId xmlns:p14="http://schemas.microsoft.com/office/powerpoint/2010/main" val="14839934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4051A-F0CB-A1AD-BA61-A00F806587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49CD13-DB2B-E982-AF7D-298A2B71794E}"/>
              </a:ext>
            </a:extLst>
          </p:cNvPr>
          <p:cNvSpPr>
            <a:spLocks noGrp="1"/>
          </p:cNvSpPr>
          <p:nvPr>
            <p:ph type="title"/>
          </p:nvPr>
        </p:nvSpPr>
        <p:spPr/>
        <p:txBody>
          <a:bodyPr>
            <a:normAutofit/>
          </a:bodyPr>
          <a:lstStyle/>
          <a:p>
            <a:pPr algn="r" rtl="1"/>
            <a:r>
              <a:rPr lang="fa-IR" sz="4000" b="1" dirty="0">
                <a:effectLst/>
                <a:latin typeface="Calibri" panose="020F0502020204030204" pitchFamily="34" charset="0"/>
                <a:ea typeface="Calibri" panose="020F0502020204030204" pitchFamily="34" charset="0"/>
                <a:cs typeface="B Nazanin" panose="00000400000000000000" pitchFamily="2" charset="-78"/>
              </a:rPr>
              <a:t>افزایش احتمال بروز </a:t>
            </a:r>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روماتیسم مفصلی جوانان </a:t>
            </a:r>
            <a:r>
              <a:rPr lang="fa-IR" sz="4000" b="1" dirty="0">
                <a:effectLst/>
                <a:latin typeface="Calibri" panose="020F0502020204030204" pitchFamily="34" charset="0"/>
                <a:ea typeface="Calibri" panose="020F0502020204030204" pitchFamily="34" charset="0"/>
                <a:cs typeface="B Nazanin" panose="00000400000000000000" pitchFamily="2" charset="-78"/>
              </a:rPr>
              <a:t>(</a:t>
            </a:r>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1.6 برابر</a:t>
            </a:r>
            <a:r>
              <a:rPr lang="fa-IR" sz="4000" b="1" dirty="0">
                <a:effectLst/>
                <a:latin typeface="Calibri" panose="020F0502020204030204" pitchFamily="34" charset="0"/>
                <a:ea typeface="Calibri" panose="020F0502020204030204" pitchFamily="34" charset="0"/>
                <a:cs typeface="B Nazanin" panose="00000400000000000000" pitchFamily="2" charset="-78"/>
              </a:rPr>
              <a:t>)</a:t>
            </a:r>
            <a:endParaRPr lang="en-US" sz="4000" dirty="0"/>
          </a:p>
        </p:txBody>
      </p:sp>
      <p:sp>
        <p:nvSpPr>
          <p:cNvPr id="3" name="Content Placeholder 2">
            <a:extLst>
              <a:ext uri="{FF2B5EF4-FFF2-40B4-BE49-F238E27FC236}">
                <a16:creationId xmlns:a16="http://schemas.microsoft.com/office/drawing/2014/main" id="{0F1AF8B3-527E-F106-FF4F-F8365396596E}"/>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روماتیسم مفصلی جوانان، شایع‌ترین بیماری روماتیسمی کودکان و نوجوانان است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که قبل از 16 سالگی با درد و ورم مفاصل </a:t>
            </a:r>
            <a:r>
              <a:rPr lang="fa-IR" sz="4000" dirty="0">
                <a:effectLst/>
                <a:latin typeface="Calibri" panose="020F0502020204030204" pitchFamily="34" charset="0"/>
                <a:ea typeface="Calibri" panose="020F0502020204030204" pitchFamily="34" charset="0"/>
                <a:cs typeface="B Nazanin" panose="00000400000000000000" pitchFamily="2" charset="-78"/>
              </a:rPr>
              <a:t>بروز می‌کند و ممکن است سال‌ها بماند.</a:t>
            </a:r>
            <a:endParaRPr lang="en-US" sz="4000" dirty="0">
              <a:effectLst/>
              <a:latin typeface="Calibri" panose="020F0502020204030204" pitchFamily="34" charset="0"/>
              <a:ea typeface="Calibri" panose="020F0502020204030204" pitchFamily="34" charset="0"/>
              <a:cs typeface="Arial" panose="020B0604020202020204" pitchFamily="34" charset="0"/>
            </a:endParaRPr>
          </a:p>
          <a:p>
            <a:pPr algn="r" rtl="1"/>
            <a:endParaRPr lang="en-US" sz="4000" dirty="0"/>
          </a:p>
        </p:txBody>
      </p:sp>
    </p:spTree>
    <p:extLst>
      <p:ext uri="{BB962C8B-B14F-4D97-AF65-F5344CB8AC3E}">
        <p14:creationId xmlns:p14="http://schemas.microsoft.com/office/powerpoint/2010/main" val="42185512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3E5C1373-F2EA-84B4-4A2C-2959569FA8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73A5F1-6508-35FE-CD6E-6A6686FFDB2C}"/>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کوتاهی قد</a:t>
            </a:r>
            <a:endParaRPr lang="en-US" dirty="0"/>
          </a:p>
        </p:txBody>
      </p:sp>
      <p:sp>
        <p:nvSpPr>
          <p:cNvPr id="3" name="Content Placeholder 2">
            <a:extLst>
              <a:ext uri="{FF2B5EF4-FFF2-40B4-BE49-F238E27FC236}">
                <a16:creationId xmlns:a16="http://schemas.microsoft.com/office/drawing/2014/main" id="{6F4D23BC-DC95-A869-21F2-82E81287C71D}"/>
              </a:ext>
            </a:extLst>
          </p:cNvPr>
          <p:cNvSpPr>
            <a:spLocks noGrp="1"/>
          </p:cNvSpPr>
          <p:nvPr>
            <p:ph idx="1"/>
          </p:nvPr>
        </p:nvSpPr>
        <p:spPr/>
        <p:txBody>
          <a:bodyPr>
            <a:normAutofit/>
          </a:bodyPr>
          <a:lstStyle/>
          <a:p>
            <a:pPr algn="r" rtl="1"/>
            <a:r>
              <a:rPr lang="fa-IR" sz="4400" dirty="0">
                <a:effectLst/>
                <a:latin typeface="Calibri" panose="020F0502020204030204" pitchFamily="34" charset="0"/>
                <a:ea typeface="Calibri" panose="020F0502020204030204" pitchFamily="34" charset="0"/>
                <a:cs typeface="B Nazanin" panose="00000400000000000000" pitchFamily="2" charset="-78"/>
              </a:rPr>
              <a:t>در </a:t>
            </a:r>
            <a:r>
              <a:rPr lang="fa-IR" sz="44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هلند بر روی 389287 نوجوان 18 سالة آلمانی‌تبارِ </a:t>
            </a:r>
            <a:r>
              <a:rPr lang="fa-IR" sz="4400" dirty="0">
                <a:effectLst/>
                <a:latin typeface="Calibri" panose="020F0502020204030204" pitchFamily="34" charset="0"/>
                <a:ea typeface="Calibri" panose="020F0502020204030204" pitchFamily="34" charset="0"/>
                <a:cs typeface="B Nazanin" panose="00000400000000000000" pitchFamily="2" charset="-78"/>
              </a:rPr>
              <a:t>آمادة سربازی انجام شد، داده‌های مربوط به قد این افراد، مورد تحلیل قرار گرفت. محققان چنین نتیجه‌گیری کردند که پسران تک‌فرزند در قیاس با پسرانی که خواهر و برادر داشتند، </a:t>
            </a:r>
            <a:r>
              <a:rPr lang="fa-IR" sz="44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در بدو ورود به سربازی قدشان، کوتاه‌تر </a:t>
            </a:r>
            <a:r>
              <a:rPr lang="fa-IR" sz="4400" dirty="0">
                <a:effectLst/>
                <a:latin typeface="Calibri" panose="020F0502020204030204" pitchFamily="34" charset="0"/>
                <a:ea typeface="Calibri" panose="020F0502020204030204" pitchFamily="34" charset="0"/>
                <a:cs typeface="B Nazanin" panose="00000400000000000000" pitchFamily="2" charset="-78"/>
              </a:rPr>
              <a:t>بود</a:t>
            </a:r>
            <a:endParaRPr lang="en-US" sz="4400" dirty="0"/>
          </a:p>
        </p:txBody>
      </p:sp>
    </p:spTree>
    <p:extLst>
      <p:ext uri="{BB962C8B-B14F-4D97-AF65-F5344CB8AC3E}">
        <p14:creationId xmlns:p14="http://schemas.microsoft.com/office/powerpoint/2010/main" val="15568236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873C95D6-FFB4-960F-C8FD-29514D300E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C1A41B-6279-0F98-BBD0-71661A702C7E}"/>
              </a:ext>
            </a:extLst>
          </p:cNvPr>
          <p:cNvSpPr>
            <a:spLocks noGrp="1"/>
          </p:cNvSpPr>
          <p:nvPr>
            <p:ph type="title"/>
          </p:nvPr>
        </p:nvSpPr>
        <p:spPr>
          <a:xfrm>
            <a:off x="1143002" y="18255"/>
            <a:ext cx="10515600" cy="1325563"/>
          </a:xfrm>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طول عمر کوتاه‌تر</a:t>
            </a:r>
            <a:endParaRPr lang="en-US" dirty="0"/>
          </a:p>
        </p:txBody>
      </p:sp>
      <p:sp>
        <p:nvSpPr>
          <p:cNvPr id="3" name="Content Placeholder 2">
            <a:extLst>
              <a:ext uri="{FF2B5EF4-FFF2-40B4-BE49-F238E27FC236}">
                <a16:creationId xmlns:a16="http://schemas.microsoft.com/office/drawing/2014/main" id="{3D92FD55-3AAB-8F7E-D414-0FFC7DC6809C}"/>
              </a:ext>
            </a:extLst>
          </p:cNvPr>
          <p:cNvSpPr>
            <a:spLocks noGrp="1"/>
          </p:cNvSpPr>
          <p:nvPr>
            <p:ph idx="1"/>
          </p:nvPr>
        </p:nvSpPr>
        <p:spPr>
          <a:xfrm>
            <a:off x="5791200" y="1310140"/>
            <a:ext cx="5914901" cy="4803085"/>
          </a:xfrm>
        </p:spPr>
        <p:txBody>
          <a:bodyPr>
            <a:normAutofit fontScale="92500"/>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داده‌های مربوط به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یک میلیون و 910 هزار نفر </a:t>
            </a:r>
            <a:r>
              <a:rPr lang="fa-IR" sz="4000" dirty="0">
                <a:effectLst/>
                <a:latin typeface="Calibri" panose="020F0502020204030204" pitchFamily="34" charset="0"/>
                <a:ea typeface="Calibri" panose="020F0502020204030204" pitchFamily="34" charset="0"/>
                <a:cs typeface="B Nazanin" panose="00000400000000000000" pitchFamily="2" charset="-78"/>
              </a:rPr>
              <a:t>وارد تحلیل آماری شدند. نتایج نشان داد که در افرادی که تک‌فرزند هستند، اعم از زن یا مرد، اگر به سن 50 سالگی برسند، باقی‌ماندة طول عمرشان کوتاه‌تر است. به بیان دیگر؛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احتمال مرگ آن‌ها بعد از سن 50 </a:t>
            </a:r>
            <a:r>
              <a:rPr lang="fa-IR" sz="4000" dirty="0">
                <a:effectLst/>
                <a:latin typeface="Calibri" panose="020F0502020204030204" pitchFamily="34" charset="0"/>
                <a:ea typeface="Calibri" panose="020F0502020204030204" pitchFamily="34" charset="0"/>
                <a:cs typeface="B Nazanin" panose="00000400000000000000" pitchFamily="2" charset="-78"/>
              </a:rPr>
              <a:t>سالگی از کسانی‌که خواهر و برادر دارند،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بیشتر می‌شود</a:t>
            </a:r>
            <a:endParaRPr lang="en-US" sz="4000" dirty="0">
              <a:solidFill>
                <a:srgbClr val="C00000"/>
              </a:solidFill>
            </a:endParaRPr>
          </a:p>
        </p:txBody>
      </p:sp>
      <p:pic>
        <p:nvPicPr>
          <p:cNvPr id="5" name="Picture 4">
            <a:extLst>
              <a:ext uri="{FF2B5EF4-FFF2-40B4-BE49-F238E27FC236}">
                <a16:creationId xmlns:a16="http://schemas.microsoft.com/office/drawing/2014/main" id="{2516086B-11E5-3550-164E-A25A110C95BC}"/>
              </a:ext>
            </a:extLst>
          </p:cNvPr>
          <p:cNvPicPr>
            <a:picLocks noChangeAspect="1"/>
          </p:cNvPicPr>
          <p:nvPr/>
        </p:nvPicPr>
        <p:blipFill>
          <a:blip r:embed="rId2"/>
          <a:stretch>
            <a:fillRect/>
          </a:stretch>
        </p:blipFill>
        <p:spPr>
          <a:xfrm>
            <a:off x="0" y="271463"/>
            <a:ext cx="5791200" cy="5905500"/>
          </a:xfrm>
          <a:prstGeom prst="rect">
            <a:avLst/>
          </a:prstGeom>
        </p:spPr>
      </p:pic>
    </p:spTree>
    <p:extLst>
      <p:ext uri="{BB962C8B-B14F-4D97-AF65-F5344CB8AC3E}">
        <p14:creationId xmlns:p14="http://schemas.microsoft.com/office/powerpoint/2010/main" val="10407137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C666B-8B91-441F-58EB-6EEDD38BFA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B751EC-725F-B5C4-152A-AEC841377908}"/>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چاقی</a:t>
            </a:r>
            <a:endParaRPr lang="en-US" dirty="0"/>
          </a:p>
        </p:txBody>
      </p:sp>
      <p:sp>
        <p:nvSpPr>
          <p:cNvPr id="3" name="Content Placeholder 2">
            <a:extLst>
              <a:ext uri="{FF2B5EF4-FFF2-40B4-BE49-F238E27FC236}">
                <a16:creationId xmlns:a16="http://schemas.microsoft.com/office/drawing/2014/main" id="{8C8FC5E8-E0F6-FE5B-EBE0-F4558A06F115}"/>
              </a:ext>
            </a:extLst>
          </p:cNvPr>
          <p:cNvSpPr>
            <a:spLocks noGrp="1"/>
          </p:cNvSpPr>
          <p:nvPr>
            <p:ph idx="1"/>
          </p:nvPr>
        </p:nvSpPr>
        <p:spPr>
          <a:xfrm>
            <a:off x="6567055" y="1825625"/>
            <a:ext cx="4786745" cy="4351338"/>
          </a:xfrm>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در یک مطالعه با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حجم نمونة بالا (بیش از 40 هزار نفر) </a:t>
            </a:r>
            <a:r>
              <a:rPr lang="fa-IR" sz="4000" dirty="0">
                <a:effectLst/>
                <a:latin typeface="Calibri" panose="020F0502020204030204" pitchFamily="34" charset="0"/>
                <a:ea typeface="Calibri" panose="020F0502020204030204" pitchFamily="34" charset="0"/>
                <a:cs typeface="B Nazanin" panose="00000400000000000000" pitchFamily="2" charset="-78"/>
              </a:rPr>
              <a:t>در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انگلستان</a:t>
            </a:r>
            <a:r>
              <a:rPr lang="fa-IR" sz="4000" dirty="0">
                <a:effectLst/>
                <a:latin typeface="Calibri" panose="020F0502020204030204" pitchFamily="34" charset="0"/>
                <a:ea typeface="Calibri" panose="020F0502020204030204" pitchFamily="34" charset="0"/>
                <a:cs typeface="B Nazanin" panose="00000400000000000000" pitchFamily="2" charset="-78"/>
              </a:rPr>
              <a:t>، افراد بعد از تولد در طول زمان از نظر نمایة تودة بدنی مورد ارزیابی قرار گرفتند و چاقتر بودند.</a:t>
            </a:r>
            <a:endParaRPr lang="en-US" sz="4000" dirty="0"/>
          </a:p>
        </p:txBody>
      </p:sp>
      <p:pic>
        <p:nvPicPr>
          <p:cNvPr id="5" name="Picture 4">
            <a:extLst>
              <a:ext uri="{FF2B5EF4-FFF2-40B4-BE49-F238E27FC236}">
                <a16:creationId xmlns:a16="http://schemas.microsoft.com/office/drawing/2014/main" id="{97F34ED7-1B43-0C94-181A-EDB418974028}"/>
              </a:ext>
            </a:extLst>
          </p:cNvPr>
          <p:cNvPicPr>
            <a:picLocks noChangeAspect="1"/>
          </p:cNvPicPr>
          <p:nvPr/>
        </p:nvPicPr>
        <p:blipFill>
          <a:blip r:embed="rId2"/>
          <a:stretch>
            <a:fillRect/>
          </a:stretch>
        </p:blipFill>
        <p:spPr>
          <a:xfrm>
            <a:off x="245300" y="1302017"/>
            <a:ext cx="6191250" cy="4657725"/>
          </a:xfrm>
          <a:prstGeom prst="rect">
            <a:avLst/>
          </a:prstGeom>
        </p:spPr>
      </p:pic>
    </p:spTree>
    <p:extLst>
      <p:ext uri="{BB962C8B-B14F-4D97-AF65-F5344CB8AC3E}">
        <p14:creationId xmlns:p14="http://schemas.microsoft.com/office/powerpoint/2010/main" val="34151588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93999-1CC7-E2DD-5CC3-6F73C84CC5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E57F79-95E4-327F-0380-11A9B52854DC}"/>
              </a:ext>
            </a:extLst>
          </p:cNvPr>
          <p:cNvSpPr>
            <a:spLocks noGrp="1"/>
          </p:cNvSpPr>
          <p:nvPr>
            <p:ph type="title"/>
          </p:nvPr>
        </p:nvSpPr>
        <p:spPr/>
        <p:txBody>
          <a:bodyPr>
            <a:normAutofit/>
          </a:bodyPr>
          <a:lstStyle/>
          <a:p>
            <a:pPr algn="r" rtl="1"/>
            <a:r>
              <a:rPr lang="fa-IR" sz="3600" b="1" dirty="0">
                <a:effectLst/>
                <a:latin typeface="Calibri" panose="020F0502020204030204" pitchFamily="34" charset="0"/>
                <a:ea typeface="Calibri" panose="020F0502020204030204" pitchFamily="34" charset="0"/>
                <a:cs typeface="B Nazanin" panose="00000400000000000000" pitchFamily="2" charset="-78"/>
              </a:rPr>
              <a:t>افزایش احتمال بیماری‌هایی همچون </a:t>
            </a:r>
            <a:r>
              <a:rPr lang="fa-IR" sz="36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تب، سرماخوردگی و اسهال</a:t>
            </a:r>
            <a:endParaRPr lang="en-US" sz="3600" dirty="0">
              <a:solidFill>
                <a:srgbClr val="C00000"/>
              </a:solidFill>
            </a:endParaRPr>
          </a:p>
        </p:txBody>
      </p:sp>
      <p:sp>
        <p:nvSpPr>
          <p:cNvPr id="3" name="Content Placeholder 2">
            <a:extLst>
              <a:ext uri="{FF2B5EF4-FFF2-40B4-BE49-F238E27FC236}">
                <a16:creationId xmlns:a16="http://schemas.microsoft.com/office/drawing/2014/main" id="{87079A1F-372E-C75D-E976-C2AF501EA3B1}"/>
              </a:ext>
            </a:extLst>
          </p:cNvPr>
          <p:cNvSpPr>
            <a:spLocks noGrp="1"/>
          </p:cNvSpPr>
          <p:nvPr>
            <p:ph idx="1"/>
          </p:nvPr>
        </p:nvSpPr>
        <p:spPr>
          <a:xfrm>
            <a:off x="6571013" y="1690688"/>
            <a:ext cx="5257800" cy="4351338"/>
          </a:xfrm>
        </p:spPr>
        <p:txBody>
          <a:bodyPr>
            <a:normAutofit lnSpcReduction="10000"/>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محققان در یک مطالعه در کشور چین بر 197 تک‌فرزند 3 تا 6 ساله و 367 کودک دارای خواهر و برادر، به این نتیجه رسیدند که کودکان تک‌فرزند با احتمال بیشتری، دچار امراض جسمی از قبیل تب، سرماخوردگی و اسهال می‌شوند</a:t>
            </a:r>
            <a:endParaRPr lang="en-US" sz="4000" dirty="0"/>
          </a:p>
        </p:txBody>
      </p:sp>
      <p:pic>
        <p:nvPicPr>
          <p:cNvPr id="5" name="Picture 4">
            <a:extLst>
              <a:ext uri="{FF2B5EF4-FFF2-40B4-BE49-F238E27FC236}">
                <a16:creationId xmlns:a16="http://schemas.microsoft.com/office/drawing/2014/main" id="{C67BF610-013F-C5C0-60F2-613A1CEA8AC9}"/>
              </a:ext>
            </a:extLst>
          </p:cNvPr>
          <p:cNvPicPr>
            <a:picLocks noChangeAspect="1"/>
          </p:cNvPicPr>
          <p:nvPr/>
        </p:nvPicPr>
        <p:blipFill>
          <a:blip r:embed="rId2"/>
          <a:stretch>
            <a:fillRect/>
          </a:stretch>
        </p:blipFill>
        <p:spPr>
          <a:xfrm>
            <a:off x="0" y="1449779"/>
            <a:ext cx="6486525" cy="4267200"/>
          </a:xfrm>
          <a:prstGeom prst="rect">
            <a:avLst/>
          </a:prstGeom>
        </p:spPr>
      </p:pic>
    </p:spTree>
    <p:extLst>
      <p:ext uri="{BB962C8B-B14F-4D97-AF65-F5344CB8AC3E}">
        <p14:creationId xmlns:p14="http://schemas.microsoft.com/office/powerpoint/2010/main" val="42183740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6CCF5752-781F-6832-B1F2-8EBBFAE802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F8062A-E545-BFFF-74B4-B1BA37A3D177}"/>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ابتلا به اختلالات شخصیتی</a:t>
            </a:r>
            <a:endParaRPr lang="en-US" dirty="0"/>
          </a:p>
        </p:txBody>
      </p:sp>
      <p:sp>
        <p:nvSpPr>
          <p:cNvPr id="3" name="Content Placeholder 2">
            <a:extLst>
              <a:ext uri="{FF2B5EF4-FFF2-40B4-BE49-F238E27FC236}">
                <a16:creationId xmlns:a16="http://schemas.microsoft.com/office/drawing/2014/main" id="{468ABCD3-C146-9121-66D5-EF33E86DD01E}"/>
              </a:ext>
            </a:extLst>
          </p:cNvPr>
          <p:cNvSpPr>
            <a:spLocks noGrp="1"/>
          </p:cNvSpPr>
          <p:nvPr>
            <p:ph idx="1"/>
          </p:nvPr>
        </p:nvSpPr>
        <p:spPr>
          <a:xfrm>
            <a:off x="1101931" y="1635703"/>
            <a:ext cx="9988138" cy="4351338"/>
          </a:xfrm>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در یک مطالعة طولی در دو مقطع زمانی بر 1588 کودک که از زمان تولد تا زمان بزرگ‌سالی در کشور فنلاند انجام شد، محققان به این نتیجه رسیدند که احتمال وقوع اختلالات شخصیتی در افراد تک‌فرزند</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2.4 برابر </a:t>
            </a:r>
            <a:r>
              <a:rPr lang="fa-IR" sz="4000" dirty="0">
                <a:effectLst/>
                <a:latin typeface="Calibri" panose="020F0502020204030204" pitchFamily="34" charset="0"/>
                <a:ea typeface="Calibri" panose="020F0502020204030204" pitchFamily="34" charset="0"/>
                <a:cs typeface="B Nazanin" panose="00000400000000000000" pitchFamily="2" charset="-78"/>
              </a:rPr>
              <a:t>سایرین است، به طوری‌که</a:t>
            </a:r>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 14.3% از آنان به اختلال شخصیتی </a:t>
            </a:r>
            <a:r>
              <a:rPr lang="fa-IR" sz="4000" dirty="0">
                <a:effectLst/>
                <a:latin typeface="Calibri" panose="020F0502020204030204" pitchFamily="34" charset="0"/>
                <a:ea typeface="Calibri" panose="020F0502020204030204" pitchFamily="34" charset="0"/>
                <a:cs typeface="B Nazanin" panose="00000400000000000000" pitchFamily="2" charset="-78"/>
              </a:rPr>
              <a:t>مبتلا بودند</a:t>
            </a:r>
            <a:endParaRPr lang="en-US" sz="4000" dirty="0"/>
          </a:p>
        </p:txBody>
      </p:sp>
      <p:pic>
        <p:nvPicPr>
          <p:cNvPr id="5" name="Picture 4">
            <a:extLst>
              <a:ext uri="{FF2B5EF4-FFF2-40B4-BE49-F238E27FC236}">
                <a16:creationId xmlns:a16="http://schemas.microsoft.com/office/drawing/2014/main" id="{4804D6D1-611E-84E5-CDA2-E9D18463A971}"/>
              </a:ext>
            </a:extLst>
          </p:cNvPr>
          <p:cNvPicPr>
            <a:picLocks noChangeAspect="1"/>
          </p:cNvPicPr>
          <p:nvPr/>
        </p:nvPicPr>
        <p:blipFill>
          <a:blip r:embed="rId2"/>
          <a:stretch>
            <a:fillRect/>
          </a:stretch>
        </p:blipFill>
        <p:spPr>
          <a:xfrm>
            <a:off x="1199520" y="4487408"/>
            <a:ext cx="9547914" cy="2370592"/>
          </a:xfrm>
          <a:prstGeom prst="rect">
            <a:avLst/>
          </a:prstGeom>
        </p:spPr>
      </p:pic>
    </p:spTree>
    <p:extLst>
      <p:ext uri="{BB962C8B-B14F-4D97-AF65-F5344CB8AC3E}">
        <p14:creationId xmlns:p14="http://schemas.microsoft.com/office/powerpoint/2010/main" val="34927223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BF233-7CD5-0730-1A74-F15C2626C8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6F6D07-D9F5-1CAC-1094-F38772339A9D}"/>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کمتربودن آمادگی جسمانی و تناسب اندام</a:t>
            </a:r>
            <a:endParaRPr lang="en-US" dirty="0"/>
          </a:p>
        </p:txBody>
      </p:sp>
      <p:sp>
        <p:nvSpPr>
          <p:cNvPr id="3" name="Content Placeholder 2">
            <a:extLst>
              <a:ext uri="{FF2B5EF4-FFF2-40B4-BE49-F238E27FC236}">
                <a16:creationId xmlns:a16="http://schemas.microsoft.com/office/drawing/2014/main" id="{7A454131-F728-EED6-468D-9C1459FC0D7C}"/>
              </a:ext>
            </a:extLst>
          </p:cNvPr>
          <p:cNvSpPr>
            <a:spLocks noGrp="1"/>
          </p:cNvSpPr>
          <p:nvPr>
            <p:ph idx="1"/>
          </p:nvPr>
        </p:nvSpPr>
        <p:spPr>
          <a:xfrm>
            <a:off x="6293922" y="1825625"/>
            <a:ext cx="5059878" cy="4351338"/>
          </a:xfrm>
        </p:spPr>
        <p:txBody>
          <a:bodyPr>
            <a:normAutofit lnSpcReduction="10000"/>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مطالعه‌ای بر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542 کودک در کشور پرتغال با سنین 7 تا 15 سال </a:t>
            </a:r>
            <a:r>
              <a:rPr lang="fa-IR" sz="4000" dirty="0">
                <a:effectLst/>
                <a:latin typeface="Calibri" panose="020F0502020204030204" pitchFamily="34" charset="0"/>
                <a:ea typeface="Calibri" panose="020F0502020204030204" pitchFamily="34" charset="0"/>
                <a:cs typeface="B Nazanin" panose="00000400000000000000" pitchFamily="2" charset="-78"/>
              </a:rPr>
              <a:t>نشان داد که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شاخص‌های آمادگی جسمانی و تناسب اندام </a:t>
            </a:r>
            <a:r>
              <a:rPr lang="fa-IR" sz="4000" dirty="0">
                <a:effectLst/>
                <a:latin typeface="Calibri" panose="020F0502020204030204" pitchFamily="34" charset="0"/>
                <a:ea typeface="Calibri" panose="020F0502020204030204" pitchFamily="34" charset="0"/>
                <a:cs typeface="B Nazanin" panose="00000400000000000000" pitchFamily="2" charset="-78"/>
              </a:rPr>
              <a:t>در کودکانی که خواهر برادر دارند، در مقایسه با کودکان تک‌فرزند، وضعیت بهتری دارد</a:t>
            </a:r>
            <a:endParaRPr lang="en-US" sz="4000" dirty="0"/>
          </a:p>
        </p:txBody>
      </p:sp>
      <p:pic>
        <p:nvPicPr>
          <p:cNvPr id="5" name="Picture 4">
            <a:extLst>
              <a:ext uri="{FF2B5EF4-FFF2-40B4-BE49-F238E27FC236}">
                <a16:creationId xmlns:a16="http://schemas.microsoft.com/office/drawing/2014/main" id="{59353A99-2B19-E55E-CD42-7203D29F5352}"/>
              </a:ext>
            </a:extLst>
          </p:cNvPr>
          <p:cNvPicPr>
            <a:picLocks noChangeAspect="1"/>
          </p:cNvPicPr>
          <p:nvPr/>
        </p:nvPicPr>
        <p:blipFill>
          <a:blip r:embed="rId2"/>
          <a:stretch>
            <a:fillRect/>
          </a:stretch>
        </p:blipFill>
        <p:spPr>
          <a:xfrm>
            <a:off x="70324" y="2313644"/>
            <a:ext cx="6083910" cy="3172756"/>
          </a:xfrm>
          <a:prstGeom prst="rect">
            <a:avLst/>
          </a:prstGeom>
        </p:spPr>
      </p:pic>
    </p:spTree>
    <p:extLst>
      <p:ext uri="{BB962C8B-B14F-4D97-AF65-F5344CB8AC3E}">
        <p14:creationId xmlns:p14="http://schemas.microsoft.com/office/powerpoint/2010/main" val="740598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3FFB7-135B-C111-2135-9FFC4B4BD45F}"/>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FD0F1D56-38A5-9FE6-C3AB-9446C55A9A7A}"/>
              </a:ext>
            </a:extLst>
          </p:cNvPr>
          <p:cNvSpPr>
            <a:spLocks noGrp="1"/>
          </p:cNvSpPr>
          <p:nvPr>
            <p:ph idx="1"/>
          </p:nvPr>
        </p:nvSpPr>
        <p:spPr>
          <a:xfrm>
            <a:off x="517567" y="2017377"/>
            <a:ext cx="4315691" cy="4351338"/>
          </a:xfrm>
        </p:spPr>
        <p:txBody>
          <a:bodyPr>
            <a:normAutofit/>
          </a:bodyPr>
          <a:lstStyle/>
          <a:p>
            <a:pPr algn="r" rtl="1"/>
            <a:r>
              <a:rPr lang="fa-IR" sz="3600" dirty="0">
                <a:cs typeface="B Titr" panose="00000700000000000000" pitchFamily="2" charset="-78"/>
              </a:rPr>
              <a:t>براساس گزارش </a:t>
            </a:r>
            <a:r>
              <a:rPr lang="en-US" sz="3600" dirty="0">
                <a:cs typeface="B Titr" panose="00000700000000000000" pitchFamily="2" charset="-78"/>
              </a:rPr>
              <a:t>CDC</a:t>
            </a:r>
            <a:r>
              <a:rPr lang="fa-IR" sz="3600" dirty="0">
                <a:cs typeface="B Titr" panose="00000700000000000000" pitchFamily="2" charset="-78"/>
              </a:rPr>
              <a:t> یک سوم آمریکایی های بالای 45 سال حس تنهایی </a:t>
            </a:r>
            <a:r>
              <a:rPr lang="fa-IR" sz="3600" dirty="0" smtClean="0">
                <a:cs typeface="B Titr" panose="00000700000000000000" pitchFamily="2" charset="-78"/>
              </a:rPr>
              <a:t>دارند</a:t>
            </a:r>
            <a:r>
              <a:rPr lang="fa-IR" sz="3600" dirty="0">
                <a:cs typeface="B Titr" panose="00000700000000000000" pitchFamily="2" charset="-78"/>
              </a:rPr>
              <a:t>.</a:t>
            </a:r>
            <a:endParaRPr lang="en-US" sz="3600" dirty="0">
              <a:cs typeface="B Titr" panose="00000700000000000000" pitchFamily="2" charset="-78"/>
            </a:endParaRPr>
          </a:p>
        </p:txBody>
      </p:sp>
      <p:pic>
        <p:nvPicPr>
          <p:cNvPr id="5" name="Picture 4">
            <a:extLst>
              <a:ext uri="{FF2B5EF4-FFF2-40B4-BE49-F238E27FC236}">
                <a16:creationId xmlns:a16="http://schemas.microsoft.com/office/drawing/2014/main" id="{A42BE9B3-5F7E-42F1-CCEC-943D03994550}"/>
              </a:ext>
            </a:extLst>
          </p:cNvPr>
          <p:cNvPicPr>
            <a:picLocks noChangeAspect="1"/>
          </p:cNvPicPr>
          <p:nvPr/>
        </p:nvPicPr>
        <p:blipFill>
          <a:blip r:embed="rId2"/>
          <a:stretch>
            <a:fillRect/>
          </a:stretch>
        </p:blipFill>
        <p:spPr>
          <a:xfrm>
            <a:off x="4538874" y="1825625"/>
            <a:ext cx="6994088" cy="5016450"/>
          </a:xfrm>
          <a:prstGeom prst="rect">
            <a:avLst/>
          </a:prstGeom>
        </p:spPr>
      </p:pic>
      <p:pic>
        <p:nvPicPr>
          <p:cNvPr id="7" name="Picture 6">
            <a:extLst>
              <a:ext uri="{FF2B5EF4-FFF2-40B4-BE49-F238E27FC236}">
                <a16:creationId xmlns:a16="http://schemas.microsoft.com/office/drawing/2014/main" id="{BDBFE1BD-000E-C3A7-AE6D-03FD4D254338}"/>
              </a:ext>
            </a:extLst>
          </p:cNvPr>
          <p:cNvPicPr>
            <a:picLocks noChangeAspect="1"/>
          </p:cNvPicPr>
          <p:nvPr/>
        </p:nvPicPr>
        <p:blipFill>
          <a:blip r:embed="rId3"/>
          <a:stretch>
            <a:fillRect/>
          </a:stretch>
        </p:blipFill>
        <p:spPr>
          <a:xfrm>
            <a:off x="1351547" y="0"/>
            <a:ext cx="9797716" cy="1742863"/>
          </a:xfrm>
          <a:prstGeom prst="rect">
            <a:avLst/>
          </a:prstGeom>
        </p:spPr>
      </p:pic>
    </p:spTree>
    <p:extLst>
      <p:ext uri="{BB962C8B-B14F-4D97-AF65-F5344CB8AC3E}">
        <p14:creationId xmlns:p14="http://schemas.microsoft.com/office/powerpoint/2010/main" val="337437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0DD60A58-BDE4-A0B8-0D0F-CF02F734D0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0564BF-4F71-3882-284B-E1133714517B}"/>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بالاتربودن احتمال مشکلات سلامت روان و تاب‌آوری کمتر در کودکان تک‌فرزند</a:t>
            </a:r>
            <a:endParaRPr lang="en-US" dirty="0"/>
          </a:p>
        </p:txBody>
      </p:sp>
      <p:sp>
        <p:nvSpPr>
          <p:cNvPr id="3" name="Content Placeholder 2">
            <a:extLst>
              <a:ext uri="{FF2B5EF4-FFF2-40B4-BE49-F238E27FC236}">
                <a16:creationId xmlns:a16="http://schemas.microsoft.com/office/drawing/2014/main" id="{E2827A2F-1BD5-70BE-1EE1-507F9BE4721C}"/>
              </a:ext>
            </a:extLst>
          </p:cNvPr>
          <p:cNvSpPr>
            <a:spLocks noGrp="1"/>
          </p:cNvSpPr>
          <p:nvPr>
            <p:ph idx="1"/>
          </p:nvPr>
        </p:nvSpPr>
        <p:spPr>
          <a:xfrm>
            <a:off x="6650182" y="1825625"/>
            <a:ext cx="4703618" cy="4351338"/>
          </a:xfrm>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در یک مطالعه که بر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3744 دانش‌آموز پایة چهارم کشور ژاپن </a:t>
            </a:r>
            <a:r>
              <a:rPr lang="fa-IR" sz="4000" dirty="0">
                <a:effectLst/>
                <a:latin typeface="Calibri" panose="020F0502020204030204" pitchFamily="34" charset="0"/>
                <a:ea typeface="Calibri" panose="020F0502020204030204" pitchFamily="34" charset="0"/>
                <a:cs typeface="B Nazanin" panose="00000400000000000000" pitchFamily="2" charset="-78"/>
              </a:rPr>
              <a:t>انجام شد، پژوهش‌گران به این نتیجه رسیدند که احتمال وجود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مشکلات ارتباطی و کاهش تاب‌آوری </a:t>
            </a:r>
            <a:r>
              <a:rPr lang="fa-IR" sz="4000" dirty="0">
                <a:effectLst/>
                <a:latin typeface="Calibri" panose="020F0502020204030204" pitchFamily="34" charset="0"/>
                <a:ea typeface="Calibri" panose="020F0502020204030204" pitchFamily="34" charset="0"/>
                <a:cs typeface="B Nazanin" panose="00000400000000000000" pitchFamily="2" charset="-78"/>
              </a:rPr>
              <a:t>در کودکان تک‌فرزند</a:t>
            </a:r>
            <a:endParaRPr lang="en-US" sz="4000" dirty="0"/>
          </a:p>
        </p:txBody>
      </p:sp>
      <p:pic>
        <p:nvPicPr>
          <p:cNvPr id="5" name="Picture 4">
            <a:extLst>
              <a:ext uri="{FF2B5EF4-FFF2-40B4-BE49-F238E27FC236}">
                <a16:creationId xmlns:a16="http://schemas.microsoft.com/office/drawing/2014/main" id="{330379FC-ED26-429C-1440-22A011BDDB17}"/>
              </a:ext>
            </a:extLst>
          </p:cNvPr>
          <p:cNvPicPr>
            <a:picLocks noChangeAspect="1"/>
          </p:cNvPicPr>
          <p:nvPr/>
        </p:nvPicPr>
        <p:blipFill>
          <a:blip r:embed="rId2"/>
          <a:stretch>
            <a:fillRect/>
          </a:stretch>
        </p:blipFill>
        <p:spPr>
          <a:xfrm>
            <a:off x="90202" y="1821354"/>
            <a:ext cx="6286848" cy="4561715"/>
          </a:xfrm>
          <a:prstGeom prst="rect">
            <a:avLst/>
          </a:prstGeom>
        </p:spPr>
      </p:pic>
    </p:spTree>
    <p:extLst>
      <p:ext uri="{BB962C8B-B14F-4D97-AF65-F5344CB8AC3E}">
        <p14:creationId xmlns:p14="http://schemas.microsoft.com/office/powerpoint/2010/main" val="2411373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CEEE75-702E-DA7B-754F-345E82DD73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E684D3-83BD-A01E-8B94-F70CADBB11CC}"/>
              </a:ext>
            </a:extLst>
          </p:cNvPr>
          <p:cNvSpPr>
            <a:spLocks noGrp="1"/>
          </p:cNvSpPr>
          <p:nvPr>
            <p:ph type="title"/>
          </p:nvPr>
        </p:nvSpPr>
        <p:spPr>
          <a:xfrm>
            <a:off x="838200" y="184150"/>
            <a:ext cx="10515600" cy="1325563"/>
          </a:xfrm>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علایم افسردگی و اضطراب در دانشجویان و دانش‌آموزان تک‌فرزند</a:t>
            </a:r>
            <a:endParaRPr lang="en-US" dirty="0"/>
          </a:p>
        </p:txBody>
      </p:sp>
      <p:sp>
        <p:nvSpPr>
          <p:cNvPr id="3" name="Content Placeholder 2">
            <a:extLst>
              <a:ext uri="{FF2B5EF4-FFF2-40B4-BE49-F238E27FC236}">
                <a16:creationId xmlns:a16="http://schemas.microsoft.com/office/drawing/2014/main" id="{09CE9317-1975-0D3A-3ED9-AB0D8587E2FD}"/>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احتمال آن که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دانشجویان تک‌فرزند دچار علایم افسردگی، اضطراب</a:t>
            </a:r>
            <a:r>
              <a:rPr lang="fa-IR" sz="4000" dirty="0">
                <a:effectLst/>
                <a:latin typeface="Calibri" panose="020F0502020204030204" pitchFamily="34" charset="0"/>
                <a:ea typeface="Calibri" panose="020F0502020204030204" pitchFamily="34" charset="0"/>
                <a:cs typeface="B Nazanin" panose="00000400000000000000" pitchFamily="2" charset="-78"/>
              </a:rPr>
              <a:t> و یا ترکیبی از هر دو شوند، بیشتر از دانشجویانی است که خواهر و برادر دارند</a:t>
            </a:r>
            <a:endParaRPr lang="en-US" sz="4000" dirty="0"/>
          </a:p>
        </p:txBody>
      </p:sp>
      <p:pic>
        <p:nvPicPr>
          <p:cNvPr id="5" name="Picture 4">
            <a:extLst>
              <a:ext uri="{FF2B5EF4-FFF2-40B4-BE49-F238E27FC236}">
                <a16:creationId xmlns:a16="http://schemas.microsoft.com/office/drawing/2014/main" id="{5002A646-B51E-51B6-C628-C961E201471F}"/>
              </a:ext>
            </a:extLst>
          </p:cNvPr>
          <p:cNvPicPr>
            <a:picLocks noChangeAspect="1"/>
          </p:cNvPicPr>
          <p:nvPr/>
        </p:nvPicPr>
        <p:blipFill>
          <a:blip r:embed="rId2"/>
          <a:stretch>
            <a:fillRect/>
          </a:stretch>
        </p:blipFill>
        <p:spPr>
          <a:xfrm>
            <a:off x="332509" y="3018153"/>
            <a:ext cx="7410821" cy="3839847"/>
          </a:xfrm>
          <a:prstGeom prst="rect">
            <a:avLst/>
          </a:prstGeom>
        </p:spPr>
      </p:pic>
    </p:spTree>
    <p:extLst>
      <p:ext uri="{BB962C8B-B14F-4D97-AF65-F5344CB8AC3E}">
        <p14:creationId xmlns:p14="http://schemas.microsoft.com/office/powerpoint/2010/main" val="37367688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55783C-9E83-A2FD-AA84-68502FEBE5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7B30E1-B337-AED1-41D4-508751A41F57}"/>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افزایش احتمال مشکلات عاطفی و مشکلات رفتاری در کودکان دبستانی تک‌فرزند</a:t>
            </a:r>
            <a:endParaRPr lang="en-US" dirty="0"/>
          </a:p>
        </p:txBody>
      </p:sp>
      <p:sp>
        <p:nvSpPr>
          <p:cNvPr id="3" name="Content Placeholder 2">
            <a:extLst>
              <a:ext uri="{FF2B5EF4-FFF2-40B4-BE49-F238E27FC236}">
                <a16:creationId xmlns:a16="http://schemas.microsoft.com/office/drawing/2014/main" id="{9311C074-7E00-9996-E887-DEB30C27909E}"/>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احتمال وجود مشکلات عاطفی و رفتاری از قبیل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گوشه‌گیری، افسردگی، اضطراب، پرخاشگری و دعوا </a:t>
            </a:r>
            <a:r>
              <a:rPr lang="fa-IR" sz="4000" dirty="0">
                <a:effectLst/>
                <a:latin typeface="Calibri" panose="020F0502020204030204" pitchFamily="34" charset="0"/>
                <a:ea typeface="Calibri" panose="020F0502020204030204" pitchFamily="34" charset="0"/>
                <a:cs typeface="B Nazanin" panose="00000400000000000000" pitchFamily="2" charset="-78"/>
              </a:rPr>
              <a:t>در کودکان تک‌فرزند، بیشتر است</a:t>
            </a:r>
            <a:endParaRPr lang="en-US" sz="4000" dirty="0"/>
          </a:p>
        </p:txBody>
      </p:sp>
      <p:pic>
        <p:nvPicPr>
          <p:cNvPr id="5" name="Picture 4">
            <a:extLst>
              <a:ext uri="{FF2B5EF4-FFF2-40B4-BE49-F238E27FC236}">
                <a16:creationId xmlns:a16="http://schemas.microsoft.com/office/drawing/2014/main" id="{6AB4D3B4-5028-7D3B-2E81-39144487F5CA}"/>
              </a:ext>
            </a:extLst>
          </p:cNvPr>
          <p:cNvPicPr>
            <a:picLocks noChangeAspect="1"/>
          </p:cNvPicPr>
          <p:nvPr/>
        </p:nvPicPr>
        <p:blipFill>
          <a:blip r:embed="rId2"/>
          <a:stretch>
            <a:fillRect/>
          </a:stretch>
        </p:blipFill>
        <p:spPr>
          <a:xfrm>
            <a:off x="0" y="3024255"/>
            <a:ext cx="7897091" cy="3914506"/>
          </a:xfrm>
          <a:prstGeom prst="rect">
            <a:avLst/>
          </a:prstGeom>
        </p:spPr>
      </p:pic>
    </p:spTree>
    <p:extLst>
      <p:ext uri="{BB962C8B-B14F-4D97-AF65-F5344CB8AC3E}">
        <p14:creationId xmlns:p14="http://schemas.microsoft.com/office/powerpoint/2010/main" val="29759959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02AD777A-DB89-0F4B-6C42-6C5F884A1D12}"/>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787F07E9-2275-302A-3BF7-3695E7E028E7}"/>
              </a:ext>
            </a:extLst>
          </p:cNvPr>
          <p:cNvPicPr>
            <a:picLocks noChangeAspect="1"/>
          </p:cNvPicPr>
          <p:nvPr/>
        </p:nvPicPr>
        <p:blipFill>
          <a:blip r:embed="rId2"/>
          <a:stretch>
            <a:fillRect/>
          </a:stretch>
        </p:blipFill>
        <p:spPr>
          <a:xfrm>
            <a:off x="1640058" y="0"/>
            <a:ext cx="10551942" cy="1888128"/>
          </a:xfrm>
          <a:prstGeom prst="rect">
            <a:avLst/>
          </a:prstGeom>
        </p:spPr>
      </p:pic>
      <p:pic>
        <p:nvPicPr>
          <p:cNvPr id="5" name="Picture 4">
            <a:extLst>
              <a:ext uri="{FF2B5EF4-FFF2-40B4-BE49-F238E27FC236}">
                <a16:creationId xmlns:a16="http://schemas.microsoft.com/office/drawing/2014/main" id="{0202EFB7-2AAB-5FD6-4133-B21F4D874DE2}"/>
              </a:ext>
            </a:extLst>
          </p:cNvPr>
          <p:cNvPicPr>
            <a:picLocks noChangeAspect="1"/>
          </p:cNvPicPr>
          <p:nvPr/>
        </p:nvPicPr>
        <p:blipFill>
          <a:blip r:embed="rId3"/>
          <a:stretch>
            <a:fillRect/>
          </a:stretch>
        </p:blipFill>
        <p:spPr>
          <a:xfrm>
            <a:off x="8690136" y="628868"/>
            <a:ext cx="2663664" cy="440275"/>
          </a:xfrm>
          <a:prstGeom prst="rect">
            <a:avLst/>
          </a:prstGeom>
        </p:spPr>
      </p:pic>
      <p:pic>
        <p:nvPicPr>
          <p:cNvPr id="7" name="Content Placeholder 6">
            <a:extLst>
              <a:ext uri="{FF2B5EF4-FFF2-40B4-BE49-F238E27FC236}">
                <a16:creationId xmlns:a16="http://schemas.microsoft.com/office/drawing/2014/main" id="{0148DA82-B5C4-5051-1B23-03B233552814}"/>
              </a:ext>
            </a:extLst>
          </p:cNvPr>
          <p:cNvPicPr>
            <a:picLocks noGrp="1" noChangeAspect="1"/>
          </p:cNvPicPr>
          <p:nvPr>
            <p:ph idx="1"/>
          </p:nvPr>
        </p:nvPicPr>
        <p:blipFill>
          <a:blip r:embed="rId4"/>
          <a:stretch>
            <a:fillRect/>
          </a:stretch>
        </p:blipFill>
        <p:spPr>
          <a:xfrm>
            <a:off x="2442848" y="1825625"/>
            <a:ext cx="9460118" cy="5032374"/>
          </a:xfrm>
        </p:spPr>
      </p:pic>
      <p:sp>
        <p:nvSpPr>
          <p:cNvPr id="2" name="TextBox 1">
            <a:extLst>
              <a:ext uri="{FF2B5EF4-FFF2-40B4-BE49-F238E27FC236}">
                <a16:creationId xmlns:a16="http://schemas.microsoft.com/office/drawing/2014/main" id="{323B178F-2286-F9EE-C8B7-E314BF98711E}"/>
              </a:ext>
            </a:extLst>
          </p:cNvPr>
          <p:cNvSpPr txBox="1"/>
          <p:nvPr/>
        </p:nvSpPr>
        <p:spPr>
          <a:xfrm>
            <a:off x="269107" y="2282592"/>
            <a:ext cx="2173741" cy="2862322"/>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6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rPr>
              <a:t>احتمال باز شدن پای تک فرزند به کلانتری 3 تا 8 برابر است</a:t>
            </a:r>
            <a:endParaRPr kumimoji="0" lang="en-US" sz="3600" b="1" i="0" u="none" strike="noStrike" kern="1200" cap="none" spc="0" normalizeH="0" baseline="0" noProof="0" dirty="0">
              <a:ln>
                <a:noFill/>
              </a:ln>
              <a:solidFill>
                <a:prstClr val="black"/>
              </a:solidFill>
              <a:effectLst/>
              <a:uLnTx/>
              <a:uFillTx/>
              <a:latin typeface="Calibri" panose="020F0502020204030204"/>
              <a:ea typeface="+mn-ea"/>
              <a:cs typeface="B Nazanin" panose="00000400000000000000" pitchFamily="2" charset="-78"/>
            </a:endParaRPr>
          </a:p>
        </p:txBody>
      </p:sp>
    </p:spTree>
    <p:extLst>
      <p:ext uri="{BB962C8B-B14F-4D97-AF65-F5344CB8AC3E}">
        <p14:creationId xmlns:p14="http://schemas.microsoft.com/office/powerpoint/2010/main" val="28840984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8A84A57C-1BE6-F614-1581-A28DFA3D3A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F440AA-0D99-2F8D-1133-F708F1FF880E}"/>
              </a:ext>
            </a:extLst>
          </p:cNvPr>
          <p:cNvSpPr>
            <a:spLocks noGrp="1"/>
          </p:cNvSpPr>
          <p:nvPr>
            <p:ph type="title"/>
          </p:nvPr>
        </p:nvSpPr>
        <p:spPr/>
        <p:txBody>
          <a:bodyPr>
            <a:normAutofit fontScale="90000"/>
          </a:bodyPr>
          <a:lstStyle/>
          <a:p>
            <a:pPr marL="0" marR="0" algn="r" rtl="1">
              <a:lnSpc>
                <a:spcPct val="107000"/>
              </a:lnSpc>
              <a:spcBef>
                <a:spcPts val="0"/>
              </a:spcBef>
              <a:spcAft>
                <a:spcPts val="800"/>
              </a:spcAft>
              <a:tabLst>
                <a:tab pos="0" algn="l"/>
              </a:tabLst>
            </a:pPr>
            <a:r>
              <a:rPr lang="fa-IR" sz="4400" b="1" dirty="0">
                <a:effectLst/>
                <a:latin typeface="Calibri" panose="020F0502020204030204" pitchFamily="34" charset="0"/>
                <a:ea typeface="Calibri" panose="020F0502020204030204" pitchFamily="34" charset="0"/>
                <a:cs typeface="B Nazanin" panose="00000400000000000000" pitchFamily="2" charset="-78"/>
              </a:rPr>
              <a:t>کمتربودن نمرة شاخص‌های تکامل دوران کودکی و آمادگی برای مدرسه</a:t>
            </a:r>
            <a:r>
              <a:rPr lang="en-US" sz="3600" dirty="0">
                <a:effectLst/>
                <a:latin typeface="Calibri" panose="020F0502020204030204" pitchFamily="34" charset="0"/>
                <a:ea typeface="Calibri" panose="020F0502020204030204" pitchFamily="34" charset="0"/>
                <a:cs typeface="Arial" panose="020B0604020202020204" pitchFamily="34" charset="0"/>
              </a:rPr>
              <a:t/>
            </a:r>
            <a:br>
              <a:rPr lang="en-US" sz="3600"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sp>
        <p:nvSpPr>
          <p:cNvPr id="3" name="Content Placeholder 2">
            <a:extLst>
              <a:ext uri="{FF2B5EF4-FFF2-40B4-BE49-F238E27FC236}">
                <a16:creationId xmlns:a16="http://schemas.microsoft.com/office/drawing/2014/main" id="{8A89F67F-7095-EAEA-E115-ED01430D3F10}"/>
              </a:ext>
            </a:extLst>
          </p:cNvPr>
          <p:cNvSpPr>
            <a:spLocks noGrp="1"/>
          </p:cNvSpPr>
          <p:nvPr>
            <p:ph idx="1"/>
          </p:nvPr>
        </p:nvSpPr>
        <p:spPr>
          <a:xfrm>
            <a:off x="838200" y="1374362"/>
            <a:ext cx="10515600" cy="4351338"/>
          </a:xfrm>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اگر کودکان، خواهر و یا برادر بزرگ‌تر از خود داشته باشند - فارغ از اختلاف سنی بین آنان- در مقایسه با کودکان تک‌فرزند، از نظر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میزان آمادگی برای رفتن به مدرسه و هم‌چنین نمرة مشکلات اجتماعی و رفتاری</a:t>
            </a:r>
            <a:r>
              <a:rPr lang="fa-IR" sz="4000" dirty="0">
                <a:effectLst/>
                <a:latin typeface="Calibri" panose="020F0502020204030204" pitchFamily="34" charset="0"/>
                <a:ea typeface="Calibri" panose="020F0502020204030204" pitchFamily="34" charset="0"/>
                <a:cs typeface="B Nazanin" panose="00000400000000000000" pitchFamily="2" charset="-78"/>
              </a:rPr>
              <a:t> از کودکان تک‌فرزند، وضعیت بهتری دارند.</a:t>
            </a:r>
            <a:endParaRPr lang="en-US" sz="4000" dirty="0"/>
          </a:p>
        </p:txBody>
      </p:sp>
      <p:pic>
        <p:nvPicPr>
          <p:cNvPr id="7" name="Picture 6">
            <a:extLst>
              <a:ext uri="{FF2B5EF4-FFF2-40B4-BE49-F238E27FC236}">
                <a16:creationId xmlns:a16="http://schemas.microsoft.com/office/drawing/2014/main" id="{B27EDEA4-3C0B-DE99-5E71-5C3B7BB604FC}"/>
              </a:ext>
            </a:extLst>
          </p:cNvPr>
          <p:cNvPicPr>
            <a:picLocks noChangeAspect="1"/>
          </p:cNvPicPr>
          <p:nvPr/>
        </p:nvPicPr>
        <p:blipFill>
          <a:blip r:embed="rId2"/>
          <a:stretch>
            <a:fillRect/>
          </a:stretch>
        </p:blipFill>
        <p:spPr>
          <a:xfrm>
            <a:off x="3425251" y="3871356"/>
            <a:ext cx="5341498" cy="2986644"/>
          </a:xfrm>
          <a:prstGeom prst="rect">
            <a:avLst/>
          </a:prstGeom>
        </p:spPr>
      </p:pic>
    </p:spTree>
    <p:extLst>
      <p:ext uri="{BB962C8B-B14F-4D97-AF65-F5344CB8AC3E}">
        <p14:creationId xmlns:p14="http://schemas.microsoft.com/office/powerpoint/2010/main" val="1776239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6220B-4656-EB76-CCE0-A36B003035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DDDFCA-34A3-5430-3B4C-BB1D5C920A23}"/>
              </a:ext>
            </a:extLst>
          </p:cNvPr>
          <p:cNvSpPr>
            <a:spLocks noGrp="1"/>
          </p:cNvSpPr>
          <p:nvPr>
            <p:ph type="title"/>
          </p:nvPr>
        </p:nvSpPr>
        <p:spPr/>
        <p:txBody>
          <a:bodyPr/>
          <a:lstStyle/>
          <a:p>
            <a:pPr algn="r" rtl="1"/>
            <a:r>
              <a:rPr lang="fa-IR" sz="4400" b="1" dirty="0">
                <a:effectLst/>
                <a:latin typeface="Calibri" panose="020F0502020204030204" pitchFamily="34" charset="0"/>
                <a:ea typeface="Calibri" panose="020F0502020204030204" pitchFamily="34" charset="0"/>
                <a:cs typeface="B Nazanin" panose="00000400000000000000" pitchFamily="2" charset="-78"/>
              </a:rPr>
              <a:t>احتمال افزایش طول محوری چشم و نزدیک‌بینی</a:t>
            </a:r>
            <a:endParaRPr lang="en-US" dirty="0"/>
          </a:p>
        </p:txBody>
      </p:sp>
      <p:sp>
        <p:nvSpPr>
          <p:cNvPr id="3" name="Content Placeholder 2">
            <a:extLst>
              <a:ext uri="{FF2B5EF4-FFF2-40B4-BE49-F238E27FC236}">
                <a16:creationId xmlns:a16="http://schemas.microsoft.com/office/drawing/2014/main" id="{A3B3BB2C-9B76-C94C-7829-079415F6AA1E}"/>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اگر طول محوری چشم دانش‌آموز بالاتر از 24 میلی‌متر باشد، احتمال نزدیک‌بینی او در آینده بیشتر می‌شود. در مطالعات مشابه دیگر نیز نشان داده شده است که دانش‌آموزان تک‌فرزند در مقایسه با سایر دانش‌آموزان،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15 درصد بیشتر دچار نزدیک‌بینی </a:t>
            </a:r>
            <a:r>
              <a:rPr lang="fa-IR" sz="4000" dirty="0">
                <a:effectLst/>
                <a:latin typeface="Calibri" panose="020F0502020204030204" pitchFamily="34" charset="0"/>
                <a:ea typeface="Calibri" panose="020F0502020204030204" pitchFamily="34" charset="0"/>
                <a:cs typeface="B Nazanin" panose="00000400000000000000" pitchFamily="2" charset="-78"/>
              </a:rPr>
              <a:t>می‌شوند</a:t>
            </a:r>
            <a:endParaRPr lang="en-US" sz="4000" dirty="0"/>
          </a:p>
        </p:txBody>
      </p:sp>
      <p:pic>
        <p:nvPicPr>
          <p:cNvPr id="5" name="Picture 4">
            <a:extLst>
              <a:ext uri="{FF2B5EF4-FFF2-40B4-BE49-F238E27FC236}">
                <a16:creationId xmlns:a16="http://schemas.microsoft.com/office/drawing/2014/main" id="{98B204CA-D5E9-FE47-73D0-DC681FE4CB5D}"/>
              </a:ext>
            </a:extLst>
          </p:cNvPr>
          <p:cNvPicPr>
            <a:picLocks noChangeAspect="1"/>
          </p:cNvPicPr>
          <p:nvPr/>
        </p:nvPicPr>
        <p:blipFill>
          <a:blip r:embed="rId2"/>
          <a:stretch>
            <a:fillRect/>
          </a:stretch>
        </p:blipFill>
        <p:spPr>
          <a:xfrm>
            <a:off x="463258" y="4180114"/>
            <a:ext cx="4269057" cy="2677361"/>
          </a:xfrm>
          <a:prstGeom prst="rect">
            <a:avLst/>
          </a:prstGeom>
        </p:spPr>
      </p:pic>
    </p:spTree>
    <p:extLst>
      <p:ext uri="{BB962C8B-B14F-4D97-AF65-F5344CB8AC3E}">
        <p14:creationId xmlns:p14="http://schemas.microsoft.com/office/powerpoint/2010/main" val="26266937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30BEB-9735-FD78-3DD9-8C6FDF1EB8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53E799-2052-7D56-0B5A-B613C5E0C843}"/>
              </a:ext>
            </a:extLst>
          </p:cNvPr>
          <p:cNvSpPr>
            <a:spLocks noGrp="1"/>
          </p:cNvSpPr>
          <p:nvPr>
            <p:ph type="title"/>
          </p:nvPr>
        </p:nvSpPr>
        <p:spPr>
          <a:xfrm>
            <a:off x="764628" y="1689429"/>
            <a:ext cx="10515600" cy="1325563"/>
          </a:xfrm>
        </p:spPr>
        <p:txBody>
          <a:bodyPr>
            <a:normAutofit/>
          </a:bodyPr>
          <a:lstStyle/>
          <a:p>
            <a:pPr algn="ctr"/>
            <a:r>
              <a:rPr lang="fa-IR" sz="6000" dirty="0">
                <a:solidFill>
                  <a:srgbClr val="FF0000"/>
                </a:solidFill>
                <a:cs typeface="B Titr" panose="00000700000000000000" pitchFamily="2" charset="-78"/>
              </a:rPr>
              <a:t>آسیب به والدین</a:t>
            </a:r>
            <a:endParaRPr lang="en-US" sz="6000" dirty="0">
              <a:solidFill>
                <a:srgbClr val="FF0000"/>
              </a:solidFill>
              <a:cs typeface="B Titr" panose="00000700000000000000" pitchFamily="2" charset="-78"/>
            </a:endParaRPr>
          </a:p>
        </p:txBody>
      </p:sp>
      <p:sp>
        <p:nvSpPr>
          <p:cNvPr id="3" name="Content Placeholder 2">
            <a:extLst>
              <a:ext uri="{FF2B5EF4-FFF2-40B4-BE49-F238E27FC236}">
                <a16:creationId xmlns:a16="http://schemas.microsoft.com/office/drawing/2014/main" id="{C11E4F38-26D5-D71B-FDC6-3DFB4DE7EDEA}"/>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1582079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88CBDA0E-3694-B47D-B731-A0FDC9AB57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C9205D-EFEB-E665-FB90-376E36709EB5}"/>
              </a:ext>
            </a:extLst>
          </p:cNvPr>
          <p:cNvSpPr>
            <a:spLocks noGrp="1"/>
          </p:cNvSpPr>
          <p:nvPr>
            <p:ph type="title"/>
          </p:nvPr>
        </p:nvSpPr>
        <p:spPr/>
        <p:txBody>
          <a:bodyPr/>
          <a:lstStyle/>
          <a:p>
            <a:pPr algn="r" rtl="1"/>
            <a:r>
              <a:rPr lang="fa-IR" sz="4400" b="1" dirty="0">
                <a:solidFill>
                  <a:srgbClr val="7030A0"/>
                </a:solidFill>
                <a:effectLst/>
                <a:latin typeface="Calibri" panose="020F0502020204030204" pitchFamily="34" charset="0"/>
                <a:ea typeface="Calibri" panose="020F0502020204030204" pitchFamily="34" charset="0"/>
                <a:cs typeface="B Nazanin" panose="00000400000000000000" pitchFamily="2" charset="-78"/>
              </a:rPr>
              <a:t>افزایش احتمال ابتلا به بیماری‌های مزمن جسمی و روانی در والدینی که تک‌فرزند خود را از دست داده‌اند.</a:t>
            </a:r>
            <a:endParaRPr lang="en-US" dirty="0">
              <a:solidFill>
                <a:srgbClr val="7030A0"/>
              </a:solidFill>
            </a:endParaRPr>
          </a:p>
        </p:txBody>
      </p:sp>
      <p:sp>
        <p:nvSpPr>
          <p:cNvPr id="3" name="Content Placeholder 2">
            <a:extLst>
              <a:ext uri="{FF2B5EF4-FFF2-40B4-BE49-F238E27FC236}">
                <a16:creationId xmlns:a16="http://schemas.microsoft.com/office/drawing/2014/main" id="{27F85E0F-B33E-20B5-A4B3-B365A9EADDEE}"/>
              </a:ext>
            </a:extLst>
          </p:cNvPr>
          <p:cNvSpPr>
            <a:spLocks noGrp="1"/>
          </p:cNvSpPr>
          <p:nvPr>
            <p:ph idx="1"/>
          </p:nvPr>
        </p:nvSpPr>
        <p:spPr/>
        <p:txBody>
          <a:bodyPr/>
          <a:lstStyle/>
          <a:p>
            <a:pPr marL="0" marR="0" algn="r" rtl="1">
              <a:spcBef>
                <a:spcPts val="0"/>
              </a:spcBef>
              <a:spcAft>
                <a:spcPts val="0"/>
              </a:spcAft>
            </a:pPr>
            <a:r>
              <a:rPr lang="fa-IR" sz="4400" dirty="0">
                <a:effectLst/>
                <a:latin typeface="Calibri" panose="020F0502020204030204" pitchFamily="34" charset="0"/>
                <a:ea typeface="Calibri" panose="020F0502020204030204" pitchFamily="34" charset="0"/>
                <a:cs typeface="B Nazanin" panose="00000400000000000000" pitchFamily="2" charset="-78"/>
              </a:rPr>
              <a:t>علایمی همچون اختلال خواب، افکار خودکشی، و افسردگی، حتی در مطالعات عکس‌برداری (</a:t>
            </a:r>
            <a:r>
              <a:rPr lang="en-US" sz="4400" dirty="0">
                <a:effectLst/>
                <a:latin typeface="Calibri" panose="020F0502020204030204" pitchFamily="34" charset="0"/>
                <a:ea typeface="Calibri" panose="020F0502020204030204" pitchFamily="34" charset="0"/>
                <a:cs typeface="B Nazanin" panose="00000400000000000000" pitchFamily="2" charset="-78"/>
              </a:rPr>
              <a:t>fMRI</a:t>
            </a:r>
            <a:r>
              <a:rPr lang="fa-IR" sz="4400" dirty="0">
                <a:effectLst/>
                <a:latin typeface="Calibri" panose="020F0502020204030204" pitchFamily="34" charset="0"/>
                <a:ea typeface="Calibri" panose="020F0502020204030204" pitchFamily="34" charset="0"/>
                <a:cs typeface="B Nazanin" panose="00000400000000000000" pitchFamily="2" charset="-78"/>
              </a:rPr>
              <a:t>) از مغز این والدین دیده شده است که اتصالات مغزی دچار اختلال می‌شوند</a:t>
            </a:r>
            <a:r>
              <a:rPr lang="en-US" dirty="0">
                <a:effectLst/>
              </a:rPr>
              <a:t> </a:t>
            </a:r>
            <a:r>
              <a:rPr lang="en-US" sz="2800" dirty="0">
                <a:effectLst/>
                <a:latin typeface="Calibri" panose="020F0502020204030204" pitchFamily="34" charset="0"/>
                <a:ea typeface="Calibri" panose="020F0502020204030204" pitchFamily="34" charset="0"/>
                <a:cs typeface="Arial" panose="020B0604020202020204" pitchFamily="34" charset="0"/>
              </a:rPr>
              <a:t>. </a:t>
            </a:r>
            <a:endParaRPr lang="en-US" dirty="0"/>
          </a:p>
        </p:txBody>
      </p:sp>
      <p:pic>
        <p:nvPicPr>
          <p:cNvPr id="4" name="Picture 3">
            <a:extLst>
              <a:ext uri="{FF2B5EF4-FFF2-40B4-BE49-F238E27FC236}">
                <a16:creationId xmlns:a16="http://schemas.microsoft.com/office/drawing/2014/main" id="{7D61D1A5-A81D-365E-1C9F-205222D49BC8}"/>
              </a:ext>
            </a:extLst>
          </p:cNvPr>
          <p:cNvPicPr>
            <a:picLocks noChangeAspect="1"/>
          </p:cNvPicPr>
          <p:nvPr/>
        </p:nvPicPr>
        <p:blipFill>
          <a:blip r:embed="rId2"/>
          <a:stretch>
            <a:fillRect/>
          </a:stretch>
        </p:blipFill>
        <p:spPr>
          <a:xfrm>
            <a:off x="0" y="3752281"/>
            <a:ext cx="3059133" cy="3105719"/>
          </a:xfrm>
          <a:prstGeom prst="rect">
            <a:avLst/>
          </a:prstGeom>
        </p:spPr>
      </p:pic>
    </p:spTree>
    <p:extLst>
      <p:ext uri="{BB962C8B-B14F-4D97-AF65-F5344CB8AC3E}">
        <p14:creationId xmlns:p14="http://schemas.microsoft.com/office/powerpoint/2010/main" val="14647797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53A4DB-E83B-5FD5-2A43-684BE5AF05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72A784-6DE5-F630-6CDD-8FEF366B91F8}"/>
              </a:ext>
            </a:extLst>
          </p:cNvPr>
          <p:cNvSpPr>
            <a:spLocks noGrp="1"/>
          </p:cNvSpPr>
          <p:nvPr>
            <p:ph type="title"/>
          </p:nvPr>
        </p:nvSpPr>
        <p:spPr/>
        <p:txBody>
          <a:bodyPr/>
          <a:lstStyle/>
          <a:p>
            <a:pPr algn="r" rtl="1"/>
            <a:r>
              <a:rPr lang="fa-IR" sz="4400" b="1" dirty="0">
                <a:solidFill>
                  <a:srgbClr val="7030A0"/>
                </a:solidFill>
                <a:effectLst/>
                <a:latin typeface="Calibri" panose="020F0502020204030204" pitchFamily="34" charset="0"/>
                <a:ea typeface="Calibri" panose="020F0502020204030204" pitchFamily="34" charset="0"/>
                <a:cs typeface="B Nazanin" panose="00000400000000000000" pitchFamily="2" charset="-78"/>
              </a:rPr>
              <a:t>دلهره و نگرانی مستمر از احتمال مرگ تک‌فرزند در زمان حیات والدین</a:t>
            </a:r>
            <a:endParaRPr lang="en-US" dirty="0">
              <a:solidFill>
                <a:srgbClr val="7030A0"/>
              </a:solidFill>
            </a:endParaRPr>
          </a:p>
        </p:txBody>
      </p:sp>
      <p:sp>
        <p:nvSpPr>
          <p:cNvPr id="3" name="Content Placeholder 2">
            <a:extLst>
              <a:ext uri="{FF2B5EF4-FFF2-40B4-BE49-F238E27FC236}">
                <a16:creationId xmlns:a16="http://schemas.microsoft.com/office/drawing/2014/main" id="{EB1880E8-36E9-94E8-3755-96A5DB35ED1C}"/>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یک مادر به احتمال 15 درصد شاهد فوت تک‌فرزند پسر خود و با احتمال 12 درصد شاهد چنین واقعة تأسف‌باری در خصوص تک‌فرزند دختر خود باشد</a:t>
            </a:r>
            <a:endParaRPr lang="en-US" sz="4000" dirty="0"/>
          </a:p>
        </p:txBody>
      </p:sp>
      <p:pic>
        <p:nvPicPr>
          <p:cNvPr id="5" name="Picture 4">
            <a:extLst>
              <a:ext uri="{FF2B5EF4-FFF2-40B4-BE49-F238E27FC236}">
                <a16:creationId xmlns:a16="http://schemas.microsoft.com/office/drawing/2014/main" id="{18211BD9-3065-AFED-7ECA-E589FB499240}"/>
              </a:ext>
            </a:extLst>
          </p:cNvPr>
          <p:cNvPicPr>
            <a:picLocks noChangeAspect="1"/>
          </p:cNvPicPr>
          <p:nvPr/>
        </p:nvPicPr>
        <p:blipFill>
          <a:blip r:embed="rId2"/>
          <a:stretch>
            <a:fillRect/>
          </a:stretch>
        </p:blipFill>
        <p:spPr>
          <a:xfrm>
            <a:off x="0" y="3038936"/>
            <a:ext cx="5942116" cy="3971216"/>
          </a:xfrm>
          <a:prstGeom prst="rect">
            <a:avLst/>
          </a:prstGeom>
        </p:spPr>
      </p:pic>
    </p:spTree>
    <p:extLst>
      <p:ext uri="{BB962C8B-B14F-4D97-AF65-F5344CB8AC3E}">
        <p14:creationId xmlns:p14="http://schemas.microsoft.com/office/powerpoint/2010/main" val="24027008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34285E3C-4E1D-10A2-A54A-54AC937F21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DEA27D-A9B5-C01C-D80A-551EA7BA9CBC}"/>
              </a:ext>
            </a:extLst>
          </p:cNvPr>
          <p:cNvSpPr>
            <a:spLocks noGrp="1"/>
          </p:cNvSpPr>
          <p:nvPr>
            <p:ph type="title"/>
          </p:nvPr>
        </p:nvSpPr>
        <p:spPr/>
        <p:txBody>
          <a:bodyPr/>
          <a:lstStyle/>
          <a:p>
            <a:pPr algn="r" rtl="1"/>
            <a:r>
              <a:rPr lang="fa-IR" sz="4400" b="1" dirty="0">
                <a:solidFill>
                  <a:srgbClr val="7030A0"/>
                </a:solidFill>
                <a:effectLst/>
                <a:latin typeface="Calibri" panose="020F0502020204030204" pitchFamily="34" charset="0"/>
                <a:ea typeface="Calibri" panose="020F0502020204030204" pitchFamily="34" charset="0"/>
                <a:cs typeface="B Nazanin" panose="00000400000000000000" pitchFamily="2" charset="-78"/>
              </a:rPr>
              <a:t>محدودیت افراد تک‌فرزند در رسیدگی به پدر و مادر سالمند</a:t>
            </a:r>
            <a:endParaRPr lang="en-US" dirty="0">
              <a:solidFill>
                <a:srgbClr val="7030A0"/>
              </a:solidFill>
            </a:endParaRPr>
          </a:p>
        </p:txBody>
      </p:sp>
      <p:sp>
        <p:nvSpPr>
          <p:cNvPr id="3" name="Content Placeholder 2">
            <a:extLst>
              <a:ext uri="{FF2B5EF4-FFF2-40B4-BE49-F238E27FC236}">
                <a16:creationId xmlns:a16="http://schemas.microsoft.com/office/drawing/2014/main" id="{7586A4F6-A514-665B-257D-27DBEB545BF6}"/>
              </a:ext>
            </a:extLst>
          </p:cNvPr>
          <p:cNvSpPr>
            <a:spLocks noGrp="1"/>
          </p:cNvSpPr>
          <p:nvPr>
            <p:ph idx="1"/>
          </p:nvPr>
        </p:nvSpPr>
        <p:spPr/>
        <p:txBody>
          <a:bodyPr>
            <a:normAutofit/>
          </a:bodyPr>
          <a:lstStyle/>
          <a:p>
            <a:pPr algn="r" rtl="1"/>
            <a:r>
              <a:rPr lang="fa-IR" sz="4400" dirty="0">
                <a:effectLst/>
                <a:latin typeface="Calibri" panose="020F0502020204030204" pitchFamily="34" charset="0"/>
                <a:ea typeface="Calibri" panose="020F0502020204030204" pitchFamily="34" charset="0"/>
                <a:cs typeface="B Nazanin" panose="00000400000000000000" pitchFamily="2" charset="-78"/>
              </a:rPr>
              <a:t>به دختر و پسری که هر دو تک‌فرزند هستند و با یک‌دیگر ازدواج می‌کنند، اصطلاحاً نسل 4:2:1 گویند</a:t>
            </a:r>
            <a:endParaRPr lang="en-US" sz="4400" dirty="0"/>
          </a:p>
        </p:txBody>
      </p:sp>
      <p:pic>
        <p:nvPicPr>
          <p:cNvPr id="5" name="Picture 4">
            <a:extLst>
              <a:ext uri="{FF2B5EF4-FFF2-40B4-BE49-F238E27FC236}">
                <a16:creationId xmlns:a16="http://schemas.microsoft.com/office/drawing/2014/main" id="{92D15647-1B45-4C57-7013-3EF3235CE6A0}"/>
              </a:ext>
            </a:extLst>
          </p:cNvPr>
          <p:cNvPicPr>
            <a:picLocks noChangeAspect="1"/>
          </p:cNvPicPr>
          <p:nvPr/>
        </p:nvPicPr>
        <p:blipFill>
          <a:blip r:embed="rId2"/>
          <a:stretch>
            <a:fillRect/>
          </a:stretch>
        </p:blipFill>
        <p:spPr>
          <a:xfrm>
            <a:off x="0" y="3047471"/>
            <a:ext cx="5688281" cy="3810529"/>
          </a:xfrm>
          <a:prstGeom prst="rect">
            <a:avLst/>
          </a:prstGeom>
        </p:spPr>
      </p:pic>
    </p:spTree>
    <p:extLst>
      <p:ext uri="{BB962C8B-B14F-4D97-AF65-F5344CB8AC3E}">
        <p14:creationId xmlns:p14="http://schemas.microsoft.com/office/powerpoint/2010/main" val="4052442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AD9D16-6E7A-3BD3-949A-543D8A447BD9}"/>
              </a:ext>
            </a:extLst>
          </p:cNvPr>
          <p:cNvSpPr>
            <a:spLocks noGrp="1"/>
          </p:cNvSpPr>
          <p:nvPr>
            <p:ph type="title"/>
          </p:nvPr>
        </p:nvSpPr>
        <p:spPr>
          <a:xfrm>
            <a:off x="332509" y="719718"/>
            <a:ext cx="11056917" cy="1325563"/>
          </a:xfrm>
        </p:spPr>
        <p:txBody>
          <a:bodyPr>
            <a:normAutofit fontScale="90000"/>
          </a:bodyPr>
          <a:lstStyle/>
          <a:p>
            <a:r>
              <a:rPr lang="en-US" b="1" i="0" dirty="0">
                <a:solidFill>
                  <a:srgbClr val="3C4245"/>
                </a:solidFill>
                <a:effectLst/>
                <a:latin typeface="Noto Sans" panose="020B0502040504090204" pitchFamily="34" charset="0"/>
              </a:rPr>
              <a:t>WHO launches commission to foster social connection</a:t>
            </a:r>
            <a:br>
              <a:rPr lang="en-US" b="1" i="0" dirty="0">
                <a:solidFill>
                  <a:srgbClr val="3C4245"/>
                </a:solidFill>
                <a:effectLst/>
                <a:latin typeface="Noto Sans" panose="020B0502040504090204" pitchFamily="34" charset="0"/>
              </a:rPr>
            </a:br>
            <a:r>
              <a:rPr lang="en-US" b="0" i="0" dirty="0">
                <a:solidFill>
                  <a:srgbClr val="00205C"/>
                </a:solidFill>
                <a:effectLst/>
                <a:latin typeface="Noto Sans" panose="020B0502040504090204" pitchFamily="34" charset="0"/>
              </a:rPr>
              <a:t>15 November 2023</a:t>
            </a:r>
            <a:r>
              <a:rPr lang="en-US" b="1" i="0" dirty="0">
                <a:solidFill>
                  <a:srgbClr val="00205C"/>
                </a:solidFill>
                <a:effectLst/>
                <a:latin typeface="Noto Sans" panose="020B0502040504090204" pitchFamily="34" charset="0"/>
              </a:rPr>
              <a:t> </a:t>
            </a:r>
            <a:r>
              <a:rPr lang="fa-IR" b="1" i="0" dirty="0">
                <a:solidFill>
                  <a:srgbClr val="FF0000"/>
                </a:solidFill>
                <a:effectLst/>
                <a:latin typeface="Noto Sans" panose="020B0502040504090204" pitchFamily="34" charset="0"/>
                <a:cs typeface="B Titr" panose="00000700000000000000" pitchFamily="2" charset="-78"/>
              </a:rPr>
              <a:t>هشدار سازمان جهانی بهداشت     </a:t>
            </a:r>
            <a:r>
              <a:rPr lang="en-US" b="1" i="0" dirty="0">
                <a:solidFill>
                  <a:srgbClr val="3C4245"/>
                </a:solidFill>
                <a:effectLst/>
                <a:latin typeface="Noto Sans" panose="020B0502040504090204" pitchFamily="34" charset="0"/>
              </a:rPr>
              <a:t/>
            </a:r>
            <a:br>
              <a:rPr lang="en-US" b="1" i="0" dirty="0">
                <a:solidFill>
                  <a:srgbClr val="3C4245"/>
                </a:solidFill>
                <a:effectLst/>
                <a:latin typeface="Noto Sans" panose="020B0502040504090204" pitchFamily="34" charset="0"/>
              </a:rPr>
            </a:br>
            <a:endParaRPr lang="en-US" dirty="0"/>
          </a:p>
        </p:txBody>
      </p:sp>
      <p:pic>
        <p:nvPicPr>
          <p:cNvPr id="8" name="Content Placeholder 7">
            <a:extLst>
              <a:ext uri="{FF2B5EF4-FFF2-40B4-BE49-F238E27FC236}">
                <a16:creationId xmlns:a16="http://schemas.microsoft.com/office/drawing/2014/main" id="{4B35FAB6-3A02-DADD-A966-4A51C828EDE3}"/>
              </a:ext>
            </a:extLst>
          </p:cNvPr>
          <p:cNvPicPr>
            <a:picLocks noGrp="1" noChangeAspect="1"/>
          </p:cNvPicPr>
          <p:nvPr>
            <p:ph idx="1"/>
          </p:nvPr>
        </p:nvPicPr>
        <p:blipFill>
          <a:blip r:embed="rId2"/>
          <a:stretch>
            <a:fillRect/>
          </a:stretch>
        </p:blipFill>
        <p:spPr>
          <a:xfrm>
            <a:off x="60565" y="2181547"/>
            <a:ext cx="12191351" cy="4676453"/>
          </a:xfrm>
        </p:spPr>
      </p:pic>
    </p:spTree>
    <p:extLst>
      <p:ext uri="{BB962C8B-B14F-4D97-AF65-F5344CB8AC3E}">
        <p14:creationId xmlns:p14="http://schemas.microsoft.com/office/powerpoint/2010/main" val="18837858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BF18B-EA54-9F55-18AF-816D8DC582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FDE983-9D27-9A89-F77F-B9785BF1C08E}"/>
              </a:ext>
            </a:extLst>
          </p:cNvPr>
          <p:cNvSpPr>
            <a:spLocks noGrp="1"/>
          </p:cNvSpPr>
          <p:nvPr>
            <p:ph type="title"/>
          </p:nvPr>
        </p:nvSpPr>
        <p:spPr>
          <a:xfrm>
            <a:off x="838200" y="1479221"/>
            <a:ext cx="10515600" cy="1325563"/>
          </a:xfrm>
        </p:spPr>
        <p:txBody>
          <a:bodyPr>
            <a:normAutofit/>
          </a:bodyPr>
          <a:lstStyle/>
          <a:p>
            <a:pPr algn="ctr" rtl="1"/>
            <a:r>
              <a:rPr lang="fa-IR" sz="3600" b="0" i="0" u="none" strike="noStrike" baseline="0" dirty="0">
                <a:solidFill>
                  <a:srgbClr val="FF408D"/>
                </a:solidFill>
                <a:latin typeface="Wamir"/>
                <a:cs typeface="B Titr" panose="00000700000000000000" pitchFamily="2" charset="-78"/>
              </a:rPr>
              <a:t>آسیبهای اجتماعی و سایر مشکلات اجتماعی</a:t>
            </a:r>
            <a:br>
              <a:rPr lang="fa-IR" sz="3600" b="0" i="0" u="none" strike="noStrike" baseline="0" dirty="0">
                <a:solidFill>
                  <a:srgbClr val="FF408D"/>
                </a:solidFill>
                <a:latin typeface="Wamir"/>
                <a:cs typeface="B Titr" panose="00000700000000000000" pitchFamily="2" charset="-78"/>
              </a:rPr>
            </a:br>
            <a:r>
              <a:rPr lang="fa-IR" sz="3600" b="0" i="0" u="none" strike="noStrike" baseline="0" dirty="0">
                <a:solidFill>
                  <a:srgbClr val="FF408D"/>
                </a:solidFill>
                <a:latin typeface="Wamir"/>
                <a:cs typeface="B Titr" panose="00000700000000000000" pitchFamily="2" charset="-78"/>
              </a:rPr>
              <a:t>ناشی از </a:t>
            </a:r>
            <a:r>
              <a:rPr lang="fa-IR" sz="3600" b="0" i="0" u="none" strike="noStrike" baseline="0" dirty="0" smtClean="0">
                <a:solidFill>
                  <a:srgbClr val="FF408D"/>
                </a:solidFill>
                <a:latin typeface="Wamir"/>
                <a:cs typeface="B Titr" panose="00000700000000000000" pitchFamily="2" charset="-78"/>
              </a:rPr>
              <a:t>تک</a:t>
            </a:r>
            <a:r>
              <a:rPr lang="en-US" sz="3600" b="0" i="0" u="none" strike="noStrike" baseline="0" dirty="0" smtClean="0">
                <a:solidFill>
                  <a:srgbClr val="FF408D"/>
                </a:solidFill>
                <a:latin typeface="Wamir"/>
                <a:cs typeface="B Titr" panose="00000700000000000000" pitchFamily="2" charset="-78"/>
              </a:rPr>
              <a:t> </a:t>
            </a:r>
            <a:r>
              <a:rPr lang="fa-IR" sz="3600" b="0" i="0" u="none" strike="noStrike" baseline="0" dirty="0" smtClean="0">
                <a:solidFill>
                  <a:srgbClr val="FF408D"/>
                </a:solidFill>
                <a:latin typeface="Wamir"/>
                <a:cs typeface="B Titr" panose="00000700000000000000" pitchFamily="2" charset="-78"/>
              </a:rPr>
              <a:t>فرزندی</a:t>
            </a:r>
            <a:endParaRPr lang="en-US" sz="3600" dirty="0">
              <a:cs typeface="B Titr" panose="00000700000000000000" pitchFamily="2" charset="-78"/>
            </a:endParaRPr>
          </a:p>
        </p:txBody>
      </p:sp>
      <p:sp>
        <p:nvSpPr>
          <p:cNvPr id="3" name="Content Placeholder 2">
            <a:extLst>
              <a:ext uri="{FF2B5EF4-FFF2-40B4-BE49-F238E27FC236}">
                <a16:creationId xmlns:a16="http://schemas.microsoft.com/office/drawing/2014/main" id="{7237A2FC-49B8-ED20-4F6B-E19321985252}"/>
              </a:ext>
            </a:extLst>
          </p:cNvPr>
          <p:cNvSpPr>
            <a:spLocks noGrp="1"/>
          </p:cNvSpPr>
          <p:nvPr>
            <p:ph idx="1"/>
          </p:nvPr>
        </p:nvSpPr>
        <p:spPr/>
        <p:txBody>
          <a:bodyPr/>
          <a:lstStyle/>
          <a:p>
            <a:pPr algn="r" rtl="1"/>
            <a:endParaRPr lang="en-US" dirty="0"/>
          </a:p>
        </p:txBody>
      </p:sp>
    </p:spTree>
    <p:extLst>
      <p:ext uri="{BB962C8B-B14F-4D97-AF65-F5344CB8AC3E}">
        <p14:creationId xmlns:p14="http://schemas.microsoft.com/office/powerpoint/2010/main" val="289970749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ACAF1-1773-ED76-ECA7-517CC710C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75FE7F-E5C4-8117-6D83-A44B06CC0505}"/>
              </a:ext>
            </a:extLst>
          </p:cNvPr>
          <p:cNvSpPr>
            <a:spLocks noGrp="1"/>
          </p:cNvSpPr>
          <p:nvPr>
            <p:ph type="title"/>
          </p:nvPr>
        </p:nvSpPr>
        <p:spPr/>
        <p:txBody>
          <a:bodyPr/>
          <a:lstStyle/>
          <a:p>
            <a:pPr algn="r" rtl="1"/>
            <a:r>
              <a:rPr lang="fa-IR" sz="4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افزایش احتمال طلاق در سنین بزرگ‌سالی</a:t>
            </a:r>
            <a:endParaRPr lang="en-US" dirty="0">
              <a:solidFill>
                <a:srgbClr val="C00000"/>
              </a:solidFill>
            </a:endParaRPr>
          </a:p>
        </p:txBody>
      </p:sp>
      <p:sp>
        <p:nvSpPr>
          <p:cNvPr id="3" name="Content Placeholder 2">
            <a:extLst>
              <a:ext uri="{FF2B5EF4-FFF2-40B4-BE49-F238E27FC236}">
                <a16:creationId xmlns:a16="http://schemas.microsoft.com/office/drawing/2014/main" id="{A4A04478-EC08-069A-087E-5F659DC2B66C}"/>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در یک مطالعه که در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کشور یونان </a:t>
            </a:r>
            <a:r>
              <a:rPr lang="fa-IR" sz="4000" dirty="0">
                <a:effectLst/>
                <a:latin typeface="Calibri" panose="020F0502020204030204" pitchFamily="34" charset="0"/>
                <a:ea typeface="Calibri" panose="020F0502020204030204" pitchFamily="34" charset="0"/>
                <a:cs typeface="B Nazanin" panose="00000400000000000000" pitchFamily="2" charset="-78"/>
              </a:rPr>
              <a:t>انجام شد، محققان به این نتیجه رسیدند که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احتمال وقوع طلاق در مردان تک‌فرزند، سه برابر</a:t>
            </a:r>
            <a:r>
              <a:rPr lang="fa-IR" sz="4000" dirty="0">
                <a:effectLst/>
                <a:latin typeface="Calibri" panose="020F0502020204030204" pitchFamily="34" charset="0"/>
                <a:ea typeface="Calibri" panose="020F0502020204030204" pitchFamily="34" charset="0"/>
                <a:cs typeface="B Nazanin" panose="00000400000000000000" pitchFamily="2" charset="-78"/>
              </a:rPr>
              <a:t> مردانی است که خواهر و برادر دارند</a:t>
            </a:r>
            <a:endParaRPr lang="en-US" sz="4000" dirty="0"/>
          </a:p>
        </p:txBody>
      </p:sp>
    </p:spTree>
    <p:extLst>
      <p:ext uri="{BB962C8B-B14F-4D97-AF65-F5344CB8AC3E}">
        <p14:creationId xmlns:p14="http://schemas.microsoft.com/office/powerpoint/2010/main" val="424066091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3F4816B1-89F7-846B-AE13-4AA6D8DE47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F2B2D4-8832-3169-080F-1D58865ADE08}"/>
              </a:ext>
            </a:extLst>
          </p:cNvPr>
          <p:cNvSpPr>
            <a:spLocks noGrp="1"/>
          </p:cNvSpPr>
          <p:nvPr>
            <p:ph type="title"/>
          </p:nvPr>
        </p:nvSpPr>
        <p:spPr>
          <a:xfrm>
            <a:off x="7992095" y="1318163"/>
            <a:ext cx="3672716" cy="2707572"/>
          </a:xfrm>
        </p:spPr>
        <p:txBody>
          <a:bodyPr>
            <a:normAutofit fontScale="90000"/>
          </a:bodyPr>
          <a:lstStyle/>
          <a:p>
            <a:pPr algn="r" rtl="1"/>
            <a:r>
              <a:rPr lang="fa-IR" dirty="0">
                <a:cs typeface="B Titr" panose="00000700000000000000" pitchFamily="2" charset="-78"/>
              </a:rPr>
              <a:t>مطالعه 57 هزار نفر در دوره 40 ساله در ایالت اوهایوی آمریکا:</a:t>
            </a:r>
            <a:br>
              <a:rPr lang="fa-IR" dirty="0">
                <a:cs typeface="B Titr" panose="00000700000000000000" pitchFamily="2" charset="-78"/>
              </a:rPr>
            </a:br>
            <a:r>
              <a:rPr lang="fa-IR" dirty="0">
                <a:cs typeface="B Titr" panose="00000700000000000000" pitchFamily="2" charset="-78"/>
              </a:rPr>
              <a:t>احتمال ازدواج کمتر و طلاق بیشتر</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823A241-F3B3-6E2F-7C44-D4C0F3654F91}"/>
              </a:ext>
            </a:extLst>
          </p:cNvPr>
          <p:cNvPicPr>
            <a:picLocks noGrp="1" noChangeAspect="1"/>
          </p:cNvPicPr>
          <p:nvPr>
            <p:ph idx="1"/>
          </p:nvPr>
        </p:nvPicPr>
        <p:blipFill>
          <a:blip r:embed="rId2"/>
          <a:stretch>
            <a:fillRect/>
          </a:stretch>
        </p:blipFill>
        <p:spPr>
          <a:xfrm>
            <a:off x="87444" y="-109502"/>
            <a:ext cx="8224924" cy="6967502"/>
          </a:xfr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C3FC7BAC-63E0-B113-F60C-6432BF17D6C7}"/>
                  </a:ext>
                </a:extLst>
              </p14:cNvPr>
              <p14:cNvContentPartPr/>
              <p14:nvPr/>
            </p14:nvContentPartPr>
            <p14:xfrm>
              <a:off x="8502443" y="3502468"/>
              <a:ext cx="360" cy="360"/>
            </p14:xfrm>
          </p:contentPart>
        </mc:Choice>
        <mc:Fallback xmlns="">
          <p:pic>
            <p:nvPicPr>
              <p:cNvPr id="3" name="Ink 2">
                <a:extLst>
                  <a:ext uri="{FF2B5EF4-FFF2-40B4-BE49-F238E27FC236}">
                    <a16:creationId xmlns:a16="http://schemas.microsoft.com/office/drawing/2014/main" id="{C3FC7BAC-63E0-B113-F60C-6432BF17D6C7}"/>
                  </a:ext>
                </a:extLst>
              </p:cNvPr>
              <p:cNvPicPr/>
              <p:nvPr/>
            </p:nvPicPr>
            <p:blipFill>
              <a:blip r:embed="rId4"/>
              <a:stretch>
                <a:fillRect/>
              </a:stretch>
            </p:blipFill>
            <p:spPr>
              <a:xfrm>
                <a:off x="8496323" y="3496348"/>
                <a:ext cx="12600" cy="12600"/>
              </a:xfrm>
              <a:prstGeom prst="rect">
                <a:avLst/>
              </a:prstGeom>
            </p:spPr>
          </p:pic>
        </mc:Fallback>
      </mc:AlternateContent>
    </p:spTree>
    <p:extLst>
      <p:ext uri="{BB962C8B-B14F-4D97-AF65-F5344CB8AC3E}">
        <p14:creationId xmlns:p14="http://schemas.microsoft.com/office/powerpoint/2010/main" val="247035447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D54FE9C8-8A36-C930-5B33-0C2172D8FFD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BC6532-8F97-2541-9A84-7ACA915A40AE}"/>
              </a:ext>
            </a:extLst>
          </p:cNvPr>
          <p:cNvSpPr>
            <a:spLocks noGrp="1"/>
          </p:cNvSpPr>
          <p:nvPr>
            <p:ph type="title"/>
          </p:nvPr>
        </p:nvSpPr>
        <p:spPr/>
        <p:txBody>
          <a:bodyPr/>
          <a:lstStyle/>
          <a:p>
            <a:pPr algn="r" rtl="1"/>
            <a:r>
              <a:rPr lang="fa-IR" sz="4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افزایش احتمال ارتکاب به جرائم خشونت‌آمیز در پسران تک‌فرزند</a:t>
            </a:r>
            <a:endParaRPr lang="en-US" dirty="0">
              <a:solidFill>
                <a:srgbClr val="C00000"/>
              </a:solidFill>
            </a:endParaRPr>
          </a:p>
        </p:txBody>
      </p:sp>
      <p:sp>
        <p:nvSpPr>
          <p:cNvPr id="3" name="Content Placeholder 2">
            <a:extLst>
              <a:ext uri="{FF2B5EF4-FFF2-40B4-BE49-F238E27FC236}">
                <a16:creationId xmlns:a16="http://schemas.microsoft.com/office/drawing/2014/main" id="{783859B4-2527-3C07-7CF4-2BD068B71F7E}"/>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در یک مطالعه 35 ساله در فنلاند، افراد تک‌فرزند بسته به این‌که مشکلاتی در زمان تولد و یا با والدین خود داشته و یا نداشته باشند،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به‌طورکلی بین 1.8 تا 8.4 برابر، احتمال آن‌که سرانجامشان به پلیس و مراجع قضایی برسد، بیشتر بود</a:t>
            </a:r>
            <a:r>
              <a:rPr lang="fa-IR" sz="4000" dirty="0">
                <a:effectLst/>
                <a:latin typeface="Calibri" panose="020F0502020204030204" pitchFamily="34" charset="0"/>
                <a:ea typeface="Calibri" panose="020F0502020204030204" pitchFamily="34" charset="0"/>
                <a:cs typeface="B Nazanin" panose="00000400000000000000" pitchFamily="2" charset="-78"/>
              </a:rPr>
              <a:t>.</a:t>
            </a:r>
            <a:endParaRPr lang="en-US" sz="4000" dirty="0"/>
          </a:p>
        </p:txBody>
      </p:sp>
    </p:spTree>
    <p:extLst>
      <p:ext uri="{BB962C8B-B14F-4D97-AF65-F5344CB8AC3E}">
        <p14:creationId xmlns:p14="http://schemas.microsoft.com/office/powerpoint/2010/main" val="234968296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DB9672A4-C27A-BFAD-768C-BC7D930240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4A479E-44DA-8559-ECCA-AB873A3AB992}"/>
              </a:ext>
            </a:extLst>
          </p:cNvPr>
          <p:cNvSpPr>
            <a:spLocks noGrp="1"/>
          </p:cNvSpPr>
          <p:nvPr>
            <p:ph type="title"/>
          </p:nvPr>
        </p:nvSpPr>
        <p:spPr/>
        <p:txBody>
          <a:bodyPr>
            <a:normAutofit/>
          </a:bodyPr>
          <a:lstStyle/>
          <a:p>
            <a:pPr algn="r" rtl="1"/>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بالاتربودن احتمال انحرافات اخلاقی و جنسی</a:t>
            </a:r>
            <a:r>
              <a:rPr lang="en-US" sz="4000" dirty="0">
                <a:solidFill>
                  <a:srgbClr val="C00000"/>
                </a:solidFill>
                <a:effectLst/>
                <a:latin typeface="Calibri" panose="020F0502020204030204" pitchFamily="34" charset="0"/>
                <a:ea typeface="Calibri" panose="020F0502020204030204" pitchFamily="34" charset="0"/>
                <a:cs typeface="Arial" panose="020B0604020202020204" pitchFamily="34" charset="0"/>
              </a:rPr>
              <a:t/>
            </a:r>
            <a:br>
              <a:rPr lang="en-US" sz="4000" dirty="0">
                <a:solidFill>
                  <a:srgbClr val="C00000"/>
                </a:solidFill>
                <a:effectLst/>
                <a:latin typeface="Calibri" panose="020F0502020204030204" pitchFamily="34" charset="0"/>
                <a:ea typeface="Calibri" panose="020F0502020204030204" pitchFamily="34" charset="0"/>
                <a:cs typeface="Arial" panose="020B0604020202020204" pitchFamily="34" charset="0"/>
              </a:rPr>
            </a:br>
            <a:endParaRPr lang="en-US" sz="4000" dirty="0">
              <a:solidFill>
                <a:srgbClr val="C00000"/>
              </a:solidFill>
            </a:endParaRPr>
          </a:p>
        </p:txBody>
      </p:sp>
      <p:sp>
        <p:nvSpPr>
          <p:cNvPr id="3" name="Content Placeholder 2">
            <a:extLst>
              <a:ext uri="{FF2B5EF4-FFF2-40B4-BE49-F238E27FC236}">
                <a16:creationId xmlns:a16="http://schemas.microsoft.com/office/drawing/2014/main" id="{B657ACA7-E661-40FC-E696-F49182ECB668}"/>
              </a:ext>
            </a:extLst>
          </p:cNvPr>
          <p:cNvSpPr>
            <a:spLocks noGrp="1"/>
          </p:cNvSpPr>
          <p:nvPr>
            <p:ph idx="1"/>
          </p:nvPr>
        </p:nvSpPr>
        <p:spPr/>
        <p:txBody>
          <a:bodyPr>
            <a:normAutofit/>
          </a:bodyPr>
          <a:lstStyle/>
          <a:p>
            <a:pPr algn="r" rtl="1"/>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دانشجویان تک‌فرزند </a:t>
            </a:r>
            <a:r>
              <a:rPr lang="fa-IR" sz="4000" dirty="0">
                <a:effectLst/>
                <a:latin typeface="Calibri" panose="020F0502020204030204" pitchFamily="34" charset="0"/>
                <a:ea typeface="Calibri" panose="020F0502020204030204" pitchFamily="34" charset="0"/>
                <a:cs typeface="B Nazanin" panose="00000400000000000000" pitchFamily="2" charset="-78"/>
              </a:rPr>
              <a:t>با احتمال بیشتری درگیر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جست‌وجو و مشاهدة عکس و فیلم‌های پورن، خودارضایی و ارتباط جنسی </a:t>
            </a:r>
            <a:r>
              <a:rPr lang="fa-IR" sz="4000" dirty="0">
                <a:effectLst/>
                <a:latin typeface="Calibri" panose="020F0502020204030204" pitchFamily="34" charset="0"/>
                <a:ea typeface="Calibri" panose="020F0502020204030204" pitchFamily="34" charset="0"/>
                <a:cs typeface="B Nazanin" panose="00000400000000000000" pitchFamily="2" charset="-78"/>
              </a:rPr>
              <a:t>خارج از چارچوب خانواده می‌شوند </a:t>
            </a:r>
            <a:endParaRPr lang="en-US" sz="4000" dirty="0"/>
          </a:p>
        </p:txBody>
      </p:sp>
      <p:pic>
        <p:nvPicPr>
          <p:cNvPr id="5" name="Picture 4">
            <a:extLst>
              <a:ext uri="{FF2B5EF4-FFF2-40B4-BE49-F238E27FC236}">
                <a16:creationId xmlns:a16="http://schemas.microsoft.com/office/drawing/2014/main" id="{E83FA5BB-2D0E-A443-37CC-A169640A375E}"/>
              </a:ext>
            </a:extLst>
          </p:cNvPr>
          <p:cNvPicPr>
            <a:picLocks noChangeAspect="1"/>
          </p:cNvPicPr>
          <p:nvPr/>
        </p:nvPicPr>
        <p:blipFill>
          <a:blip r:embed="rId2"/>
          <a:stretch>
            <a:fillRect/>
          </a:stretch>
        </p:blipFill>
        <p:spPr>
          <a:xfrm>
            <a:off x="0" y="3081957"/>
            <a:ext cx="5162904" cy="3776043"/>
          </a:xfrm>
          <a:prstGeom prst="rect">
            <a:avLst/>
          </a:prstGeom>
        </p:spPr>
      </p:pic>
    </p:spTree>
    <p:extLst>
      <p:ext uri="{BB962C8B-B14F-4D97-AF65-F5344CB8AC3E}">
        <p14:creationId xmlns:p14="http://schemas.microsoft.com/office/powerpoint/2010/main" val="37390674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C0AEE-507A-D74C-F5AC-7D350BF4EC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BF6980-F2D1-2897-1B22-A81ED20A8E2A}"/>
              </a:ext>
            </a:extLst>
          </p:cNvPr>
          <p:cNvSpPr>
            <a:spLocks noGrp="1"/>
          </p:cNvSpPr>
          <p:nvPr>
            <p:ph type="title"/>
          </p:nvPr>
        </p:nvSpPr>
        <p:spPr/>
        <p:txBody>
          <a:bodyPr>
            <a:normAutofit/>
          </a:bodyPr>
          <a:lstStyle/>
          <a:p>
            <a:pPr algn="r" rtl="1"/>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افزایش احتمال اعتیاد به گوشی هوشمند</a:t>
            </a:r>
            <a:endParaRPr lang="en-US" sz="4000" dirty="0">
              <a:solidFill>
                <a:srgbClr val="C00000"/>
              </a:solidFill>
            </a:endParaRPr>
          </a:p>
        </p:txBody>
      </p:sp>
      <p:sp>
        <p:nvSpPr>
          <p:cNvPr id="3" name="Content Placeholder 2">
            <a:extLst>
              <a:ext uri="{FF2B5EF4-FFF2-40B4-BE49-F238E27FC236}">
                <a16:creationId xmlns:a16="http://schemas.microsoft.com/office/drawing/2014/main" id="{1560BBC9-6580-0F59-A409-D0B639D38248}"/>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احتمال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اعتیاد به موبایل </a:t>
            </a:r>
            <a:r>
              <a:rPr lang="fa-IR" sz="4000" dirty="0">
                <a:effectLst/>
                <a:latin typeface="Calibri" panose="020F0502020204030204" pitchFamily="34" charset="0"/>
                <a:ea typeface="Calibri" panose="020F0502020204030204" pitchFamily="34" charset="0"/>
                <a:cs typeface="B Nazanin" panose="00000400000000000000" pitchFamily="2" charset="-78"/>
              </a:rPr>
              <a:t>در دانشجویان تک‌فرزند بیشتر بود و هم‌چنین اعتیاد به موبایل از عوامل مستعدکنندة افسردگی شناخته شد </a:t>
            </a:r>
            <a:endParaRPr lang="en-US" sz="4000" dirty="0"/>
          </a:p>
        </p:txBody>
      </p:sp>
      <p:pic>
        <p:nvPicPr>
          <p:cNvPr id="7" name="Picture 6">
            <a:extLst>
              <a:ext uri="{FF2B5EF4-FFF2-40B4-BE49-F238E27FC236}">
                <a16:creationId xmlns:a16="http://schemas.microsoft.com/office/drawing/2014/main" id="{AF672A64-30A4-38A7-D364-E503A562AE77}"/>
              </a:ext>
            </a:extLst>
          </p:cNvPr>
          <p:cNvPicPr>
            <a:picLocks noChangeAspect="1"/>
          </p:cNvPicPr>
          <p:nvPr/>
        </p:nvPicPr>
        <p:blipFill>
          <a:blip r:embed="rId2"/>
          <a:stretch>
            <a:fillRect/>
          </a:stretch>
        </p:blipFill>
        <p:spPr>
          <a:xfrm>
            <a:off x="98960" y="2978563"/>
            <a:ext cx="4817424" cy="3772560"/>
          </a:xfrm>
          <a:prstGeom prst="rect">
            <a:avLst/>
          </a:prstGeom>
        </p:spPr>
      </p:pic>
    </p:spTree>
    <p:extLst>
      <p:ext uri="{BB962C8B-B14F-4D97-AF65-F5344CB8AC3E}">
        <p14:creationId xmlns:p14="http://schemas.microsoft.com/office/powerpoint/2010/main" val="393264155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5E219D23-4E74-2E3C-B754-E55A4B566E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642336-C938-B1A0-491D-5222F591C972}"/>
              </a:ext>
            </a:extLst>
          </p:cNvPr>
          <p:cNvSpPr>
            <a:spLocks noGrp="1"/>
          </p:cNvSpPr>
          <p:nvPr>
            <p:ph type="title"/>
          </p:nvPr>
        </p:nvSpPr>
        <p:spPr/>
        <p:txBody>
          <a:bodyPr/>
          <a:lstStyle/>
          <a:p>
            <a:pPr algn="r" rtl="1"/>
            <a:r>
              <a:rPr lang="fa-IR" sz="4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ضعیف‌تربودن عملکرد تحصیلی</a:t>
            </a:r>
            <a:endParaRPr lang="en-US" dirty="0">
              <a:solidFill>
                <a:srgbClr val="C00000"/>
              </a:solidFill>
            </a:endParaRPr>
          </a:p>
        </p:txBody>
      </p:sp>
      <p:sp>
        <p:nvSpPr>
          <p:cNvPr id="3" name="Content Placeholder 2">
            <a:extLst>
              <a:ext uri="{FF2B5EF4-FFF2-40B4-BE49-F238E27FC236}">
                <a16:creationId xmlns:a16="http://schemas.microsoft.com/office/drawing/2014/main" id="{84DE87A9-30A8-608A-1C55-16FBAA0877FD}"/>
              </a:ext>
            </a:extLst>
          </p:cNvPr>
          <p:cNvSpPr>
            <a:spLocks noGrp="1"/>
          </p:cNvSpPr>
          <p:nvPr>
            <p:ph idx="1"/>
          </p:nvPr>
        </p:nvSpPr>
        <p:spPr/>
        <p:txBody>
          <a:bodyPr>
            <a:normAutofit/>
          </a:bodyPr>
          <a:lstStyle/>
          <a:p>
            <a:pPr algn="r" rtl="1"/>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محققان ضمن تحقیق بر 20 هزار دانش‌آموز </a:t>
            </a:r>
            <a:r>
              <a:rPr lang="fa-IR" sz="4000" dirty="0">
                <a:effectLst/>
                <a:latin typeface="Calibri" panose="020F0502020204030204" pitchFamily="34" charset="0"/>
                <a:ea typeface="Calibri" panose="020F0502020204030204" pitchFamily="34" charset="0"/>
                <a:cs typeface="B Nazanin" panose="00000400000000000000" pitchFamily="2" charset="-78"/>
              </a:rPr>
              <a:t>گزارش کردند؛ در مجموع دانش‌آموزانی </a:t>
            </a:r>
            <a:r>
              <a:rPr lang="fa-IR" sz="4000" dirty="0">
                <a:latin typeface="Calibri" panose="020F0502020204030204" pitchFamily="34" charset="0"/>
                <a:cs typeface="B Nazanin" panose="00000400000000000000" pitchFamily="2" charset="-78"/>
              </a:rPr>
              <a:t>که خواهر و برادر </a:t>
            </a:r>
            <a:r>
              <a:rPr lang="fa-IR" sz="4000" dirty="0">
                <a:effectLst/>
                <a:latin typeface="Calibri" panose="020F0502020204030204" pitchFamily="34" charset="0"/>
                <a:ea typeface="Calibri" panose="020F0502020204030204" pitchFamily="34" charset="0"/>
                <a:cs typeface="B Nazanin" panose="00000400000000000000" pitchFamily="2" charset="-78"/>
              </a:rPr>
              <a:t>دارند در مقایسه با دانش‌آموزان تک‌فرزند،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در تحصیل موفق‌تر عمل کرده </a:t>
            </a:r>
            <a:r>
              <a:rPr lang="fa-IR" sz="4000" dirty="0">
                <a:effectLst/>
                <a:latin typeface="Calibri" panose="020F0502020204030204" pitchFamily="34" charset="0"/>
                <a:ea typeface="Calibri" panose="020F0502020204030204" pitchFamily="34" charset="0"/>
                <a:cs typeface="B Nazanin" panose="00000400000000000000" pitchFamily="2" charset="-78"/>
              </a:rPr>
              <a:t>و نمرات بهتری کسب می‌کنند</a:t>
            </a:r>
            <a:endParaRPr lang="en-US" sz="4000" dirty="0"/>
          </a:p>
        </p:txBody>
      </p:sp>
    </p:spTree>
    <p:extLst>
      <p:ext uri="{BB962C8B-B14F-4D97-AF65-F5344CB8AC3E}">
        <p14:creationId xmlns:p14="http://schemas.microsoft.com/office/powerpoint/2010/main" val="34804374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6DF14F-0479-A3B8-B025-D50E0EFD2A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ED01D2-A72A-77EC-A68D-9C6CD8685E10}"/>
              </a:ext>
            </a:extLst>
          </p:cNvPr>
          <p:cNvSpPr>
            <a:spLocks noGrp="1"/>
          </p:cNvSpPr>
          <p:nvPr>
            <p:ph type="title"/>
          </p:nvPr>
        </p:nvSpPr>
        <p:spPr/>
        <p:txBody>
          <a:bodyPr/>
          <a:lstStyle/>
          <a:p>
            <a:pPr algn="r" rtl="1"/>
            <a:r>
              <a:rPr lang="fa-IR" sz="4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تغییر در برخی شاخص‌های رفتاری در سطح جامعه</a:t>
            </a:r>
            <a:endParaRPr lang="en-US" dirty="0">
              <a:solidFill>
                <a:srgbClr val="C00000"/>
              </a:solidFill>
            </a:endParaRPr>
          </a:p>
        </p:txBody>
      </p:sp>
      <p:sp>
        <p:nvSpPr>
          <p:cNvPr id="3" name="Content Placeholder 2">
            <a:extLst>
              <a:ext uri="{FF2B5EF4-FFF2-40B4-BE49-F238E27FC236}">
                <a16:creationId xmlns:a16="http://schemas.microsoft.com/office/drawing/2014/main" id="{2A48709E-2AB4-A126-17EC-B2C9BF55E0DE}"/>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افراد تک‌فرزند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امپراتورهای کوچولو</a:t>
            </a:r>
            <a:r>
              <a:rPr lang="fa-IR" sz="4000" dirty="0">
                <a:effectLst/>
                <a:latin typeface="Calibri" panose="020F0502020204030204" pitchFamily="34" charset="0"/>
                <a:ea typeface="Calibri" panose="020F0502020204030204" pitchFamily="34" charset="0"/>
                <a:cs typeface="B Nazanin" panose="00000400000000000000" pitchFamily="2" charset="-78"/>
              </a:rPr>
              <a:t>!) در قیاس با افرادی که خواهر و برادر دارند، </a:t>
            </a:r>
            <a:r>
              <a:rPr lang="fa-IR" sz="40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بدبین‌ترند، کمتر قابل اعتمادند</a:t>
            </a:r>
            <a:r>
              <a:rPr lang="fa-IR" sz="4000" dirty="0">
                <a:effectLst/>
                <a:latin typeface="Calibri" panose="020F0502020204030204" pitchFamily="34" charset="0"/>
                <a:ea typeface="Calibri" panose="020F0502020204030204" pitchFamily="34" charset="0"/>
                <a:cs typeface="B Nazanin" panose="00000400000000000000" pitchFamily="2" charset="-78"/>
              </a:rPr>
              <a:t>، رقابت‌جویی و خطرپذیری کمتری دارند، هم‌چنین </a:t>
            </a:r>
            <a:r>
              <a:rPr lang="fa-IR" sz="40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حس وظیفه‌شناسی در آن‌ها ضعیف‌تر است</a:t>
            </a:r>
            <a:r>
              <a:rPr lang="fa-IR" sz="4000" dirty="0">
                <a:effectLst/>
                <a:latin typeface="Calibri" panose="020F0502020204030204" pitchFamily="34" charset="0"/>
                <a:ea typeface="Calibri" panose="020F0502020204030204" pitchFamily="34" charset="0"/>
                <a:cs typeface="B Nazanin" panose="00000400000000000000" pitchFamily="2" charset="-78"/>
              </a:rPr>
              <a:t> و در نهایت چنین نتیجه‌گیری کردند که این شاخص‌های رفتاری می‌تواند در آینده بر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اقتصاد چین </a:t>
            </a:r>
            <a:r>
              <a:rPr lang="fa-IR" sz="4000" dirty="0">
                <a:effectLst/>
                <a:latin typeface="Calibri" panose="020F0502020204030204" pitchFamily="34" charset="0"/>
                <a:ea typeface="Calibri" panose="020F0502020204030204" pitchFamily="34" charset="0"/>
                <a:cs typeface="B Nazanin" panose="00000400000000000000" pitchFamily="2" charset="-78"/>
              </a:rPr>
              <a:t>اثرگذار باشد</a:t>
            </a:r>
            <a:endParaRPr lang="en-US" sz="4000" dirty="0"/>
          </a:p>
        </p:txBody>
      </p:sp>
    </p:spTree>
    <p:extLst>
      <p:ext uri="{BB962C8B-B14F-4D97-AF65-F5344CB8AC3E}">
        <p14:creationId xmlns:p14="http://schemas.microsoft.com/office/powerpoint/2010/main" val="31034127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82AE4E15-0CDB-4180-A075-774FF18ED4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7302E6-36B3-B62F-9513-E05C913C83E3}"/>
              </a:ext>
            </a:extLst>
          </p:cNvPr>
          <p:cNvSpPr>
            <a:spLocks noGrp="1"/>
          </p:cNvSpPr>
          <p:nvPr>
            <p:ph type="title"/>
          </p:nvPr>
        </p:nvSpPr>
        <p:spPr>
          <a:xfrm>
            <a:off x="838200" y="0"/>
            <a:ext cx="10515600" cy="869133"/>
          </a:xfrm>
        </p:spPr>
        <p:txBody>
          <a:bodyPr/>
          <a:lstStyle/>
          <a:p>
            <a:pPr algn="ctr"/>
            <a:r>
              <a:rPr lang="fa-IR" b="1" dirty="0">
                <a:solidFill>
                  <a:srgbClr val="0070C0"/>
                </a:solidFill>
                <a:cs typeface="B Titr" panose="00000700000000000000" pitchFamily="2" charset="-78"/>
              </a:rPr>
              <a:t>سندرم امپراطور کوچولو</a:t>
            </a:r>
            <a:endParaRPr lang="en-US" b="1" dirty="0">
              <a:solidFill>
                <a:srgbClr val="0070C0"/>
              </a:solidFill>
              <a:cs typeface="B Titr" panose="00000700000000000000" pitchFamily="2" charset="-78"/>
            </a:endParaRPr>
          </a:p>
        </p:txBody>
      </p:sp>
      <p:pic>
        <p:nvPicPr>
          <p:cNvPr id="6" name="Content Placeholder 5">
            <a:extLst>
              <a:ext uri="{FF2B5EF4-FFF2-40B4-BE49-F238E27FC236}">
                <a16:creationId xmlns:a16="http://schemas.microsoft.com/office/drawing/2014/main" id="{8E87BD14-8BE0-E5F9-7FE9-60D922EE43C8}"/>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52213" y="785107"/>
            <a:ext cx="10801587" cy="6072893"/>
          </a:xfrm>
        </p:spPr>
      </p:pic>
    </p:spTree>
    <p:extLst>
      <p:ext uri="{BB962C8B-B14F-4D97-AF65-F5344CB8AC3E}">
        <p14:creationId xmlns:p14="http://schemas.microsoft.com/office/powerpoint/2010/main" val="42783317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a:extLst>
            <a:ext uri="{FF2B5EF4-FFF2-40B4-BE49-F238E27FC236}">
              <a16:creationId xmlns:a16="http://schemas.microsoft.com/office/drawing/2014/main" id="{3F58BE6A-43D7-EBBA-63AB-B1BC813B43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1124F3-0C81-7E90-00AD-EE27D5CCDE97}"/>
              </a:ext>
            </a:extLst>
          </p:cNvPr>
          <p:cNvSpPr>
            <a:spLocks noGrp="1"/>
          </p:cNvSpPr>
          <p:nvPr>
            <p:ph type="title"/>
          </p:nvPr>
        </p:nvSpPr>
        <p:spPr/>
        <p:txBody>
          <a:bodyPr/>
          <a:lstStyle/>
          <a:p>
            <a:pPr algn="r" rtl="1"/>
            <a:r>
              <a:rPr lang="fa-IR" b="1" dirty="0">
                <a:cs typeface="B Zar" panose="00000400000000000000" pitchFamily="2" charset="-78"/>
              </a:rPr>
              <a:t>بمب ساعتی رفتاری</a:t>
            </a:r>
            <a:endParaRPr lang="en-US" b="1" dirty="0">
              <a:cs typeface="B Zar" panose="00000400000000000000" pitchFamily="2" charset="-78"/>
            </a:endParaRPr>
          </a:p>
        </p:txBody>
      </p:sp>
      <p:sp>
        <p:nvSpPr>
          <p:cNvPr id="3" name="Content Placeholder 2">
            <a:extLst>
              <a:ext uri="{FF2B5EF4-FFF2-40B4-BE49-F238E27FC236}">
                <a16:creationId xmlns:a16="http://schemas.microsoft.com/office/drawing/2014/main" id="{7737CE0E-DB62-25F0-8358-DBA75EBB14FE}"/>
              </a:ext>
            </a:extLst>
          </p:cNvPr>
          <p:cNvSpPr>
            <a:spLocks noGrp="1"/>
          </p:cNvSpPr>
          <p:nvPr>
            <p:ph idx="1"/>
          </p:nvPr>
        </p:nvSpPr>
        <p:spPr/>
        <p:txBody>
          <a:bodyPr>
            <a:normAutofit/>
          </a:bodyPr>
          <a:lstStyle/>
          <a:p>
            <a:r>
              <a:rPr lang="en-US" sz="4800" dirty="0"/>
              <a:t>Andrew Marshall even argues that it is </a:t>
            </a:r>
            <a:r>
              <a:rPr lang="en-US" sz="4800" dirty="0">
                <a:solidFill>
                  <a:srgbClr val="C00000"/>
                </a:solidFill>
              </a:rPr>
              <a:t>shaping Chinese society </a:t>
            </a:r>
            <a:r>
              <a:rPr lang="en-US" sz="4800" dirty="0"/>
              <a:t>in unexpected ways that may culminate into a future "</a:t>
            </a:r>
            <a:r>
              <a:rPr lang="en-US" sz="4800" dirty="0">
                <a:solidFill>
                  <a:srgbClr val="C00000"/>
                </a:solidFill>
              </a:rPr>
              <a:t>behavioral time-bomb</a:t>
            </a:r>
            <a:r>
              <a:rPr lang="en-US" sz="4800" dirty="0"/>
              <a:t>."</a:t>
            </a:r>
          </a:p>
        </p:txBody>
      </p:sp>
    </p:spTree>
    <p:extLst>
      <p:ext uri="{BB962C8B-B14F-4D97-AF65-F5344CB8AC3E}">
        <p14:creationId xmlns:p14="http://schemas.microsoft.com/office/powerpoint/2010/main" val="4154340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FF85E-8EB7-0275-C15C-F76A03E73175}"/>
              </a:ext>
            </a:extLst>
          </p:cNvPr>
          <p:cNvSpPr>
            <a:spLocks noGrp="1"/>
          </p:cNvSpPr>
          <p:nvPr>
            <p:ph type="title"/>
          </p:nvPr>
        </p:nvSpPr>
        <p:spPr>
          <a:xfrm>
            <a:off x="838200" y="365126"/>
            <a:ext cx="10515600" cy="1024060"/>
          </a:xfrm>
        </p:spPr>
        <p:txBody>
          <a:bodyPr/>
          <a:lstStyle/>
          <a:p>
            <a:endParaRPr lang="en-US" dirty="0"/>
          </a:p>
        </p:txBody>
      </p:sp>
      <p:pic>
        <p:nvPicPr>
          <p:cNvPr id="5" name="Content Placeholder 4">
            <a:extLst>
              <a:ext uri="{FF2B5EF4-FFF2-40B4-BE49-F238E27FC236}">
                <a16:creationId xmlns:a16="http://schemas.microsoft.com/office/drawing/2014/main" id="{7F7E79F6-0262-9465-4157-F256A12A68B8}"/>
              </a:ext>
            </a:extLst>
          </p:cNvPr>
          <p:cNvPicPr>
            <a:picLocks noGrp="1" noChangeAspect="1"/>
          </p:cNvPicPr>
          <p:nvPr>
            <p:ph sz="half" idx="2"/>
          </p:nvPr>
        </p:nvPicPr>
        <p:blipFill>
          <a:blip r:embed="rId2"/>
          <a:stretch>
            <a:fillRect/>
          </a:stretch>
        </p:blipFill>
        <p:spPr>
          <a:xfrm>
            <a:off x="7263565" y="1975915"/>
            <a:ext cx="2935512" cy="4451655"/>
          </a:xfrm>
          <a:prstGeom prst="rect">
            <a:avLst/>
          </a:prstGeom>
        </p:spPr>
      </p:pic>
      <p:pic>
        <p:nvPicPr>
          <p:cNvPr id="8" name="Picture 7">
            <a:extLst>
              <a:ext uri="{FF2B5EF4-FFF2-40B4-BE49-F238E27FC236}">
                <a16:creationId xmlns:a16="http://schemas.microsoft.com/office/drawing/2014/main" id="{82B8E722-9940-A2EC-AC50-E98619D44DF4}"/>
              </a:ext>
            </a:extLst>
          </p:cNvPr>
          <p:cNvPicPr>
            <a:picLocks noChangeAspect="1"/>
          </p:cNvPicPr>
          <p:nvPr/>
        </p:nvPicPr>
        <p:blipFill>
          <a:blip r:embed="rId3"/>
          <a:stretch>
            <a:fillRect/>
          </a:stretch>
        </p:blipFill>
        <p:spPr>
          <a:xfrm>
            <a:off x="1318847" y="8776"/>
            <a:ext cx="8880230" cy="1967140"/>
          </a:xfrm>
          <a:prstGeom prst="rect">
            <a:avLst/>
          </a:prstGeom>
        </p:spPr>
      </p:pic>
      <p:sp>
        <p:nvSpPr>
          <p:cNvPr id="4" name="Content Placeholder 3">
            <a:extLst>
              <a:ext uri="{FF2B5EF4-FFF2-40B4-BE49-F238E27FC236}">
                <a16:creationId xmlns:a16="http://schemas.microsoft.com/office/drawing/2014/main" id="{011D4AA6-2E2C-98B8-4044-52858E20E3E0}"/>
              </a:ext>
            </a:extLst>
          </p:cNvPr>
          <p:cNvSpPr>
            <a:spLocks noGrp="1"/>
          </p:cNvSpPr>
          <p:nvPr>
            <p:ph sz="half" idx="1"/>
          </p:nvPr>
        </p:nvSpPr>
        <p:spPr>
          <a:xfrm>
            <a:off x="558140" y="1825625"/>
            <a:ext cx="6370932" cy="4351338"/>
          </a:xfrm>
        </p:spPr>
        <p:txBody>
          <a:bodyPr>
            <a:normAutofit/>
          </a:bodyPr>
          <a:lstStyle/>
          <a:p>
            <a:pPr algn="r" rtl="1"/>
            <a:r>
              <a:rPr lang="fa-IR" sz="3200" dirty="0">
                <a:cs typeface="B Titr" panose="00000700000000000000" pitchFamily="2" charset="-78"/>
              </a:rPr>
              <a:t>در سالهای طبابت من اینقدری که بخاطر تنهایی مراجعه کننده داشتم، به علت بیماری های قلبی یا دیابت نبود!</a:t>
            </a:r>
            <a:endParaRPr lang="en-US" sz="3200" dirty="0">
              <a:cs typeface="B Titr" panose="00000700000000000000" pitchFamily="2" charset="-78"/>
            </a:endParaRPr>
          </a:p>
        </p:txBody>
      </p:sp>
      <p:pic>
        <p:nvPicPr>
          <p:cNvPr id="3" name="Picture 2">
            <a:extLst>
              <a:ext uri="{FF2B5EF4-FFF2-40B4-BE49-F238E27FC236}">
                <a16:creationId xmlns:a16="http://schemas.microsoft.com/office/drawing/2014/main" id="{722A7E74-6922-BABC-0235-551BD55650E2}"/>
              </a:ext>
            </a:extLst>
          </p:cNvPr>
          <p:cNvPicPr>
            <a:picLocks noChangeAspect="1"/>
          </p:cNvPicPr>
          <p:nvPr/>
        </p:nvPicPr>
        <p:blipFill>
          <a:blip r:embed="rId4"/>
          <a:stretch>
            <a:fillRect/>
          </a:stretch>
        </p:blipFill>
        <p:spPr>
          <a:xfrm>
            <a:off x="724181" y="3429000"/>
            <a:ext cx="6038850" cy="3505200"/>
          </a:xfrm>
          <a:prstGeom prst="rect">
            <a:avLst/>
          </a:prstGeom>
        </p:spPr>
      </p:pic>
    </p:spTree>
    <p:extLst>
      <p:ext uri="{BB962C8B-B14F-4D97-AF65-F5344CB8AC3E}">
        <p14:creationId xmlns:p14="http://schemas.microsoft.com/office/powerpoint/2010/main" val="3604603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7F7C-CF90-8FEE-E130-EA8D6B1E93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1E0CD3-86FF-B744-E893-903FC625804E}"/>
              </a:ext>
            </a:extLst>
          </p:cNvPr>
          <p:cNvSpPr>
            <a:spLocks noGrp="1"/>
          </p:cNvSpPr>
          <p:nvPr>
            <p:ph type="title"/>
          </p:nvPr>
        </p:nvSpPr>
        <p:spPr/>
        <p:txBody>
          <a:bodyPr>
            <a:normAutofit/>
          </a:bodyPr>
          <a:lstStyle/>
          <a:p>
            <a:pPr algn="r" rtl="1"/>
            <a:r>
              <a:rPr lang="fa-IR" sz="40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کم‌شدن احتمالی میانگین ضریب هوشی جامعه</a:t>
            </a:r>
            <a:endParaRPr lang="en-US" sz="4000" dirty="0">
              <a:solidFill>
                <a:srgbClr val="C00000"/>
              </a:solidFill>
            </a:endParaRPr>
          </a:p>
        </p:txBody>
      </p:sp>
      <p:sp>
        <p:nvSpPr>
          <p:cNvPr id="3" name="Content Placeholder 2">
            <a:extLst>
              <a:ext uri="{FF2B5EF4-FFF2-40B4-BE49-F238E27FC236}">
                <a16:creationId xmlns:a16="http://schemas.microsoft.com/office/drawing/2014/main" id="{E20A1072-1D8B-2647-FB1B-01BFA2F74BC9}"/>
              </a:ext>
            </a:extLst>
          </p:cNvPr>
          <p:cNvSpPr>
            <a:spLocks noGrp="1"/>
          </p:cNvSpPr>
          <p:nvPr>
            <p:ph idx="1"/>
          </p:nvPr>
        </p:nvSpPr>
        <p:spPr/>
        <p:txBody>
          <a:bodyPr>
            <a:normAutofit/>
          </a:bodyPr>
          <a:lstStyle/>
          <a:p>
            <a:pPr algn="r" rtl="1"/>
            <a:r>
              <a:rPr lang="fa-IR" sz="4000" dirty="0">
                <a:effectLst/>
                <a:latin typeface="Calibri" panose="020F0502020204030204" pitchFamily="34" charset="0"/>
                <a:ea typeface="Calibri" panose="020F0502020204030204" pitchFamily="34" charset="0"/>
                <a:cs typeface="B Nazanin" panose="00000400000000000000" pitchFamily="2" charset="-78"/>
              </a:rPr>
              <a:t>مطالعات نشان داده است که در خانم‌‌های برخوردار از تحصیلات دانشگاهی،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احتمال تک‌فرزندی 7 تا 10 برابر خانم‌هایی است که از تحصیلات بالا </a:t>
            </a:r>
            <a:r>
              <a:rPr lang="fa-IR" sz="4000" dirty="0">
                <a:effectLst/>
                <a:latin typeface="Calibri" panose="020F0502020204030204" pitchFamily="34" charset="0"/>
                <a:ea typeface="Calibri" panose="020F0502020204030204" pitchFamily="34" charset="0"/>
                <a:cs typeface="B Nazanin" panose="00000400000000000000" pitchFamily="2" charset="-78"/>
              </a:rPr>
              <a:t>برخوردار نیستند</a:t>
            </a:r>
            <a:endParaRPr lang="en-US" sz="4000" dirty="0"/>
          </a:p>
        </p:txBody>
      </p:sp>
      <p:pic>
        <p:nvPicPr>
          <p:cNvPr id="5" name="Picture 4">
            <a:extLst>
              <a:ext uri="{FF2B5EF4-FFF2-40B4-BE49-F238E27FC236}">
                <a16:creationId xmlns:a16="http://schemas.microsoft.com/office/drawing/2014/main" id="{09AE02D7-088E-387A-D183-32ECC52F8B45}"/>
              </a:ext>
            </a:extLst>
          </p:cNvPr>
          <p:cNvPicPr>
            <a:picLocks noChangeAspect="1"/>
          </p:cNvPicPr>
          <p:nvPr/>
        </p:nvPicPr>
        <p:blipFill>
          <a:blip r:embed="rId2"/>
          <a:stretch>
            <a:fillRect/>
          </a:stretch>
        </p:blipFill>
        <p:spPr>
          <a:xfrm>
            <a:off x="0" y="3189995"/>
            <a:ext cx="4928260" cy="3668005"/>
          </a:xfrm>
          <a:prstGeom prst="rect">
            <a:avLst/>
          </a:prstGeom>
        </p:spPr>
      </p:pic>
    </p:spTree>
    <p:extLst>
      <p:ext uri="{BB962C8B-B14F-4D97-AF65-F5344CB8AC3E}">
        <p14:creationId xmlns:p14="http://schemas.microsoft.com/office/powerpoint/2010/main" val="189327205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E380C-8E7E-F0F4-BC32-593E7A16C6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2DB4FE-DDEF-4B2B-4C51-53CB145B04FF}"/>
              </a:ext>
            </a:extLst>
          </p:cNvPr>
          <p:cNvSpPr>
            <a:spLocks noGrp="1"/>
          </p:cNvSpPr>
          <p:nvPr>
            <p:ph type="title"/>
          </p:nvPr>
        </p:nvSpPr>
        <p:spPr/>
        <p:txBody>
          <a:bodyPr/>
          <a:lstStyle/>
          <a:p>
            <a:pPr algn="r" rtl="1"/>
            <a:r>
              <a:rPr lang="fa-IR" sz="4400" b="1"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تأثیر منفی تک‌فرزندی بر سرمایة اجتماعی</a:t>
            </a:r>
            <a:endParaRPr lang="en-US" dirty="0">
              <a:solidFill>
                <a:srgbClr val="C00000"/>
              </a:solidFill>
            </a:endParaRPr>
          </a:p>
        </p:txBody>
      </p:sp>
      <p:sp>
        <p:nvSpPr>
          <p:cNvPr id="3" name="Content Placeholder 2">
            <a:extLst>
              <a:ext uri="{FF2B5EF4-FFF2-40B4-BE49-F238E27FC236}">
                <a16:creationId xmlns:a16="http://schemas.microsoft.com/office/drawing/2014/main" id="{5F888A78-A9AF-C84E-B8C4-C1D81B7438E8}"/>
              </a:ext>
            </a:extLst>
          </p:cNvPr>
          <p:cNvSpPr>
            <a:spLocks noGrp="1"/>
          </p:cNvSpPr>
          <p:nvPr>
            <p:ph idx="1"/>
          </p:nvPr>
        </p:nvSpPr>
        <p:spPr/>
        <p:txBody>
          <a:bodyPr>
            <a:normAutofit/>
          </a:bodyPr>
          <a:lstStyle/>
          <a:p>
            <a:pPr marL="0" marR="0" indent="240665" algn="just" rtl="1">
              <a:lnSpc>
                <a:spcPct val="107000"/>
              </a:lnSpc>
              <a:spcBef>
                <a:spcPts val="0"/>
              </a:spcBef>
              <a:spcAft>
                <a:spcPts val="800"/>
              </a:spcAft>
              <a:tabLst>
                <a:tab pos="0" algn="l"/>
              </a:tabLst>
            </a:pPr>
            <a:r>
              <a:rPr lang="fa-IR" sz="4000" dirty="0">
                <a:effectLst/>
                <a:latin typeface="Calibri" panose="020F0502020204030204" pitchFamily="34" charset="0"/>
                <a:ea typeface="Calibri" panose="020F0502020204030204" pitchFamily="34" charset="0"/>
                <a:cs typeface="B Nazanin" panose="00000400000000000000" pitchFamily="2" charset="-78"/>
              </a:rPr>
              <a:t>نتایج یک تحقیق در کشور ژاپن نشان داد که </a:t>
            </a:r>
            <a:r>
              <a:rPr lang="fa-IR" sz="4000" dirty="0">
                <a:solidFill>
                  <a:srgbClr val="C00000"/>
                </a:solidFill>
                <a:effectLst/>
                <a:latin typeface="Calibri" panose="020F0502020204030204" pitchFamily="34" charset="0"/>
                <a:ea typeface="Calibri" panose="020F0502020204030204" pitchFamily="34" charset="0"/>
                <a:cs typeface="B Nazanin" panose="00000400000000000000" pitchFamily="2" charset="-78"/>
              </a:rPr>
              <a:t>سرمایة اجتماعی در خانواده‌های تک‌فرزند کم‌رنگ‌تر از افرادی است که در خانواده‌شان دو تا چهار فرزند وجود دارد</a:t>
            </a:r>
            <a:r>
              <a:rPr lang="fa-IR" sz="4000" dirty="0">
                <a:effectLst/>
                <a:latin typeface="Calibri" panose="020F0502020204030204" pitchFamily="34" charset="0"/>
                <a:ea typeface="Calibri" panose="020F0502020204030204" pitchFamily="34" charset="0"/>
                <a:cs typeface="B Nazanin" panose="00000400000000000000" pitchFamily="2" charset="-78"/>
              </a:rPr>
              <a:t>. دلیل این یافته را در این می‌دانند که وجود خواهر و برادر سبب می‌شود که فرزندان ارتباطات اجتماعی را در بستر خانواده تمرین کنند و </a:t>
            </a:r>
            <a:r>
              <a:rPr lang="fa-IR" sz="4000"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درک بهتری از حمایت و هم‌بستگی </a:t>
            </a:r>
            <a:r>
              <a:rPr lang="fa-IR" sz="4000" dirty="0">
                <a:effectLst/>
                <a:latin typeface="Calibri" panose="020F0502020204030204" pitchFamily="34" charset="0"/>
                <a:ea typeface="Calibri" panose="020F0502020204030204" pitchFamily="34" charset="0"/>
                <a:cs typeface="B Nazanin" panose="00000400000000000000" pitchFamily="2" charset="-78"/>
              </a:rPr>
              <a:t>اجتماعی داشته باشند. </a:t>
            </a:r>
            <a:endParaRPr lang="en-US" sz="4000" dirty="0">
              <a:effectLst/>
              <a:latin typeface="Calibri" panose="020F0502020204030204" pitchFamily="34" charset="0"/>
              <a:ea typeface="Calibri" panose="020F0502020204030204" pitchFamily="34" charset="0"/>
              <a:cs typeface="Arial" panose="020B0604020202020204" pitchFamily="34" charset="0"/>
            </a:endParaRPr>
          </a:p>
          <a:p>
            <a:pPr algn="r" rtl="1"/>
            <a:endParaRPr lang="en-US" sz="4000" dirty="0"/>
          </a:p>
        </p:txBody>
      </p:sp>
    </p:spTree>
    <p:extLst>
      <p:ext uri="{BB962C8B-B14F-4D97-AF65-F5344CB8AC3E}">
        <p14:creationId xmlns:p14="http://schemas.microsoft.com/office/powerpoint/2010/main" val="356054809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33F50-799D-6D07-A9FC-4AAD3F7578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93E281B-D41E-EF26-1200-2A2CA997938C}"/>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6B8944E0-D7E2-B5CE-1BAB-9CA68BECCEC5}"/>
              </a:ext>
            </a:extLst>
          </p:cNvPr>
          <p:cNvPicPr>
            <a:picLocks noGrp="1" noChangeAspect="1"/>
          </p:cNvPicPr>
          <p:nvPr>
            <p:ph idx="1"/>
          </p:nvPr>
        </p:nvPicPr>
        <p:blipFill>
          <a:blip r:embed="rId2"/>
          <a:stretch>
            <a:fillRect/>
          </a:stretch>
        </p:blipFill>
        <p:spPr>
          <a:xfrm>
            <a:off x="-82294" y="83198"/>
            <a:ext cx="12369822" cy="6774802"/>
          </a:xfrm>
        </p:spPr>
      </p:pic>
    </p:spTree>
    <p:extLst>
      <p:ext uri="{BB962C8B-B14F-4D97-AF65-F5344CB8AC3E}">
        <p14:creationId xmlns:p14="http://schemas.microsoft.com/office/powerpoint/2010/main" val="29691176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CD157-54B9-88A6-2362-66420AFF64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BF54C74-6FD0-E77D-E57F-43EF52AF303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CC07484-0588-DCFF-80B5-36E6F44294BA}"/>
              </a:ext>
            </a:extLst>
          </p:cNvPr>
          <p:cNvSpPr>
            <a:spLocks noGrp="1"/>
          </p:cNvSpPr>
          <p:nvPr>
            <p:ph sz="half" idx="1"/>
          </p:nvPr>
        </p:nvSpPr>
        <p:spPr/>
        <p:txBody>
          <a:bodyPr>
            <a:noAutofit/>
          </a:bodyPr>
          <a:lstStyle/>
          <a:p>
            <a:pPr algn="l"/>
            <a:r>
              <a:rPr lang="en-US" sz="2400" b="0" i="0" u="none" strike="noStrike" baseline="0" dirty="0">
                <a:latin typeface="HelveticaNeueLTStd-Lt"/>
              </a:rPr>
              <a:t>To test our hypotheses,</a:t>
            </a:r>
            <a:r>
              <a:rPr lang="fa-IR" sz="2400" b="0" i="0" u="none" strike="noStrike" baseline="0" dirty="0">
                <a:latin typeface="HelveticaNeueLTStd-Lt"/>
              </a:rPr>
              <a:t> </a:t>
            </a:r>
            <a:r>
              <a:rPr lang="en-US" sz="2400" b="0" i="0" u="none" strike="noStrike" baseline="0" dirty="0">
                <a:latin typeface="HelveticaNeueLTStd-Lt"/>
              </a:rPr>
              <a:t>we conducted two field studies in 155 part-time Master of Business Administration</a:t>
            </a:r>
            <a:r>
              <a:rPr lang="fa-IR" sz="2400" b="0" i="0" u="none" strike="noStrike" baseline="0" dirty="0">
                <a:latin typeface="HelveticaNeueLTStd-Lt"/>
              </a:rPr>
              <a:t> </a:t>
            </a:r>
            <a:r>
              <a:rPr lang="en-US" sz="2400" b="0" i="0" u="none" strike="noStrike" baseline="0" dirty="0">
                <a:latin typeface="HelveticaNeueLTStd-Lt"/>
              </a:rPr>
              <a:t>(MBA) students (Study 1) and 375 senior students (Study 2). Results showed that: (1)</a:t>
            </a:r>
            <a:r>
              <a:rPr lang="fa-IR" sz="2400" b="0" i="0" u="none" strike="noStrike" baseline="0" dirty="0">
                <a:latin typeface="HelveticaNeueLTStd-Lt"/>
              </a:rPr>
              <a:t> </a:t>
            </a:r>
            <a:r>
              <a:rPr lang="en-US" sz="2400" b="0" i="0" u="none" strike="noStrike" baseline="0" dirty="0">
                <a:latin typeface="HelveticaNeueLTStd-Lt"/>
              </a:rPr>
              <a:t>non-only children were more likely to achieve higher rank at work than only children; (2)</a:t>
            </a:r>
            <a:r>
              <a:rPr lang="fa-IR" sz="2400" b="0" i="0" u="none" strike="noStrike" baseline="0" dirty="0">
                <a:latin typeface="HelveticaNeueLTStd-Lt"/>
              </a:rPr>
              <a:t> </a:t>
            </a:r>
            <a:r>
              <a:rPr lang="en-US" sz="2400" b="0" i="0" u="none" strike="noStrike" baseline="0" dirty="0">
                <a:latin typeface="HelveticaNeueLTStd-Lt"/>
              </a:rPr>
              <a:t>only children were less likely than non-only children to acquire power in organizations</a:t>
            </a:r>
            <a:r>
              <a:rPr lang="fa-IR" sz="2400" b="0" i="0" u="none" strike="noStrike" baseline="0" dirty="0">
                <a:latin typeface="HelveticaNeueLTStd-Lt"/>
              </a:rPr>
              <a:t> </a:t>
            </a:r>
            <a:r>
              <a:rPr lang="en-US" sz="2400" b="0" i="0" u="none" strike="noStrike" baseline="0" dirty="0">
                <a:latin typeface="HelveticaNeueLTStd-Lt"/>
              </a:rPr>
              <a:t>because they scored lower in cooperative orientation</a:t>
            </a:r>
            <a:endParaRPr lang="en-US" sz="2400" dirty="0"/>
          </a:p>
        </p:txBody>
      </p:sp>
      <p:sp>
        <p:nvSpPr>
          <p:cNvPr id="5" name="Content Placeholder 4">
            <a:extLst>
              <a:ext uri="{FF2B5EF4-FFF2-40B4-BE49-F238E27FC236}">
                <a16:creationId xmlns:a16="http://schemas.microsoft.com/office/drawing/2014/main" id="{76F3821C-176A-F32C-4320-094F90C3FDE1}"/>
              </a:ext>
            </a:extLst>
          </p:cNvPr>
          <p:cNvSpPr>
            <a:spLocks noGrp="1"/>
          </p:cNvSpPr>
          <p:nvPr>
            <p:ph sz="half" idx="2"/>
          </p:nvPr>
        </p:nvSpPr>
        <p:spPr/>
        <p:txBody>
          <a:bodyPr>
            <a:normAutofit/>
          </a:bodyPr>
          <a:lstStyle/>
          <a:p>
            <a:pPr algn="r" rtl="1"/>
            <a:r>
              <a:rPr lang="fa-IR" sz="3600" dirty="0">
                <a:cs typeface="B Nazanin" panose="00000400000000000000" pitchFamily="2" charset="-78"/>
              </a:rPr>
              <a:t>مطالعه دانشجویان نشان داد که غیر تک فرزندها </a:t>
            </a:r>
            <a:r>
              <a:rPr lang="fa-IR" sz="3600" dirty="0">
                <a:solidFill>
                  <a:srgbClr val="FF0000"/>
                </a:solidFill>
                <a:cs typeface="B Nazanin" panose="00000400000000000000" pitchFamily="2" charset="-78"/>
              </a:rPr>
              <a:t>موقعیت شغلی </a:t>
            </a:r>
            <a:r>
              <a:rPr lang="fa-IR" sz="3600" dirty="0">
                <a:cs typeface="B Nazanin" panose="00000400000000000000" pitchFamily="2" charset="-78"/>
              </a:rPr>
              <a:t>بالاتری را کسب میکنند</a:t>
            </a:r>
          </a:p>
          <a:p>
            <a:pPr algn="r" rtl="1"/>
            <a:r>
              <a:rPr lang="fa-IR" sz="3600" dirty="0" smtClean="0">
                <a:cs typeface="B Nazanin" panose="00000400000000000000" pitchFamily="2" charset="-78"/>
              </a:rPr>
              <a:t>تک فرزند ها </a:t>
            </a:r>
            <a:r>
              <a:rPr lang="fa-IR" sz="3600" dirty="0" smtClean="0">
                <a:cs typeface="B Nazanin" panose="00000400000000000000" pitchFamily="2" charset="-78"/>
              </a:rPr>
              <a:t>بخاطر </a:t>
            </a:r>
            <a:r>
              <a:rPr lang="fa-IR" sz="3600" dirty="0">
                <a:cs typeface="B Nazanin" panose="00000400000000000000" pitchFamily="2" charset="-78"/>
              </a:rPr>
              <a:t>ضعف در تعامل با دیگران در فضای کاری </a:t>
            </a:r>
            <a:r>
              <a:rPr lang="fa-IR" sz="3600" dirty="0">
                <a:solidFill>
                  <a:srgbClr val="FF0000"/>
                </a:solidFill>
                <a:cs typeface="B Nazanin" panose="00000400000000000000" pitchFamily="2" charset="-78"/>
              </a:rPr>
              <a:t>توفیق کمتری </a:t>
            </a:r>
            <a:r>
              <a:rPr lang="fa-IR" sz="3600" dirty="0">
                <a:cs typeface="B Nazanin" panose="00000400000000000000" pitchFamily="2" charset="-78"/>
              </a:rPr>
              <a:t>دارند</a:t>
            </a:r>
          </a:p>
          <a:p>
            <a:pPr algn="r" rtl="1"/>
            <a:endParaRPr lang="en-US" sz="3600" dirty="0">
              <a:cs typeface="B Nazanin" panose="00000400000000000000" pitchFamily="2" charset="-78"/>
            </a:endParaRPr>
          </a:p>
        </p:txBody>
      </p:sp>
    </p:spTree>
    <p:extLst>
      <p:ext uri="{BB962C8B-B14F-4D97-AF65-F5344CB8AC3E}">
        <p14:creationId xmlns:p14="http://schemas.microsoft.com/office/powerpoint/2010/main" val="29140137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2887D-CA3A-E1EA-7A6B-37E948D045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6435CC-F2F8-BA59-A90D-E07D42043CFF}"/>
              </a:ext>
            </a:extLst>
          </p:cNvPr>
          <p:cNvSpPr>
            <a:spLocks noGrp="1"/>
          </p:cNvSpPr>
          <p:nvPr>
            <p:ph type="title"/>
          </p:nvPr>
        </p:nvSpPr>
        <p:spPr/>
        <p:txBody>
          <a:bodyPr/>
          <a:lstStyle/>
          <a:p>
            <a:r>
              <a:rPr lang="fa-IR" dirty="0">
                <a:cs typeface="B Titr" panose="00000700000000000000" pitchFamily="2" charset="-78"/>
              </a:rPr>
              <a:t>تک فرزند بودن، به خودی خود یک بیماری است</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330AB0B3-B6B8-9ABD-DB38-F17720D00118}"/>
              </a:ext>
            </a:extLst>
          </p:cNvPr>
          <p:cNvPicPr>
            <a:picLocks noGrp="1" noChangeAspect="1"/>
          </p:cNvPicPr>
          <p:nvPr>
            <p:ph idx="1"/>
          </p:nvPr>
        </p:nvPicPr>
        <p:blipFill>
          <a:blip r:embed="rId2"/>
          <a:stretch>
            <a:fillRect/>
          </a:stretch>
        </p:blipFill>
        <p:spPr>
          <a:xfrm>
            <a:off x="952516" y="1435768"/>
            <a:ext cx="10286968" cy="4844627"/>
          </a:xfrm>
          <a:prstGeom prst="rect">
            <a:avLst/>
          </a:prstGeom>
        </p:spPr>
      </p:pic>
    </p:spTree>
    <p:extLst>
      <p:ext uri="{BB962C8B-B14F-4D97-AF65-F5344CB8AC3E}">
        <p14:creationId xmlns:p14="http://schemas.microsoft.com/office/powerpoint/2010/main" val="61583555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descr="barriers">
            <a:extLst>
              <a:ext uri="{FF2B5EF4-FFF2-40B4-BE49-F238E27FC236}">
                <a16:creationId xmlns:a16="http://schemas.microsoft.com/office/drawing/2014/main" id="{2F120333-F43C-032B-EA14-E858EAFA67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133600"/>
            <a:ext cx="60198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3D34ADC3-B419-D60D-AC95-E59E2D89EF6F}"/>
              </a:ext>
            </a:extLst>
          </p:cNvPr>
          <p:cNvSpPr txBox="1">
            <a:spLocks/>
          </p:cNvSpPr>
          <p:nvPr/>
        </p:nvSpPr>
        <p:spPr>
          <a:xfrm>
            <a:off x="1261241" y="957459"/>
            <a:ext cx="8824456" cy="137307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5400" dirty="0" smtClean="0">
                <a:solidFill>
                  <a:srgbClr val="7030A0"/>
                </a:solidFill>
                <a:cs typeface="B Titr" panose="00000700000000000000" pitchFamily="2" charset="-78"/>
              </a:rPr>
              <a:t>نکاتی پیرامون مشاوره فرزندآوری</a:t>
            </a:r>
            <a:endParaRPr lang="en-US" sz="5400" dirty="0">
              <a:solidFill>
                <a:srgbClr val="7030A0"/>
              </a:solidFill>
              <a:cs typeface="B Titr" panose="00000700000000000000" pitchFamily="2" charset="-78"/>
            </a:endParaRPr>
          </a:p>
        </p:txBody>
      </p:sp>
    </p:spTree>
    <p:extLst>
      <p:ext uri="{BB962C8B-B14F-4D97-AF65-F5344CB8AC3E}">
        <p14:creationId xmlns:p14="http://schemas.microsoft.com/office/powerpoint/2010/main" val="25607413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7C2335-5F9D-A843-EECF-1355A5FD7E97}"/>
              </a:ext>
            </a:extLst>
          </p:cNvPr>
          <p:cNvSpPr>
            <a:spLocks noGrp="1"/>
          </p:cNvSpPr>
          <p:nvPr>
            <p:ph type="title"/>
          </p:nvPr>
        </p:nvSpPr>
        <p:spPr>
          <a:xfrm>
            <a:off x="838200" y="154379"/>
            <a:ext cx="10515600" cy="1163783"/>
          </a:xfrm>
        </p:spPr>
        <p:txBody>
          <a:bodyPr/>
          <a:lstStyle/>
          <a:p>
            <a:pPr algn="ctr" rtl="1"/>
            <a:r>
              <a:rPr lang="fa-IR" dirty="0">
                <a:solidFill>
                  <a:srgbClr val="0070C0"/>
                </a:solidFill>
                <a:highlight>
                  <a:srgbClr val="FFFF00"/>
                </a:highlight>
                <a:cs typeface="B Titr" panose="00000700000000000000" pitchFamily="2" charset="-78"/>
              </a:rPr>
              <a:t>اثر احساسی</a:t>
            </a:r>
            <a:r>
              <a:rPr lang="fa-IR" dirty="0">
                <a:solidFill>
                  <a:srgbClr val="0070C0"/>
                </a:solidFill>
                <a:cs typeface="B Titr" panose="00000700000000000000" pitchFamily="2" charset="-78"/>
              </a:rPr>
              <a:t>: اصل 3 </a:t>
            </a:r>
            <a:r>
              <a:rPr lang="fa-IR" dirty="0">
                <a:solidFill>
                  <a:srgbClr val="FF0000"/>
                </a:solidFill>
                <a:cs typeface="B Titr" panose="00000700000000000000" pitchFamily="2" charset="-78"/>
              </a:rPr>
              <a:t>دوازده</a:t>
            </a:r>
            <a:r>
              <a:rPr lang="fa-IR" dirty="0">
                <a:solidFill>
                  <a:srgbClr val="0070C0"/>
                </a:solidFill>
                <a:cs typeface="B Titr" panose="00000700000000000000" pitchFamily="2" charset="-78"/>
              </a:rPr>
              <a:t> در برخورد با مُراجع</a:t>
            </a:r>
            <a:endParaRPr lang="en-US" dirty="0">
              <a:solidFill>
                <a:srgbClr val="0070C0"/>
              </a:solidFill>
              <a:cs typeface="B Titr" panose="00000700000000000000" pitchFamily="2" charset="-78"/>
            </a:endParaRPr>
          </a:p>
        </p:txBody>
      </p:sp>
      <p:pic>
        <p:nvPicPr>
          <p:cNvPr id="8" name="Content Placeholder 7">
            <a:extLst>
              <a:ext uri="{FF2B5EF4-FFF2-40B4-BE49-F238E27FC236}">
                <a16:creationId xmlns:a16="http://schemas.microsoft.com/office/drawing/2014/main" id="{EDEFF0D7-4BC9-2DEF-1514-F3422F53AEA9}"/>
              </a:ext>
            </a:extLst>
          </p:cNvPr>
          <p:cNvPicPr>
            <a:picLocks noGrp="1" noChangeAspect="1"/>
          </p:cNvPicPr>
          <p:nvPr>
            <p:ph sz="half" idx="1"/>
          </p:nvPr>
        </p:nvPicPr>
        <p:blipFill>
          <a:blip r:embed="rId2"/>
          <a:stretch>
            <a:fillRect/>
          </a:stretch>
        </p:blipFill>
        <p:spPr>
          <a:xfrm>
            <a:off x="626706" y="1161040"/>
            <a:ext cx="10938587" cy="5696960"/>
          </a:xfrm>
        </p:spPr>
      </p:pic>
    </p:spTree>
    <p:extLst>
      <p:ext uri="{BB962C8B-B14F-4D97-AF65-F5344CB8AC3E}">
        <p14:creationId xmlns:p14="http://schemas.microsoft.com/office/powerpoint/2010/main" val="169181164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A60D6B-FE8E-8CBE-E3BE-6CB4B49B9011}"/>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78161DEC-4CD3-6F28-39DB-7D1A027FE6E1}"/>
              </a:ext>
            </a:extLst>
          </p:cNvPr>
          <p:cNvSpPr>
            <a:spLocks noGrp="1"/>
          </p:cNvSpPr>
          <p:nvPr>
            <p:ph idx="1"/>
          </p:nvPr>
        </p:nvSpPr>
        <p:spPr>
          <a:xfrm>
            <a:off x="838200" y="1825625"/>
            <a:ext cx="10775868" cy="4351338"/>
          </a:xfrm>
        </p:spPr>
        <p:txBody>
          <a:bodyPr>
            <a:normAutofit/>
          </a:bodyPr>
          <a:lstStyle/>
          <a:p>
            <a:pPr algn="r" rtl="1"/>
            <a:r>
              <a:rPr lang="fa-IR" sz="3600" dirty="0">
                <a:cs typeface="B Titr" panose="00000700000000000000" pitchFamily="2" charset="-78"/>
              </a:rPr>
              <a:t>از</a:t>
            </a:r>
            <a:r>
              <a:rPr lang="fa-IR" sz="3600" dirty="0">
                <a:solidFill>
                  <a:srgbClr val="00B0F0"/>
                </a:solidFill>
                <a:cs typeface="B Titr" panose="00000700000000000000" pitchFamily="2" charset="-78"/>
              </a:rPr>
              <a:t> 12 فوتی </a:t>
            </a:r>
            <a:r>
              <a:rPr lang="fa-IR" sz="3600" dirty="0">
                <a:cs typeface="B Titr" panose="00000700000000000000" pitchFamily="2" charset="-78"/>
              </a:rPr>
              <a:t>(4متری) چه جوری به نظر می آیید؟ (</a:t>
            </a:r>
            <a:r>
              <a:rPr lang="fa-IR" sz="3600" dirty="0">
                <a:solidFill>
                  <a:srgbClr val="C00000"/>
                </a:solidFill>
                <a:cs typeface="B Titr" panose="00000700000000000000" pitchFamily="2" charset="-78"/>
              </a:rPr>
              <a:t>ظاهر و لباس</a:t>
            </a:r>
            <a:r>
              <a:rPr lang="fa-IR" sz="3600" dirty="0">
                <a:cs typeface="B Titr" panose="00000700000000000000" pitchFamily="2" charset="-78"/>
              </a:rPr>
              <a:t>) بخصوص 12 اینچ</a:t>
            </a:r>
            <a:r>
              <a:rPr lang="en-US" sz="3600" dirty="0">
                <a:cs typeface="B Titr" panose="00000700000000000000" pitchFamily="2" charset="-78"/>
              </a:rPr>
              <a:t> </a:t>
            </a:r>
            <a:r>
              <a:rPr lang="fa-IR" sz="3600" dirty="0">
                <a:cs typeface="B Titr" panose="00000700000000000000" pitchFamily="2" charset="-78"/>
              </a:rPr>
              <a:t> بالا و پایین (کفش، آراستگی مو، مقنعه)</a:t>
            </a:r>
          </a:p>
          <a:p>
            <a:pPr algn="r" rtl="1"/>
            <a:r>
              <a:rPr lang="fa-IR" sz="3600" dirty="0">
                <a:cs typeface="B Titr" panose="00000700000000000000" pitchFamily="2" charset="-78"/>
              </a:rPr>
              <a:t>از </a:t>
            </a:r>
            <a:r>
              <a:rPr lang="fa-IR" sz="3600" dirty="0">
                <a:solidFill>
                  <a:srgbClr val="00B0F0"/>
                </a:solidFill>
                <a:cs typeface="B Titr" panose="00000700000000000000" pitchFamily="2" charset="-78"/>
              </a:rPr>
              <a:t>12 اینچی </a:t>
            </a:r>
            <a:r>
              <a:rPr lang="fa-IR" sz="3600" dirty="0">
                <a:cs typeface="B Titr" panose="00000700000000000000" pitchFamily="2" charset="-78"/>
              </a:rPr>
              <a:t>(30 سانتی) چه تشخیصی روی شما می‌گذارند؟ </a:t>
            </a:r>
            <a:r>
              <a:rPr lang="fa-IR" sz="3600" dirty="0">
                <a:solidFill>
                  <a:srgbClr val="C00000"/>
                </a:solidFill>
                <a:cs typeface="B Titr" panose="00000700000000000000" pitchFamily="2" charset="-78"/>
              </a:rPr>
              <a:t>زبان بدن: گشاده رویی، تماس چشمی و ....</a:t>
            </a:r>
          </a:p>
          <a:p>
            <a:pPr algn="r" rtl="1"/>
            <a:r>
              <a:rPr lang="fa-IR" sz="3600" dirty="0">
                <a:solidFill>
                  <a:srgbClr val="00B0F0"/>
                </a:solidFill>
                <a:cs typeface="B Titr" panose="00000700000000000000" pitchFamily="2" charset="-78"/>
              </a:rPr>
              <a:t>12 کلمه اول </a:t>
            </a:r>
            <a:r>
              <a:rPr lang="fa-IR" sz="3600" dirty="0">
                <a:cs typeface="B Titr" panose="00000700000000000000" pitchFamily="2" charset="-78"/>
              </a:rPr>
              <a:t>صحبتتان مهم است. </a:t>
            </a:r>
            <a:r>
              <a:rPr lang="fa-IR" sz="3600" dirty="0">
                <a:solidFill>
                  <a:srgbClr val="C00000"/>
                </a:solidFill>
                <a:cs typeface="B Titr" panose="00000700000000000000" pitchFamily="2" charset="-78"/>
              </a:rPr>
              <a:t>زبان صحبت (محترمانه سلام کردن، بفرمایید بنشینید)</a:t>
            </a:r>
          </a:p>
          <a:p>
            <a:pPr algn="ctr" rtl="1">
              <a:buFont typeface="Wingdings" panose="05000000000000000000" pitchFamily="2" charset="2"/>
              <a:buChar char="q"/>
            </a:pPr>
            <a:r>
              <a:rPr lang="fa-IR" sz="4400" dirty="0">
                <a:solidFill>
                  <a:srgbClr val="7030A0"/>
                </a:solidFill>
                <a:cs typeface="B Titr" panose="00000700000000000000" pitchFamily="2" charset="-78"/>
              </a:rPr>
              <a:t>خوش لباس، خوش برخورد و خوش صحبت باشیم!</a:t>
            </a:r>
            <a:endParaRPr lang="en-US" sz="4400" dirty="0">
              <a:solidFill>
                <a:srgbClr val="7030A0"/>
              </a:solidFill>
              <a:cs typeface="B Titr" panose="00000700000000000000" pitchFamily="2" charset="-78"/>
            </a:endParaRPr>
          </a:p>
        </p:txBody>
      </p:sp>
    </p:spTree>
    <p:extLst>
      <p:ext uri="{BB962C8B-B14F-4D97-AF65-F5344CB8AC3E}">
        <p14:creationId xmlns:p14="http://schemas.microsoft.com/office/powerpoint/2010/main" val="13206979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a:cs typeface="B Nazanin" panose="00000400000000000000" pitchFamily="2" charset="-78"/>
              </a:rPr>
              <a:t>پیش نیاز برقراری ارتباط موثر</a:t>
            </a:r>
            <a:endParaRPr lang="en-US" b="1" dirty="0">
              <a:cs typeface="B Nazanin" panose="00000400000000000000" pitchFamily="2" charset="-78"/>
            </a:endParaRPr>
          </a:p>
        </p:txBody>
      </p:sp>
      <p:sp>
        <p:nvSpPr>
          <p:cNvPr id="5" name="Content Placeholder 4"/>
          <p:cNvSpPr>
            <a:spLocks noGrp="1"/>
          </p:cNvSpPr>
          <p:nvPr>
            <p:ph sz="half" idx="2"/>
          </p:nvPr>
        </p:nvSpPr>
        <p:spPr>
          <a:xfrm>
            <a:off x="4022725" y="1845735"/>
            <a:ext cx="7892183" cy="4023360"/>
          </a:xfrm>
        </p:spPr>
        <p:txBody>
          <a:bodyPr>
            <a:normAutofit/>
          </a:bodyPr>
          <a:lstStyle/>
          <a:p>
            <a:pPr algn="r" rtl="1">
              <a:buFont typeface="Wingdings" panose="05000000000000000000" pitchFamily="2" charset="2"/>
              <a:buChar char="Ø"/>
            </a:pPr>
            <a:r>
              <a:rPr lang="fa-IR" sz="4000" dirty="0">
                <a:cs typeface="B Nazanin" panose="00000400000000000000" pitchFamily="2" charset="-78"/>
              </a:rPr>
              <a:t>برای طرف مقابل ارزش قائل شویم </a:t>
            </a:r>
          </a:p>
          <a:p>
            <a:pPr algn="r" rtl="1">
              <a:buFont typeface="Wingdings" panose="05000000000000000000" pitchFamily="2" charset="2"/>
              <a:buChar char="Ø"/>
            </a:pPr>
            <a:r>
              <a:rPr lang="fa-IR" sz="4000" dirty="0">
                <a:cs typeface="B Nazanin" panose="00000400000000000000" pitchFamily="2" charset="-78"/>
              </a:rPr>
              <a:t>دیگران را پیش داوری ننماییم</a:t>
            </a:r>
          </a:p>
          <a:p>
            <a:pPr algn="r" rtl="1">
              <a:buFont typeface="Wingdings" panose="05000000000000000000" pitchFamily="2" charset="2"/>
              <a:buChar char="Ø"/>
            </a:pPr>
            <a:r>
              <a:rPr lang="fa-IR" sz="4000" dirty="0">
                <a:cs typeface="B Nazanin" panose="00000400000000000000" pitchFamily="2" charset="-78"/>
              </a:rPr>
              <a:t>صداقت</a:t>
            </a:r>
          </a:p>
          <a:p>
            <a:pPr algn="r" rtl="1">
              <a:buFont typeface="Wingdings" panose="05000000000000000000" pitchFamily="2" charset="2"/>
              <a:buChar char="Ø"/>
            </a:pPr>
            <a:r>
              <a:rPr lang="fa-IR" altLang="en-US" sz="4000" dirty="0">
                <a:cs typeface="B Nazanin" panose="00000400000000000000" pitchFamily="2" charset="-78"/>
              </a:rPr>
              <a:t>گشاده رویی</a:t>
            </a:r>
          </a:p>
          <a:p>
            <a:pPr algn="r" rtl="1">
              <a:buFont typeface="Wingdings" panose="05000000000000000000" pitchFamily="2" charset="2"/>
              <a:buChar char="Ø"/>
            </a:pPr>
            <a:r>
              <a:rPr lang="fa-IR" altLang="en-US" sz="4000" dirty="0">
                <a:cs typeface="B Nazanin" panose="00000400000000000000" pitchFamily="2" charset="-78"/>
              </a:rPr>
              <a:t>اثر هاله ای</a:t>
            </a:r>
          </a:p>
          <a:p>
            <a:pPr algn="r" rtl="1">
              <a:buFont typeface="Wingdings" panose="05000000000000000000" pitchFamily="2" charset="2"/>
              <a:buChar char="Ø"/>
            </a:pPr>
            <a:endParaRPr lang="en-US" sz="4800" dirty="0">
              <a:cs typeface="B Nazanin" panose="00000400000000000000" pitchFamily="2" charset="-78"/>
            </a:endParaRPr>
          </a:p>
        </p:txBody>
      </p:sp>
      <p:pic>
        <p:nvPicPr>
          <p:cNvPr id="3074" name="Picture 2" descr="Image result for â«ÙØ±Ú©Û ÙØ±ÙØªÙÙØ¯ Ø¨ÙØ¯ Ø¯Ø²Ø¯ ÙÛØ³Øª ÚØ§ÙÙ ØªÙØ¨Ù ÙÛØ³Øªâ¬â"/>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283779" y="1090007"/>
            <a:ext cx="4245429" cy="4245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0240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D34ADC3-B419-D60D-AC95-E59E2D89EF6F}"/>
              </a:ext>
            </a:extLst>
          </p:cNvPr>
          <p:cNvSpPr txBox="1">
            <a:spLocks noGrp="1"/>
          </p:cNvSpPr>
          <p:nvPr>
            <p:ph type="title"/>
          </p:nvPr>
        </p:nvSpPr>
        <p:spPr>
          <a:xfrm>
            <a:off x="1076259" y="2511973"/>
            <a:ext cx="10058400" cy="1450757"/>
          </a:xfrm>
          <a:prstGeom prst="rect">
            <a:avLst/>
          </a:prstGeom>
        </p:spPr>
        <p:txBody>
          <a:bodyP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5400" dirty="0" smtClean="0">
                <a:solidFill>
                  <a:srgbClr val="7030A0"/>
                </a:solidFill>
                <a:cs typeface="B Titr" panose="00000700000000000000" pitchFamily="2" charset="-78"/>
              </a:rPr>
              <a:t>راهکار هایی برای جلسه مشاوره فرزند آوری</a:t>
            </a:r>
            <a:endParaRPr lang="en-US" sz="5400" dirty="0">
              <a:solidFill>
                <a:srgbClr val="7030A0"/>
              </a:solidFill>
              <a:cs typeface="B Titr" panose="00000700000000000000" pitchFamily="2" charset="-78"/>
            </a:endParaRPr>
          </a:p>
        </p:txBody>
      </p:sp>
    </p:spTree>
    <p:extLst>
      <p:ext uri="{BB962C8B-B14F-4D97-AF65-F5344CB8AC3E}">
        <p14:creationId xmlns:p14="http://schemas.microsoft.com/office/powerpoint/2010/main" val="690894013"/>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10.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8.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Berlin">
  <a:themeElements>
    <a:clrScheme name="Berlin">
      <a:dk1>
        <a:sysClr val="windowText" lastClr="000000"/>
      </a:dk1>
      <a:lt1>
        <a:sysClr val="window" lastClr="FFFFFF"/>
      </a:lt1>
      <a:dk2>
        <a:srgbClr val="6A9C41"/>
      </a:dk2>
      <a:lt2>
        <a:srgbClr val="E7E6E6"/>
      </a:lt2>
      <a:accent1>
        <a:srgbClr val="A7D535"/>
      </a:accent1>
      <a:accent2>
        <a:srgbClr val="EACA4F"/>
      </a:accent2>
      <a:accent3>
        <a:srgbClr val="FD9850"/>
      </a:accent3>
      <a:accent4>
        <a:srgbClr val="F46442"/>
      </a:accent4>
      <a:accent5>
        <a:srgbClr val="54D289"/>
      </a:accent5>
      <a:accent6>
        <a:srgbClr val="6AD8CB"/>
      </a:accent6>
      <a:hlink>
        <a:srgbClr val="CAFB50"/>
      </a:hlink>
      <a:folHlink>
        <a:srgbClr val="DEFF8B"/>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92000"/>
                <a:satMod val="200000"/>
                <a:lumMod val="138000"/>
              </a:schemeClr>
            </a:gs>
            <a:gs pos="50000">
              <a:schemeClr val="phClr">
                <a:shade val="100000"/>
                <a:hueMod val="100000"/>
                <a:satMod val="110000"/>
                <a:lumMod val="130000"/>
              </a:schemeClr>
            </a:gs>
            <a:gs pos="100000">
              <a:schemeClr val="phClr">
                <a:shade val="78000"/>
                <a:hueMod val="106000"/>
                <a:satMod val="120000"/>
                <a:lumMod val="7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B587E4A9-1405-4B4F-8BC3-512EE08D2EBF}"/>
    </a:ext>
  </a:extLst>
</a:theme>
</file>

<file path=docProps/app.xml><?xml version="1.0" encoding="utf-8"?>
<Properties xmlns="http://schemas.openxmlformats.org/officeDocument/2006/extended-properties" xmlns:vt="http://schemas.openxmlformats.org/officeDocument/2006/docPropsVTypes">
  <TotalTime>4124</TotalTime>
  <Words>3304</Words>
  <Application>Microsoft Office PowerPoint</Application>
  <PresentationFormat>Widescreen</PresentationFormat>
  <Paragraphs>220</Paragraphs>
  <Slides>100</Slides>
  <Notes>0</Notes>
  <HiddenSlides>0</HiddenSlides>
  <MMClips>0</MMClips>
  <ScaleCrop>false</ScaleCrop>
  <HeadingPairs>
    <vt:vector size="6" baseType="variant">
      <vt:variant>
        <vt:lpstr>Fonts Used</vt:lpstr>
      </vt:variant>
      <vt:variant>
        <vt:i4>24</vt:i4>
      </vt:variant>
      <vt:variant>
        <vt:lpstr>Theme</vt:lpstr>
      </vt:variant>
      <vt:variant>
        <vt:i4>11</vt:i4>
      </vt:variant>
      <vt:variant>
        <vt:lpstr>Slide Titles</vt:lpstr>
      </vt:variant>
      <vt:variant>
        <vt:i4>100</vt:i4>
      </vt:variant>
    </vt:vector>
  </HeadingPairs>
  <TitlesOfParts>
    <vt:vector size="135" baseType="lpstr">
      <vt:lpstr>Noto Sans</vt:lpstr>
      <vt:lpstr>Wamir</vt:lpstr>
      <vt:lpstr>B Nazanin</vt:lpstr>
      <vt:lpstr>Georgia</vt:lpstr>
      <vt:lpstr>Wingdings</vt:lpstr>
      <vt:lpstr>GcvjbnJwwjqlAdvTT3713a231</vt:lpstr>
      <vt:lpstr>ElsevierGulliver</vt:lpstr>
      <vt:lpstr>nyt-imperial</vt:lpstr>
      <vt:lpstr>TimesNewRomanPSMT</vt:lpstr>
      <vt:lpstr>Calibri Light</vt:lpstr>
      <vt:lpstr>IranNastaliq</vt:lpstr>
      <vt:lpstr>Goudy</vt:lpstr>
      <vt:lpstr>Proxima Nova Semi Bold</vt:lpstr>
      <vt:lpstr>Open Sans</vt:lpstr>
      <vt:lpstr>Lucida Sans Unicode</vt:lpstr>
      <vt:lpstr>Times New Roman</vt:lpstr>
      <vt:lpstr>B Titr</vt:lpstr>
      <vt:lpstr>HelveticaNeueLTStd-Lt</vt:lpstr>
      <vt:lpstr>Arial</vt:lpstr>
      <vt:lpstr>Playfair Display</vt:lpstr>
      <vt:lpstr>YcjcvwXfhgcxAdvTT3713a231+20</vt:lpstr>
      <vt:lpstr>B Zar</vt:lpstr>
      <vt:lpstr>Trebuchet MS</vt:lpstr>
      <vt:lpstr>Calibri</vt:lpstr>
      <vt:lpstr>Retrospect</vt:lpstr>
      <vt:lpstr>5_Office Theme</vt:lpstr>
      <vt:lpstr>12_Office Theme</vt:lpstr>
      <vt:lpstr>Office Theme</vt:lpstr>
      <vt:lpstr>6_Office Theme</vt:lpstr>
      <vt:lpstr>1_Office Theme</vt:lpstr>
      <vt:lpstr>Berlin</vt:lpstr>
      <vt:lpstr>3_Office Theme</vt:lpstr>
      <vt:lpstr>1_Berlin</vt:lpstr>
      <vt:lpstr>2_Office Theme</vt:lpstr>
      <vt:lpstr>1_Retrospect</vt:lpstr>
      <vt:lpstr>تک فرزندی و مشاوره فرزندآوری</vt:lpstr>
      <vt:lpstr>PowerPoint Presentation</vt:lpstr>
      <vt:lpstr>تنهایی وحشتناک‌ترین فقر است! (مادر ترزا)</vt:lpstr>
      <vt:lpstr>PowerPoint Presentation</vt:lpstr>
      <vt:lpstr>PowerPoint Presentation</vt:lpstr>
      <vt:lpstr>PowerPoint Presentation</vt:lpstr>
      <vt:lpstr>PowerPoint Presentation</vt:lpstr>
      <vt:lpstr>WHO launches commission to foster social connection 15 November 2023 هشدار سازمان جهانی بهداشت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افزایش تک فرزندی  یک تلنگر به جامعه است! مانند یک بارومتر که فشار را می‌سنجد!</vt:lpstr>
      <vt:lpstr>PowerPoint Presentation</vt:lpstr>
      <vt:lpstr>PowerPoint Presentation</vt:lpstr>
      <vt:lpstr>PowerPoint Presentation</vt:lpstr>
      <vt:lpstr>مقایسه روند تک فرزندی در برخی کشورها</vt:lpstr>
      <vt:lpstr>درس آموخته های کره جنوبی با کمترین نرخ باروری دنیا</vt:lpstr>
      <vt:lpstr>PowerPoint Presentation</vt:lpstr>
      <vt:lpstr>PowerPoint Presentation</vt:lpstr>
      <vt:lpstr>PowerPoint Presentation</vt:lpstr>
      <vt:lpstr>PowerPoint Presentation</vt:lpstr>
      <vt:lpstr>برای گفتمان سازی آسیبهای تک فرزندی وقت زیادی نداریم!</vt:lpstr>
      <vt:lpstr>PowerPoint Presentation</vt:lpstr>
      <vt:lpstr>PowerPoint Presentation</vt:lpstr>
      <vt:lpstr>PowerPoint Presentation</vt:lpstr>
      <vt:lpstr>PowerPoint Presentation</vt:lpstr>
      <vt:lpstr>PowerPoint Presentation</vt:lpstr>
      <vt:lpstr>PowerPoint Presentation</vt:lpstr>
      <vt:lpstr>از تجارب کشورهای غربی درس بگیریم</vt:lpstr>
      <vt:lpstr>PowerPoint Presentation</vt:lpstr>
      <vt:lpstr>PowerPoint Presentation</vt:lpstr>
      <vt:lpstr>اصلاح نگرش ها و باورهای نادرست هدف اصلی آموزش سلامت است</vt:lpstr>
      <vt:lpstr>دو پارادایم فکری حاکم بر موضوع تک فرزندی</vt:lpstr>
      <vt:lpstr>Resource Dilution Model,</vt:lpstr>
      <vt:lpstr>Confluence Model</vt:lpstr>
      <vt:lpstr>PowerPoint Presentation</vt:lpstr>
      <vt:lpstr>قالب ذهنی جامعه حتی در دنیای غرب بد دانستن  تک فرزندی است</vt:lpstr>
      <vt:lpstr>PowerPoint Presentation</vt:lpstr>
      <vt:lpstr>PowerPoint Presentation</vt:lpstr>
      <vt:lpstr>PowerPoint Presentation</vt:lpstr>
      <vt:lpstr>PowerPoint Presentation</vt:lpstr>
      <vt:lpstr>نتیجه گیری و خلاصه</vt:lpstr>
      <vt:lpstr>تک فرزند گاهاً می‌گوید من خواهر و برادر نمی‌خواهم. چه باید کرد؟</vt:lpstr>
      <vt:lpstr>عوامل مرتبط با قصد فرزندآوری</vt:lpstr>
      <vt:lpstr>PowerPoint Presentation</vt:lpstr>
      <vt:lpstr>PowerPoint Presentation</vt:lpstr>
      <vt:lpstr>PowerPoint Presentation</vt:lpstr>
      <vt:lpstr>دو علت اصلی متفاوت بودن تک‌فرزندها</vt:lpstr>
      <vt:lpstr>Overindulgence  لوس کردن نادیده پنداری</vt:lpstr>
      <vt:lpstr>Overprotection  بیش حفاظتی</vt:lpstr>
      <vt:lpstr>Failure to Discipline  عدم اعمال مقررات و قواعد در خانه</vt:lpstr>
      <vt:lpstr>Seeking Perfection  کمال گرایی</vt:lpstr>
      <vt:lpstr>Overcompensation  بیش جبرانی</vt:lpstr>
      <vt:lpstr>Treating Your Child  like an Adult  بزرگانه رفتار کردن</vt:lpstr>
      <vt:lpstr>Overpraising  بیش تحسینی</vt:lpstr>
      <vt:lpstr> "Effects of China's One Child Policy on its children". Science Daily. 10 January 2013. Retrieved 2 December 2015. </vt:lpstr>
      <vt:lpstr>افزایش احتمال بروز پیش‌زمینه‌های دیابت، سکتة قلبی و سکتة مغزی (سندرم متابولیک)</vt:lpstr>
      <vt:lpstr>افزایش احتمال بروز مشکلات حرکتی</vt:lpstr>
      <vt:lpstr>افزایش احتمال بروز روماتیسم مفصلی جوانان (1.6 برابر)</vt:lpstr>
      <vt:lpstr>افزایش احتمال کوتاهی قد</vt:lpstr>
      <vt:lpstr>طول عمر کوتاه‌تر</vt:lpstr>
      <vt:lpstr>افزایش احتمال چاقی</vt:lpstr>
      <vt:lpstr>افزایش احتمال بیماری‌هایی همچون تب، سرماخوردگی و اسهال</vt:lpstr>
      <vt:lpstr>افزایش احتمال ابتلا به اختلالات شخصیتی</vt:lpstr>
      <vt:lpstr>کمتربودن آمادگی جسمانی و تناسب اندام</vt:lpstr>
      <vt:lpstr>بالاتربودن احتمال مشکلات سلامت روان و تاب‌آوری کمتر در کودکان تک‌فرزند</vt:lpstr>
      <vt:lpstr>افزایش احتمال علایم افسردگی و اضطراب در دانشجویان و دانش‌آموزان تک‌فرزند</vt:lpstr>
      <vt:lpstr>افزایش احتمال مشکلات عاطفی و مشکلات رفتاری در کودکان دبستانی تک‌فرزند</vt:lpstr>
      <vt:lpstr>PowerPoint Presentation</vt:lpstr>
      <vt:lpstr>کمتربودن نمرة شاخص‌های تکامل دوران کودکی و آمادگی برای مدرسه </vt:lpstr>
      <vt:lpstr>احتمال افزایش طول محوری چشم و نزدیک‌بینی</vt:lpstr>
      <vt:lpstr>آسیب به والدین</vt:lpstr>
      <vt:lpstr>افزایش احتمال ابتلا به بیماری‌های مزمن جسمی و روانی در والدینی که تک‌فرزند خود را از دست داده‌اند.</vt:lpstr>
      <vt:lpstr>دلهره و نگرانی مستمر از احتمال مرگ تک‌فرزند در زمان حیات والدین</vt:lpstr>
      <vt:lpstr>محدودیت افراد تک‌فرزند در رسیدگی به پدر و مادر سالمند</vt:lpstr>
      <vt:lpstr>آسیبهای اجتماعی و سایر مشکلات اجتماعی ناشی از تک فرزندی</vt:lpstr>
      <vt:lpstr>افزایش احتمال طلاق در سنین بزرگ‌سالی</vt:lpstr>
      <vt:lpstr>مطالعه 57 هزار نفر در دوره 40 ساله در ایالت اوهایوی آمریکا: احتمال ازدواج کمتر و طلاق بیشتر</vt:lpstr>
      <vt:lpstr>افزایش احتمال ارتکاب به جرائم خشونت‌آمیز در پسران تک‌فرزند</vt:lpstr>
      <vt:lpstr>بالاتربودن احتمال انحرافات اخلاقی و جنسی </vt:lpstr>
      <vt:lpstr>افزایش احتمال اعتیاد به گوشی هوشمند</vt:lpstr>
      <vt:lpstr>ضعیف‌تربودن عملکرد تحصیلی</vt:lpstr>
      <vt:lpstr>تغییر در برخی شاخص‌های رفتاری در سطح جامعه</vt:lpstr>
      <vt:lpstr>سندرم امپراطور کوچولو</vt:lpstr>
      <vt:lpstr>بمب ساعتی رفتاری</vt:lpstr>
      <vt:lpstr>کم‌شدن احتمالی میانگین ضریب هوشی جامعه</vt:lpstr>
      <vt:lpstr>تأثیر منفی تک‌فرزندی بر سرمایة اجتماعی</vt:lpstr>
      <vt:lpstr>PowerPoint Presentation</vt:lpstr>
      <vt:lpstr>PowerPoint Presentation</vt:lpstr>
      <vt:lpstr>تک فرزند بودن، به خودی خود یک بیماری است</vt:lpstr>
      <vt:lpstr>PowerPoint Presentation</vt:lpstr>
      <vt:lpstr>اثر احساسی: اصل 3 دوازده در برخورد با مُراجع</vt:lpstr>
      <vt:lpstr>PowerPoint Presentation</vt:lpstr>
      <vt:lpstr>پیش نیاز برقراری ارتباط موثر</vt:lpstr>
      <vt:lpstr>راهکار هایی برای جلسه مشاوره فرزند آوری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185</cp:revision>
  <dcterms:created xsi:type="dcterms:W3CDTF">2024-01-26T12:51:56Z</dcterms:created>
  <dcterms:modified xsi:type="dcterms:W3CDTF">2024-02-26T02:19:17Z</dcterms:modified>
</cp:coreProperties>
</file>