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6" r:id="rId2"/>
  </p:sldMasterIdLst>
  <p:notesMasterIdLst>
    <p:notesMasterId r:id="rId39"/>
  </p:notesMasterIdLst>
  <p:sldIdLst>
    <p:sldId id="292" r:id="rId3"/>
    <p:sldId id="264" r:id="rId4"/>
    <p:sldId id="492" r:id="rId5"/>
    <p:sldId id="296" r:id="rId6"/>
    <p:sldId id="290" r:id="rId7"/>
    <p:sldId id="493" r:id="rId8"/>
    <p:sldId id="306" r:id="rId9"/>
    <p:sldId id="494" r:id="rId10"/>
    <p:sldId id="855" r:id="rId11"/>
    <p:sldId id="856" r:id="rId12"/>
    <p:sldId id="857" r:id="rId13"/>
    <p:sldId id="859" r:id="rId14"/>
    <p:sldId id="860" r:id="rId15"/>
    <p:sldId id="861" r:id="rId16"/>
    <p:sldId id="862" r:id="rId17"/>
    <p:sldId id="495" r:id="rId18"/>
    <p:sldId id="863" r:id="rId19"/>
    <p:sldId id="865" r:id="rId20"/>
    <p:sldId id="846" r:id="rId21"/>
    <p:sldId id="867" r:id="rId22"/>
    <p:sldId id="868" r:id="rId23"/>
    <p:sldId id="851" r:id="rId24"/>
    <p:sldId id="852" r:id="rId25"/>
    <p:sldId id="853" r:id="rId26"/>
    <p:sldId id="843" r:id="rId27"/>
    <p:sldId id="844" r:id="rId28"/>
    <p:sldId id="845" r:id="rId29"/>
    <p:sldId id="269" r:id="rId30"/>
    <p:sldId id="262" r:id="rId31"/>
    <p:sldId id="854" r:id="rId32"/>
    <p:sldId id="294" r:id="rId33"/>
    <p:sldId id="847" r:id="rId34"/>
    <p:sldId id="291" r:id="rId35"/>
    <p:sldId id="282" r:id="rId36"/>
    <p:sldId id="866" r:id="rId37"/>
    <p:sldId id="340"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3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'پیش از بارداری1402'!$D$1</c:f>
              <c:strCache>
                <c:ptCount val="1"/>
                <c:pt idx="0">
                  <c:v>درصد</c:v>
                </c:pt>
              </c:strCache>
            </c:strRef>
          </c:tx>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1D1E-4F98-AA04-04287EE2780E}"/>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1D1E-4F98-AA04-04287EE2780E}"/>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1D1E-4F98-AA04-04287EE2780E}"/>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1D1E-4F98-AA04-04287EE2780E}"/>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9-1D1E-4F98-AA04-04287EE2780E}"/>
              </c:ext>
            </c:extLst>
          </c:dPt>
          <c:dPt>
            <c:idx val="5"/>
            <c:invertIfNegative val="0"/>
            <c:bubble3D val="0"/>
            <c:spPr>
              <a:solidFill>
                <a:srgbClr val="00B050"/>
              </a:solidFill>
              <a:ln>
                <a:noFill/>
              </a:ln>
              <a:effectLst/>
              <a:sp3d/>
            </c:spPr>
            <c:extLst>
              <c:ext xmlns:c16="http://schemas.microsoft.com/office/drawing/2014/chart" uri="{C3380CC4-5D6E-409C-BE32-E72D297353CC}">
                <c16:uniqueId val="{0000000B-1D1E-4F98-AA04-04287EE2780E}"/>
              </c:ext>
            </c:extLst>
          </c:dPt>
          <c:dPt>
            <c:idx val="6"/>
            <c:invertIfNegative val="0"/>
            <c:bubble3D val="0"/>
            <c:spPr>
              <a:solidFill>
                <a:srgbClr val="00B050"/>
              </a:solidFill>
              <a:ln>
                <a:noFill/>
              </a:ln>
              <a:effectLst/>
              <a:sp3d/>
            </c:spPr>
            <c:extLst>
              <c:ext xmlns:c16="http://schemas.microsoft.com/office/drawing/2014/chart" uri="{C3380CC4-5D6E-409C-BE32-E72D297353CC}">
                <c16:uniqueId val="{0000000D-1D1E-4F98-AA04-04287EE2780E}"/>
              </c:ext>
            </c:extLst>
          </c:dPt>
          <c:dPt>
            <c:idx val="7"/>
            <c:invertIfNegative val="0"/>
            <c:bubble3D val="0"/>
            <c:spPr>
              <a:solidFill>
                <a:srgbClr val="00B050"/>
              </a:solidFill>
              <a:ln>
                <a:noFill/>
              </a:ln>
              <a:effectLst/>
              <a:sp3d/>
            </c:spPr>
            <c:extLst>
              <c:ext xmlns:c16="http://schemas.microsoft.com/office/drawing/2014/chart" uri="{C3380CC4-5D6E-409C-BE32-E72D297353CC}">
                <c16:uniqueId val="{0000000F-1D1E-4F98-AA04-04287EE2780E}"/>
              </c:ext>
            </c:extLst>
          </c:dPt>
          <c:dPt>
            <c:idx val="8"/>
            <c:invertIfNegative val="0"/>
            <c:bubble3D val="0"/>
            <c:spPr>
              <a:solidFill>
                <a:srgbClr val="00B050"/>
              </a:solidFill>
              <a:ln>
                <a:noFill/>
              </a:ln>
              <a:effectLst/>
              <a:sp3d/>
            </c:spPr>
            <c:extLst>
              <c:ext xmlns:c16="http://schemas.microsoft.com/office/drawing/2014/chart" uri="{C3380CC4-5D6E-409C-BE32-E72D297353CC}">
                <c16:uniqueId val="{00000011-1D1E-4F98-AA04-04287EE2780E}"/>
              </c:ext>
            </c:extLst>
          </c:dPt>
          <c:dPt>
            <c:idx val="9"/>
            <c:invertIfNegative val="0"/>
            <c:bubble3D val="0"/>
            <c:spPr>
              <a:solidFill>
                <a:srgbClr val="7030A0"/>
              </a:solidFill>
              <a:ln>
                <a:noFill/>
              </a:ln>
              <a:effectLst/>
              <a:sp3d/>
            </c:spPr>
            <c:extLst>
              <c:ext xmlns:c16="http://schemas.microsoft.com/office/drawing/2014/chart" uri="{C3380CC4-5D6E-409C-BE32-E72D297353CC}">
                <c16:uniqueId val="{00000013-1D1E-4F98-AA04-04287EE2780E}"/>
              </c:ext>
            </c:extLst>
          </c:dPt>
          <c:dPt>
            <c:idx val="10"/>
            <c:invertIfNegative val="0"/>
            <c:bubble3D val="0"/>
            <c:spPr>
              <a:solidFill>
                <a:srgbClr val="C00000"/>
              </a:solidFill>
              <a:ln>
                <a:noFill/>
              </a:ln>
              <a:effectLst/>
              <a:sp3d/>
            </c:spPr>
            <c:extLst>
              <c:ext xmlns:c16="http://schemas.microsoft.com/office/drawing/2014/chart" uri="{C3380CC4-5D6E-409C-BE32-E72D297353CC}">
                <c16:uniqueId val="{00000015-1D1E-4F98-AA04-04287EE2780E}"/>
              </c:ext>
            </c:extLst>
          </c:dPt>
          <c:dPt>
            <c:idx val="11"/>
            <c:invertIfNegative val="0"/>
            <c:bubble3D val="0"/>
            <c:spPr>
              <a:solidFill>
                <a:srgbClr val="FFFF00"/>
              </a:solidFill>
              <a:ln>
                <a:noFill/>
              </a:ln>
              <a:effectLst/>
              <a:sp3d/>
            </c:spPr>
            <c:extLst>
              <c:ext xmlns:c16="http://schemas.microsoft.com/office/drawing/2014/chart" uri="{C3380CC4-5D6E-409C-BE32-E72D297353CC}">
                <c16:uniqueId val="{00000017-1D1E-4F98-AA04-04287EE2780E}"/>
              </c:ext>
            </c:extLst>
          </c:dPt>
          <c:dPt>
            <c:idx val="12"/>
            <c:invertIfNegative val="0"/>
            <c:bubble3D val="0"/>
            <c:spPr>
              <a:solidFill>
                <a:srgbClr val="C00000"/>
              </a:solidFill>
              <a:ln>
                <a:noFill/>
              </a:ln>
              <a:effectLst/>
              <a:sp3d/>
            </c:spPr>
            <c:extLst>
              <c:ext xmlns:c16="http://schemas.microsoft.com/office/drawing/2014/chart" uri="{C3380CC4-5D6E-409C-BE32-E72D297353CC}">
                <c16:uniqueId val="{00000019-1D1E-4F98-AA04-04287EE2780E}"/>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1B-1D1E-4F98-AA04-04287EE2780E}"/>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1D-1D1E-4F98-AA04-04287EE2780E}"/>
              </c:ext>
            </c:extLst>
          </c:dPt>
          <c:dPt>
            <c:idx val="15"/>
            <c:invertIfNegative val="0"/>
            <c:bubble3D val="0"/>
            <c:spPr>
              <a:solidFill>
                <a:srgbClr val="C00000"/>
              </a:solidFill>
              <a:ln>
                <a:noFill/>
              </a:ln>
              <a:effectLst/>
              <a:sp3d/>
            </c:spPr>
            <c:extLst>
              <c:ext xmlns:c16="http://schemas.microsoft.com/office/drawing/2014/chart" uri="{C3380CC4-5D6E-409C-BE32-E72D297353CC}">
                <c16:uniqueId val="{0000001F-1D1E-4F98-AA04-04287EE2780E}"/>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21-1D1E-4F98-AA04-04287EE2780E}"/>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23-1D1E-4F98-AA04-04287EE2780E}"/>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25-1D1E-4F98-AA04-04287EE2780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'پیش از بارداری1402'!$A$2:$A$21</c:f>
              <c:strCache>
                <c:ptCount val="19"/>
                <c:pt idx="0">
                  <c:v>پایگاه جمالی</c:v>
                </c:pt>
                <c:pt idx="1">
                  <c:v>پایگاه فیلاخص</c:v>
                </c:pt>
                <c:pt idx="2">
                  <c:v>پایگاه گوگد</c:v>
                </c:pt>
                <c:pt idx="3">
                  <c:v>مرکز روستایی  سعید آباد</c:v>
                </c:pt>
                <c:pt idx="4">
                  <c:v>روستایی گوگد</c:v>
                </c:pt>
                <c:pt idx="5">
                  <c:v>مرکز روستایی سراور</c:v>
                </c:pt>
                <c:pt idx="6">
                  <c:v>پایگاه مقدسی</c:v>
                </c:pt>
                <c:pt idx="7">
                  <c:v>پایگاه  گلشهر</c:v>
                </c:pt>
                <c:pt idx="8">
                  <c:v>روستایی رئوف</c:v>
                </c:pt>
                <c:pt idx="9">
                  <c:v>هدف مورد انتظار</c:v>
                </c:pt>
                <c:pt idx="10">
                  <c:v>پایگاه حسن حافظ</c:v>
                </c:pt>
                <c:pt idx="11">
                  <c:v>شهرستان</c:v>
                </c:pt>
                <c:pt idx="12">
                  <c:v>پایگاه تاجداری</c:v>
                </c:pt>
                <c:pt idx="13">
                  <c:v>روستایی عظیمی</c:v>
                </c:pt>
                <c:pt idx="14">
                  <c:v>پایگاه حاج علی عظیمی</c:v>
                </c:pt>
                <c:pt idx="15">
                  <c:v>پایگاه ابن سینا</c:v>
                </c:pt>
                <c:pt idx="16">
                  <c:v>پایگاه  صحت</c:v>
                </c:pt>
                <c:pt idx="17">
                  <c:v>پایگاه رئوف</c:v>
                </c:pt>
                <c:pt idx="18">
                  <c:v>پایگاه ابلولان</c:v>
                </c:pt>
              </c:strCache>
            </c:strRef>
          </c:cat>
          <c:val>
            <c:numRef>
              <c:f>'پیش از بارداری1402'!$D$2:$D$21</c:f>
              <c:numCache>
                <c:formatCode>0</c:formatCode>
                <c:ptCount val="20"/>
                <c:pt idx="0">
                  <c:v>100</c:v>
                </c:pt>
                <c:pt idx="1">
                  <c:v>100</c:v>
                </c:pt>
                <c:pt idx="2">
                  <c:v>96.721311475409834</c:v>
                </c:pt>
                <c:pt idx="3">
                  <c:v>96.428571428571431</c:v>
                </c:pt>
                <c:pt idx="4">
                  <c:v>94.444444444444443</c:v>
                </c:pt>
                <c:pt idx="5">
                  <c:v>83.333333333333343</c:v>
                </c:pt>
                <c:pt idx="6">
                  <c:v>80</c:v>
                </c:pt>
                <c:pt idx="7">
                  <c:v>76.666666666666671</c:v>
                </c:pt>
                <c:pt idx="8">
                  <c:v>71.428571428571431</c:v>
                </c:pt>
                <c:pt idx="9">
                  <c:v>70</c:v>
                </c:pt>
                <c:pt idx="10">
                  <c:v>66.666666666666657</c:v>
                </c:pt>
                <c:pt idx="11">
                  <c:v>65.508982035928142</c:v>
                </c:pt>
                <c:pt idx="12">
                  <c:v>64.189189189189193</c:v>
                </c:pt>
                <c:pt idx="13">
                  <c:v>63.157894736842103</c:v>
                </c:pt>
                <c:pt idx="14">
                  <c:v>61.29032258064516</c:v>
                </c:pt>
                <c:pt idx="15">
                  <c:v>58.461538461538467</c:v>
                </c:pt>
                <c:pt idx="16">
                  <c:v>58.407079646017699</c:v>
                </c:pt>
                <c:pt idx="17">
                  <c:v>51.748251748251747</c:v>
                </c:pt>
                <c:pt idx="18">
                  <c:v>37.5</c:v>
                </c:pt>
              </c:numCache>
            </c:numRef>
          </c:val>
          <c:extLst>
            <c:ext xmlns:c16="http://schemas.microsoft.com/office/drawing/2014/chart" uri="{C3380CC4-5D6E-409C-BE32-E72D297353CC}">
              <c16:uniqueId val="{00000026-1D1E-4F98-AA04-04287EE2780E}"/>
            </c:ext>
          </c:extLst>
        </c:ser>
        <c:dLbls>
          <c:showLegendKey val="0"/>
          <c:showVal val="1"/>
          <c:showCatName val="0"/>
          <c:showSerName val="0"/>
          <c:showPercent val="0"/>
          <c:showBubbleSize val="0"/>
        </c:dLbls>
        <c:gapWidth val="150"/>
        <c:shape val="box"/>
        <c:axId val="36580864"/>
        <c:axId val="118068288"/>
        <c:axId val="0"/>
      </c:bar3DChart>
      <c:catAx>
        <c:axId val="36580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B Nazanin" panose="00000400000000000000" pitchFamily="2" charset="-78"/>
              </a:defRPr>
            </a:pPr>
            <a:endParaRPr lang="en-US"/>
          </a:p>
        </c:txPr>
        <c:crossAx val="118068288"/>
        <c:crosses val="autoZero"/>
        <c:auto val="1"/>
        <c:lblAlgn val="ctr"/>
        <c:lblOffset val="100"/>
        <c:noMultiLvlLbl val="0"/>
      </c:catAx>
      <c:valAx>
        <c:axId val="1180682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8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000" b="1" dirty="0">
                <a:solidFill>
                  <a:schemeClr val="bg2"/>
                </a:solidFill>
                <a:cs typeface="B Titr" panose="00000700000000000000" pitchFamily="2" charset="-78"/>
              </a:rPr>
              <a:t>نمودار مقایسه ای مراقبت پس اززایمان</a:t>
            </a:r>
          </a:p>
          <a:p>
            <a:pPr>
              <a:defRPr/>
            </a:pPr>
            <a:endParaRPr lang="en-US" sz="2000" b="1" dirty="0">
              <a:solidFill>
                <a:schemeClr val="bg2"/>
              </a:solidFill>
              <a:cs typeface="B Titr" panose="00000700000000000000" pitchFamily="2" charset="-78"/>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269344804121701E-2"/>
          <c:y val="0.25683575951983756"/>
          <c:w val="0.908755346553903"/>
          <c:h val="0.54724282522506551"/>
        </c:manualLayout>
      </c:layout>
      <c:bar3DChart>
        <c:barDir val="col"/>
        <c:grouping val="clustered"/>
        <c:varyColors val="0"/>
        <c:ser>
          <c:idx val="0"/>
          <c:order val="0"/>
          <c:tx>
            <c:strRef>
              <c:f>پس!$B$1</c:f>
              <c:strCache>
                <c:ptCount val="1"/>
                <c:pt idx="0">
                  <c:v>1402</c:v>
                </c:pt>
              </c:strCache>
            </c:strRef>
          </c:tx>
          <c:spPr>
            <a:solidFill>
              <a:schemeClr val="accent1"/>
            </a:solidFill>
            <a:ln>
              <a:noFill/>
            </a:ln>
            <a:effectLst/>
            <a:sp3d/>
          </c:spPr>
          <c:invertIfNegative val="0"/>
          <c:cat>
            <c:strRef>
              <c:f>پس!$A$2:$A$20</c:f>
              <c:strCache>
                <c:ptCount val="19"/>
                <c:pt idx="0">
                  <c:v>پایگاه جمالی</c:v>
                </c:pt>
                <c:pt idx="1">
                  <c:v>پایگاه فیلاخص</c:v>
                </c:pt>
                <c:pt idx="2">
                  <c:v>روستایی رئوف</c:v>
                </c:pt>
                <c:pt idx="3">
                  <c:v>روستایی گوگد</c:v>
                </c:pt>
                <c:pt idx="4">
                  <c:v>مرکز سعید آباد</c:v>
                </c:pt>
                <c:pt idx="5">
                  <c:v>روستایی عظیمی</c:v>
                </c:pt>
                <c:pt idx="6">
                  <c:v>پایگاه حسن حافظ</c:v>
                </c:pt>
                <c:pt idx="7">
                  <c:v>پایگاه ابلولان</c:v>
                </c:pt>
                <c:pt idx="8">
                  <c:v>پایگاه  گلشهر</c:v>
                </c:pt>
                <c:pt idx="9">
                  <c:v>پایگاه گوگد</c:v>
                </c:pt>
                <c:pt idx="10">
                  <c:v>هدف موردانتظار</c:v>
                </c:pt>
                <c:pt idx="11">
                  <c:v>پایگاه مقدسی</c:v>
                </c:pt>
                <c:pt idx="12">
                  <c:v>شهرستان</c:v>
                </c:pt>
                <c:pt idx="13">
                  <c:v>پایگاه  عظیمی</c:v>
                </c:pt>
                <c:pt idx="14">
                  <c:v>پایگاه رئوف</c:v>
                </c:pt>
                <c:pt idx="15">
                  <c:v>پایگاه  صحت</c:v>
                </c:pt>
                <c:pt idx="16">
                  <c:v>پایگاه تاجداری</c:v>
                </c:pt>
                <c:pt idx="17">
                  <c:v>پایگاه ابن سینا</c:v>
                </c:pt>
                <c:pt idx="18">
                  <c:v>مرکز سراور</c:v>
                </c:pt>
              </c:strCache>
            </c:strRef>
          </c:cat>
          <c:val>
            <c:numRef>
              <c:f>پس!$B$2:$B$20</c:f>
              <c:numCache>
                <c:formatCode>0</c:formatCode>
                <c:ptCount val="19"/>
                <c:pt idx="0">
                  <c:v>133.33333333333331</c:v>
                </c:pt>
                <c:pt idx="1">
                  <c:v>128.57142857142858</c:v>
                </c:pt>
                <c:pt idx="2">
                  <c:v>114.28571428571428</c:v>
                </c:pt>
                <c:pt idx="3">
                  <c:v>105.55555555555556</c:v>
                </c:pt>
                <c:pt idx="4">
                  <c:v>100</c:v>
                </c:pt>
                <c:pt idx="5">
                  <c:v>100</c:v>
                </c:pt>
                <c:pt idx="6">
                  <c:v>100</c:v>
                </c:pt>
                <c:pt idx="7">
                  <c:v>93.75</c:v>
                </c:pt>
                <c:pt idx="8">
                  <c:v>90</c:v>
                </c:pt>
                <c:pt idx="9">
                  <c:v>86.885245901639337</c:v>
                </c:pt>
                <c:pt idx="10">
                  <c:v>85</c:v>
                </c:pt>
                <c:pt idx="11">
                  <c:v>80</c:v>
                </c:pt>
                <c:pt idx="12">
                  <c:v>78.323353293413177</c:v>
                </c:pt>
                <c:pt idx="13">
                  <c:v>75.806451612903231</c:v>
                </c:pt>
                <c:pt idx="14">
                  <c:v>75.52447552447552</c:v>
                </c:pt>
                <c:pt idx="15">
                  <c:v>74.336283185840713</c:v>
                </c:pt>
                <c:pt idx="16">
                  <c:v>73.648648648648646</c:v>
                </c:pt>
                <c:pt idx="17">
                  <c:v>63.076923076923073</c:v>
                </c:pt>
                <c:pt idx="18">
                  <c:v>58.333333333333336</c:v>
                </c:pt>
              </c:numCache>
            </c:numRef>
          </c:val>
          <c:extLst>
            <c:ext xmlns:c16="http://schemas.microsoft.com/office/drawing/2014/chart" uri="{C3380CC4-5D6E-409C-BE32-E72D297353CC}">
              <c16:uniqueId val="{00000000-505C-4F1D-B195-30E53F428511}"/>
            </c:ext>
          </c:extLst>
        </c:ser>
        <c:ser>
          <c:idx val="1"/>
          <c:order val="1"/>
          <c:tx>
            <c:strRef>
              <c:f>پس!$C$1</c:f>
              <c:strCache>
                <c:ptCount val="1"/>
                <c:pt idx="0">
                  <c:v>1401</c:v>
                </c:pt>
              </c:strCache>
            </c:strRef>
          </c:tx>
          <c:spPr>
            <a:solidFill>
              <a:schemeClr val="accent2"/>
            </a:solidFill>
            <a:ln>
              <a:noFill/>
            </a:ln>
            <a:effectLst/>
            <a:sp3d/>
          </c:spPr>
          <c:invertIfNegative val="0"/>
          <c:cat>
            <c:strRef>
              <c:f>پس!$A$2:$A$20</c:f>
              <c:strCache>
                <c:ptCount val="19"/>
                <c:pt idx="0">
                  <c:v>پایگاه جمالی</c:v>
                </c:pt>
                <c:pt idx="1">
                  <c:v>پایگاه فیلاخص</c:v>
                </c:pt>
                <c:pt idx="2">
                  <c:v>روستایی رئوف</c:v>
                </c:pt>
                <c:pt idx="3">
                  <c:v>روستایی گوگد</c:v>
                </c:pt>
                <c:pt idx="4">
                  <c:v>مرکز سعید آباد</c:v>
                </c:pt>
                <c:pt idx="5">
                  <c:v>روستایی عظیمی</c:v>
                </c:pt>
                <c:pt idx="6">
                  <c:v>پایگاه حسن حافظ</c:v>
                </c:pt>
                <c:pt idx="7">
                  <c:v>پایگاه ابلولان</c:v>
                </c:pt>
                <c:pt idx="8">
                  <c:v>پایگاه  گلشهر</c:v>
                </c:pt>
                <c:pt idx="9">
                  <c:v>پایگاه گوگد</c:v>
                </c:pt>
                <c:pt idx="10">
                  <c:v>هدف موردانتظار</c:v>
                </c:pt>
                <c:pt idx="11">
                  <c:v>پایگاه مقدسی</c:v>
                </c:pt>
                <c:pt idx="12">
                  <c:v>شهرستان</c:v>
                </c:pt>
                <c:pt idx="13">
                  <c:v>پایگاه  عظیمی</c:v>
                </c:pt>
                <c:pt idx="14">
                  <c:v>پایگاه رئوف</c:v>
                </c:pt>
                <c:pt idx="15">
                  <c:v>پایگاه  صحت</c:v>
                </c:pt>
                <c:pt idx="16">
                  <c:v>پایگاه تاجداری</c:v>
                </c:pt>
                <c:pt idx="17">
                  <c:v>پایگاه ابن سینا</c:v>
                </c:pt>
                <c:pt idx="18">
                  <c:v>مرکز سراور</c:v>
                </c:pt>
              </c:strCache>
            </c:strRef>
          </c:cat>
          <c:val>
            <c:numRef>
              <c:f>پس!$C$2:$C$20</c:f>
              <c:numCache>
                <c:formatCode>General</c:formatCode>
                <c:ptCount val="19"/>
                <c:pt idx="0">
                  <c:v>100</c:v>
                </c:pt>
                <c:pt idx="1">
                  <c:v>73</c:v>
                </c:pt>
                <c:pt idx="2">
                  <c:v>100</c:v>
                </c:pt>
                <c:pt idx="3">
                  <c:v>100</c:v>
                </c:pt>
                <c:pt idx="4">
                  <c:v>100</c:v>
                </c:pt>
                <c:pt idx="5">
                  <c:v>100</c:v>
                </c:pt>
                <c:pt idx="6">
                  <c:v>100</c:v>
                </c:pt>
                <c:pt idx="7">
                  <c:v>100</c:v>
                </c:pt>
                <c:pt idx="8">
                  <c:v>83</c:v>
                </c:pt>
                <c:pt idx="9">
                  <c:v>81</c:v>
                </c:pt>
                <c:pt idx="10">
                  <c:v>85</c:v>
                </c:pt>
                <c:pt idx="11">
                  <c:v>100</c:v>
                </c:pt>
                <c:pt idx="12">
                  <c:v>88</c:v>
                </c:pt>
                <c:pt idx="13">
                  <c:v>61</c:v>
                </c:pt>
                <c:pt idx="14">
                  <c:v>89</c:v>
                </c:pt>
                <c:pt idx="15">
                  <c:v>84</c:v>
                </c:pt>
                <c:pt idx="16">
                  <c:v>84</c:v>
                </c:pt>
                <c:pt idx="17">
                  <c:v>76</c:v>
                </c:pt>
                <c:pt idx="18">
                  <c:v>100</c:v>
                </c:pt>
              </c:numCache>
            </c:numRef>
          </c:val>
          <c:extLst>
            <c:ext xmlns:c16="http://schemas.microsoft.com/office/drawing/2014/chart" uri="{C3380CC4-5D6E-409C-BE32-E72D297353CC}">
              <c16:uniqueId val="{00000001-505C-4F1D-B195-30E53F428511}"/>
            </c:ext>
          </c:extLst>
        </c:ser>
        <c:dLbls>
          <c:showLegendKey val="0"/>
          <c:showVal val="0"/>
          <c:showCatName val="0"/>
          <c:showSerName val="0"/>
          <c:showPercent val="0"/>
          <c:showBubbleSize val="0"/>
        </c:dLbls>
        <c:gapWidth val="150"/>
        <c:shape val="box"/>
        <c:axId val="152831488"/>
        <c:axId val="8733824"/>
        <c:axId val="0"/>
      </c:bar3DChart>
      <c:catAx>
        <c:axId val="152831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3824"/>
        <c:crosses val="autoZero"/>
        <c:auto val="1"/>
        <c:lblAlgn val="ctr"/>
        <c:lblOffset val="100"/>
        <c:noMultiLvlLbl val="0"/>
      </c:catAx>
      <c:valAx>
        <c:axId val="8733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31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000" dirty="0">
                <a:solidFill>
                  <a:schemeClr val="bg2"/>
                </a:solidFill>
                <a:cs typeface="B Titr" panose="00000700000000000000" pitchFamily="2" charset="-78"/>
              </a:rPr>
              <a:t>نمودار مقایسه ای شاخص کلی </a:t>
            </a:r>
            <a:endParaRPr lang="en-US" sz="2000" dirty="0">
              <a:solidFill>
                <a:schemeClr val="bg2"/>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904866350050995E-2"/>
          <c:y val="0.24477764585790621"/>
          <c:w val="0.88681735420137298"/>
          <c:h val="0.59136659218294363"/>
        </c:manualLayout>
      </c:layout>
      <c:barChart>
        <c:barDir val="col"/>
        <c:grouping val="clustered"/>
        <c:varyColors val="0"/>
        <c:ser>
          <c:idx val="0"/>
          <c:order val="0"/>
          <c:tx>
            <c:strRef>
              <c:f>'شاخص کلی'!$B$1</c:f>
              <c:strCache>
                <c:ptCount val="1"/>
                <c:pt idx="0">
                  <c:v>درصد 1401</c:v>
                </c:pt>
              </c:strCache>
            </c:strRef>
          </c:tx>
          <c:spPr>
            <a:solidFill>
              <a:schemeClr val="accent6"/>
            </a:solidFill>
            <a:ln>
              <a:noFill/>
            </a:ln>
            <a:effectLst/>
          </c:spPr>
          <c:invertIfNegative val="0"/>
          <c:cat>
            <c:strRef>
              <c:f>'شاخص کلی'!$A$2:$A$21</c:f>
              <c:strCache>
                <c:ptCount val="20"/>
                <c:pt idx="0">
                  <c:v>پایگاه ابلولان</c:v>
                </c:pt>
                <c:pt idx="1">
                  <c:v>پایگاه ابن سینا</c:v>
                </c:pt>
                <c:pt idx="2">
                  <c:v>پایگاه اسفنجه</c:v>
                </c:pt>
                <c:pt idx="3">
                  <c:v>پایگاه تاجداری</c:v>
                </c:pt>
                <c:pt idx="4">
                  <c:v>پایگاه حسن حافظ</c:v>
                </c:pt>
                <c:pt idx="5">
                  <c:v>پایگاه رئوف</c:v>
                </c:pt>
                <c:pt idx="6">
                  <c:v>پایگاه صحت</c:v>
                </c:pt>
                <c:pt idx="7">
                  <c:v>پایگاه عظیمی</c:v>
                </c:pt>
                <c:pt idx="8">
                  <c:v>پایگاه گلشهر</c:v>
                </c:pt>
                <c:pt idx="9">
                  <c:v>پایگاه گوگد</c:v>
                </c:pt>
                <c:pt idx="10">
                  <c:v>هدف مورد انتظار</c:v>
                </c:pt>
                <c:pt idx="11">
                  <c:v>پایگاه مقدسی</c:v>
                </c:pt>
                <c:pt idx="12">
                  <c:v>حاج علی جمالی</c:v>
                </c:pt>
                <c:pt idx="13">
                  <c:v>روستایی رئوف</c:v>
                </c:pt>
                <c:pt idx="14">
                  <c:v>روستایی عظیمی</c:v>
                </c:pt>
                <c:pt idx="15">
                  <c:v>روستایی گوگد</c:v>
                </c:pt>
                <c:pt idx="16">
                  <c:v>شهرستان</c:v>
                </c:pt>
                <c:pt idx="17">
                  <c:v>فیلاخص</c:v>
                </c:pt>
                <c:pt idx="18">
                  <c:v>مرکزسعید آباد</c:v>
                </c:pt>
                <c:pt idx="19">
                  <c:v>مرکزسراور</c:v>
                </c:pt>
              </c:strCache>
            </c:strRef>
          </c:cat>
          <c:val>
            <c:numRef>
              <c:f>'شاخص کلی'!$B$2:$B$21</c:f>
              <c:numCache>
                <c:formatCode>General</c:formatCode>
                <c:ptCount val="20"/>
                <c:pt idx="0">
                  <c:v>93</c:v>
                </c:pt>
                <c:pt idx="1">
                  <c:v>66.099999999999994</c:v>
                </c:pt>
                <c:pt idx="2">
                  <c:v>83.3</c:v>
                </c:pt>
                <c:pt idx="3">
                  <c:v>82.5</c:v>
                </c:pt>
                <c:pt idx="4">
                  <c:v>83.3</c:v>
                </c:pt>
                <c:pt idx="5">
                  <c:v>78</c:v>
                </c:pt>
                <c:pt idx="6">
                  <c:v>72.599999999999994</c:v>
                </c:pt>
                <c:pt idx="7">
                  <c:v>76</c:v>
                </c:pt>
                <c:pt idx="8">
                  <c:v>95</c:v>
                </c:pt>
                <c:pt idx="9">
                  <c:v>95.1</c:v>
                </c:pt>
                <c:pt idx="10">
                  <c:v>85</c:v>
                </c:pt>
                <c:pt idx="11">
                  <c:v>50</c:v>
                </c:pt>
                <c:pt idx="12">
                  <c:v>92.6</c:v>
                </c:pt>
                <c:pt idx="13">
                  <c:v>87.6</c:v>
                </c:pt>
                <c:pt idx="14">
                  <c:v>91.6</c:v>
                </c:pt>
                <c:pt idx="15">
                  <c:v>100</c:v>
                </c:pt>
                <c:pt idx="16">
                  <c:v>85.1</c:v>
                </c:pt>
                <c:pt idx="17">
                  <c:v>94</c:v>
                </c:pt>
                <c:pt idx="18">
                  <c:v>90</c:v>
                </c:pt>
                <c:pt idx="19">
                  <c:v>100</c:v>
                </c:pt>
              </c:numCache>
            </c:numRef>
          </c:val>
          <c:extLst>
            <c:ext xmlns:c16="http://schemas.microsoft.com/office/drawing/2014/chart" uri="{C3380CC4-5D6E-409C-BE32-E72D297353CC}">
              <c16:uniqueId val="{00000000-56A9-40E0-A784-112E660991DF}"/>
            </c:ext>
          </c:extLst>
        </c:ser>
        <c:ser>
          <c:idx val="1"/>
          <c:order val="1"/>
          <c:tx>
            <c:strRef>
              <c:f>'شاخص کلی'!$C$1</c:f>
              <c:strCache>
                <c:ptCount val="1"/>
                <c:pt idx="0">
                  <c:v>درصد 1402</c:v>
                </c:pt>
              </c:strCache>
            </c:strRef>
          </c:tx>
          <c:spPr>
            <a:solidFill>
              <a:schemeClr val="accent5"/>
            </a:solidFill>
            <a:ln>
              <a:noFill/>
            </a:ln>
            <a:effectLst/>
          </c:spPr>
          <c:invertIfNegative val="0"/>
          <c:cat>
            <c:strRef>
              <c:f>'شاخص کلی'!$A$2:$A$21</c:f>
              <c:strCache>
                <c:ptCount val="20"/>
                <c:pt idx="0">
                  <c:v>پایگاه ابلولان</c:v>
                </c:pt>
                <c:pt idx="1">
                  <c:v>پایگاه ابن سینا</c:v>
                </c:pt>
                <c:pt idx="2">
                  <c:v>پایگاه اسفنجه</c:v>
                </c:pt>
                <c:pt idx="3">
                  <c:v>پایگاه تاجداری</c:v>
                </c:pt>
                <c:pt idx="4">
                  <c:v>پایگاه حسن حافظ</c:v>
                </c:pt>
                <c:pt idx="5">
                  <c:v>پایگاه رئوف</c:v>
                </c:pt>
                <c:pt idx="6">
                  <c:v>پایگاه صحت</c:v>
                </c:pt>
                <c:pt idx="7">
                  <c:v>پایگاه عظیمی</c:v>
                </c:pt>
                <c:pt idx="8">
                  <c:v>پایگاه گلشهر</c:v>
                </c:pt>
                <c:pt idx="9">
                  <c:v>پایگاه گوگد</c:v>
                </c:pt>
                <c:pt idx="10">
                  <c:v>هدف مورد انتظار</c:v>
                </c:pt>
                <c:pt idx="11">
                  <c:v>پایگاه مقدسی</c:v>
                </c:pt>
                <c:pt idx="12">
                  <c:v>حاج علی جمالی</c:v>
                </c:pt>
                <c:pt idx="13">
                  <c:v>روستایی رئوف</c:v>
                </c:pt>
                <c:pt idx="14">
                  <c:v>روستایی عظیمی</c:v>
                </c:pt>
                <c:pt idx="15">
                  <c:v>روستایی گوگد</c:v>
                </c:pt>
                <c:pt idx="16">
                  <c:v>شهرستان</c:v>
                </c:pt>
                <c:pt idx="17">
                  <c:v>فیلاخص</c:v>
                </c:pt>
                <c:pt idx="18">
                  <c:v>مرکزسعید آباد</c:v>
                </c:pt>
                <c:pt idx="19">
                  <c:v>مرکزسراور</c:v>
                </c:pt>
              </c:strCache>
            </c:strRef>
          </c:cat>
          <c:val>
            <c:numRef>
              <c:f>'شاخص کلی'!$C$2:$C$21</c:f>
              <c:numCache>
                <c:formatCode>0</c:formatCode>
                <c:ptCount val="20"/>
                <c:pt idx="0">
                  <c:v>75.099999999999994</c:v>
                </c:pt>
                <c:pt idx="1">
                  <c:v>77.5</c:v>
                </c:pt>
                <c:pt idx="2" formatCode="General">
                  <c:v>0</c:v>
                </c:pt>
                <c:pt idx="3">
                  <c:v>79.099999999999994</c:v>
                </c:pt>
                <c:pt idx="4">
                  <c:v>94.5</c:v>
                </c:pt>
                <c:pt idx="5">
                  <c:v>96.6</c:v>
                </c:pt>
                <c:pt idx="6">
                  <c:v>66.5</c:v>
                </c:pt>
                <c:pt idx="7">
                  <c:v>71.3</c:v>
                </c:pt>
                <c:pt idx="8">
                  <c:v>91.1</c:v>
                </c:pt>
                <c:pt idx="9">
                  <c:v>99.5</c:v>
                </c:pt>
                <c:pt idx="10">
                  <c:v>85</c:v>
                </c:pt>
                <c:pt idx="11">
                  <c:v>84.1</c:v>
                </c:pt>
                <c:pt idx="12">
                  <c:v>144</c:v>
                </c:pt>
                <c:pt idx="13">
                  <c:v>90.3</c:v>
                </c:pt>
                <c:pt idx="14">
                  <c:v>88.8</c:v>
                </c:pt>
                <c:pt idx="15">
                  <c:v>95</c:v>
                </c:pt>
                <c:pt idx="16">
                  <c:v>83</c:v>
                </c:pt>
                <c:pt idx="17">
                  <c:v>104</c:v>
                </c:pt>
                <c:pt idx="18">
                  <c:v>105</c:v>
                </c:pt>
                <c:pt idx="19">
                  <c:v>69.5</c:v>
                </c:pt>
              </c:numCache>
            </c:numRef>
          </c:val>
          <c:extLst>
            <c:ext xmlns:c16="http://schemas.microsoft.com/office/drawing/2014/chart" uri="{C3380CC4-5D6E-409C-BE32-E72D297353CC}">
              <c16:uniqueId val="{00000001-56A9-40E0-A784-112E660991DF}"/>
            </c:ext>
          </c:extLst>
        </c:ser>
        <c:dLbls>
          <c:showLegendKey val="0"/>
          <c:showVal val="0"/>
          <c:showCatName val="0"/>
          <c:showSerName val="0"/>
          <c:showPercent val="0"/>
          <c:showBubbleSize val="0"/>
        </c:dLbls>
        <c:gapWidth val="150"/>
        <c:axId val="152246784"/>
        <c:axId val="8735552"/>
      </c:barChart>
      <c:catAx>
        <c:axId val="15224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5552"/>
        <c:crosses val="autoZero"/>
        <c:auto val="1"/>
        <c:lblAlgn val="ctr"/>
        <c:lblOffset val="100"/>
        <c:noMultiLvlLbl val="0"/>
      </c:catAx>
      <c:valAx>
        <c:axId val="8735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46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sz="2000" dirty="0">
              <a:cs typeface="B Titr" panose="00000700000000000000" pitchFamily="2" charset="-78"/>
            </a:endParaRPr>
          </a:p>
        </c:rich>
      </c:tx>
      <c:layout>
        <c:manualLayout>
          <c:xMode val="edge"/>
          <c:yMode val="edge"/>
          <c:x val="0.1469483328472829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Sheet2!$B$1</c:f>
              <c:strCache>
                <c:ptCount val="1"/>
                <c:pt idx="0">
                  <c:v>نسبت سهم مرگ به سهم موالید 10 ساله 1401 - 1392</c:v>
                </c:pt>
              </c:strCache>
            </c:strRef>
          </c:tx>
          <c:spPr>
            <a:solidFill>
              <a:srgbClr val="3399FF"/>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C5AF-4C18-9910-2CC26D0CEB19}"/>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C5AF-4C18-9910-2CC26D0CEB19}"/>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C5AF-4C18-9910-2CC26D0CEB19}"/>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C5AF-4C18-9910-2CC26D0CEB19}"/>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9-C5AF-4C18-9910-2CC26D0CEB19}"/>
              </c:ext>
            </c:extLst>
          </c:dPt>
          <c:dPt>
            <c:idx val="5"/>
            <c:invertIfNegative val="0"/>
            <c:bubble3D val="0"/>
            <c:spPr>
              <a:solidFill>
                <a:srgbClr val="00B050"/>
              </a:solidFill>
              <a:ln>
                <a:noFill/>
              </a:ln>
              <a:effectLst/>
              <a:sp3d/>
            </c:spPr>
            <c:extLst>
              <c:ext xmlns:c16="http://schemas.microsoft.com/office/drawing/2014/chart" uri="{C3380CC4-5D6E-409C-BE32-E72D297353CC}">
                <c16:uniqueId val="{0000000B-C5AF-4C18-9910-2CC26D0CEB19}"/>
              </c:ext>
            </c:extLst>
          </c:dPt>
          <c:dPt>
            <c:idx val="6"/>
            <c:invertIfNegative val="0"/>
            <c:bubble3D val="0"/>
            <c:spPr>
              <a:solidFill>
                <a:srgbClr val="00B050"/>
              </a:solidFill>
              <a:ln>
                <a:noFill/>
              </a:ln>
              <a:effectLst/>
              <a:sp3d/>
            </c:spPr>
            <c:extLst>
              <c:ext xmlns:c16="http://schemas.microsoft.com/office/drawing/2014/chart" uri="{C3380CC4-5D6E-409C-BE32-E72D297353CC}">
                <c16:uniqueId val="{0000000D-C5AF-4C18-9910-2CC26D0CEB19}"/>
              </c:ext>
            </c:extLst>
          </c:dPt>
          <c:dPt>
            <c:idx val="7"/>
            <c:invertIfNegative val="0"/>
            <c:bubble3D val="0"/>
            <c:spPr>
              <a:solidFill>
                <a:srgbClr val="00B050"/>
              </a:solidFill>
              <a:ln>
                <a:noFill/>
              </a:ln>
              <a:effectLst/>
              <a:sp3d/>
            </c:spPr>
            <c:extLst>
              <c:ext xmlns:c16="http://schemas.microsoft.com/office/drawing/2014/chart" uri="{C3380CC4-5D6E-409C-BE32-E72D297353CC}">
                <c16:uniqueId val="{0000000F-C5AF-4C18-9910-2CC26D0CEB19}"/>
              </c:ext>
            </c:extLst>
          </c:dPt>
          <c:dPt>
            <c:idx val="8"/>
            <c:invertIfNegative val="0"/>
            <c:bubble3D val="0"/>
            <c:spPr>
              <a:solidFill>
                <a:srgbClr val="00B050"/>
              </a:solidFill>
              <a:ln>
                <a:noFill/>
              </a:ln>
              <a:effectLst/>
              <a:sp3d/>
            </c:spPr>
            <c:extLst>
              <c:ext xmlns:c16="http://schemas.microsoft.com/office/drawing/2014/chart" uri="{C3380CC4-5D6E-409C-BE32-E72D297353CC}">
                <c16:uniqueId val="{00000011-C5AF-4C18-9910-2CC26D0CEB19}"/>
              </c:ext>
            </c:extLst>
          </c:dPt>
          <c:dPt>
            <c:idx val="9"/>
            <c:invertIfNegative val="0"/>
            <c:bubble3D val="0"/>
            <c:spPr>
              <a:solidFill>
                <a:srgbClr val="00B050"/>
              </a:solidFill>
              <a:ln>
                <a:noFill/>
              </a:ln>
              <a:effectLst/>
              <a:sp3d/>
            </c:spPr>
            <c:extLst>
              <c:ext xmlns:c16="http://schemas.microsoft.com/office/drawing/2014/chart" uri="{C3380CC4-5D6E-409C-BE32-E72D297353CC}">
                <c16:uniqueId val="{00000013-C5AF-4C18-9910-2CC26D0CEB19}"/>
              </c:ext>
            </c:extLst>
          </c:dPt>
          <c:dPt>
            <c:idx val="10"/>
            <c:invertIfNegative val="0"/>
            <c:bubble3D val="0"/>
            <c:spPr>
              <a:solidFill>
                <a:srgbClr val="00B050"/>
              </a:solidFill>
              <a:ln>
                <a:noFill/>
              </a:ln>
              <a:effectLst/>
              <a:sp3d/>
            </c:spPr>
            <c:extLst>
              <c:ext xmlns:c16="http://schemas.microsoft.com/office/drawing/2014/chart" uri="{C3380CC4-5D6E-409C-BE32-E72D297353CC}">
                <c16:uniqueId val="{00000015-C5AF-4C18-9910-2CC26D0CEB19}"/>
              </c:ext>
            </c:extLst>
          </c:dPt>
          <c:dPt>
            <c:idx val="11"/>
            <c:invertIfNegative val="0"/>
            <c:bubble3D val="0"/>
            <c:spPr>
              <a:solidFill>
                <a:srgbClr val="00B050"/>
              </a:solidFill>
              <a:ln>
                <a:noFill/>
              </a:ln>
              <a:effectLst/>
              <a:sp3d/>
            </c:spPr>
            <c:extLst>
              <c:ext xmlns:c16="http://schemas.microsoft.com/office/drawing/2014/chart" uri="{C3380CC4-5D6E-409C-BE32-E72D297353CC}">
                <c16:uniqueId val="{00000017-C5AF-4C18-9910-2CC26D0CEB19}"/>
              </c:ext>
            </c:extLst>
          </c:dPt>
          <c:dPt>
            <c:idx val="12"/>
            <c:invertIfNegative val="0"/>
            <c:bubble3D val="0"/>
            <c:spPr>
              <a:solidFill>
                <a:srgbClr val="00B050"/>
              </a:solidFill>
              <a:ln>
                <a:noFill/>
              </a:ln>
              <a:effectLst/>
              <a:sp3d/>
            </c:spPr>
            <c:extLst>
              <c:ext xmlns:c16="http://schemas.microsoft.com/office/drawing/2014/chart" uri="{C3380CC4-5D6E-409C-BE32-E72D297353CC}">
                <c16:uniqueId val="{00000019-C5AF-4C18-9910-2CC26D0CEB19}"/>
              </c:ext>
            </c:extLst>
          </c:dPt>
          <c:dPt>
            <c:idx val="13"/>
            <c:invertIfNegative val="0"/>
            <c:bubble3D val="0"/>
            <c:spPr>
              <a:solidFill>
                <a:srgbClr val="00B0F0"/>
              </a:solidFill>
              <a:ln>
                <a:noFill/>
              </a:ln>
              <a:effectLst/>
              <a:sp3d/>
            </c:spPr>
            <c:extLst>
              <c:ext xmlns:c16="http://schemas.microsoft.com/office/drawing/2014/chart" uri="{C3380CC4-5D6E-409C-BE32-E72D297353CC}">
                <c16:uniqueId val="{0000001B-C5AF-4C18-9910-2CC26D0CEB19}"/>
              </c:ext>
            </c:extLst>
          </c:dPt>
          <c:dPt>
            <c:idx val="14"/>
            <c:invertIfNegative val="0"/>
            <c:bubble3D val="0"/>
            <c:spPr>
              <a:solidFill>
                <a:srgbClr val="AF4486">
                  <a:lumMod val="75000"/>
                </a:srgbClr>
              </a:solidFill>
              <a:ln>
                <a:noFill/>
              </a:ln>
              <a:effectLst/>
              <a:sp3d/>
            </c:spPr>
            <c:extLst>
              <c:ext xmlns:c16="http://schemas.microsoft.com/office/drawing/2014/chart" uri="{C3380CC4-5D6E-409C-BE32-E72D297353CC}">
                <c16:uniqueId val="{0000001D-C5AF-4C18-9910-2CC26D0CEB19}"/>
              </c:ext>
            </c:extLst>
          </c:dPt>
          <c:dPt>
            <c:idx val="15"/>
            <c:invertIfNegative val="0"/>
            <c:bubble3D val="0"/>
            <c:spPr>
              <a:solidFill>
                <a:srgbClr val="AF4486">
                  <a:lumMod val="75000"/>
                </a:srgbClr>
              </a:solidFill>
              <a:ln>
                <a:noFill/>
              </a:ln>
              <a:effectLst/>
              <a:sp3d/>
            </c:spPr>
            <c:extLst>
              <c:ext xmlns:c16="http://schemas.microsoft.com/office/drawing/2014/chart" uri="{C3380CC4-5D6E-409C-BE32-E72D297353CC}">
                <c16:uniqueId val="{0000001F-C5AF-4C18-9910-2CC26D0CEB19}"/>
              </c:ext>
            </c:extLst>
          </c:dPt>
          <c:dPt>
            <c:idx val="16"/>
            <c:invertIfNegative val="0"/>
            <c:bubble3D val="0"/>
            <c:spPr>
              <a:solidFill>
                <a:srgbClr val="AF4486">
                  <a:lumMod val="75000"/>
                </a:srgbClr>
              </a:solidFill>
              <a:ln>
                <a:noFill/>
              </a:ln>
              <a:effectLst/>
              <a:sp3d/>
            </c:spPr>
            <c:extLst>
              <c:ext xmlns:c16="http://schemas.microsoft.com/office/drawing/2014/chart" uri="{C3380CC4-5D6E-409C-BE32-E72D297353CC}">
                <c16:uniqueId val="{00000021-C5AF-4C18-9910-2CC26D0CEB19}"/>
              </c:ext>
            </c:extLst>
          </c:dPt>
          <c:dPt>
            <c:idx val="17"/>
            <c:invertIfNegative val="0"/>
            <c:bubble3D val="0"/>
            <c:spPr>
              <a:solidFill>
                <a:srgbClr val="AF4486">
                  <a:lumMod val="75000"/>
                </a:srgbClr>
              </a:solidFill>
              <a:ln>
                <a:noFill/>
              </a:ln>
              <a:effectLst/>
              <a:sp3d/>
            </c:spPr>
            <c:extLst>
              <c:ext xmlns:c16="http://schemas.microsoft.com/office/drawing/2014/chart" uri="{C3380CC4-5D6E-409C-BE32-E72D297353CC}">
                <c16:uniqueId val="{00000023-C5AF-4C18-9910-2CC26D0CEB19}"/>
              </c:ext>
            </c:extLst>
          </c:dPt>
          <c:dPt>
            <c:idx val="18"/>
            <c:invertIfNegative val="0"/>
            <c:bubble3D val="0"/>
            <c:spPr>
              <a:solidFill>
                <a:srgbClr val="AF4486">
                  <a:lumMod val="75000"/>
                </a:srgbClr>
              </a:solidFill>
              <a:ln>
                <a:noFill/>
              </a:ln>
              <a:effectLst/>
              <a:sp3d/>
            </c:spPr>
            <c:extLst>
              <c:ext xmlns:c16="http://schemas.microsoft.com/office/drawing/2014/chart" uri="{C3380CC4-5D6E-409C-BE32-E72D297353CC}">
                <c16:uniqueId val="{00000025-C5AF-4C18-9910-2CC26D0CEB19}"/>
              </c:ext>
            </c:extLst>
          </c:dPt>
          <c:dPt>
            <c:idx val="19"/>
            <c:invertIfNegative val="0"/>
            <c:bubble3D val="0"/>
            <c:spPr>
              <a:solidFill>
                <a:srgbClr val="AF4486">
                  <a:lumMod val="75000"/>
                </a:srgbClr>
              </a:solidFill>
              <a:ln>
                <a:noFill/>
              </a:ln>
              <a:effectLst/>
              <a:sp3d/>
            </c:spPr>
            <c:extLst>
              <c:ext xmlns:c16="http://schemas.microsoft.com/office/drawing/2014/chart" uri="{C3380CC4-5D6E-409C-BE32-E72D297353CC}">
                <c16:uniqueId val="{00000027-C5AF-4C18-9910-2CC26D0CEB19}"/>
              </c:ext>
            </c:extLst>
          </c:dPt>
          <c:dPt>
            <c:idx val="20"/>
            <c:invertIfNegative val="0"/>
            <c:bubble3D val="0"/>
            <c:spPr>
              <a:solidFill>
                <a:srgbClr val="AF4486">
                  <a:lumMod val="75000"/>
                </a:srgbClr>
              </a:solidFill>
              <a:ln>
                <a:noFill/>
              </a:ln>
              <a:effectLst/>
              <a:sp3d/>
            </c:spPr>
            <c:extLst>
              <c:ext xmlns:c16="http://schemas.microsoft.com/office/drawing/2014/chart" uri="{C3380CC4-5D6E-409C-BE32-E72D297353CC}">
                <c16:uniqueId val="{00000029-C5AF-4C18-9910-2CC26D0CEB19}"/>
              </c:ext>
            </c:extLst>
          </c:dPt>
          <c:dPt>
            <c:idx val="21"/>
            <c:invertIfNegative val="0"/>
            <c:bubble3D val="0"/>
            <c:spPr>
              <a:solidFill>
                <a:srgbClr val="AF4486">
                  <a:lumMod val="75000"/>
                </a:srgbClr>
              </a:solidFill>
              <a:ln>
                <a:noFill/>
              </a:ln>
              <a:effectLst/>
              <a:sp3d/>
            </c:spPr>
            <c:extLst>
              <c:ext xmlns:c16="http://schemas.microsoft.com/office/drawing/2014/chart" uri="{C3380CC4-5D6E-409C-BE32-E72D297353CC}">
                <c16:uniqueId val="{0000002B-C5AF-4C18-9910-2CC26D0CEB19}"/>
              </c:ext>
            </c:extLst>
          </c:dPt>
          <c:dPt>
            <c:idx val="22"/>
            <c:invertIfNegative val="0"/>
            <c:bubble3D val="0"/>
            <c:spPr>
              <a:solidFill>
                <a:srgbClr val="AF4486">
                  <a:lumMod val="75000"/>
                </a:srgbClr>
              </a:solidFill>
              <a:ln>
                <a:noFill/>
              </a:ln>
              <a:effectLst/>
              <a:sp3d/>
            </c:spPr>
            <c:extLst>
              <c:ext xmlns:c16="http://schemas.microsoft.com/office/drawing/2014/chart" uri="{C3380CC4-5D6E-409C-BE32-E72D297353CC}">
                <c16:uniqueId val="{0000002D-C5AF-4C18-9910-2CC26D0CEB19}"/>
              </c:ext>
            </c:extLst>
          </c:dPt>
          <c:dPt>
            <c:idx val="23"/>
            <c:invertIfNegative val="0"/>
            <c:bubble3D val="0"/>
            <c:spPr>
              <a:solidFill>
                <a:srgbClr val="AF4486">
                  <a:lumMod val="75000"/>
                </a:srgbClr>
              </a:solidFill>
              <a:ln>
                <a:noFill/>
              </a:ln>
              <a:effectLst/>
              <a:sp3d/>
            </c:spPr>
            <c:extLst>
              <c:ext xmlns:c16="http://schemas.microsoft.com/office/drawing/2014/chart" uri="{C3380CC4-5D6E-409C-BE32-E72D297353CC}">
                <c16:uniqueId val="{0000002F-C5AF-4C18-9910-2CC26D0CEB19}"/>
              </c:ext>
            </c:extLst>
          </c:dPt>
          <c:dPt>
            <c:idx val="24"/>
            <c:invertIfNegative val="0"/>
            <c:bubble3D val="0"/>
            <c:spPr>
              <a:solidFill>
                <a:srgbClr val="AF4486">
                  <a:lumMod val="75000"/>
                </a:srgbClr>
              </a:solidFill>
              <a:ln>
                <a:noFill/>
              </a:ln>
              <a:effectLst/>
              <a:sp3d/>
            </c:spPr>
            <c:extLst>
              <c:ext xmlns:c16="http://schemas.microsoft.com/office/drawing/2014/chart" uri="{C3380CC4-5D6E-409C-BE32-E72D297353CC}">
                <c16:uniqueId val="{00000031-C5AF-4C18-9910-2CC26D0CEB19}"/>
              </c:ext>
            </c:extLst>
          </c:dPt>
          <c:dPt>
            <c:idx val="25"/>
            <c:invertIfNegative val="0"/>
            <c:bubble3D val="0"/>
            <c:spPr>
              <a:solidFill>
                <a:srgbClr val="AF4486">
                  <a:lumMod val="75000"/>
                </a:srgbClr>
              </a:solidFill>
              <a:ln>
                <a:noFill/>
              </a:ln>
              <a:effectLst/>
              <a:sp3d/>
            </c:spPr>
            <c:extLst>
              <c:ext xmlns:c16="http://schemas.microsoft.com/office/drawing/2014/chart" uri="{C3380CC4-5D6E-409C-BE32-E72D297353CC}">
                <c16:uniqueId val="{00000033-C5AF-4C18-9910-2CC26D0CEB19}"/>
              </c:ext>
            </c:extLst>
          </c:dPt>
          <c:dPt>
            <c:idx val="26"/>
            <c:invertIfNegative val="0"/>
            <c:bubble3D val="0"/>
            <c:spPr>
              <a:solidFill>
                <a:srgbClr val="AF4486">
                  <a:lumMod val="75000"/>
                </a:srgbClr>
              </a:solidFill>
              <a:ln>
                <a:noFill/>
              </a:ln>
              <a:effectLst/>
              <a:sp3d/>
            </c:spPr>
            <c:extLst>
              <c:ext xmlns:c16="http://schemas.microsoft.com/office/drawing/2014/chart" uri="{C3380CC4-5D6E-409C-BE32-E72D297353CC}">
                <c16:uniqueId val="{00000035-C5AF-4C18-9910-2CC26D0CEB19}"/>
              </c:ext>
            </c:extLst>
          </c:dPt>
          <c:dPt>
            <c:idx val="27"/>
            <c:invertIfNegative val="0"/>
            <c:bubble3D val="0"/>
            <c:spPr>
              <a:solidFill>
                <a:srgbClr val="AF4486">
                  <a:lumMod val="75000"/>
                </a:srgbClr>
              </a:solidFill>
              <a:ln>
                <a:noFill/>
              </a:ln>
              <a:effectLst/>
              <a:sp3d/>
            </c:spPr>
            <c:extLst>
              <c:ext xmlns:c16="http://schemas.microsoft.com/office/drawing/2014/chart" uri="{C3380CC4-5D6E-409C-BE32-E72D297353CC}">
                <c16:uniqueId val="{00000037-C5AF-4C18-9910-2CC26D0CEB19}"/>
              </c:ext>
            </c:extLst>
          </c:dPt>
          <c:dLbls>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5AF-4C18-9910-2CC26D0CEB19}"/>
                </c:ext>
              </c:extLst>
            </c:dLbl>
            <c:dLbl>
              <c:idx val="4"/>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C5AF-4C18-9910-2CC26D0CEB19}"/>
                </c:ext>
              </c:extLst>
            </c:dLbl>
            <c:dLbl>
              <c:idx val="10"/>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C5AF-4C18-9910-2CC26D0CEB19}"/>
                </c:ext>
              </c:extLst>
            </c:dLbl>
            <c:dLbl>
              <c:idx val="18"/>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5-C5AF-4C18-9910-2CC26D0CEB19}"/>
                </c:ext>
              </c:extLst>
            </c:dLbl>
            <c:dLbl>
              <c:idx val="20"/>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9-C5AF-4C18-9910-2CC26D0CEB19}"/>
                </c:ext>
              </c:extLst>
            </c:dLbl>
            <c:dLbl>
              <c:idx val="21"/>
              <c:spPr>
                <a:solidFill>
                  <a:srgbClr val="FF0000"/>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B-C5AF-4C18-9910-2CC26D0CEB1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Sheet2!$A$2:$A$29</c:f>
              <c:strCache>
                <c:ptCount val="28"/>
                <c:pt idx="0">
                  <c:v>فریدون شهر </c:v>
                </c:pt>
                <c:pt idx="1">
                  <c:v>گلپایگان </c:v>
                </c:pt>
                <c:pt idx="2">
                  <c:v>جرقویه</c:v>
                </c:pt>
                <c:pt idx="3">
                  <c:v>کوهپایه</c:v>
                </c:pt>
                <c:pt idx="4">
                  <c:v>ورزنه</c:v>
                </c:pt>
                <c:pt idx="5">
                  <c:v>هرند</c:v>
                </c:pt>
                <c:pt idx="6">
                  <c:v>شاهین شهر و میمه</c:v>
                </c:pt>
                <c:pt idx="7">
                  <c:v>سمیرم </c:v>
                </c:pt>
                <c:pt idx="8">
                  <c:v>اصفهان 2</c:v>
                </c:pt>
                <c:pt idx="9">
                  <c:v>فلاورجان </c:v>
                </c:pt>
                <c:pt idx="10">
                  <c:v>شهرضا </c:v>
                </c:pt>
                <c:pt idx="11">
                  <c:v>اصفهان 1</c:v>
                </c:pt>
                <c:pt idx="12">
                  <c:v>نطنز</c:v>
                </c:pt>
                <c:pt idx="13">
                  <c:v>دانشگاه</c:v>
                </c:pt>
                <c:pt idx="14">
                  <c:v>چادگان </c:v>
                </c:pt>
                <c:pt idx="15">
                  <c:v>اردستان </c:v>
                </c:pt>
                <c:pt idx="16">
                  <c:v>برخوار </c:v>
                </c:pt>
                <c:pt idx="17">
                  <c:v>لنجان </c:v>
                </c:pt>
                <c:pt idx="18">
                  <c:v>مبارکه </c:v>
                </c:pt>
                <c:pt idx="19">
                  <c:v>دهاقان </c:v>
                </c:pt>
                <c:pt idx="20">
                  <c:v>خمینی شهر </c:v>
                </c:pt>
                <c:pt idx="21">
                  <c:v>نجف آباد </c:v>
                </c:pt>
                <c:pt idx="22">
                  <c:v>خوانسار </c:v>
                </c:pt>
                <c:pt idx="23">
                  <c:v>خور</c:v>
                </c:pt>
                <c:pt idx="24">
                  <c:v>تیران و کرون </c:v>
                </c:pt>
                <c:pt idx="25">
                  <c:v>بویین  میاندشت</c:v>
                </c:pt>
                <c:pt idx="26">
                  <c:v>نائین </c:v>
                </c:pt>
                <c:pt idx="27">
                  <c:v>فریدن </c:v>
                </c:pt>
              </c:strCache>
            </c:strRef>
          </c:cat>
          <c:val>
            <c:numRef>
              <c:f>Sheet2!$B$2:$B$29</c:f>
              <c:numCache>
                <c:formatCode>0.0</c:formatCode>
                <c:ptCount val="28"/>
                <c:pt idx="0">
                  <c:v>0</c:v>
                </c:pt>
                <c:pt idx="1">
                  <c:v>0</c:v>
                </c:pt>
                <c:pt idx="2">
                  <c:v>0</c:v>
                </c:pt>
                <c:pt idx="3">
                  <c:v>0</c:v>
                </c:pt>
                <c:pt idx="4">
                  <c:v>0</c:v>
                </c:pt>
                <c:pt idx="5">
                  <c:v>0</c:v>
                </c:pt>
                <c:pt idx="6">
                  <c:v>0.58779693291049695</c:v>
                </c:pt>
                <c:pt idx="7">
                  <c:v>0.6867795529784303</c:v>
                </c:pt>
                <c:pt idx="8">
                  <c:v>0.74330838318204551</c:v>
                </c:pt>
                <c:pt idx="9">
                  <c:v>0.74980424360357001</c:v>
                </c:pt>
                <c:pt idx="10">
                  <c:v>0.77366500918819592</c:v>
                </c:pt>
                <c:pt idx="11">
                  <c:v>0.80830483506904327</c:v>
                </c:pt>
                <c:pt idx="12">
                  <c:v>0.9485499179252409</c:v>
                </c:pt>
                <c:pt idx="13">
                  <c:v>1</c:v>
                </c:pt>
                <c:pt idx="14">
                  <c:v>1.0270459339618578</c:v>
                </c:pt>
                <c:pt idx="15">
                  <c:v>1.0687911194736706</c:v>
                </c:pt>
                <c:pt idx="16">
                  <c:v>1.0819439270500961</c:v>
                </c:pt>
                <c:pt idx="17">
                  <c:v>1.1050337416614755</c:v>
                </c:pt>
                <c:pt idx="18">
                  <c:v>1.1092986374619094</c:v>
                </c:pt>
                <c:pt idx="19">
                  <c:v>1.1589145807454493</c:v>
                </c:pt>
                <c:pt idx="20">
                  <c:v>1.4028086847747641</c:v>
                </c:pt>
                <c:pt idx="21">
                  <c:v>1.6071538555800708</c:v>
                </c:pt>
                <c:pt idx="22">
                  <c:v>1.6882575642697559</c:v>
                </c:pt>
                <c:pt idx="23">
                  <c:v>1.9755219731472169</c:v>
                </c:pt>
                <c:pt idx="24">
                  <c:v>1.9761999147989489</c:v>
                </c:pt>
                <c:pt idx="25">
                  <c:v>2.2442114387077701</c:v>
                </c:pt>
                <c:pt idx="26">
                  <c:v>3.2944202240984772</c:v>
                </c:pt>
                <c:pt idx="27">
                  <c:v>4.4966006390349857</c:v>
                </c:pt>
              </c:numCache>
            </c:numRef>
          </c:val>
          <c:extLst>
            <c:ext xmlns:c16="http://schemas.microsoft.com/office/drawing/2014/chart" uri="{C3380CC4-5D6E-409C-BE32-E72D297353CC}">
              <c16:uniqueId val="{00000038-C5AF-4C18-9910-2CC26D0CEB19}"/>
            </c:ext>
          </c:extLst>
        </c:ser>
        <c:dLbls>
          <c:showLegendKey val="0"/>
          <c:showVal val="1"/>
          <c:showCatName val="0"/>
          <c:showSerName val="0"/>
          <c:showPercent val="0"/>
          <c:showBubbleSize val="0"/>
        </c:dLbls>
        <c:gapWidth val="150"/>
        <c:shape val="box"/>
        <c:axId val="158173696"/>
        <c:axId val="37069376"/>
        <c:axId val="0"/>
      </c:bar3DChart>
      <c:catAx>
        <c:axId val="1581736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37069376"/>
        <c:crosses val="autoZero"/>
        <c:auto val="1"/>
        <c:lblAlgn val="ctr"/>
        <c:lblOffset val="100"/>
        <c:noMultiLvlLbl val="0"/>
      </c:catAx>
      <c:valAx>
        <c:axId val="37069376"/>
        <c:scaling>
          <c:orientation val="minMax"/>
          <c:max val="5"/>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173696"/>
        <c:crosses val="autoZero"/>
        <c:crossBetween val="between"/>
      </c:valAx>
      <c:spPr>
        <a:noFill/>
        <a:ln>
          <a:noFill/>
        </a:ln>
        <a:effectLst/>
      </c:spPr>
    </c:plotArea>
    <c:plotVisOnly val="1"/>
    <c:dispBlanksAs val="gap"/>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a-IR" dirty="0">
                <a:solidFill>
                  <a:schemeClr val="bg2"/>
                </a:solidFill>
                <a:cs typeface="B Titr" panose="00000700000000000000" pitchFamily="2" charset="-78"/>
              </a:rPr>
              <a:t>مقایسه نمودارشرکت در کلاس آمادگی برای زایمان طبیعی</a:t>
            </a:r>
          </a:p>
        </c:rich>
      </c:tx>
      <c:layout>
        <c:manualLayout>
          <c:xMode val="edge"/>
          <c:yMode val="edge"/>
          <c:x val="0.14882881455497252"/>
          <c:y val="1.1859793356293748E-3"/>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Sheet1!$D$1</c:f>
              <c:strCache>
                <c:ptCount val="1"/>
                <c:pt idx="0">
                  <c:v>درصد</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1-E120-4FEB-92F9-1B4D644EDFF4}"/>
              </c:ext>
            </c:extLst>
          </c:dPt>
          <c:dPt>
            <c:idx val="1"/>
            <c:invertIfNegative val="0"/>
            <c:bubble3D val="0"/>
            <c:spPr>
              <a:solidFill>
                <a:srgbClr val="92D050"/>
              </a:solidFill>
            </c:spPr>
            <c:extLst>
              <c:ext xmlns:c16="http://schemas.microsoft.com/office/drawing/2014/chart" uri="{C3380CC4-5D6E-409C-BE32-E72D297353CC}">
                <c16:uniqueId val="{00000003-E120-4FEB-92F9-1B4D644EDFF4}"/>
              </c:ext>
            </c:extLst>
          </c:dPt>
          <c:dPt>
            <c:idx val="2"/>
            <c:invertIfNegative val="0"/>
            <c:bubble3D val="0"/>
            <c:spPr>
              <a:solidFill>
                <a:srgbClr val="00B050"/>
              </a:solidFill>
            </c:spPr>
            <c:extLst>
              <c:ext xmlns:c16="http://schemas.microsoft.com/office/drawing/2014/chart" uri="{C3380CC4-5D6E-409C-BE32-E72D297353CC}">
                <c16:uniqueId val="{00000005-E120-4FEB-92F9-1B4D644EDFF4}"/>
              </c:ext>
            </c:extLst>
          </c:dPt>
          <c:dLbls>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سال1400</c:v>
                </c:pt>
                <c:pt idx="1">
                  <c:v>سال1401</c:v>
                </c:pt>
                <c:pt idx="2">
                  <c:v>سال1402</c:v>
                </c:pt>
              </c:strCache>
            </c:strRef>
          </c:cat>
          <c:val>
            <c:numRef>
              <c:f>Sheet1!$D$2:$D$4</c:f>
              <c:numCache>
                <c:formatCode>0.0</c:formatCode>
                <c:ptCount val="3"/>
                <c:pt idx="0">
                  <c:v>5.6216216216216219</c:v>
                </c:pt>
                <c:pt idx="1">
                  <c:v>14.35</c:v>
                </c:pt>
                <c:pt idx="2" formatCode="General">
                  <c:v>15.09</c:v>
                </c:pt>
              </c:numCache>
            </c:numRef>
          </c:val>
          <c:extLst>
            <c:ext xmlns:c16="http://schemas.microsoft.com/office/drawing/2014/chart" uri="{C3380CC4-5D6E-409C-BE32-E72D297353CC}">
              <c16:uniqueId val="{00000006-E120-4FEB-92F9-1B4D644EDFF4}"/>
            </c:ext>
          </c:extLst>
        </c:ser>
        <c:dLbls>
          <c:showLegendKey val="0"/>
          <c:showVal val="1"/>
          <c:showCatName val="0"/>
          <c:showSerName val="0"/>
          <c:showPercent val="0"/>
          <c:showBubbleSize val="0"/>
        </c:dLbls>
        <c:gapWidth val="150"/>
        <c:shape val="cylinder"/>
        <c:axId val="161397760"/>
        <c:axId val="118079488"/>
        <c:axId val="0"/>
      </c:bar3DChart>
      <c:catAx>
        <c:axId val="161397760"/>
        <c:scaling>
          <c:orientation val="minMax"/>
        </c:scaling>
        <c:delete val="0"/>
        <c:axPos val="b"/>
        <c:numFmt formatCode="General" sourceLinked="0"/>
        <c:majorTickMark val="none"/>
        <c:minorTickMark val="none"/>
        <c:tickLblPos val="nextTo"/>
        <c:txPr>
          <a:bodyPr/>
          <a:lstStyle/>
          <a:p>
            <a:pPr>
              <a:defRPr>
                <a:cs typeface="B Titr" panose="00000700000000000000" pitchFamily="2" charset="-78"/>
              </a:defRPr>
            </a:pPr>
            <a:endParaRPr lang="en-US"/>
          </a:p>
        </c:txPr>
        <c:crossAx val="118079488"/>
        <c:crosses val="autoZero"/>
        <c:auto val="1"/>
        <c:lblAlgn val="ctr"/>
        <c:lblOffset val="100"/>
        <c:noMultiLvlLbl val="0"/>
      </c:catAx>
      <c:valAx>
        <c:axId val="118079488"/>
        <c:scaling>
          <c:orientation val="minMax"/>
        </c:scaling>
        <c:delete val="0"/>
        <c:axPos val="l"/>
        <c:numFmt formatCode="0.0" sourceLinked="1"/>
        <c:majorTickMark val="none"/>
        <c:minorTickMark val="none"/>
        <c:tickLblPos val="nextTo"/>
        <c:crossAx val="161397760"/>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84976183532614E-2"/>
          <c:y val="3.4528342366033485E-2"/>
          <c:w val="0.78475459749532717"/>
          <c:h val="0.884919518785283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F980-4968-9E50-6955D501DB3B}"/>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5-4F79-4148-8AA3-58DF5BF3B6E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B Titr" panose="000007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1401</c:v>
                </c:pt>
                <c:pt idx="1">
                  <c:v>1402</c:v>
                </c:pt>
              </c:numCache>
            </c:numRef>
          </c:cat>
          <c:val>
            <c:numRef>
              <c:f>Sheet1!$B$2:$B$3</c:f>
              <c:numCache>
                <c:formatCode>General</c:formatCode>
                <c:ptCount val="2"/>
                <c:pt idx="0">
                  <c:v>19.39</c:v>
                </c:pt>
                <c:pt idx="1">
                  <c:v>17</c:v>
                </c:pt>
              </c:numCache>
            </c:numRef>
          </c:val>
          <c:extLst>
            <c:ext xmlns:c16="http://schemas.microsoft.com/office/drawing/2014/chart" uri="{C3380CC4-5D6E-409C-BE32-E72D297353CC}">
              <c16:uniqueId val="{00000004-F980-4968-9E50-6955D501DB3B}"/>
            </c:ext>
          </c:extLst>
        </c:ser>
        <c:dLbls>
          <c:showLegendKey val="0"/>
          <c:showVal val="0"/>
          <c:showCatName val="0"/>
          <c:showSerName val="0"/>
          <c:showPercent val="0"/>
          <c:showBubbleSize val="0"/>
        </c:dLbls>
        <c:gapWidth val="219"/>
        <c:overlap val="-27"/>
        <c:axId val="156278784"/>
        <c:axId val="155303232"/>
      </c:barChart>
      <c:catAx>
        <c:axId val="1562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B Titr" panose="00000700000000000000" pitchFamily="2" charset="-78"/>
              </a:defRPr>
            </a:pPr>
            <a:endParaRPr lang="en-US"/>
          </a:p>
        </c:txPr>
        <c:crossAx val="155303232"/>
        <c:crosses val="autoZero"/>
        <c:auto val="1"/>
        <c:lblAlgn val="ctr"/>
        <c:lblOffset val="100"/>
        <c:noMultiLvlLbl val="0"/>
      </c:catAx>
      <c:valAx>
        <c:axId val="155303232"/>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B Titr" panose="00000700000000000000" pitchFamily="2" charset="-78"/>
              </a:defRPr>
            </a:pPr>
            <a:endParaRPr lang="en-US"/>
          </a:p>
        </c:txPr>
        <c:crossAx val="156278784"/>
        <c:crosses val="autoZero"/>
        <c:crossBetween val="between"/>
        <c:majorUnit val="5"/>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4-1275-4092-963D-1EF0C25C50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1401</c:v>
                </c:pt>
                <c:pt idx="1">
                  <c:v>1402</c:v>
                </c:pt>
              </c:numCache>
            </c:numRef>
          </c:cat>
          <c:val>
            <c:numRef>
              <c:f>Sheet1!$B$2:$B$3</c:f>
              <c:numCache>
                <c:formatCode>General</c:formatCode>
                <c:ptCount val="2"/>
                <c:pt idx="0">
                  <c:v>10938</c:v>
                </c:pt>
                <c:pt idx="1">
                  <c:v>8996</c:v>
                </c:pt>
              </c:numCache>
            </c:numRef>
          </c:val>
          <c:extLst>
            <c:ext xmlns:c16="http://schemas.microsoft.com/office/drawing/2014/chart" uri="{C3380CC4-5D6E-409C-BE32-E72D297353CC}">
              <c16:uniqueId val="{00000000-1275-4092-963D-1EF0C25C507D}"/>
            </c:ext>
          </c:extLst>
        </c:ser>
        <c:dLbls>
          <c:showLegendKey val="0"/>
          <c:showVal val="0"/>
          <c:showCatName val="0"/>
          <c:showSerName val="0"/>
          <c:showPercent val="0"/>
          <c:showBubbleSize val="0"/>
        </c:dLbls>
        <c:gapWidth val="219"/>
        <c:overlap val="-27"/>
        <c:axId val="156296192"/>
        <c:axId val="8742016"/>
      </c:barChart>
      <c:catAx>
        <c:axId val="1562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742016"/>
        <c:crosses val="autoZero"/>
        <c:auto val="1"/>
        <c:lblAlgn val="ctr"/>
        <c:lblOffset val="100"/>
        <c:noMultiLvlLbl val="0"/>
      </c:catAx>
      <c:valAx>
        <c:axId val="874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296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fa-IR" dirty="0"/>
              <a:t>درصد</a:t>
            </a:r>
            <a:r>
              <a:rPr lang="fa-IR" baseline="0" dirty="0"/>
              <a:t> و تعداد شرکت کننگان کلاس های آمادگی زایمان سال 1400-1402</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تعداد</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سال1400</c:v>
                </c:pt>
                <c:pt idx="1">
                  <c:v>سال1401</c:v>
                </c:pt>
                <c:pt idx="2">
                  <c:v>سال1402</c:v>
                </c:pt>
              </c:strCache>
            </c:strRef>
          </c:cat>
          <c:val>
            <c:numRef>
              <c:f>Sheet1!$B$2:$B$4</c:f>
              <c:numCache>
                <c:formatCode>General</c:formatCode>
                <c:ptCount val="3"/>
                <c:pt idx="0">
                  <c:v>52</c:v>
                </c:pt>
                <c:pt idx="1">
                  <c:v>121</c:v>
                </c:pt>
                <c:pt idx="2">
                  <c:v>126</c:v>
                </c:pt>
              </c:numCache>
            </c:numRef>
          </c:val>
          <c:extLst>
            <c:ext xmlns:c16="http://schemas.microsoft.com/office/drawing/2014/chart" uri="{C3380CC4-5D6E-409C-BE32-E72D297353CC}">
              <c16:uniqueId val="{00000000-7264-49DE-A103-EBBF50CF671F}"/>
            </c:ext>
          </c:extLst>
        </c:ser>
        <c:ser>
          <c:idx val="1"/>
          <c:order val="1"/>
          <c:tx>
            <c:strRef>
              <c:f>Sheet1!$D$1</c:f>
              <c:strCache>
                <c:ptCount val="1"/>
                <c:pt idx="0">
                  <c:v>درصد</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سال1400</c:v>
                </c:pt>
                <c:pt idx="1">
                  <c:v>سال1401</c:v>
                </c:pt>
                <c:pt idx="2">
                  <c:v>سال1402</c:v>
                </c:pt>
              </c:strCache>
            </c:strRef>
          </c:cat>
          <c:val>
            <c:numRef>
              <c:f>Sheet1!$D$2:$D$4</c:f>
              <c:numCache>
                <c:formatCode>0.0</c:formatCode>
                <c:ptCount val="3"/>
                <c:pt idx="0">
                  <c:v>5.6216216216216219</c:v>
                </c:pt>
                <c:pt idx="1">
                  <c:v>14.35</c:v>
                </c:pt>
                <c:pt idx="2" formatCode="General">
                  <c:v>15.09</c:v>
                </c:pt>
              </c:numCache>
            </c:numRef>
          </c:val>
          <c:extLst>
            <c:ext xmlns:c16="http://schemas.microsoft.com/office/drawing/2014/chart" uri="{C3380CC4-5D6E-409C-BE32-E72D297353CC}">
              <c16:uniqueId val="{00000001-7264-49DE-A103-EBBF50CF671F}"/>
            </c:ext>
          </c:extLst>
        </c:ser>
        <c:dLbls>
          <c:showLegendKey val="0"/>
          <c:showVal val="1"/>
          <c:showCatName val="0"/>
          <c:showSerName val="0"/>
          <c:showPercent val="0"/>
          <c:showBubbleSize val="0"/>
        </c:dLbls>
        <c:gapWidth val="150"/>
        <c:shape val="box"/>
        <c:axId val="156279296"/>
        <c:axId val="8744320"/>
        <c:axId val="0"/>
      </c:bar3DChart>
      <c:catAx>
        <c:axId val="156279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744320"/>
        <c:crosses val="autoZero"/>
        <c:auto val="1"/>
        <c:lblAlgn val="ctr"/>
        <c:lblOffset val="100"/>
        <c:noMultiLvlLbl val="0"/>
      </c:catAx>
      <c:valAx>
        <c:axId val="8744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56279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'پس از زایمان'!$D$1</c:f>
              <c:strCache>
                <c:ptCount val="1"/>
                <c:pt idx="0">
                  <c:v>درصد</c:v>
                </c:pt>
              </c:strCache>
            </c:strRef>
          </c:tx>
          <c:spPr>
            <a:solidFill>
              <a:schemeClr val="accent1"/>
            </a:solidFill>
            <a:ln>
              <a:noFill/>
            </a:ln>
            <a:effectLst/>
            <a:sp3d/>
          </c:spPr>
          <c:invertIfNegative val="0"/>
          <c:dPt>
            <c:idx val="10"/>
            <c:invertIfNegative val="0"/>
            <c:bubble3D val="0"/>
            <c:spPr>
              <a:solidFill>
                <a:srgbClr val="7030A0"/>
              </a:solidFill>
              <a:ln>
                <a:noFill/>
              </a:ln>
              <a:effectLst/>
              <a:sp3d/>
            </c:spPr>
            <c:extLst>
              <c:ext xmlns:c16="http://schemas.microsoft.com/office/drawing/2014/chart" uri="{C3380CC4-5D6E-409C-BE32-E72D297353CC}">
                <c16:uniqueId val="{00000001-A2DB-467D-857F-725DC161665C}"/>
              </c:ext>
            </c:extLst>
          </c:dPt>
          <c:dPt>
            <c:idx val="11"/>
            <c:invertIfNegative val="0"/>
            <c:bubble3D val="0"/>
            <c:spPr>
              <a:solidFill>
                <a:srgbClr val="C00000"/>
              </a:solidFill>
              <a:ln>
                <a:noFill/>
              </a:ln>
              <a:effectLst/>
              <a:sp3d/>
            </c:spPr>
            <c:extLst>
              <c:ext xmlns:c16="http://schemas.microsoft.com/office/drawing/2014/chart" uri="{C3380CC4-5D6E-409C-BE32-E72D297353CC}">
                <c16:uniqueId val="{00000003-A2DB-467D-857F-725DC161665C}"/>
              </c:ext>
            </c:extLst>
          </c:dPt>
          <c:dPt>
            <c:idx val="12"/>
            <c:invertIfNegative val="0"/>
            <c:bubble3D val="0"/>
            <c:spPr>
              <a:solidFill>
                <a:srgbClr val="FFFF00"/>
              </a:solidFill>
              <a:ln>
                <a:noFill/>
              </a:ln>
              <a:effectLst/>
              <a:sp3d/>
            </c:spPr>
            <c:extLst>
              <c:ext xmlns:c16="http://schemas.microsoft.com/office/drawing/2014/chart" uri="{C3380CC4-5D6E-409C-BE32-E72D297353CC}">
                <c16:uniqueId val="{00000005-A2DB-467D-857F-725DC161665C}"/>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7-A2DB-467D-857F-725DC161665C}"/>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9-A2DB-467D-857F-725DC161665C}"/>
              </c:ext>
            </c:extLst>
          </c:dPt>
          <c:dPt>
            <c:idx val="15"/>
            <c:invertIfNegative val="0"/>
            <c:bubble3D val="0"/>
            <c:spPr>
              <a:solidFill>
                <a:srgbClr val="C00000"/>
              </a:solidFill>
              <a:ln>
                <a:noFill/>
              </a:ln>
              <a:effectLst/>
              <a:sp3d/>
            </c:spPr>
            <c:extLst>
              <c:ext xmlns:c16="http://schemas.microsoft.com/office/drawing/2014/chart" uri="{C3380CC4-5D6E-409C-BE32-E72D297353CC}">
                <c16:uniqueId val="{0000000B-A2DB-467D-857F-725DC161665C}"/>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D-A2DB-467D-857F-725DC161665C}"/>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F-A2DB-467D-857F-725DC161665C}"/>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11-A2DB-467D-857F-725DC161665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'پس از زایمان'!$A$2:$A$21</c:f>
              <c:strCache>
                <c:ptCount val="19"/>
                <c:pt idx="0">
                  <c:v>پایگاه جمالی</c:v>
                </c:pt>
                <c:pt idx="1">
                  <c:v>پایگاه فیلاخص</c:v>
                </c:pt>
                <c:pt idx="2">
                  <c:v>روستایی رئوف</c:v>
                </c:pt>
                <c:pt idx="3">
                  <c:v>روستایی گوگد</c:v>
                </c:pt>
                <c:pt idx="4">
                  <c:v>مرکز روستایی  سعید آباد</c:v>
                </c:pt>
                <c:pt idx="5">
                  <c:v>روستایی عظیمی</c:v>
                </c:pt>
                <c:pt idx="6">
                  <c:v>پایگاه حسن حافظ</c:v>
                </c:pt>
                <c:pt idx="7">
                  <c:v>پایگاه ابلولان</c:v>
                </c:pt>
                <c:pt idx="8">
                  <c:v>پایگاه  گلشهر</c:v>
                </c:pt>
                <c:pt idx="9">
                  <c:v>پایگاه گوگد</c:v>
                </c:pt>
                <c:pt idx="10">
                  <c:v>هدف موردانتظار</c:v>
                </c:pt>
                <c:pt idx="11">
                  <c:v>پایگاه مقدسی</c:v>
                </c:pt>
                <c:pt idx="12">
                  <c:v>شهرستان</c:v>
                </c:pt>
                <c:pt idx="13">
                  <c:v>پایگاه حاج علی عظیمی</c:v>
                </c:pt>
                <c:pt idx="14">
                  <c:v>پایگاه رئوف</c:v>
                </c:pt>
                <c:pt idx="15">
                  <c:v>پایگاه  صحت</c:v>
                </c:pt>
                <c:pt idx="16">
                  <c:v>پایگاه تاجداری</c:v>
                </c:pt>
                <c:pt idx="17">
                  <c:v>پایگاه ابن سینا</c:v>
                </c:pt>
                <c:pt idx="18">
                  <c:v>مرکز روستایی سراور</c:v>
                </c:pt>
              </c:strCache>
            </c:strRef>
          </c:cat>
          <c:val>
            <c:numRef>
              <c:f>'پس از زایمان'!$D$2:$D$21</c:f>
              <c:numCache>
                <c:formatCode>0</c:formatCode>
                <c:ptCount val="20"/>
                <c:pt idx="0">
                  <c:v>133.33333333333331</c:v>
                </c:pt>
                <c:pt idx="1">
                  <c:v>128.57142857142858</c:v>
                </c:pt>
                <c:pt idx="2">
                  <c:v>114.28571428571428</c:v>
                </c:pt>
                <c:pt idx="3">
                  <c:v>105.55555555555556</c:v>
                </c:pt>
                <c:pt idx="4">
                  <c:v>100</c:v>
                </c:pt>
                <c:pt idx="5">
                  <c:v>100</c:v>
                </c:pt>
                <c:pt idx="6">
                  <c:v>100</c:v>
                </c:pt>
                <c:pt idx="7">
                  <c:v>93.75</c:v>
                </c:pt>
                <c:pt idx="8">
                  <c:v>90</c:v>
                </c:pt>
                <c:pt idx="9">
                  <c:v>86.885245901639337</c:v>
                </c:pt>
                <c:pt idx="10">
                  <c:v>85</c:v>
                </c:pt>
                <c:pt idx="11">
                  <c:v>80</c:v>
                </c:pt>
                <c:pt idx="12">
                  <c:v>78.323353293413177</c:v>
                </c:pt>
                <c:pt idx="13">
                  <c:v>75.806451612903231</c:v>
                </c:pt>
                <c:pt idx="14">
                  <c:v>75.52447552447552</c:v>
                </c:pt>
                <c:pt idx="15">
                  <c:v>74.336283185840713</c:v>
                </c:pt>
                <c:pt idx="16">
                  <c:v>73.648648648648646</c:v>
                </c:pt>
                <c:pt idx="17">
                  <c:v>63.076923076923073</c:v>
                </c:pt>
                <c:pt idx="18">
                  <c:v>58.333333333333336</c:v>
                </c:pt>
              </c:numCache>
            </c:numRef>
          </c:val>
          <c:extLst>
            <c:ext xmlns:c16="http://schemas.microsoft.com/office/drawing/2014/chart" uri="{C3380CC4-5D6E-409C-BE32-E72D297353CC}">
              <c16:uniqueId val="{00000012-A2DB-467D-857F-725DC161665C}"/>
            </c:ext>
          </c:extLst>
        </c:ser>
        <c:dLbls>
          <c:showLegendKey val="0"/>
          <c:showVal val="1"/>
          <c:showCatName val="0"/>
          <c:showSerName val="0"/>
          <c:showPercent val="0"/>
          <c:showBubbleSize val="0"/>
        </c:dLbls>
        <c:gapWidth val="150"/>
        <c:shape val="box"/>
        <c:axId val="38569472"/>
        <c:axId val="37073984"/>
        <c:axId val="0"/>
      </c:bar3DChart>
      <c:catAx>
        <c:axId val="38569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B Nazanin" panose="00000400000000000000" pitchFamily="2" charset="-78"/>
              </a:defRPr>
            </a:pPr>
            <a:endParaRPr lang="en-US"/>
          </a:p>
        </c:txPr>
        <c:crossAx val="37073984"/>
        <c:crosses val="autoZero"/>
        <c:auto val="1"/>
        <c:lblAlgn val="ctr"/>
        <c:lblOffset val="100"/>
        <c:noMultiLvlLbl val="0"/>
      </c:catAx>
      <c:valAx>
        <c:axId val="37073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694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0"/>
            <c:invertIfNegative val="0"/>
            <c:bubble3D val="0"/>
            <c:spPr>
              <a:solidFill>
                <a:srgbClr val="7030A0"/>
              </a:solidFill>
              <a:ln>
                <a:noFill/>
              </a:ln>
              <a:effectLst/>
              <a:sp3d/>
            </c:spPr>
            <c:extLst>
              <c:ext xmlns:c16="http://schemas.microsoft.com/office/drawing/2014/chart" uri="{C3380CC4-5D6E-409C-BE32-E72D297353CC}">
                <c16:uniqueId val="{00000001-EA1B-4F14-A87E-8180EF1F330D}"/>
              </c:ext>
            </c:extLst>
          </c:dPt>
          <c:dPt>
            <c:idx val="11"/>
            <c:invertIfNegative val="0"/>
            <c:bubble3D val="0"/>
            <c:spPr>
              <a:solidFill>
                <a:srgbClr val="C00000"/>
              </a:solidFill>
              <a:ln>
                <a:noFill/>
              </a:ln>
              <a:effectLst/>
              <a:sp3d/>
            </c:spPr>
            <c:extLst>
              <c:ext xmlns:c16="http://schemas.microsoft.com/office/drawing/2014/chart" uri="{C3380CC4-5D6E-409C-BE32-E72D297353CC}">
                <c16:uniqueId val="{00000003-EA1B-4F14-A87E-8180EF1F330D}"/>
              </c:ext>
            </c:extLst>
          </c:dPt>
          <c:dPt>
            <c:idx val="12"/>
            <c:invertIfNegative val="0"/>
            <c:bubble3D val="0"/>
            <c:spPr>
              <a:solidFill>
                <a:srgbClr val="FFFF00"/>
              </a:solidFill>
              <a:ln>
                <a:noFill/>
              </a:ln>
              <a:effectLst/>
              <a:sp3d/>
            </c:spPr>
            <c:extLst>
              <c:ext xmlns:c16="http://schemas.microsoft.com/office/drawing/2014/chart" uri="{C3380CC4-5D6E-409C-BE32-E72D297353CC}">
                <c16:uniqueId val="{00000005-EA1B-4F14-A87E-8180EF1F330D}"/>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7-EA1B-4F14-A87E-8180EF1F330D}"/>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9-EA1B-4F14-A87E-8180EF1F330D}"/>
              </c:ext>
            </c:extLst>
          </c:dPt>
          <c:dPt>
            <c:idx val="15"/>
            <c:invertIfNegative val="0"/>
            <c:bubble3D val="0"/>
            <c:spPr>
              <a:solidFill>
                <a:srgbClr val="C00000"/>
              </a:solidFill>
              <a:ln>
                <a:noFill/>
              </a:ln>
              <a:effectLst/>
              <a:sp3d/>
            </c:spPr>
            <c:extLst>
              <c:ext xmlns:c16="http://schemas.microsoft.com/office/drawing/2014/chart" uri="{C3380CC4-5D6E-409C-BE32-E72D297353CC}">
                <c16:uniqueId val="{0000000B-EA1B-4F14-A87E-8180EF1F330D}"/>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D-EA1B-4F14-A87E-8180EF1F330D}"/>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F-EA1B-4F14-A87E-8180EF1F330D}"/>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11-EA1B-4F14-A87E-8180EF1F33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B Titr" panose="000007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'شاخص کلی'!$A$1:$A$20</c:f>
              <c:strCache>
                <c:ptCount val="19"/>
                <c:pt idx="0">
                  <c:v>پایگاه جمالی</c:v>
                </c:pt>
                <c:pt idx="1">
                  <c:v>مرکز روستایی  سعید آباد</c:v>
                </c:pt>
                <c:pt idx="2">
                  <c:v>پایگاه فیلاخص</c:v>
                </c:pt>
                <c:pt idx="3">
                  <c:v>پایگاه گوگد</c:v>
                </c:pt>
                <c:pt idx="4">
                  <c:v>پایگاه رئوف</c:v>
                </c:pt>
                <c:pt idx="5">
                  <c:v>روستایی گوگد</c:v>
                </c:pt>
                <c:pt idx="6">
                  <c:v> حسن حافظ</c:v>
                </c:pt>
                <c:pt idx="7">
                  <c:v>پایگاه گلشهر</c:v>
                </c:pt>
                <c:pt idx="8">
                  <c:v>روستایی رئوف</c:v>
                </c:pt>
                <c:pt idx="9">
                  <c:v>روستایی عظیمی</c:v>
                </c:pt>
                <c:pt idx="10">
                  <c:v>هدف مورد انتظار</c:v>
                </c:pt>
                <c:pt idx="11">
                  <c:v>مقدسی</c:v>
                </c:pt>
                <c:pt idx="12">
                  <c:v>شهرستان</c:v>
                </c:pt>
                <c:pt idx="13">
                  <c:v>پایگاه  تاجداری</c:v>
                </c:pt>
                <c:pt idx="14">
                  <c:v>پایگاه ابن سینا</c:v>
                </c:pt>
                <c:pt idx="15">
                  <c:v>پایگاه ابلولان</c:v>
                </c:pt>
                <c:pt idx="16">
                  <c:v>پایگاه  عظیمی</c:v>
                </c:pt>
                <c:pt idx="17">
                  <c:v>مرکز روستایی سراور</c:v>
                </c:pt>
                <c:pt idx="18">
                  <c:v>پایگاه  صحت</c:v>
                </c:pt>
              </c:strCache>
            </c:strRef>
          </c:cat>
          <c:val>
            <c:numRef>
              <c:f>'شاخص کلی'!$B$1:$B$20</c:f>
              <c:numCache>
                <c:formatCode>0</c:formatCode>
                <c:ptCount val="20"/>
                <c:pt idx="0">
                  <c:v>144</c:v>
                </c:pt>
                <c:pt idx="1">
                  <c:v>105</c:v>
                </c:pt>
                <c:pt idx="2">
                  <c:v>104</c:v>
                </c:pt>
                <c:pt idx="3">
                  <c:v>99.5</c:v>
                </c:pt>
                <c:pt idx="4">
                  <c:v>96.6</c:v>
                </c:pt>
                <c:pt idx="5">
                  <c:v>95</c:v>
                </c:pt>
                <c:pt idx="6">
                  <c:v>94.5</c:v>
                </c:pt>
                <c:pt idx="7">
                  <c:v>91.1</c:v>
                </c:pt>
                <c:pt idx="8">
                  <c:v>90.3</c:v>
                </c:pt>
                <c:pt idx="9">
                  <c:v>88.8</c:v>
                </c:pt>
                <c:pt idx="10">
                  <c:v>85</c:v>
                </c:pt>
                <c:pt idx="11">
                  <c:v>84.1</c:v>
                </c:pt>
                <c:pt idx="12">
                  <c:v>83</c:v>
                </c:pt>
                <c:pt idx="13">
                  <c:v>79.099999999999994</c:v>
                </c:pt>
                <c:pt idx="14">
                  <c:v>77.5</c:v>
                </c:pt>
                <c:pt idx="15">
                  <c:v>75.099999999999994</c:v>
                </c:pt>
                <c:pt idx="16">
                  <c:v>71.3</c:v>
                </c:pt>
                <c:pt idx="17">
                  <c:v>69.5</c:v>
                </c:pt>
                <c:pt idx="18">
                  <c:v>66.5</c:v>
                </c:pt>
              </c:numCache>
            </c:numRef>
          </c:val>
          <c:extLst>
            <c:ext xmlns:c16="http://schemas.microsoft.com/office/drawing/2014/chart" uri="{C3380CC4-5D6E-409C-BE32-E72D297353CC}">
              <c16:uniqueId val="{00000012-EA1B-4F14-A87E-8180EF1F330D}"/>
            </c:ext>
          </c:extLst>
        </c:ser>
        <c:dLbls>
          <c:showLegendKey val="0"/>
          <c:showVal val="1"/>
          <c:showCatName val="0"/>
          <c:showSerName val="0"/>
          <c:showPercent val="0"/>
          <c:showBubbleSize val="0"/>
        </c:dLbls>
        <c:gapWidth val="150"/>
        <c:shape val="box"/>
        <c:axId val="122105344"/>
        <c:axId val="118081216"/>
        <c:axId val="0"/>
      </c:bar3DChart>
      <c:catAx>
        <c:axId val="12210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118081216"/>
        <c:crosses val="autoZero"/>
        <c:auto val="1"/>
        <c:lblAlgn val="ctr"/>
        <c:lblOffset val="100"/>
        <c:noMultiLvlLbl val="0"/>
      </c:catAx>
      <c:valAx>
        <c:axId val="1180812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0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400" b="1" dirty="0" smtClean="0">
                <a:cs typeface="B Nazanin" panose="00000400000000000000" pitchFamily="2" charset="-78"/>
              </a:rPr>
              <a:t>پوشش</a:t>
            </a:r>
            <a:r>
              <a:rPr lang="fa-IR" sz="2400" b="1" baseline="0" dirty="0" smtClean="0">
                <a:cs typeface="B Nazanin" panose="00000400000000000000" pitchFamily="2" charset="-78"/>
              </a:rPr>
              <a:t> درصد اولین خدمت در خانه های بهداشت1402</a:t>
            </a:r>
            <a:endParaRPr lang="fa-IR" sz="2400" b="1" dirty="0">
              <a:cs typeface="B Nazanin" panose="00000400000000000000" pitchFamily="2" charset="-78"/>
            </a:endParaRPr>
          </a:p>
        </c:rich>
      </c:tx>
      <c:layout>
        <c:manualLayout>
          <c:xMode val="edge"/>
          <c:yMode val="edge"/>
          <c:x val="0.21921970639947164"/>
          <c:y val="1.4106309344623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'اولین خدمت خانه ها'!$D$1</c:f>
              <c:strCache>
                <c:ptCount val="1"/>
                <c:pt idx="0">
                  <c:v>درصد</c:v>
                </c:pt>
              </c:strCache>
            </c:strRef>
          </c:tx>
          <c:spPr>
            <a:solidFill>
              <a:schemeClr val="accent1"/>
            </a:solidFill>
            <a:ln>
              <a:noFill/>
            </a:ln>
            <a:effectLst/>
            <a:sp3d/>
          </c:spPr>
          <c:invertIfNegative val="0"/>
          <c:dPt>
            <c:idx val="8"/>
            <c:invertIfNegative val="0"/>
            <c:bubble3D val="0"/>
            <c:spPr>
              <a:solidFill>
                <a:srgbClr val="FF0000"/>
              </a:solidFill>
              <a:ln>
                <a:noFill/>
              </a:ln>
              <a:effectLst/>
              <a:sp3d/>
            </c:spPr>
            <c:extLst>
              <c:ext xmlns:c16="http://schemas.microsoft.com/office/drawing/2014/chart" uri="{C3380CC4-5D6E-409C-BE32-E72D297353CC}">
                <c16:uniqueId val="{00000001-4AFB-4BA9-8C94-7AB0EDDBA6FF}"/>
              </c:ext>
            </c:extLst>
          </c:dPt>
          <c:dPt>
            <c:idx val="9"/>
            <c:invertIfNegative val="0"/>
            <c:bubble3D val="0"/>
            <c:spPr>
              <a:solidFill>
                <a:srgbClr val="FF0000"/>
              </a:solidFill>
              <a:ln>
                <a:noFill/>
              </a:ln>
              <a:effectLst/>
              <a:sp3d/>
            </c:spPr>
            <c:extLst>
              <c:ext xmlns:c16="http://schemas.microsoft.com/office/drawing/2014/chart" uri="{C3380CC4-5D6E-409C-BE32-E72D297353CC}">
                <c16:uniqueId val="{00000003-4AFB-4BA9-8C94-7AB0EDDBA6FF}"/>
              </c:ext>
            </c:extLst>
          </c:dPt>
          <c:dPt>
            <c:idx val="10"/>
            <c:invertIfNegative val="0"/>
            <c:bubble3D val="0"/>
            <c:spPr>
              <a:solidFill>
                <a:srgbClr val="FF0000"/>
              </a:solidFill>
              <a:ln>
                <a:noFill/>
              </a:ln>
              <a:effectLst/>
              <a:sp3d/>
            </c:spPr>
            <c:extLst>
              <c:ext xmlns:c16="http://schemas.microsoft.com/office/drawing/2014/chart" uri="{C3380CC4-5D6E-409C-BE32-E72D297353CC}">
                <c16:uniqueId val="{00000005-4AFB-4BA9-8C94-7AB0EDDBA6FF}"/>
              </c:ext>
            </c:extLst>
          </c:dPt>
          <c:dPt>
            <c:idx val="11"/>
            <c:invertIfNegative val="0"/>
            <c:bubble3D val="0"/>
            <c:spPr>
              <a:solidFill>
                <a:srgbClr val="FF0000"/>
              </a:solidFill>
              <a:ln>
                <a:noFill/>
              </a:ln>
              <a:effectLst/>
              <a:sp3d/>
            </c:spPr>
            <c:extLst>
              <c:ext xmlns:c16="http://schemas.microsoft.com/office/drawing/2014/chart" uri="{C3380CC4-5D6E-409C-BE32-E72D297353CC}">
                <c16:uniqueId val="{00000007-4AFB-4BA9-8C94-7AB0EDDBA6FF}"/>
              </c:ext>
            </c:extLst>
          </c:dPt>
          <c:dPt>
            <c:idx val="12"/>
            <c:invertIfNegative val="0"/>
            <c:bubble3D val="0"/>
            <c:spPr>
              <a:solidFill>
                <a:srgbClr val="FF0000"/>
              </a:solidFill>
              <a:ln>
                <a:noFill/>
              </a:ln>
              <a:effectLst/>
              <a:sp3d/>
            </c:spPr>
            <c:extLst>
              <c:ext xmlns:c16="http://schemas.microsoft.com/office/drawing/2014/chart" uri="{C3380CC4-5D6E-409C-BE32-E72D297353CC}">
                <c16:uniqueId val="{00000009-4AFB-4BA9-8C94-7AB0EDDBA6FF}"/>
              </c:ext>
            </c:extLst>
          </c:dPt>
          <c:dPt>
            <c:idx val="13"/>
            <c:invertIfNegative val="0"/>
            <c:bubble3D val="0"/>
            <c:spPr>
              <a:solidFill>
                <a:srgbClr val="FF0000"/>
              </a:solidFill>
              <a:ln>
                <a:noFill/>
              </a:ln>
              <a:effectLst/>
              <a:sp3d/>
            </c:spPr>
            <c:extLst>
              <c:ext xmlns:c16="http://schemas.microsoft.com/office/drawing/2014/chart" uri="{C3380CC4-5D6E-409C-BE32-E72D297353CC}">
                <c16:uniqueId val="{0000000B-4AFB-4BA9-8C94-7AB0EDDBA6FF}"/>
              </c:ext>
            </c:extLst>
          </c:dPt>
          <c:dPt>
            <c:idx val="14"/>
            <c:invertIfNegative val="0"/>
            <c:bubble3D val="0"/>
            <c:spPr>
              <a:solidFill>
                <a:srgbClr val="FF0000"/>
              </a:solidFill>
              <a:ln>
                <a:noFill/>
              </a:ln>
              <a:effectLst/>
              <a:sp3d/>
            </c:spPr>
            <c:extLst>
              <c:ext xmlns:c16="http://schemas.microsoft.com/office/drawing/2014/chart" uri="{C3380CC4-5D6E-409C-BE32-E72D297353CC}">
                <c16:uniqueId val="{0000000D-4AFB-4BA9-8C94-7AB0EDDBA6FF}"/>
              </c:ext>
            </c:extLst>
          </c:dPt>
          <c:dPt>
            <c:idx val="15"/>
            <c:invertIfNegative val="0"/>
            <c:bubble3D val="0"/>
            <c:spPr>
              <a:solidFill>
                <a:srgbClr val="FF0000"/>
              </a:solidFill>
              <a:ln>
                <a:noFill/>
              </a:ln>
              <a:effectLst/>
              <a:sp3d/>
            </c:spPr>
            <c:extLst>
              <c:ext xmlns:c16="http://schemas.microsoft.com/office/drawing/2014/chart" uri="{C3380CC4-5D6E-409C-BE32-E72D297353CC}">
                <c16:uniqueId val="{0000000F-4AFB-4BA9-8C94-7AB0EDDBA6FF}"/>
              </c:ext>
            </c:extLst>
          </c:dPt>
          <c:dPt>
            <c:idx val="16"/>
            <c:invertIfNegative val="0"/>
            <c:bubble3D val="0"/>
            <c:spPr>
              <a:solidFill>
                <a:srgbClr val="FF0000"/>
              </a:solidFill>
              <a:ln>
                <a:noFill/>
              </a:ln>
              <a:effectLst/>
              <a:sp3d/>
            </c:spPr>
            <c:extLst>
              <c:ext xmlns:c16="http://schemas.microsoft.com/office/drawing/2014/chart" uri="{C3380CC4-5D6E-409C-BE32-E72D297353CC}">
                <c16:uniqueId val="{00000011-4AFB-4BA9-8C94-7AB0EDDBA6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'اولین خدمت خانه ها'!$A$2:$A$21</c:f>
              <c:strCache>
                <c:ptCount val="20"/>
                <c:pt idx="0">
                  <c:v>نیوان نار</c:v>
                </c:pt>
                <c:pt idx="1">
                  <c:v>اسفرنجان</c:v>
                </c:pt>
                <c:pt idx="2">
                  <c:v>مرکز سلامت  سعید آباد</c:v>
                </c:pt>
                <c:pt idx="3">
                  <c:v>فقستان</c:v>
                </c:pt>
                <c:pt idx="4">
                  <c:v>سعیداباد</c:v>
                </c:pt>
                <c:pt idx="5">
                  <c:v>شرکت</c:v>
                </c:pt>
                <c:pt idx="6">
                  <c:v>قرغن</c:v>
                </c:pt>
                <c:pt idx="7">
                  <c:v>شیدآباد</c:v>
                </c:pt>
                <c:pt idx="8">
                  <c:v>درب امام زاده</c:v>
                </c:pt>
                <c:pt idx="9">
                  <c:v>رباط سرخ</c:v>
                </c:pt>
                <c:pt idx="10">
                  <c:v>زرنجان</c:v>
                </c:pt>
                <c:pt idx="11">
                  <c:v>سراور</c:v>
                </c:pt>
                <c:pt idx="12">
                  <c:v>مرکز سلامت سراور</c:v>
                </c:pt>
                <c:pt idx="13">
                  <c:v>فاویان</c:v>
                </c:pt>
                <c:pt idx="14">
                  <c:v>نیوان سوق</c:v>
                </c:pt>
                <c:pt idx="15">
                  <c:v>دستجرده</c:v>
                </c:pt>
                <c:pt idx="16">
                  <c:v>شادگان</c:v>
                </c:pt>
                <c:pt idx="17">
                  <c:v>رباط ملکی</c:v>
                </c:pt>
                <c:pt idx="18">
                  <c:v>وانشان</c:v>
                </c:pt>
                <c:pt idx="19">
                  <c:v>تیکن</c:v>
                </c:pt>
              </c:strCache>
            </c:strRef>
          </c:cat>
          <c:val>
            <c:numRef>
              <c:f>'اولین خدمت خانه ها'!$D$2:$D$21</c:f>
              <c:numCache>
                <c:formatCode>0</c:formatCode>
                <c:ptCount val="20"/>
                <c:pt idx="0">
                  <c:v>233.33333333333334</c:v>
                </c:pt>
                <c:pt idx="1">
                  <c:v>166.66666666666669</c:v>
                </c:pt>
                <c:pt idx="2">
                  <c:v>110.71428571428572</c:v>
                </c:pt>
                <c:pt idx="3">
                  <c:v>100</c:v>
                </c:pt>
                <c:pt idx="4">
                  <c:v>100</c:v>
                </c:pt>
                <c:pt idx="5">
                  <c:v>100</c:v>
                </c:pt>
                <c:pt idx="6">
                  <c:v>100</c:v>
                </c:pt>
                <c:pt idx="7">
                  <c:v>100</c:v>
                </c:pt>
                <c:pt idx="8">
                  <c:v>80</c:v>
                </c:pt>
                <c:pt idx="9">
                  <c:v>76.470588235294116</c:v>
                </c:pt>
                <c:pt idx="10">
                  <c:v>66.666666666666657</c:v>
                </c:pt>
                <c:pt idx="11">
                  <c:v>66.666666666666657</c:v>
                </c:pt>
                <c:pt idx="12">
                  <c:v>58.333333333333336</c:v>
                </c:pt>
                <c:pt idx="13">
                  <c:v>50</c:v>
                </c:pt>
                <c:pt idx="14">
                  <c:v>44.444444444444443</c:v>
                </c:pt>
                <c:pt idx="15">
                  <c:v>0</c:v>
                </c:pt>
                <c:pt idx="16">
                  <c:v>0</c:v>
                </c:pt>
                <c:pt idx="17">
                  <c:v>0</c:v>
                </c:pt>
                <c:pt idx="18">
                  <c:v>0</c:v>
                </c:pt>
                <c:pt idx="19">
                  <c:v>0</c:v>
                </c:pt>
              </c:numCache>
            </c:numRef>
          </c:val>
          <c:extLst>
            <c:ext xmlns:c16="http://schemas.microsoft.com/office/drawing/2014/chart" uri="{C3380CC4-5D6E-409C-BE32-E72D297353CC}">
              <c16:uniqueId val="{00000012-4AFB-4BA9-8C94-7AB0EDDBA6FF}"/>
            </c:ext>
          </c:extLst>
        </c:ser>
        <c:dLbls>
          <c:showLegendKey val="0"/>
          <c:showVal val="1"/>
          <c:showCatName val="0"/>
          <c:showSerName val="0"/>
          <c:showPercent val="0"/>
          <c:showBubbleSize val="0"/>
        </c:dLbls>
        <c:gapWidth val="150"/>
        <c:shape val="box"/>
        <c:axId val="265544760"/>
        <c:axId val="265545088"/>
        <c:axId val="0"/>
      </c:bar3DChart>
      <c:catAx>
        <c:axId val="265544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545088"/>
        <c:crosses val="autoZero"/>
        <c:auto val="1"/>
        <c:lblAlgn val="ctr"/>
        <c:lblOffset val="100"/>
        <c:noMultiLvlLbl val="0"/>
      </c:catAx>
      <c:valAx>
        <c:axId val="26554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54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000" b="1" dirty="0">
                <a:cs typeface="B Nazanin" panose="00000400000000000000" pitchFamily="2" charset="-78"/>
              </a:rPr>
              <a:t>درصد مادرانی</a:t>
            </a:r>
            <a:r>
              <a:rPr lang="fa-IR" sz="2000" b="1" baseline="0" dirty="0">
                <a:cs typeface="B Nazanin" panose="00000400000000000000" pitchFamily="2" charset="-78"/>
              </a:rPr>
              <a:t> که متناسب با سن بارداری حداقل مراقبت را دریافت کرده اند در خانه های بهداشت 1402</a:t>
            </a:r>
          </a:p>
          <a:p>
            <a:pPr>
              <a:defRPr/>
            </a:pPr>
            <a:endParaRPr lang="fa-IR" dirty="0"/>
          </a:p>
        </c:rich>
      </c:tx>
      <c:layout>
        <c:manualLayout>
          <c:xMode val="edge"/>
          <c:yMode val="edge"/>
          <c:x val="0.14900189836321862"/>
          <c:y val="1.39939146672386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'متناسب پزشک وغیر پزشک خانه ها'!$D$1</c:f>
              <c:strCache>
                <c:ptCount val="1"/>
                <c:pt idx="0">
                  <c:v>درصد</c:v>
                </c:pt>
              </c:strCache>
            </c:strRef>
          </c:tx>
          <c:spPr>
            <a:solidFill>
              <a:schemeClr val="accent1"/>
            </a:solidFill>
            <a:ln>
              <a:noFill/>
            </a:ln>
            <a:effectLst/>
            <a:sp3d/>
          </c:spPr>
          <c:invertIfNegative val="0"/>
          <c:dPt>
            <c:idx val="14"/>
            <c:invertIfNegative val="0"/>
            <c:bubble3D val="0"/>
            <c:spPr>
              <a:solidFill>
                <a:srgbClr val="C00000"/>
              </a:solidFill>
              <a:ln>
                <a:noFill/>
              </a:ln>
              <a:effectLst/>
              <a:sp3d/>
            </c:spPr>
            <c:extLst>
              <c:ext xmlns:c16="http://schemas.microsoft.com/office/drawing/2014/chart" uri="{C3380CC4-5D6E-409C-BE32-E72D297353CC}">
                <c16:uniqueId val="{00000001-AE80-4145-97B1-104158BDC711}"/>
              </c:ext>
            </c:extLst>
          </c:dPt>
          <c:dPt>
            <c:idx val="15"/>
            <c:invertIfNegative val="0"/>
            <c:bubble3D val="0"/>
            <c:spPr>
              <a:solidFill>
                <a:srgbClr val="C00000"/>
              </a:solidFill>
              <a:ln>
                <a:noFill/>
              </a:ln>
              <a:effectLst/>
              <a:sp3d/>
            </c:spPr>
            <c:extLst>
              <c:ext xmlns:c16="http://schemas.microsoft.com/office/drawing/2014/chart" uri="{C3380CC4-5D6E-409C-BE32-E72D297353CC}">
                <c16:uniqueId val="{00000003-AE80-4145-97B1-104158BDC711}"/>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5-AE80-4145-97B1-104158BDC711}"/>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7-AE80-4145-97B1-104158BDC711}"/>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09-AE80-4145-97B1-104158BDC711}"/>
              </c:ext>
            </c:extLst>
          </c:dPt>
          <c:dPt>
            <c:idx val="19"/>
            <c:invertIfNegative val="0"/>
            <c:bubble3D val="0"/>
            <c:spPr>
              <a:solidFill>
                <a:srgbClr val="C00000"/>
              </a:solidFill>
              <a:ln>
                <a:noFill/>
              </a:ln>
              <a:effectLst/>
              <a:sp3d/>
            </c:spPr>
            <c:extLst>
              <c:ext xmlns:c16="http://schemas.microsoft.com/office/drawing/2014/chart" uri="{C3380CC4-5D6E-409C-BE32-E72D297353CC}">
                <c16:uniqueId val="{0000000B-AE80-4145-97B1-104158BDC711}"/>
              </c:ext>
            </c:extLst>
          </c:dPt>
          <c:dPt>
            <c:idx val="20"/>
            <c:invertIfNegative val="0"/>
            <c:bubble3D val="0"/>
            <c:spPr>
              <a:solidFill>
                <a:srgbClr val="C00000"/>
              </a:solidFill>
              <a:ln>
                <a:noFill/>
              </a:ln>
              <a:effectLst/>
              <a:sp3d/>
            </c:spPr>
            <c:extLst>
              <c:ext xmlns:c16="http://schemas.microsoft.com/office/drawing/2014/chart" uri="{C3380CC4-5D6E-409C-BE32-E72D297353CC}">
                <c16:uniqueId val="{0000000D-AE80-4145-97B1-104158BDC7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'متناسب پزشک وغیر پزشک خانه ها'!$A$2:$A$22</c:f>
              <c:strCache>
                <c:ptCount val="21"/>
                <c:pt idx="0">
                  <c:v>زرنجان</c:v>
                </c:pt>
                <c:pt idx="1">
                  <c:v>رباط سرخ</c:v>
                </c:pt>
                <c:pt idx="2">
                  <c:v>مرکز سلامت  سعید آباد</c:v>
                </c:pt>
                <c:pt idx="3">
                  <c:v>سعیداباد</c:v>
                </c:pt>
                <c:pt idx="4">
                  <c:v>شرکت</c:v>
                </c:pt>
                <c:pt idx="5">
                  <c:v>نیوان سوق</c:v>
                </c:pt>
                <c:pt idx="6">
                  <c:v>نیوان نار</c:v>
                </c:pt>
                <c:pt idx="7">
                  <c:v>شیدآباد</c:v>
                </c:pt>
                <c:pt idx="8">
                  <c:v>دستجرده</c:v>
                </c:pt>
                <c:pt idx="9">
                  <c:v>درب امام زاده</c:v>
                </c:pt>
                <c:pt idx="10">
                  <c:v>فقستان</c:v>
                </c:pt>
                <c:pt idx="11">
                  <c:v>وانشان</c:v>
                </c:pt>
                <c:pt idx="12">
                  <c:v>زرنجان</c:v>
                </c:pt>
                <c:pt idx="13">
                  <c:v>رباط ملکی</c:v>
                </c:pt>
                <c:pt idx="14">
                  <c:v>مرکز سلامت سراور</c:v>
                </c:pt>
                <c:pt idx="15">
                  <c:v>اسفرنجان</c:v>
                </c:pt>
                <c:pt idx="16">
                  <c:v>فاویان</c:v>
                </c:pt>
                <c:pt idx="17">
                  <c:v>سراور</c:v>
                </c:pt>
                <c:pt idx="18">
                  <c:v>قرغن</c:v>
                </c:pt>
                <c:pt idx="19">
                  <c:v>تیکن</c:v>
                </c:pt>
                <c:pt idx="20">
                  <c:v>شادگان</c:v>
                </c:pt>
              </c:strCache>
            </c:strRef>
          </c:cat>
          <c:val>
            <c:numRef>
              <c:f>'متناسب پزشک وغیر پزشک خانه ها'!$D$2:$D$22</c:f>
              <c:numCache>
                <c:formatCode>0</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66.666666666666657</c:v>
                </c:pt>
                <c:pt idx="15">
                  <c:v>66.666666666666657</c:v>
                </c:pt>
                <c:pt idx="16">
                  <c:v>50</c:v>
                </c:pt>
                <c:pt idx="17">
                  <c:v>33.333333333333329</c:v>
                </c:pt>
                <c:pt idx="18">
                  <c:v>0</c:v>
                </c:pt>
                <c:pt idx="19">
                  <c:v>0</c:v>
                </c:pt>
                <c:pt idx="20">
                  <c:v>0</c:v>
                </c:pt>
              </c:numCache>
            </c:numRef>
          </c:val>
          <c:extLst>
            <c:ext xmlns:c16="http://schemas.microsoft.com/office/drawing/2014/chart" uri="{C3380CC4-5D6E-409C-BE32-E72D297353CC}">
              <c16:uniqueId val="{0000000E-AE80-4145-97B1-104158BDC711}"/>
            </c:ext>
          </c:extLst>
        </c:ser>
        <c:dLbls>
          <c:showLegendKey val="0"/>
          <c:showVal val="1"/>
          <c:showCatName val="0"/>
          <c:showSerName val="0"/>
          <c:showPercent val="0"/>
          <c:showBubbleSize val="0"/>
        </c:dLbls>
        <c:gapWidth val="150"/>
        <c:shape val="box"/>
        <c:axId val="217802496"/>
        <c:axId val="217801840"/>
        <c:axId val="0"/>
      </c:bar3DChart>
      <c:catAx>
        <c:axId val="217802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801840"/>
        <c:crosses val="autoZero"/>
        <c:auto val="1"/>
        <c:lblAlgn val="ctr"/>
        <c:lblOffset val="100"/>
        <c:noMultiLvlLbl val="0"/>
      </c:catAx>
      <c:valAx>
        <c:axId val="21780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80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B Titr" panose="00000700000000000000" pitchFamily="2" charset="-78"/>
              </a:defRPr>
            </a:pPr>
            <a:r>
              <a:rPr lang="fa-IR" dirty="0">
                <a:solidFill>
                  <a:schemeClr val="bg2"/>
                </a:solidFill>
                <a:cs typeface="B Titr" panose="00000700000000000000" pitchFamily="2" charset="-78"/>
              </a:rPr>
              <a:t>نمودار مقایسه ای پوشش مراقبت پس از زایمان در خانه های بهداشت1402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B Titr" panose="000007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026441139302035E-2"/>
          <c:y val="0.16023474207300659"/>
          <c:w val="0.93899825021872263"/>
          <c:h val="0.6783619906447107"/>
        </c:manualLayout>
      </c:layout>
      <c:bar3DChart>
        <c:barDir val="col"/>
        <c:grouping val="clustered"/>
        <c:varyColors val="0"/>
        <c:ser>
          <c:idx val="0"/>
          <c:order val="0"/>
          <c:tx>
            <c:strRef>
              <c:f>'پس زایمان خانه ها'!$D$1</c:f>
              <c:strCache>
                <c:ptCount val="1"/>
                <c:pt idx="0">
                  <c:v>درصد</c:v>
                </c:pt>
              </c:strCache>
            </c:strRef>
          </c:tx>
          <c:spPr>
            <a:solidFill>
              <a:schemeClr val="accent1"/>
            </a:solidFill>
            <a:ln>
              <a:noFill/>
            </a:ln>
            <a:effectLst/>
            <a:sp3d/>
          </c:spPr>
          <c:invertIfNegative val="0"/>
          <c:dPt>
            <c:idx val="12"/>
            <c:invertIfNegative val="0"/>
            <c:bubble3D val="0"/>
            <c:spPr>
              <a:solidFill>
                <a:srgbClr val="FF0000"/>
              </a:solidFill>
              <a:ln>
                <a:noFill/>
              </a:ln>
              <a:effectLst/>
              <a:sp3d/>
            </c:spPr>
            <c:extLst>
              <c:ext xmlns:c16="http://schemas.microsoft.com/office/drawing/2014/chart" uri="{C3380CC4-5D6E-409C-BE32-E72D297353CC}">
                <c16:uniqueId val="{00000001-848A-4444-A750-67D1F63D603F}"/>
              </c:ext>
            </c:extLst>
          </c:dPt>
          <c:dPt>
            <c:idx val="13"/>
            <c:invertIfNegative val="0"/>
            <c:bubble3D val="0"/>
            <c:spPr>
              <a:solidFill>
                <a:srgbClr val="FF0000"/>
              </a:solidFill>
              <a:ln>
                <a:noFill/>
              </a:ln>
              <a:effectLst/>
              <a:sp3d/>
            </c:spPr>
            <c:extLst>
              <c:ext xmlns:c16="http://schemas.microsoft.com/office/drawing/2014/chart" uri="{C3380CC4-5D6E-409C-BE32-E72D297353CC}">
                <c16:uniqueId val="{00000003-848A-4444-A750-67D1F63D603F}"/>
              </c:ext>
            </c:extLst>
          </c:dPt>
          <c:dPt>
            <c:idx val="14"/>
            <c:invertIfNegative val="0"/>
            <c:bubble3D val="0"/>
            <c:spPr>
              <a:solidFill>
                <a:srgbClr val="FF0000"/>
              </a:solidFill>
              <a:ln>
                <a:noFill/>
              </a:ln>
              <a:effectLst/>
              <a:sp3d/>
            </c:spPr>
            <c:extLst>
              <c:ext xmlns:c16="http://schemas.microsoft.com/office/drawing/2014/chart" uri="{C3380CC4-5D6E-409C-BE32-E72D297353CC}">
                <c16:uniqueId val="{00000005-848A-4444-A750-67D1F63D603F}"/>
              </c:ext>
            </c:extLst>
          </c:dPt>
          <c:dPt>
            <c:idx val="15"/>
            <c:invertIfNegative val="0"/>
            <c:bubble3D val="0"/>
            <c:spPr>
              <a:solidFill>
                <a:srgbClr val="FF0000"/>
              </a:solidFill>
              <a:ln>
                <a:noFill/>
              </a:ln>
              <a:effectLst/>
              <a:sp3d/>
            </c:spPr>
            <c:extLst>
              <c:ext xmlns:c16="http://schemas.microsoft.com/office/drawing/2014/chart" uri="{C3380CC4-5D6E-409C-BE32-E72D297353CC}">
                <c16:uniqueId val="{00000007-848A-4444-A750-67D1F63D603F}"/>
              </c:ext>
            </c:extLst>
          </c:dPt>
          <c:dPt>
            <c:idx val="16"/>
            <c:invertIfNegative val="0"/>
            <c:bubble3D val="0"/>
            <c:spPr>
              <a:solidFill>
                <a:srgbClr val="FF0000"/>
              </a:solidFill>
              <a:ln>
                <a:noFill/>
              </a:ln>
              <a:effectLst/>
              <a:sp3d/>
            </c:spPr>
            <c:extLst>
              <c:ext xmlns:c16="http://schemas.microsoft.com/office/drawing/2014/chart" uri="{C3380CC4-5D6E-409C-BE32-E72D297353CC}">
                <c16:uniqueId val="{00000009-848A-4444-A750-67D1F63D603F}"/>
              </c:ext>
            </c:extLst>
          </c:dPt>
          <c:dPt>
            <c:idx val="17"/>
            <c:invertIfNegative val="0"/>
            <c:bubble3D val="0"/>
            <c:spPr>
              <a:solidFill>
                <a:srgbClr val="FF0000"/>
              </a:solidFill>
              <a:ln>
                <a:noFill/>
              </a:ln>
              <a:effectLst/>
              <a:sp3d/>
            </c:spPr>
            <c:extLst>
              <c:ext xmlns:c16="http://schemas.microsoft.com/office/drawing/2014/chart" uri="{C3380CC4-5D6E-409C-BE32-E72D297353CC}">
                <c16:uniqueId val="{0000000B-848A-4444-A750-67D1F63D603F}"/>
              </c:ext>
            </c:extLst>
          </c:dPt>
          <c:dPt>
            <c:idx val="18"/>
            <c:invertIfNegative val="0"/>
            <c:bubble3D val="0"/>
            <c:spPr>
              <a:solidFill>
                <a:srgbClr val="FF0000"/>
              </a:solidFill>
              <a:ln>
                <a:noFill/>
              </a:ln>
              <a:effectLst/>
              <a:sp3d/>
            </c:spPr>
            <c:extLst>
              <c:ext xmlns:c16="http://schemas.microsoft.com/office/drawing/2014/chart" uri="{C3380CC4-5D6E-409C-BE32-E72D297353CC}">
                <c16:uniqueId val="{0000000D-848A-4444-A750-67D1F63D603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'پس زایمان خانه ها'!$A$2:$A$21</c:f>
              <c:strCache>
                <c:ptCount val="20"/>
                <c:pt idx="0">
                  <c:v>نیوان نار</c:v>
                </c:pt>
                <c:pt idx="1">
                  <c:v>شرکت</c:v>
                </c:pt>
                <c:pt idx="2">
                  <c:v>نیوان سوق</c:v>
                </c:pt>
                <c:pt idx="3">
                  <c:v>رباط سرخ</c:v>
                </c:pt>
                <c:pt idx="4">
                  <c:v>سعیداباد</c:v>
                </c:pt>
                <c:pt idx="5">
                  <c:v>دستجرده</c:v>
                </c:pt>
                <c:pt idx="6">
                  <c:v>مرکز سلامت  سعید آباد</c:v>
                </c:pt>
                <c:pt idx="7">
                  <c:v>شیدآباد</c:v>
                </c:pt>
                <c:pt idx="8">
                  <c:v>فاویان</c:v>
                </c:pt>
                <c:pt idx="9">
                  <c:v>رباط ملکی</c:v>
                </c:pt>
                <c:pt idx="10">
                  <c:v>وانشان</c:v>
                </c:pt>
                <c:pt idx="11">
                  <c:v>تیکن</c:v>
                </c:pt>
                <c:pt idx="12">
                  <c:v>درب امام زاده</c:v>
                </c:pt>
                <c:pt idx="13">
                  <c:v>فقستان</c:v>
                </c:pt>
                <c:pt idx="14">
                  <c:v>زرنجان</c:v>
                </c:pt>
                <c:pt idx="15">
                  <c:v>اسفرنجان</c:v>
                </c:pt>
                <c:pt idx="16">
                  <c:v>مرکز سلامت سراور</c:v>
                </c:pt>
                <c:pt idx="17">
                  <c:v>سراور</c:v>
                </c:pt>
                <c:pt idx="18">
                  <c:v>قرغن</c:v>
                </c:pt>
                <c:pt idx="19">
                  <c:v>شادگان</c:v>
                </c:pt>
              </c:strCache>
            </c:strRef>
          </c:cat>
          <c:val>
            <c:numRef>
              <c:f>'پس زایمان خانه ها'!$D$2:$D$21</c:f>
              <c:numCache>
                <c:formatCode>0</c:formatCode>
                <c:ptCount val="20"/>
                <c:pt idx="0">
                  <c:v>133.33333333333331</c:v>
                </c:pt>
                <c:pt idx="1">
                  <c:v>120</c:v>
                </c:pt>
                <c:pt idx="2">
                  <c:v>111.11111111111111</c:v>
                </c:pt>
                <c:pt idx="3">
                  <c:v>105.55555555555556</c:v>
                </c:pt>
                <c:pt idx="4">
                  <c:v>105.26315789473684</c:v>
                </c:pt>
                <c:pt idx="5">
                  <c:v>100</c:v>
                </c:pt>
                <c:pt idx="6">
                  <c:v>100</c:v>
                </c:pt>
                <c:pt idx="7">
                  <c:v>100</c:v>
                </c:pt>
                <c:pt idx="8">
                  <c:v>100</c:v>
                </c:pt>
                <c:pt idx="9">
                  <c:v>100</c:v>
                </c:pt>
                <c:pt idx="10">
                  <c:v>100</c:v>
                </c:pt>
                <c:pt idx="11">
                  <c:v>100</c:v>
                </c:pt>
                <c:pt idx="12">
                  <c:v>80</c:v>
                </c:pt>
                <c:pt idx="13">
                  <c:v>75</c:v>
                </c:pt>
                <c:pt idx="14">
                  <c:v>66.666666666666657</c:v>
                </c:pt>
                <c:pt idx="15">
                  <c:v>66.666666666666657</c:v>
                </c:pt>
                <c:pt idx="16">
                  <c:v>58.333333333333336</c:v>
                </c:pt>
                <c:pt idx="17">
                  <c:v>33.333333333333329</c:v>
                </c:pt>
                <c:pt idx="18">
                  <c:v>0</c:v>
                </c:pt>
                <c:pt idx="19">
                  <c:v>0</c:v>
                </c:pt>
              </c:numCache>
            </c:numRef>
          </c:val>
          <c:extLst>
            <c:ext xmlns:c16="http://schemas.microsoft.com/office/drawing/2014/chart" uri="{C3380CC4-5D6E-409C-BE32-E72D297353CC}">
              <c16:uniqueId val="{0000000E-848A-4444-A750-67D1F63D603F}"/>
            </c:ext>
          </c:extLst>
        </c:ser>
        <c:dLbls>
          <c:showLegendKey val="0"/>
          <c:showVal val="1"/>
          <c:showCatName val="0"/>
          <c:showSerName val="0"/>
          <c:showPercent val="0"/>
          <c:showBubbleSize val="0"/>
        </c:dLbls>
        <c:gapWidth val="150"/>
        <c:shape val="box"/>
        <c:axId val="152554496"/>
        <c:axId val="118086976"/>
        <c:axId val="0"/>
      </c:bar3DChart>
      <c:catAx>
        <c:axId val="15255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118086976"/>
        <c:crosses val="autoZero"/>
        <c:auto val="1"/>
        <c:lblAlgn val="ctr"/>
        <c:lblOffset val="100"/>
        <c:noMultiLvlLbl val="0"/>
      </c:catAx>
      <c:valAx>
        <c:axId val="1180869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5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cs typeface="B Nazanin" panose="00000400000000000000" pitchFamily="2" charset="-78"/>
              </a:defRPr>
            </a:pPr>
            <a:r>
              <a:rPr lang="fa-IR" sz="1600" baseline="0" dirty="0">
                <a:solidFill>
                  <a:schemeClr val="bg2"/>
                </a:solidFill>
                <a:cs typeface="B Titr" panose="00000700000000000000" pitchFamily="2" charset="-78"/>
              </a:rPr>
              <a:t> نمودار درصد پوشش مراقبت پیش از بارداری خانه های بهداشت 1402</a:t>
            </a:r>
            <a:endParaRPr lang="fa-IR" sz="1600" dirty="0">
              <a:solidFill>
                <a:schemeClr val="bg2"/>
              </a:solidFill>
              <a:cs typeface="B Titr" panose="00000700000000000000" pitchFamily="2" charset="-78"/>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7817633906872749E-2"/>
          <c:y val="0.21460043956505642"/>
          <c:w val="0.93520705745115196"/>
          <c:h val="0.63594465130202116"/>
        </c:manualLayout>
      </c:layout>
      <c:bar3DChart>
        <c:barDir val="col"/>
        <c:grouping val="clustered"/>
        <c:varyColors val="0"/>
        <c:ser>
          <c:idx val="0"/>
          <c:order val="0"/>
          <c:tx>
            <c:strRef>
              <c:f>پیش1402!$D$1</c:f>
              <c:strCache>
                <c:ptCount val="1"/>
                <c:pt idx="0">
                  <c:v>درصد</c:v>
                </c:pt>
              </c:strCache>
            </c:strRef>
          </c:tx>
          <c:invertIfNegative val="0"/>
          <c:dPt>
            <c:idx val="16"/>
            <c:invertIfNegative val="0"/>
            <c:bubble3D val="0"/>
            <c:spPr>
              <a:solidFill>
                <a:srgbClr val="FF0000"/>
              </a:solidFill>
            </c:spPr>
            <c:extLst>
              <c:ext xmlns:c16="http://schemas.microsoft.com/office/drawing/2014/chart" uri="{C3380CC4-5D6E-409C-BE32-E72D297353CC}">
                <c16:uniqueId val="{00000001-A054-4DB5-91B2-5A9D22F3906F}"/>
              </c:ext>
            </c:extLst>
          </c:dPt>
          <c:dPt>
            <c:idx val="17"/>
            <c:invertIfNegative val="0"/>
            <c:bubble3D val="0"/>
            <c:spPr>
              <a:solidFill>
                <a:srgbClr val="FF0000"/>
              </a:solidFill>
            </c:spPr>
            <c:extLst>
              <c:ext xmlns:c16="http://schemas.microsoft.com/office/drawing/2014/chart" uri="{C3380CC4-5D6E-409C-BE32-E72D297353CC}">
                <c16:uniqueId val="{00000003-A054-4DB5-91B2-5A9D22F3906F}"/>
              </c:ext>
            </c:extLst>
          </c:dPt>
          <c:dLbls>
            <c:spPr>
              <a:noFill/>
              <a:ln>
                <a:noFill/>
              </a:ln>
              <a:effectLst/>
            </c:spPr>
            <c:txPr>
              <a:bodyPr wrap="square" lIns="38100" tIns="19050" rIns="38100" bIns="19050" anchor="ctr">
                <a:spAutoFit/>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پیش1402!$A$2:$A$21</c:f>
              <c:strCache>
                <c:ptCount val="20"/>
                <c:pt idx="0">
                  <c:v>فقستان</c:v>
                </c:pt>
                <c:pt idx="1">
                  <c:v>درب امام زاده</c:v>
                </c:pt>
                <c:pt idx="2">
                  <c:v>زرنجان</c:v>
                </c:pt>
                <c:pt idx="3">
                  <c:v>اسفرنجان</c:v>
                </c:pt>
                <c:pt idx="4">
                  <c:v>نیوان سوق</c:v>
                </c:pt>
                <c:pt idx="5">
                  <c:v>شیدآباد</c:v>
                </c:pt>
                <c:pt idx="6">
                  <c:v>رباط سرخ</c:v>
                </c:pt>
                <c:pt idx="7">
                  <c:v>دستجرده</c:v>
                </c:pt>
                <c:pt idx="8">
                  <c:v>فاویان</c:v>
                </c:pt>
                <c:pt idx="9">
                  <c:v>شادگان</c:v>
                </c:pt>
                <c:pt idx="10">
                  <c:v>رباط ملکی</c:v>
                </c:pt>
                <c:pt idx="11">
                  <c:v>وانشان</c:v>
                </c:pt>
                <c:pt idx="12">
                  <c:v>مرکز سلامت  سعید آباد</c:v>
                </c:pt>
                <c:pt idx="13">
                  <c:v>سعیداباد</c:v>
                </c:pt>
                <c:pt idx="14">
                  <c:v>مرکز سلامت سراور</c:v>
                </c:pt>
                <c:pt idx="15">
                  <c:v>شرکت</c:v>
                </c:pt>
                <c:pt idx="16">
                  <c:v>نیوان نار</c:v>
                </c:pt>
                <c:pt idx="17">
                  <c:v>سراور</c:v>
                </c:pt>
                <c:pt idx="18">
                  <c:v>قرغن</c:v>
                </c:pt>
                <c:pt idx="19">
                  <c:v>تیکن</c:v>
                </c:pt>
              </c:strCache>
            </c:strRef>
          </c:cat>
          <c:val>
            <c:numRef>
              <c:f>پیش1402!$D$2:$D$21</c:f>
              <c:numCache>
                <c:formatCode>0</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96.428571428571431</c:v>
                </c:pt>
                <c:pt idx="13">
                  <c:v>94.73684210526315</c:v>
                </c:pt>
                <c:pt idx="14">
                  <c:v>83.333333333333343</c:v>
                </c:pt>
                <c:pt idx="15">
                  <c:v>80</c:v>
                </c:pt>
                <c:pt idx="16">
                  <c:v>66.666666666666657</c:v>
                </c:pt>
                <c:pt idx="17">
                  <c:v>33.333333333333329</c:v>
                </c:pt>
                <c:pt idx="18">
                  <c:v>0</c:v>
                </c:pt>
                <c:pt idx="19">
                  <c:v>0</c:v>
                </c:pt>
              </c:numCache>
            </c:numRef>
          </c:val>
          <c:extLst>
            <c:ext xmlns:c16="http://schemas.microsoft.com/office/drawing/2014/chart" uri="{C3380CC4-5D6E-409C-BE32-E72D297353CC}">
              <c16:uniqueId val="{00000004-A054-4DB5-91B2-5A9D22F3906F}"/>
            </c:ext>
          </c:extLst>
        </c:ser>
        <c:dLbls>
          <c:showLegendKey val="0"/>
          <c:showVal val="1"/>
          <c:showCatName val="0"/>
          <c:showSerName val="0"/>
          <c:showPercent val="0"/>
          <c:showBubbleSize val="0"/>
        </c:dLbls>
        <c:gapWidth val="150"/>
        <c:shape val="cylinder"/>
        <c:axId val="152555008"/>
        <c:axId val="152610496"/>
        <c:axId val="0"/>
      </c:bar3DChart>
      <c:catAx>
        <c:axId val="152555008"/>
        <c:scaling>
          <c:orientation val="minMax"/>
        </c:scaling>
        <c:delete val="0"/>
        <c:axPos val="b"/>
        <c:numFmt formatCode="General" sourceLinked="0"/>
        <c:majorTickMark val="out"/>
        <c:minorTickMark val="none"/>
        <c:tickLblPos val="nextTo"/>
        <c:txPr>
          <a:bodyPr/>
          <a:lstStyle/>
          <a:p>
            <a:pPr>
              <a:defRPr>
                <a:cs typeface="B Titr" panose="00000700000000000000" pitchFamily="2" charset="-78"/>
              </a:defRPr>
            </a:pPr>
            <a:endParaRPr lang="en-US"/>
          </a:p>
        </c:txPr>
        <c:crossAx val="152610496"/>
        <c:crosses val="autoZero"/>
        <c:auto val="1"/>
        <c:lblAlgn val="ctr"/>
        <c:lblOffset val="100"/>
        <c:noMultiLvlLbl val="0"/>
      </c:catAx>
      <c:valAx>
        <c:axId val="152610496"/>
        <c:scaling>
          <c:orientation val="minMax"/>
        </c:scaling>
        <c:delete val="0"/>
        <c:axPos val="l"/>
        <c:numFmt formatCode="0" sourceLinked="1"/>
        <c:majorTickMark val="out"/>
        <c:minorTickMark val="none"/>
        <c:tickLblPos val="nextTo"/>
        <c:crossAx val="1525550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000" dirty="0">
                <a:solidFill>
                  <a:schemeClr val="bg2"/>
                </a:solidFill>
                <a:cs typeface="B Titr" panose="00000700000000000000" pitchFamily="2" charset="-78"/>
              </a:rPr>
              <a:t>شاخص کلی خانه های بهداشت 1402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'شاخص کلی خانه ها'!$B$1</c:f>
              <c:strCache>
                <c:ptCount val="1"/>
                <c:pt idx="0">
                  <c:v>درصد</c:v>
                </c:pt>
              </c:strCache>
            </c:strRef>
          </c:tx>
          <c:spPr>
            <a:solidFill>
              <a:schemeClr val="accent1"/>
            </a:solidFill>
            <a:ln>
              <a:noFill/>
            </a:ln>
            <a:effectLst/>
            <a:sp3d/>
          </c:spPr>
          <c:invertIfNegative val="0"/>
          <c:dPt>
            <c:idx val="9"/>
            <c:invertIfNegative val="0"/>
            <c:bubble3D val="0"/>
            <c:spPr>
              <a:solidFill>
                <a:srgbClr val="C00000"/>
              </a:solidFill>
              <a:ln>
                <a:noFill/>
              </a:ln>
              <a:effectLst/>
              <a:sp3d/>
            </c:spPr>
            <c:extLst>
              <c:ext xmlns:c16="http://schemas.microsoft.com/office/drawing/2014/chart" uri="{C3380CC4-5D6E-409C-BE32-E72D297353CC}">
                <c16:uniqueId val="{00000001-D8B7-4EA2-8EC7-1C374D4F391D}"/>
              </c:ext>
            </c:extLst>
          </c:dPt>
          <c:dPt>
            <c:idx val="10"/>
            <c:invertIfNegative val="0"/>
            <c:bubble3D val="0"/>
            <c:spPr>
              <a:solidFill>
                <a:srgbClr val="C00000"/>
              </a:solidFill>
              <a:ln>
                <a:noFill/>
              </a:ln>
              <a:effectLst/>
              <a:sp3d/>
            </c:spPr>
            <c:extLst>
              <c:ext xmlns:c16="http://schemas.microsoft.com/office/drawing/2014/chart" uri="{C3380CC4-5D6E-409C-BE32-E72D297353CC}">
                <c16:uniqueId val="{00000003-D8B7-4EA2-8EC7-1C374D4F391D}"/>
              </c:ext>
            </c:extLst>
          </c:dPt>
          <c:dPt>
            <c:idx val="11"/>
            <c:invertIfNegative val="0"/>
            <c:bubble3D val="0"/>
            <c:spPr>
              <a:solidFill>
                <a:srgbClr val="C00000"/>
              </a:solidFill>
              <a:ln>
                <a:noFill/>
              </a:ln>
              <a:effectLst/>
              <a:sp3d/>
            </c:spPr>
            <c:extLst>
              <c:ext xmlns:c16="http://schemas.microsoft.com/office/drawing/2014/chart" uri="{C3380CC4-5D6E-409C-BE32-E72D297353CC}">
                <c16:uniqueId val="{00000005-D8B7-4EA2-8EC7-1C374D4F391D}"/>
              </c:ext>
            </c:extLst>
          </c:dPt>
          <c:dPt>
            <c:idx val="12"/>
            <c:invertIfNegative val="0"/>
            <c:bubble3D val="0"/>
            <c:spPr>
              <a:solidFill>
                <a:srgbClr val="C00000"/>
              </a:solidFill>
              <a:ln>
                <a:noFill/>
              </a:ln>
              <a:effectLst/>
              <a:sp3d/>
            </c:spPr>
            <c:extLst>
              <c:ext xmlns:c16="http://schemas.microsoft.com/office/drawing/2014/chart" uri="{C3380CC4-5D6E-409C-BE32-E72D297353CC}">
                <c16:uniqueId val="{00000007-D8B7-4EA2-8EC7-1C374D4F391D}"/>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9-D8B7-4EA2-8EC7-1C374D4F391D}"/>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B-D8B7-4EA2-8EC7-1C374D4F391D}"/>
              </c:ext>
            </c:extLst>
          </c:dPt>
          <c:dPt>
            <c:idx val="15"/>
            <c:invertIfNegative val="0"/>
            <c:bubble3D val="0"/>
            <c:spPr>
              <a:solidFill>
                <a:srgbClr val="C00000"/>
              </a:solidFill>
              <a:ln>
                <a:noFill/>
              </a:ln>
              <a:effectLst/>
              <a:sp3d/>
            </c:spPr>
            <c:extLst>
              <c:ext xmlns:c16="http://schemas.microsoft.com/office/drawing/2014/chart" uri="{C3380CC4-5D6E-409C-BE32-E72D297353CC}">
                <c16:uniqueId val="{0000000D-D8B7-4EA2-8EC7-1C374D4F391D}"/>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F-D8B7-4EA2-8EC7-1C374D4F391D}"/>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11-D8B7-4EA2-8EC7-1C374D4F391D}"/>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13-D8B7-4EA2-8EC7-1C374D4F391D}"/>
              </c:ext>
            </c:extLst>
          </c:dPt>
          <c:dPt>
            <c:idx val="19"/>
            <c:invertIfNegative val="0"/>
            <c:bubble3D val="0"/>
            <c:spPr>
              <a:solidFill>
                <a:srgbClr val="C00000"/>
              </a:solidFill>
              <a:ln>
                <a:noFill/>
              </a:ln>
              <a:effectLst/>
              <a:sp3d/>
            </c:spPr>
            <c:extLst>
              <c:ext xmlns:c16="http://schemas.microsoft.com/office/drawing/2014/chart" uri="{C3380CC4-5D6E-409C-BE32-E72D297353CC}">
                <c16:uniqueId val="{00000015-D8B7-4EA2-8EC7-1C374D4F391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'شاخص کلی خانه ها'!$A$2:$A$21</c:f>
              <c:strCache>
                <c:ptCount val="20"/>
                <c:pt idx="0">
                  <c:v>نیوان نار</c:v>
                </c:pt>
                <c:pt idx="1">
                  <c:v>مرکز سلامت  سعید آباد</c:v>
                </c:pt>
                <c:pt idx="2">
                  <c:v>سعیداباد</c:v>
                </c:pt>
                <c:pt idx="3">
                  <c:v>شرکت</c:v>
                </c:pt>
                <c:pt idx="4">
                  <c:v>فقستان</c:v>
                </c:pt>
                <c:pt idx="5">
                  <c:v>شیدآباد</c:v>
                </c:pt>
                <c:pt idx="6">
                  <c:v>درب امام زاده</c:v>
                </c:pt>
                <c:pt idx="7">
                  <c:v>رباط سرخ</c:v>
                </c:pt>
                <c:pt idx="8">
                  <c:v>زرنجان</c:v>
                </c:pt>
                <c:pt idx="9">
                  <c:v>نیوان سوق</c:v>
                </c:pt>
                <c:pt idx="10">
                  <c:v>اسفرنجان</c:v>
                </c:pt>
                <c:pt idx="11">
                  <c:v>مرکز سلامت سراور</c:v>
                </c:pt>
                <c:pt idx="12">
                  <c:v>دستجرده</c:v>
                </c:pt>
                <c:pt idx="13">
                  <c:v>رباط ملکی</c:v>
                </c:pt>
                <c:pt idx="14">
                  <c:v>وانشان</c:v>
                </c:pt>
                <c:pt idx="15">
                  <c:v>فاویان</c:v>
                </c:pt>
                <c:pt idx="16">
                  <c:v>سراور</c:v>
                </c:pt>
                <c:pt idx="17">
                  <c:v>قرغن</c:v>
                </c:pt>
                <c:pt idx="18">
                  <c:v>شادگان</c:v>
                </c:pt>
                <c:pt idx="19">
                  <c:v>تیکن</c:v>
                </c:pt>
              </c:strCache>
            </c:strRef>
          </c:cat>
          <c:val>
            <c:numRef>
              <c:f>'شاخص کلی خانه ها'!$B$2:$B$21</c:f>
              <c:numCache>
                <c:formatCode>General</c:formatCode>
                <c:ptCount val="20"/>
                <c:pt idx="0">
                  <c:v>144</c:v>
                </c:pt>
                <c:pt idx="1">
                  <c:v>103</c:v>
                </c:pt>
                <c:pt idx="2">
                  <c:v>100</c:v>
                </c:pt>
                <c:pt idx="3">
                  <c:v>100</c:v>
                </c:pt>
                <c:pt idx="4">
                  <c:v>100</c:v>
                </c:pt>
                <c:pt idx="5">
                  <c:v>100</c:v>
                </c:pt>
                <c:pt idx="6">
                  <c:v>93.3</c:v>
                </c:pt>
                <c:pt idx="7">
                  <c:v>91</c:v>
                </c:pt>
                <c:pt idx="8">
                  <c:v>89</c:v>
                </c:pt>
                <c:pt idx="9">
                  <c:v>81.3</c:v>
                </c:pt>
                <c:pt idx="10">
                  <c:v>72.5</c:v>
                </c:pt>
                <c:pt idx="11">
                  <c:v>69.5</c:v>
                </c:pt>
                <c:pt idx="12">
                  <c:v>66.599999999999994</c:v>
                </c:pt>
                <c:pt idx="13">
                  <c:v>66.599999999999994</c:v>
                </c:pt>
                <c:pt idx="14">
                  <c:v>66.599999999999994</c:v>
                </c:pt>
                <c:pt idx="15">
                  <c:v>58.3</c:v>
                </c:pt>
                <c:pt idx="16">
                  <c:v>55.5</c:v>
                </c:pt>
                <c:pt idx="17">
                  <c:v>50</c:v>
                </c:pt>
                <c:pt idx="18">
                  <c:v>16.600000000000001</c:v>
                </c:pt>
                <c:pt idx="19">
                  <c:v>16.600000000000001</c:v>
                </c:pt>
              </c:numCache>
            </c:numRef>
          </c:val>
          <c:extLst>
            <c:ext xmlns:c16="http://schemas.microsoft.com/office/drawing/2014/chart" uri="{C3380CC4-5D6E-409C-BE32-E72D297353CC}">
              <c16:uniqueId val="{00000018-D8B7-4EA2-8EC7-1C374D4F391D}"/>
            </c:ext>
          </c:extLst>
        </c:ser>
        <c:dLbls>
          <c:showLegendKey val="0"/>
          <c:showVal val="1"/>
          <c:showCatName val="0"/>
          <c:showSerName val="0"/>
          <c:showPercent val="0"/>
          <c:showBubbleSize val="0"/>
        </c:dLbls>
        <c:gapWidth val="150"/>
        <c:shape val="box"/>
        <c:axId val="152830976"/>
        <c:axId val="152612800"/>
        <c:axId val="0"/>
      </c:bar3DChart>
      <c:catAx>
        <c:axId val="152830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152612800"/>
        <c:crosses val="autoZero"/>
        <c:auto val="1"/>
        <c:lblAlgn val="ctr"/>
        <c:lblOffset val="100"/>
        <c:noMultiLvlLbl val="0"/>
      </c:catAx>
      <c:valAx>
        <c:axId val="152612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3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2400" dirty="0">
                <a:solidFill>
                  <a:schemeClr val="bg2"/>
                </a:solidFill>
                <a:cs typeface="B Titr" panose="00000700000000000000" pitchFamily="2" charset="-78"/>
              </a:rPr>
              <a:t>مراقبت پیش از بارداری </a:t>
            </a:r>
            <a:endParaRPr lang="en-US" sz="2400" dirty="0">
              <a:solidFill>
                <a:schemeClr val="bg2"/>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269344804121701E-2"/>
          <c:y val="0.27266080416560662"/>
          <c:w val="0.908755346553903"/>
          <c:h val="0.53766062576972451"/>
        </c:manualLayout>
      </c:layout>
      <c:bar3DChart>
        <c:barDir val="col"/>
        <c:grouping val="clustered"/>
        <c:varyColors val="0"/>
        <c:ser>
          <c:idx val="0"/>
          <c:order val="0"/>
          <c:tx>
            <c:strRef>
              <c:f>'پیش از بارداری'!$B$1</c:f>
              <c:strCache>
                <c:ptCount val="1"/>
                <c:pt idx="0">
                  <c:v>1402</c:v>
                </c:pt>
              </c:strCache>
            </c:strRef>
          </c:tx>
          <c:spPr>
            <a:solidFill>
              <a:schemeClr val="accent1"/>
            </a:solidFill>
            <a:ln>
              <a:noFill/>
            </a:ln>
            <a:effectLst/>
            <a:sp3d/>
          </c:spPr>
          <c:invertIfNegative val="0"/>
          <c:cat>
            <c:strRef>
              <c:f>'پیش از بارداری'!$A$2:$A$21</c:f>
              <c:strCache>
                <c:ptCount val="20"/>
                <c:pt idx="0">
                  <c:v>پایگاه جمالی</c:v>
                </c:pt>
                <c:pt idx="1">
                  <c:v>پایگاه فیلاخص</c:v>
                </c:pt>
                <c:pt idx="2">
                  <c:v>پایگاه گوگد</c:v>
                </c:pt>
                <c:pt idx="3">
                  <c:v>مرکز روستایی  سعید آباد</c:v>
                </c:pt>
                <c:pt idx="4">
                  <c:v>روستایی گوگد</c:v>
                </c:pt>
                <c:pt idx="5">
                  <c:v>مرکز روستایی سراور</c:v>
                </c:pt>
                <c:pt idx="6">
                  <c:v>پایگاه مقدسی</c:v>
                </c:pt>
                <c:pt idx="7">
                  <c:v>پایگاه  گلشهر</c:v>
                </c:pt>
                <c:pt idx="8">
                  <c:v>روستایی رئوف</c:v>
                </c:pt>
                <c:pt idx="9">
                  <c:v>هدف مورد انتظار</c:v>
                </c:pt>
                <c:pt idx="10">
                  <c:v>پایگاه حسن حافظ</c:v>
                </c:pt>
                <c:pt idx="11">
                  <c:v>شهرستان</c:v>
                </c:pt>
                <c:pt idx="12">
                  <c:v>پایگاه تاجداری</c:v>
                </c:pt>
                <c:pt idx="13">
                  <c:v>روستایی عظیمی</c:v>
                </c:pt>
                <c:pt idx="14">
                  <c:v>پایگاه حاج علی عظیمی</c:v>
                </c:pt>
                <c:pt idx="15">
                  <c:v>پایگاه ابن سینا</c:v>
                </c:pt>
                <c:pt idx="16">
                  <c:v>پایگاه  صحت</c:v>
                </c:pt>
                <c:pt idx="17">
                  <c:v>پایگاه رئوف</c:v>
                </c:pt>
                <c:pt idx="18">
                  <c:v>پایگاه ابلولان</c:v>
                </c:pt>
                <c:pt idx="19">
                  <c:v>پایگاه اسفنجه</c:v>
                </c:pt>
              </c:strCache>
            </c:strRef>
          </c:cat>
          <c:val>
            <c:numRef>
              <c:f>'پیش از بارداری'!$B$2:$B$21</c:f>
              <c:numCache>
                <c:formatCode>0</c:formatCode>
                <c:ptCount val="20"/>
                <c:pt idx="0">
                  <c:v>100</c:v>
                </c:pt>
                <c:pt idx="1">
                  <c:v>100</c:v>
                </c:pt>
                <c:pt idx="2">
                  <c:v>96.721311475409834</c:v>
                </c:pt>
                <c:pt idx="3">
                  <c:v>96.428571428571431</c:v>
                </c:pt>
                <c:pt idx="4">
                  <c:v>94.444444444444443</c:v>
                </c:pt>
                <c:pt idx="5">
                  <c:v>83.333333333333343</c:v>
                </c:pt>
                <c:pt idx="6">
                  <c:v>80</c:v>
                </c:pt>
                <c:pt idx="7">
                  <c:v>76.666666666666671</c:v>
                </c:pt>
                <c:pt idx="8">
                  <c:v>71.428571428571431</c:v>
                </c:pt>
                <c:pt idx="9">
                  <c:v>70</c:v>
                </c:pt>
                <c:pt idx="10">
                  <c:v>66.666666666666657</c:v>
                </c:pt>
                <c:pt idx="11">
                  <c:v>65.508982035928142</c:v>
                </c:pt>
                <c:pt idx="12">
                  <c:v>64.189189189189193</c:v>
                </c:pt>
                <c:pt idx="13">
                  <c:v>63.157894736842103</c:v>
                </c:pt>
                <c:pt idx="14">
                  <c:v>61.29032258064516</c:v>
                </c:pt>
                <c:pt idx="15">
                  <c:v>58.461538461538467</c:v>
                </c:pt>
                <c:pt idx="16">
                  <c:v>58.407079646017699</c:v>
                </c:pt>
                <c:pt idx="17">
                  <c:v>51.748251748251747</c:v>
                </c:pt>
                <c:pt idx="18">
                  <c:v>37.5</c:v>
                </c:pt>
              </c:numCache>
            </c:numRef>
          </c:val>
          <c:extLst>
            <c:ext xmlns:c16="http://schemas.microsoft.com/office/drawing/2014/chart" uri="{C3380CC4-5D6E-409C-BE32-E72D297353CC}">
              <c16:uniqueId val="{00000000-9A5A-423F-8779-F79AC959384E}"/>
            </c:ext>
          </c:extLst>
        </c:ser>
        <c:ser>
          <c:idx val="1"/>
          <c:order val="1"/>
          <c:tx>
            <c:strRef>
              <c:f>'پیش از بارداری'!$C$1</c:f>
              <c:strCache>
                <c:ptCount val="1"/>
                <c:pt idx="0">
                  <c:v>1401</c:v>
                </c:pt>
              </c:strCache>
            </c:strRef>
          </c:tx>
          <c:spPr>
            <a:solidFill>
              <a:schemeClr val="accent2"/>
            </a:solidFill>
            <a:ln>
              <a:noFill/>
            </a:ln>
            <a:effectLst/>
            <a:sp3d/>
          </c:spPr>
          <c:invertIfNegative val="0"/>
          <c:cat>
            <c:strRef>
              <c:f>'پیش از بارداری'!$A$2:$A$21</c:f>
              <c:strCache>
                <c:ptCount val="20"/>
                <c:pt idx="0">
                  <c:v>پایگاه جمالی</c:v>
                </c:pt>
                <c:pt idx="1">
                  <c:v>پایگاه فیلاخص</c:v>
                </c:pt>
                <c:pt idx="2">
                  <c:v>پایگاه گوگد</c:v>
                </c:pt>
                <c:pt idx="3">
                  <c:v>مرکز روستایی  سعید آباد</c:v>
                </c:pt>
                <c:pt idx="4">
                  <c:v>روستایی گوگد</c:v>
                </c:pt>
                <c:pt idx="5">
                  <c:v>مرکز روستایی سراور</c:v>
                </c:pt>
                <c:pt idx="6">
                  <c:v>پایگاه مقدسی</c:v>
                </c:pt>
                <c:pt idx="7">
                  <c:v>پایگاه  گلشهر</c:v>
                </c:pt>
                <c:pt idx="8">
                  <c:v>روستایی رئوف</c:v>
                </c:pt>
                <c:pt idx="9">
                  <c:v>هدف مورد انتظار</c:v>
                </c:pt>
                <c:pt idx="10">
                  <c:v>پایگاه حسن حافظ</c:v>
                </c:pt>
                <c:pt idx="11">
                  <c:v>شهرستان</c:v>
                </c:pt>
                <c:pt idx="12">
                  <c:v>پایگاه تاجداری</c:v>
                </c:pt>
                <c:pt idx="13">
                  <c:v>روستایی عظیمی</c:v>
                </c:pt>
                <c:pt idx="14">
                  <c:v>پایگاه حاج علی عظیمی</c:v>
                </c:pt>
                <c:pt idx="15">
                  <c:v>پایگاه ابن سینا</c:v>
                </c:pt>
                <c:pt idx="16">
                  <c:v>پایگاه  صحت</c:v>
                </c:pt>
                <c:pt idx="17">
                  <c:v>پایگاه رئوف</c:v>
                </c:pt>
                <c:pt idx="18">
                  <c:v>پایگاه ابلولان</c:v>
                </c:pt>
                <c:pt idx="19">
                  <c:v>پایگاه اسفنجه</c:v>
                </c:pt>
              </c:strCache>
            </c:strRef>
          </c:cat>
          <c:val>
            <c:numRef>
              <c:f>'پیش از بارداری'!$C$2:$C$21</c:f>
              <c:numCache>
                <c:formatCode>General</c:formatCode>
                <c:ptCount val="20"/>
                <c:pt idx="0">
                  <c:v>83</c:v>
                </c:pt>
                <c:pt idx="1">
                  <c:v>91</c:v>
                </c:pt>
                <c:pt idx="2">
                  <c:v>93</c:v>
                </c:pt>
                <c:pt idx="3">
                  <c:v>94</c:v>
                </c:pt>
                <c:pt idx="4">
                  <c:v>95</c:v>
                </c:pt>
                <c:pt idx="5">
                  <c:v>75</c:v>
                </c:pt>
                <c:pt idx="6">
                  <c:v>0</c:v>
                </c:pt>
                <c:pt idx="7">
                  <c:v>80</c:v>
                </c:pt>
                <c:pt idx="8">
                  <c:v>75</c:v>
                </c:pt>
                <c:pt idx="9">
                  <c:v>60</c:v>
                </c:pt>
                <c:pt idx="10">
                  <c:v>75</c:v>
                </c:pt>
                <c:pt idx="11">
                  <c:v>65</c:v>
                </c:pt>
                <c:pt idx="12">
                  <c:v>66</c:v>
                </c:pt>
                <c:pt idx="13">
                  <c:v>75</c:v>
                </c:pt>
                <c:pt idx="14">
                  <c:v>62</c:v>
                </c:pt>
                <c:pt idx="15">
                  <c:v>54</c:v>
                </c:pt>
                <c:pt idx="16">
                  <c:v>53</c:v>
                </c:pt>
                <c:pt idx="17">
                  <c:v>51</c:v>
                </c:pt>
                <c:pt idx="18">
                  <c:v>43</c:v>
                </c:pt>
                <c:pt idx="19">
                  <c:v>100</c:v>
                </c:pt>
              </c:numCache>
            </c:numRef>
          </c:val>
          <c:extLst>
            <c:ext xmlns:c16="http://schemas.microsoft.com/office/drawing/2014/chart" uri="{C3380CC4-5D6E-409C-BE32-E72D297353CC}">
              <c16:uniqueId val="{00000001-9A5A-423F-8779-F79AC959384E}"/>
            </c:ext>
          </c:extLst>
        </c:ser>
        <c:dLbls>
          <c:showLegendKey val="0"/>
          <c:showVal val="0"/>
          <c:showCatName val="0"/>
          <c:showSerName val="0"/>
          <c:showPercent val="0"/>
          <c:showBubbleSize val="0"/>
        </c:dLbls>
        <c:gapWidth val="150"/>
        <c:shape val="box"/>
        <c:axId val="152832512"/>
        <c:axId val="152615104"/>
        <c:axId val="0"/>
      </c:bar3DChart>
      <c:catAx>
        <c:axId val="152832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15104"/>
        <c:crosses val="autoZero"/>
        <c:auto val="1"/>
        <c:lblAlgn val="ctr"/>
        <c:lblOffset val="100"/>
        <c:noMultiLvlLbl val="0"/>
      </c:catAx>
      <c:valAx>
        <c:axId val="1526151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32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B4D53-43DD-4E17-B093-93E5BE4C0E93}" type="doc">
      <dgm:prSet loTypeId="urn:microsoft.com/office/officeart/2008/layout/NameandTitleOrganizationalChart" loCatId="hierarchy" qsTypeId="urn:microsoft.com/office/officeart/2005/8/quickstyle/3d1" qsCatId="3D" csTypeId="urn:microsoft.com/office/officeart/2005/8/colors/colorful1" csCatId="colorful" phldr="1"/>
      <dgm:spPr/>
      <dgm:t>
        <a:bodyPr/>
        <a:lstStyle/>
        <a:p>
          <a:endParaRPr lang="en-US"/>
        </a:p>
      </dgm:t>
    </dgm:pt>
    <dgm:pt modelId="{19E981D8-E783-443A-8072-6BEE2F5A64DD}">
      <dgm:prSet phldrT="[Text]" custT="1"/>
      <dgm:spPr>
        <a:solidFill>
          <a:schemeClr val="accent1">
            <a:lumMod val="40000"/>
            <a:lumOff val="60000"/>
          </a:schemeClr>
        </a:solidFill>
        <a:ln>
          <a:solidFill>
            <a:schemeClr val="accent1">
              <a:lumMod val="40000"/>
              <a:lumOff val="60000"/>
            </a:schemeClr>
          </a:solidFill>
        </a:ln>
      </dgm:spPr>
      <dgm:t>
        <a:bodyPr/>
        <a:lstStyle/>
        <a:p>
          <a:pPr rtl="1"/>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1402</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dgm:t>
    </dgm:pt>
    <dgm:pt modelId="{E3273035-A6D9-4450-8E53-D0D52588C149}" type="parTrans" cxnId="{9ADBE9A2-4386-4431-93C3-FE163D3251AC}">
      <dgm:prSet/>
      <dgm:spPr/>
      <dgm:t>
        <a:bodyPr/>
        <a:lstStyle/>
        <a:p>
          <a:endParaRPr lang="en-US"/>
        </a:p>
      </dgm:t>
    </dgm:pt>
    <dgm:pt modelId="{827B8C59-6B6E-4B9C-9E19-716E5636B38B}" type="sibTrans" cxnId="{9ADBE9A2-4386-4431-93C3-FE163D3251AC}">
      <dgm:prSet custT="1"/>
      <dgm:spPr/>
      <dgm:t>
        <a:bodyPr/>
        <a:lstStyle/>
        <a:p>
          <a:pPr algn="ctr"/>
          <a:r>
            <a:rPr lang="fa-IR" sz="1600" dirty="0">
              <a:cs typeface="B Titr" panose="00000700000000000000" pitchFamily="2" charset="-78"/>
            </a:rPr>
            <a:t>12</a:t>
          </a:r>
          <a:endParaRPr lang="en-US" sz="1600" dirty="0">
            <a:cs typeface="B Titr" panose="00000700000000000000" pitchFamily="2" charset="-78"/>
          </a:endParaRPr>
        </a:p>
      </dgm:t>
    </dgm:pt>
    <dgm:pt modelId="{C53A0FB8-5084-4511-A825-8E313DEF669A}" type="asst">
      <dgm:prSet phldrT="[Text]" custT="1"/>
      <dgm:spPr>
        <a:solidFill>
          <a:schemeClr val="accent1">
            <a:lumMod val="40000"/>
            <a:lumOff val="60000"/>
          </a:schemeClr>
        </a:solidFill>
      </dgm:spPr>
      <dgm:t>
        <a:bodyPr/>
        <a:lstStyle/>
        <a:p>
          <a:pPr rtl="1"/>
          <a:r>
            <a:rPr lang="fa-IR"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endParaRPr>
        </a:p>
      </dgm:t>
    </dgm:pt>
    <dgm:pt modelId="{26ED8D44-BA35-411B-ADD4-01AD52E13A06}" type="parTrans" cxnId="{743BAF03-E244-4FF0-BB66-561A8B4EFA78}">
      <dgm:prSet/>
      <dgm:spPr>
        <a:ln>
          <a:solidFill>
            <a:schemeClr val="accent6">
              <a:lumMod val="50000"/>
            </a:schemeClr>
          </a:solidFill>
        </a:ln>
      </dgm:spPr>
      <dgm:t>
        <a:bodyPr/>
        <a:lstStyle/>
        <a:p>
          <a:endParaRPr lang="en-US"/>
        </a:p>
      </dgm:t>
    </dgm:pt>
    <dgm:pt modelId="{946E3B11-6CAF-46A9-A0F4-09A4591FF80A}" type="sibTrans" cxnId="{743BAF03-E244-4FF0-BB66-561A8B4EFA78}">
      <dgm:prSet custT="1"/>
      <dgm:spPr>
        <a:ln>
          <a:solidFill>
            <a:schemeClr val="accent1">
              <a:lumMod val="60000"/>
              <a:lumOff val="40000"/>
            </a:schemeClr>
          </a:solidFill>
        </a:ln>
      </dgm:spPr>
      <dgm:t>
        <a:bodyPr/>
        <a:lstStyle/>
        <a:p>
          <a:pPr algn="ctr"/>
          <a:r>
            <a:rPr lang="fa-IR" sz="1600" dirty="0">
              <a:cs typeface="B Titr" panose="00000700000000000000" pitchFamily="2" charset="-78"/>
            </a:rPr>
            <a:t>5</a:t>
          </a:r>
          <a:endParaRPr lang="en-US" sz="1600" dirty="0">
            <a:cs typeface="B Titr" panose="00000700000000000000" pitchFamily="2" charset="-78"/>
          </a:endParaRPr>
        </a:p>
      </dgm:t>
    </dgm:pt>
    <dgm:pt modelId="{F074CF1B-6593-470D-A012-38AA7EB89C1F}" type="asst">
      <dgm:prSet phldrT="[Text]" custT="1"/>
      <dgm:spPr>
        <a:solidFill>
          <a:schemeClr val="accent1">
            <a:lumMod val="40000"/>
            <a:lumOff val="60000"/>
          </a:schemeClr>
        </a:solidFill>
      </dgm:spPr>
      <dgm:t>
        <a:bodyPr/>
        <a:lstStyle/>
        <a:p>
          <a:pPr rtl="1"/>
          <a:r>
            <a:rPr lang="fa-IR"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endParaRPr>
        </a:p>
      </dgm:t>
    </dgm:pt>
    <dgm:pt modelId="{ACE3A846-B5E5-4472-B0EE-17A063E24620}" type="sibTrans" cxnId="{D59F1D1F-FE6F-4AB9-B835-70E4CEA7483F}">
      <dgm:prSet custT="1"/>
      <dgm:spPr>
        <a:ln>
          <a:solidFill>
            <a:schemeClr val="accent1">
              <a:lumMod val="60000"/>
              <a:lumOff val="40000"/>
            </a:schemeClr>
          </a:solidFill>
        </a:ln>
      </dgm:spPr>
      <dgm:t>
        <a:bodyPr/>
        <a:lstStyle/>
        <a:p>
          <a:pPr algn="ctr"/>
          <a:r>
            <a:rPr lang="fa-IR" sz="1600" dirty="0">
              <a:cs typeface="B Titr" panose="00000700000000000000" pitchFamily="2" charset="-78"/>
            </a:rPr>
            <a:t>7</a:t>
          </a:r>
          <a:endParaRPr lang="en-US" sz="1600" dirty="0">
            <a:cs typeface="B Titr" panose="00000700000000000000" pitchFamily="2" charset="-78"/>
          </a:endParaRPr>
        </a:p>
      </dgm:t>
    </dgm:pt>
    <dgm:pt modelId="{AFF0B101-0FCC-4C63-8E5B-4BB56209C133}" type="parTrans" cxnId="{D59F1D1F-FE6F-4AB9-B835-70E4CEA7483F}">
      <dgm:prSet/>
      <dgm:spPr>
        <a:ln>
          <a:solidFill>
            <a:schemeClr val="accent6">
              <a:lumMod val="50000"/>
            </a:schemeClr>
          </a:solidFill>
        </a:ln>
      </dgm:spPr>
      <dgm:t>
        <a:bodyPr/>
        <a:lstStyle/>
        <a:p>
          <a:endParaRPr lang="en-US"/>
        </a:p>
      </dgm:t>
    </dgm:pt>
    <dgm:pt modelId="{6561C2AC-DFA5-474B-AE6F-63468E838604}" type="pres">
      <dgm:prSet presAssocID="{A12B4D53-43DD-4E17-B093-93E5BE4C0E93}" presName="hierChild1" presStyleCnt="0">
        <dgm:presLayoutVars>
          <dgm:orgChart val="1"/>
          <dgm:chPref val="1"/>
          <dgm:dir/>
          <dgm:animOne val="branch"/>
          <dgm:animLvl val="lvl"/>
          <dgm:resizeHandles/>
        </dgm:presLayoutVars>
      </dgm:prSet>
      <dgm:spPr/>
      <dgm:t>
        <a:bodyPr/>
        <a:lstStyle/>
        <a:p>
          <a:endParaRPr lang="en-US"/>
        </a:p>
      </dgm:t>
    </dgm:pt>
    <dgm:pt modelId="{C68036E7-FDCF-48F3-B606-6AFEF415088B}" type="pres">
      <dgm:prSet presAssocID="{19E981D8-E783-443A-8072-6BEE2F5A64DD}" presName="hierRoot1" presStyleCnt="0">
        <dgm:presLayoutVars>
          <dgm:hierBranch val="init"/>
        </dgm:presLayoutVars>
      </dgm:prSet>
      <dgm:spPr/>
    </dgm:pt>
    <dgm:pt modelId="{6BB8BB9D-5910-45B9-8362-3BC3927024D4}" type="pres">
      <dgm:prSet presAssocID="{19E981D8-E783-443A-8072-6BEE2F5A64DD}" presName="rootComposite1" presStyleCnt="0"/>
      <dgm:spPr/>
    </dgm:pt>
    <dgm:pt modelId="{EB74A1B3-2703-45F5-A093-DCBA79B6297F}" type="pres">
      <dgm:prSet presAssocID="{19E981D8-E783-443A-8072-6BEE2F5A64DD}" presName="rootText1" presStyleLbl="node0" presStyleIdx="0" presStyleCnt="1" custScaleX="204330" custScaleY="98371" custLinFactNeighborX="-2399" custLinFactNeighborY="-78704">
        <dgm:presLayoutVars>
          <dgm:chMax/>
          <dgm:chPref val="3"/>
        </dgm:presLayoutVars>
      </dgm:prSet>
      <dgm:spPr/>
      <dgm:t>
        <a:bodyPr/>
        <a:lstStyle/>
        <a:p>
          <a:endParaRPr lang="en-US"/>
        </a:p>
      </dgm:t>
    </dgm:pt>
    <dgm:pt modelId="{7F63AE3B-C75F-4A12-B076-453916E3C3F6}" type="pres">
      <dgm:prSet presAssocID="{19E981D8-E783-443A-8072-6BEE2F5A64DD}" presName="titleText1" presStyleLbl="fgAcc0" presStyleIdx="0" presStyleCnt="1" custScaleX="48462" custScaleY="108290" custLinFactY="-100000" custLinFactNeighborX="-13581" custLinFactNeighborY="-191049">
        <dgm:presLayoutVars>
          <dgm:chMax val="0"/>
          <dgm:chPref val="0"/>
        </dgm:presLayoutVars>
      </dgm:prSet>
      <dgm:spPr/>
      <dgm:t>
        <a:bodyPr/>
        <a:lstStyle/>
        <a:p>
          <a:endParaRPr lang="en-US"/>
        </a:p>
      </dgm:t>
    </dgm:pt>
    <dgm:pt modelId="{16D56C96-79C9-4A52-832A-0898EC45E6F8}" type="pres">
      <dgm:prSet presAssocID="{19E981D8-E783-443A-8072-6BEE2F5A64DD}" presName="rootConnector1" presStyleLbl="node1" presStyleIdx="0" presStyleCnt="0"/>
      <dgm:spPr/>
      <dgm:t>
        <a:bodyPr/>
        <a:lstStyle/>
        <a:p>
          <a:endParaRPr lang="en-US"/>
        </a:p>
      </dgm:t>
    </dgm:pt>
    <dgm:pt modelId="{C5D67FA0-45DE-4420-8F98-AAA794672D27}" type="pres">
      <dgm:prSet presAssocID="{19E981D8-E783-443A-8072-6BEE2F5A64DD}" presName="hierChild2" presStyleCnt="0"/>
      <dgm:spPr/>
    </dgm:pt>
    <dgm:pt modelId="{20FAA220-93B7-4F14-92BF-0A84D467B5A4}" type="pres">
      <dgm:prSet presAssocID="{19E981D8-E783-443A-8072-6BEE2F5A64DD}" presName="hierChild3" presStyleCnt="0"/>
      <dgm:spPr/>
    </dgm:pt>
    <dgm:pt modelId="{215C9E0A-D443-4E8D-BD30-8466D99D3774}" type="pres">
      <dgm:prSet presAssocID="{26ED8D44-BA35-411B-ADD4-01AD52E13A06}" presName="Name96" presStyleLbl="parChTrans1D2" presStyleIdx="0" presStyleCnt="2"/>
      <dgm:spPr/>
      <dgm:t>
        <a:bodyPr/>
        <a:lstStyle/>
        <a:p>
          <a:endParaRPr lang="en-US"/>
        </a:p>
      </dgm:t>
    </dgm:pt>
    <dgm:pt modelId="{432796D9-0E54-4406-AAE5-3C0A1D8AA06C}" type="pres">
      <dgm:prSet presAssocID="{C53A0FB8-5084-4511-A825-8E313DEF669A}" presName="hierRoot3" presStyleCnt="0">
        <dgm:presLayoutVars>
          <dgm:hierBranch val="init"/>
        </dgm:presLayoutVars>
      </dgm:prSet>
      <dgm:spPr/>
    </dgm:pt>
    <dgm:pt modelId="{12DCDF08-D765-4FE6-AB3D-3D2D86B51229}" type="pres">
      <dgm:prSet presAssocID="{C53A0FB8-5084-4511-A825-8E313DEF669A}" presName="rootComposite3" presStyleCnt="0"/>
      <dgm:spPr/>
    </dgm:pt>
    <dgm:pt modelId="{41ABBE67-A841-4D67-B82F-452C842600F7}" type="pres">
      <dgm:prSet presAssocID="{C53A0FB8-5084-4511-A825-8E313DEF669A}" presName="rootText3" presStyleLbl="asst1" presStyleIdx="0" presStyleCnt="2" custScaleX="187984" custScaleY="88050" custLinFactY="-12480" custLinFactNeighborX="-3952" custLinFactNeighborY="-100000">
        <dgm:presLayoutVars>
          <dgm:chPref val="3"/>
        </dgm:presLayoutVars>
      </dgm:prSet>
      <dgm:spPr/>
      <dgm:t>
        <a:bodyPr/>
        <a:lstStyle/>
        <a:p>
          <a:endParaRPr lang="en-US"/>
        </a:p>
      </dgm:t>
    </dgm:pt>
    <dgm:pt modelId="{266C8D5F-1A18-4203-B690-B968EADC7161}" type="pres">
      <dgm:prSet presAssocID="{C53A0FB8-5084-4511-A825-8E313DEF669A}" presName="titleText3" presStyleLbl="fgAcc2" presStyleIdx="0" presStyleCnt="2" custScaleX="41446" custLinFactY="-177957" custLinFactNeighborX="-18021" custLinFactNeighborY="-200000">
        <dgm:presLayoutVars>
          <dgm:chMax val="0"/>
          <dgm:chPref val="0"/>
        </dgm:presLayoutVars>
      </dgm:prSet>
      <dgm:spPr/>
      <dgm:t>
        <a:bodyPr/>
        <a:lstStyle/>
        <a:p>
          <a:endParaRPr lang="en-US"/>
        </a:p>
      </dgm:t>
    </dgm:pt>
    <dgm:pt modelId="{43C2531C-C9AD-4A61-A5C7-23DDFABA6D74}" type="pres">
      <dgm:prSet presAssocID="{C53A0FB8-5084-4511-A825-8E313DEF669A}" presName="rootConnector3" presStyleLbl="asst1" presStyleIdx="0" presStyleCnt="2"/>
      <dgm:spPr/>
      <dgm:t>
        <a:bodyPr/>
        <a:lstStyle/>
        <a:p>
          <a:endParaRPr lang="en-US"/>
        </a:p>
      </dgm:t>
    </dgm:pt>
    <dgm:pt modelId="{D271AD92-0B29-41A6-AE74-E6C8DB007387}" type="pres">
      <dgm:prSet presAssocID="{C53A0FB8-5084-4511-A825-8E313DEF669A}" presName="hierChild6" presStyleCnt="0"/>
      <dgm:spPr/>
    </dgm:pt>
    <dgm:pt modelId="{26B355CD-234A-471C-940F-582861FD01D7}" type="pres">
      <dgm:prSet presAssocID="{C53A0FB8-5084-4511-A825-8E313DEF669A}" presName="hierChild7" presStyleCnt="0"/>
      <dgm:spPr/>
    </dgm:pt>
    <dgm:pt modelId="{90337490-C0B7-4990-B7D8-91D066F9913E}" type="pres">
      <dgm:prSet presAssocID="{AFF0B101-0FCC-4C63-8E5B-4BB56209C133}" presName="Name96" presStyleLbl="parChTrans1D2" presStyleIdx="1" presStyleCnt="2"/>
      <dgm:spPr/>
      <dgm:t>
        <a:bodyPr/>
        <a:lstStyle/>
        <a:p>
          <a:endParaRPr lang="en-US"/>
        </a:p>
      </dgm:t>
    </dgm:pt>
    <dgm:pt modelId="{BB6AA422-008A-4A88-9903-FA112F8B6D5F}" type="pres">
      <dgm:prSet presAssocID="{F074CF1B-6593-470D-A012-38AA7EB89C1F}" presName="hierRoot3" presStyleCnt="0">
        <dgm:presLayoutVars>
          <dgm:hierBranch val="init"/>
        </dgm:presLayoutVars>
      </dgm:prSet>
      <dgm:spPr/>
    </dgm:pt>
    <dgm:pt modelId="{C061C23C-B44B-4F7D-B0DB-965C5CE31D8E}" type="pres">
      <dgm:prSet presAssocID="{F074CF1B-6593-470D-A012-38AA7EB89C1F}" presName="rootComposite3" presStyleCnt="0"/>
      <dgm:spPr/>
    </dgm:pt>
    <dgm:pt modelId="{1469DB81-C394-4781-9ECE-24F0F8A95ED3}" type="pres">
      <dgm:prSet presAssocID="{F074CF1B-6593-470D-A012-38AA7EB89C1F}" presName="rootText3" presStyleLbl="asst1" presStyleIdx="1" presStyleCnt="2" custScaleX="205664" custScaleY="89605" custLinFactY="-8352" custLinFactNeighborX="4472" custLinFactNeighborY="-100000">
        <dgm:presLayoutVars>
          <dgm:chPref val="3"/>
        </dgm:presLayoutVars>
      </dgm:prSet>
      <dgm:spPr/>
      <dgm:t>
        <a:bodyPr/>
        <a:lstStyle/>
        <a:p>
          <a:endParaRPr lang="en-US"/>
        </a:p>
      </dgm:t>
    </dgm:pt>
    <dgm:pt modelId="{06E7FA0D-789F-4757-8EAC-6C0C0F2F140F}" type="pres">
      <dgm:prSet presAssocID="{F074CF1B-6593-470D-A012-38AA7EB89C1F}" presName="titleText3" presStyleLbl="fgAcc2" presStyleIdx="1" presStyleCnt="2" custScaleX="41365" custScaleY="105184" custLinFactY="-177783" custLinFactNeighborX="-11299" custLinFactNeighborY="-200000">
        <dgm:presLayoutVars>
          <dgm:chMax val="0"/>
          <dgm:chPref val="0"/>
        </dgm:presLayoutVars>
      </dgm:prSet>
      <dgm:spPr/>
      <dgm:t>
        <a:bodyPr/>
        <a:lstStyle/>
        <a:p>
          <a:endParaRPr lang="en-US"/>
        </a:p>
      </dgm:t>
    </dgm:pt>
    <dgm:pt modelId="{35043BEC-D1C4-44E5-AF57-BE3E9F7746D2}" type="pres">
      <dgm:prSet presAssocID="{F074CF1B-6593-470D-A012-38AA7EB89C1F}" presName="rootConnector3" presStyleLbl="asst1" presStyleIdx="1" presStyleCnt="2"/>
      <dgm:spPr/>
      <dgm:t>
        <a:bodyPr/>
        <a:lstStyle/>
        <a:p>
          <a:endParaRPr lang="en-US"/>
        </a:p>
      </dgm:t>
    </dgm:pt>
    <dgm:pt modelId="{B3A31A47-7BF6-4F26-AF9C-F7076977C7E2}" type="pres">
      <dgm:prSet presAssocID="{F074CF1B-6593-470D-A012-38AA7EB89C1F}" presName="hierChild6" presStyleCnt="0"/>
      <dgm:spPr/>
    </dgm:pt>
    <dgm:pt modelId="{B534B5AF-2C4C-4DAB-A157-DBAF42AC427C}" type="pres">
      <dgm:prSet presAssocID="{F074CF1B-6593-470D-A012-38AA7EB89C1F}" presName="hierChild7" presStyleCnt="0"/>
      <dgm:spPr/>
    </dgm:pt>
  </dgm:ptLst>
  <dgm:cxnLst>
    <dgm:cxn modelId="{DF24507E-7544-4F0B-A787-2EDA765E08EA}" type="presOf" srcId="{AFF0B101-0FCC-4C63-8E5B-4BB56209C133}" destId="{90337490-C0B7-4990-B7D8-91D066F9913E}" srcOrd="0" destOrd="0" presId="urn:microsoft.com/office/officeart/2008/layout/NameandTitleOrganizationalChart"/>
    <dgm:cxn modelId="{160EA517-8B84-4F32-983C-190934FF9B30}" type="presOf" srcId="{C53A0FB8-5084-4511-A825-8E313DEF669A}" destId="{43C2531C-C9AD-4A61-A5C7-23DDFABA6D74}" srcOrd="1" destOrd="0" presId="urn:microsoft.com/office/officeart/2008/layout/NameandTitleOrganizationalChart"/>
    <dgm:cxn modelId="{E953E642-2FF6-4D6B-8AF4-5292FEFA0682}" type="presOf" srcId="{19E981D8-E783-443A-8072-6BEE2F5A64DD}" destId="{16D56C96-79C9-4A52-832A-0898EC45E6F8}" srcOrd="1" destOrd="0" presId="urn:microsoft.com/office/officeart/2008/layout/NameandTitleOrganizationalChart"/>
    <dgm:cxn modelId="{3A7CEDF0-6F97-4A63-860B-0BF83C1AE9A7}" type="presOf" srcId="{19E981D8-E783-443A-8072-6BEE2F5A64DD}" destId="{EB74A1B3-2703-45F5-A093-DCBA79B6297F}" srcOrd="0" destOrd="0" presId="urn:microsoft.com/office/officeart/2008/layout/NameandTitleOrganizationalChart"/>
    <dgm:cxn modelId="{9E2AE495-4D36-4DE2-8619-29448DD8A3B6}" type="presOf" srcId="{ACE3A846-B5E5-4472-B0EE-17A063E24620}" destId="{06E7FA0D-789F-4757-8EAC-6C0C0F2F140F}" srcOrd="0" destOrd="0" presId="urn:microsoft.com/office/officeart/2008/layout/NameandTitleOrganizationalChart"/>
    <dgm:cxn modelId="{034CA61B-6E1E-4D20-BDA0-EC5D3D103FD3}" type="presOf" srcId="{F074CF1B-6593-470D-A012-38AA7EB89C1F}" destId="{1469DB81-C394-4781-9ECE-24F0F8A95ED3}" srcOrd="0" destOrd="0" presId="urn:microsoft.com/office/officeart/2008/layout/NameandTitleOrganizationalChart"/>
    <dgm:cxn modelId="{7A8BDB3C-8B33-4510-9200-B115BCFC521F}" type="presOf" srcId="{C53A0FB8-5084-4511-A825-8E313DEF669A}" destId="{41ABBE67-A841-4D67-B82F-452C842600F7}" srcOrd="0" destOrd="0" presId="urn:microsoft.com/office/officeart/2008/layout/NameandTitleOrganizationalChart"/>
    <dgm:cxn modelId="{D59F1D1F-FE6F-4AB9-B835-70E4CEA7483F}" srcId="{19E981D8-E783-443A-8072-6BEE2F5A64DD}" destId="{F074CF1B-6593-470D-A012-38AA7EB89C1F}" srcOrd="1" destOrd="0" parTransId="{AFF0B101-0FCC-4C63-8E5B-4BB56209C133}" sibTransId="{ACE3A846-B5E5-4472-B0EE-17A063E24620}"/>
    <dgm:cxn modelId="{9ADBE9A2-4386-4431-93C3-FE163D3251AC}" srcId="{A12B4D53-43DD-4E17-B093-93E5BE4C0E93}" destId="{19E981D8-E783-443A-8072-6BEE2F5A64DD}" srcOrd="0" destOrd="0" parTransId="{E3273035-A6D9-4450-8E53-D0D52588C149}" sibTransId="{827B8C59-6B6E-4B9C-9E19-716E5636B38B}"/>
    <dgm:cxn modelId="{3AFF20B7-FE9B-40A9-B8EF-76F247727F5C}" type="presOf" srcId="{A12B4D53-43DD-4E17-B093-93E5BE4C0E93}" destId="{6561C2AC-DFA5-474B-AE6F-63468E838604}" srcOrd="0" destOrd="0" presId="urn:microsoft.com/office/officeart/2008/layout/NameandTitleOrganizationalChart"/>
    <dgm:cxn modelId="{C6574244-EF85-46A2-8CA3-BE7E247372F8}" type="presOf" srcId="{F074CF1B-6593-470D-A012-38AA7EB89C1F}" destId="{35043BEC-D1C4-44E5-AF57-BE3E9F7746D2}" srcOrd="1" destOrd="0" presId="urn:microsoft.com/office/officeart/2008/layout/NameandTitleOrganizationalChart"/>
    <dgm:cxn modelId="{8B91E728-AF68-410F-ACBF-C68A5FDF23D6}" type="presOf" srcId="{26ED8D44-BA35-411B-ADD4-01AD52E13A06}" destId="{215C9E0A-D443-4E8D-BD30-8466D99D3774}" srcOrd="0" destOrd="0" presId="urn:microsoft.com/office/officeart/2008/layout/NameandTitleOrganizationalChart"/>
    <dgm:cxn modelId="{34F47D46-9C89-4D7E-8846-C7C9144DDBDD}" type="presOf" srcId="{946E3B11-6CAF-46A9-A0F4-09A4591FF80A}" destId="{266C8D5F-1A18-4203-B690-B968EADC7161}" srcOrd="0" destOrd="0" presId="urn:microsoft.com/office/officeart/2008/layout/NameandTitleOrganizationalChart"/>
    <dgm:cxn modelId="{743BAF03-E244-4FF0-BB66-561A8B4EFA78}" srcId="{19E981D8-E783-443A-8072-6BEE2F5A64DD}" destId="{C53A0FB8-5084-4511-A825-8E313DEF669A}" srcOrd="0" destOrd="0" parTransId="{26ED8D44-BA35-411B-ADD4-01AD52E13A06}" sibTransId="{946E3B11-6CAF-46A9-A0F4-09A4591FF80A}"/>
    <dgm:cxn modelId="{CF611BF1-79DC-4058-8992-476EB646139C}" type="presOf" srcId="{827B8C59-6B6E-4B9C-9E19-716E5636B38B}" destId="{7F63AE3B-C75F-4A12-B076-453916E3C3F6}" srcOrd="0" destOrd="0" presId="urn:microsoft.com/office/officeart/2008/layout/NameandTitleOrganizationalChart"/>
    <dgm:cxn modelId="{802C31D3-C0C9-46BD-9174-AC0F9DF795E1}" type="presParOf" srcId="{6561C2AC-DFA5-474B-AE6F-63468E838604}" destId="{C68036E7-FDCF-48F3-B606-6AFEF415088B}" srcOrd="0" destOrd="0" presId="urn:microsoft.com/office/officeart/2008/layout/NameandTitleOrganizationalChart"/>
    <dgm:cxn modelId="{E70F3266-81BC-4FA5-8363-F5B20AC906CE}" type="presParOf" srcId="{C68036E7-FDCF-48F3-B606-6AFEF415088B}" destId="{6BB8BB9D-5910-45B9-8362-3BC3927024D4}" srcOrd="0" destOrd="0" presId="urn:microsoft.com/office/officeart/2008/layout/NameandTitleOrganizationalChart"/>
    <dgm:cxn modelId="{B1EC3C66-B676-4ACC-B6A7-30B1D8DABE0C}" type="presParOf" srcId="{6BB8BB9D-5910-45B9-8362-3BC3927024D4}" destId="{EB74A1B3-2703-45F5-A093-DCBA79B6297F}" srcOrd="0" destOrd="0" presId="urn:microsoft.com/office/officeart/2008/layout/NameandTitleOrganizationalChart"/>
    <dgm:cxn modelId="{B6ED6E83-A8C2-4B80-859E-AEED5E2EE556}" type="presParOf" srcId="{6BB8BB9D-5910-45B9-8362-3BC3927024D4}" destId="{7F63AE3B-C75F-4A12-B076-453916E3C3F6}" srcOrd="1" destOrd="0" presId="urn:microsoft.com/office/officeart/2008/layout/NameandTitleOrganizationalChart"/>
    <dgm:cxn modelId="{074C4897-4505-4428-9937-C4D3A1C29ABF}" type="presParOf" srcId="{6BB8BB9D-5910-45B9-8362-3BC3927024D4}" destId="{16D56C96-79C9-4A52-832A-0898EC45E6F8}" srcOrd="2" destOrd="0" presId="urn:microsoft.com/office/officeart/2008/layout/NameandTitleOrganizationalChart"/>
    <dgm:cxn modelId="{834907E5-F285-4D2A-899E-2ABBBEE599DC}" type="presParOf" srcId="{C68036E7-FDCF-48F3-B606-6AFEF415088B}" destId="{C5D67FA0-45DE-4420-8F98-AAA794672D27}" srcOrd="1" destOrd="0" presId="urn:microsoft.com/office/officeart/2008/layout/NameandTitleOrganizationalChart"/>
    <dgm:cxn modelId="{514EE8AF-D0F7-45FE-8978-BA848B0D054D}" type="presParOf" srcId="{C68036E7-FDCF-48F3-B606-6AFEF415088B}" destId="{20FAA220-93B7-4F14-92BF-0A84D467B5A4}" srcOrd="2" destOrd="0" presId="urn:microsoft.com/office/officeart/2008/layout/NameandTitleOrganizationalChart"/>
    <dgm:cxn modelId="{06640F6F-60A6-454C-AD76-AC8F468B35F4}" type="presParOf" srcId="{20FAA220-93B7-4F14-92BF-0A84D467B5A4}" destId="{215C9E0A-D443-4E8D-BD30-8466D99D3774}" srcOrd="0" destOrd="0" presId="urn:microsoft.com/office/officeart/2008/layout/NameandTitleOrganizationalChart"/>
    <dgm:cxn modelId="{C2356F72-A807-4DA3-A107-F1E840FFC30B}" type="presParOf" srcId="{20FAA220-93B7-4F14-92BF-0A84D467B5A4}" destId="{432796D9-0E54-4406-AAE5-3C0A1D8AA06C}" srcOrd="1" destOrd="0" presId="urn:microsoft.com/office/officeart/2008/layout/NameandTitleOrganizationalChart"/>
    <dgm:cxn modelId="{52AFE8E0-A1A9-461D-A36A-98559EB68859}" type="presParOf" srcId="{432796D9-0E54-4406-AAE5-3C0A1D8AA06C}" destId="{12DCDF08-D765-4FE6-AB3D-3D2D86B51229}" srcOrd="0" destOrd="0" presId="urn:microsoft.com/office/officeart/2008/layout/NameandTitleOrganizationalChart"/>
    <dgm:cxn modelId="{3EA1A979-DCD4-4B35-89C5-121CB6A4BEA2}" type="presParOf" srcId="{12DCDF08-D765-4FE6-AB3D-3D2D86B51229}" destId="{41ABBE67-A841-4D67-B82F-452C842600F7}" srcOrd="0" destOrd="0" presId="urn:microsoft.com/office/officeart/2008/layout/NameandTitleOrganizationalChart"/>
    <dgm:cxn modelId="{E4B52F9D-35BD-4DE8-9BC7-987A5548D405}" type="presParOf" srcId="{12DCDF08-D765-4FE6-AB3D-3D2D86B51229}" destId="{266C8D5F-1A18-4203-B690-B968EADC7161}" srcOrd="1" destOrd="0" presId="urn:microsoft.com/office/officeart/2008/layout/NameandTitleOrganizationalChart"/>
    <dgm:cxn modelId="{C773A64F-AEEC-4C11-A68D-CD9A6ADB8E4E}" type="presParOf" srcId="{12DCDF08-D765-4FE6-AB3D-3D2D86B51229}" destId="{43C2531C-C9AD-4A61-A5C7-23DDFABA6D74}" srcOrd="2" destOrd="0" presId="urn:microsoft.com/office/officeart/2008/layout/NameandTitleOrganizationalChart"/>
    <dgm:cxn modelId="{38F1B70F-DE57-4BB2-B0E5-9532F37B88B3}" type="presParOf" srcId="{432796D9-0E54-4406-AAE5-3C0A1D8AA06C}" destId="{D271AD92-0B29-41A6-AE74-E6C8DB007387}" srcOrd="1" destOrd="0" presId="urn:microsoft.com/office/officeart/2008/layout/NameandTitleOrganizationalChart"/>
    <dgm:cxn modelId="{9E813DE7-9F53-4D13-A767-29D627B92D37}" type="presParOf" srcId="{432796D9-0E54-4406-AAE5-3C0A1D8AA06C}" destId="{26B355CD-234A-471C-940F-582861FD01D7}" srcOrd="2" destOrd="0" presId="urn:microsoft.com/office/officeart/2008/layout/NameandTitleOrganizationalChart"/>
    <dgm:cxn modelId="{E06E77F6-6D91-41EA-A54D-64FF4C439DC0}" type="presParOf" srcId="{20FAA220-93B7-4F14-92BF-0A84D467B5A4}" destId="{90337490-C0B7-4990-B7D8-91D066F9913E}" srcOrd="2" destOrd="0" presId="urn:microsoft.com/office/officeart/2008/layout/NameandTitleOrganizationalChart"/>
    <dgm:cxn modelId="{77AEC496-7588-48B9-B280-7ED824CE6D22}" type="presParOf" srcId="{20FAA220-93B7-4F14-92BF-0A84D467B5A4}" destId="{BB6AA422-008A-4A88-9903-FA112F8B6D5F}" srcOrd="3" destOrd="0" presId="urn:microsoft.com/office/officeart/2008/layout/NameandTitleOrganizationalChart"/>
    <dgm:cxn modelId="{F54F67F4-4B3D-413D-ADA2-2BE3CBD42A44}" type="presParOf" srcId="{BB6AA422-008A-4A88-9903-FA112F8B6D5F}" destId="{C061C23C-B44B-4F7D-B0DB-965C5CE31D8E}" srcOrd="0" destOrd="0" presId="urn:microsoft.com/office/officeart/2008/layout/NameandTitleOrganizationalChart"/>
    <dgm:cxn modelId="{058700AD-1315-45E6-9157-DC3A50053E5B}" type="presParOf" srcId="{C061C23C-B44B-4F7D-B0DB-965C5CE31D8E}" destId="{1469DB81-C394-4781-9ECE-24F0F8A95ED3}" srcOrd="0" destOrd="0" presId="urn:microsoft.com/office/officeart/2008/layout/NameandTitleOrganizationalChart"/>
    <dgm:cxn modelId="{9E6792B1-CACD-4618-84B6-3EE454A8488C}" type="presParOf" srcId="{C061C23C-B44B-4F7D-B0DB-965C5CE31D8E}" destId="{06E7FA0D-789F-4757-8EAC-6C0C0F2F140F}" srcOrd="1" destOrd="0" presId="urn:microsoft.com/office/officeart/2008/layout/NameandTitleOrganizationalChart"/>
    <dgm:cxn modelId="{75143C2A-ECFB-46BE-876B-B7240DA76850}" type="presParOf" srcId="{C061C23C-B44B-4F7D-B0DB-965C5CE31D8E}" destId="{35043BEC-D1C4-44E5-AF57-BE3E9F7746D2}" srcOrd="2" destOrd="0" presId="urn:microsoft.com/office/officeart/2008/layout/NameandTitleOrganizationalChart"/>
    <dgm:cxn modelId="{23B27617-20E0-463D-A6B3-F2AA3B1E4BBA}" type="presParOf" srcId="{BB6AA422-008A-4A88-9903-FA112F8B6D5F}" destId="{B3A31A47-7BF6-4F26-AF9C-F7076977C7E2}" srcOrd="1" destOrd="0" presId="urn:microsoft.com/office/officeart/2008/layout/NameandTitleOrganizationalChart"/>
    <dgm:cxn modelId="{160C6321-6126-47D5-B6E2-A1F278600740}" type="presParOf" srcId="{BB6AA422-008A-4A88-9903-FA112F8B6D5F}" destId="{B534B5AF-2C4C-4DAB-A157-DBAF42AC427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37490-C0B7-4990-B7D8-91D066F9913E}">
      <dsp:nvSpPr>
        <dsp:cNvPr id="0" name=""/>
        <dsp:cNvSpPr/>
      </dsp:nvSpPr>
      <dsp:spPr>
        <a:xfrm>
          <a:off x="3934271" y="1252165"/>
          <a:ext cx="368666" cy="809022"/>
        </a:xfrm>
        <a:custGeom>
          <a:avLst/>
          <a:gdLst/>
          <a:ahLst/>
          <a:cxnLst/>
          <a:rect l="0" t="0" r="0" b="0"/>
          <a:pathLst>
            <a:path>
              <a:moveTo>
                <a:pt x="0" y="0"/>
              </a:moveTo>
              <a:lnTo>
                <a:pt x="0" y="809022"/>
              </a:lnTo>
              <a:lnTo>
                <a:pt x="368666" y="809022"/>
              </a:lnTo>
            </a:path>
          </a:pathLst>
        </a:custGeom>
        <a:noFill/>
        <a:ln w="25400" cap="flat" cmpd="sng" algn="ctr">
          <a:solidFill>
            <a:schemeClr val="accent6">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5C9E0A-D443-4E8D-BD30-8466D99D3774}">
      <dsp:nvSpPr>
        <dsp:cNvPr id="0" name=""/>
        <dsp:cNvSpPr/>
      </dsp:nvSpPr>
      <dsp:spPr>
        <a:xfrm>
          <a:off x="3669053" y="1252165"/>
          <a:ext cx="265217" cy="767446"/>
        </a:xfrm>
        <a:custGeom>
          <a:avLst/>
          <a:gdLst/>
          <a:ahLst/>
          <a:cxnLst/>
          <a:rect l="0" t="0" r="0" b="0"/>
          <a:pathLst>
            <a:path>
              <a:moveTo>
                <a:pt x="265217" y="0"/>
              </a:moveTo>
              <a:lnTo>
                <a:pt x="265217" y="767446"/>
              </a:lnTo>
              <a:lnTo>
                <a:pt x="0" y="767446"/>
              </a:lnTo>
            </a:path>
          </a:pathLst>
        </a:custGeom>
        <a:noFill/>
        <a:ln w="25400" cap="flat" cmpd="sng" algn="ctr">
          <a:solidFill>
            <a:schemeClr val="accent6">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74A1B3-2703-45F5-A093-DCBA79B6297F}">
      <dsp:nvSpPr>
        <dsp:cNvPr id="0" name=""/>
        <dsp:cNvSpPr/>
      </dsp:nvSpPr>
      <dsp:spPr>
        <a:xfrm>
          <a:off x="1946886" y="261397"/>
          <a:ext cx="3974770" cy="990767"/>
        </a:xfrm>
        <a:prstGeom prst="rect">
          <a:avLst/>
        </a:prstGeom>
        <a:solidFill>
          <a:schemeClr val="accent1">
            <a:lumMod val="40000"/>
            <a:lumOff val="60000"/>
          </a:schemeClr>
        </a:solidFill>
        <a:ln>
          <a:solidFill>
            <a:schemeClr val="accent1">
              <a:lumMod val="40000"/>
              <a:lumOff val="60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42124" numCol="1" spcCol="1270" anchor="ctr" anchorCtr="0">
          <a:noAutofit/>
        </a:bodyPr>
        <a:lstStyle/>
        <a:p>
          <a:pPr lvl="0" algn="ctr" defTabSz="711200" rtl="1">
            <a:lnSpc>
              <a:spcPct val="90000"/>
            </a:lnSpc>
            <a:spcBef>
              <a:spcPct val="0"/>
            </a:spcBef>
            <a:spcAft>
              <a:spcPct val="35000"/>
            </a:spcAft>
          </a:pPr>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1402</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dsp:txBody>
      <dsp:txXfrm>
        <a:off x="1946886" y="261397"/>
        <a:ext cx="3974770" cy="990767"/>
      </dsp:txXfrm>
    </dsp:sp>
    <dsp:sp modelId="{7F63AE3B-C75F-4A12-B076-453916E3C3F6}">
      <dsp:nvSpPr>
        <dsp:cNvPr id="0" name=""/>
        <dsp:cNvSpPr/>
      </dsp:nvSpPr>
      <dsp:spPr>
        <a:xfrm>
          <a:off x="3610737" y="838199"/>
          <a:ext cx="848445" cy="3635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fa-IR" sz="1600" kern="1200" dirty="0">
              <a:cs typeface="B Titr" panose="00000700000000000000" pitchFamily="2" charset="-78"/>
            </a:rPr>
            <a:t>12</a:t>
          </a:r>
          <a:endParaRPr lang="en-US" sz="1600" kern="1200" dirty="0">
            <a:cs typeface="B Titr" panose="00000700000000000000" pitchFamily="2" charset="-78"/>
          </a:endParaRPr>
        </a:p>
      </dsp:txBody>
      <dsp:txXfrm>
        <a:off x="3610737" y="838199"/>
        <a:ext cx="848445" cy="363556"/>
      </dsp:txXfrm>
    </dsp:sp>
    <dsp:sp modelId="{41ABBE67-A841-4D67-B82F-452C842600F7}">
      <dsp:nvSpPr>
        <dsp:cNvPr id="0" name=""/>
        <dsp:cNvSpPr/>
      </dsp:nvSpPr>
      <dsp:spPr>
        <a:xfrm>
          <a:off x="12257" y="1576202"/>
          <a:ext cx="3656796" cy="886817"/>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42124" numCol="1" spcCol="1270" anchor="ctr" anchorCtr="0">
          <a:noAutofit/>
        </a:bodyPr>
        <a:lstStyle/>
        <a:p>
          <a:pPr lvl="0" algn="ctr" defTabSz="711200" rtl="1">
            <a:lnSpc>
              <a:spcPct val="90000"/>
            </a:lnSpc>
            <a:spcBef>
              <a:spcPct val="0"/>
            </a:spcBef>
            <a:spcAft>
              <a:spcPct val="35000"/>
            </a:spcAft>
          </a:pPr>
          <a:r>
            <a:rPr lang="fa-IR"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endParaRPr>
        </a:p>
      </dsp:txBody>
      <dsp:txXfrm>
        <a:off x="12257" y="1576202"/>
        <a:ext cx="3656796" cy="886817"/>
      </dsp:txXfrm>
    </dsp:sp>
    <dsp:sp modelId="{266C8D5F-1A18-4203-B690-B968EADC7161}">
      <dsp:nvSpPr>
        <dsp:cNvPr id="0" name=""/>
        <dsp:cNvSpPr/>
      </dsp:nvSpPr>
      <dsp:spPr>
        <a:xfrm>
          <a:off x="1531015" y="2163356"/>
          <a:ext cx="725612" cy="335724"/>
        </a:xfrm>
        <a:prstGeom prst="rect">
          <a:avLst/>
        </a:prstGeom>
        <a:solidFill>
          <a:schemeClr val="lt1">
            <a:alpha val="90000"/>
            <a:hueOff val="0"/>
            <a:satOff val="0"/>
            <a:lumOff val="0"/>
            <a:alphaOff val="0"/>
          </a:schemeClr>
        </a:solidFill>
        <a:ln w="9525" cap="flat" cmpd="sng" algn="ctr">
          <a:solidFill>
            <a:schemeClr val="accent1">
              <a:lumMod val="60000"/>
              <a:lum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fa-IR" sz="1600" kern="1200" dirty="0">
              <a:cs typeface="B Titr" panose="00000700000000000000" pitchFamily="2" charset="-78"/>
            </a:rPr>
            <a:t>5</a:t>
          </a:r>
          <a:endParaRPr lang="en-US" sz="1600" kern="1200" dirty="0">
            <a:cs typeface="B Titr" panose="00000700000000000000" pitchFamily="2" charset="-78"/>
          </a:endParaRPr>
        </a:p>
      </dsp:txBody>
      <dsp:txXfrm>
        <a:off x="1531015" y="2163356"/>
        <a:ext cx="725612" cy="335724"/>
      </dsp:txXfrm>
    </dsp:sp>
    <dsp:sp modelId="{1469DB81-C394-4781-9ECE-24F0F8A95ED3}">
      <dsp:nvSpPr>
        <dsp:cNvPr id="0" name=""/>
        <dsp:cNvSpPr/>
      </dsp:nvSpPr>
      <dsp:spPr>
        <a:xfrm>
          <a:off x="4302938" y="1609948"/>
          <a:ext cx="4000719" cy="902478"/>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42124" numCol="1" spcCol="1270" anchor="ctr" anchorCtr="0">
          <a:noAutofit/>
        </a:bodyPr>
        <a:lstStyle/>
        <a:p>
          <a:pPr lvl="0" algn="ctr" defTabSz="711200" rtl="1">
            <a:lnSpc>
              <a:spcPct val="90000"/>
            </a:lnSpc>
            <a:spcBef>
              <a:spcPct val="0"/>
            </a:spcBef>
            <a:spcAft>
              <a:spcPct val="35000"/>
            </a:spcAft>
          </a:pPr>
          <a:r>
            <a:rPr lang="fa-IR"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600" kern="1200" dirty="0">
            <a:solidFill>
              <a:schemeClr val="accent1">
                <a:lumMod val="50000"/>
              </a:schemeClr>
            </a:solidFill>
            <a:effectLst/>
            <a:latin typeface="Calibri" panose="020F0502020204030204" pitchFamily="34" charset="0"/>
            <a:ea typeface="Calibri" panose="020F0502020204030204" pitchFamily="34" charset="0"/>
            <a:cs typeface="B Titr" panose="00000700000000000000" pitchFamily="2" charset="-78"/>
          </a:endParaRPr>
        </a:p>
      </dsp:txBody>
      <dsp:txXfrm>
        <a:off x="4302938" y="1609948"/>
        <a:ext cx="4000719" cy="902478"/>
      </dsp:txXfrm>
    </dsp:sp>
    <dsp:sp modelId="{06E7FA0D-789F-4757-8EAC-6C0C0F2F140F}">
      <dsp:nvSpPr>
        <dsp:cNvPr id="0" name=""/>
        <dsp:cNvSpPr/>
      </dsp:nvSpPr>
      <dsp:spPr>
        <a:xfrm>
          <a:off x="5948182" y="2155238"/>
          <a:ext cx="724194" cy="353128"/>
        </a:xfrm>
        <a:prstGeom prst="rect">
          <a:avLst/>
        </a:prstGeom>
        <a:solidFill>
          <a:schemeClr val="lt1">
            <a:alpha val="90000"/>
            <a:hueOff val="0"/>
            <a:satOff val="0"/>
            <a:lumOff val="0"/>
            <a:alphaOff val="0"/>
          </a:schemeClr>
        </a:solidFill>
        <a:ln w="9525" cap="flat" cmpd="sng" algn="ctr">
          <a:solidFill>
            <a:schemeClr val="accent1">
              <a:lumMod val="60000"/>
              <a:lum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fa-IR" sz="1600" kern="1200" dirty="0">
              <a:cs typeface="B Titr" panose="00000700000000000000" pitchFamily="2" charset="-78"/>
            </a:rPr>
            <a:t>7</a:t>
          </a:r>
          <a:endParaRPr lang="en-US" sz="1600" kern="1200" dirty="0">
            <a:cs typeface="B Titr" panose="00000700000000000000" pitchFamily="2" charset="-78"/>
          </a:endParaRPr>
        </a:p>
      </dsp:txBody>
      <dsp:txXfrm>
        <a:off x="5948182" y="2155238"/>
        <a:ext cx="724194" cy="35312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0.5722</cdr:x>
      <cdr:y>0.08168</cdr:y>
    </cdr:from>
    <cdr:to>
      <cdr:x>0.5722</cdr:x>
      <cdr:y>0.21263</cdr:y>
    </cdr:to>
    <cdr:cxnSp macro="">
      <cdr:nvCxnSpPr>
        <cdr:cNvPr id="3" name="Straight Arrow Connector 2"/>
        <cdr:cNvCxnSpPr/>
      </cdr:nvCxnSpPr>
      <cdr:spPr>
        <a:xfrm xmlns:a="http://schemas.openxmlformats.org/drawingml/2006/main">
          <a:off x="4911526" y="359296"/>
          <a:ext cx="0" cy="57606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0.62604</cdr:x>
      <cdr:y>0.13234</cdr:y>
    </cdr:from>
    <cdr:to>
      <cdr:x>0.62604</cdr:x>
      <cdr:y>0.28122</cdr:y>
    </cdr:to>
    <cdr:cxnSp macro="">
      <cdr:nvCxnSpPr>
        <cdr:cNvPr id="3" name="Straight Arrow Connector 2"/>
        <cdr:cNvCxnSpPr/>
      </cdr:nvCxnSpPr>
      <cdr:spPr>
        <a:xfrm xmlns:a="http://schemas.openxmlformats.org/drawingml/2006/main">
          <a:off x="5544616" y="576064"/>
          <a:ext cx="0" cy="6480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0.61919</cdr:x>
      <cdr:y>0.15679</cdr:y>
    </cdr:from>
    <cdr:to>
      <cdr:x>0.61919</cdr:x>
      <cdr:y>0.33774</cdr:y>
    </cdr:to>
    <cdr:cxnSp macro="">
      <cdr:nvCxnSpPr>
        <cdr:cNvPr id="3" name="Straight Arrow Connector 2"/>
        <cdr:cNvCxnSpPr/>
      </cdr:nvCxnSpPr>
      <cdr:spPr>
        <a:xfrm xmlns:a="http://schemas.openxmlformats.org/drawingml/2006/main">
          <a:off x="5184130" y="748680"/>
          <a:ext cx="0" cy="8640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58B9C53-8115-4923-AA03-40992761B27C}" type="datetimeFigureOut">
              <a:rPr lang="en-GB"/>
              <a:pPr>
                <a:defRPr/>
              </a:pPr>
              <a:t>09/06/2024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334835C-DA9A-43BF-BA4F-D74F58EFDBEF}" type="slidenum">
              <a:rPr lang="en-GB" altLang="en-US"/>
              <a:pPr>
                <a:defRPr/>
              </a:pPr>
              <a:t>‹#›</a:t>
            </a:fld>
            <a:endParaRPr lang="en-GB" altLang="en-US"/>
          </a:p>
        </p:txBody>
      </p:sp>
    </p:spTree>
    <p:extLst>
      <p:ext uri="{BB962C8B-B14F-4D97-AF65-F5344CB8AC3E}">
        <p14:creationId xmlns:p14="http://schemas.microsoft.com/office/powerpoint/2010/main" val="1705187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904C77-163B-4A61-AEC1-D6FB1521E921}"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4136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4613"/>
            <a:ext cx="9144000"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50838" y="260350"/>
            <a:ext cx="8569325" cy="1368425"/>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12574" y="316430"/>
            <a:ext cx="7772400" cy="722511"/>
          </a:xfrm>
        </p:spPr>
        <p:txBody>
          <a:bodyPr>
            <a:normAutofit/>
          </a:bodyPr>
          <a:lstStyle>
            <a:lvl1pPr algn="ctr">
              <a:defRPr sz="36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58414" y="1038941"/>
            <a:ext cx="6400800" cy="47890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7EC7C2B1-7BA1-4CAF-85D4-247F9DEF73F0}" type="datetimeFigureOut">
              <a:rPr lang="en-GB"/>
              <a:pPr>
                <a:defRPr/>
              </a:pPr>
              <a:t>09/06/2024</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6E6E4003-EF9B-45F2-BB81-09F59E7EF9D8}" type="slidenum">
              <a:rPr lang="en-GB" altLang="en-US"/>
              <a:pPr>
                <a:defRPr/>
              </a:pPr>
              <a:t>‹#›</a:t>
            </a:fld>
            <a:endParaRPr lang="en-GB" altLang="en-US"/>
          </a:p>
        </p:txBody>
      </p:sp>
    </p:spTree>
    <p:extLst>
      <p:ext uri="{BB962C8B-B14F-4D97-AF65-F5344CB8AC3E}">
        <p14:creationId xmlns:p14="http://schemas.microsoft.com/office/powerpoint/2010/main" val="3949438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AB8BF63-B408-4AAD-B39D-DA80BACAA5E4}" type="datetimeFigureOut">
              <a:rPr lang="en-GB"/>
              <a:pPr>
                <a:defRPr/>
              </a:pPr>
              <a:t>09/06/2024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C1F72E-0436-4806-9DE1-94C23D7A9CA7}" type="slidenum">
              <a:rPr lang="en-GB" altLang="en-US"/>
              <a:pPr>
                <a:defRPr/>
              </a:pPr>
              <a:t>‹#›</a:t>
            </a:fld>
            <a:endParaRPr lang="en-GB" altLang="en-US"/>
          </a:p>
        </p:txBody>
      </p:sp>
    </p:spTree>
    <p:extLst>
      <p:ext uri="{BB962C8B-B14F-4D97-AF65-F5344CB8AC3E}">
        <p14:creationId xmlns:p14="http://schemas.microsoft.com/office/powerpoint/2010/main" val="781149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5A0507B-4344-4E51-B607-2BA858C787A4}" type="datetimeFigureOut">
              <a:rPr lang="en-GB"/>
              <a:pPr>
                <a:defRPr/>
              </a:pPr>
              <a:t>09/06/2024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C5E05B-B757-48A2-AFE4-D9453C94A725}" type="slidenum">
              <a:rPr lang="en-GB" altLang="en-US"/>
              <a:pPr>
                <a:defRPr/>
              </a:pPr>
              <a:t>‹#›</a:t>
            </a:fld>
            <a:endParaRPr lang="en-GB" altLang="en-US"/>
          </a:p>
        </p:txBody>
      </p:sp>
    </p:spTree>
    <p:extLst>
      <p:ext uri="{BB962C8B-B14F-4D97-AF65-F5344CB8AC3E}">
        <p14:creationId xmlns:p14="http://schemas.microsoft.com/office/powerpoint/2010/main" val="13922637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A311B2B1-6345-49C1-AA7B-FC71F4E0DF9D}" type="datetime1">
              <a:rPr lang="en-US" smtClean="0"/>
              <a:t>6/9/2024</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891FBB6C-415C-48B3-8AAE-6393F6A86B42}" type="slidenum">
              <a:rPr lang="en-US" smtClean="0"/>
              <a:t>‹#›</a:t>
            </a:fld>
            <a:endParaRPr lang="en-US"/>
          </a:p>
        </p:txBody>
      </p:sp>
    </p:spTree>
    <p:extLst>
      <p:ext uri="{BB962C8B-B14F-4D97-AF65-F5344CB8AC3E}">
        <p14:creationId xmlns:p14="http://schemas.microsoft.com/office/powerpoint/2010/main" val="285828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B1F6-308E-4072-877B-73DC17FBCC56}" type="datetime1">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5956138"/>
            <a:ext cx="789381" cy="365125"/>
          </a:xfrm>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374065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26C5E99-7DE9-4F05-A686-22A26BF5AAFD}" type="datetime1">
              <a:rPr lang="en-US" smtClean="0"/>
              <a:t>6/9/2024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91FBB6C-415C-48B3-8AAE-6393F6A86B42}" type="slidenum">
              <a:rPr lang="en-US" smtClean="0"/>
              <a:t>‹#›</a:t>
            </a:fld>
            <a:endParaRPr lang="en-US"/>
          </a:p>
        </p:txBody>
      </p:sp>
    </p:spTree>
    <p:extLst>
      <p:ext uri="{BB962C8B-B14F-4D97-AF65-F5344CB8AC3E}">
        <p14:creationId xmlns:p14="http://schemas.microsoft.com/office/powerpoint/2010/main" val="202223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2EB6BA-1511-49C3-8BEF-A04D91F057F8}" type="datetime1">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343425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81D10-4A44-4AAC-8D31-A8A083B65AB8}" type="datetime1">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1459279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97CC62-1BF5-4593-87F6-11166D0E3036}" type="datetime1">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2299887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B8355-0ACB-4B10-8382-377ADDAE304F}" type="datetime1">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374611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BEB72F6-BB85-4D6F-B940-BE310C86B81F}" type="datetime1">
              <a:rPr lang="en-US" smtClean="0"/>
              <a:t>6/9/2024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91FBB6C-415C-48B3-8AAE-6393F6A86B42}" type="slidenum">
              <a:rPr lang="en-US" smtClean="0"/>
              <a:t>‹#›</a:t>
            </a:fld>
            <a:endParaRPr lang="en-US"/>
          </a:p>
        </p:txBody>
      </p:sp>
    </p:spTree>
    <p:extLst>
      <p:ext uri="{BB962C8B-B14F-4D97-AF65-F5344CB8AC3E}">
        <p14:creationId xmlns:p14="http://schemas.microsoft.com/office/powerpoint/2010/main" val="258998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E4752F3-1AD2-4EFC-A1A7-AE197D669CE5}" type="datetimeFigureOut">
              <a:rPr lang="en-GB"/>
              <a:pPr>
                <a:defRPr/>
              </a:pPr>
              <a:t>09/06/2024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2CC69F-0C59-4D7F-81FB-F0FE26D3601E}" type="slidenum">
              <a:rPr lang="en-GB" altLang="en-US"/>
              <a:pPr>
                <a:defRPr/>
              </a:pPr>
              <a:t>‹#›</a:t>
            </a:fld>
            <a:endParaRPr lang="en-GB" altLang="en-US"/>
          </a:p>
        </p:txBody>
      </p:sp>
    </p:spTree>
    <p:extLst>
      <p:ext uri="{BB962C8B-B14F-4D97-AF65-F5344CB8AC3E}">
        <p14:creationId xmlns:p14="http://schemas.microsoft.com/office/powerpoint/2010/main" val="2920072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72C36DB-1E9E-4307-AB8D-FEC7E93EA1BE}" type="datetime1">
              <a:rPr lang="en-US" smtClean="0"/>
              <a:t>6/9/2024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3176659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92183-2FB9-4B64-9220-C05E08CAFB40}" type="datetime1">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FBB6C-415C-48B3-8AAE-6393F6A86B42}" type="slidenum">
              <a:rPr lang="en-US" smtClean="0"/>
              <a:t>‹#›</a:t>
            </a:fld>
            <a:endParaRPr lang="en-US"/>
          </a:p>
        </p:txBody>
      </p:sp>
    </p:spTree>
    <p:extLst>
      <p:ext uri="{BB962C8B-B14F-4D97-AF65-F5344CB8AC3E}">
        <p14:creationId xmlns:p14="http://schemas.microsoft.com/office/powerpoint/2010/main" val="207767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0AB008FB-7B73-4552-923F-5D062B77CE84}" type="datetime1">
              <a:rPr lang="en-US" smtClean="0"/>
              <a:t>6/9/2024</a:t>
            </a:fld>
            <a:endParaRPr lang="en-US"/>
          </a:p>
        </p:txBody>
      </p:sp>
      <p:sp>
        <p:nvSpPr>
          <p:cNvPr id="5" name="Footer Placeholder 4"/>
          <p:cNvSpPr>
            <a:spLocks noGrp="1"/>
          </p:cNvSpPr>
          <p:nvPr>
            <p:ph type="ftr" sz="quarter" idx="11"/>
          </p:nvPr>
        </p:nvSpPr>
        <p:spPr>
          <a:xfrm>
            <a:off x="581193" y="5951812"/>
            <a:ext cx="5922209" cy="365125"/>
          </a:xfrm>
        </p:spPr>
        <p:txBody>
          <a:bodyPr/>
          <a:lstStyle/>
          <a:p>
            <a:endParaRPr lang="en-US"/>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891FBB6C-415C-48B3-8AAE-6393F6A86B42}" type="slidenum">
              <a:rPr lang="en-US" smtClean="0"/>
              <a:t>‹#›</a:t>
            </a:fld>
            <a:endParaRPr lang="en-US"/>
          </a:p>
        </p:txBody>
      </p:sp>
    </p:spTree>
    <p:extLst>
      <p:ext uri="{BB962C8B-B14F-4D97-AF65-F5344CB8AC3E}">
        <p14:creationId xmlns:p14="http://schemas.microsoft.com/office/powerpoint/2010/main" val="165521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40A5FC-2A83-4D87-8DC4-45A486209844}" type="datetimeFigureOut">
              <a:rPr lang="en-GB"/>
              <a:pPr>
                <a:defRPr/>
              </a:pPr>
              <a:t>09/06/2024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21F0AF-14C3-48ED-BCAA-06A7F4E0B7F1}" type="slidenum">
              <a:rPr lang="en-GB" altLang="en-US"/>
              <a:pPr>
                <a:defRPr/>
              </a:pPr>
              <a:t>‹#›</a:t>
            </a:fld>
            <a:endParaRPr lang="en-GB" altLang="en-US"/>
          </a:p>
        </p:txBody>
      </p:sp>
    </p:spTree>
    <p:extLst>
      <p:ext uri="{BB962C8B-B14F-4D97-AF65-F5344CB8AC3E}">
        <p14:creationId xmlns:p14="http://schemas.microsoft.com/office/powerpoint/2010/main" val="40993403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BDC1CA2-7DA1-43B9-9416-204F5A8C604E}" type="datetimeFigureOut">
              <a:rPr lang="en-GB"/>
              <a:pPr>
                <a:defRPr/>
              </a:pPr>
              <a:t>09/06/2024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4B3607A-ABCD-49E8-A11D-8A1DFFED905E}" type="slidenum">
              <a:rPr lang="en-GB" altLang="en-US"/>
              <a:pPr>
                <a:defRPr/>
              </a:pPr>
              <a:t>‹#›</a:t>
            </a:fld>
            <a:endParaRPr lang="en-GB" altLang="en-US"/>
          </a:p>
        </p:txBody>
      </p:sp>
    </p:spTree>
    <p:extLst>
      <p:ext uri="{BB962C8B-B14F-4D97-AF65-F5344CB8AC3E}">
        <p14:creationId xmlns:p14="http://schemas.microsoft.com/office/powerpoint/2010/main" val="1982916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0CED15F-0C4F-4163-872C-B8126EB56202}" type="datetimeFigureOut">
              <a:rPr lang="en-GB"/>
              <a:pPr>
                <a:defRPr/>
              </a:pPr>
              <a:t>09/06/2024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772A874-6335-4A11-AF42-F7F387F9A457}" type="slidenum">
              <a:rPr lang="en-GB" altLang="en-US"/>
              <a:pPr>
                <a:defRPr/>
              </a:pPr>
              <a:t>‹#›</a:t>
            </a:fld>
            <a:endParaRPr lang="en-GB" altLang="en-US"/>
          </a:p>
        </p:txBody>
      </p:sp>
    </p:spTree>
    <p:extLst>
      <p:ext uri="{BB962C8B-B14F-4D97-AF65-F5344CB8AC3E}">
        <p14:creationId xmlns:p14="http://schemas.microsoft.com/office/powerpoint/2010/main" val="1141779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FA77BA8-AAE1-4AA3-A456-61F6B09C98CF}" type="datetimeFigureOut">
              <a:rPr lang="en-GB"/>
              <a:pPr>
                <a:defRPr/>
              </a:pPr>
              <a:t>09/06/2024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B97C20F-B186-4F99-A30A-7304C2A04146}" type="slidenum">
              <a:rPr lang="en-GB" altLang="en-US"/>
              <a:pPr>
                <a:defRPr/>
              </a:pPr>
              <a:t>‹#›</a:t>
            </a:fld>
            <a:endParaRPr lang="en-GB" altLang="en-US"/>
          </a:p>
        </p:txBody>
      </p:sp>
    </p:spTree>
    <p:extLst>
      <p:ext uri="{BB962C8B-B14F-4D97-AF65-F5344CB8AC3E}">
        <p14:creationId xmlns:p14="http://schemas.microsoft.com/office/powerpoint/2010/main" val="38998695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E38353-E439-4FC5-83BA-02F0184ED6A8}" type="datetimeFigureOut">
              <a:rPr lang="en-GB"/>
              <a:pPr>
                <a:defRPr/>
              </a:pPr>
              <a:t>09/06/2024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0A53D80-E551-4E6D-8C0A-E63651451628}" type="slidenum">
              <a:rPr lang="en-GB" altLang="en-US"/>
              <a:pPr>
                <a:defRPr/>
              </a:pPr>
              <a:t>‹#›</a:t>
            </a:fld>
            <a:endParaRPr lang="en-GB" altLang="en-US"/>
          </a:p>
        </p:txBody>
      </p:sp>
    </p:spTree>
    <p:extLst>
      <p:ext uri="{BB962C8B-B14F-4D97-AF65-F5344CB8AC3E}">
        <p14:creationId xmlns:p14="http://schemas.microsoft.com/office/powerpoint/2010/main" val="345650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38D1A9-0890-4DB9-801B-7C46C239DB80}" type="datetimeFigureOut">
              <a:rPr lang="en-GB"/>
              <a:pPr>
                <a:defRPr/>
              </a:pPr>
              <a:t>09/06/2024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2CEDE4-5BD5-4F07-8C59-DD0049FE6EB8}" type="slidenum">
              <a:rPr lang="en-GB" altLang="en-US"/>
              <a:pPr>
                <a:defRPr/>
              </a:pPr>
              <a:t>‹#›</a:t>
            </a:fld>
            <a:endParaRPr lang="en-GB" altLang="en-US"/>
          </a:p>
        </p:txBody>
      </p:sp>
    </p:spTree>
    <p:extLst>
      <p:ext uri="{BB962C8B-B14F-4D97-AF65-F5344CB8AC3E}">
        <p14:creationId xmlns:p14="http://schemas.microsoft.com/office/powerpoint/2010/main" val="9542335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247191-D8B8-47FC-A444-8250DCE98B19}" type="datetimeFigureOut">
              <a:rPr lang="en-GB"/>
              <a:pPr>
                <a:defRPr/>
              </a:pPr>
              <a:t>09/06/2024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813CC5B-21C2-463A-9B46-EAD40FC63482}" type="slidenum">
              <a:rPr lang="en-GB" altLang="en-US"/>
              <a:pPr>
                <a:defRPr/>
              </a:pPr>
              <a:t>‹#›</a:t>
            </a:fld>
            <a:endParaRPr lang="en-GB" altLang="en-US"/>
          </a:p>
        </p:txBody>
      </p:sp>
    </p:spTree>
    <p:extLst>
      <p:ext uri="{BB962C8B-B14F-4D97-AF65-F5344CB8AC3E}">
        <p14:creationId xmlns:p14="http://schemas.microsoft.com/office/powerpoint/2010/main" val="35367597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FF0D14F-EEFD-4F4B-96B2-16116F1AC578}" type="datetimeFigureOut">
              <a:rPr lang="en-GB"/>
              <a:pPr>
                <a:defRPr/>
              </a:pPr>
              <a:t>09/06/2024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B69A9C4-2196-4059-B82A-F5168BD51813}" type="slidenum">
              <a:rPr lang="en-GB" altLang="en-US"/>
              <a:pPr>
                <a:defRPr/>
              </a:pPr>
              <a:t>‹#›</a:t>
            </a:fld>
            <a:endParaRPr lang="en-GB" altLang="en-US"/>
          </a:p>
        </p:txBody>
      </p:sp>
      <p:pic>
        <p:nvPicPr>
          <p:cNvPr id="1032"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5338" y="0"/>
            <a:ext cx="19986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DC4A848-7017-41EE-8E7A-B96BFB8B30B7}" type="datetime1">
              <a:rPr lang="en-US" smtClean="0"/>
              <a:t>6/9/2024</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891FBB6C-415C-48B3-8AAE-6393F6A86B42}"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42203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4" name="AutoShape 2" descr="دانلود مجموعه عکس بسم الله الرحمن الرحيم با فرمت png رایگان"/>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 name="Picture 6"/>
          <p:cNvPicPr>
            <a:picLocks noChangeAspect="1"/>
          </p:cNvPicPr>
          <p:nvPr/>
        </p:nvPicPr>
        <p:blipFill>
          <a:blip r:embed="rId2"/>
          <a:stretch>
            <a:fillRect/>
          </a:stretch>
        </p:blipFill>
        <p:spPr>
          <a:xfrm>
            <a:off x="0" y="-857250"/>
            <a:ext cx="9144000" cy="8572500"/>
          </a:xfrm>
          <a:prstGeom prst="rect">
            <a:avLst/>
          </a:prstGeom>
        </p:spPr>
      </p:pic>
    </p:spTree>
    <p:extLst>
      <p:ext uri="{BB962C8B-B14F-4D97-AF65-F5344CB8AC3E}">
        <p14:creationId xmlns:p14="http://schemas.microsoft.com/office/powerpoint/2010/main" val="3177155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342900" algn="ctr" rtl="1">
              <a:lnSpc>
                <a:spcPct val="107000"/>
              </a:lnSpc>
              <a:spcBef>
                <a:spcPts val="0"/>
              </a:spcBef>
              <a:spcAft>
                <a:spcPts val="800"/>
              </a:spcAft>
            </a:pPr>
            <a:r>
              <a:rPr lang="fa-IR" dirty="0">
                <a:solidFill>
                  <a:schemeClr val="accent5">
                    <a:lumMod val="75000"/>
                  </a:schemeClr>
                </a:solidFill>
                <a:latin typeface="Calibri" panose="020F0502020204030204" pitchFamily="34" charset="0"/>
                <a:ea typeface="Calibri" panose="020F0502020204030204" pitchFamily="34" charset="0"/>
                <a:cs typeface="B Titr" panose="00000700000000000000" pitchFamily="2" charset="-78"/>
              </a:rPr>
              <a:t>تحلیل</a:t>
            </a:r>
            <a:r>
              <a:rPr lang="en-US" dirty="0">
                <a:solidFill>
                  <a:schemeClr val="accent5">
                    <a:lumMod val="75000"/>
                  </a:schemeClr>
                </a:solidFill>
                <a:latin typeface="Calibri" panose="020F0502020204030204" pitchFamily="34" charset="0"/>
                <a:ea typeface="Calibri" panose="020F0502020204030204" pitchFamily="34" charset="0"/>
                <a:cs typeface="B Titr" panose="00000700000000000000" pitchFamily="2" charset="-78"/>
              </a:rPr>
              <a:t> </a:t>
            </a:r>
            <a:r>
              <a:rPr lang="fa-IR" dirty="0">
                <a:solidFill>
                  <a:schemeClr val="accent5">
                    <a:lumMod val="75000"/>
                  </a:schemeClr>
                </a:solidFill>
                <a:latin typeface="Calibri" panose="020F0502020204030204" pitchFamily="34" charset="0"/>
                <a:ea typeface="Calibri" panose="020F0502020204030204" pitchFamily="34" charset="0"/>
                <a:cs typeface="B Titr" panose="00000700000000000000" pitchFamily="2" charset="-78"/>
              </a:rPr>
              <a:t>شاخص مراقبت پیش از بارداری:</a:t>
            </a:r>
            <a:r>
              <a:rPr lang="en-US" sz="2800" dirty="0">
                <a:solidFill>
                  <a:prstClr val="black"/>
                </a:solidFill>
                <a:latin typeface="Calibri" panose="020F0502020204030204" pitchFamily="34" charset="0"/>
                <a:ea typeface="Calibri" panose="020F0502020204030204" pitchFamily="34" charset="0"/>
              </a:rPr>
              <a:t/>
            </a:r>
            <a:br>
              <a:rPr lang="en-US" sz="2800" dirty="0">
                <a:solidFill>
                  <a:prstClr val="black"/>
                </a:solidFill>
                <a:latin typeface="Calibri" panose="020F0502020204030204" pitchFamily="34" charset="0"/>
                <a:ea typeface="Calibri" panose="020F0502020204030204" pitchFamily="34" charset="0"/>
              </a:rPr>
            </a:br>
            <a:endParaRPr lang="en-US" dirty="0"/>
          </a:p>
        </p:txBody>
      </p:sp>
      <p:sp>
        <p:nvSpPr>
          <p:cNvPr id="3" name="Content Placeholder 2"/>
          <p:cNvSpPr>
            <a:spLocks noGrp="1"/>
          </p:cNvSpPr>
          <p:nvPr>
            <p:ph idx="1"/>
          </p:nvPr>
        </p:nvSpPr>
        <p:spPr/>
        <p:txBody>
          <a:bodyPr/>
          <a:lstStyle/>
          <a:p>
            <a:pPr marL="0" marR="0" indent="0" algn="just" rtl="1">
              <a:lnSpc>
                <a:spcPct val="107000"/>
              </a:lnSpc>
              <a:spcBef>
                <a:spcPts val="0"/>
              </a:spcBef>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1-عدم </a:t>
            </a:r>
            <a:r>
              <a:rPr lang="fa-IR" sz="3200" dirty="0">
                <a:latin typeface="Calibri" panose="020F0502020204030204" pitchFamily="34" charset="0"/>
                <a:ea typeface="Calibri" panose="020F0502020204030204" pitchFamily="34" charset="0"/>
                <a:cs typeface="B Nazanin" panose="00000400000000000000" pitchFamily="2" charset="-78"/>
              </a:rPr>
              <a:t>مراجعه بموقع مادر جهت دریافت </a:t>
            </a:r>
            <a:r>
              <a:rPr lang="fa-IR" sz="3200" dirty="0" smtClean="0">
                <a:latin typeface="Calibri" panose="020F0502020204030204" pitchFamily="34" charset="0"/>
                <a:ea typeface="Calibri" panose="020F0502020204030204" pitchFamily="34" charset="0"/>
                <a:cs typeface="B Nazanin" panose="00000400000000000000" pitchFamily="2" charset="-78"/>
              </a:rPr>
              <a:t>مراقبت های </a:t>
            </a:r>
            <a:r>
              <a:rPr lang="fa-IR" sz="3200" dirty="0">
                <a:latin typeface="Calibri" panose="020F0502020204030204" pitchFamily="34" charset="0"/>
                <a:ea typeface="Calibri" panose="020F0502020204030204" pitchFamily="34" charset="0"/>
                <a:cs typeface="B Nazanin" panose="00000400000000000000" pitchFamily="2" charset="-78"/>
              </a:rPr>
              <a:t>گروه هدف </a:t>
            </a:r>
            <a:endParaRPr lang="en-US" sz="32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sz="3200" dirty="0">
                <a:latin typeface="Calibri" panose="020F0502020204030204" pitchFamily="34" charset="0"/>
                <a:ea typeface="Calibri" panose="020F0502020204030204" pitchFamily="34" charset="0"/>
                <a:cs typeface="B Nazanin" panose="00000400000000000000" pitchFamily="2" charset="-78"/>
              </a:rPr>
              <a:t>2-مهاجرت مادر از شهرستان دیگر و عدم دریافت مراقبت پیش از بارداری </a:t>
            </a:r>
            <a:endParaRPr lang="en-US" sz="32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sz="3200" dirty="0">
                <a:latin typeface="Calibri" panose="020F0502020204030204" pitchFamily="34" charset="0"/>
                <a:ea typeface="Calibri" panose="020F0502020204030204" pitchFamily="34" charset="0"/>
                <a:cs typeface="B Nazanin" panose="00000400000000000000" pitchFamily="2" charset="-78"/>
              </a:rPr>
              <a:t>3-ضعف در پیگیری مادران واجد شرائط باروری سالم جهت دریافت مراقبت پیش از بارداری توسط ماما ومراقب سلامت (جهت ارجاع به ماما)</a:t>
            </a:r>
            <a:endParaRPr lang="en-US" sz="3200" dirty="0">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722988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0824" y="1412776"/>
            <a:ext cx="8713663" cy="5328592"/>
          </a:xfrm>
        </p:spPr>
        <p:txBody>
          <a:bodyPr/>
          <a:lstStyle/>
          <a:p>
            <a:pPr marL="0" marR="0" indent="0" algn="just" rtl="1">
              <a:lnSpc>
                <a:spcPct val="150000"/>
              </a:lnSpc>
              <a:spcBef>
                <a:spcPts val="0"/>
              </a:spcBef>
              <a:spcAft>
                <a:spcPts val="800"/>
              </a:spcAft>
              <a:buNone/>
            </a:pPr>
            <a:r>
              <a:rPr lang="fa-IR" b="1" dirty="0" smtClean="0">
                <a:latin typeface="Calibri" panose="020F0502020204030204" pitchFamily="34" charset="0"/>
                <a:ea typeface="Calibri" panose="020F0502020204030204" pitchFamily="34" charset="0"/>
                <a:cs typeface="B Nazanin" panose="00000400000000000000" pitchFamily="2" charset="-78"/>
              </a:rPr>
              <a:t>1</a:t>
            </a:r>
            <a:r>
              <a:rPr lang="fa-IR" sz="2400" b="1" dirty="0" smtClean="0">
                <a:latin typeface="Calibri" panose="020F0502020204030204" pitchFamily="34" charset="0"/>
                <a:ea typeface="Calibri" panose="020F0502020204030204" pitchFamily="34" charset="0"/>
                <a:cs typeface="B Nazanin" panose="00000400000000000000" pitchFamily="2" charset="-78"/>
              </a:rPr>
              <a:t>-پیگیری </a:t>
            </a:r>
            <a:r>
              <a:rPr lang="fa-IR" sz="2400" b="1" dirty="0">
                <a:latin typeface="Calibri" panose="020F0502020204030204" pitchFamily="34" charset="0"/>
                <a:ea typeface="Calibri" panose="020F0502020204030204" pitchFamily="34" charset="0"/>
                <a:cs typeface="B Nazanin" panose="00000400000000000000" pitchFamily="2" charset="-78"/>
              </a:rPr>
              <a:t>طرح اپیک نوزادان جهت افزایش پوشش مراقبت پیش از بارداری </a:t>
            </a:r>
            <a:endParaRPr lang="en-US" sz="2400" dirty="0">
              <a:latin typeface="Calibri" panose="020F0502020204030204" pitchFamily="34" charset="0"/>
              <a:ea typeface="Calibri" panose="020F0502020204030204" pitchFamily="34" charset="0"/>
            </a:endParaRPr>
          </a:p>
          <a:p>
            <a:pPr marL="0" marR="0" indent="0" algn="just" rtl="1">
              <a:lnSpc>
                <a:spcPct val="150000"/>
              </a:lnSpc>
              <a:spcBef>
                <a:spcPts val="0"/>
              </a:spcBef>
              <a:spcAft>
                <a:spcPts val="800"/>
              </a:spcAft>
              <a:buNone/>
            </a:pPr>
            <a:r>
              <a:rPr lang="fa-IR" sz="2400" b="1" dirty="0">
                <a:latin typeface="Calibri" panose="020F0502020204030204" pitchFamily="34" charset="0"/>
                <a:ea typeface="Calibri" panose="020F0502020204030204" pitchFamily="34" charset="0"/>
                <a:cs typeface="B Nazanin" panose="00000400000000000000" pitchFamily="2" charset="-78"/>
              </a:rPr>
              <a:t>2-نظارت وپایش هفتگی و بصورت بلوک  به بلوک </a:t>
            </a:r>
            <a:endParaRPr lang="en-US" sz="2400" dirty="0">
              <a:latin typeface="Calibri" panose="020F0502020204030204" pitchFamily="34" charset="0"/>
              <a:ea typeface="Calibri" panose="020F0502020204030204" pitchFamily="34" charset="0"/>
            </a:endParaRPr>
          </a:p>
          <a:p>
            <a:pPr marL="0" marR="0" indent="0" algn="just" rtl="1">
              <a:lnSpc>
                <a:spcPct val="150000"/>
              </a:lnSpc>
              <a:spcBef>
                <a:spcPts val="0"/>
              </a:spcBef>
              <a:spcAft>
                <a:spcPts val="800"/>
              </a:spcAft>
              <a:buNone/>
            </a:pPr>
            <a:r>
              <a:rPr lang="fa-IR" sz="2400" b="1" dirty="0">
                <a:latin typeface="Calibri" panose="020F0502020204030204" pitchFamily="34" charset="0"/>
                <a:ea typeface="Calibri" panose="020F0502020204030204" pitchFamily="34" charset="0"/>
                <a:cs typeface="B Nazanin" panose="00000400000000000000" pitchFamily="2" charset="-78"/>
              </a:rPr>
              <a:t>3-ارسال حدانتظار و تحلیل هر سه ماهه شاخص ها</a:t>
            </a:r>
            <a:endParaRPr lang="en-US" sz="2400" dirty="0">
              <a:latin typeface="Calibri" panose="020F0502020204030204" pitchFamily="34" charset="0"/>
              <a:ea typeface="Calibri" panose="020F0502020204030204" pitchFamily="34" charset="0"/>
            </a:endParaRPr>
          </a:p>
          <a:p>
            <a:pPr marL="0" marR="0" indent="0" algn="just" rtl="1">
              <a:lnSpc>
                <a:spcPct val="150000"/>
              </a:lnSpc>
              <a:spcBef>
                <a:spcPts val="0"/>
              </a:spcBef>
              <a:spcAft>
                <a:spcPts val="800"/>
              </a:spcAft>
              <a:buNone/>
            </a:pPr>
            <a:r>
              <a:rPr lang="fa-IR" sz="2400" b="1" dirty="0">
                <a:latin typeface="Calibri" panose="020F0502020204030204" pitchFamily="34" charset="0"/>
                <a:ea typeface="Calibri" panose="020F0502020204030204" pitchFamily="34" charset="0"/>
                <a:cs typeface="B Nazanin" panose="00000400000000000000" pitchFamily="2" charset="-78"/>
              </a:rPr>
              <a:t>4-ارتقا کیفی وکمی  پوشش مراقبت مشاوره </a:t>
            </a:r>
            <a:r>
              <a:rPr lang="fa-IR" sz="2400" b="1" dirty="0" smtClean="0">
                <a:latin typeface="Calibri" panose="020F0502020204030204" pitchFamily="34" charset="0"/>
                <a:ea typeface="Calibri" panose="020F0502020204030204" pitchFamily="34" charset="0"/>
                <a:cs typeface="B Nazanin" panose="00000400000000000000" pitchFamily="2" charset="-78"/>
              </a:rPr>
              <a:t>فرزندآوری</a:t>
            </a:r>
          </a:p>
          <a:p>
            <a:pPr marL="0" marR="0" indent="0" algn="just" rtl="1">
              <a:lnSpc>
                <a:spcPct val="150000"/>
              </a:lnSpc>
              <a:spcBef>
                <a:spcPts val="0"/>
              </a:spcBef>
              <a:spcAft>
                <a:spcPts val="800"/>
              </a:spcAft>
              <a:buNone/>
            </a:pPr>
            <a:r>
              <a:rPr lang="fa-IR" sz="2400" b="1" dirty="0" smtClean="0">
                <a:latin typeface="Calibri" panose="020F0502020204030204" pitchFamily="34" charset="0"/>
                <a:ea typeface="Calibri" panose="020F0502020204030204" pitchFamily="34" charset="0"/>
                <a:cs typeface="B Nazanin" panose="00000400000000000000" pitchFamily="2" charset="-78"/>
              </a:rPr>
              <a:t> 5-</a:t>
            </a:r>
            <a:r>
              <a:rPr lang="fa-IR" sz="2400" b="1"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latin typeface="Times New Roman" panose="02020603050405020304" pitchFamily="18" charset="0"/>
                <a:ea typeface="Times New Roman" panose="02020603050405020304" pitchFamily="18" charset="0"/>
                <a:cs typeface="B Nazanin" panose="00000400000000000000" pitchFamily="2" charset="-78"/>
              </a:rPr>
              <a:t>حساس سازی جهت ارتقا آگاهی و نگرش زنان نسبت به </a:t>
            </a:r>
            <a:r>
              <a:rPr lang="fa-IR" sz="2400" b="1" dirty="0">
                <a:latin typeface="Calibri" panose="020F0502020204030204" pitchFamily="34" charset="0"/>
                <a:ea typeface="Calibri" panose="020F0502020204030204" pitchFamily="34" charset="0"/>
                <a:cs typeface="B Nazanin" panose="00000400000000000000" pitchFamily="2" charset="-78"/>
              </a:rPr>
              <a:t>اهمیت مراقبت پیش از بارداری در پیشگیری از مرگ های مادری </a:t>
            </a:r>
            <a:endParaRPr lang="en-US" sz="2400" dirty="0">
              <a:latin typeface="Calibri" panose="020F0502020204030204" pitchFamily="34" charset="0"/>
              <a:ea typeface="Calibri" panose="020F0502020204030204" pitchFamily="34" charset="0"/>
            </a:endParaRPr>
          </a:p>
          <a:p>
            <a:pPr marL="0" indent="0" algn="just" rtl="1">
              <a:lnSpc>
                <a:spcPct val="150000"/>
              </a:lnSpc>
              <a:buNone/>
            </a:pPr>
            <a:r>
              <a:rPr lang="fa-IR" sz="2400" b="1" dirty="0">
                <a:latin typeface="Calibri" panose="020F0502020204030204" pitchFamily="34" charset="0"/>
                <a:ea typeface="Calibri" panose="020F0502020204030204" pitchFamily="34" charset="0"/>
                <a:cs typeface="B Nazanin" panose="00000400000000000000" pitchFamily="2" charset="-78"/>
              </a:rPr>
              <a:t>6-آموزش اهمیت مراقبت پیش از بارداری به زنان و دختران شرکت کننده در کلاس های مشاوره حین ازدواج </a:t>
            </a:r>
            <a:endParaRPr lang="en-US" sz="2400" dirty="0"/>
          </a:p>
        </p:txBody>
      </p:sp>
      <p:sp>
        <p:nvSpPr>
          <p:cNvPr id="2" name="Rectangle 1"/>
          <p:cNvSpPr/>
          <p:nvPr/>
        </p:nvSpPr>
        <p:spPr>
          <a:xfrm>
            <a:off x="2968587" y="404664"/>
            <a:ext cx="2100255" cy="882678"/>
          </a:xfrm>
          <a:prstGeom prst="rect">
            <a:avLst/>
          </a:prstGeom>
        </p:spPr>
        <p:txBody>
          <a:bodyPr wrap="none">
            <a:spAutoFit/>
          </a:bodyPr>
          <a:lstStyle/>
          <a:p>
            <a:pPr lvl="0" algn="r" rtl="1">
              <a:lnSpc>
                <a:spcPct val="107000"/>
              </a:lnSpc>
              <a:spcBef>
                <a:spcPts val="0"/>
              </a:spcBef>
              <a:spcAft>
                <a:spcPts val="800"/>
              </a:spcAft>
            </a:pPr>
            <a:r>
              <a:rPr lang="fa-IR" sz="4800" b="1" dirty="0">
                <a:solidFill>
                  <a:schemeClr val="accent5">
                    <a:lumMod val="75000"/>
                  </a:schemeClr>
                </a:solidFill>
                <a:ea typeface="Calibri" panose="020F0502020204030204" pitchFamily="34" charset="0"/>
                <a:cs typeface="B Nazanin" panose="00000400000000000000" pitchFamily="2" charset="-78"/>
              </a:rPr>
              <a:t>مداخلات </a:t>
            </a:r>
            <a:r>
              <a:rPr lang="fa-IR" sz="4800" b="1" dirty="0" smtClean="0">
                <a:solidFill>
                  <a:schemeClr val="accent5">
                    <a:lumMod val="75000"/>
                  </a:schemeClr>
                </a:solidFill>
                <a:ea typeface="Calibri" panose="020F0502020204030204" pitchFamily="34" charset="0"/>
                <a:cs typeface="B Nazanin" panose="00000400000000000000" pitchFamily="2" charset="-78"/>
              </a:rPr>
              <a:t>:</a:t>
            </a:r>
            <a:endParaRPr lang="en-US" sz="4800" dirty="0">
              <a:solidFill>
                <a:schemeClr val="accent5">
                  <a:lumMod val="75000"/>
                </a:schemeClr>
              </a:solidFill>
              <a:ea typeface="Calibri" panose="020F0502020204030204" pitchFamily="34" charset="0"/>
            </a:endParaRPr>
          </a:p>
        </p:txBody>
      </p:sp>
    </p:spTree>
    <p:extLst>
      <p:ext uri="{BB962C8B-B14F-4D97-AF65-F5344CB8AC3E}">
        <p14:creationId xmlns:p14="http://schemas.microsoft.com/office/powerpoint/2010/main" val="17775619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6913463" cy="922337"/>
          </a:xfrm>
        </p:spPr>
        <p:txBody>
          <a:bodyPr/>
          <a:lstStyle/>
          <a:p>
            <a:pPr algn="ctr"/>
            <a:r>
              <a:rPr lang="fa-IR" sz="2000" spc="-50" dirty="0">
                <a:latin typeface="Calibri Light" panose="020F0302020204030204"/>
                <a:cs typeface="B Titr" panose="00000700000000000000" pitchFamily="2" charset="-78"/>
              </a:rPr>
              <a:t>شاخص مراقبت پس از زایمان- سال 1402-سامانه سیب</a:t>
            </a:r>
            <a:endParaRPr lang="fa-IR"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9498285"/>
              </p:ext>
            </p:extLst>
          </p:nvPr>
        </p:nvGraphicFramePr>
        <p:xfrm>
          <a:off x="107504" y="1484784"/>
          <a:ext cx="8856663"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918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50000"/>
                  </a:schemeClr>
                </a:solidFill>
                <a:cs typeface="B Titr" panose="00000700000000000000" pitchFamily="2" charset="-78"/>
              </a:rPr>
              <a:t>تحلیل</a:t>
            </a:r>
            <a:endParaRPr lang="en-US" dirty="0">
              <a:solidFill>
                <a:schemeClr val="accent5">
                  <a:lumMod val="50000"/>
                </a:schemeClr>
              </a:solidFill>
              <a:cs typeface="B Titr" panose="00000700000000000000" pitchFamily="2" charset="-78"/>
            </a:endParaRPr>
          </a:p>
        </p:txBody>
      </p:sp>
      <p:sp>
        <p:nvSpPr>
          <p:cNvPr id="3" name="Content Placeholder 2"/>
          <p:cNvSpPr>
            <a:spLocks noGrp="1"/>
          </p:cNvSpPr>
          <p:nvPr>
            <p:ph idx="1"/>
          </p:nvPr>
        </p:nvSpPr>
        <p:spPr>
          <a:xfrm>
            <a:off x="0" y="1412776"/>
            <a:ext cx="9143999" cy="5445224"/>
          </a:xfrm>
        </p:spPr>
        <p:txBody>
          <a:bodyPr/>
          <a:lstStyle/>
          <a:p>
            <a:pPr marL="0" marR="0" algn="just" rtl="1">
              <a:lnSpc>
                <a:spcPct val="150000"/>
              </a:lnSpc>
              <a:spcBef>
                <a:spcPts val="0"/>
              </a:spcBef>
              <a:spcAft>
                <a:spcPts val="800"/>
              </a:spcAft>
            </a:pPr>
            <a:r>
              <a:rPr lang="fa-IR" b="1" dirty="0">
                <a:latin typeface="Calibri" panose="020F0502020204030204" pitchFamily="34" charset="0"/>
                <a:ea typeface="Calibri" panose="020F0502020204030204" pitchFamily="34" charset="0"/>
                <a:cs typeface="B Nazanin" panose="00000400000000000000" pitchFamily="2" charset="-78"/>
              </a:rPr>
              <a:t>پوشش مراقبت پس از زایمان در</a:t>
            </a:r>
            <a:r>
              <a:rPr lang="fa-IR" b="1" dirty="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fa-IR" b="1" dirty="0">
                <a:solidFill>
                  <a:srgbClr val="00B050"/>
                </a:solidFill>
                <a:latin typeface="Calibri" panose="020F0502020204030204" pitchFamily="34" charset="0"/>
                <a:ea typeface="Calibri" panose="020F0502020204030204" pitchFamily="34" charset="0"/>
                <a:cs typeface="B Nazanin" panose="00000400000000000000" pitchFamily="2" charset="-78"/>
              </a:rPr>
              <a:t>پایگاه حاج علی جمالی،فیلاخص،حسن حافظ،ابلولان،پایگاه گلشهروپایگاه گوگد ،روستایی رئوف ،روستایی عظیمی،روستایی گوگد،مرکز </a:t>
            </a:r>
            <a:r>
              <a:rPr lang="fa-IR"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سعیدآباد</a:t>
            </a:r>
            <a:r>
              <a:rPr lang="fa-IR"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fa-IR" b="1" dirty="0" smtClean="0">
                <a:latin typeface="Calibri" panose="020F0502020204030204" pitchFamily="34" charset="0"/>
                <a:ea typeface="Calibri" panose="020F0502020204030204" pitchFamily="34" charset="0"/>
                <a:cs typeface="B Nazanin" panose="00000400000000000000" pitchFamily="2" charset="-78"/>
              </a:rPr>
              <a:t>مطلوب </a:t>
            </a:r>
            <a:r>
              <a:rPr lang="fa-IR" b="1" dirty="0">
                <a:latin typeface="Calibri" panose="020F0502020204030204" pitchFamily="34" charset="0"/>
                <a:ea typeface="Calibri" panose="020F0502020204030204" pitchFamily="34" charset="0"/>
                <a:cs typeface="B Nazanin" panose="00000400000000000000" pitchFamily="2" charset="-78"/>
              </a:rPr>
              <a:t>وبالاتر از حد انتظار می باشد.</a:t>
            </a:r>
            <a:endParaRPr lang="en-US" b="1"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50000"/>
              </a:lnSpc>
              <a:spcBef>
                <a:spcPts val="0"/>
              </a:spcBef>
              <a:spcAft>
                <a:spcPts val="800"/>
              </a:spcAft>
            </a:pPr>
            <a:r>
              <a:rPr lang="fa-IR" b="1" dirty="0">
                <a:latin typeface="Calibri" panose="020F0502020204030204" pitchFamily="34" charset="0"/>
                <a:ea typeface="Calibri" panose="020F0502020204030204" pitchFamily="34" charset="0"/>
                <a:cs typeface="B Nazanin" panose="00000400000000000000" pitchFamily="2" charset="-78"/>
              </a:rPr>
              <a:t>این پوشش در </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پایگاه </a:t>
            </a:r>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مقدسی ، پایگاه </a:t>
            </a: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عظیمی ،پایگاه رئوف،پایگاه صحت ،پایگاه تاجداری،پایگاه ابن سینا،و مرکز سراور پایین تر از حد انتظار </a:t>
            </a:r>
            <a:r>
              <a:rPr lang="fa-IR" b="1" dirty="0">
                <a:latin typeface="Calibri" panose="020F0502020204030204" pitchFamily="34" charset="0"/>
                <a:ea typeface="Calibri" panose="020F0502020204030204" pitchFamily="34" charset="0"/>
                <a:cs typeface="B Nazanin" panose="00000400000000000000" pitchFamily="2" charset="-78"/>
              </a:rPr>
              <a:t>می باشد.</a:t>
            </a:r>
            <a:endParaRPr lang="en-US" b="1" dirty="0">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5490245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342900" algn="ctr" rtl="1">
              <a:lnSpc>
                <a:spcPct val="107000"/>
              </a:lnSpc>
              <a:spcBef>
                <a:spcPts val="0"/>
              </a:spcBef>
              <a:spcAft>
                <a:spcPts val="800"/>
              </a:spcAft>
            </a:pPr>
            <a:r>
              <a:rPr lang="fa-IR"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t>تحلیل پوشش مراقبت پس از زایمان:</a:t>
            </a:r>
            <a:r>
              <a:rPr lang="en-US"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t/>
            </a:r>
            <a:br>
              <a:rPr lang="en-US"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br>
            <a:endParaRPr lang="en-US" dirty="0">
              <a:solidFill>
                <a:schemeClr val="accent6">
                  <a:lumMod val="20000"/>
                  <a:lumOff val="80000"/>
                </a:schemeClr>
              </a:solidFill>
              <a:cs typeface="B Titr" panose="00000700000000000000" pitchFamily="2" charset="-78"/>
            </a:endParaRPr>
          </a:p>
        </p:txBody>
      </p:sp>
      <p:sp>
        <p:nvSpPr>
          <p:cNvPr id="4" name="Content Placeholder 3"/>
          <p:cNvSpPr>
            <a:spLocks noGrp="1"/>
          </p:cNvSpPr>
          <p:nvPr>
            <p:ph idx="1"/>
          </p:nvPr>
        </p:nvSpPr>
        <p:spPr>
          <a:xfrm>
            <a:off x="250824" y="1600200"/>
            <a:ext cx="8785671" cy="5257800"/>
          </a:xfrm>
        </p:spPr>
        <p:txBody>
          <a:bodyPr/>
          <a:lstStyle/>
          <a:p>
            <a:pPr marL="0" marR="0" indent="0" algn="just" rtl="1">
              <a:lnSpc>
                <a:spcPct val="107000"/>
              </a:lnSpc>
              <a:spcBef>
                <a:spcPts val="0"/>
              </a:spcBef>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1-مهاجرت </a:t>
            </a:r>
            <a:r>
              <a:rPr lang="fa-IR" sz="3200" dirty="0">
                <a:latin typeface="Calibri" panose="020F0502020204030204" pitchFamily="34" charset="0"/>
                <a:ea typeface="Calibri" panose="020F0502020204030204" pitchFamily="34" charset="0"/>
                <a:cs typeface="B Nazanin" panose="00000400000000000000" pitchFamily="2" charset="-78"/>
              </a:rPr>
              <a:t>دائم وموقت مادر از مرکز یا پایگاه به شهرستان هایی که سامانه شهرستان مقصد سامانه سیب نبوده و همچنان مادر جزء جمعیت پایگاه یا مرکز مبدا می باشد.</a:t>
            </a:r>
            <a:endParaRPr lang="en-US" sz="32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sz="32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2-مواردی که مادر جهت زایمان به شهرستان دیگر مراجعه کرده است ویا به شهرستان محل زندگی والدین مهاجرت موقت کرده است.</a:t>
            </a:r>
            <a:endParaRPr lang="en-US" sz="32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3200" dirty="0">
                <a:latin typeface="Calibri" panose="020F0502020204030204" pitchFamily="34" charset="0"/>
                <a:ea typeface="Calibri" panose="020F0502020204030204" pitchFamily="34" charset="0"/>
                <a:cs typeface="B Nazanin" panose="00000400000000000000" pitchFamily="2" charset="-78"/>
              </a:rPr>
              <a:t>3- بستری شدن نوزاد در بیمارستان و عدم دسترسی به مادر جهت ارائه مراقبت ها ی پس از زایمان</a:t>
            </a:r>
            <a:endParaRPr lang="en-US" sz="3200" dirty="0">
              <a:cs typeface="B Nazanin" panose="00000400000000000000" pitchFamily="2" charset="-78"/>
            </a:endParaRPr>
          </a:p>
        </p:txBody>
      </p:sp>
    </p:spTree>
    <p:extLst>
      <p:ext uri="{BB962C8B-B14F-4D97-AF65-F5344CB8AC3E}">
        <p14:creationId xmlns:p14="http://schemas.microsoft.com/office/powerpoint/2010/main" val="3089547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gn="r" rtl="1">
              <a:lnSpc>
                <a:spcPct val="107000"/>
              </a:lnSpc>
              <a:spcBef>
                <a:spcPts val="0"/>
              </a:spcBef>
              <a:spcAft>
                <a:spcPts val="800"/>
              </a:spcAft>
            </a:pPr>
            <a:r>
              <a:rPr lang="fa-IR" dirty="0">
                <a:solidFill>
                  <a:srgbClr val="C00000"/>
                </a:solidFill>
                <a:latin typeface="Calibri" panose="020F0502020204030204" pitchFamily="34" charset="0"/>
                <a:ea typeface="Calibri" panose="020F0502020204030204" pitchFamily="34" charset="0"/>
              </a:rPr>
              <a:t>مداخلات:</a:t>
            </a:r>
            <a:endParaRPr lang="en-US" dirty="0">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fa-IR" dirty="0">
                <a:latin typeface="Calibri" panose="020F0502020204030204" pitchFamily="34" charset="0"/>
                <a:ea typeface="Calibri" panose="020F0502020204030204" pitchFamily="34" charset="0"/>
              </a:rPr>
              <a:t>1-توجیهه مادر و حساس سازی درخصوص اهمیت مراقبت پس از زایمان</a:t>
            </a:r>
            <a:endParaRPr lang="en-US" dirty="0">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fa-IR" dirty="0">
                <a:latin typeface="Calibri" panose="020F0502020204030204" pitchFamily="34" charset="0"/>
                <a:ea typeface="Calibri" panose="020F0502020204030204" pitchFamily="34" charset="0"/>
              </a:rPr>
              <a:t>2-پیگیری روزانه مادران در ماههای آخر بارداری که مراجعه نکرده یا از زمان مراقبت آنان گذشته است.</a:t>
            </a:r>
            <a:endParaRPr lang="en-US" dirty="0">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fa-IR" dirty="0">
                <a:latin typeface="Calibri" panose="020F0502020204030204" pitchFamily="34" charset="0"/>
                <a:ea typeface="Calibri" panose="020F0502020204030204" pitchFamily="34" charset="0"/>
              </a:rPr>
              <a:t>3-تاکیدهمکاران مراقب سلامت به مادر جهت گرفتن مراقبت پس از زایمان و ارجاع ایشان به واحد مامایی،زمان مراجعه مادر جهت انجام آزمایش هایپوتیروئیدی نوزاد</a:t>
            </a:r>
            <a:endParaRPr lang="en-US"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286897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000" dirty="0">
                <a:cs typeface="B Titr" panose="00000700000000000000" pitchFamily="2" charset="-78"/>
              </a:rPr>
              <a:t>شاخص کلی مراقبت بارداری-سال 1402- سامانه سیب</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821962"/>
              </p:ext>
            </p:extLst>
          </p:nvPr>
        </p:nvGraphicFramePr>
        <p:xfrm>
          <a:off x="107950" y="1600200"/>
          <a:ext cx="8372475" cy="477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8494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342900" algn="ctr" rtl="1">
              <a:lnSpc>
                <a:spcPct val="107000"/>
              </a:lnSpc>
              <a:spcBef>
                <a:spcPts val="0"/>
              </a:spcBef>
              <a:spcAft>
                <a:spcPts val="800"/>
              </a:spcAft>
            </a:pPr>
            <a:r>
              <a:rPr lang="fa-IR"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t>شاخص کلی مراقبت بارداری:</a:t>
            </a:r>
            <a:r>
              <a:rPr lang="en-US"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t/>
            </a:r>
            <a:br>
              <a:rPr lang="en-US" sz="2800" dirty="0">
                <a:solidFill>
                  <a:schemeClr val="accent6">
                    <a:lumMod val="20000"/>
                    <a:lumOff val="80000"/>
                  </a:schemeClr>
                </a:solidFill>
                <a:latin typeface="Calibri" panose="020F0502020204030204" pitchFamily="34" charset="0"/>
                <a:ea typeface="Calibri" panose="020F0502020204030204" pitchFamily="34" charset="0"/>
                <a:cs typeface="B Titr" panose="00000700000000000000" pitchFamily="2" charset="-78"/>
              </a:rPr>
            </a:br>
            <a:endParaRPr lang="en-US" dirty="0">
              <a:solidFill>
                <a:schemeClr val="accent6">
                  <a:lumMod val="20000"/>
                  <a:lumOff val="80000"/>
                </a:schemeClr>
              </a:solidFill>
              <a:cs typeface="B Titr" panose="00000700000000000000" pitchFamily="2" charset="-78"/>
            </a:endParaRPr>
          </a:p>
        </p:txBody>
      </p:sp>
      <p:sp>
        <p:nvSpPr>
          <p:cNvPr id="3" name="Content Placeholder 2"/>
          <p:cNvSpPr>
            <a:spLocks noGrp="1"/>
          </p:cNvSpPr>
          <p:nvPr>
            <p:ph idx="1"/>
          </p:nvPr>
        </p:nvSpPr>
        <p:spPr>
          <a:xfrm>
            <a:off x="0" y="1600200"/>
            <a:ext cx="9036495" cy="5257800"/>
          </a:xfrm>
        </p:spPr>
        <p:txBody>
          <a:bodyPr/>
          <a:lstStyle/>
          <a:p>
            <a:pPr marL="0" marR="0" algn="just" rtl="1">
              <a:spcBef>
                <a:spcPts val="0"/>
              </a:spcBef>
              <a:spcAft>
                <a:spcPts val="800"/>
              </a:spcAft>
            </a:pPr>
            <a:r>
              <a:rPr lang="fa-IR" sz="3200" dirty="0" smtClean="0">
                <a:latin typeface="Calibri" panose="020F0502020204030204" pitchFamily="34" charset="0"/>
                <a:ea typeface="Calibri" panose="020F0502020204030204" pitchFamily="34" charset="0"/>
                <a:cs typeface="B Nazanin" panose="00000400000000000000" pitchFamily="2" charset="-78"/>
              </a:rPr>
              <a:t>هدف </a:t>
            </a:r>
            <a:r>
              <a:rPr lang="fa-IR" sz="3200" dirty="0">
                <a:latin typeface="Calibri" panose="020F0502020204030204" pitchFamily="34" charset="0"/>
                <a:ea typeface="Calibri" panose="020F0502020204030204" pitchFamily="34" charset="0"/>
                <a:cs typeface="B Nazanin" panose="00000400000000000000" pitchFamily="2" charset="-78"/>
              </a:rPr>
              <a:t>مورد انتظار شاخص کلی مراقبت بارداری</a:t>
            </a:r>
            <a:r>
              <a:rPr lang="fa-IR" sz="3200" dirty="0">
                <a:solidFill>
                  <a:srgbClr val="7030A0"/>
                </a:solidFill>
                <a:latin typeface="Calibri" panose="020F0502020204030204" pitchFamily="34" charset="0"/>
                <a:ea typeface="Calibri" panose="020F0502020204030204" pitchFamily="34" charset="0"/>
                <a:cs typeface="B Nazanin" panose="00000400000000000000" pitchFamily="2" charset="-78"/>
              </a:rPr>
              <a:t> 85 درصد </a:t>
            </a:r>
            <a:r>
              <a:rPr lang="fa-IR" sz="3200" dirty="0" smtClean="0">
                <a:latin typeface="Calibri" panose="020F0502020204030204" pitchFamily="34" charset="0"/>
                <a:ea typeface="Calibri" panose="020F0502020204030204" pitchFamily="34" charset="0"/>
                <a:cs typeface="B Nazanin" panose="00000400000000000000" pitchFamily="2" charset="-78"/>
              </a:rPr>
              <a:t>می </a:t>
            </a:r>
            <a:r>
              <a:rPr lang="fa-IR" sz="3200" dirty="0">
                <a:latin typeface="Calibri" panose="020F0502020204030204" pitchFamily="34" charset="0"/>
                <a:ea typeface="Calibri" panose="020F0502020204030204" pitchFamily="34" charset="0"/>
                <a:cs typeface="B Nazanin" panose="00000400000000000000" pitchFamily="2" charset="-78"/>
              </a:rPr>
              <a:t>باشد.شاخص مذکور در مراکز </a:t>
            </a:r>
            <a:r>
              <a:rPr lang="fa-IR" sz="3200" dirty="0" smtClean="0">
                <a:latin typeface="Calibri" panose="020F0502020204030204" pitchFamily="34" charset="0"/>
                <a:ea typeface="Calibri" panose="020F0502020204030204" pitchFamily="34" charset="0"/>
                <a:cs typeface="B Nazanin" panose="00000400000000000000" pitchFamily="2" charset="-78"/>
              </a:rPr>
              <a:t>وپایگاه های </a:t>
            </a:r>
            <a:r>
              <a:rPr lang="fa-IR" sz="3200" dirty="0" smtClean="0">
                <a:solidFill>
                  <a:srgbClr val="2E75B6"/>
                </a:solidFill>
                <a:latin typeface="Calibri" panose="020F0502020204030204" pitchFamily="34" charset="0"/>
                <a:ea typeface="Calibri" panose="020F0502020204030204" pitchFamily="34" charset="0"/>
                <a:cs typeface="B Nazanin" panose="00000400000000000000" pitchFamily="2" charset="-78"/>
              </a:rPr>
              <a:t>حاج </a:t>
            </a:r>
            <a:r>
              <a:rPr lang="fa-IR" sz="3200" dirty="0">
                <a:solidFill>
                  <a:srgbClr val="2E75B6"/>
                </a:solidFill>
                <a:latin typeface="Calibri" panose="020F0502020204030204" pitchFamily="34" charset="0"/>
                <a:ea typeface="Calibri" panose="020F0502020204030204" pitchFamily="34" charset="0"/>
                <a:cs typeface="B Nazanin" panose="00000400000000000000" pitchFamily="2" charset="-78"/>
              </a:rPr>
              <a:t>علی جمالی،فیلاخص،پایگاه گوگد،پایگاه رئوف،پایگاه حسن حافظ،پایگاه گلشهر،مرکز سعیدآباد،روستایی گوگد،روستایی رئوف و روستایی عظیمی </a:t>
            </a:r>
            <a:r>
              <a:rPr lang="fa-IR" sz="3200" dirty="0">
                <a:latin typeface="Calibri" panose="020F0502020204030204" pitchFamily="34" charset="0"/>
                <a:ea typeface="Calibri" panose="020F0502020204030204" pitchFamily="34" charset="0"/>
                <a:cs typeface="B Nazanin" panose="00000400000000000000" pitchFamily="2" charset="-78"/>
              </a:rPr>
              <a:t>بالاتر از هدف مورد انتظار و مطلوب می باشد </a:t>
            </a:r>
            <a:r>
              <a:rPr lang="fa-IR" sz="3200" dirty="0" smtClean="0">
                <a:latin typeface="Calibri" panose="020F0502020204030204" pitchFamily="34" charset="0"/>
                <a:ea typeface="Calibri" panose="020F0502020204030204" pitchFamily="34" charset="0"/>
                <a:cs typeface="B Nazanin" panose="00000400000000000000" pitchFamily="2" charset="-78"/>
              </a:rPr>
              <a:t>.</a:t>
            </a:r>
          </a:p>
          <a:p>
            <a:pPr marL="0" marR="0" algn="just" rtl="1">
              <a:spcBef>
                <a:spcPts val="0"/>
              </a:spcBef>
              <a:spcAft>
                <a:spcPts val="800"/>
              </a:spcAft>
            </a:pPr>
            <a:r>
              <a:rPr lang="fa-IR" sz="3200" dirty="0" smtClean="0">
                <a:latin typeface="Calibri" panose="020F0502020204030204" pitchFamily="34" charset="0"/>
                <a:ea typeface="Calibri" panose="020F0502020204030204" pitchFamily="34" charset="0"/>
                <a:cs typeface="B Nazanin" panose="00000400000000000000" pitchFamily="2" charset="-78"/>
              </a:rPr>
              <a:t>در </a:t>
            </a:r>
            <a:r>
              <a:rPr lang="fa-IR" sz="3200" dirty="0">
                <a:solidFill>
                  <a:srgbClr val="C00000"/>
                </a:solidFill>
                <a:latin typeface="Calibri" panose="020F0502020204030204" pitchFamily="34" charset="0"/>
                <a:ea typeface="Calibri" panose="020F0502020204030204" pitchFamily="34" charset="0"/>
                <a:cs typeface="B Nazanin" panose="00000400000000000000" pitchFamily="2" charset="-78"/>
              </a:rPr>
              <a:t>مراکز و پایگاه های مقدسی،تاجداری،ابن سینا،ابلولان،عظیمی،صحت و مرکز سراور </a:t>
            </a:r>
            <a:r>
              <a:rPr lang="fa-IR" sz="3200" dirty="0">
                <a:latin typeface="Calibri" panose="020F0502020204030204" pitchFamily="34" charset="0"/>
                <a:ea typeface="Calibri" panose="020F0502020204030204" pitchFamily="34" charset="0"/>
                <a:cs typeface="B Nazanin" panose="00000400000000000000" pitchFamily="2" charset="-78"/>
              </a:rPr>
              <a:t>پایین تر از حد انتظار می باشد</a:t>
            </a:r>
            <a:r>
              <a:rPr lang="fa-IR" sz="3200" dirty="0" smtClean="0">
                <a:latin typeface="Calibri" panose="020F0502020204030204" pitchFamily="34" charset="0"/>
                <a:ea typeface="Calibri" panose="020F0502020204030204" pitchFamily="34" charset="0"/>
                <a:cs typeface="B Nazanin" panose="00000400000000000000" pitchFamily="2" charset="-78"/>
              </a:rPr>
              <a:t>.</a:t>
            </a:r>
          </a:p>
          <a:p>
            <a:pPr marL="0" lvl="0" algn="r" rtl="1">
              <a:lnSpc>
                <a:spcPct val="107000"/>
              </a:lnSpc>
              <a:spcBef>
                <a:spcPts val="0"/>
              </a:spcBef>
              <a:spcAft>
                <a:spcPts val="800"/>
              </a:spcAft>
            </a:pPr>
            <a:r>
              <a:rPr lang="fa-IR" sz="3200" dirty="0">
                <a:latin typeface="Calibri" panose="020F0502020204030204" pitchFamily="34" charset="0"/>
                <a:ea typeface="Calibri" panose="020F0502020204030204" pitchFamily="34" charset="0"/>
                <a:cs typeface="B Nazanin" panose="00000400000000000000" pitchFamily="2" charset="-78"/>
              </a:rPr>
              <a:t>*** شاخص کلی مراقبت بارداری شهرستان 83 درصد بوده و پایین تر از هدف مورد انتظار می باشد.</a:t>
            </a:r>
            <a:endParaRPr lang="en-US" sz="3200" dirty="0">
              <a:latin typeface="Calibri" panose="020F0502020204030204" pitchFamily="34" charset="0"/>
              <a:ea typeface="Calibri" panose="020F0502020204030204" pitchFamily="34" charset="0"/>
              <a:cs typeface="B Nazanin" panose="00000400000000000000" pitchFamily="2" charset="-78"/>
            </a:endParaRPr>
          </a:p>
          <a:p>
            <a:pPr marL="0" marR="0" algn="just" rtl="1">
              <a:spcBef>
                <a:spcPts val="0"/>
              </a:spcBef>
              <a:spcAft>
                <a:spcPts val="800"/>
              </a:spcAft>
            </a:pPr>
            <a:endParaRPr lang="en-US" sz="3200" dirty="0">
              <a:latin typeface="Calibri" panose="020F0502020204030204" pitchFamily="34" charset="0"/>
              <a:ea typeface="Calibri" panose="020F0502020204030204" pitchFamily="34" charset="0"/>
              <a:cs typeface="B Nazanin" panose="00000400000000000000" pitchFamily="2" charset="-78"/>
            </a:endParaRPr>
          </a:p>
          <a:p>
            <a:pPr algn="just"/>
            <a:endParaRPr lang="en-US" dirty="0"/>
          </a:p>
        </p:txBody>
      </p:sp>
    </p:spTree>
    <p:extLst>
      <p:ext uri="{BB962C8B-B14F-4D97-AF65-F5344CB8AC3E}">
        <p14:creationId xmlns:p14="http://schemas.microsoft.com/office/powerpoint/2010/main" val="16807549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4784"/>
            <a:ext cx="9143999" cy="5517232"/>
          </a:xfrm>
        </p:spPr>
        <p:txBody>
          <a:bodyPr/>
          <a:lstStyle/>
          <a:p>
            <a:pPr marL="0" marR="0" indent="0" algn="just" rtl="1">
              <a:lnSpc>
                <a:spcPct val="107000"/>
              </a:lnSpc>
              <a:spcBef>
                <a:spcPts val="0"/>
              </a:spcBef>
              <a:spcAft>
                <a:spcPts val="800"/>
              </a:spcAft>
              <a:buNone/>
            </a:pPr>
            <a:r>
              <a:rPr lang="fa-IR" dirty="0" smtClean="0">
                <a:latin typeface="Calibri" panose="020F0502020204030204" pitchFamily="34" charset="0"/>
                <a:ea typeface="Calibri" panose="020F0502020204030204" pitchFamily="34" charset="0"/>
                <a:cs typeface="B Nazanin" panose="00000400000000000000" pitchFamily="2" charset="-78"/>
              </a:rPr>
              <a:t>1-ارائه </a:t>
            </a:r>
            <a:r>
              <a:rPr lang="fa-IR" dirty="0">
                <a:latin typeface="Calibri" panose="020F0502020204030204" pitchFamily="34" charset="0"/>
                <a:ea typeface="Calibri" panose="020F0502020204030204" pitchFamily="34" charset="0"/>
                <a:cs typeface="B Nazanin" panose="00000400000000000000" pitchFamily="2" charset="-78"/>
              </a:rPr>
              <a:t>بموقع مراقبت ها به مادر از طریق تشکیل پرونده به محض اطلاع از بارداری مادر</a:t>
            </a:r>
            <a:endParaRPr lang="en-US"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dirty="0">
                <a:latin typeface="Calibri" panose="020F0502020204030204" pitchFamily="34" charset="0"/>
                <a:ea typeface="Calibri" panose="020F0502020204030204" pitchFamily="34" charset="0"/>
                <a:cs typeface="B Nazanin" panose="00000400000000000000" pitchFamily="2" charset="-78"/>
              </a:rPr>
              <a:t>2-پیگیری مستمر مادران تا حصول نتیجه پیگیری و توجیه مادر جهت دریافت خدمات مادران.</a:t>
            </a:r>
            <a:endParaRPr lang="en-US"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dirty="0" smtClean="0">
                <a:latin typeface="Calibri" panose="020F0502020204030204" pitchFamily="34" charset="0"/>
                <a:ea typeface="Calibri" panose="020F0502020204030204" pitchFamily="34" charset="0"/>
                <a:cs typeface="B Nazanin" panose="00000400000000000000" pitchFamily="2" charset="-78"/>
              </a:rPr>
              <a:t>3-نامه به مطب </a:t>
            </a:r>
            <a:r>
              <a:rPr lang="fa-IR" dirty="0">
                <a:latin typeface="Calibri" panose="020F0502020204030204" pitchFamily="34" charset="0"/>
                <a:ea typeface="Calibri" panose="020F0502020204030204" pitchFamily="34" charset="0"/>
                <a:cs typeface="B Nazanin" panose="00000400000000000000" pitchFamily="2" charset="-78"/>
              </a:rPr>
              <a:t>های متخصص زنان در صورت مراجعه مادر به مطب و توصیه متخصصین زنان  به مادر جهت دریافت خدمات بموقع به مراکز و پایگاه ها.</a:t>
            </a:r>
            <a:endParaRPr lang="en-US"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800"/>
              </a:spcAft>
              <a:buNone/>
            </a:pPr>
            <a:r>
              <a:rPr lang="fa-IR" dirty="0">
                <a:latin typeface="Calibri" panose="020F0502020204030204" pitchFamily="34" charset="0"/>
                <a:ea typeface="Calibri" panose="020F0502020204030204" pitchFamily="34" charset="0"/>
                <a:cs typeface="B Nazanin" panose="00000400000000000000" pitchFamily="2" charset="-78"/>
              </a:rPr>
              <a:t>4-هماهنگی با آزمایشگاه های سطح شهرستان ودریافت ماهانه جواب آزمایش </a:t>
            </a:r>
            <a:r>
              <a:rPr lang="en-US" dirty="0" smtClean="0">
                <a:latin typeface="Calibri" panose="020F0502020204030204" pitchFamily="34" charset="0"/>
                <a:ea typeface="Calibri" panose="020F0502020204030204" pitchFamily="34" charset="0"/>
                <a:cs typeface="B Nazanin" panose="00000400000000000000" pitchFamily="2" charset="-78"/>
              </a:rPr>
              <a:t>BHCG</a:t>
            </a:r>
            <a:r>
              <a:rPr lang="fa-IR" dirty="0" smtClean="0">
                <a:latin typeface="Calibri" panose="020F0502020204030204" pitchFamily="34" charset="0"/>
                <a:ea typeface="Calibri" panose="020F0502020204030204" pitchFamily="34" charset="0"/>
                <a:cs typeface="B Nazanin" panose="00000400000000000000" pitchFamily="2" charset="-78"/>
              </a:rPr>
              <a:t>وپیگیری </a:t>
            </a:r>
            <a:r>
              <a:rPr lang="fa-IR" dirty="0">
                <a:latin typeface="Calibri" panose="020F0502020204030204" pitchFamily="34" charset="0"/>
                <a:ea typeface="Calibri" panose="020F0502020204030204" pitchFamily="34" charset="0"/>
                <a:cs typeface="B Nazanin" panose="00000400000000000000" pitchFamily="2" charset="-78"/>
              </a:rPr>
              <a:t>مادرانی که جواب آزمایش بارداری آنان مثبت بوده جهت تشکیل پرونده بارداری</a:t>
            </a:r>
            <a:endParaRPr lang="en-US"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2195736" y="404664"/>
            <a:ext cx="3600400" cy="553357"/>
          </a:xfrm>
          <a:prstGeom prst="rect">
            <a:avLst/>
          </a:prstGeom>
        </p:spPr>
        <p:txBody>
          <a:bodyPr wrap="square">
            <a:spAutoFit/>
          </a:bodyPr>
          <a:lstStyle/>
          <a:p>
            <a:pPr lvl="0" algn="ctr" rtl="1">
              <a:lnSpc>
                <a:spcPct val="107000"/>
              </a:lnSpc>
              <a:spcBef>
                <a:spcPts val="0"/>
              </a:spcBef>
              <a:spcAft>
                <a:spcPts val="800"/>
              </a:spcAft>
            </a:pPr>
            <a:r>
              <a:rPr lang="fa-IR" sz="2800" dirty="0">
                <a:solidFill>
                  <a:schemeClr val="accent6">
                    <a:lumMod val="20000"/>
                    <a:lumOff val="80000"/>
                  </a:schemeClr>
                </a:solidFill>
                <a:ea typeface="Calibri" panose="020F0502020204030204" pitchFamily="34" charset="0"/>
                <a:cs typeface="B Titr" panose="00000700000000000000" pitchFamily="2" charset="-78"/>
              </a:rPr>
              <a:t>مداخلات:</a:t>
            </a:r>
            <a:endParaRPr lang="en-US" sz="2800" dirty="0">
              <a:solidFill>
                <a:schemeClr val="accent6">
                  <a:lumMod val="20000"/>
                  <a:lumOff val="80000"/>
                </a:schemeClr>
              </a:solidFill>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8104120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689527"/>
              </p:ext>
            </p:extLst>
          </p:nvPr>
        </p:nvGraphicFramePr>
        <p:xfrm>
          <a:off x="1" y="-4"/>
          <a:ext cx="9143998" cy="6858003"/>
        </p:xfrm>
        <a:graphic>
          <a:graphicData uri="http://schemas.openxmlformats.org/drawingml/2006/table">
            <a:tbl>
              <a:tblPr rtl="1" firstRow="1" firstCol="1" bandRow="1"/>
              <a:tblGrid>
                <a:gridCol w="1498723">
                  <a:extLst>
                    <a:ext uri="{9D8B030D-6E8A-4147-A177-3AD203B41FA5}">
                      <a16:colId xmlns:a16="http://schemas.microsoft.com/office/drawing/2014/main" val="1967511193"/>
                    </a:ext>
                  </a:extLst>
                </a:gridCol>
                <a:gridCol w="1195411">
                  <a:extLst>
                    <a:ext uri="{9D8B030D-6E8A-4147-A177-3AD203B41FA5}">
                      <a16:colId xmlns:a16="http://schemas.microsoft.com/office/drawing/2014/main" val="2434125749"/>
                    </a:ext>
                  </a:extLst>
                </a:gridCol>
                <a:gridCol w="1278078">
                  <a:extLst>
                    <a:ext uri="{9D8B030D-6E8A-4147-A177-3AD203B41FA5}">
                      <a16:colId xmlns:a16="http://schemas.microsoft.com/office/drawing/2014/main" val="488408117"/>
                    </a:ext>
                  </a:extLst>
                </a:gridCol>
                <a:gridCol w="1278078">
                  <a:extLst>
                    <a:ext uri="{9D8B030D-6E8A-4147-A177-3AD203B41FA5}">
                      <a16:colId xmlns:a16="http://schemas.microsoft.com/office/drawing/2014/main" val="3951521274"/>
                    </a:ext>
                  </a:extLst>
                </a:gridCol>
                <a:gridCol w="1278078">
                  <a:extLst>
                    <a:ext uri="{9D8B030D-6E8A-4147-A177-3AD203B41FA5}">
                      <a16:colId xmlns:a16="http://schemas.microsoft.com/office/drawing/2014/main" val="3331141376"/>
                    </a:ext>
                  </a:extLst>
                </a:gridCol>
                <a:gridCol w="1491587">
                  <a:extLst>
                    <a:ext uri="{9D8B030D-6E8A-4147-A177-3AD203B41FA5}">
                      <a16:colId xmlns:a16="http://schemas.microsoft.com/office/drawing/2014/main" val="3029954751"/>
                    </a:ext>
                  </a:extLst>
                </a:gridCol>
                <a:gridCol w="1124043">
                  <a:extLst>
                    <a:ext uri="{9D8B030D-6E8A-4147-A177-3AD203B41FA5}">
                      <a16:colId xmlns:a16="http://schemas.microsoft.com/office/drawing/2014/main" val="1692255930"/>
                    </a:ext>
                  </a:extLst>
                </a:gridCol>
              </a:tblGrid>
              <a:tr h="265591">
                <a:tc gridSpan="7">
                  <a:txBody>
                    <a:bodyPr/>
                    <a:lstStyle/>
                    <a:p>
                      <a:pPr marL="0" marR="0" algn="ctr" rtl="1">
                        <a:lnSpc>
                          <a:spcPct val="107000"/>
                        </a:lnSpc>
                        <a:spcBef>
                          <a:spcPts val="0"/>
                        </a:spcBef>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شاخص های سلامت مادران شهرستان گلپایگان در سال 140</a:t>
                      </a:r>
                      <a:r>
                        <a:rPr lang="fa-IR" sz="12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2</a:t>
                      </a:r>
                      <a:r>
                        <a:rPr lang="ar-SA" sz="12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بر اساس گزارش های دوره ای سامانه سیب</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3788900"/>
                  </a:ext>
                </a:extLst>
              </a:tr>
              <a:tr h="1106633">
                <a:tc>
                  <a:txBody>
                    <a:bodyPr/>
                    <a:lstStyle/>
                    <a:p>
                      <a:pPr marL="0" marR="0" algn="ctr" rtl="1">
                        <a:lnSpc>
                          <a:spcPct val="107000"/>
                        </a:lnSpc>
                        <a:spcBef>
                          <a:spcPts val="0"/>
                        </a:spcBef>
                        <a:spcAft>
                          <a:spcPts val="0"/>
                        </a:spcAft>
                      </a:pPr>
                      <a:r>
                        <a:rPr lang="ar-SA" sz="10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شاخص</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پوشش مراقبت های پیش از بارداری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مادرانی که متناسب با سن بارداری حداقل مراقبت را دریافت کرده اند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پوشش زنان زایمان کرده ای که در دوره بارداری حداقل یکبار مراقبت دریافت کرده اند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پوشش مادرانی که مراقبت بارداری را به موقع دریافت کرده اند(هفته 6 تا 10 بارداری)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پوشش مراقبت های پس از زایمان(حداقل دو مراقبت پس از زایمان)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شاخص مراقبت بارداری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962321867"/>
                  </a:ext>
                </a:extLst>
              </a:tr>
              <a:tr h="439550">
                <a:tc>
                  <a:txBody>
                    <a:bodyPr/>
                    <a:lstStyle/>
                    <a:p>
                      <a:pPr marL="0" marR="0" algn="ctr" rtl="0">
                        <a:lnSpc>
                          <a:spcPct val="107000"/>
                        </a:lnSpc>
                        <a:spcBef>
                          <a:spcPts val="0"/>
                        </a:spcBef>
                        <a:spcAft>
                          <a:spcPts val="800"/>
                        </a:spcAft>
                      </a:pPr>
                      <a:r>
                        <a:rPr lang="ar-SA" sz="1050" dirty="0">
                          <a:effectLst/>
                          <a:latin typeface="Calibri" panose="020F0502020204030204" pitchFamily="34" charset="0"/>
                          <a:ea typeface="Calibri" panose="020F0502020204030204" pitchFamily="34" charset="0"/>
                          <a:cs typeface="B Titr" panose="00000700000000000000" pitchFamily="2" charset="-78"/>
                        </a:rPr>
                        <a:t>گلپایگان سال1401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a:effectLst/>
                          <a:latin typeface="Calibri" panose="020F0502020204030204" pitchFamily="34" charset="0"/>
                          <a:ea typeface="Calibri" panose="020F0502020204030204" pitchFamily="34" charset="0"/>
                          <a:cs typeface="B Titr" panose="00000700000000000000" pitchFamily="2" charset="-78"/>
                        </a:rPr>
                        <a:t>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a:effectLst/>
                          <a:latin typeface="Calibri" panose="020F0502020204030204" pitchFamily="34" charset="0"/>
                          <a:ea typeface="Calibri" panose="020F0502020204030204" pitchFamily="34" charset="0"/>
                          <a:cs typeface="B Titr" panose="00000700000000000000" pitchFamily="2" charset="-78"/>
                        </a:rPr>
                        <a:t>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a:effectLst/>
                          <a:latin typeface="Calibri" panose="020F0502020204030204" pitchFamily="34" charset="0"/>
                          <a:ea typeface="Calibri" panose="020F0502020204030204" pitchFamily="34"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dirty="0">
                          <a:effectLst/>
                          <a:latin typeface="Calibri" panose="020F0502020204030204" pitchFamily="34" charset="0"/>
                          <a:ea typeface="Calibri" panose="020F0502020204030204" pitchFamily="34" charset="0"/>
                          <a:cs typeface="B Titr" panose="00000700000000000000" pitchFamily="2" charset="-78"/>
                        </a:rPr>
                        <a:t>78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a:effectLst/>
                          <a:latin typeface="Calibri" panose="020F0502020204030204" pitchFamily="34" charset="0"/>
                          <a:ea typeface="Calibri" panose="020F0502020204030204" pitchFamily="34" charset="0"/>
                          <a:cs typeface="B Titr" panose="00000700000000000000" pitchFamily="2" charset="-78"/>
                        </a:rPr>
                        <a:t>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800"/>
                        </a:spcAft>
                      </a:pPr>
                      <a:r>
                        <a:rPr lang="ar-SA" sz="1050">
                          <a:effectLst/>
                          <a:latin typeface="Calibri" panose="020F0502020204030204" pitchFamily="34" charset="0"/>
                          <a:ea typeface="Calibri" panose="020F0502020204030204" pitchFamily="34" charset="0"/>
                          <a:cs typeface="B Titr" panose="00000700000000000000" pitchFamily="2" charset="-78"/>
                        </a:rPr>
                        <a:t>85.1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061071001"/>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گلپایگان 1402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49370821"/>
                  </a:ext>
                </a:extLst>
              </a:tr>
              <a:tr h="265591">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مرکزسعیدآباد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fa-IR"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172893"/>
                  </a:ext>
                </a:extLst>
              </a:tr>
              <a:tr h="265591">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سرآور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26021574"/>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پایگاه عظیمی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28089743"/>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رئوف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035837"/>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گلشهر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55238"/>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گوگد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825361"/>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صحت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80187343"/>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ابن سینا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80786082"/>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تاجداری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69629450"/>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ابلولان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04241899"/>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اسفنجه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rtl="0">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62517226"/>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حسن حافظ</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133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691309"/>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جمالی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233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133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80014"/>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فیلاخص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3813"/>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t>
                      </a: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مقدسی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660539"/>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عظیمی روستایی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89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165466"/>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گوگد روستایی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942634"/>
                  </a:ext>
                </a:extLst>
              </a:tr>
              <a:tr h="265591">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رئوف روستایی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7808" marR="57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132543"/>
                  </a:ext>
                </a:extLst>
              </a:tr>
            </a:tbl>
          </a:graphicData>
        </a:graphic>
      </p:graphicFrame>
    </p:spTree>
    <p:extLst>
      <p:ext uri="{BB962C8B-B14F-4D97-AF65-F5344CB8AC3E}">
        <p14:creationId xmlns:p14="http://schemas.microsoft.com/office/powerpoint/2010/main" val="10524264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404664"/>
            <a:ext cx="7772400" cy="722312"/>
          </a:xfrm>
        </p:spPr>
        <p:txBody>
          <a:bodyPr>
            <a:noAutofit/>
          </a:bodyPr>
          <a:lstStyle/>
          <a:p>
            <a:r>
              <a:rPr lang="fa-IR" altLang="en-US" sz="8800" dirty="0">
                <a:latin typeface="IranNastaliq" panose="02020505000000020003" pitchFamily="18" charset="0"/>
                <a:cs typeface="IranNastaliq" panose="02020505000000020003" pitchFamily="18" charset="0"/>
              </a:rPr>
              <a:t>برنامه سلامت مادران</a:t>
            </a:r>
            <a:endParaRPr lang="en-GB" altLang="en-US" sz="8800" dirty="0">
              <a:latin typeface="IranNastaliq" panose="02020505000000020003" pitchFamily="18" charset="0"/>
              <a:cs typeface="IranNastaliq" panose="020205050000000200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91944430"/>
              </p:ext>
            </p:extLst>
          </p:nvPr>
        </p:nvGraphicFramePr>
        <p:xfrm>
          <a:off x="0" y="1412776"/>
          <a:ext cx="903649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7257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59261167"/>
              </p:ext>
            </p:extLst>
          </p:nvPr>
        </p:nvGraphicFramePr>
        <p:xfrm>
          <a:off x="251520" y="404664"/>
          <a:ext cx="8641655" cy="6453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52930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8933940"/>
              </p:ext>
            </p:extLst>
          </p:nvPr>
        </p:nvGraphicFramePr>
        <p:xfrm>
          <a:off x="250824" y="764704"/>
          <a:ext cx="8785671"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0827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8873193"/>
              </p:ext>
            </p:extLst>
          </p:nvPr>
        </p:nvGraphicFramePr>
        <p:xfrm>
          <a:off x="250825" y="764704"/>
          <a:ext cx="8229600" cy="6093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3122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18867693"/>
              </p:ext>
            </p:extLst>
          </p:nvPr>
        </p:nvGraphicFramePr>
        <p:xfrm>
          <a:off x="0" y="548680"/>
          <a:ext cx="9144000" cy="630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5630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8602270"/>
              </p:ext>
            </p:extLst>
          </p:nvPr>
        </p:nvGraphicFramePr>
        <p:xfrm>
          <a:off x="0" y="548680"/>
          <a:ext cx="9144000" cy="630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875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8889631"/>
              </p:ext>
            </p:extLst>
          </p:nvPr>
        </p:nvGraphicFramePr>
        <p:xfrm>
          <a:off x="250825" y="260648"/>
          <a:ext cx="8229600"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6713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198235"/>
              </p:ext>
            </p:extLst>
          </p:nvPr>
        </p:nvGraphicFramePr>
        <p:xfrm>
          <a:off x="0" y="404664"/>
          <a:ext cx="9143999"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244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92"/>
            <a:ext cx="7020272" cy="914400"/>
          </a:xfrm>
        </p:spPr>
        <p:txBody>
          <a:bodyPr>
            <a:normAutofit fontScale="90000"/>
          </a:bodyPr>
          <a:lstStyle/>
          <a:p>
            <a:pPr algn="ctr"/>
            <a:r>
              <a:rPr lang="fa-IR" sz="2800" b="1" dirty="0">
                <a:solidFill>
                  <a:schemeClr val="accent6">
                    <a:lumMod val="50000"/>
                  </a:schemeClr>
                </a:solidFill>
                <a:latin typeface="Calibri" panose="020F0502020204030204" pitchFamily="34" charset="0"/>
                <a:ea typeface="Calibri" panose="020F0502020204030204" pitchFamily="34" charset="0"/>
                <a:cs typeface="B Titr" panose="00000700000000000000" pitchFamily="2" charset="-78"/>
              </a:rPr>
              <a:t>    </a:t>
            </a:r>
            <a:r>
              <a:rPr lang="ar-SA" sz="2800" dirty="0">
                <a:solidFill>
                  <a:srgbClr val="FFFF00"/>
                </a:solidFill>
                <a:latin typeface="Calibri" panose="020F0502020204030204" pitchFamily="34" charset="0"/>
                <a:cs typeface="B Titr" panose="00000700000000000000" pitchFamily="2" charset="-78"/>
              </a:rPr>
              <a:t>تعداد موارد مرگ مادر</a:t>
            </a:r>
            <a:r>
              <a:rPr lang="fa-IR" sz="2800" dirty="0">
                <a:solidFill>
                  <a:srgbClr val="FFFF00"/>
                </a:solidFill>
                <a:latin typeface="Calibri" panose="020F0502020204030204" pitchFamily="34" charset="0"/>
                <a:cs typeface="B Titr" panose="00000700000000000000" pitchFamily="2" charset="-78"/>
              </a:rPr>
              <a:t> و موربیدیتی د.ع.پ.اصفهان - سال1402</a:t>
            </a:r>
            <a:endParaRPr lang="en-US" sz="2800" dirty="0">
              <a:solidFill>
                <a:srgbClr val="FFFF00"/>
              </a:solidFill>
              <a:latin typeface="Calibri" panose="020F0502020204030204" pitchFamily="34" charset="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2843866"/>
              </p:ext>
            </p:extLst>
          </p:nvPr>
        </p:nvGraphicFramePr>
        <p:xfrm>
          <a:off x="457200" y="1295400"/>
          <a:ext cx="83058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35360" y="3933056"/>
            <a:ext cx="8151440" cy="1219200"/>
          </a:xfrm>
          <a:prstGeom prst="round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b="1" dirty="0">
                <a:solidFill>
                  <a:schemeClr val="tx1"/>
                </a:solidFill>
                <a:latin typeface="Calibri" panose="020F0502020204030204" pitchFamily="34" charset="0"/>
                <a:ea typeface="Calibri" panose="020F0502020204030204" pitchFamily="34" charset="0"/>
                <a:cs typeface="B Titr" panose="00000700000000000000" pitchFamily="2" charset="-78"/>
              </a:rPr>
              <a:t>علل موارد مرگ مادری محسوب شده :3 مورد بیماری زمینه ای، 2مورد فشارخون بارداری، </a:t>
            </a:r>
          </a:p>
          <a:p>
            <a:pPr algn="ctr" rtl="1"/>
            <a:r>
              <a:rPr lang="fa-IR" b="1" dirty="0">
                <a:solidFill>
                  <a:schemeClr val="tx1"/>
                </a:solidFill>
                <a:latin typeface="Calibri" panose="020F0502020204030204" pitchFamily="34" charset="0"/>
                <a:ea typeface="Calibri" panose="020F0502020204030204" pitchFamily="34" charset="0"/>
                <a:cs typeface="B Titr" panose="00000700000000000000" pitchFamily="2" charset="-78"/>
              </a:rPr>
              <a:t>1 مورد نامشخص و 1 </a:t>
            </a:r>
            <a:r>
              <a:rPr lang="fa-IR" b="1">
                <a:solidFill>
                  <a:schemeClr val="tx1"/>
                </a:solidFill>
                <a:latin typeface="Calibri" panose="020F0502020204030204" pitchFamily="34" charset="0"/>
                <a:ea typeface="Calibri" panose="020F0502020204030204" pitchFamily="34" charset="0"/>
                <a:cs typeface="B Titr" panose="00000700000000000000" pitchFamily="2" charset="-78"/>
              </a:rPr>
              <a:t>مورد حاملگی نابجا</a:t>
            </a:r>
            <a:endParaRPr lang="en-US" b="1"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6" name="Rounded Rectangle 4">
            <a:extLst>
              <a:ext uri="{FF2B5EF4-FFF2-40B4-BE49-F238E27FC236}">
                <a16:creationId xmlns:a16="http://schemas.microsoft.com/office/drawing/2014/main" id="{BD662BF5-B329-4BB1-AF23-AEC514EBE2C4}"/>
              </a:ext>
            </a:extLst>
          </p:cNvPr>
          <p:cNvSpPr/>
          <p:nvPr/>
        </p:nvSpPr>
        <p:spPr>
          <a:xfrm>
            <a:off x="567692" y="5301208"/>
            <a:ext cx="8151440" cy="1219200"/>
          </a:xfrm>
          <a:prstGeom prst="round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b="1" dirty="0">
                <a:solidFill>
                  <a:schemeClr val="tx1"/>
                </a:solidFill>
                <a:latin typeface="Calibri" panose="020F0502020204030204" pitchFamily="34" charset="0"/>
                <a:ea typeface="Calibri" panose="020F0502020204030204" pitchFamily="34" charset="0"/>
                <a:cs typeface="B Titr" panose="00000700000000000000" pitchFamily="2" charset="-78"/>
              </a:rPr>
              <a:t>تعداد موارد ثبت شده در سامانه موربیدیتی در سال جاری تا تاریخ 19 اسفندماه 537 مورد بوده که نسبت به سال 1401 با آمار 347 مورد 54.7 درصد افزایش یافته است.</a:t>
            </a:r>
            <a:endParaRPr lang="en-US" b="1"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559685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4800"/>
            <a:ext cx="6444208" cy="1295400"/>
          </a:xfrm>
        </p:spPr>
        <p:txBody>
          <a:bodyPr>
            <a:normAutofit fontScale="90000"/>
          </a:bodyPr>
          <a:lstStyle/>
          <a:p>
            <a:pPr algn="ctr" rtl="1"/>
            <a:r>
              <a:rPr lang="fa-IR" dirty="0">
                <a:solidFill>
                  <a:schemeClr val="bg2">
                    <a:lumMod val="95000"/>
                  </a:schemeClr>
                </a:solidFill>
                <a:latin typeface="Calibri" panose="020F0502020204030204" pitchFamily="34" charset="0"/>
                <a:cs typeface="B Titr" panose="00000700000000000000" pitchFamily="2" charset="-78"/>
              </a:rPr>
              <a:t>نسبت سهم مرگ به سهم موالید د.ع.پ. اصفهان</a:t>
            </a:r>
            <a:br>
              <a:rPr lang="fa-IR" dirty="0">
                <a:solidFill>
                  <a:schemeClr val="bg2">
                    <a:lumMod val="95000"/>
                  </a:schemeClr>
                </a:solidFill>
                <a:latin typeface="Calibri" panose="020F0502020204030204" pitchFamily="34" charset="0"/>
                <a:cs typeface="B Titr" panose="00000700000000000000" pitchFamily="2" charset="-78"/>
              </a:rPr>
            </a:br>
            <a:r>
              <a:rPr lang="fa-IR" dirty="0">
                <a:solidFill>
                  <a:schemeClr val="bg2">
                    <a:lumMod val="95000"/>
                  </a:schemeClr>
                </a:solidFill>
                <a:latin typeface="Calibri" panose="020F0502020204030204" pitchFamily="34" charset="0"/>
                <a:cs typeface="B Titr" panose="00000700000000000000" pitchFamily="2" charset="-78"/>
              </a:rPr>
              <a:t> 1401-1392</a:t>
            </a:r>
            <a:r>
              <a:rPr lang="fa-IR" dirty="0">
                <a:cs typeface="B Titr" panose="00000700000000000000" pitchFamily="2" charset="-78"/>
              </a:rPr>
              <a:t/>
            </a:r>
            <a:br>
              <a:rPr lang="fa-IR" dirty="0">
                <a:cs typeface="B Titr" panose="00000700000000000000" pitchFamily="2" charset="-78"/>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961453"/>
              </p:ext>
            </p:extLst>
          </p:nvPr>
        </p:nvGraphicFramePr>
        <p:xfrm>
          <a:off x="457200" y="1600200"/>
          <a:ext cx="843528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5860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3804"/>
            <a:ext cx="6842990" cy="1143000"/>
          </a:xfrm>
          <a:solidFill>
            <a:srgbClr val="FFFFA3"/>
          </a:solidFill>
        </p:spPr>
        <p:txBody>
          <a:bodyPr>
            <a:noAutofit/>
          </a:bodyPr>
          <a:lstStyle/>
          <a:p>
            <a:pPr algn="ctr">
              <a:defRPr/>
            </a:pPr>
            <a:r>
              <a:rPr lang="fa-IR" sz="4800" b="1" dirty="0">
                <a:solidFill>
                  <a:schemeClr val="accent1">
                    <a:lumMod val="75000"/>
                  </a:schemeClr>
                </a:solidFill>
                <a:latin typeface="IranNastaliq" panose="02020505000000020003" pitchFamily="18" charset="0"/>
                <a:cs typeface="IranNastaliq" panose="02020505000000020003" pitchFamily="18" charset="0"/>
              </a:rPr>
              <a:t>هدف كلي برنامه سلامت مادران</a:t>
            </a:r>
            <a:endParaRPr lang="en-US" sz="4800" b="1" dirty="0">
              <a:solidFill>
                <a:schemeClr val="accent1">
                  <a:lumMod val="75000"/>
                </a:schemeClr>
              </a:solidFill>
              <a:latin typeface="IranNastaliq" panose="02020505000000020003" pitchFamily="18" charset="0"/>
              <a:cs typeface="IranNastaliq" panose="02020505000000020003" pitchFamily="18" charset="0"/>
            </a:endParaRPr>
          </a:p>
        </p:txBody>
      </p:sp>
      <p:sp>
        <p:nvSpPr>
          <p:cNvPr id="20483" name="Content Placeholder 2"/>
          <p:cNvSpPr>
            <a:spLocks noGrp="1"/>
          </p:cNvSpPr>
          <p:nvPr>
            <p:ph idx="1"/>
          </p:nvPr>
        </p:nvSpPr>
        <p:spPr>
          <a:xfrm>
            <a:off x="457200" y="2133600"/>
            <a:ext cx="8229600" cy="4178300"/>
          </a:xfrm>
        </p:spPr>
        <p:txBody>
          <a:bodyPr/>
          <a:lstStyle/>
          <a:p>
            <a:pPr algn="just" eaLnBrk="1" hangingPunct="1">
              <a:lnSpc>
                <a:spcPct val="150000"/>
              </a:lnSpc>
              <a:buClr>
                <a:srgbClr val="333366"/>
              </a:buClr>
              <a:buFont typeface="Wingdings 3" pitchFamily="18" charset="2"/>
              <a:buNone/>
            </a:pPr>
            <a:r>
              <a:rPr lang="fa-IR" sz="3600" b="1" dirty="0">
                <a:solidFill>
                  <a:srgbClr val="002060"/>
                </a:solidFill>
              </a:rPr>
              <a:t>	</a:t>
            </a:r>
            <a:endParaRPr lang="en-US" dirty="0"/>
          </a:p>
        </p:txBody>
      </p:sp>
      <p:sp>
        <p:nvSpPr>
          <p:cNvPr id="3" name="Content Placeholder 2">
            <a:extLst>
              <a:ext uri="{FF2B5EF4-FFF2-40B4-BE49-F238E27FC236}">
                <a16:creationId xmlns:a16="http://schemas.microsoft.com/office/drawing/2014/main" id="{A63A2865-2183-4842-3ED0-9C2936CAC87F}"/>
              </a:ext>
            </a:extLst>
          </p:cNvPr>
          <p:cNvSpPr txBox="1">
            <a:spLocks/>
          </p:cNvSpPr>
          <p:nvPr/>
        </p:nvSpPr>
        <p:spPr bwMode="auto">
          <a:xfrm>
            <a:off x="4716016" y="1904258"/>
            <a:ext cx="3744415" cy="4765102"/>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eaLnBrk="1" hangingPunct="1">
              <a:lnSpc>
                <a:spcPct val="150000"/>
              </a:lnSpc>
              <a:buFont typeface="Wingdings 3" pitchFamily="18" charset="2"/>
              <a:buNone/>
              <a:defRPr/>
            </a:pPr>
            <a:r>
              <a:rPr lang="ar-SA" altLang="fa-IR" sz="3200" b="1" dirty="0">
                <a:latin typeface="Times New Roman" panose="02020603050405020304" pitchFamily="18" charset="0"/>
                <a:cs typeface="B Nazanin" panose="00000400000000000000" pitchFamily="2" charset="-78"/>
              </a:rPr>
              <a:t>کاهش مرگ و عوارض ناشی از بارداری و</a:t>
            </a:r>
            <a:r>
              <a:rPr lang="fa-IR" altLang="fa-IR" sz="3200" b="1" dirty="0">
                <a:latin typeface="Times New Roman" panose="02020603050405020304" pitchFamily="18" charset="0"/>
                <a:cs typeface="B Nazanin" panose="00000400000000000000" pitchFamily="2" charset="-78"/>
              </a:rPr>
              <a:t> </a:t>
            </a:r>
            <a:r>
              <a:rPr lang="ar-SA" altLang="fa-IR" sz="3200" b="1" dirty="0">
                <a:latin typeface="Times New Roman" panose="02020603050405020304" pitchFamily="18" charset="0"/>
                <a:cs typeface="B Nazanin" panose="00000400000000000000" pitchFamily="2" charset="-78"/>
              </a:rPr>
              <a:t>زایمان در ماد</a:t>
            </a:r>
            <a:r>
              <a:rPr lang="fa-IR" altLang="fa-IR" sz="3200" b="1" dirty="0">
                <a:latin typeface="Times New Roman" panose="02020603050405020304" pitchFamily="18" charset="0"/>
                <a:cs typeface="B Nazanin" panose="00000400000000000000" pitchFamily="2" charset="-78"/>
              </a:rPr>
              <a:t>ر باردار</a:t>
            </a:r>
            <a:r>
              <a:rPr lang="ar-SA" altLang="fa-IR" sz="3200" b="1" dirty="0">
                <a:latin typeface="Times New Roman" panose="02020603050405020304" pitchFamily="18" charset="0"/>
                <a:cs typeface="B Nazanin" panose="00000400000000000000" pitchFamily="2" charset="-78"/>
              </a:rPr>
              <a:t> تا 6 هفته پس از زایمان</a:t>
            </a:r>
            <a:r>
              <a:rPr lang="fa-IR" altLang="fa-IR" sz="3200" b="1" dirty="0">
                <a:latin typeface="Times New Roman" panose="02020603050405020304" pitchFamily="18" charset="0"/>
                <a:cs typeface="B Nazanin" panose="00000400000000000000" pitchFamily="2" charset="-78"/>
              </a:rPr>
              <a:t> (پس از ختم بارداری)</a:t>
            </a:r>
            <a:r>
              <a:rPr lang="ar-SA" altLang="fa-IR" sz="3200" b="1" dirty="0">
                <a:latin typeface="Times New Roman" panose="02020603050405020304" pitchFamily="18" charset="0"/>
                <a:cs typeface="B Nazanin" panose="00000400000000000000" pitchFamily="2" charset="-78"/>
              </a:rPr>
              <a:t> و کاهش مرگ پری ناتال در جنین و نوزاد</a:t>
            </a:r>
          </a:p>
          <a:p>
            <a:pPr algn="ctr" eaLnBrk="1" hangingPunct="1">
              <a:buFont typeface="Arial" charset="0"/>
              <a:buChar char="•"/>
              <a:defRPr/>
            </a:pPr>
            <a:endParaRPr lang="en-US" sz="3200" dirty="0">
              <a:cs typeface="B Nazanin" panose="00000400000000000000" pitchFamily="2" charset="-78"/>
            </a:endParaRPr>
          </a:p>
        </p:txBody>
      </p:sp>
      <p:pic>
        <p:nvPicPr>
          <p:cNvPr id="4" name="Picture 4" descr="image007">
            <a:extLst>
              <a:ext uri="{FF2B5EF4-FFF2-40B4-BE49-F238E27FC236}">
                <a16:creationId xmlns:a16="http://schemas.microsoft.com/office/drawing/2014/main" id="{E56E728C-E5CA-FEA6-72BB-E87605D23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889" t="1796" r="5556" b="3230"/>
          <a:stretch>
            <a:fillRect/>
          </a:stretch>
        </p:blipFill>
        <p:spPr bwMode="auto">
          <a:xfrm>
            <a:off x="905277" y="1904257"/>
            <a:ext cx="2952936" cy="37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71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9248597"/>
              </p:ext>
            </p:extLst>
          </p:nvPr>
        </p:nvGraphicFramePr>
        <p:xfrm>
          <a:off x="250824" y="620688"/>
          <a:ext cx="8785671"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248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94AB9D-0093-4AE9-9758-49FD4BD62D22}"/>
              </a:ext>
            </a:extLst>
          </p:cNvPr>
          <p:cNvSpPr>
            <a:spLocks noGrp="1"/>
          </p:cNvSpPr>
          <p:nvPr>
            <p:ph type="body" sz="quarter" idx="3"/>
          </p:nvPr>
        </p:nvSpPr>
        <p:spPr>
          <a:xfrm>
            <a:off x="4654566" y="1535113"/>
            <a:ext cx="4189413" cy="639762"/>
          </a:xfrm>
          <a:ln>
            <a:solidFill>
              <a:schemeClr val="tx1"/>
            </a:solidFill>
          </a:ln>
        </p:spPr>
        <p:txBody>
          <a:bodyPr/>
          <a:lstStyle/>
          <a:p>
            <a:pPr algn="ctr"/>
            <a:r>
              <a:rPr lang="fa-IR" sz="1800" b="1" dirty="0">
                <a:solidFill>
                  <a:schemeClr val="tx1"/>
                </a:solidFill>
                <a:latin typeface="IranNastaliq" panose="02020505000000020003" pitchFamily="18" charset="0"/>
                <a:cs typeface="B Titr" panose="00000700000000000000" pitchFamily="2" charset="-78"/>
              </a:rPr>
              <a:t>تعدا</a:t>
            </a:r>
            <a:r>
              <a:rPr lang="fa-IR" sz="2000" dirty="0">
                <a:solidFill>
                  <a:prstClr val="black"/>
                </a:solidFill>
                <a:latin typeface="IranNastaliq" panose="02020505000000020003" pitchFamily="18" charset="0"/>
                <a:ea typeface="+mj-ea"/>
                <a:cs typeface="B Titr" panose="00000700000000000000" pitchFamily="2" charset="-78"/>
              </a:rPr>
              <a:t>د مادران شرکت کننده در کلاس آمادگی برای زایمان براساس سامانه ایمان</a:t>
            </a:r>
            <a:endParaRPr lang="en-US" sz="2000" dirty="0">
              <a:solidFill>
                <a:prstClr val="black"/>
              </a:solidFill>
              <a:latin typeface="IranNastaliq" panose="02020505000000020003" pitchFamily="18" charset="0"/>
              <a:ea typeface="+mj-ea"/>
              <a:cs typeface="B Titr" panose="00000700000000000000" pitchFamily="2" charset="-78"/>
            </a:endParaRPr>
          </a:p>
        </p:txBody>
      </p:sp>
      <p:sp>
        <p:nvSpPr>
          <p:cNvPr id="4" name="Text Placeholder 3">
            <a:extLst>
              <a:ext uri="{FF2B5EF4-FFF2-40B4-BE49-F238E27FC236}">
                <a16:creationId xmlns:a16="http://schemas.microsoft.com/office/drawing/2014/main" id="{76CE6E3A-0F46-4EA4-8C18-326A9AF2FB62}"/>
              </a:ext>
            </a:extLst>
          </p:cNvPr>
          <p:cNvSpPr>
            <a:spLocks noGrp="1"/>
          </p:cNvSpPr>
          <p:nvPr>
            <p:ph type="body" idx="1"/>
          </p:nvPr>
        </p:nvSpPr>
        <p:spPr>
          <a:xfrm>
            <a:off x="395536" y="1535113"/>
            <a:ext cx="4101852" cy="639762"/>
          </a:xfrm>
        </p:spPr>
        <p:style>
          <a:lnRef idx="2">
            <a:schemeClr val="accent1"/>
          </a:lnRef>
          <a:fillRef idx="1">
            <a:schemeClr val="lt1"/>
          </a:fillRef>
          <a:effectRef idx="0">
            <a:schemeClr val="accent1"/>
          </a:effectRef>
          <a:fontRef idx="minor">
            <a:schemeClr val="dk1"/>
          </a:fontRef>
        </p:style>
        <p:txBody>
          <a:bodyPr/>
          <a:lstStyle/>
          <a:p>
            <a:pPr algn="ctr"/>
            <a:r>
              <a:rPr kumimoji="0" lang="fa-IR" sz="2000" b="1" i="0" u="none" strike="noStrike" kern="1200" cap="none" spc="0" normalizeH="0" baseline="0" noProof="0" dirty="0">
                <a:ln>
                  <a:noFill/>
                </a:ln>
                <a:solidFill>
                  <a:prstClr val="black"/>
                </a:solidFill>
                <a:effectLst/>
                <a:uLnTx/>
                <a:uFillTx/>
                <a:latin typeface="IranNastaliq" panose="02020505000000020003" pitchFamily="18" charset="0"/>
                <a:ea typeface="+mj-ea"/>
                <a:cs typeface="B Titr" panose="00000700000000000000" pitchFamily="2" charset="-78"/>
              </a:rPr>
              <a:t>درصد مادران شرکت کننده در کلاس آمادگی برای زایمان براساس سامانه ایمان</a:t>
            </a:r>
            <a:endParaRPr lang="en-US" sz="1800" dirty="0">
              <a:cs typeface="B Titr" panose="00000700000000000000" pitchFamily="2" charset="-78"/>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7429733"/>
              </p:ext>
            </p:extLst>
          </p:nvPr>
        </p:nvGraphicFramePr>
        <p:xfrm>
          <a:off x="395535" y="2174875"/>
          <a:ext cx="4101853"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EDC25259-401A-4ACA-BFA6-893D50ABA3A1}"/>
              </a:ext>
            </a:extLst>
          </p:cNvPr>
          <p:cNvGraphicFramePr>
            <a:graphicFrameLocks noGrp="1"/>
          </p:cNvGraphicFramePr>
          <p:nvPr>
            <p:ph sz="quarter" idx="4"/>
            <p:extLst>
              <p:ext uri="{D42A27DB-BD31-4B8C-83A1-F6EECF244321}">
                <p14:modId xmlns:p14="http://schemas.microsoft.com/office/powerpoint/2010/main" val="318982270"/>
              </p:ext>
            </p:extLst>
          </p:nvPr>
        </p:nvGraphicFramePr>
        <p:xfrm>
          <a:off x="4646614" y="2174875"/>
          <a:ext cx="4189413"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82702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452328973"/>
              </p:ext>
            </p:extLst>
          </p:nvPr>
        </p:nvGraphicFramePr>
        <p:xfrm>
          <a:off x="457200" y="1484784"/>
          <a:ext cx="8291264" cy="4641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031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11560" y="692696"/>
            <a:ext cx="7772400" cy="722312"/>
          </a:xfrm>
        </p:spPr>
        <p:txBody>
          <a:bodyPr>
            <a:noAutofit/>
          </a:bodyPr>
          <a:lstStyle/>
          <a:p>
            <a:r>
              <a:rPr lang="fa-IR" altLang="en-US" sz="8800" dirty="0">
                <a:latin typeface="IranNastaliq" panose="02020505000000020003" pitchFamily="18" charset="0"/>
                <a:cs typeface="IranNastaliq" panose="02020505000000020003" pitchFamily="18" charset="0"/>
              </a:rPr>
              <a:t>سال 1403</a:t>
            </a:r>
            <a:endParaRPr lang="en-GB" altLang="en-US" sz="88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6250950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a:latin typeface="IranNastaliq" panose="02020505000000020003" pitchFamily="18" charset="0"/>
                <a:cs typeface="B Titr" panose="00000700000000000000" pitchFamily="2" charset="-78"/>
              </a:rPr>
              <a:t>اولویت های آموزشی 1403</a:t>
            </a:r>
          </a:p>
        </p:txBody>
      </p:sp>
      <p:graphicFrame>
        <p:nvGraphicFramePr>
          <p:cNvPr id="6" name="Table 5"/>
          <p:cNvGraphicFramePr>
            <a:graphicFrameLocks noGrp="1"/>
          </p:cNvGraphicFramePr>
          <p:nvPr>
            <p:extLst>
              <p:ext uri="{D42A27DB-BD31-4B8C-83A1-F6EECF244321}">
                <p14:modId xmlns:p14="http://schemas.microsoft.com/office/powerpoint/2010/main" val="583749949"/>
              </p:ext>
            </p:extLst>
          </p:nvPr>
        </p:nvGraphicFramePr>
        <p:xfrm>
          <a:off x="1115616" y="1484786"/>
          <a:ext cx="6984776" cy="4320479"/>
        </p:xfrm>
        <a:graphic>
          <a:graphicData uri="http://schemas.openxmlformats.org/drawingml/2006/table">
            <a:tbl>
              <a:tblPr rtl="1"/>
              <a:tblGrid>
                <a:gridCol w="6984776">
                  <a:extLst>
                    <a:ext uri="{9D8B030D-6E8A-4147-A177-3AD203B41FA5}">
                      <a16:colId xmlns:a16="http://schemas.microsoft.com/office/drawing/2014/main" val="20000"/>
                    </a:ext>
                  </a:extLst>
                </a:gridCol>
              </a:tblGrid>
              <a:tr h="1464814">
                <a:tc>
                  <a:txBody>
                    <a:bodyPr/>
                    <a:lstStyle/>
                    <a:p>
                      <a:pPr algn="ctr" rtl="1" fontAlgn="ctr"/>
                      <a:r>
                        <a:rPr lang="fa-IR" sz="1600" b="1" i="0" u="none" strike="noStrike" dirty="0">
                          <a:solidFill>
                            <a:schemeClr val="tx1"/>
                          </a:solidFill>
                          <a:effectLst/>
                          <a:latin typeface="B Titr" panose="00000700000000000000" pitchFamily="2" charset="-78"/>
                          <a:cs typeface="B Titr" panose="00000700000000000000" pitchFamily="2" charset="-78"/>
                        </a:rPr>
                        <a:t>عنوان اولویت آموزشی</a:t>
                      </a:r>
                    </a:p>
                  </a:txBody>
                  <a:tcPr marL="8341" marR="8341" marT="83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21007">
                <a:tc>
                  <a:txBody>
                    <a:bodyPr/>
                    <a:lstStyle/>
                    <a:p>
                      <a:pPr algn="ctr" rtl="1" fontAlgn="ctr"/>
                      <a:r>
                        <a:rPr lang="fa-IR" sz="1600" b="1" i="0" u="none" strike="noStrike" dirty="0">
                          <a:solidFill>
                            <a:schemeClr val="tx1"/>
                          </a:solidFill>
                          <a:effectLst/>
                          <a:latin typeface="B Mitra" panose="00000400000000000000" pitchFamily="2" charset="-78"/>
                          <a:cs typeface="B Titr" panose="00000700000000000000" pitchFamily="2" charset="-78"/>
                        </a:rPr>
                        <a:t>مراقبت های مدیریت شده و راهنماهای مرتبط با سلامت مادران (4)</a:t>
                      </a:r>
                    </a:p>
                  </a:txBody>
                  <a:tcPr marL="8341" marR="8341" marT="83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7329">
                <a:tc>
                  <a:txBody>
                    <a:bodyPr/>
                    <a:lstStyle/>
                    <a:p>
                      <a:pPr algn="ctr" rtl="1" fontAlgn="ctr"/>
                      <a:r>
                        <a:rPr lang="fa-IR" sz="1600" b="1" i="0" u="none" strike="noStrike" dirty="0">
                          <a:solidFill>
                            <a:schemeClr val="tx1"/>
                          </a:solidFill>
                          <a:effectLst/>
                          <a:latin typeface="B Mitra" panose="00000400000000000000" pitchFamily="2" charset="-78"/>
                          <a:cs typeface="B Titr" panose="00000700000000000000" pitchFamily="2" charset="-78"/>
                        </a:rPr>
                        <a:t>كلاس هاي آمادگي براي زايمان طبيعي، ايمن و فيزيولوژيك</a:t>
                      </a:r>
                    </a:p>
                  </a:txBody>
                  <a:tcPr marL="8341" marR="8341" marT="83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7329">
                <a:tc>
                  <a:txBody>
                    <a:bodyPr/>
                    <a:lstStyle/>
                    <a:p>
                      <a:pPr algn="ctr" rtl="1" fontAlgn="ctr"/>
                      <a:r>
                        <a:rPr lang="fa-IR" sz="1600" b="1" i="0" u="none" strike="noStrike" dirty="0">
                          <a:solidFill>
                            <a:schemeClr val="tx1"/>
                          </a:solidFill>
                          <a:effectLst/>
                          <a:latin typeface="B Mitra" panose="00000400000000000000" pitchFamily="2" charset="-78"/>
                          <a:cs typeface="B Titr" panose="00000700000000000000" pitchFamily="2" charset="-78"/>
                        </a:rPr>
                        <a:t>آزمون محتوای سقط خودبخودی</a:t>
                      </a:r>
                    </a:p>
                  </a:txBody>
                  <a:tcPr marL="8341" marR="8341" marT="83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173338"/>
                  </a:ext>
                </a:extLst>
              </a:tr>
            </a:tbl>
          </a:graphicData>
        </a:graphic>
      </p:graphicFrame>
    </p:spTree>
    <p:extLst>
      <p:ext uri="{BB962C8B-B14F-4D97-AF65-F5344CB8AC3E}">
        <p14:creationId xmlns:p14="http://schemas.microsoft.com/office/powerpoint/2010/main" val="24312335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964488" cy="6552728"/>
          </a:xfrm>
        </p:spPr>
      </p:pic>
    </p:spTree>
    <p:extLst>
      <p:ext uri="{BB962C8B-B14F-4D97-AF65-F5344CB8AC3E}">
        <p14:creationId xmlns:p14="http://schemas.microsoft.com/office/powerpoint/2010/main" val="3560336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8D633F9-C21B-40E2-B1B4-407E69232C6C}"/>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C11109F-EE68-470A-B5A0-A114403AB745}"/>
              </a:ext>
            </a:extLst>
          </p:cNvPr>
          <p:cNvSpPr>
            <a:spLocks noGrp="1"/>
          </p:cNvSpPr>
          <p:nvPr>
            <p:ph type="sldNum" sz="quarter" idx="12"/>
          </p:nvPr>
        </p:nvSpPr>
        <p:spPr/>
        <p:txBody>
          <a:bodyPr>
            <a:normAutofit/>
          </a:bodyPr>
          <a:lstStyle/>
          <a:p>
            <a:pPr defTabSz="342900" eaLnBrk="1" fontAlgn="auto" hangingPunct="1">
              <a:spcBef>
                <a:spcPts val="0"/>
              </a:spcBef>
              <a:spcAft>
                <a:spcPts val="0"/>
              </a:spcAft>
            </a:pPr>
            <a:fld id="{891FBB6C-415C-48B3-8AAE-6393F6A86B42}" type="slidenum">
              <a:rPr lang="en-US">
                <a:solidFill>
                  <a:srgbClr val="903163"/>
                </a:solidFill>
                <a:latin typeface="Gill Sans MT" panose="020B0502020104020203"/>
                <a:cs typeface="+mn-cs"/>
              </a:rPr>
              <a:pPr defTabSz="342900" eaLnBrk="1" fontAlgn="auto" hangingPunct="1">
                <a:spcBef>
                  <a:spcPts val="0"/>
                </a:spcBef>
                <a:spcAft>
                  <a:spcPts val="0"/>
                </a:spcAft>
              </a:pPr>
              <a:t>36</a:t>
            </a:fld>
            <a:endParaRPr lang="en-US">
              <a:solidFill>
                <a:srgbClr val="903163"/>
              </a:solidFill>
              <a:latin typeface="Gill Sans MT" panose="020B0502020104020203"/>
              <a:cs typeface="+mn-cs"/>
            </a:endParaRPr>
          </a:p>
        </p:txBody>
      </p:sp>
      <p:pic>
        <p:nvPicPr>
          <p:cNvPr id="4098" name="Picture 2" descr="عکس های زیبای فصل بهار - عکس ویسگون">
            <a:extLst>
              <a:ext uri="{FF2B5EF4-FFF2-40B4-BE49-F238E27FC236}">
                <a16:creationId xmlns:a16="http://schemas.microsoft.com/office/drawing/2014/main" id="{0A84208E-73B8-47B5-921B-2A6DCF870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34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64511ED-62BC-4ABF-ABB8-158424047E18}"/>
              </a:ext>
            </a:extLst>
          </p:cNvPr>
          <p:cNvSpPr/>
          <p:nvPr/>
        </p:nvSpPr>
        <p:spPr>
          <a:xfrm>
            <a:off x="93587" y="4556977"/>
            <a:ext cx="3274695" cy="1388745"/>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fa-IR" sz="1350" dirty="0">
                <a:solidFill>
                  <a:prstClr val="white"/>
                </a:solidFill>
                <a:latin typeface="Gill Sans MT" panose="020B0502020104020203"/>
              </a:rPr>
              <a:t> </a:t>
            </a:r>
            <a:r>
              <a:rPr lang="fa-IR" sz="3300" dirty="0">
                <a:solidFill>
                  <a:prstClr val="white"/>
                </a:solidFill>
                <a:latin typeface="Gill Sans MT" panose="020B0502020104020203"/>
                <a:cs typeface="B Titr" panose="00000700000000000000" pitchFamily="2" charset="-78"/>
              </a:rPr>
              <a:t>سپاس از توجه شما</a:t>
            </a:r>
            <a:endParaRPr lang="en-US" sz="1350" dirty="0">
              <a:solidFill>
                <a:prstClr val="white"/>
              </a:solidFill>
              <a:latin typeface="Gill Sans MT" panose="020B0502020104020203"/>
              <a:cs typeface="B Titr" panose="00000700000000000000" pitchFamily="2" charset="-78"/>
            </a:endParaRPr>
          </a:p>
        </p:txBody>
      </p:sp>
    </p:spTree>
    <p:extLst>
      <p:ext uri="{BB962C8B-B14F-4D97-AF65-F5344CB8AC3E}">
        <p14:creationId xmlns:p14="http://schemas.microsoft.com/office/powerpoint/2010/main" val="156788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FB76-E29A-4C4E-B392-A06B015CE3FE}"/>
              </a:ext>
            </a:extLst>
          </p:cNvPr>
          <p:cNvSpPr>
            <a:spLocks noGrp="1"/>
          </p:cNvSpPr>
          <p:nvPr>
            <p:ph type="title"/>
          </p:nvPr>
        </p:nvSpPr>
        <p:spPr>
          <a:xfrm>
            <a:off x="20275" y="620688"/>
            <a:ext cx="8686800" cy="285750"/>
          </a:xfrm>
        </p:spPr>
        <p:txBody>
          <a:bodyPr>
            <a:noAutofit/>
          </a:bodyPr>
          <a:lstStyle/>
          <a:p>
            <a:pPr algn="ctr"/>
            <a:r>
              <a:rPr lang="fa-IR" sz="4800" b="1" dirty="0">
                <a:latin typeface="IranNastaliq" panose="02020505000000020003" pitchFamily="18" charset="0"/>
                <a:cs typeface="IranNastaliq" panose="02020505000000020003" pitchFamily="18" charset="0"/>
              </a:rPr>
              <a:t>رئوس برنامه سلامت مادران </a:t>
            </a:r>
          </a:p>
        </p:txBody>
      </p:sp>
      <p:sp>
        <p:nvSpPr>
          <p:cNvPr id="3" name="Content Placeholder 2">
            <a:extLst>
              <a:ext uri="{FF2B5EF4-FFF2-40B4-BE49-F238E27FC236}">
                <a16:creationId xmlns:a16="http://schemas.microsoft.com/office/drawing/2014/main" id="{8D046414-7C22-4CCE-A61D-1D870B7D751F}"/>
              </a:ext>
            </a:extLst>
          </p:cNvPr>
          <p:cNvSpPr>
            <a:spLocks noGrp="1"/>
          </p:cNvSpPr>
          <p:nvPr>
            <p:ph idx="1"/>
          </p:nvPr>
        </p:nvSpPr>
        <p:spPr>
          <a:xfrm>
            <a:off x="251520" y="1844824"/>
            <a:ext cx="8455555" cy="4015117"/>
          </a:xfrm>
          <a:solidFill>
            <a:schemeClr val="accent1">
              <a:lumMod val="20000"/>
              <a:lumOff val="80000"/>
            </a:schemeClr>
          </a:solidFill>
        </p:spPr>
        <p:txBody>
          <a:bodyPr>
            <a:normAutofit fontScale="92500" lnSpcReduction="10000"/>
          </a:bodyPr>
          <a:lstStyle/>
          <a:p>
            <a:pPr algn="r" rtl="1">
              <a:lnSpc>
                <a:spcPct val="150000"/>
              </a:lnSpc>
            </a:pPr>
            <a:r>
              <a:rPr lang="fa-IR" sz="2400" b="1" dirty="0">
                <a:solidFill>
                  <a:schemeClr val="tx2"/>
                </a:solidFill>
                <a:cs typeface="B Nazanin" panose="00000400000000000000" pitchFamily="2" charset="-78"/>
              </a:rPr>
              <a:t>مراقبت</a:t>
            </a:r>
            <a:r>
              <a:rPr lang="fa-IR" b="1" dirty="0">
                <a:solidFill>
                  <a:schemeClr val="tx2"/>
                </a:solidFill>
              </a:rPr>
              <a:t> </a:t>
            </a:r>
            <a:r>
              <a:rPr lang="fa-IR" sz="2400" b="1" dirty="0">
                <a:solidFill>
                  <a:schemeClr val="tx2"/>
                </a:solidFill>
                <a:cs typeface="B Nazanin" panose="00000400000000000000" pitchFamily="2" charset="-78"/>
              </a:rPr>
              <a:t>های ادغام یافته خدمات خارج بیمارستانی سلامت مادران یا </a:t>
            </a:r>
            <a:r>
              <a:rPr lang="en-US" sz="2400" b="1" dirty="0">
                <a:solidFill>
                  <a:schemeClr val="tx2"/>
                </a:solidFill>
                <a:cs typeface="B Nazanin" panose="00000400000000000000" pitchFamily="2" charset="-78"/>
              </a:rPr>
              <a:t>IMPAC</a:t>
            </a:r>
          </a:p>
          <a:p>
            <a:pPr marL="0" indent="0">
              <a:lnSpc>
                <a:spcPct val="150000"/>
              </a:lnSpc>
              <a:buNone/>
            </a:pPr>
            <a:r>
              <a:rPr lang="en-US" sz="2400" dirty="0">
                <a:solidFill>
                  <a:schemeClr val="tx2"/>
                </a:solidFill>
              </a:rPr>
              <a:t>Integrated Management of Pregnancy and childbirth </a:t>
            </a:r>
          </a:p>
          <a:p>
            <a:pPr algn="r" rtl="1">
              <a:lnSpc>
                <a:spcPct val="150000"/>
              </a:lnSpc>
            </a:pPr>
            <a:r>
              <a:rPr lang="en-US" sz="2400" dirty="0">
                <a:solidFill>
                  <a:schemeClr val="tx2"/>
                </a:solidFill>
                <a:cs typeface="B Nazanin" panose="00000400000000000000" pitchFamily="2" charset="-78"/>
              </a:rPr>
              <a:t> </a:t>
            </a:r>
            <a:r>
              <a:rPr lang="fa-IR" sz="2400" b="1" dirty="0">
                <a:solidFill>
                  <a:schemeClr val="tx2"/>
                </a:solidFill>
                <a:cs typeface="B Nazanin" panose="00000400000000000000" pitchFamily="2" charset="-78"/>
              </a:rPr>
              <a:t>نظام کشوری مراقبت مرگ مادری </a:t>
            </a:r>
          </a:p>
          <a:p>
            <a:pPr marL="0" indent="0" rtl="1">
              <a:lnSpc>
                <a:spcPct val="150000"/>
              </a:lnSpc>
              <a:buNone/>
            </a:pPr>
            <a:r>
              <a:rPr lang="en-US" dirty="0">
                <a:solidFill>
                  <a:schemeClr val="tx2"/>
                </a:solidFill>
              </a:rPr>
              <a:t>National Maternal Mortality Surveillance System</a:t>
            </a:r>
          </a:p>
          <a:p>
            <a:pPr algn="r" rtl="1">
              <a:lnSpc>
                <a:spcPct val="150000"/>
              </a:lnSpc>
            </a:pPr>
            <a:r>
              <a:rPr lang="fa-IR" altLang="fa-IR" sz="2400" b="1" dirty="0">
                <a:solidFill>
                  <a:schemeClr val="tx2"/>
                </a:solidFill>
                <a:cs typeface="B Nazanin" panose="00000400000000000000" pitchFamily="2" charset="-78"/>
              </a:rPr>
              <a:t>بهبود کیفیت خدمات مامایی و زایمان</a:t>
            </a:r>
            <a:r>
              <a:rPr lang="en-US" altLang="fa-IR" sz="2400" b="1" dirty="0">
                <a:solidFill>
                  <a:schemeClr val="tx2"/>
                </a:solidFill>
                <a:cs typeface="B Nazanin" panose="00000400000000000000" pitchFamily="2" charset="-78"/>
              </a:rPr>
              <a:t> </a:t>
            </a:r>
            <a:r>
              <a:rPr lang="fa-IR" altLang="fa-IR" sz="2400" b="1" dirty="0">
                <a:solidFill>
                  <a:schemeClr val="tx2"/>
                </a:solidFill>
                <a:cs typeface="B Nazanin" panose="00000400000000000000" pitchFamily="2" charset="-78"/>
              </a:rPr>
              <a:t>(</a:t>
            </a:r>
            <a:r>
              <a:rPr lang="fa-IR" sz="2400" b="1" dirty="0">
                <a:solidFill>
                  <a:schemeClr val="tx2"/>
                </a:solidFill>
                <a:cs typeface="B Nazanin" panose="00000400000000000000" pitchFamily="2" charset="-78"/>
              </a:rPr>
              <a:t>ترویج زایمان ایمن و فیزیولوژیک)</a:t>
            </a:r>
            <a:r>
              <a:rPr lang="fa-IR" altLang="fa-IR" sz="2400" b="1" dirty="0">
                <a:solidFill>
                  <a:schemeClr val="tx2"/>
                </a:solidFill>
                <a:cs typeface="B Nazanin" panose="00000400000000000000" pitchFamily="2" charset="-78"/>
              </a:rPr>
              <a:t> </a:t>
            </a:r>
            <a:endParaRPr lang="fa-IR" sz="2400" b="1" dirty="0">
              <a:solidFill>
                <a:schemeClr val="tx2"/>
              </a:solidFill>
              <a:cs typeface="B Nazanin" panose="00000400000000000000" pitchFamily="2" charset="-78"/>
            </a:endParaRPr>
          </a:p>
          <a:p>
            <a:pPr algn="justLow" rtl="1">
              <a:lnSpc>
                <a:spcPct val="150000"/>
              </a:lnSpc>
            </a:pPr>
            <a:r>
              <a:rPr lang="ar-SA" altLang="fa-IR" sz="2400" b="1" dirty="0">
                <a:solidFill>
                  <a:schemeClr val="tx2"/>
                </a:solidFill>
                <a:cs typeface="B Nazanin" panose="00000400000000000000" pitchFamily="2" charset="-78"/>
              </a:rPr>
              <a:t>برنامه جامع مهار، پایش، پیشگیری و کاهش سقط خود به خودی جنین به صورت ادغام در شبکه بهداشت</a:t>
            </a:r>
            <a:endParaRPr lang="fa-IR" sz="2400" b="1" dirty="0">
              <a:solidFill>
                <a:schemeClr val="tx2"/>
              </a:solidFill>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191478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3568" y="620688"/>
            <a:ext cx="7772400" cy="722312"/>
          </a:xfrm>
        </p:spPr>
        <p:txBody>
          <a:bodyPr>
            <a:noAutofit/>
          </a:bodyPr>
          <a:lstStyle/>
          <a:p>
            <a:r>
              <a:rPr lang="fa-IR" altLang="en-US" sz="8800" dirty="0">
                <a:latin typeface="IranNastaliq" panose="02020505000000020003" pitchFamily="18" charset="0"/>
                <a:cs typeface="IranNastaliq" panose="02020505000000020003" pitchFamily="18" charset="0"/>
              </a:rPr>
              <a:t>وضعیت موجود</a:t>
            </a:r>
            <a:endParaRPr lang="en-GB" altLang="en-US" sz="88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662422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99"/>
          </a:solidFill>
          <a:ln>
            <a:solidFill>
              <a:schemeClr val="accent1">
                <a:lumMod val="50000"/>
              </a:schemeClr>
            </a:solidFill>
          </a:ln>
        </p:spPr>
        <p:txBody>
          <a:bodyPr/>
          <a:lstStyle/>
          <a:p>
            <a:pPr marL="0" indent="0" algn="ctr" rtl="1">
              <a:buNone/>
            </a:pPr>
            <a:endParaRPr lang="fa-IR" sz="4800" dirty="0">
              <a:cs typeface="B Nazanin" panose="00000400000000000000" pitchFamily="2" charset="-78"/>
            </a:endParaRPr>
          </a:p>
          <a:p>
            <a:pPr marL="0" indent="0" algn="ctr" rtl="1">
              <a:buNone/>
            </a:pPr>
            <a:endParaRPr lang="fa-IR" sz="4800" dirty="0">
              <a:cs typeface="B Nazanin" panose="00000400000000000000" pitchFamily="2" charset="-78"/>
            </a:endParaRPr>
          </a:p>
          <a:p>
            <a:pPr marL="0" indent="0" algn="ctr" rtl="1">
              <a:buNone/>
            </a:pPr>
            <a:r>
              <a:rPr lang="fa-IR" altLang="en-US" sz="4800" b="1" dirty="0">
                <a:solidFill>
                  <a:schemeClr val="accent1">
                    <a:lumMod val="75000"/>
                  </a:schemeClr>
                </a:solidFill>
                <a:latin typeface="IranNastaliq" panose="02020505000000020003" pitchFamily="18" charset="0"/>
                <a:cs typeface="B Nazanin" panose="00000400000000000000" pitchFamily="2" charset="-78"/>
              </a:rPr>
              <a:t>شاخص های برنامه سلامت مادران</a:t>
            </a:r>
            <a:r>
              <a:rPr lang="en-US" altLang="en-US" sz="4800" b="1" dirty="0">
                <a:solidFill>
                  <a:schemeClr val="accent1">
                    <a:lumMod val="75000"/>
                  </a:schemeClr>
                </a:solidFill>
                <a:latin typeface="IranNastaliq" panose="02020505000000020003" pitchFamily="18" charset="0"/>
                <a:cs typeface="B Nazanin" panose="00000400000000000000" pitchFamily="2" charset="-78"/>
              </a:rPr>
              <a:t> </a:t>
            </a:r>
            <a:endParaRPr lang="fa-IR" altLang="en-US" sz="4800" b="1" dirty="0">
              <a:solidFill>
                <a:schemeClr val="accent1">
                  <a:lumMod val="75000"/>
                </a:schemeClr>
              </a:solidFill>
              <a:latin typeface="IranNastaliq" panose="02020505000000020003" pitchFamily="18" charset="0"/>
              <a:cs typeface="B Nazanin" panose="00000400000000000000" pitchFamily="2" charset="-78"/>
            </a:endParaRPr>
          </a:p>
          <a:p>
            <a:pPr marL="0" indent="0" algn="ctr" rtl="1">
              <a:buNone/>
            </a:pPr>
            <a:r>
              <a:rPr lang="fa-IR" altLang="en-US" sz="4800" b="1" dirty="0">
                <a:solidFill>
                  <a:schemeClr val="accent1">
                    <a:lumMod val="75000"/>
                  </a:schemeClr>
                </a:solidFill>
                <a:latin typeface="IranNastaliq" panose="02020505000000020003" pitchFamily="18" charset="0"/>
                <a:cs typeface="B Nazanin" panose="00000400000000000000" pitchFamily="2" charset="-78"/>
              </a:rPr>
              <a:t>شهرستان گلپایگان 1402</a:t>
            </a:r>
            <a:endParaRPr lang="en-US" sz="4800" dirty="0">
              <a:ln>
                <a:solidFill>
                  <a:schemeClr val="accent1">
                    <a:lumMod val="75000"/>
                  </a:schemeClr>
                </a:solidFill>
              </a:ln>
              <a:solidFill>
                <a:schemeClr val="accent1">
                  <a:lumMod val="75000"/>
                </a:schemeClr>
              </a:solidFill>
              <a:latin typeface="IranNastaliq" panose="02020505000000020003" pitchFamily="18" charset="0"/>
              <a:cs typeface="B Nazanin" panose="00000400000000000000" pitchFamily="2" charset="-78"/>
            </a:endParaRPr>
          </a:p>
        </p:txBody>
      </p:sp>
    </p:spTree>
    <p:extLst>
      <p:ext uri="{BB962C8B-B14F-4D97-AF65-F5344CB8AC3E}">
        <p14:creationId xmlns:p14="http://schemas.microsoft.com/office/powerpoint/2010/main" val="3549159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755576" y="548680"/>
            <a:ext cx="6515100" cy="285750"/>
          </a:xfrm>
        </p:spPr>
        <p:txBody>
          <a:bodyPr/>
          <a:lstStyle/>
          <a:p>
            <a:pPr algn="ctr"/>
            <a:r>
              <a:rPr lang="fa-IR" sz="3600" b="1" dirty="0">
                <a:ln>
                  <a:solidFill>
                    <a:schemeClr val="tx1"/>
                  </a:solidFill>
                </a:ln>
                <a:latin typeface="Times New Roman" panose="02020603050405020304" pitchFamily="18" charset="0"/>
                <a:ea typeface="Times New Roman" panose="02020603050405020304" pitchFamily="18" charset="0"/>
                <a:cs typeface="B Titr" panose="00000700000000000000" pitchFamily="2" charset="-78"/>
              </a:rPr>
              <a:t>شاخص های سلامت مادران</a:t>
            </a:r>
            <a:br>
              <a:rPr lang="fa-IR" sz="3600" b="1" dirty="0">
                <a:ln>
                  <a:solidFill>
                    <a:schemeClr val="tx1"/>
                  </a:solidFill>
                </a:ln>
                <a:latin typeface="Times New Roman" panose="02020603050405020304" pitchFamily="18" charset="0"/>
                <a:ea typeface="Times New Roman" panose="02020603050405020304" pitchFamily="18" charset="0"/>
                <a:cs typeface="B Titr" panose="00000700000000000000" pitchFamily="2" charset="-78"/>
              </a:rPr>
            </a:br>
            <a:r>
              <a:rPr lang="fa-IR" altLang="en-US" sz="2400" dirty="0">
                <a:ln>
                  <a:solidFill>
                    <a:schemeClr val="tx1"/>
                  </a:solidFill>
                </a:ln>
                <a:latin typeface="Trebuchet MS" panose="020B0603020202020204"/>
                <a:cs typeface="B Titr" panose="00000700000000000000" pitchFamily="2" charset="-78"/>
              </a:rPr>
              <a:t>(منبع استخراج: گزارش های دوره ای سامانه سیب</a:t>
            </a:r>
            <a:r>
              <a:rPr lang="fa-IR" altLang="en-US" sz="1800" dirty="0">
                <a:ln>
                  <a:solidFill>
                    <a:schemeClr val="tx1"/>
                  </a:solidFill>
                </a:ln>
                <a:latin typeface="Trebuchet MS" panose="020B0603020202020204"/>
                <a:cs typeface="B Titr" panose="00000700000000000000" pitchFamily="2" charset="-78"/>
              </a:rPr>
              <a:t>)</a:t>
            </a:r>
            <a:endParaRPr lang="ru-RU" sz="1800" dirty="0">
              <a:ln>
                <a:solidFill>
                  <a:schemeClr val="tx1"/>
                </a:solidFill>
              </a:ln>
              <a:cs typeface="B Titr" panose="00000700000000000000" pitchFamily="2" charset="-78"/>
            </a:endParaRPr>
          </a:p>
        </p:txBody>
      </p:sp>
      <p:sp>
        <p:nvSpPr>
          <p:cNvPr id="17415" name="Rectangle 7"/>
          <p:cNvSpPr>
            <a:spLocks noGrp="1" noChangeArrowheads="1"/>
          </p:cNvSpPr>
          <p:nvPr>
            <p:ph type="body" idx="1"/>
          </p:nvPr>
        </p:nvSpPr>
        <p:spPr>
          <a:xfrm>
            <a:off x="1657350" y="2294874"/>
            <a:ext cx="5486400" cy="3143250"/>
          </a:xfrm>
        </p:spPr>
        <p:txBody>
          <a:bodyPr/>
          <a:lstStyle/>
          <a:p>
            <a:pPr>
              <a:lnSpc>
                <a:spcPct val="80000"/>
              </a:lnSpc>
            </a:pPr>
            <a:endParaRPr lang="ru-RU" sz="1350"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63630120"/>
              </p:ext>
            </p:extLst>
          </p:nvPr>
        </p:nvGraphicFramePr>
        <p:xfrm>
          <a:off x="251521" y="1895279"/>
          <a:ext cx="8496943" cy="3942440"/>
        </p:xfrm>
        <a:graphic>
          <a:graphicData uri="http://schemas.openxmlformats.org/drawingml/2006/table">
            <a:tbl>
              <a:tblPr rtl="1" firstRow="1" bandRow="1">
                <a:tableStyleId>{5C22544A-7EE6-4342-B048-85BDC9FD1C3A}</a:tableStyleId>
              </a:tblPr>
              <a:tblGrid>
                <a:gridCol w="2879534">
                  <a:extLst>
                    <a:ext uri="{9D8B030D-6E8A-4147-A177-3AD203B41FA5}">
                      <a16:colId xmlns:a16="http://schemas.microsoft.com/office/drawing/2014/main" val="20000"/>
                    </a:ext>
                  </a:extLst>
                </a:gridCol>
                <a:gridCol w="3394792">
                  <a:extLst>
                    <a:ext uri="{9D8B030D-6E8A-4147-A177-3AD203B41FA5}">
                      <a16:colId xmlns:a16="http://schemas.microsoft.com/office/drawing/2014/main" val="20001"/>
                    </a:ext>
                  </a:extLst>
                </a:gridCol>
                <a:gridCol w="2222617">
                  <a:extLst>
                    <a:ext uri="{9D8B030D-6E8A-4147-A177-3AD203B41FA5}">
                      <a16:colId xmlns:a16="http://schemas.microsoft.com/office/drawing/2014/main" val="20002"/>
                    </a:ext>
                  </a:extLst>
                </a:gridCol>
              </a:tblGrid>
              <a:tr h="420860">
                <a:tc>
                  <a:txBody>
                    <a:bodyPr/>
                    <a:lstStyle/>
                    <a:p>
                      <a:pPr algn="ctr" rtl="1" fontAlgn="ctr"/>
                      <a:r>
                        <a:rPr lang="fa-IR" sz="1800" b="0" i="0" u="none" strike="noStrike" dirty="0">
                          <a:ln>
                            <a:solidFill>
                              <a:schemeClr val="tx1"/>
                            </a:solidFill>
                          </a:ln>
                          <a:solidFill>
                            <a:schemeClr val="bg1"/>
                          </a:solidFill>
                          <a:effectLst/>
                          <a:latin typeface="B Nazanin" panose="00000400000000000000" pitchFamily="2" charset="-78"/>
                          <a:cs typeface="B Titr" panose="00000700000000000000" pitchFamily="2" charset="-78"/>
                        </a:rPr>
                        <a:t>عنوان شاخص</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800" b="0" i="0" u="none" strike="noStrike" dirty="0">
                          <a:ln>
                            <a:solidFill>
                              <a:schemeClr val="tx1"/>
                            </a:solidFill>
                          </a:ln>
                          <a:solidFill>
                            <a:schemeClr val="bg1"/>
                          </a:solidFill>
                          <a:effectLst/>
                          <a:latin typeface="B Nazanin" panose="00000400000000000000" pitchFamily="2" charset="-78"/>
                          <a:cs typeface="B Titr" panose="00000700000000000000" pitchFamily="2" charset="-78"/>
                        </a:rPr>
                        <a:t>صورت شاخص</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800" b="0" i="0" u="none" strike="noStrike" dirty="0">
                          <a:ln>
                            <a:solidFill>
                              <a:schemeClr val="tx1"/>
                            </a:solidFill>
                          </a:ln>
                          <a:solidFill>
                            <a:schemeClr val="bg1"/>
                          </a:solidFill>
                          <a:effectLst/>
                          <a:latin typeface="B Nazanin" panose="00000400000000000000" pitchFamily="2" charset="-78"/>
                          <a:cs typeface="B Titr" panose="00000700000000000000" pitchFamily="2" charset="-78"/>
                        </a:rPr>
                        <a:t>مخرج شاخص</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dirty="0">
                          <a:solidFill>
                            <a:srgbClr val="000000"/>
                          </a:solidFill>
                          <a:effectLst/>
                          <a:latin typeface="B Nazanin" panose="00000400000000000000" pitchFamily="2" charset="-78"/>
                          <a:cs typeface="B Titr" panose="00000700000000000000" pitchFamily="2" charset="-78"/>
                        </a:rPr>
                        <a:t>درصد مراقبت پیش از بارداری در زنان زایمان کرده</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dirty="0">
                          <a:solidFill>
                            <a:srgbClr val="000000"/>
                          </a:solidFill>
                          <a:effectLst/>
                          <a:latin typeface="B Nazanin" panose="00000400000000000000" pitchFamily="2" charset="-78"/>
                          <a:cs typeface="B Titr" panose="00000700000000000000" pitchFamily="2" charset="-78"/>
                        </a:rPr>
                        <a:t>تعداد زنان</a:t>
                      </a:r>
                      <a:r>
                        <a:rPr lang="fa-IR" sz="1200" b="1" i="0" u="none" strike="noStrike" baseline="0" dirty="0">
                          <a:solidFill>
                            <a:srgbClr val="000000"/>
                          </a:solidFill>
                          <a:effectLst/>
                          <a:latin typeface="B Nazanin" panose="00000400000000000000" pitchFamily="2" charset="-78"/>
                          <a:cs typeface="B Titr" panose="00000700000000000000" pitchFamily="2" charset="-78"/>
                        </a:rPr>
                        <a:t> زایمان کرده</a:t>
                      </a:r>
                      <a:r>
                        <a:rPr lang="fa-IR" sz="1200" b="1" i="0" u="none" strike="noStrike" dirty="0">
                          <a:solidFill>
                            <a:srgbClr val="000000"/>
                          </a:solidFill>
                          <a:effectLst/>
                          <a:latin typeface="B Nazanin" panose="00000400000000000000" pitchFamily="2" charset="-78"/>
                          <a:cs typeface="B Titr" panose="00000700000000000000" pitchFamily="2" charset="-78"/>
                        </a:rPr>
                        <a:t> که مراقبت پیش از بارداری دریافت کرده اند</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a:ln>
                            <a:noFill/>
                          </a:ln>
                          <a:solidFill>
                            <a:srgbClr val="000000"/>
                          </a:solidFill>
                          <a:effectLst/>
                          <a:uLnTx/>
                          <a:uFillTx/>
                          <a:latin typeface="B Nazanin" panose="00000400000000000000" pitchFamily="2" charset="-78"/>
                          <a:ea typeface="+mn-ea"/>
                          <a:cs typeface="B Titr" panose="00000700000000000000" pitchFamily="2" charset="-78"/>
                        </a:rPr>
                        <a:t>تعداد زایمان برحسب نوع زایمان (طبیعی+ سزارین)</a:t>
                      </a:r>
                      <a:endParaRPr kumimoji="0" lang="fa-IR" sz="12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Titr" panose="00000700000000000000" pitchFamily="2" charset="-7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درصد حداقل یک مراقبت بارداری در زنان زایمان کرده</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زنان زایمان کرده که در دوره بارداری حداقل یکبار مراقبت شده اند (دریافت کنندگان شرح حال اولیه بارداری غیرپزشک)</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000000"/>
                          </a:solidFill>
                          <a:effectLst/>
                          <a:uLnTx/>
                          <a:uFillTx/>
                          <a:latin typeface="B Nazanin" panose="00000400000000000000" pitchFamily="2" charset="-78"/>
                          <a:ea typeface="+mn-ea"/>
                          <a:cs typeface="B Titr" panose="00000700000000000000" pitchFamily="2" charset="-78"/>
                        </a:rPr>
                        <a:t>تعداد زایمان برحسب نوع زایمان (طبیعی+ سزارین)</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درصد مادران بارداری که اولین خدمت بارداری را دریافت کرده اند (درصد مراقبت به موقع)</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مادران بارداری که اولین خدمت بارداری را دریافت کرده اند (دریافت کنندگان مراقبت بار اول بارداری)</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زنان زایمان کرده که در بارداری حداقل یک بار مراقبت شده اند</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درصد مادرانی که متناسب با سن بارداری حداقل مراقبت را دریافت کرده اند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مادرانی که متناسب با سن بارداری حداقل مراقبت را دریافت کرده اند (غیر پزشک + پزشک)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زنان زایمان کرده که در بارداری حداقل یک بار مراقبت شده اند</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درصد مراقبت پس از زایمان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مادرانی که حداقل دو بار پس از زایمان مراقبت شده اند</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تعداد زایمان برحسب نوع زایمان (طبیعی+ سزارین)</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693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rtl="1" fontAlgn="ctr"/>
                      <a:r>
                        <a:rPr lang="fa-IR" sz="1200" b="1" i="0" u="none" strike="noStrike" kern="1200" dirty="0">
                          <a:solidFill>
                            <a:srgbClr val="000000"/>
                          </a:solidFill>
                          <a:effectLst/>
                          <a:latin typeface="B Nazanin" panose="00000400000000000000" pitchFamily="2" charset="-78"/>
                          <a:ea typeface="+mn-ea"/>
                          <a:cs typeface="B Titr" panose="00000700000000000000" pitchFamily="2" charset="-78"/>
                        </a:rPr>
                        <a:t>شاخص کلی مراقبت بارداری</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Low" defTabSz="914400" rtl="1" eaLnBrk="1" fontAlgn="base" latinLnBrk="0" hangingPunct="1">
                        <a:lnSpc>
                          <a:spcPct val="107000"/>
                        </a:lnSpc>
                        <a:spcBef>
                          <a:spcPct val="0"/>
                        </a:spcBef>
                        <a:spcAft>
                          <a:spcPts val="0"/>
                        </a:spcAft>
                        <a:buClrTx/>
                        <a:buSzTx/>
                        <a:buFontTx/>
                        <a:buNone/>
                        <a:tabLst/>
                        <a:defRPr/>
                      </a:pPr>
                      <a:r>
                        <a:rPr lang="en-US" sz="1200" b="1" i="0" u="none" strike="noStrike" kern="1200" noProof="0" dirty="0">
                          <a:solidFill>
                            <a:srgbClr val="000000"/>
                          </a:solidFill>
                          <a:effectLst/>
                          <a:latin typeface="Calibri" pitchFamily="34" charset="0"/>
                          <a:ea typeface="+mn-ea"/>
                          <a:cs typeface="B Titr" panose="00000700000000000000" pitchFamily="2" charset="-78"/>
                        </a:rPr>
                        <a:t>]</a:t>
                      </a:r>
                      <a:r>
                        <a:rPr lang="ar-SA" sz="1200" b="1" i="0" u="none" strike="noStrike" kern="1200" noProof="0" dirty="0">
                          <a:solidFill>
                            <a:srgbClr val="000000"/>
                          </a:solidFill>
                          <a:effectLst/>
                          <a:latin typeface="Calibri" pitchFamily="34" charset="0"/>
                          <a:ea typeface="+mn-ea"/>
                          <a:cs typeface="B Titr" panose="00000700000000000000" pitchFamily="2" charset="-78"/>
                        </a:rPr>
                        <a:t>درصد حداقل یک بار مراقبت (ضریب1) +) درصد مراقبت به موقع بارداری (ضریب 2) + درصد مراقبت متناسب با سن بارداری(ضریب3)</a:t>
                      </a:r>
                      <a:r>
                        <a:rPr lang="en-US" sz="1200" b="1" i="0" u="none" strike="noStrike" kern="1200" noProof="0" dirty="0">
                          <a:solidFill>
                            <a:srgbClr val="000000"/>
                          </a:solidFill>
                          <a:effectLst/>
                          <a:latin typeface="Calibri" pitchFamily="34" charset="0"/>
                          <a:ea typeface="+mn-ea"/>
                          <a:cs typeface="B Titr" panose="00000700000000000000" pitchFamily="2" charset="-78"/>
                        </a:rPr>
                        <a:t>[</a:t>
                      </a:r>
                      <a:r>
                        <a:rPr lang="ar-SA" sz="1200" b="1" i="0" u="none" strike="noStrike" kern="1200" noProof="0" dirty="0">
                          <a:solidFill>
                            <a:srgbClr val="000000"/>
                          </a:solidFill>
                          <a:effectLst/>
                          <a:latin typeface="Calibri" pitchFamily="34" charset="0"/>
                          <a:ea typeface="+mn-ea"/>
                          <a:cs typeface="B Titr" panose="00000700000000000000" pitchFamily="2" charset="-78"/>
                        </a:rPr>
                        <a:t> تقسیم بر 6</a:t>
                      </a:r>
                      <a:endParaRPr lang="en-US" sz="1200" b="1" i="0" u="none" strike="noStrike" kern="1200" noProof="0" dirty="0">
                        <a:solidFill>
                          <a:srgbClr val="000000"/>
                        </a:solidFill>
                        <a:effectLst/>
                        <a:latin typeface="Calibri" pitchFamily="34" charset="0"/>
                        <a:ea typeface="+mn-ea"/>
                        <a:cs typeface="B Titr" panose="00000700000000000000" pitchFamily="2" charset="-7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rtl="1" fontAlgn="ctr"/>
                      <a:endParaRPr lang="fa-IR" sz="1800" b="1" i="0" u="none" strike="noStrike" kern="1200" dirty="0">
                        <a:solidFill>
                          <a:srgbClr val="000000"/>
                        </a:solidFill>
                        <a:effectLst/>
                        <a:latin typeface="B Nazanin" panose="00000400000000000000" pitchFamily="2" charset="-78"/>
                        <a:ea typeface="+mn-ea"/>
                        <a:cs typeface="B Nazanin" panose="00000400000000000000" pitchFamily="2" charset="-78"/>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7813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6792" y="274638"/>
            <a:ext cx="6999504" cy="922337"/>
          </a:xfrm>
        </p:spPr>
        <p:txBody>
          <a:bodyPr/>
          <a:lstStyle/>
          <a:p>
            <a:pPr algn="ctr" eaLnBrk="1" hangingPunct="1"/>
            <a:r>
              <a:rPr lang="fa-IR" altLang="en-US" sz="2000" b="1" dirty="0">
                <a:latin typeface="IranNastaliq" panose="02020505000000020003" pitchFamily="18" charset="0"/>
                <a:cs typeface="B Titr" panose="00000700000000000000" pitchFamily="2" charset="-78"/>
              </a:rPr>
              <a:t>شاخص مراقبت پیش از بارداری - سال 1402- گزارش دوره ای سامانه سیب </a:t>
            </a:r>
            <a:endParaRPr lang="en-GB" altLang="en-US" sz="2000" b="1" dirty="0">
              <a:latin typeface="IranNastaliq" panose="02020505000000020003" pitchFamily="18" charset="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81379"/>
              </p:ext>
            </p:extLst>
          </p:nvPr>
        </p:nvGraphicFramePr>
        <p:xfrm>
          <a:off x="236538" y="2133600"/>
          <a:ext cx="8583612" cy="4398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342900" algn="ctr" rtl="1">
              <a:lnSpc>
                <a:spcPct val="150000"/>
              </a:lnSpc>
              <a:spcBef>
                <a:spcPts val="0"/>
              </a:spcBef>
              <a:spcAft>
                <a:spcPts val="800"/>
              </a:spcAft>
            </a:pPr>
            <a:r>
              <a:rPr lang="fa-IR" sz="3600" b="1" dirty="0">
                <a:solidFill>
                  <a:schemeClr val="accent5">
                    <a:lumMod val="75000"/>
                  </a:schemeClr>
                </a:solidFill>
                <a:latin typeface="Calibri" panose="020F0502020204030204" pitchFamily="34" charset="0"/>
                <a:ea typeface="Calibri" panose="020F0502020204030204" pitchFamily="34" charset="0"/>
                <a:cs typeface="B Nazanin" panose="00000400000000000000" pitchFamily="2" charset="-78"/>
              </a:rPr>
              <a:t>تحلیل شاخص ها:</a:t>
            </a:r>
            <a:r>
              <a:rPr lang="en-US" sz="3600" b="1" dirty="0">
                <a:solidFill>
                  <a:schemeClr val="accent5">
                    <a:lumMod val="75000"/>
                  </a:schemeClr>
                </a:solidFill>
                <a:latin typeface="Calibri" panose="020F0502020204030204" pitchFamily="34" charset="0"/>
                <a:ea typeface="Calibri" panose="020F0502020204030204" pitchFamily="34" charset="0"/>
                <a:cs typeface="B Nazanin" panose="00000400000000000000" pitchFamily="2" charset="-78"/>
              </a:rPr>
              <a:t/>
            </a:r>
            <a:br>
              <a:rPr lang="en-US" sz="3600" b="1" dirty="0">
                <a:solidFill>
                  <a:schemeClr val="accent5">
                    <a:lumMod val="75000"/>
                  </a:schemeClr>
                </a:solidFill>
                <a:latin typeface="Calibri" panose="020F0502020204030204" pitchFamily="34" charset="0"/>
                <a:ea typeface="Calibri" panose="020F0502020204030204" pitchFamily="34" charset="0"/>
                <a:cs typeface="B Nazanin" panose="00000400000000000000" pitchFamily="2" charset="-78"/>
              </a:rPr>
            </a:br>
            <a:endParaRPr lang="en-US" sz="4000" dirty="0">
              <a:solidFill>
                <a:schemeClr val="accent5">
                  <a:lumMod val="75000"/>
                </a:schemeClr>
              </a:solidFill>
            </a:endParaRPr>
          </a:p>
        </p:txBody>
      </p:sp>
      <p:sp>
        <p:nvSpPr>
          <p:cNvPr id="3" name="Content Placeholder 2"/>
          <p:cNvSpPr>
            <a:spLocks noGrp="1"/>
          </p:cNvSpPr>
          <p:nvPr>
            <p:ph idx="1"/>
          </p:nvPr>
        </p:nvSpPr>
        <p:spPr/>
        <p:txBody>
          <a:bodyPr/>
          <a:lstStyle/>
          <a:p>
            <a:pPr marL="114300" marR="0" indent="-457200" algn="just" rtl="1">
              <a:lnSpc>
                <a:spcPct val="150000"/>
              </a:lnSpc>
              <a:spcBef>
                <a:spcPts val="0"/>
              </a:spcBef>
              <a:spcAft>
                <a:spcPts val="800"/>
              </a:spcAft>
              <a:buFont typeface="Wingdings" panose="05000000000000000000" pitchFamily="2" charset="2"/>
              <a:buChar char="v"/>
            </a:pPr>
            <a:r>
              <a:rPr lang="fa-IR" b="1" dirty="0" smtClean="0">
                <a:latin typeface="Calibri" panose="020F0502020204030204" pitchFamily="34" charset="0"/>
                <a:ea typeface="Calibri" panose="020F0502020204030204" pitchFamily="34" charset="0"/>
                <a:cs typeface="B Nazanin" panose="00000400000000000000" pitchFamily="2" charset="-78"/>
              </a:rPr>
              <a:t>مراقبت </a:t>
            </a:r>
            <a:r>
              <a:rPr lang="fa-IR" b="1" dirty="0">
                <a:latin typeface="Calibri" panose="020F0502020204030204" pitchFamily="34" charset="0"/>
                <a:ea typeface="Calibri" panose="020F0502020204030204" pitchFamily="34" charset="0"/>
                <a:cs typeface="B Nazanin" panose="00000400000000000000" pitchFamily="2" charset="-78"/>
              </a:rPr>
              <a:t>پیش از بارداری در مراکزوپایگاه های </a:t>
            </a:r>
            <a:r>
              <a:rPr lang="fa-IR" b="1" dirty="0">
                <a:solidFill>
                  <a:srgbClr val="0070C0"/>
                </a:solidFill>
                <a:latin typeface="Calibri" panose="020F0502020204030204" pitchFamily="34" charset="0"/>
                <a:ea typeface="Calibri" panose="020F0502020204030204" pitchFamily="34" charset="0"/>
                <a:cs typeface="B Nazanin" panose="00000400000000000000" pitchFamily="2" charset="-78"/>
              </a:rPr>
              <a:t>حاج علی جمالی،فیلاخص،گوگد،مقدسی،گلشهر ،مرکز سعیدآباد،روستایی گوگد و روستایی رئوف  </a:t>
            </a:r>
            <a:r>
              <a:rPr lang="fa-IR" b="1" dirty="0">
                <a:latin typeface="Calibri" panose="020F0502020204030204" pitchFamily="34" charset="0"/>
                <a:ea typeface="Calibri" panose="020F0502020204030204" pitchFamily="34" charset="0"/>
                <a:cs typeface="B Nazanin" panose="00000400000000000000" pitchFamily="2" charset="-78"/>
              </a:rPr>
              <a:t>بالاتر از حد انتظار </a:t>
            </a:r>
            <a:r>
              <a:rPr lang="fa-IR" b="1" dirty="0" smtClean="0">
                <a:latin typeface="Calibri" panose="020F0502020204030204" pitchFamily="34" charset="0"/>
                <a:ea typeface="Calibri" panose="020F0502020204030204" pitchFamily="34" charset="0"/>
                <a:cs typeface="B Nazanin" panose="00000400000000000000" pitchFamily="2" charset="-78"/>
              </a:rPr>
              <a:t>می باشد.</a:t>
            </a:r>
          </a:p>
          <a:p>
            <a:pPr algn="just" rtl="1">
              <a:lnSpc>
                <a:spcPct val="150000"/>
              </a:lnSpc>
              <a:spcBef>
                <a:spcPts val="0"/>
              </a:spcBef>
              <a:spcAft>
                <a:spcPts val="800"/>
              </a:spcAft>
              <a:buFont typeface="Wingdings" panose="05000000000000000000" pitchFamily="2" charset="2"/>
              <a:buChar char="v"/>
            </a:pPr>
            <a:r>
              <a:rPr lang="fa-IR" b="1" dirty="0" smtClean="0">
                <a:latin typeface="Calibri" panose="020F0502020204030204" pitchFamily="34" charset="0"/>
                <a:ea typeface="Calibri" panose="020F0502020204030204" pitchFamily="34" charset="0"/>
                <a:cs typeface="B Nazanin" panose="00000400000000000000" pitchFamily="2" charset="-78"/>
              </a:rPr>
              <a:t>در</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پایگاه </a:t>
            </a: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حسن حافظ،تاجداری،روستایی عظیمی ،پایگاه عظیمی پایگاه ابن سینا،پایگاه صحت،پایگاه رئوف و پایگاه ابلولان</a:t>
            </a:r>
            <a:r>
              <a:rPr lang="fa-IR" b="1" dirty="0">
                <a:latin typeface="Calibri" panose="020F0502020204030204" pitchFamily="34" charset="0"/>
                <a:ea typeface="Calibri" panose="020F0502020204030204" pitchFamily="34" charset="0"/>
                <a:cs typeface="B Nazanin" panose="00000400000000000000" pitchFamily="2" charset="-78"/>
              </a:rPr>
              <a:t> پایین تر از حد انتظار می باشد.</a:t>
            </a:r>
            <a:endParaRPr lang="en-US" b="1" dirty="0">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4066682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06">
      <a:dk1>
        <a:sysClr val="windowText" lastClr="000000"/>
      </a:dk1>
      <a:lt1>
        <a:srgbClr val="FFFFFF"/>
      </a:lt1>
      <a:dk2>
        <a:srgbClr val="000000"/>
      </a:dk2>
      <a:lt2>
        <a:srgbClr val="FFFFFF"/>
      </a:lt2>
      <a:accent1>
        <a:srgbClr val="AF4486"/>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satMod val="105000"/>
              <a:lumMod val="110000"/>
              <a:tint val="67000"/>
            </a:schemeClr>
          </a:gs>
          <a:gs pos="50000">
            <a:schemeClr val="phClr">
              <a:satMod val="103000"/>
              <a:lumMod val="105000"/>
              <a:tint val="73000"/>
            </a:schemeClr>
          </a:gs>
          <a:gs pos="100000">
            <a:schemeClr val="phClr">
              <a:satMod val="109000"/>
              <a:lumMod val="105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satMod val="120000"/>
              <a:lumMod val="99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satMod val="150000"/>
              <a:lumMod val="102000"/>
              <a:tint val="93000"/>
              <a:shade val="98000"/>
            </a:schemeClr>
          </a:gs>
          <a:gs pos="50000">
            <a:schemeClr val="phClr">
              <a:satMod val="130000"/>
              <a:lumMod val="103000"/>
              <a:tint val="98000"/>
              <a:shade val="90000"/>
            </a:schemeClr>
          </a:gs>
          <a:gs pos="100000">
            <a:schemeClr val="phClr">
              <a:satMod val="120000"/>
              <a:shade val="63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satMod val="105000"/>
              <a:lumMod val="110000"/>
              <a:tint val="67000"/>
            </a:schemeClr>
          </a:gs>
          <a:gs pos="50000">
            <a:schemeClr val="phClr">
              <a:satMod val="103000"/>
              <a:lumMod val="105000"/>
              <a:tint val="73000"/>
            </a:schemeClr>
          </a:gs>
          <a:gs pos="100000">
            <a:schemeClr val="phClr">
              <a:satMod val="109000"/>
              <a:lumMod val="105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satMod val="120000"/>
              <a:lumMod val="99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satMod val="150000"/>
              <a:lumMod val="102000"/>
              <a:tint val="93000"/>
              <a:shade val="98000"/>
            </a:schemeClr>
          </a:gs>
          <a:gs pos="50000">
            <a:schemeClr val="phClr">
              <a:satMod val="130000"/>
              <a:lumMod val="103000"/>
              <a:tint val="98000"/>
              <a:shade val="90000"/>
            </a:schemeClr>
          </a:gs>
          <a:gs pos="100000">
            <a:schemeClr val="phClr">
              <a:satMod val="120000"/>
              <a:shade val="63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satMod val="105000"/>
              <a:lumMod val="110000"/>
              <a:tint val="67000"/>
            </a:schemeClr>
          </a:gs>
          <a:gs pos="50000">
            <a:schemeClr val="phClr">
              <a:satMod val="103000"/>
              <a:lumMod val="105000"/>
              <a:tint val="73000"/>
            </a:schemeClr>
          </a:gs>
          <a:gs pos="100000">
            <a:schemeClr val="phClr">
              <a:satMod val="109000"/>
              <a:lumMod val="105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satMod val="120000"/>
              <a:lumMod val="99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satMod val="150000"/>
              <a:lumMod val="102000"/>
              <a:tint val="93000"/>
              <a:shade val="98000"/>
            </a:schemeClr>
          </a:gs>
          <a:gs pos="50000">
            <a:schemeClr val="phClr">
              <a:satMod val="130000"/>
              <a:lumMod val="103000"/>
              <a:tint val="98000"/>
              <a:shade val="90000"/>
            </a:schemeClr>
          </a:gs>
          <a:gs pos="100000">
            <a:schemeClr val="phClr">
              <a:satMod val="120000"/>
              <a:shade val="63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1363</TotalTime>
  <Words>1423</Words>
  <Application>Microsoft Office PowerPoint</Application>
  <PresentationFormat>On-screen Show (4:3)</PresentationFormat>
  <Paragraphs>260</Paragraphs>
  <Slides>36</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36</vt:i4>
      </vt:variant>
    </vt:vector>
  </HeadingPairs>
  <TitlesOfParts>
    <vt:vector size="53" baseType="lpstr">
      <vt:lpstr>Arial</vt:lpstr>
      <vt:lpstr>B Mitra</vt:lpstr>
      <vt:lpstr>B Nazanin</vt:lpstr>
      <vt:lpstr>B Titr</vt:lpstr>
      <vt:lpstr>Calibri</vt:lpstr>
      <vt:lpstr>Calibri Light</vt:lpstr>
      <vt:lpstr>Cambria</vt:lpstr>
      <vt:lpstr>Gill Sans MT</vt:lpstr>
      <vt:lpstr>IranNastaliq</vt:lpstr>
      <vt:lpstr>Majalla UI</vt:lpstr>
      <vt:lpstr>Times New Roman</vt:lpstr>
      <vt:lpstr>Trebuchet MS</vt:lpstr>
      <vt:lpstr>Wingdings</vt:lpstr>
      <vt:lpstr>Wingdings 2</vt:lpstr>
      <vt:lpstr>Wingdings 3</vt:lpstr>
      <vt:lpstr>Office Theme</vt:lpstr>
      <vt:lpstr>Dividend</vt:lpstr>
      <vt:lpstr>PowerPoint Presentation</vt:lpstr>
      <vt:lpstr>برنامه سلامت مادران</vt:lpstr>
      <vt:lpstr>هدف كلي برنامه سلامت مادران</vt:lpstr>
      <vt:lpstr>رئوس برنامه سلامت مادران </vt:lpstr>
      <vt:lpstr>وضعیت موجود</vt:lpstr>
      <vt:lpstr>PowerPoint Presentation</vt:lpstr>
      <vt:lpstr>شاخص های سلامت مادران (منبع استخراج: گزارش های دوره ای سامانه سیب)</vt:lpstr>
      <vt:lpstr>شاخص مراقبت پیش از بارداری - سال 1402- گزارش دوره ای سامانه سیب </vt:lpstr>
      <vt:lpstr>تحلیل شاخص ها: </vt:lpstr>
      <vt:lpstr>تحلیل شاخص مراقبت پیش از بارداری: </vt:lpstr>
      <vt:lpstr>PowerPoint Presentation</vt:lpstr>
      <vt:lpstr>شاخص مراقبت پس از زایمان- سال 1402-سامانه سیب</vt:lpstr>
      <vt:lpstr>تحلیل</vt:lpstr>
      <vt:lpstr>تحلیل پوشش مراقبت پس از زایمان: </vt:lpstr>
      <vt:lpstr>PowerPoint Presentation</vt:lpstr>
      <vt:lpstr>شاخص کلی مراقبت بارداری-سال 1402- سامانه سیب</vt:lpstr>
      <vt:lpstr>شاخص کلی مراقبت بارداری: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تعداد موارد مرگ مادر و موربیدیتی د.ع.پ.اصفهان - سال1402</vt:lpstr>
      <vt:lpstr>نسبت سهم مرگ به سهم موالید د.ع.پ. اصفهان  1401-1392 </vt:lpstr>
      <vt:lpstr>PowerPoint Presentation</vt:lpstr>
      <vt:lpstr>PowerPoint Presentation</vt:lpstr>
      <vt:lpstr>PowerPoint Presentation</vt:lpstr>
      <vt:lpstr>سال 1403</vt:lpstr>
      <vt:lpstr>اولویت های آموزشی 1403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STD-MADARAN</cp:lastModifiedBy>
  <cp:revision>156</cp:revision>
  <dcterms:created xsi:type="dcterms:W3CDTF">2011-07-11T11:56:50Z</dcterms:created>
  <dcterms:modified xsi:type="dcterms:W3CDTF">2024-06-09T03:55:15Z</dcterms:modified>
</cp:coreProperties>
</file>