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4.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1" r:id="rId2"/>
    <p:sldMasterId id="2147483673" r:id="rId3"/>
  </p:sldMasterIdLst>
  <p:notesMasterIdLst>
    <p:notesMasterId r:id="rId82"/>
  </p:notesMasterIdLst>
  <p:sldIdLst>
    <p:sldId id="256" r:id="rId4"/>
    <p:sldId id="309" r:id="rId5"/>
    <p:sldId id="310" r:id="rId6"/>
    <p:sldId id="358" r:id="rId7"/>
    <p:sldId id="359" r:id="rId8"/>
    <p:sldId id="360" r:id="rId9"/>
    <p:sldId id="327" r:id="rId10"/>
    <p:sldId id="363" r:id="rId11"/>
    <p:sldId id="361" r:id="rId12"/>
    <p:sldId id="362" r:id="rId13"/>
    <p:sldId id="330" r:id="rId14"/>
    <p:sldId id="331" r:id="rId15"/>
    <p:sldId id="332" r:id="rId16"/>
    <p:sldId id="333" r:id="rId17"/>
    <p:sldId id="365" r:id="rId18"/>
    <p:sldId id="366" r:id="rId19"/>
    <p:sldId id="334" r:id="rId20"/>
    <p:sldId id="335" r:id="rId21"/>
    <p:sldId id="338" r:id="rId22"/>
    <p:sldId id="339" r:id="rId23"/>
    <p:sldId id="340" r:id="rId24"/>
    <p:sldId id="342" r:id="rId25"/>
    <p:sldId id="349" r:id="rId26"/>
    <p:sldId id="344" r:id="rId27"/>
    <p:sldId id="353" r:id="rId28"/>
    <p:sldId id="364" r:id="rId29"/>
    <p:sldId id="392" r:id="rId30"/>
    <p:sldId id="354" r:id="rId31"/>
    <p:sldId id="312" r:id="rId32"/>
    <p:sldId id="367" r:id="rId33"/>
    <p:sldId id="368" r:id="rId34"/>
    <p:sldId id="286" r:id="rId35"/>
    <p:sldId id="396" r:id="rId36"/>
    <p:sldId id="389" r:id="rId37"/>
    <p:sldId id="391" r:id="rId38"/>
    <p:sldId id="395" r:id="rId39"/>
    <p:sldId id="393" r:id="rId40"/>
    <p:sldId id="394" r:id="rId41"/>
    <p:sldId id="318" r:id="rId42"/>
    <p:sldId id="319" r:id="rId43"/>
    <p:sldId id="320" r:id="rId44"/>
    <p:sldId id="321" r:id="rId45"/>
    <p:sldId id="322" r:id="rId46"/>
    <p:sldId id="323" r:id="rId47"/>
    <p:sldId id="370" r:id="rId48"/>
    <p:sldId id="300" r:id="rId49"/>
    <p:sldId id="304" r:id="rId50"/>
    <p:sldId id="284" r:id="rId51"/>
    <p:sldId id="387" r:id="rId52"/>
    <p:sldId id="388" r:id="rId53"/>
    <p:sldId id="371" r:id="rId54"/>
    <p:sldId id="305" r:id="rId55"/>
    <p:sldId id="308" r:id="rId56"/>
    <p:sldId id="306" r:id="rId57"/>
    <p:sldId id="307" r:id="rId58"/>
    <p:sldId id="375" r:id="rId59"/>
    <p:sldId id="289" r:id="rId60"/>
    <p:sldId id="290" r:id="rId61"/>
    <p:sldId id="291" r:id="rId62"/>
    <p:sldId id="292" r:id="rId63"/>
    <p:sldId id="293" r:id="rId64"/>
    <p:sldId id="294" r:id="rId65"/>
    <p:sldId id="295" r:id="rId66"/>
    <p:sldId id="296" r:id="rId67"/>
    <p:sldId id="297" r:id="rId68"/>
    <p:sldId id="298" r:id="rId69"/>
    <p:sldId id="374" r:id="rId70"/>
    <p:sldId id="381" r:id="rId71"/>
    <p:sldId id="383" r:id="rId72"/>
    <p:sldId id="377" r:id="rId73"/>
    <p:sldId id="378" r:id="rId74"/>
    <p:sldId id="379" r:id="rId75"/>
    <p:sldId id="380" r:id="rId76"/>
    <p:sldId id="384" r:id="rId77"/>
    <p:sldId id="385" r:id="rId78"/>
    <p:sldId id="386" r:id="rId79"/>
    <p:sldId id="314" r:id="rId80"/>
    <p:sldId id="313" r:id="rId8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C88B"/>
    <a:srgbClr val="FF7DB5"/>
    <a:srgbClr val="0000CC"/>
    <a:srgbClr val="1D3A00"/>
    <a:srgbClr val="FF856D"/>
    <a:srgbClr val="FF2549"/>
    <a:srgbClr val="003635"/>
    <a:srgbClr val="005856"/>
    <a:srgbClr val="9EFF29"/>
    <a:srgbClr val="007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195" autoAdjust="0"/>
    <p:restoredTop sz="89150" autoAdjust="0"/>
  </p:normalViewPr>
  <p:slideViewPr>
    <p:cSldViewPr snapToGrid="0">
      <p:cViewPr varScale="1">
        <p:scale>
          <a:sx n="88" d="100"/>
          <a:sy n="88" d="100"/>
        </p:scale>
        <p:origin x="96" y="720"/>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viewProps" Target="viewProp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61" Type="http://schemas.openxmlformats.org/officeDocument/2006/relationships/slide" Target="slides/slide58.xml"/><Relationship Id="rId8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oleObject" Target="Chart%20in%20Microsoft%20PowerPoint" TargetMode="External"/><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oleObject" Target="Chart%20in%20Microsoft%20PowerPoint" TargetMode="External"/><Relationship Id="rId2" Type="http://schemas.microsoft.com/office/2011/relationships/chartColorStyle" Target="colors4.xml"/><Relationship Id="rId1" Type="http://schemas.microsoft.com/office/2011/relationships/chartStyle" Target="styl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vert="horz"/>
          <a:lstStyle/>
          <a:p>
            <a:pPr>
              <a:defRPr/>
            </a:pPr>
            <a:r>
              <a:rPr lang="fa-IR" sz="1600" dirty="0">
                <a:cs typeface="B Titr" panose="00000700000000000000" pitchFamily="2" charset="-78"/>
              </a:rPr>
              <a:t>پوشش مراقبت شناسایی و طبقه بندی خطر پذیری سالمندان - 1400.8.7 </a:t>
            </a:r>
            <a:endParaRPr lang="en-US" sz="1600" dirty="0">
              <a:cs typeface="B Titr" panose="00000700000000000000" pitchFamily="2" charset="-78"/>
            </a:endParaRPr>
          </a:p>
        </c:rich>
      </c:tx>
      <c:overlay val="0"/>
      <c:spPr>
        <a:noFill/>
        <a:ln>
          <a:noFill/>
        </a:ln>
        <a:effectLst/>
      </c:spPr>
    </c:title>
    <c:autoTitleDeleted val="0"/>
    <c:plotArea>
      <c:layout/>
      <c:barChart>
        <c:barDir val="col"/>
        <c:grouping val="clustered"/>
        <c:varyColors val="0"/>
        <c:dLbls>
          <c:showLegendKey val="0"/>
          <c:showVal val="0"/>
          <c:showCatName val="0"/>
          <c:showSerName val="0"/>
          <c:showPercent val="0"/>
          <c:showBubbleSize val="0"/>
        </c:dLbls>
        <c:gapWidth val="72"/>
        <c:overlap val="63"/>
        <c:axId val="326343296"/>
        <c:axId val="326349184"/>
      </c:barChart>
      <c:catAx>
        <c:axId val="326343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b="1" i="0" baseline="0">
                <a:cs typeface="B Nazanin" panose="00000400000000000000" pitchFamily="2" charset="-78"/>
              </a:defRPr>
            </a:pPr>
            <a:endParaRPr lang="en-US"/>
          </a:p>
        </c:txPr>
        <c:crossAx val="326349184"/>
        <c:crosses val="autoZero"/>
        <c:auto val="1"/>
        <c:lblAlgn val="ctr"/>
        <c:lblOffset val="100"/>
        <c:noMultiLvlLbl val="0"/>
      </c:catAx>
      <c:valAx>
        <c:axId val="3263491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en-US"/>
          </a:p>
        </c:txPr>
        <c:crossAx val="326343296"/>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900" baseline="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60" b="0" i="0" u="none" strike="noStrike" baseline="0">
                <a:solidFill>
                  <a:srgbClr val="333333"/>
                </a:solidFill>
                <a:latin typeface="B Nazanin"/>
                <a:ea typeface="B Nazanin"/>
                <a:cs typeface="B Nazanin"/>
              </a:defRPr>
            </a:pPr>
            <a:r>
              <a:rPr lang="fa-IR"/>
              <a:t>نتایج خطر پذیری سالمندان</a:t>
            </a:r>
            <a:r>
              <a:rPr lang="fa-IR" baseline="0"/>
              <a:t> تحت پوشش دانشگاه علوم پزشکی اصفهان - پایان سال 1400</a:t>
            </a:r>
            <a:endParaRPr lang="fa-IR"/>
          </a:p>
        </c:rich>
      </c:tx>
      <c:overlay val="0"/>
      <c:spPr>
        <a:noFill/>
        <a:ln w="25400">
          <a:noFill/>
        </a:ln>
      </c:spPr>
    </c:title>
    <c:autoTitleDeleted val="0"/>
    <c:plotArea>
      <c:layout>
        <c:manualLayout>
          <c:layoutTarget val="inner"/>
          <c:xMode val="edge"/>
          <c:yMode val="edge"/>
          <c:x val="4.5349834742879361E-2"/>
          <c:y val="0.1216446188518736"/>
          <c:w val="0.95156374550403433"/>
          <c:h val="0.63665465741901683"/>
        </c:manualLayout>
      </c:layout>
      <c:barChart>
        <c:barDir val="col"/>
        <c:grouping val="clustered"/>
        <c:varyColors val="0"/>
        <c:ser>
          <c:idx val="0"/>
          <c:order val="0"/>
          <c:tx>
            <c:strRef>
              <c:f>Sheet1!$B$1</c:f>
              <c:strCache>
                <c:ptCount val="1"/>
                <c:pt idx="0">
                  <c:v>نتایج خطر پذیری سالمندان دانشگاه علوم پزشکی اصفهان تا 1400/12/20</c:v>
                </c:pt>
              </c:strCache>
            </c:strRef>
          </c:tx>
          <c:spPr>
            <a:solidFill>
              <a:srgbClr val="5B9BD5"/>
            </a:solidFill>
            <a:ln w="25400">
              <a:noFill/>
            </a:ln>
          </c:spPr>
          <c:invertIfNegative val="0"/>
          <c:dPt>
            <c:idx val="0"/>
            <c:invertIfNegative val="0"/>
            <c:bubble3D val="0"/>
            <c:spPr>
              <a:solidFill>
                <a:srgbClr val="C00000"/>
              </a:solidFill>
              <a:ln w="25400">
                <a:noFill/>
              </a:ln>
            </c:spPr>
            <c:extLst>
              <c:ext xmlns:c16="http://schemas.microsoft.com/office/drawing/2014/chart" uri="{C3380CC4-5D6E-409C-BE32-E72D297353CC}">
                <c16:uniqueId val="{00000001-DE3A-48E5-9C51-7532A43F6B5B}"/>
              </c:ext>
            </c:extLst>
          </c:dPt>
          <c:dPt>
            <c:idx val="1"/>
            <c:invertIfNegative val="0"/>
            <c:bubble3D val="0"/>
            <c:spPr>
              <a:solidFill>
                <a:srgbClr val="FF0000"/>
              </a:solidFill>
              <a:ln w="25400">
                <a:noFill/>
              </a:ln>
            </c:spPr>
            <c:extLst>
              <c:ext xmlns:c16="http://schemas.microsoft.com/office/drawing/2014/chart" uri="{C3380CC4-5D6E-409C-BE32-E72D297353CC}">
                <c16:uniqueId val="{00000003-DE3A-48E5-9C51-7532A43F6B5B}"/>
              </c:ext>
            </c:extLst>
          </c:dPt>
          <c:dPt>
            <c:idx val="2"/>
            <c:invertIfNegative val="0"/>
            <c:bubble3D val="0"/>
            <c:spPr>
              <a:solidFill>
                <a:srgbClr val="FFC000"/>
              </a:solidFill>
              <a:ln w="25400">
                <a:noFill/>
              </a:ln>
            </c:spPr>
            <c:extLst>
              <c:ext xmlns:c16="http://schemas.microsoft.com/office/drawing/2014/chart" uri="{C3380CC4-5D6E-409C-BE32-E72D297353CC}">
                <c16:uniqueId val="{00000005-DE3A-48E5-9C51-7532A43F6B5B}"/>
              </c:ext>
            </c:extLst>
          </c:dPt>
          <c:dPt>
            <c:idx val="3"/>
            <c:invertIfNegative val="0"/>
            <c:bubble3D val="0"/>
            <c:spPr>
              <a:solidFill>
                <a:srgbClr val="FFFF00"/>
              </a:solidFill>
              <a:ln w="25400">
                <a:noFill/>
              </a:ln>
            </c:spPr>
            <c:extLst>
              <c:ext xmlns:c16="http://schemas.microsoft.com/office/drawing/2014/chart" uri="{C3380CC4-5D6E-409C-BE32-E72D297353CC}">
                <c16:uniqueId val="{00000007-DE3A-48E5-9C51-7532A43F6B5B}"/>
              </c:ext>
            </c:extLst>
          </c:dPt>
          <c:dPt>
            <c:idx val="4"/>
            <c:invertIfNegative val="0"/>
            <c:bubble3D val="0"/>
            <c:spPr>
              <a:solidFill>
                <a:srgbClr val="00B050"/>
              </a:solidFill>
              <a:ln w="25400">
                <a:noFill/>
              </a:ln>
            </c:spPr>
            <c:extLst>
              <c:ext xmlns:c16="http://schemas.microsoft.com/office/drawing/2014/chart" uri="{C3380CC4-5D6E-409C-BE32-E72D297353CC}">
                <c16:uniqueId val="{00000009-DE3A-48E5-9C51-7532A43F6B5B}"/>
              </c:ext>
            </c:extLst>
          </c:dPt>
          <c:dLbls>
            <c:spPr>
              <a:noFill/>
              <a:ln w="25400">
                <a:noFill/>
              </a:ln>
            </c:spPr>
            <c:txPr>
              <a:bodyPr wrap="square" lIns="38100" tIns="19050" rIns="38100" bIns="19050" anchor="ctr">
                <a:spAutoFit/>
              </a:bodyPr>
              <a:lstStyle/>
              <a:p>
                <a:pPr>
                  <a:defRPr sz="1400" b="1" i="0" u="none" strike="noStrike" baseline="0">
                    <a:solidFill>
                      <a:srgbClr val="333333"/>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بسیار پر خطر</c:v>
                </c:pt>
                <c:pt idx="1">
                  <c:v>پر خطر</c:v>
                </c:pt>
                <c:pt idx="2">
                  <c:v>خطر متوسط</c:v>
                </c:pt>
                <c:pt idx="3">
                  <c:v>کم خطر</c:v>
                </c:pt>
                <c:pt idx="4">
                  <c:v>حداقل خطر </c:v>
                </c:pt>
              </c:strCache>
            </c:strRef>
          </c:cat>
          <c:val>
            <c:numRef>
              <c:f>Sheet1!$B$2:$B$6</c:f>
              <c:numCache>
                <c:formatCode>General</c:formatCode>
                <c:ptCount val="5"/>
                <c:pt idx="0">
                  <c:v>5.8</c:v>
                </c:pt>
                <c:pt idx="1">
                  <c:v>32.4</c:v>
                </c:pt>
                <c:pt idx="2">
                  <c:v>4.3</c:v>
                </c:pt>
                <c:pt idx="3">
                  <c:v>15.5</c:v>
                </c:pt>
                <c:pt idx="4">
                  <c:v>40.9</c:v>
                </c:pt>
              </c:numCache>
            </c:numRef>
          </c:val>
          <c:extLst>
            <c:ext xmlns:c16="http://schemas.microsoft.com/office/drawing/2014/chart" uri="{C3380CC4-5D6E-409C-BE32-E72D297353CC}">
              <c16:uniqueId val="{0000000A-DE3A-48E5-9C51-7532A43F6B5B}"/>
            </c:ext>
          </c:extLst>
        </c:ser>
        <c:dLbls>
          <c:showLegendKey val="0"/>
          <c:showVal val="0"/>
          <c:showCatName val="0"/>
          <c:showSerName val="0"/>
          <c:showPercent val="0"/>
          <c:showBubbleSize val="0"/>
        </c:dLbls>
        <c:gapWidth val="219"/>
        <c:overlap val="-27"/>
        <c:axId val="1851625279"/>
        <c:axId val="1"/>
      </c:barChart>
      <c:catAx>
        <c:axId val="18516252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vert="horz"/>
          <a:lstStyle/>
          <a:p>
            <a:pPr>
              <a:defRPr sz="1195" b="1" i="0" u="none" strike="noStrike" baseline="0">
                <a:solidFill>
                  <a:srgbClr val="333333"/>
                </a:solidFill>
                <a:latin typeface="Calibri"/>
                <a:ea typeface="Calibri"/>
                <a:cs typeface="B Nazanin" panose="00000400000000000000" pitchFamily="2" charset="-78"/>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ln w="6350">
            <a:noFill/>
          </a:ln>
        </c:spPr>
        <c:txPr>
          <a:bodyPr rot="0" vert="horz"/>
          <a:lstStyle/>
          <a:p>
            <a:pPr>
              <a:defRPr sz="1195" b="0" i="0" u="none" strike="noStrike" baseline="0">
                <a:solidFill>
                  <a:srgbClr val="333333"/>
                </a:solidFill>
                <a:latin typeface="Calibri"/>
                <a:ea typeface="Calibri"/>
                <a:cs typeface="Calibri"/>
              </a:defRPr>
            </a:pPr>
            <a:endParaRPr lang="en-US"/>
          </a:p>
        </c:txPr>
        <c:crossAx val="1851625279"/>
        <c:crosses val="autoZero"/>
        <c:crossBetween val="between"/>
      </c:valAx>
      <c:spPr>
        <a:noFill/>
        <a:ln w="25400">
          <a:noFill/>
        </a:ln>
      </c:spPr>
    </c:plotArea>
    <c:legend>
      <c:legendPos val="b"/>
      <c:layout>
        <c:manualLayout>
          <c:xMode val="edge"/>
          <c:yMode val="edge"/>
          <c:x val="0"/>
          <c:y val="0.9432159659287872"/>
          <c:w val="3.4633559942745119E-2"/>
          <c:h val="5.3977913138216205E-2"/>
        </c:manualLayout>
      </c:layout>
      <c:overlay val="0"/>
      <c:spPr>
        <a:noFill/>
        <a:ln w="25400">
          <a:noFill/>
        </a:ln>
      </c:spPr>
      <c:txPr>
        <a:bodyPr/>
        <a:lstStyle/>
        <a:p>
          <a:pPr>
            <a:defRPr sz="1095" b="0" i="0" u="none" strike="noStrike" baseline="0">
              <a:solidFill>
                <a:srgbClr val="333333"/>
              </a:solidFill>
              <a:latin typeface="Calibri"/>
              <a:ea typeface="Calibri"/>
              <a:cs typeface="Calibri"/>
            </a:defRPr>
          </a:pPr>
          <a:endParaRPr lang="en-US"/>
        </a:p>
      </c:txPr>
    </c:legend>
    <c:plotVisOnly val="1"/>
    <c:dispBlanksAs val="gap"/>
    <c:showDLblsOverMax val="0"/>
  </c:chart>
  <c:spPr>
    <a:solidFill>
      <a:schemeClr val="bg1"/>
    </a:solidFill>
    <a:ln>
      <a:noFill/>
    </a:ln>
    <a:effectLst/>
  </c:spPr>
  <c:txPr>
    <a:bodyPr/>
    <a:lstStyle/>
    <a:p>
      <a:pPr>
        <a:defRPr sz="133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a:t>تعداد سالمندان بسیار پر خطربه تفکیک شهرستانها</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3.9012685914260714E-2"/>
          <c:y val="2.1795713035870516E-2"/>
          <c:w val="0.95905293088363952"/>
          <c:h val="0.85550286769709338"/>
        </c:manualLayout>
      </c:layout>
      <c:barChart>
        <c:barDir val="col"/>
        <c:grouping val="clustered"/>
        <c:varyColors val="0"/>
        <c:ser>
          <c:idx val="0"/>
          <c:order val="0"/>
          <c:tx>
            <c:strRef>
              <c:f>Sheet1!$B$1</c:f>
              <c:strCache>
                <c:ptCount val="1"/>
                <c:pt idx="0">
                  <c:v>تعداد سالمندان بسیار پر خطر</c:v>
                </c:pt>
              </c:strCache>
            </c:strRef>
          </c:tx>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Sheet1!$A$2:$A$25</c:f>
              <c:strCache>
                <c:ptCount val="23"/>
                <c:pt idx="0">
                  <c:v>اردستان</c:v>
                </c:pt>
                <c:pt idx="1">
                  <c:v>اصفهان یک</c:v>
                </c:pt>
                <c:pt idx="2">
                  <c:v>اصفهان دو</c:v>
                </c:pt>
                <c:pt idx="3">
                  <c:v>برخوار</c:v>
                </c:pt>
                <c:pt idx="4">
                  <c:v>بویین و میاندشت</c:v>
                </c:pt>
                <c:pt idx="5">
                  <c:v>تیران و کرون</c:v>
                </c:pt>
                <c:pt idx="6">
                  <c:v>چادگان</c:v>
                </c:pt>
                <c:pt idx="7">
                  <c:v>خمینی شهر</c:v>
                </c:pt>
                <c:pt idx="8">
                  <c:v>خوانسار</c:v>
                </c:pt>
                <c:pt idx="9">
                  <c:v>خور</c:v>
                </c:pt>
                <c:pt idx="10">
                  <c:v>دهاقان</c:v>
                </c:pt>
                <c:pt idx="11">
                  <c:v>سمیرم </c:v>
                </c:pt>
                <c:pt idx="12">
                  <c:v>شاهین شهرومیمه</c:v>
                </c:pt>
                <c:pt idx="13">
                  <c:v>شهرضا</c:v>
                </c:pt>
                <c:pt idx="14">
                  <c:v>فریدن</c:v>
                </c:pt>
                <c:pt idx="15">
                  <c:v>فریدونشهر</c:v>
                </c:pt>
                <c:pt idx="16">
                  <c:v>فلاورجان</c:v>
                </c:pt>
                <c:pt idx="17">
                  <c:v>گلپایگان</c:v>
                </c:pt>
                <c:pt idx="18">
                  <c:v>لنجان</c:v>
                </c:pt>
                <c:pt idx="19">
                  <c:v>مبارکه</c:v>
                </c:pt>
                <c:pt idx="20">
                  <c:v>نایین </c:v>
                </c:pt>
                <c:pt idx="21">
                  <c:v>نجف آباد </c:v>
                </c:pt>
                <c:pt idx="22">
                  <c:v>نطنز</c:v>
                </c:pt>
              </c:strCache>
            </c:strRef>
          </c:cat>
          <c:val>
            <c:numRef>
              <c:f>Sheet1!$B$2:$B$25</c:f>
              <c:numCache>
                <c:formatCode>General</c:formatCode>
                <c:ptCount val="24"/>
                <c:pt idx="0">
                  <c:v>455</c:v>
                </c:pt>
                <c:pt idx="1">
                  <c:v>5790</c:v>
                </c:pt>
                <c:pt idx="2">
                  <c:v>6930</c:v>
                </c:pt>
                <c:pt idx="3">
                  <c:v>662</c:v>
                </c:pt>
                <c:pt idx="4">
                  <c:v>142</c:v>
                </c:pt>
                <c:pt idx="5">
                  <c:v>550</c:v>
                </c:pt>
                <c:pt idx="6">
                  <c:v>229</c:v>
                </c:pt>
                <c:pt idx="7">
                  <c:v>2147</c:v>
                </c:pt>
                <c:pt idx="8">
                  <c:v>208</c:v>
                </c:pt>
                <c:pt idx="9">
                  <c:v>178</c:v>
                </c:pt>
                <c:pt idx="10">
                  <c:v>324</c:v>
                </c:pt>
                <c:pt idx="11">
                  <c:v>358</c:v>
                </c:pt>
                <c:pt idx="12">
                  <c:v>1655</c:v>
                </c:pt>
                <c:pt idx="13">
                  <c:v>1121</c:v>
                </c:pt>
                <c:pt idx="14">
                  <c:v>342</c:v>
                </c:pt>
                <c:pt idx="15">
                  <c:v>195</c:v>
                </c:pt>
                <c:pt idx="16">
                  <c:v>1306</c:v>
                </c:pt>
                <c:pt idx="17">
                  <c:v>602</c:v>
                </c:pt>
                <c:pt idx="18">
                  <c:v>1343</c:v>
                </c:pt>
                <c:pt idx="19">
                  <c:v>926</c:v>
                </c:pt>
                <c:pt idx="20">
                  <c:v>452</c:v>
                </c:pt>
                <c:pt idx="21">
                  <c:v>2113</c:v>
                </c:pt>
                <c:pt idx="22">
                  <c:v>439</c:v>
                </c:pt>
              </c:numCache>
            </c:numRef>
          </c:val>
          <c:extLst>
            <c:ext xmlns:c16="http://schemas.microsoft.com/office/drawing/2014/chart" uri="{C3380CC4-5D6E-409C-BE32-E72D297353CC}">
              <c16:uniqueId val="{00000000-AB14-4115-A3EE-F4D92C9992CA}"/>
            </c:ext>
          </c:extLst>
        </c:ser>
        <c:dLbls>
          <c:showLegendKey val="0"/>
          <c:showVal val="0"/>
          <c:showCatName val="0"/>
          <c:showSerName val="0"/>
          <c:showPercent val="0"/>
          <c:showBubbleSize val="0"/>
        </c:dLbls>
        <c:gapWidth val="219"/>
        <c:overlap val="-27"/>
        <c:axId val="174595344"/>
        <c:axId val="247897552"/>
      </c:barChart>
      <c:catAx>
        <c:axId val="174595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247897552"/>
        <c:crosses val="autoZero"/>
        <c:auto val="1"/>
        <c:lblAlgn val="ctr"/>
        <c:lblOffset val="100"/>
        <c:noMultiLvlLbl val="0"/>
      </c:catAx>
      <c:valAx>
        <c:axId val="2478975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4595344"/>
        <c:crosses val="autoZero"/>
        <c:crossBetween val="between"/>
      </c:valAx>
      <c:spPr>
        <a:noFill/>
        <a:ln>
          <a:noFill/>
        </a:ln>
        <a:effectLst/>
      </c:spPr>
    </c:plotArea>
    <c:legend>
      <c:legendPos val="b"/>
      <c:layout>
        <c:manualLayout>
          <c:xMode val="edge"/>
          <c:yMode val="edge"/>
          <c:x val="0.37369695975503064"/>
          <c:y val="0.29017810273715783"/>
          <c:w val="0.26186533974919801"/>
          <c:h val="6.696475440569929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a:cs typeface="B Nazanin" panose="00000400000000000000" pitchFamily="2" charset="-78"/>
              </a:rPr>
              <a:t>تعداد سالمندان بسیار پر خطر شهرستانهای تابعه دانشگاه علوم پزشکی</a:t>
            </a:r>
            <a:r>
              <a:rPr lang="fa-IR" baseline="0">
                <a:cs typeface="B Nazanin" panose="00000400000000000000" pitchFamily="2" charset="-78"/>
              </a:rPr>
              <a:t> اصفهان</a:t>
            </a:r>
            <a:r>
              <a:rPr lang="fa-IR">
                <a:cs typeface="B Nazanin" panose="00000400000000000000" pitchFamily="2" charset="-78"/>
              </a:rPr>
              <a:t> تا پایان سال 1400</a:t>
            </a:r>
            <a:endParaRPr lang="en-US">
              <a:cs typeface="B Nazanin" panose="000004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Word]Sheet1'!$A$28:$A$40</c:f>
              <c:strCache>
                <c:ptCount val="13"/>
                <c:pt idx="0">
                  <c:v>اردستان</c:v>
                </c:pt>
                <c:pt idx="1">
                  <c:v>برخوار</c:v>
                </c:pt>
                <c:pt idx="2">
                  <c:v>بویین و میاندشت</c:v>
                </c:pt>
                <c:pt idx="3">
                  <c:v>چادگان</c:v>
                </c:pt>
                <c:pt idx="4">
                  <c:v>خوانسار</c:v>
                </c:pt>
                <c:pt idx="5">
                  <c:v>خور</c:v>
                </c:pt>
                <c:pt idx="6">
                  <c:v>سمیرم </c:v>
                </c:pt>
                <c:pt idx="7">
                  <c:v>فریدن</c:v>
                </c:pt>
                <c:pt idx="8">
                  <c:v>فریدونشهر</c:v>
                </c:pt>
                <c:pt idx="9">
                  <c:v>گلپایگان</c:v>
                </c:pt>
                <c:pt idx="10">
                  <c:v>مبارکه</c:v>
                </c:pt>
                <c:pt idx="11">
                  <c:v>نایین </c:v>
                </c:pt>
                <c:pt idx="12">
                  <c:v>نجف آباد </c:v>
                </c:pt>
              </c:strCache>
            </c:strRef>
          </c:cat>
          <c:val>
            <c:numRef>
              <c:f>'[Chart in Microsoft Word]Sheet1'!$B$28:$B$40</c:f>
              <c:numCache>
                <c:formatCode>General</c:formatCode>
                <c:ptCount val="13"/>
                <c:pt idx="0">
                  <c:v>455</c:v>
                </c:pt>
                <c:pt idx="1">
                  <c:v>662</c:v>
                </c:pt>
                <c:pt idx="2">
                  <c:v>142</c:v>
                </c:pt>
                <c:pt idx="3">
                  <c:v>229</c:v>
                </c:pt>
                <c:pt idx="4">
                  <c:v>208</c:v>
                </c:pt>
                <c:pt idx="5">
                  <c:v>178</c:v>
                </c:pt>
                <c:pt idx="6">
                  <c:v>358</c:v>
                </c:pt>
                <c:pt idx="7">
                  <c:v>342</c:v>
                </c:pt>
                <c:pt idx="8">
                  <c:v>195</c:v>
                </c:pt>
                <c:pt idx="9">
                  <c:v>602</c:v>
                </c:pt>
                <c:pt idx="10">
                  <c:v>926</c:v>
                </c:pt>
                <c:pt idx="11">
                  <c:v>452</c:v>
                </c:pt>
                <c:pt idx="12">
                  <c:v>2113</c:v>
                </c:pt>
              </c:numCache>
            </c:numRef>
          </c:val>
          <c:extLst>
            <c:ext xmlns:c16="http://schemas.microsoft.com/office/drawing/2014/chart" uri="{C3380CC4-5D6E-409C-BE32-E72D297353CC}">
              <c16:uniqueId val="{00000000-344E-475B-AFB1-4A14A220EC42}"/>
            </c:ext>
          </c:extLst>
        </c:ser>
        <c:dLbls>
          <c:showLegendKey val="0"/>
          <c:showVal val="0"/>
          <c:showCatName val="0"/>
          <c:showSerName val="0"/>
          <c:showPercent val="0"/>
          <c:showBubbleSize val="0"/>
        </c:dLbls>
        <c:gapWidth val="219"/>
        <c:overlap val="-27"/>
        <c:axId val="246687424"/>
        <c:axId val="241794352"/>
      </c:barChart>
      <c:catAx>
        <c:axId val="246687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241794352"/>
        <c:crosses val="autoZero"/>
        <c:auto val="1"/>
        <c:lblAlgn val="ctr"/>
        <c:lblOffset val="100"/>
        <c:noMultiLvlLbl val="0"/>
      </c:catAx>
      <c:valAx>
        <c:axId val="241794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46687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0" i="0" baseline="0" dirty="0">
                <a:effectLst/>
                <a:cs typeface="B Titr" panose="00000700000000000000" pitchFamily="2" charset="-78"/>
              </a:rPr>
              <a:t>حد انتظار مراقبت کامل سالمندان (60تا70سال )در سال 1401 و پوشش مراقبت سال 1400</a:t>
            </a:r>
            <a:endParaRPr lang="en-US" dirty="0">
              <a:effectLst/>
              <a:cs typeface="B Titr" panose="00000700000000000000" pitchFamily="2" charset="-78"/>
            </a:endParaRPr>
          </a:p>
        </c:rich>
      </c:tx>
      <c:layout>
        <c:manualLayout>
          <c:xMode val="edge"/>
          <c:yMode val="edge"/>
          <c:x val="0.15861399342208771"/>
          <c:y val="1.070950242766289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2776574803149607E-2"/>
          <c:y val="0.16465441819772528"/>
          <c:w val="0.94194564741907261"/>
          <c:h val="0.73715213376105759"/>
        </c:manualLayout>
      </c:layout>
      <c:barChart>
        <c:barDir val="col"/>
        <c:grouping val="clustered"/>
        <c:varyColors val="0"/>
        <c:ser>
          <c:idx val="0"/>
          <c:order val="0"/>
          <c:tx>
            <c:strRef>
              <c:f>'[Chart in Microsoft PowerPoint]60تا70با 40درصدارتقا '!$C$2</c:f>
              <c:strCache>
                <c:ptCount val="1"/>
                <c:pt idx="0">
                  <c:v>پوشش مراقبت کامل 60 تا 70 - سال 1400</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B Titr" panose="000007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PowerPoint]60تا70با 40درصدارتقا '!$B$3:$B$20</c:f>
              <c:strCache>
                <c:ptCount val="18"/>
                <c:pt idx="0">
                  <c:v>  فریدونشهر</c:v>
                </c:pt>
                <c:pt idx="1">
                  <c:v>  سمیرم</c:v>
                </c:pt>
                <c:pt idx="2">
                  <c:v> فریدن</c:v>
                </c:pt>
                <c:pt idx="3">
                  <c:v>  گلپایگان</c:v>
                </c:pt>
                <c:pt idx="4">
                  <c:v>  خوانسار</c:v>
                </c:pt>
                <c:pt idx="5">
                  <c:v>  تیران و کرون</c:v>
                </c:pt>
                <c:pt idx="6">
                  <c:v>  چادگان</c:v>
                </c:pt>
                <c:pt idx="7">
                  <c:v>  دهاقان</c:v>
                </c:pt>
                <c:pt idx="8">
                  <c:v>اردستان</c:v>
                </c:pt>
                <c:pt idx="9">
                  <c:v>  نطنز</c:v>
                </c:pt>
                <c:pt idx="10">
                  <c:v>  نائین</c:v>
                </c:pt>
                <c:pt idx="11">
                  <c:v>  خور و بیابانک</c:v>
                </c:pt>
                <c:pt idx="12">
                  <c:v>  بوئین و میاندشت</c:v>
                </c:pt>
                <c:pt idx="13">
                  <c:v>هرند</c:v>
                </c:pt>
                <c:pt idx="14">
                  <c:v>ورزنه</c:v>
                </c:pt>
                <c:pt idx="15">
                  <c:v>جرقویه </c:v>
                </c:pt>
                <c:pt idx="16">
                  <c:v>کوهپایه</c:v>
                </c:pt>
                <c:pt idx="17">
                  <c:v>استان</c:v>
                </c:pt>
              </c:strCache>
            </c:strRef>
          </c:cat>
          <c:val>
            <c:numRef>
              <c:f>'[Chart in Microsoft PowerPoint]60تا70با 40درصدارتقا '!$C$3:$C$20</c:f>
              <c:numCache>
                <c:formatCode>0.0</c:formatCode>
                <c:ptCount val="18"/>
                <c:pt idx="0">
                  <c:v>45.78</c:v>
                </c:pt>
                <c:pt idx="1">
                  <c:v>33.06</c:v>
                </c:pt>
                <c:pt idx="2">
                  <c:v>29.4</c:v>
                </c:pt>
                <c:pt idx="3">
                  <c:v>28.6</c:v>
                </c:pt>
                <c:pt idx="4">
                  <c:v>25.56</c:v>
                </c:pt>
                <c:pt idx="5">
                  <c:v>20.43</c:v>
                </c:pt>
                <c:pt idx="6">
                  <c:v>20.010000000000002</c:v>
                </c:pt>
                <c:pt idx="7">
                  <c:v>19.72</c:v>
                </c:pt>
                <c:pt idx="8">
                  <c:v>18.87</c:v>
                </c:pt>
                <c:pt idx="9">
                  <c:v>18.72</c:v>
                </c:pt>
                <c:pt idx="10">
                  <c:v>18.22</c:v>
                </c:pt>
                <c:pt idx="11">
                  <c:v>14.14</c:v>
                </c:pt>
                <c:pt idx="12">
                  <c:v>13.69</c:v>
                </c:pt>
                <c:pt idx="17" formatCode="General">
                  <c:v>9.1</c:v>
                </c:pt>
              </c:numCache>
            </c:numRef>
          </c:val>
          <c:extLst>
            <c:ext xmlns:c16="http://schemas.microsoft.com/office/drawing/2014/chart" uri="{C3380CC4-5D6E-409C-BE32-E72D297353CC}">
              <c16:uniqueId val="{00000000-E6DC-4B37-BD69-96863BCD1BA0}"/>
            </c:ext>
          </c:extLst>
        </c:ser>
        <c:ser>
          <c:idx val="2"/>
          <c:order val="1"/>
          <c:tx>
            <c:strRef>
              <c:f>'[Chart in Microsoft PowerPoint]60تا70با 40درصدارتقا '!$E$2</c:f>
              <c:strCache>
                <c:ptCount val="1"/>
                <c:pt idx="0">
                  <c:v>حد انتظار مراقبت 60 تا 70 سال 1401</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PowerPoint]60تا70با 40درصدارتقا '!$B$3:$B$20</c:f>
              <c:strCache>
                <c:ptCount val="18"/>
                <c:pt idx="0">
                  <c:v>  فریدونشهر</c:v>
                </c:pt>
                <c:pt idx="1">
                  <c:v>  سمیرم</c:v>
                </c:pt>
                <c:pt idx="2">
                  <c:v> فریدن</c:v>
                </c:pt>
                <c:pt idx="3">
                  <c:v>  گلپایگان</c:v>
                </c:pt>
                <c:pt idx="4">
                  <c:v>  خوانسار</c:v>
                </c:pt>
                <c:pt idx="5">
                  <c:v>  تیران و کرون</c:v>
                </c:pt>
                <c:pt idx="6">
                  <c:v>  چادگان</c:v>
                </c:pt>
                <c:pt idx="7">
                  <c:v>  دهاقان</c:v>
                </c:pt>
                <c:pt idx="8">
                  <c:v>اردستان</c:v>
                </c:pt>
                <c:pt idx="9">
                  <c:v>  نطنز</c:v>
                </c:pt>
                <c:pt idx="10">
                  <c:v>  نائین</c:v>
                </c:pt>
                <c:pt idx="11">
                  <c:v>  خور و بیابانک</c:v>
                </c:pt>
                <c:pt idx="12">
                  <c:v>  بوئین و میاندشت</c:v>
                </c:pt>
                <c:pt idx="13">
                  <c:v>هرند</c:v>
                </c:pt>
                <c:pt idx="14">
                  <c:v>ورزنه</c:v>
                </c:pt>
                <c:pt idx="15">
                  <c:v>جرقویه </c:v>
                </c:pt>
                <c:pt idx="16">
                  <c:v>کوهپایه</c:v>
                </c:pt>
                <c:pt idx="17">
                  <c:v>استان</c:v>
                </c:pt>
              </c:strCache>
            </c:strRef>
          </c:cat>
          <c:val>
            <c:numRef>
              <c:f>'[Chart in Microsoft PowerPoint]60تا70با 40درصدارتقا '!$E$3:$E$20</c:f>
              <c:numCache>
                <c:formatCode>General</c:formatCode>
                <c:ptCount val="18"/>
                <c:pt idx="0">
                  <c:v>46</c:v>
                </c:pt>
                <c:pt idx="1">
                  <c:v>40</c:v>
                </c:pt>
                <c:pt idx="2">
                  <c:v>40</c:v>
                </c:pt>
                <c:pt idx="3">
                  <c:v>40</c:v>
                </c:pt>
                <c:pt idx="4">
                  <c:v>40</c:v>
                </c:pt>
                <c:pt idx="5">
                  <c:v>40</c:v>
                </c:pt>
                <c:pt idx="6">
                  <c:v>40</c:v>
                </c:pt>
                <c:pt idx="7">
                  <c:v>40</c:v>
                </c:pt>
                <c:pt idx="8">
                  <c:v>40</c:v>
                </c:pt>
                <c:pt idx="9">
                  <c:v>40</c:v>
                </c:pt>
                <c:pt idx="10">
                  <c:v>40</c:v>
                </c:pt>
                <c:pt idx="11">
                  <c:v>40</c:v>
                </c:pt>
                <c:pt idx="12">
                  <c:v>40</c:v>
                </c:pt>
                <c:pt idx="13">
                  <c:v>40</c:v>
                </c:pt>
                <c:pt idx="14">
                  <c:v>40</c:v>
                </c:pt>
                <c:pt idx="15">
                  <c:v>40</c:v>
                </c:pt>
                <c:pt idx="16">
                  <c:v>40</c:v>
                </c:pt>
                <c:pt idx="17">
                  <c:v>20.8</c:v>
                </c:pt>
              </c:numCache>
            </c:numRef>
          </c:val>
          <c:extLst>
            <c:ext xmlns:c16="http://schemas.microsoft.com/office/drawing/2014/chart" uri="{C3380CC4-5D6E-409C-BE32-E72D297353CC}">
              <c16:uniqueId val="{00000001-E6DC-4B37-BD69-96863BCD1BA0}"/>
            </c:ext>
          </c:extLst>
        </c:ser>
        <c:dLbls>
          <c:showLegendKey val="0"/>
          <c:showVal val="0"/>
          <c:showCatName val="0"/>
          <c:showSerName val="0"/>
          <c:showPercent val="0"/>
          <c:showBubbleSize val="0"/>
        </c:dLbls>
        <c:gapWidth val="219"/>
        <c:overlap val="-27"/>
        <c:axId val="1604863680"/>
        <c:axId val="1063176928"/>
      </c:barChart>
      <c:catAx>
        <c:axId val="1604863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crossAx val="1063176928"/>
        <c:crosses val="autoZero"/>
        <c:auto val="1"/>
        <c:lblAlgn val="ctr"/>
        <c:lblOffset val="100"/>
        <c:noMultiLvlLbl val="0"/>
      </c:catAx>
      <c:valAx>
        <c:axId val="1063176928"/>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4863680"/>
        <c:crosses val="autoZero"/>
        <c:crossBetween val="between"/>
      </c:valAx>
      <c:spPr>
        <a:noFill/>
        <a:ln>
          <a:noFill/>
        </a:ln>
        <a:effectLst/>
      </c:spPr>
    </c:plotArea>
    <c:legend>
      <c:legendPos val="b"/>
      <c:layout>
        <c:manualLayout>
          <c:xMode val="edge"/>
          <c:yMode val="edge"/>
          <c:x val="0.17530883639545058"/>
          <c:y val="0.10575814134344318"/>
          <c:w val="0.26730513647626108"/>
          <c:h val="9.231915085780803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0" i="0" baseline="0">
                <a:effectLst/>
                <a:cs typeface="B Titr" panose="00000700000000000000" pitchFamily="2" charset="-78"/>
              </a:rPr>
              <a:t>مقایسه پوشش مراقبت کامل سالمندان (70سال وبالاتر )در سال 1400  با حد انتظار 1401</a:t>
            </a:r>
            <a:endParaRPr lang="en-US">
              <a:effectLst/>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3.3080646504717169E-2"/>
          <c:y val="0.19983948730333162"/>
          <c:w val="0.95538718572263148"/>
          <c:h val="0.68774538068765978"/>
        </c:manualLayout>
      </c:layout>
      <c:barChart>
        <c:barDir val="col"/>
        <c:grouping val="clustered"/>
        <c:varyColors val="0"/>
        <c:ser>
          <c:idx val="0"/>
          <c:order val="0"/>
          <c:tx>
            <c:strRef>
              <c:f>'[Chart in Microsoft PowerPoint]70سال وبالاتربا 70درصدارتقا'!$C$2</c:f>
              <c:strCache>
                <c:ptCount val="1"/>
                <c:pt idx="0">
                  <c:v>پوشش مراقبت کامل  70 سال و بالاتر- سال 1400</c:v>
                </c:pt>
              </c:strCache>
            </c:strRef>
          </c:tx>
          <c:spPr>
            <a:solidFill>
              <a:schemeClr val="accent2"/>
            </a:solidFill>
            <a:ln>
              <a:noFill/>
            </a:ln>
            <a:effectLst/>
          </c:spPr>
          <c:invertIfNegative val="0"/>
          <c:dLbls>
            <c:dLbl>
              <c:idx val="0"/>
              <c:layout>
                <c:manualLayout>
                  <c:x val="-2.0967632224513557E-2"/>
                  <c:y val="9.990253602981029E-3"/>
                </c:manualLayout>
              </c:layout>
              <c:showLegendKey val="0"/>
              <c:showVal val="1"/>
              <c:showCatName val="0"/>
              <c:showSerName val="0"/>
              <c:showPercent val="0"/>
              <c:showBubbleSize val="0"/>
              <c:extLst>
                <c:ext xmlns:c15="http://schemas.microsoft.com/office/drawing/2012/chart" uri="{CE6537A1-D6FC-4f65-9D91-7224C49458BB}">
                  <c15:layout>
                    <c:manualLayout>
                      <c:w val="4.3367883791413438E-2"/>
                      <c:h val="5.017604872097222E-2"/>
                    </c:manualLayout>
                  </c15:layout>
                </c:ext>
                <c:ext xmlns:c16="http://schemas.microsoft.com/office/drawing/2014/chart" uri="{C3380CC4-5D6E-409C-BE32-E72D297353CC}">
                  <c16:uniqueId val="{00000000-C8A3-4B13-B3D3-7BAFAA53CD0E}"/>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PowerPoint]70سال وبالاتربا 70درصدارتقا'!$B$3:$B$20</c:f>
              <c:strCache>
                <c:ptCount val="18"/>
                <c:pt idx="0">
                  <c:v>  فریدونشهر</c:v>
                </c:pt>
                <c:pt idx="1">
                  <c:v>اردستان</c:v>
                </c:pt>
                <c:pt idx="2">
                  <c:v>  نطنز</c:v>
                </c:pt>
                <c:pt idx="3">
                  <c:v> فریدن</c:v>
                </c:pt>
                <c:pt idx="4">
                  <c:v>  گلپایگان</c:v>
                </c:pt>
                <c:pt idx="5">
                  <c:v>  سمیرم</c:v>
                </c:pt>
                <c:pt idx="6">
                  <c:v>  نائین</c:v>
                </c:pt>
                <c:pt idx="7">
                  <c:v>  خوانسار</c:v>
                </c:pt>
                <c:pt idx="8">
                  <c:v>  چادگان</c:v>
                </c:pt>
                <c:pt idx="9">
                  <c:v>  بوئین و میاندشت</c:v>
                </c:pt>
                <c:pt idx="10">
                  <c:v>  تیران و کرون</c:v>
                </c:pt>
                <c:pt idx="11">
                  <c:v>  خور و بیابانک</c:v>
                </c:pt>
                <c:pt idx="12">
                  <c:v>  دهاقان</c:v>
                </c:pt>
                <c:pt idx="13">
                  <c:v>هرند</c:v>
                </c:pt>
                <c:pt idx="14">
                  <c:v>ورزنه</c:v>
                </c:pt>
                <c:pt idx="15">
                  <c:v>جرقویه</c:v>
                </c:pt>
                <c:pt idx="16">
                  <c:v>کوهپایه</c:v>
                </c:pt>
                <c:pt idx="17">
                  <c:v>استان</c:v>
                </c:pt>
              </c:strCache>
            </c:strRef>
          </c:cat>
          <c:val>
            <c:numRef>
              <c:f>'[Chart in Microsoft PowerPoint]70سال وبالاتربا 70درصدارتقا'!$C$3:$C$20</c:f>
              <c:numCache>
                <c:formatCode>0.0</c:formatCode>
                <c:ptCount val="18"/>
                <c:pt idx="0">
                  <c:v>68.81</c:v>
                </c:pt>
                <c:pt idx="1">
                  <c:v>63.48</c:v>
                </c:pt>
                <c:pt idx="2">
                  <c:v>62.99</c:v>
                </c:pt>
                <c:pt idx="3">
                  <c:v>58.3</c:v>
                </c:pt>
                <c:pt idx="4">
                  <c:v>54.59</c:v>
                </c:pt>
                <c:pt idx="5">
                  <c:v>47.71</c:v>
                </c:pt>
                <c:pt idx="6">
                  <c:v>46.07</c:v>
                </c:pt>
                <c:pt idx="7">
                  <c:v>41.58</c:v>
                </c:pt>
                <c:pt idx="8">
                  <c:v>40.44</c:v>
                </c:pt>
                <c:pt idx="9">
                  <c:v>40.340000000000003</c:v>
                </c:pt>
                <c:pt idx="10">
                  <c:v>39.29</c:v>
                </c:pt>
                <c:pt idx="11">
                  <c:v>36.14</c:v>
                </c:pt>
                <c:pt idx="12">
                  <c:v>31.77</c:v>
                </c:pt>
                <c:pt idx="17">
                  <c:v>20.78</c:v>
                </c:pt>
              </c:numCache>
            </c:numRef>
          </c:val>
          <c:extLst>
            <c:ext xmlns:c16="http://schemas.microsoft.com/office/drawing/2014/chart" uri="{C3380CC4-5D6E-409C-BE32-E72D297353CC}">
              <c16:uniqueId val="{00000000-6F30-4E73-A935-54E784F9674D}"/>
            </c:ext>
          </c:extLst>
        </c:ser>
        <c:ser>
          <c:idx val="2"/>
          <c:order val="1"/>
          <c:tx>
            <c:strRef>
              <c:f>'[Chart in Microsoft PowerPoint]70سال وبالاتربا 70درصدارتقا'!$E$2</c:f>
              <c:strCache>
                <c:ptCount val="1"/>
                <c:pt idx="0">
                  <c:v>حد انتظار مراقبت 70 سال و بالاتر سال 1401</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PowerPoint]70سال وبالاتربا 70درصدارتقا'!$B$3:$B$20</c:f>
              <c:strCache>
                <c:ptCount val="18"/>
                <c:pt idx="0">
                  <c:v>  فریدونشهر</c:v>
                </c:pt>
                <c:pt idx="1">
                  <c:v>اردستان</c:v>
                </c:pt>
                <c:pt idx="2">
                  <c:v>  نطنز</c:v>
                </c:pt>
                <c:pt idx="3">
                  <c:v> فریدن</c:v>
                </c:pt>
                <c:pt idx="4">
                  <c:v>  گلپایگان</c:v>
                </c:pt>
                <c:pt idx="5">
                  <c:v>  سمیرم</c:v>
                </c:pt>
                <c:pt idx="6">
                  <c:v>  نائین</c:v>
                </c:pt>
                <c:pt idx="7">
                  <c:v>  خوانسار</c:v>
                </c:pt>
                <c:pt idx="8">
                  <c:v>  چادگان</c:v>
                </c:pt>
                <c:pt idx="9">
                  <c:v>  بوئین و میاندشت</c:v>
                </c:pt>
                <c:pt idx="10">
                  <c:v>  تیران و کرون</c:v>
                </c:pt>
                <c:pt idx="11">
                  <c:v>  خور و بیابانک</c:v>
                </c:pt>
                <c:pt idx="12">
                  <c:v>  دهاقان</c:v>
                </c:pt>
                <c:pt idx="13">
                  <c:v>هرند</c:v>
                </c:pt>
                <c:pt idx="14">
                  <c:v>ورزنه</c:v>
                </c:pt>
                <c:pt idx="15">
                  <c:v>جرقویه</c:v>
                </c:pt>
                <c:pt idx="16">
                  <c:v>کوهپایه</c:v>
                </c:pt>
                <c:pt idx="17">
                  <c:v>استان</c:v>
                </c:pt>
              </c:strCache>
            </c:strRef>
          </c:cat>
          <c:val>
            <c:numRef>
              <c:f>'[Chart in Microsoft PowerPoint]70سال وبالاتربا 70درصدارتقا'!$E$3:$E$20</c:f>
              <c:numCache>
                <c:formatCode>General</c:formatCode>
                <c:ptCount val="18"/>
                <c:pt idx="0">
                  <c:v>70</c:v>
                </c:pt>
                <c:pt idx="1">
                  <c:v>70</c:v>
                </c:pt>
                <c:pt idx="2">
                  <c:v>70</c:v>
                </c:pt>
                <c:pt idx="3">
                  <c:v>70</c:v>
                </c:pt>
                <c:pt idx="4">
                  <c:v>70</c:v>
                </c:pt>
                <c:pt idx="5">
                  <c:v>70</c:v>
                </c:pt>
                <c:pt idx="6">
                  <c:v>70</c:v>
                </c:pt>
                <c:pt idx="7">
                  <c:v>70</c:v>
                </c:pt>
                <c:pt idx="8">
                  <c:v>70</c:v>
                </c:pt>
                <c:pt idx="9">
                  <c:v>70</c:v>
                </c:pt>
                <c:pt idx="10">
                  <c:v>70</c:v>
                </c:pt>
                <c:pt idx="11">
                  <c:v>70</c:v>
                </c:pt>
                <c:pt idx="12">
                  <c:v>70</c:v>
                </c:pt>
                <c:pt idx="13">
                  <c:v>70</c:v>
                </c:pt>
                <c:pt idx="14">
                  <c:v>70</c:v>
                </c:pt>
                <c:pt idx="15">
                  <c:v>70</c:v>
                </c:pt>
                <c:pt idx="16">
                  <c:v>70</c:v>
                </c:pt>
                <c:pt idx="17">
                  <c:v>40</c:v>
                </c:pt>
              </c:numCache>
            </c:numRef>
          </c:val>
          <c:extLst>
            <c:ext xmlns:c16="http://schemas.microsoft.com/office/drawing/2014/chart" uri="{C3380CC4-5D6E-409C-BE32-E72D297353CC}">
              <c16:uniqueId val="{00000001-6F30-4E73-A935-54E784F9674D}"/>
            </c:ext>
          </c:extLst>
        </c:ser>
        <c:dLbls>
          <c:showLegendKey val="0"/>
          <c:showVal val="0"/>
          <c:showCatName val="0"/>
          <c:showSerName val="0"/>
          <c:showPercent val="0"/>
          <c:showBubbleSize val="0"/>
        </c:dLbls>
        <c:gapWidth val="219"/>
        <c:overlap val="-27"/>
        <c:axId val="1604787280"/>
        <c:axId val="277708576"/>
      </c:barChart>
      <c:catAx>
        <c:axId val="1604787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crossAx val="277708576"/>
        <c:crosses val="autoZero"/>
        <c:auto val="1"/>
        <c:lblAlgn val="ctr"/>
        <c:lblOffset val="100"/>
        <c:noMultiLvlLbl val="0"/>
      </c:catAx>
      <c:valAx>
        <c:axId val="27770857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4787280"/>
        <c:crosses val="autoZero"/>
        <c:crossBetween val="between"/>
      </c:valAx>
      <c:spPr>
        <a:noFill/>
        <a:ln>
          <a:noFill/>
        </a:ln>
        <a:effectLst/>
      </c:spPr>
    </c:plotArea>
    <c:legend>
      <c:legendPos val="b"/>
      <c:layout>
        <c:manualLayout>
          <c:xMode val="edge"/>
          <c:yMode val="edge"/>
          <c:x val="0.12376109685633831"/>
          <c:y val="0.11609638313487865"/>
          <c:w val="0.29014265464888761"/>
          <c:h val="8.405893777645273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0" i="0" baseline="0">
                <a:effectLst/>
                <a:cs typeface="B Titr" panose="00000700000000000000" pitchFamily="2" charset="-78"/>
              </a:rPr>
              <a:t>مقایسه پوشش مراقبت کامل سالمندان (70سال وبالاتر)در سال 1400  با حد انتظار 1401</a:t>
            </a:r>
            <a:endParaRPr lang="en-US">
              <a:effectLst/>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3709400523173195E-2"/>
          <c:y val="0.21088076418397975"/>
          <c:w val="0.94067966028718986"/>
          <c:h val="0.72657941398731951"/>
        </c:manualLayout>
      </c:layout>
      <c:barChart>
        <c:barDir val="col"/>
        <c:grouping val="clustered"/>
        <c:varyColors val="0"/>
        <c:ser>
          <c:idx val="0"/>
          <c:order val="0"/>
          <c:tx>
            <c:strRef>
              <c:f>'70سال وبالاتربا 50درصدارتقا '!$C$2</c:f>
              <c:strCache>
                <c:ptCount val="1"/>
                <c:pt idx="0">
                  <c:v>پوشش مراقبت کامل  70 سال و بالاتر- سال 1400</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'70سال وبالاتربا 50درصدارتقا '!$B$3:$B$13</c:f>
              <c:strCache>
                <c:ptCount val="11"/>
                <c:pt idx="0">
                  <c:v>  فلاورجان</c:v>
                </c:pt>
                <c:pt idx="1">
                  <c:v>  مبارکه</c:v>
                </c:pt>
                <c:pt idx="2">
                  <c:v>  شاهین شهر و میمه</c:v>
                </c:pt>
                <c:pt idx="3">
                  <c:v>  برخوار</c:v>
                </c:pt>
                <c:pt idx="4">
                  <c:v>  شهرضا</c:v>
                </c:pt>
                <c:pt idx="5">
                  <c:v>استان</c:v>
                </c:pt>
                <c:pt idx="6">
                  <c:v>  نجف آباد</c:v>
                </c:pt>
                <c:pt idx="7">
                  <c:v>  لنجان</c:v>
                </c:pt>
                <c:pt idx="8">
                  <c:v>  خمینی شهر</c:v>
                </c:pt>
                <c:pt idx="9">
                  <c:v>اصفهان یک </c:v>
                </c:pt>
                <c:pt idx="10">
                  <c:v>  اصفهان 2</c:v>
                </c:pt>
              </c:strCache>
            </c:strRef>
          </c:cat>
          <c:val>
            <c:numRef>
              <c:f>'70سال وبالاتربا 50درصدارتقا '!$C$3:$C$13</c:f>
              <c:numCache>
                <c:formatCode>0.0</c:formatCode>
                <c:ptCount val="11"/>
                <c:pt idx="0">
                  <c:v>36.08</c:v>
                </c:pt>
                <c:pt idx="1">
                  <c:v>30.6</c:v>
                </c:pt>
                <c:pt idx="2">
                  <c:v>30.03</c:v>
                </c:pt>
                <c:pt idx="3">
                  <c:v>26.78</c:v>
                </c:pt>
                <c:pt idx="4">
                  <c:v>25.01</c:v>
                </c:pt>
                <c:pt idx="5">
                  <c:v>20.78</c:v>
                </c:pt>
                <c:pt idx="6">
                  <c:v>20.32</c:v>
                </c:pt>
                <c:pt idx="7">
                  <c:v>20.190000000000001</c:v>
                </c:pt>
                <c:pt idx="8">
                  <c:v>20.059999999999999</c:v>
                </c:pt>
                <c:pt idx="9">
                  <c:v>12.29</c:v>
                </c:pt>
                <c:pt idx="10">
                  <c:v>7.32</c:v>
                </c:pt>
              </c:numCache>
            </c:numRef>
          </c:val>
          <c:extLst>
            <c:ext xmlns:c16="http://schemas.microsoft.com/office/drawing/2014/chart" uri="{C3380CC4-5D6E-409C-BE32-E72D297353CC}">
              <c16:uniqueId val="{00000000-8E80-4C08-9F89-CDE601537005}"/>
            </c:ext>
          </c:extLst>
        </c:ser>
        <c:ser>
          <c:idx val="2"/>
          <c:order val="1"/>
          <c:tx>
            <c:strRef>
              <c:f>'70سال وبالاتربا 50درصدارتقا '!$E$2</c:f>
              <c:strCache>
                <c:ptCount val="1"/>
                <c:pt idx="0">
                  <c:v>حد انتظار مراقبت 70 سال و بالاتر سال 1401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'70سال وبالاتربا 50درصدارتقا '!$B$3:$B$13</c:f>
              <c:strCache>
                <c:ptCount val="11"/>
                <c:pt idx="0">
                  <c:v>  فلاورجان</c:v>
                </c:pt>
                <c:pt idx="1">
                  <c:v>  مبارکه</c:v>
                </c:pt>
                <c:pt idx="2">
                  <c:v>  شاهین شهر و میمه</c:v>
                </c:pt>
                <c:pt idx="3">
                  <c:v>  برخوار</c:v>
                </c:pt>
                <c:pt idx="4">
                  <c:v>  شهرضا</c:v>
                </c:pt>
                <c:pt idx="5">
                  <c:v>استان</c:v>
                </c:pt>
                <c:pt idx="6">
                  <c:v>  نجف آباد</c:v>
                </c:pt>
                <c:pt idx="7">
                  <c:v>  لنجان</c:v>
                </c:pt>
                <c:pt idx="8">
                  <c:v>  خمینی شهر</c:v>
                </c:pt>
                <c:pt idx="9">
                  <c:v>اصفهان یک </c:v>
                </c:pt>
                <c:pt idx="10">
                  <c:v>  اصفهان 2</c:v>
                </c:pt>
              </c:strCache>
            </c:strRef>
          </c:cat>
          <c:val>
            <c:numRef>
              <c:f>'70سال وبالاتربا 50درصدارتقا '!$E$3:$E$13</c:f>
              <c:numCache>
                <c:formatCode>General</c:formatCode>
                <c:ptCount val="11"/>
                <c:pt idx="0">
                  <c:v>50</c:v>
                </c:pt>
                <c:pt idx="1">
                  <c:v>50</c:v>
                </c:pt>
                <c:pt idx="2">
                  <c:v>50</c:v>
                </c:pt>
                <c:pt idx="3">
                  <c:v>50</c:v>
                </c:pt>
                <c:pt idx="4">
                  <c:v>50</c:v>
                </c:pt>
                <c:pt idx="5">
                  <c:v>40</c:v>
                </c:pt>
                <c:pt idx="6">
                  <c:v>50</c:v>
                </c:pt>
                <c:pt idx="7">
                  <c:v>50</c:v>
                </c:pt>
                <c:pt idx="8">
                  <c:v>50</c:v>
                </c:pt>
                <c:pt idx="9">
                  <c:v>30</c:v>
                </c:pt>
                <c:pt idx="10">
                  <c:v>30</c:v>
                </c:pt>
              </c:numCache>
            </c:numRef>
          </c:val>
          <c:extLst>
            <c:ext xmlns:c16="http://schemas.microsoft.com/office/drawing/2014/chart" uri="{C3380CC4-5D6E-409C-BE32-E72D297353CC}">
              <c16:uniqueId val="{00000001-8E80-4C08-9F89-CDE601537005}"/>
            </c:ext>
          </c:extLst>
        </c:ser>
        <c:dLbls>
          <c:showLegendKey val="0"/>
          <c:showVal val="0"/>
          <c:showCatName val="0"/>
          <c:showSerName val="0"/>
          <c:showPercent val="0"/>
          <c:showBubbleSize val="0"/>
        </c:dLbls>
        <c:gapWidth val="219"/>
        <c:overlap val="-27"/>
        <c:axId val="1641412048"/>
        <c:axId val="463640320"/>
      </c:barChart>
      <c:catAx>
        <c:axId val="1641412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crossAx val="463640320"/>
        <c:crosses val="autoZero"/>
        <c:auto val="1"/>
        <c:lblAlgn val="ctr"/>
        <c:lblOffset val="100"/>
        <c:noMultiLvlLbl val="0"/>
      </c:catAx>
      <c:valAx>
        <c:axId val="46364032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1412048"/>
        <c:crosses val="autoZero"/>
        <c:crossBetween val="between"/>
      </c:valAx>
      <c:spPr>
        <a:noFill/>
        <a:ln>
          <a:noFill/>
        </a:ln>
        <a:effectLst/>
      </c:spPr>
    </c:plotArea>
    <c:legend>
      <c:legendPos val="b"/>
      <c:layout>
        <c:manualLayout>
          <c:xMode val="edge"/>
          <c:yMode val="edge"/>
          <c:x val="8.293688587800023E-2"/>
          <c:y val="0.13782880276855347"/>
          <c:w val="0.33883359129935425"/>
          <c:h val="8.592336427979906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0" i="0" baseline="0">
                <a:effectLst/>
                <a:cs typeface="B Titr" panose="00000700000000000000" pitchFamily="2" charset="-78"/>
              </a:rPr>
              <a:t>مقایسه پوشش مراقبت کامل سالمندان (60تا70سال )در سال 1400  با حد انتظار 1401</a:t>
            </a:r>
            <a:endParaRPr lang="en-US">
              <a:effectLst/>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3587189757368666E-2"/>
          <c:y val="0.20285051795475528"/>
          <c:w val="0.94084551898251201"/>
          <c:h val="0.71687832314461664"/>
        </c:manualLayout>
      </c:layout>
      <c:barChart>
        <c:barDir val="col"/>
        <c:grouping val="clustered"/>
        <c:varyColors val="0"/>
        <c:ser>
          <c:idx val="0"/>
          <c:order val="0"/>
          <c:tx>
            <c:strRef>
              <c:f>'60تا70با 30درصدارتقا  '!$C$2</c:f>
              <c:strCache>
                <c:ptCount val="1"/>
                <c:pt idx="0">
                  <c:v>پوشش مراقبت کامل 60 تا 70 - سال 1400</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'60تا70با 30درصدارتقا  '!$B$3:$B$13</c:f>
              <c:strCache>
                <c:ptCount val="11"/>
                <c:pt idx="0">
                  <c:v>  فلاورجان</c:v>
                </c:pt>
                <c:pt idx="1">
                  <c:v>  برخوار</c:v>
                </c:pt>
                <c:pt idx="2">
                  <c:v>  شاهین شهر و میمه</c:v>
                </c:pt>
                <c:pt idx="3">
                  <c:v>  شهرضا</c:v>
                </c:pt>
                <c:pt idx="4">
                  <c:v>  مبارکه</c:v>
                </c:pt>
                <c:pt idx="5">
                  <c:v>  خمینی شهر</c:v>
                </c:pt>
                <c:pt idx="6">
                  <c:v>استان</c:v>
                </c:pt>
                <c:pt idx="7">
                  <c:v>  نجف آباد</c:v>
                </c:pt>
                <c:pt idx="8">
                  <c:v>  لنجان</c:v>
                </c:pt>
                <c:pt idx="9">
                  <c:v>اصفهان یک </c:v>
                </c:pt>
                <c:pt idx="10">
                  <c:v>  اصفهان 2</c:v>
                </c:pt>
              </c:strCache>
            </c:strRef>
          </c:cat>
          <c:val>
            <c:numRef>
              <c:f>'60تا70با 30درصدارتقا  '!$C$3:$C$13</c:f>
              <c:numCache>
                <c:formatCode>0.0</c:formatCode>
                <c:ptCount val="11"/>
                <c:pt idx="0">
                  <c:v>19.61</c:v>
                </c:pt>
                <c:pt idx="1">
                  <c:v>15.25</c:v>
                </c:pt>
                <c:pt idx="2">
                  <c:v>14.64</c:v>
                </c:pt>
                <c:pt idx="3">
                  <c:v>13.18</c:v>
                </c:pt>
                <c:pt idx="4">
                  <c:v>12.3</c:v>
                </c:pt>
                <c:pt idx="5">
                  <c:v>9.89</c:v>
                </c:pt>
                <c:pt idx="6" formatCode="General">
                  <c:v>9.1</c:v>
                </c:pt>
                <c:pt idx="7">
                  <c:v>8.66</c:v>
                </c:pt>
                <c:pt idx="8">
                  <c:v>8.14</c:v>
                </c:pt>
                <c:pt idx="9">
                  <c:v>4.34</c:v>
                </c:pt>
                <c:pt idx="10">
                  <c:v>3.01</c:v>
                </c:pt>
              </c:numCache>
            </c:numRef>
          </c:val>
          <c:extLst>
            <c:ext xmlns:c16="http://schemas.microsoft.com/office/drawing/2014/chart" uri="{C3380CC4-5D6E-409C-BE32-E72D297353CC}">
              <c16:uniqueId val="{00000000-E968-464B-B32D-70543BDDC81A}"/>
            </c:ext>
          </c:extLst>
        </c:ser>
        <c:ser>
          <c:idx val="2"/>
          <c:order val="1"/>
          <c:tx>
            <c:strRef>
              <c:f>'60تا70با 30درصدارتقا  '!$E$2</c:f>
              <c:strCache>
                <c:ptCount val="1"/>
                <c:pt idx="0">
                  <c:v>حد انتظار مراقبت 60 تا 70 سال 1401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'60تا70با 30درصدارتقا  '!$B$3:$B$13</c:f>
              <c:strCache>
                <c:ptCount val="11"/>
                <c:pt idx="0">
                  <c:v>  فلاورجان</c:v>
                </c:pt>
                <c:pt idx="1">
                  <c:v>  برخوار</c:v>
                </c:pt>
                <c:pt idx="2">
                  <c:v>  شاهین شهر و میمه</c:v>
                </c:pt>
                <c:pt idx="3">
                  <c:v>  شهرضا</c:v>
                </c:pt>
                <c:pt idx="4">
                  <c:v>  مبارکه</c:v>
                </c:pt>
                <c:pt idx="5">
                  <c:v>  خمینی شهر</c:v>
                </c:pt>
                <c:pt idx="6">
                  <c:v>استان</c:v>
                </c:pt>
                <c:pt idx="7">
                  <c:v>  نجف آباد</c:v>
                </c:pt>
                <c:pt idx="8">
                  <c:v>  لنجان</c:v>
                </c:pt>
                <c:pt idx="9">
                  <c:v>اصفهان یک </c:v>
                </c:pt>
                <c:pt idx="10">
                  <c:v>  اصفهان 2</c:v>
                </c:pt>
              </c:strCache>
            </c:strRef>
          </c:cat>
          <c:val>
            <c:numRef>
              <c:f>'60تا70با 30درصدارتقا  '!$E$3:$E$13</c:f>
              <c:numCache>
                <c:formatCode>General</c:formatCode>
                <c:ptCount val="11"/>
                <c:pt idx="0">
                  <c:v>30</c:v>
                </c:pt>
                <c:pt idx="1">
                  <c:v>30</c:v>
                </c:pt>
                <c:pt idx="2">
                  <c:v>30</c:v>
                </c:pt>
                <c:pt idx="3">
                  <c:v>30</c:v>
                </c:pt>
                <c:pt idx="4">
                  <c:v>30</c:v>
                </c:pt>
                <c:pt idx="5">
                  <c:v>30</c:v>
                </c:pt>
                <c:pt idx="6">
                  <c:v>20.8</c:v>
                </c:pt>
                <c:pt idx="7">
                  <c:v>30</c:v>
                </c:pt>
                <c:pt idx="8">
                  <c:v>30</c:v>
                </c:pt>
                <c:pt idx="9">
                  <c:v>15</c:v>
                </c:pt>
                <c:pt idx="10">
                  <c:v>15</c:v>
                </c:pt>
              </c:numCache>
            </c:numRef>
          </c:val>
          <c:extLst>
            <c:ext xmlns:c16="http://schemas.microsoft.com/office/drawing/2014/chart" uri="{C3380CC4-5D6E-409C-BE32-E72D297353CC}">
              <c16:uniqueId val="{00000001-E968-464B-B32D-70543BDDC81A}"/>
            </c:ext>
          </c:extLst>
        </c:ser>
        <c:dLbls>
          <c:showLegendKey val="0"/>
          <c:showVal val="0"/>
          <c:showCatName val="0"/>
          <c:showSerName val="0"/>
          <c:showPercent val="0"/>
          <c:showBubbleSize val="0"/>
        </c:dLbls>
        <c:gapWidth val="219"/>
        <c:overlap val="-27"/>
        <c:axId val="1651422720"/>
        <c:axId val="332013424"/>
      </c:barChart>
      <c:catAx>
        <c:axId val="1651422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crossAx val="332013424"/>
        <c:crosses val="autoZero"/>
        <c:auto val="1"/>
        <c:lblAlgn val="ctr"/>
        <c:lblOffset val="100"/>
        <c:noMultiLvlLbl val="0"/>
      </c:catAx>
      <c:valAx>
        <c:axId val="332013424"/>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51422720"/>
        <c:crosses val="autoZero"/>
        <c:crossBetween val="between"/>
      </c:valAx>
      <c:spPr>
        <a:noFill/>
        <a:ln>
          <a:noFill/>
        </a:ln>
        <a:effectLst/>
      </c:spPr>
    </c:plotArea>
    <c:legend>
      <c:legendPos val="b"/>
      <c:layout>
        <c:manualLayout>
          <c:xMode val="edge"/>
          <c:yMode val="edge"/>
          <c:x val="0.11762932775154383"/>
          <c:y val="0.12037783606186114"/>
          <c:w val="0.28073999570311559"/>
          <c:h val="0.1002501631692587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280ADF-8735-44FE-9985-0017C7EA16AD}" type="doc">
      <dgm:prSet loTypeId="urn:microsoft.com/office/officeart/2005/8/layout/cycle4" loCatId="matrix" qsTypeId="urn:microsoft.com/office/officeart/2005/8/quickstyle/simple4" qsCatId="simple" csTypeId="urn:microsoft.com/office/officeart/2005/8/colors/colorful5" csCatId="colorful" phldr="1"/>
      <dgm:spPr/>
      <dgm:t>
        <a:bodyPr/>
        <a:lstStyle/>
        <a:p>
          <a:pPr rtl="1"/>
          <a:endParaRPr lang="fa-IR"/>
        </a:p>
      </dgm:t>
    </dgm:pt>
    <dgm:pt modelId="{6D6162D3-EA1B-4BEA-AA1F-0D314CA95312}">
      <dgm:prSet phldrT="[Text]" custT="1"/>
      <dgm:spPr>
        <a:xfrm>
          <a:off x="1639740" y="823020"/>
          <a:ext cx="1317680" cy="1338600"/>
        </a:xfrm>
        <a:prstGeom prst="pieWedge">
          <a:avLst/>
        </a:prstGeom>
      </dgm:spPr>
      <dgm:t>
        <a:bodyPr/>
        <a:lstStyle/>
        <a:p>
          <a:pPr rtl="1"/>
          <a:r>
            <a:rPr lang="fa-IR" sz="1400" b="1" dirty="0">
              <a:solidFill>
                <a:schemeClr val="tx1"/>
              </a:solidFill>
              <a:latin typeface="Calibri"/>
              <a:ea typeface="+mn-ea"/>
              <a:cs typeface="B Nazanin" panose="00000400000000000000" pitchFamily="2" charset="-78"/>
            </a:rPr>
            <a:t>نیازهای روحی روانی</a:t>
          </a:r>
        </a:p>
      </dgm:t>
    </dgm:pt>
    <dgm:pt modelId="{704278FA-3DE3-41BB-872B-3854F1867921}" type="parTrans" cxnId="{450D43F2-82B3-4C1B-9C70-6F7D81B3D4F6}">
      <dgm:prSet/>
      <dgm:spPr/>
      <dgm:t>
        <a:bodyPr/>
        <a:lstStyle/>
        <a:p>
          <a:pPr rtl="1"/>
          <a:endParaRPr lang="fa-IR"/>
        </a:p>
      </dgm:t>
    </dgm:pt>
    <dgm:pt modelId="{D417AC4D-A47F-4179-9E6A-995D1488DEEF}" type="sibTrans" cxnId="{450D43F2-82B3-4C1B-9C70-6F7D81B3D4F6}">
      <dgm:prSet/>
      <dgm:spPr/>
      <dgm:t>
        <a:bodyPr/>
        <a:lstStyle/>
        <a:p>
          <a:pPr rtl="1"/>
          <a:endParaRPr lang="fa-IR"/>
        </a:p>
      </dgm:t>
    </dgm:pt>
    <dgm:pt modelId="{B9DF3D82-0C24-4059-8643-A55AADDDE6BB}">
      <dgm:prSet phldrT="[Text]" custT="1"/>
      <dgm:spPr>
        <a:xfrm>
          <a:off x="30174" y="61048"/>
          <a:ext cx="2255904" cy="1461314"/>
        </a:xfrm>
        <a:prstGeom prst="roundRect">
          <a:avLst>
            <a:gd name="adj" fmla="val 10000"/>
          </a:avLst>
        </a:prstGeom>
      </dgm:spPr>
      <dgm:t>
        <a:bodyPr/>
        <a:lstStyle/>
        <a:p>
          <a:pPr algn="justLow" rtl="1"/>
          <a:r>
            <a:rPr lang="fa-IR" sz="1200" b="1" dirty="0">
              <a:latin typeface="Calibri"/>
              <a:ea typeface="+mn-ea"/>
              <a:cs typeface="B Nazanin" panose="00000400000000000000" pitchFamily="2" charset="-78"/>
            </a:rPr>
            <a:t>نیازهای شناختی (افسردگی و اضطراب، دمانس و زوال عقل، کاهش عملکرد شناختی)، نیاز به تغییر رفتار و سبک زندگی، نیاز به افزایش انگیزه و روحیه و امیدواری</a:t>
          </a:r>
        </a:p>
      </dgm:t>
    </dgm:pt>
    <dgm:pt modelId="{28C7857B-95FD-4591-B38E-D1FACC7D6C33}" type="parTrans" cxnId="{B821CA71-1AC2-4E6D-9E4B-93DADD628077}">
      <dgm:prSet/>
      <dgm:spPr/>
      <dgm:t>
        <a:bodyPr/>
        <a:lstStyle/>
        <a:p>
          <a:pPr rtl="1"/>
          <a:endParaRPr lang="fa-IR"/>
        </a:p>
      </dgm:t>
    </dgm:pt>
    <dgm:pt modelId="{00ECC9CB-11D5-4FBF-82BD-0D6A3998880D}" type="sibTrans" cxnId="{B821CA71-1AC2-4E6D-9E4B-93DADD628077}">
      <dgm:prSet/>
      <dgm:spPr/>
      <dgm:t>
        <a:bodyPr/>
        <a:lstStyle/>
        <a:p>
          <a:pPr rtl="1"/>
          <a:endParaRPr lang="fa-IR"/>
        </a:p>
      </dgm:t>
    </dgm:pt>
    <dgm:pt modelId="{79E6BDA6-B16A-4465-B64D-BB27DCB25140}">
      <dgm:prSet phldrT="[Text]" custT="1"/>
      <dgm:spPr>
        <a:xfrm rot="5400000">
          <a:off x="3207543" y="823050"/>
          <a:ext cx="1378800" cy="1338581"/>
        </a:xfrm>
        <a:prstGeom prst="pieWedge">
          <a:avLst/>
        </a:prstGeom>
      </dgm:spPr>
      <dgm:t>
        <a:bodyPr/>
        <a:lstStyle/>
        <a:p>
          <a:pPr rtl="1"/>
          <a:r>
            <a:rPr lang="fa-IR" sz="1200" b="1" dirty="0">
              <a:solidFill>
                <a:schemeClr val="tx1"/>
              </a:solidFill>
              <a:latin typeface="Calibri"/>
              <a:ea typeface="+mn-ea"/>
              <a:cs typeface="B Nazanin" panose="00000400000000000000" pitchFamily="2" charset="-78"/>
            </a:rPr>
            <a:t>نیازهای جسمی و فیزیولوژیک</a:t>
          </a:r>
        </a:p>
      </dgm:t>
    </dgm:pt>
    <dgm:pt modelId="{F72F4017-89DC-44D6-8883-72B964B313A0}" type="parTrans" cxnId="{3E664817-33A9-4360-A5BA-8924C3D70948}">
      <dgm:prSet/>
      <dgm:spPr/>
      <dgm:t>
        <a:bodyPr/>
        <a:lstStyle/>
        <a:p>
          <a:pPr rtl="1"/>
          <a:endParaRPr lang="fa-IR"/>
        </a:p>
      </dgm:t>
    </dgm:pt>
    <dgm:pt modelId="{69DE1F6C-75A0-444F-9D2D-C2D0A07594B2}" type="sibTrans" cxnId="{3E664817-33A9-4360-A5BA-8924C3D70948}">
      <dgm:prSet/>
      <dgm:spPr/>
      <dgm:t>
        <a:bodyPr/>
        <a:lstStyle/>
        <a:p>
          <a:pPr rtl="1"/>
          <a:endParaRPr lang="fa-IR"/>
        </a:p>
      </dgm:t>
    </dgm:pt>
    <dgm:pt modelId="{C58595A2-2EF4-468A-8557-380BEF85E741}">
      <dgm:prSet phldrT="[Text]" custT="1"/>
      <dgm:spPr>
        <a:xfrm>
          <a:off x="3710860" y="61048"/>
          <a:ext cx="2255904" cy="1461314"/>
        </a:xfrm>
        <a:prstGeom prst="roundRect">
          <a:avLst>
            <a:gd name="adj" fmla="val 10000"/>
          </a:avLst>
        </a:prstGeom>
      </dgm:spPr>
      <dgm:t>
        <a:bodyPr/>
        <a:lstStyle/>
        <a:p>
          <a:pPr algn="justLow" rtl="1"/>
          <a:r>
            <a:rPr lang="fa-IR" sz="1200" b="1" dirty="0">
              <a:latin typeface="Calibri"/>
              <a:ea typeface="+mn-ea"/>
              <a:cs typeface="B Nazanin" panose="00000400000000000000" pitchFamily="2" charset="-78"/>
            </a:rPr>
            <a:t>نیازهای تغذیه ای، نیاز به بهبود وضعیت عملکردی، نیاز به سازگاری با بیماری و فرآیند درمان</a:t>
          </a:r>
        </a:p>
      </dgm:t>
    </dgm:pt>
    <dgm:pt modelId="{740AC2B8-FB81-4014-9676-5E8FA40BD297}" type="parTrans" cxnId="{69DBC5D0-622B-4E6B-8A12-61838EF68ECC}">
      <dgm:prSet/>
      <dgm:spPr/>
      <dgm:t>
        <a:bodyPr/>
        <a:lstStyle/>
        <a:p>
          <a:pPr rtl="1"/>
          <a:endParaRPr lang="fa-IR"/>
        </a:p>
      </dgm:t>
    </dgm:pt>
    <dgm:pt modelId="{DDC47ECA-3AAD-4000-A483-7A4D3399F064}" type="sibTrans" cxnId="{69DBC5D0-622B-4E6B-8A12-61838EF68ECC}">
      <dgm:prSet/>
      <dgm:spPr/>
      <dgm:t>
        <a:bodyPr/>
        <a:lstStyle/>
        <a:p>
          <a:pPr rtl="1"/>
          <a:endParaRPr lang="fa-IR"/>
        </a:p>
      </dgm:t>
    </dgm:pt>
    <dgm:pt modelId="{C99A954A-157E-47FA-907E-B9036A9B6A4C}">
      <dgm:prSet phldrT="[Text]" custT="1"/>
      <dgm:spPr>
        <a:xfrm rot="10800000">
          <a:off x="3206742" y="2484836"/>
          <a:ext cx="1317680" cy="1378859"/>
        </a:xfrm>
        <a:prstGeom prst="pieWedge">
          <a:avLst/>
        </a:prstGeom>
      </dgm:spPr>
      <dgm:t>
        <a:bodyPr/>
        <a:lstStyle/>
        <a:p>
          <a:pPr rtl="1"/>
          <a:r>
            <a:rPr lang="fa-IR" sz="1100" b="1" dirty="0">
              <a:solidFill>
                <a:schemeClr val="tx1"/>
              </a:solidFill>
              <a:latin typeface="Calibri"/>
              <a:ea typeface="+mn-ea"/>
              <a:cs typeface="B Nazanin" panose="00000400000000000000" pitchFamily="2" charset="-78"/>
            </a:rPr>
            <a:t>نیازهای اطلاعاتی و حمایتی سالمند و مراقب</a:t>
          </a:r>
        </a:p>
      </dgm:t>
    </dgm:pt>
    <dgm:pt modelId="{8CCD1480-800F-4647-8A04-FE506ABFF8AD}" type="parTrans" cxnId="{251717EF-6B0A-4DDD-B24B-D80B8032670D}">
      <dgm:prSet/>
      <dgm:spPr/>
      <dgm:t>
        <a:bodyPr/>
        <a:lstStyle/>
        <a:p>
          <a:pPr rtl="1"/>
          <a:endParaRPr lang="fa-IR"/>
        </a:p>
      </dgm:t>
    </dgm:pt>
    <dgm:pt modelId="{6DF2DB6C-9514-47AC-98F3-BBD21313D075}" type="sibTrans" cxnId="{251717EF-6B0A-4DDD-B24B-D80B8032670D}">
      <dgm:prSet/>
      <dgm:spPr/>
      <dgm:t>
        <a:bodyPr/>
        <a:lstStyle/>
        <a:p>
          <a:pPr rtl="1"/>
          <a:endParaRPr lang="fa-IR"/>
        </a:p>
      </dgm:t>
    </dgm:pt>
    <dgm:pt modelId="{E127A972-2D26-476F-AF4E-206C2078985E}">
      <dgm:prSet phldrT="[Text]" custT="1"/>
      <dgm:spPr>
        <a:xfrm>
          <a:off x="3710860" y="3073497"/>
          <a:ext cx="2255904" cy="1647003"/>
        </a:xfrm>
        <a:prstGeom prst="roundRect">
          <a:avLst>
            <a:gd name="adj" fmla="val 10000"/>
          </a:avLst>
        </a:prstGeom>
      </dgm:spPr>
      <dgm:t>
        <a:bodyPr/>
        <a:lstStyle/>
        <a:p>
          <a:pPr algn="justLow" rtl="1"/>
          <a:r>
            <a:rPr lang="fa-IR" sz="1100" b="1" dirty="0">
              <a:latin typeface="Calibri"/>
              <a:ea typeface="+mn-ea"/>
              <a:cs typeface="B Nazanin" panose="00000400000000000000" pitchFamily="2" charset="-78"/>
            </a:rPr>
            <a:t>نیاز به مراقبت و دریافت حمایت های رسمی و غیر رسمی برای سالمند یا مراقب، نیاز به کاهش استرس مراقب، نیاز به ارائه ی اطلاعات ضروری در حیطه پیشگیری، درمان و توانبخشی</a:t>
          </a:r>
        </a:p>
      </dgm:t>
    </dgm:pt>
    <dgm:pt modelId="{DA7E89D7-13F1-4C99-BF77-B117B0D56B16}" type="parTrans" cxnId="{ABE2B005-F061-4C6D-9796-2DAE8044ABE6}">
      <dgm:prSet/>
      <dgm:spPr/>
      <dgm:t>
        <a:bodyPr/>
        <a:lstStyle/>
        <a:p>
          <a:pPr rtl="1"/>
          <a:endParaRPr lang="fa-IR"/>
        </a:p>
      </dgm:t>
    </dgm:pt>
    <dgm:pt modelId="{5BDBEB31-40E3-41B2-8607-8ED40FFCDD3D}" type="sibTrans" cxnId="{ABE2B005-F061-4C6D-9796-2DAE8044ABE6}">
      <dgm:prSet/>
      <dgm:spPr/>
      <dgm:t>
        <a:bodyPr/>
        <a:lstStyle/>
        <a:p>
          <a:pPr rtl="1"/>
          <a:endParaRPr lang="fa-IR"/>
        </a:p>
      </dgm:t>
    </dgm:pt>
    <dgm:pt modelId="{BACCC0F0-90C6-4430-91FF-7163CD81A353}">
      <dgm:prSet phldrT="[Text]" custT="1"/>
      <dgm:spPr>
        <a:xfrm rot="16200000">
          <a:off x="1556138" y="2525876"/>
          <a:ext cx="1380401" cy="1296780"/>
        </a:xfrm>
        <a:prstGeom prst="pieWedge">
          <a:avLst/>
        </a:prstGeom>
      </dgm:spPr>
      <dgm:t>
        <a:bodyPr/>
        <a:lstStyle/>
        <a:p>
          <a:pPr rtl="1"/>
          <a:r>
            <a:rPr lang="fa-IR" sz="1200" b="1" dirty="0">
              <a:solidFill>
                <a:schemeClr val="tx1"/>
              </a:solidFill>
              <a:latin typeface="Calibri"/>
              <a:ea typeface="+mn-ea"/>
              <a:cs typeface="B Nazanin" panose="00000400000000000000" pitchFamily="2" charset="-78"/>
            </a:rPr>
            <a:t>نیاز به بهبود کیفیت زندگی و رفاه و ارتقاء امید به زندگی</a:t>
          </a:r>
        </a:p>
      </dgm:t>
    </dgm:pt>
    <dgm:pt modelId="{98F96CEB-249F-4E87-A5CF-A1D9EE9FF926}" type="parTrans" cxnId="{581A54FB-B328-428E-BFD0-5E45E2BBDA68}">
      <dgm:prSet/>
      <dgm:spPr/>
      <dgm:t>
        <a:bodyPr/>
        <a:lstStyle/>
        <a:p>
          <a:pPr rtl="1"/>
          <a:endParaRPr lang="fa-IR"/>
        </a:p>
      </dgm:t>
    </dgm:pt>
    <dgm:pt modelId="{9B826350-5824-4554-B345-C9640A306C76}" type="sibTrans" cxnId="{581A54FB-B328-428E-BFD0-5E45E2BBDA68}">
      <dgm:prSet/>
      <dgm:spPr/>
      <dgm:t>
        <a:bodyPr/>
        <a:lstStyle/>
        <a:p>
          <a:pPr rtl="1"/>
          <a:endParaRPr lang="fa-IR"/>
        </a:p>
      </dgm:t>
    </dgm:pt>
    <dgm:pt modelId="{15067B85-A9ED-4F7E-B3EC-A65BBE5B87EF}">
      <dgm:prSet phldrT="[Text]" custT="1"/>
      <dgm:spPr>
        <a:xfrm>
          <a:off x="30174" y="3166342"/>
          <a:ext cx="2255904" cy="1461314"/>
        </a:xfrm>
        <a:prstGeom prst="roundRect">
          <a:avLst>
            <a:gd name="adj" fmla="val 10000"/>
          </a:avLst>
        </a:prstGeom>
      </dgm:spPr>
      <dgm:t>
        <a:bodyPr/>
        <a:lstStyle/>
        <a:p>
          <a:pPr algn="justLow" rtl="1"/>
          <a:r>
            <a:rPr lang="fa-IR" sz="1200" b="1" dirty="0">
              <a:latin typeface="Calibri"/>
              <a:ea typeface="+mn-ea"/>
              <a:cs typeface="B Nazanin" panose="00000400000000000000" pitchFamily="2" charset="-78"/>
            </a:rPr>
            <a:t>نیاز به امنیت مالی و مایحتاج روزانه زندگی، سرپناه ایمن، حفظ استقلال، خودکفایی سالمند</a:t>
          </a:r>
        </a:p>
      </dgm:t>
    </dgm:pt>
    <dgm:pt modelId="{00117F57-6CAB-4574-ACE5-56E731F420FD}" type="parTrans" cxnId="{9B7418D8-84E7-4100-A5BE-0A9825F4953F}">
      <dgm:prSet/>
      <dgm:spPr/>
      <dgm:t>
        <a:bodyPr/>
        <a:lstStyle/>
        <a:p>
          <a:pPr rtl="1"/>
          <a:endParaRPr lang="fa-IR"/>
        </a:p>
      </dgm:t>
    </dgm:pt>
    <dgm:pt modelId="{99B18EB4-932F-4063-BE90-D4DB543F0B4B}" type="sibTrans" cxnId="{9B7418D8-84E7-4100-A5BE-0A9825F4953F}">
      <dgm:prSet/>
      <dgm:spPr/>
      <dgm:t>
        <a:bodyPr/>
        <a:lstStyle/>
        <a:p>
          <a:pPr rtl="1"/>
          <a:endParaRPr lang="fa-IR"/>
        </a:p>
      </dgm:t>
    </dgm:pt>
    <dgm:pt modelId="{67D78493-A9B6-4B19-A88C-D86FB17ABA49}" type="pres">
      <dgm:prSet presAssocID="{F7280ADF-8735-44FE-9985-0017C7EA16AD}" presName="cycleMatrixDiagram" presStyleCnt="0">
        <dgm:presLayoutVars>
          <dgm:chMax val="1"/>
          <dgm:dir/>
          <dgm:animLvl val="lvl"/>
          <dgm:resizeHandles val="exact"/>
        </dgm:presLayoutVars>
      </dgm:prSet>
      <dgm:spPr/>
    </dgm:pt>
    <dgm:pt modelId="{0560265D-6551-4873-930E-DA1A8B32AD1B}" type="pres">
      <dgm:prSet presAssocID="{F7280ADF-8735-44FE-9985-0017C7EA16AD}" presName="children" presStyleCnt="0"/>
      <dgm:spPr/>
    </dgm:pt>
    <dgm:pt modelId="{9765C91E-E2BC-4230-9D48-EE5323FBA7EF}" type="pres">
      <dgm:prSet presAssocID="{F7280ADF-8735-44FE-9985-0017C7EA16AD}" presName="child1group" presStyleCnt="0"/>
      <dgm:spPr/>
    </dgm:pt>
    <dgm:pt modelId="{6D245D85-6D12-45C1-AD99-FC57752CA61C}" type="pres">
      <dgm:prSet presAssocID="{F7280ADF-8735-44FE-9985-0017C7EA16AD}" presName="child1" presStyleLbl="bgAcc1" presStyleIdx="0" presStyleCnt="4" custScaleX="145015" custLinFactNeighborX="-15406"/>
      <dgm:spPr/>
    </dgm:pt>
    <dgm:pt modelId="{7C8415A5-5EE1-46B7-938C-A9F42D741DCE}" type="pres">
      <dgm:prSet presAssocID="{F7280ADF-8735-44FE-9985-0017C7EA16AD}" presName="child1Text" presStyleLbl="bgAcc1" presStyleIdx="0" presStyleCnt="4">
        <dgm:presLayoutVars>
          <dgm:bulletEnabled val="1"/>
        </dgm:presLayoutVars>
      </dgm:prSet>
      <dgm:spPr/>
    </dgm:pt>
    <dgm:pt modelId="{50D0BC05-4E8F-4CF9-A550-3E37CFCBB4F9}" type="pres">
      <dgm:prSet presAssocID="{F7280ADF-8735-44FE-9985-0017C7EA16AD}" presName="child2group" presStyleCnt="0"/>
      <dgm:spPr/>
    </dgm:pt>
    <dgm:pt modelId="{9AFE6A2B-5362-4EF6-95D5-58F9DA01C91E}" type="pres">
      <dgm:prSet presAssocID="{F7280ADF-8735-44FE-9985-0017C7EA16AD}" presName="child2" presStyleLbl="bgAcc1" presStyleIdx="1" presStyleCnt="4" custLinFactNeighborX="7056"/>
      <dgm:spPr/>
    </dgm:pt>
    <dgm:pt modelId="{AB97F8EF-6DC4-42C1-A8B6-CA379E094B9A}" type="pres">
      <dgm:prSet presAssocID="{F7280ADF-8735-44FE-9985-0017C7EA16AD}" presName="child2Text" presStyleLbl="bgAcc1" presStyleIdx="1" presStyleCnt="4">
        <dgm:presLayoutVars>
          <dgm:bulletEnabled val="1"/>
        </dgm:presLayoutVars>
      </dgm:prSet>
      <dgm:spPr/>
    </dgm:pt>
    <dgm:pt modelId="{2191A290-07A9-4E33-9B89-60408CC1E692}" type="pres">
      <dgm:prSet presAssocID="{F7280ADF-8735-44FE-9985-0017C7EA16AD}" presName="child3group" presStyleCnt="0"/>
      <dgm:spPr/>
    </dgm:pt>
    <dgm:pt modelId="{D8A69E3F-18B4-4E7B-858F-DC3EA87C781D}" type="pres">
      <dgm:prSet presAssocID="{F7280ADF-8735-44FE-9985-0017C7EA16AD}" presName="child3" presStyleLbl="bgAcc1" presStyleIdx="2" presStyleCnt="4" custScaleX="134079" custScaleY="112707" custLinFactNeighborX="5860" custLinFactNeighborY="-3878"/>
      <dgm:spPr/>
    </dgm:pt>
    <dgm:pt modelId="{254F647B-FD1B-430D-8BE4-97B8E8B2B0FE}" type="pres">
      <dgm:prSet presAssocID="{F7280ADF-8735-44FE-9985-0017C7EA16AD}" presName="child3Text" presStyleLbl="bgAcc1" presStyleIdx="2" presStyleCnt="4">
        <dgm:presLayoutVars>
          <dgm:bulletEnabled val="1"/>
        </dgm:presLayoutVars>
      </dgm:prSet>
      <dgm:spPr/>
    </dgm:pt>
    <dgm:pt modelId="{FCB1E699-5887-41BD-A7D3-A2999F49172E}" type="pres">
      <dgm:prSet presAssocID="{F7280ADF-8735-44FE-9985-0017C7EA16AD}" presName="child4group" presStyleCnt="0"/>
      <dgm:spPr/>
    </dgm:pt>
    <dgm:pt modelId="{27352713-B0D2-4AB7-8A4D-DD340399B663}" type="pres">
      <dgm:prSet presAssocID="{F7280ADF-8735-44FE-9985-0017C7EA16AD}" presName="child4" presStyleLbl="bgAcc1" presStyleIdx="3" presStyleCnt="4" custScaleX="131979" custScaleY="112097" custLinFactNeighborX="-15194" custLinFactNeighborY="-3878"/>
      <dgm:spPr/>
    </dgm:pt>
    <dgm:pt modelId="{2DCB5D65-1427-4A71-8385-8F0F4B17BC93}" type="pres">
      <dgm:prSet presAssocID="{F7280ADF-8735-44FE-9985-0017C7EA16AD}" presName="child4Text" presStyleLbl="bgAcc1" presStyleIdx="3" presStyleCnt="4">
        <dgm:presLayoutVars>
          <dgm:bulletEnabled val="1"/>
        </dgm:presLayoutVars>
      </dgm:prSet>
      <dgm:spPr/>
    </dgm:pt>
    <dgm:pt modelId="{40CC9258-D7C4-49E6-89A7-CF44CB1A2CCE}" type="pres">
      <dgm:prSet presAssocID="{F7280ADF-8735-44FE-9985-0017C7EA16AD}" presName="childPlaceholder" presStyleCnt="0"/>
      <dgm:spPr/>
    </dgm:pt>
    <dgm:pt modelId="{2314C018-6199-44B0-80F9-04F03F33C43D}" type="pres">
      <dgm:prSet presAssocID="{F7280ADF-8735-44FE-9985-0017C7EA16AD}" presName="circle" presStyleCnt="0"/>
      <dgm:spPr/>
    </dgm:pt>
    <dgm:pt modelId="{8242E1F6-D49C-4D1C-A633-FED9B3C092BF}" type="pres">
      <dgm:prSet presAssocID="{F7280ADF-8735-44FE-9985-0017C7EA16AD}" presName="quadrant1" presStyleLbl="node1" presStyleIdx="0" presStyleCnt="4" custScaleX="66639" custScaleY="67697" custLinFactNeighborX="16914" custLinFactNeighborY="6872">
        <dgm:presLayoutVars>
          <dgm:chMax val="1"/>
          <dgm:bulletEnabled val="1"/>
        </dgm:presLayoutVars>
      </dgm:prSet>
      <dgm:spPr/>
    </dgm:pt>
    <dgm:pt modelId="{5FF4FC8D-EB1D-4A04-BCD0-98D283281E9E}" type="pres">
      <dgm:prSet presAssocID="{F7280ADF-8735-44FE-9985-0017C7EA16AD}" presName="quadrant2" presStyleLbl="node1" presStyleIdx="1" presStyleCnt="4" custScaleX="67696" custScaleY="69730" custLinFactNeighborX="-6871" custLinFactNeighborY="6873">
        <dgm:presLayoutVars>
          <dgm:chMax val="1"/>
          <dgm:bulletEnabled val="1"/>
        </dgm:presLayoutVars>
      </dgm:prSet>
      <dgm:spPr/>
    </dgm:pt>
    <dgm:pt modelId="{63AA6CAE-F1C0-457E-97DD-159EB1EB9716}" type="pres">
      <dgm:prSet presAssocID="{F7280ADF-8735-44FE-9985-0017C7EA16AD}" presName="quadrant3" presStyleLbl="node1" presStyleIdx="2" presStyleCnt="4" custScaleX="66639" custScaleY="69733" custLinFactNeighborX="-8457" custLinFactNeighborY="-12686">
        <dgm:presLayoutVars>
          <dgm:chMax val="1"/>
          <dgm:bulletEnabled val="1"/>
        </dgm:presLayoutVars>
      </dgm:prSet>
      <dgm:spPr/>
    </dgm:pt>
    <dgm:pt modelId="{8F92E101-9D44-478D-A622-792EC9410F84}" type="pres">
      <dgm:prSet presAssocID="{F7280ADF-8735-44FE-9985-0017C7EA16AD}" presName="quadrant4" presStyleLbl="node1" presStyleIdx="3" presStyleCnt="4" custScaleX="65582" custScaleY="69811" custLinFactNeighborX="14272" custLinFactNeighborY="-12686">
        <dgm:presLayoutVars>
          <dgm:chMax val="1"/>
          <dgm:bulletEnabled val="1"/>
        </dgm:presLayoutVars>
      </dgm:prSet>
      <dgm:spPr/>
    </dgm:pt>
    <dgm:pt modelId="{D1D1C1AB-A859-4FC8-AEDD-19490E005F64}" type="pres">
      <dgm:prSet presAssocID="{F7280ADF-8735-44FE-9985-0017C7EA16AD}" presName="quadrantPlaceholder" presStyleCnt="0"/>
      <dgm:spPr/>
    </dgm:pt>
    <dgm:pt modelId="{5967E4D7-531C-4E52-A297-B5ABE9D34F13}" type="pres">
      <dgm:prSet presAssocID="{F7280ADF-8735-44FE-9985-0017C7EA16AD}" presName="center1" presStyleLbl="fgShp" presStyleIdx="0" presStyleCnt="2" custLinFactNeighborX="11973" custLinFactNeighborY="-3060"/>
      <dgm:spPr>
        <a:xfrm>
          <a:off x="2738856" y="1961614"/>
          <a:ext cx="682707" cy="593659"/>
        </a:xfrm>
        <a:prstGeom prst="circularArrow">
          <a:avLst/>
        </a:prstGeom>
      </dgm:spPr>
    </dgm:pt>
    <dgm:pt modelId="{4898119D-1262-4216-B353-55FB07DA3957}" type="pres">
      <dgm:prSet presAssocID="{F7280ADF-8735-44FE-9985-0017C7EA16AD}" presName="center2" presStyleLbl="fgShp" presStyleIdx="1" presStyleCnt="2" custLinFactNeighborX="11973" custLinFactNeighborY="-12240"/>
      <dgm:spPr>
        <a:xfrm rot="10800000">
          <a:off x="2738856" y="2135446"/>
          <a:ext cx="682707" cy="593659"/>
        </a:xfrm>
        <a:prstGeom prst="circularArrow">
          <a:avLst/>
        </a:prstGeom>
      </dgm:spPr>
    </dgm:pt>
  </dgm:ptLst>
  <dgm:cxnLst>
    <dgm:cxn modelId="{ABE2B005-F061-4C6D-9796-2DAE8044ABE6}" srcId="{C99A954A-157E-47FA-907E-B9036A9B6A4C}" destId="{E127A972-2D26-476F-AF4E-206C2078985E}" srcOrd="0" destOrd="0" parTransId="{DA7E89D7-13F1-4C99-BF77-B117B0D56B16}" sibTransId="{5BDBEB31-40E3-41B2-8607-8ED40FFCDD3D}"/>
    <dgm:cxn modelId="{3E664817-33A9-4360-A5BA-8924C3D70948}" srcId="{F7280ADF-8735-44FE-9985-0017C7EA16AD}" destId="{79E6BDA6-B16A-4465-B64D-BB27DCB25140}" srcOrd="1" destOrd="0" parTransId="{F72F4017-89DC-44D6-8883-72B964B313A0}" sibTransId="{69DE1F6C-75A0-444F-9D2D-C2D0A07594B2}"/>
    <dgm:cxn modelId="{68788928-614B-4203-B3B8-3FAFF140E21A}" type="presOf" srcId="{C99A954A-157E-47FA-907E-B9036A9B6A4C}" destId="{63AA6CAE-F1C0-457E-97DD-159EB1EB9716}" srcOrd="0" destOrd="0" presId="urn:microsoft.com/office/officeart/2005/8/layout/cycle4"/>
    <dgm:cxn modelId="{EC361E5D-A2FD-4C9A-81EB-F9DF8BB8A0D5}" type="presOf" srcId="{E127A972-2D26-476F-AF4E-206C2078985E}" destId="{254F647B-FD1B-430D-8BE4-97B8E8B2B0FE}" srcOrd="1" destOrd="0" presId="urn:microsoft.com/office/officeart/2005/8/layout/cycle4"/>
    <dgm:cxn modelId="{5E304466-AC32-4665-BAC7-EDE7D3C5484B}" type="presOf" srcId="{79E6BDA6-B16A-4465-B64D-BB27DCB25140}" destId="{5FF4FC8D-EB1D-4A04-BCD0-98D283281E9E}" srcOrd="0" destOrd="0" presId="urn:microsoft.com/office/officeart/2005/8/layout/cycle4"/>
    <dgm:cxn modelId="{0B584168-E9D9-40BF-B737-8131BD84C789}" type="presOf" srcId="{B9DF3D82-0C24-4059-8643-A55AADDDE6BB}" destId="{7C8415A5-5EE1-46B7-938C-A9F42D741DCE}" srcOrd="1" destOrd="0" presId="urn:microsoft.com/office/officeart/2005/8/layout/cycle4"/>
    <dgm:cxn modelId="{51D50F4A-F169-41FC-A334-006F36416F30}" type="presOf" srcId="{15067B85-A9ED-4F7E-B3EC-A65BBE5B87EF}" destId="{2DCB5D65-1427-4A71-8385-8F0F4B17BC93}" srcOrd="1" destOrd="0" presId="urn:microsoft.com/office/officeart/2005/8/layout/cycle4"/>
    <dgm:cxn modelId="{B821CA71-1AC2-4E6D-9E4B-93DADD628077}" srcId="{6D6162D3-EA1B-4BEA-AA1F-0D314CA95312}" destId="{B9DF3D82-0C24-4059-8643-A55AADDDE6BB}" srcOrd="0" destOrd="0" parTransId="{28C7857B-95FD-4591-B38E-D1FACC7D6C33}" sibTransId="{00ECC9CB-11D5-4FBF-82BD-0D6A3998880D}"/>
    <dgm:cxn modelId="{2C1A3857-9264-4730-86B0-FC835D293877}" type="presOf" srcId="{6D6162D3-EA1B-4BEA-AA1F-0D314CA95312}" destId="{8242E1F6-D49C-4D1C-A633-FED9B3C092BF}" srcOrd="0" destOrd="0" presId="urn:microsoft.com/office/officeart/2005/8/layout/cycle4"/>
    <dgm:cxn modelId="{A08FAC88-01A2-48BF-AEB3-2E27E8E03E31}" type="presOf" srcId="{F7280ADF-8735-44FE-9985-0017C7EA16AD}" destId="{67D78493-A9B6-4B19-A88C-D86FB17ABA49}" srcOrd="0" destOrd="0" presId="urn:microsoft.com/office/officeart/2005/8/layout/cycle4"/>
    <dgm:cxn modelId="{5993C791-2AEB-4150-B966-83712A4DEC8F}" type="presOf" srcId="{B9DF3D82-0C24-4059-8643-A55AADDDE6BB}" destId="{6D245D85-6D12-45C1-AD99-FC57752CA61C}" srcOrd="0" destOrd="0" presId="urn:microsoft.com/office/officeart/2005/8/layout/cycle4"/>
    <dgm:cxn modelId="{D05FBDAA-B148-4649-AB72-BD8AB64784C4}" type="presOf" srcId="{C58595A2-2EF4-468A-8557-380BEF85E741}" destId="{9AFE6A2B-5362-4EF6-95D5-58F9DA01C91E}" srcOrd="0" destOrd="0" presId="urn:microsoft.com/office/officeart/2005/8/layout/cycle4"/>
    <dgm:cxn modelId="{04C149B9-C63E-4872-A52E-85526D4548D6}" type="presOf" srcId="{BACCC0F0-90C6-4430-91FF-7163CD81A353}" destId="{8F92E101-9D44-478D-A622-792EC9410F84}" srcOrd="0" destOrd="0" presId="urn:microsoft.com/office/officeart/2005/8/layout/cycle4"/>
    <dgm:cxn modelId="{E21F94BA-8659-4CB9-BB0A-B7275C6D8C2D}" type="presOf" srcId="{E127A972-2D26-476F-AF4E-206C2078985E}" destId="{D8A69E3F-18B4-4E7B-858F-DC3EA87C781D}" srcOrd="0" destOrd="0" presId="urn:microsoft.com/office/officeart/2005/8/layout/cycle4"/>
    <dgm:cxn modelId="{69DBC5D0-622B-4E6B-8A12-61838EF68ECC}" srcId="{79E6BDA6-B16A-4465-B64D-BB27DCB25140}" destId="{C58595A2-2EF4-468A-8557-380BEF85E741}" srcOrd="0" destOrd="0" parTransId="{740AC2B8-FB81-4014-9676-5E8FA40BD297}" sibTransId="{DDC47ECA-3AAD-4000-A483-7A4D3399F064}"/>
    <dgm:cxn modelId="{9B7418D8-84E7-4100-A5BE-0A9825F4953F}" srcId="{BACCC0F0-90C6-4430-91FF-7163CD81A353}" destId="{15067B85-A9ED-4F7E-B3EC-A65BBE5B87EF}" srcOrd="0" destOrd="0" parTransId="{00117F57-6CAB-4574-ACE5-56E731F420FD}" sibTransId="{99B18EB4-932F-4063-BE90-D4DB543F0B4B}"/>
    <dgm:cxn modelId="{251717EF-6B0A-4DDD-B24B-D80B8032670D}" srcId="{F7280ADF-8735-44FE-9985-0017C7EA16AD}" destId="{C99A954A-157E-47FA-907E-B9036A9B6A4C}" srcOrd="2" destOrd="0" parTransId="{8CCD1480-800F-4647-8A04-FE506ABFF8AD}" sibTransId="{6DF2DB6C-9514-47AC-98F3-BBD21313D075}"/>
    <dgm:cxn modelId="{450D43F2-82B3-4C1B-9C70-6F7D81B3D4F6}" srcId="{F7280ADF-8735-44FE-9985-0017C7EA16AD}" destId="{6D6162D3-EA1B-4BEA-AA1F-0D314CA95312}" srcOrd="0" destOrd="0" parTransId="{704278FA-3DE3-41BB-872B-3854F1867921}" sibTransId="{D417AC4D-A47F-4179-9E6A-995D1488DEEF}"/>
    <dgm:cxn modelId="{581A54FB-B328-428E-BFD0-5E45E2BBDA68}" srcId="{F7280ADF-8735-44FE-9985-0017C7EA16AD}" destId="{BACCC0F0-90C6-4430-91FF-7163CD81A353}" srcOrd="3" destOrd="0" parTransId="{98F96CEB-249F-4E87-A5CF-A1D9EE9FF926}" sibTransId="{9B826350-5824-4554-B345-C9640A306C76}"/>
    <dgm:cxn modelId="{A6E274FE-49F4-4861-8A4B-A099642E8AF2}" type="presOf" srcId="{15067B85-A9ED-4F7E-B3EC-A65BBE5B87EF}" destId="{27352713-B0D2-4AB7-8A4D-DD340399B663}" srcOrd="0" destOrd="0" presId="urn:microsoft.com/office/officeart/2005/8/layout/cycle4"/>
    <dgm:cxn modelId="{CE43B9FE-1AB3-4538-B66A-F9641BE84B71}" type="presOf" srcId="{C58595A2-2EF4-468A-8557-380BEF85E741}" destId="{AB97F8EF-6DC4-42C1-A8B6-CA379E094B9A}" srcOrd="1" destOrd="0" presId="urn:microsoft.com/office/officeart/2005/8/layout/cycle4"/>
    <dgm:cxn modelId="{C1577818-2482-44DA-8D2B-E6162951C15E}" type="presParOf" srcId="{67D78493-A9B6-4B19-A88C-D86FB17ABA49}" destId="{0560265D-6551-4873-930E-DA1A8B32AD1B}" srcOrd="0" destOrd="0" presId="urn:microsoft.com/office/officeart/2005/8/layout/cycle4"/>
    <dgm:cxn modelId="{9484B5BB-4DAF-406E-8FFD-8896F3DDB1B6}" type="presParOf" srcId="{0560265D-6551-4873-930E-DA1A8B32AD1B}" destId="{9765C91E-E2BC-4230-9D48-EE5323FBA7EF}" srcOrd="0" destOrd="0" presId="urn:microsoft.com/office/officeart/2005/8/layout/cycle4"/>
    <dgm:cxn modelId="{31CBF088-2DB4-4962-9D09-AD60A11F0FAF}" type="presParOf" srcId="{9765C91E-E2BC-4230-9D48-EE5323FBA7EF}" destId="{6D245D85-6D12-45C1-AD99-FC57752CA61C}" srcOrd="0" destOrd="0" presId="urn:microsoft.com/office/officeart/2005/8/layout/cycle4"/>
    <dgm:cxn modelId="{B0B27397-5E06-4388-81ED-CC5EFE0661A3}" type="presParOf" srcId="{9765C91E-E2BC-4230-9D48-EE5323FBA7EF}" destId="{7C8415A5-5EE1-46B7-938C-A9F42D741DCE}" srcOrd="1" destOrd="0" presId="urn:microsoft.com/office/officeart/2005/8/layout/cycle4"/>
    <dgm:cxn modelId="{CA8BEE39-9519-425C-B920-30707056C176}" type="presParOf" srcId="{0560265D-6551-4873-930E-DA1A8B32AD1B}" destId="{50D0BC05-4E8F-4CF9-A550-3E37CFCBB4F9}" srcOrd="1" destOrd="0" presId="urn:microsoft.com/office/officeart/2005/8/layout/cycle4"/>
    <dgm:cxn modelId="{F434835F-9879-4B98-A63F-1A88576CFE09}" type="presParOf" srcId="{50D0BC05-4E8F-4CF9-A550-3E37CFCBB4F9}" destId="{9AFE6A2B-5362-4EF6-95D5-58F9DA01C91E}" srcOrd="0" destOrd="0" presId="urn:microsoft.com/office/officeart/2005/8/layout/cycle4"/>
    <dgm:cxn modelId="{7E64F668-11A5-4D6D-BB6A-2520A3A8405D}" type="presParOf" srcId="{50D0BC05-4E8F-4CF9-A550-3E37CFCBB4F9}" destId="{AB97F8EF-6DC4-42C1-A8B6-CA379E094B9A}" srcOrd="1" destOrd="0" presId="urn:microsoft.com/office/officeart/2005/8/layout/cycle4"/>
    <dgm:cxn modelId="{103E4DEC-6005-4A40-85C7-669049C86415}" type="presParOf" srcId="{0560265D-6551-4873-930E-DA1A8B32AD1B}" destId="{2191A290-07A9-4E33-9B89-60408CC1E692}" srcOrd="2" destOrd="0" presId="urn:microsoft.com/office/officeart/2005/8/layout/cycle4"/>
    <dgm:cxn modelId="{1E64CB3B-A97E-48EB-A9E5-4CA59970D98B}" type="presParOf" srcId="{2191A290-07A9-4E33-9B89-60408CC1E692}" destId="{D8A69E3F-18B4-4E7B-858F-DC3EA87C781D}" srcOrd="0" destOrd="0" presId="urn:microsoft.com/office/officeart/2005/8/layout/cycle4"/>
    <dgm:cxn modelId="{E58871FE-FB8F-4DF9-B12A-CF698ED6873F}" type="presParOf" srcId="{2191A290-07A9-4E33-9B89-60408CC1E692}" destId="{254F647B-FD1B-430D-8BE4-97B8E8B2B0FE}" srcOrd="1" destOrd="0" presId="urn:microsoft.com/office/officeart/2005/8/layout/cycle4"/>
    <dgm:cxn modelId="{7F81FEAD-B82C-47F4-B4A2-7AF5CEFB5BCC}" type="presParOf" srcId="{0560265D-6551-4873-930E-DA1A8B32AD1B}" destId="{FCB1E699-5887-41BD-A7D3-A2999F49172E}" srcOrd="3" destOrd="0" presId="urn:microsoft.com/office/officeart/2005/8/layout/cycle4"/>
    <dgm:cxn modelId="{16EF38A0-7625-45E3-8CC9-610487D17794}" type="presParOf" srcId="{FCB1E699-5887-41BD-A7D3-A2999F49172E}" destId="{27352713-B0D2-4AB7-8A4D-DD340399B663}" srcOrd="0" destOrd="0" presId="urn:microsoft.com/office/officeart/2005/8/layout/cycle4"/>
    <dgm:cxn modelId="{CD0335C9-BD09-45DA-92E4-6C45A4E20DEA}" type="presParOf" srcId="{FCB1E699-5887-41BD-A7D3-A2999F49172E}" destId="{2DCB5D65-1427-4A71-8385-8F0F4B17BC93}" srcOrd="1" destOrd="0" presId="urn:microsoft.com/office/officeart/2005/8/layout/cycle4"/>
    <dgm:cxn modelId="{578353A2-AF16-4E98-92C6-2E9718BD9C60}" type="presParOf" srcId="{0560265D-6551-4873-930E-DA1A8B32AD1B}" destId="{40CC9258-D7C4-49E6-89A7-CF44CB1A2CCE}" srcOrd="4" destOrd="0" presId="urn:microsoft.com/office/officeart/2005/8/layout/cycle4"/>
    <dgm:cxn modelId="{597510CA-11B9-4248-BABA-5153E4A094B6}" type="presParOf" srcId="{67D78493-A9B6-4B19-A88C-D86FB17ABA49}" destId="{2314C018-6199-44B0-80F9-04F03F33C43D}" srcOrd="1" destOrd="0" presId="urn:microsoft.com/office/officeart/2005/8/layout/cycle4"/>
    <dgm:cxn modelId="{5CE9A18D-3376-4D18-BFD6-634BBF878D94}" type="presParOf" srcId="{2314C018-6199-44B0-80F9-04F03F33C43D}" destId="{8242E1F6-D49C-4D1C-A633-FED9B3C092BF}" srcOrd="0" destOrd="0" presId="urn:microsoft.com/office/officeart/2005/8/layout/cycle4"/>
    <dgm:cxn modelId="{8FAF87FA-F399-4621-A585-310552ABB37A}" type="presParOf" srcId="{2314C018-6199-44B0-80F9-04F03F33C43D}" destId="{5FF4FC8D-EB1D-4A04-BCD0-98D283281E9E}" srcOrd="1" destOrd="0" presId="urn:microsoft.com/office/officeart/2005/8/layout/cycle4"/>
    <dgm:cxn modelId="{E223B080-C295-423B-A521-CFBC12D65EA6}" type="presParOf" srcId="{2314C018-6199-44B0-80F9-04F03F33C43D}" destId="{63AA6CAE-F1C0-457E-97DD-159EB1EB9716}" srcOrd="2" destOrd="0" presId="urn:microsoft.com/office/officeart/2005/8/layout/cycle4"/>
    <dgm:cxn modelId="{D4BCAFF2-2E9A-4EAA-8B1A-C6169BD9EF0A}" type="presParOf" srcId="{2314C018-6199-44B0-80F9-04F03F33C43D}" destId="{8F92E101-9D44-478D-A622-792EC9410F84}" srcOrd="3" destOrd="0" presId="urn:microsoft.com/office/officeart/2005/8/layout/cycle4"/>
    <dgm:cxn modelId="{5D0DA20E-AA54-416C-A5D0-BE7B919376FF}" type="presParOf" srcId="{2314C018-6199-44B0-80F9-04F03F33C43D}" destId="{D1D1C1AB-A859-4FC8-AEDD-19490E005F64}" srcOrd="4" destOrd="0" presId="urn:microsoft.com/office/officeart/2005/8/layout/cycle4"/>
    <dgm:cxn modelId="{AA7BD971-1711-4E9A-925F-9AE480B61F82}" type="presParOf" srcId="{67D78493-A9B6-4B19-A88C-D86FB17ABA49}" destId="{5967E4D7-531C-4E52-A297-B5ABE9D34F13}" srcOrd="2" destOrd="0" presId="urn:microsoft.com/office/officeart/2005/8/layout/cycle4"/>
    <dgm:cxn modelId="{FE5388C7-75FB-4CA8-B351-11BE23F1056B}" type="presParOf" srcId="{67D78493-A9B6-4B19-A88C-D86FB17ABA49}" destId="{4898119D-1262-4216-B353-55FB07DA3957}"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2F5349-C905-415A-A358-E3059B3B1F51}" type="doc">
      <dgm:prSet loTypeId="urn:microsoft.com/office/officeart/2005/8/layout/StepDownProcess" loCatId="process" qsTypeId="urn:microsoft.com/office/officeart/2005/8/quickstyle/simple1" qsCatId="simple" csTypeId="urn:microsoft.com/office/officeart/2005/8/colors/accent2_1" csCatId="accent2" phldr="1"/>
      <dgm:spPr/>
      <dgm:t>
        <a:bodyPr/>
        <a:lstStyle/>
        <a:p>
          <a:pPr rtl="1"/>
          <a:endParaRPr lang="fa-IR"/>
        </a:p>
      </dgm:t>
    </dgm:pt>
    <dgm:pt modelId="{66007EA3-DF4D-4E1D-9421-822ED95287BB}">
      <dgm:prSet phldrT="[Text]"/>
      <dgm:spPr>
        <a:xfrm>
          <a:off x="222326" y="143750"/>
          <a:ext cx="879631" cy="890931"/>
        </a:xfrm>
        <a:prstGeom prst="roundRect">
          <a:avLst>
            <a:gd name="adj" fmla="val 16670"/>
          </a:avLst>
        </a:prstGeom>
        <a:solidFill>
          <a:sysClr val="window" lastClr="FFFFFF">
            <a:hueOff val="0"/>
            <a:satOff val="0"/>
            <a:lumOff val="0"/>
            <a:alphaOff val="0"/>
          </a:sysClr>
        </a:solidFill>
        <a:ln w="25400" cap="flat" cmpd="sng" algn="ctr">
          <a:solidFill>
            <a:srgbClr val="C0504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نیاز از دید سالمند</a:t>
          </a:r>
        </a:p>
      </dgm:t>
    </dgm:pt>
    <dgm:pt modelId="{093FCF49-41B1-4047-B174-7E80B87C08A5}" type="parTrans" cxnId="{FB7EB216-748E-4C93-9063-FF754D4F285B}">
      <dgm:prSet/>
      <dgm:spPr/>
      <dgm:t>
        <a:bodyPr/>
        <a:lstStyle/>
        <a:p>
          <a:pPr rtl="1"/>
          <a:endParaRPr lang="fa-IR"/>
        </a:p>
      </dgm:t>
    </dgm:pt>
    <dgm:pt modelId="{A8C6BCE4-689A-4E1D-BE85-D9060883EE40}" type="sibTrans" cxnId="{FB7EB216-748E-4C93-9063-FF754D4F285B}">
      <dgm:prSet/>
      <dgm:spPr/>
      <dgm:t>
        <a:bodyPr/>
        <a:lstStyle/>
        <a:p>
          <a:pPr rtl="1"/>
          <a:endParaRPr lang="fa-IR"/>
        </a:p>
      </dgm:t>
    </dgm:pt>
    <dgm:pt modelId="{85ED47F7-6ED2-45A7-9294-2CBE05AE073A}">
      <dgm:prSet phldrT="[Text]"/>
      <dgm:spPr>
        <a:xfrm>
          <a:off x="1295180" y="274078"/>
          <a:ext cx="3216270" cy="611745"/>
        </a:xfrm>
        <a:prstGeom prst="rect">
          <a:avLst/>
        </a:prstGeom>
        <a:noFill/>
        <a:ln>
          <a:noFill/>
        </a:ln>
        <a:effectLst/>
      </dgm:spPr>
      <dgm:t>
        <a:bodyPr/>
        <a:lstStyle/>
        <a:p>
          <a:pPr algn="justLow" rtl="1"/>
          <a:r>
            <a:rPr lang="fa-IR">
              <a:solidFill>
                <a:sysClr val="windowText" lastClr="000000">
                  <a:hueOff val="0"/>
                  <a:satOff val="0"/>
                  <a:lumOff val="0"/>
                  <a:alphaOff val="0"/>
                </a:sysClr>
              </a:solidFill>
              <a:latin typeface="Calibri"/>
              <a:ea typeface="+mn-ea"/>
              <a:cs typeface="B Nazanin" panose="00000400000000000000" pitchFamily="2" charset="-78"/>
            </a:rPr>
            <a:t>نیازهایی که خود سالمند مستقیما عنوان می کند، از اولویت بیشتری برخوردارند زیرا به مرحله ی بروز رسیده اند و برای فرد دغدغه ی ذهنی ایجاد کرده اند.</a:t>
          </a:r>
        </a:p>
      </dgm:t>
    </dgm:pt>
    <dgm:pt modelId="{DD282316-89F9-4A58-9106-27BBFAE98CA3}" type="parTrans" cxnId="{2F64538F-D397-465F-A2C1-4617009442AF}">
      <dgm:prSet/>
      <dgm:spPr/>
      <dgm:t>
        <a:bodyPr/>
        <a:lstStyle/>
        <a:p>
          <a:pPr rtl="1"/>
          <a:endParaRPr lang="fa-IR"/>
        </a:p>
      </dgm:t>
    </dgm:pt>
    <dgm:pt modelId="{7C56302B-1764-4D1D-806F-D324AB37E8F1}" type="sibTrans" cxnId="{2F64538F-D397-465F-A2C1-4617009442AF}">
      <dgm:prSet/>
      <dgm:spPr/>
      <dgm:t>
        <a:bodyPr/>
        <a:lstStyle/>
        <a:p>
          <a:pPr rtl="1"/>
          <a:endParaRPr lang="fa-IR"/>
        </a:p>
      </dgm:t>
    </dgm:pt>
    <dgm:pt modelId="{64255A99-3E7E-4AE7-A035-09E29D27FE24}">
      <dgm:prSet phldrT="[Text]"/>
      <dgm:spPr>
        <a:xfrm>
          <a:off x="1393641" y="1125574"/>
          <a:ext cx="836394" cy="890931"/>
        </a:xfrm>
        <a:prstGeom prst="roundRect">
          <a:avLst>
            <a:gd name="adj" fmla="val 16670"/>
          </a:avLst>
        </a:prstGeom>
        <a:solidFill>
          <a:sysClr val="window" lastClr="FFFFFF">
            <a:hueOff val="0"/>
            <a:satOff val="0"/>
            <a:lumOff val="0"/>
            <a:alphaOff val="0"/>
          </a:sysClr>
        </a:solidFill>
        <a:ln w="25400" cap="flat" cmpd="sng" algn="ctr">
          <a:solidFill>
            <a:srgbClr val="C0504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نیاز از دید کارشناسی</a:t>
          </a:r>
        </a:p>
      </dgm:t>
    </dgm:pt>
    <dgm:pt modelId="{7A5CEA73-93E4-4FC4-BD8F-BB2FA1152068}" type="parTrans" cxnId="{42F05033-FB08-4369-9DC8-CE739801D4C2}">
      <dgm:prSet/>
      <dgm:spPr/>
      <dgm:t>
        <a:bodyPr/>
        <a:lstStyle/>
        <a:p>
          <a:pPr rtl="1"/>
          <a:endParaRPr lang="fa-IR"/>
        </a:p>
      </dgm:t>
    </dgm:pt>
    <dgm:pt modelId="{4A580EC9-C7D5-4CF2-BBB3-833CA80F1E88}" type="sibTrans" cxnId="{42F05033-FB08-4369-9DC8-CE739801D4C2}">
      <dgm:prSet/>
      <dgm:spPr/>
      <dgm:t>
        <a:bodyPr/>
        <a:lstStyle/>
        <a:p>
          <a:pPr rtl="1"/>
          <a:endParaRPr lang="fa-IR"/>
        </a:p>
      </dgm:t>
    </dgm:pt>
    <dgm:pt modelId="{A3F9D7AC-B63F-4B77-98E6-2EB5FC81E881}">
      <dgm:prSet phldrT="[Text]"/>
      <dgm:spPr>
        <a:xfrm>
          <a:off x="2468189" y="1219362"/>
          <a:ext cx="2833676" cy="720090"/>
        </a:xfrm>
        <a:prstGeom prst="rect">
          <a:avLst/>
        </a:prstGeom>
        <a:noFill/>
        <a:ln>
          <a:noFill/>
        </a:ln>
        <a:effectLst/>
      </dgm:spPr>
      <dgm:t>
        <a:bodyPr/>
        <a:lstStyle/>
        <a:p>
          <a:pPr algn="justLow" rtl="1"/>
          <a:r>
            <a:rPr lang="fa-IR">
              <a:solidFill>
                <a:sysClr val="windowText" lastClr="000000">
                  <a:hueOff val="0"/>
                  <a:satOff val="0"/>
                  <a:lumOff val="0"/>
                  <a:alphaOff val="0"/>
                </a:sysClr>
              </a:solidFill>
              <a:latin typeface="Calibri"/>
              <a:ea typeface="+mn-ea"/>
              <a:cs typeface="B Nazanin" panose="00000400000000000000" pitchFamily="2" charset="-78"/>
            </a:rPr>
            <a:t>نیازهایی که کارشناسان با توجه به ارزیابی جامع و تجارب کاری و مشاهدات خود در سالمند شناسایی می کند مانند نیاز به مشاوره در سالمندانی که علائم افسردگی دارند.</a:t>
          </a:r>
        </a:p>
      </dgm:t>
    </dgm:pt>
    <dgm:pt modelId="{05581A11-72CB-4171-A893-A7895736551D}" type="parTrans" cxnId="{611A336C-C7B8-4A35-8A89-D15D506684D3}">
      <dgm:prSet/>
      <dgm:spPr/>
      <dgm:t>
        <a:bodyPr/>
        <a:lstStyle/>
        <a:p>
          <a:pPr rtl="1"/>
          <a:endParaRPr lang="fa-IR"/>
        </a:p>
      </dgm:t>
    </dgm:pt>
    <dgm:pt modelId="{274A3378-F6B1-4929-938E-D3F5FC181708}" type="sibTrans" cxnId="{611A336C-C7B8-4A35-8A89-D15D506684D3}">
      <dgm:prSet/>
      <dgm:spPr/>
      <dgm:t>
        <a:bodyPr/>
        <a:lstStyle/>
        <a:p>
          <a:pPr rtl="1"/>
          <a:endParaRPr lang="fa-IR"/>
        </a:p>
      </dgm:t>
    </dgm:pt>
    <dgm:pt modelId="{70AA6899-213A-4608-94DB-6B4E9D535681}">
      <dgm:prSet phldrT="[Text]"/>
      <dgm:spPr>
        <a:xfrm>
          <a:off x="2664184" y="2172311"/>
          <a:ext cx="886734" cy="890931"/>
        </a:xfrm>
        <a:prstGeom prst="roundRect">
          <a:avLst>
            <a:gd name="adj" fmla="val 16670"/>
          </a:avLst>
        </a:prstGeom>
        <a:solidFill>
          <a:sysClr val="window" lastClr="FFFFFF">
            <a:hueOff val="0"/>
            <a:satOff val="0"/>
            <a:lumOff val="0"/>
            <a:alphaOff val="0"/>
          </a:sysClr>
        </a:solidFill>
        <a:ln w="25400" cap="flat" cmpd="sng" algn="ctr">
          <a:solidFill>
            <a:srgbClr val="C0504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نیاز سیستمی</a:t>
          </a:r>
        </a:p>
      </dgm:t>
    </dgm:pt>
    <dgm:pt modelId="{ED33D88A-0E02-4246-9F8D-826BDD6E2B03}" type="parTrans" cxnId="{DF12BF43-6959-4919-88D0-E470D23D7DE4}">
      <dgm:prSet/>
      <dgm:spPr/>
      <dgm:t>
        <a:bodyPr/>
        <a:lstStyle/>
        <a:p>
          <a:pPr rtl="1"/>
          <a:endParaRPr lang="fa-IR"/>
        </a:p>
      </dgm:t>
    </dgm:pt>
    <dgm:pt modelId="{508A4755-5D38-4B59-85EB-43E875D39B8E}" type="sibTrans" cxnId="{DF12BF43-6959-4919-88D0-E470D23D7DE4}">
      <dgm:prSet/>
      <dgm:spPr/>
      <dgm:t>
        <a:bodyPr/>
        <a:lstStyle/>
        <a:p>
          <a:pPr rtl="1"/>
          <a:endParaRPr lang="fa-IR"/>
        </a:p>
      </dgm:t>
    </dgm:pt>
    <dgm:pt modelId="{24FF9DD1-3A5B-45A2-B2F8-6C22551DA303}">
      <dgm:prSet phldrT="[Text]" custT="1"/>
      <dgm:spPr>
        <a:xfrm>
          <a:off x="3601476" y="2240514"/>
          <a:ext cx="1709557" cy="720090"/>
        </a:xfrm>
        <a:prstGeom prst="rect">
          <a:avLst/>
        </a:prstGeom>
        <a:noFill/>
        <a:ln>
          <a:noFill/>
        </a:ln>
        <a:effectLst/>
      </dgm:spPr>
      <dgm:t>
        <a:bodyPr/>
        <a:lstStyle/>
        <a:p>
          <a:pPr algn="justLow" rtl="1"/>
          <a:r>
            <a:rPr lang="fa-IR" sz="1050">
              <a:solidFill>
                <a:sysClr val="windowText" lastClr="000000">
                  <a:hueOff val="0"/>
                  <a:satOff val="0"/>
                  <a:lumOff val="0"/>
                  <a:alphaOff val="0"/>
                </a:sysClr>
              </a:solidFill>
              <a:latin typeface="Calibri"/>
              <a:ea typeface="+mn-ea"/>
              <a:cs typeface="B Nazanin" panose="00000400000000000000" pitchFamily="2" charset="-78"/>
            </a:rPr>
            <a:t>نیازهایی که در تقابل و تعامل سالمند با </a:t>
          </a:r>
          <a:r>
            <a:rPr lang="fa-IR" sz="1050">
              <a:solidFill>
                <a:schemeClr val="tx1"/>
              </a:solidFill>
              <a:latin typeface="Calibri"/>
              <a:ea typeface="+mn-ea"/>
              <a:cs typeface="B Nazanin" panose="00000400000000000000" pitchFamily="2" charset="-78"/>
            </a:rPr>
            <a:t>آنها</a:t>
          </a:r>
          <a:r>
            <a:rPr lang="fa-IR" sz="1050">
              <a:solidFill>
                <a:sysClr val="windowText" lastClr="000000">
                  <a:hueOff val="0"/>
                  <a:satOff val="0"/>
                  <a:lumOff val="0"/>
                  <a:alphaOff val="0"/>
                </a:sysClr>
              </a:solidFill>
              <a:latin typeface="Calibri"/>
              <a:ea typeface="+mn-ea"/>
              <a:cs typeface="B Nazanin" panose="00000400000000000000" pitchFamily="2" charset="-78"/>
            </a:rPr>
            <a:t> ایجاد می شود، مانند خانواده، موسسه، جامعه </a:t>
          </a:r>
        </a:p>
      </dgm:t>
    </dgm:pt>
    <dgm:pt modelId="{2E81CD2A-0063-4F2F-A26A-5BD96C6032B6}" type="parTrans" cxnId="{9A4CFBD2-9588-4CBF-914C-BC215F3B962A}">
      <dgm:prSet/>
      <dgm:spPr/>
      <dgm:t>
        <a:bodyPr/>
        <a:lstStyle/>
        <a:p>
          <a:pPr rtl="1"/>
          <a:endParaRPr lang="fa-IR"/>
        </a:p>
      </dgm:t>
    </dgm:pt>
    <dgm:pt modelId="{9F23E65E-5ED1-4380-9A41-DCF23A362029}" type="sibTrans" cxnId="{9A4CFBD2-9588-4CBF-914C-BC215F3B962A}">
      <dgm:prSet/>
      <dgm:spPr/>
      <dgm:t>
        <a:bodyPr/>
        <a:lstStyle/>
        <a:p>
          <a:pPr rtl="1"/>
          <a:endParaRPr lang="fa-IR"/>
        </a:p>
      </dgm:t>
    </dgm:pt>
    <dgm:pt modelId="{F0F982B1-3ABC-4BE4-9B1F-A5423DCB497D}" type="pres">
      <dgm:prSet presAssocID="{552F5349-C905-415A-A358-E3059B3B1F51}" presName="rootnode" presStyleCnt="0">
        <dgm:presLayoutVars>
          <dgm:chMax/>
          <dgm:chPref/>
          <dgm:dir/>
          <dgm:animLvl val="lvl"/>
        </dgm:presLayoutVars>
      </dgm:prSet>
      <dgm:spPr/>
    </dgm:pt>
    <dgm:pt modelId="{9AD6C146-82D5-4085-BD46-ACD96C926813}" type="pres">
      <dgm:prSet presAssocID="{66007EA3-DF4D-4E1D-9421-822ED95287BB}" presName="composite" presStyleCnt="0"/>
      <dgm:spPr/>
    </dgm:pt>
    <dgm:pt modelId="{79C919D2-970D-40DA-86CD-4B9CBC90470B}" type="pres">
      <dgm:prSet presAssocID="{66007EA3-DF4D-4E1D-9421-822ED95287BB}" presName="bentUpArrow1" presStyleLbl="alignImgPlace1" presStyleIdx="0" presStyleCnt="2" custLinFactNeighborX="52554" custLinFactNeighborY="1346"/>
      <dgm:spPr>
        <a:xfrm rot="5400000">
          <a:off x="525831" y="1002247"/>
          <a:ext cx="756094" cy="860786"/>
        </a:xfrm>
        <a:prstGeom prst="bentUpArrow">
          <a:avLst>
            <a:gd name="adj1" fmla="val 32840"/>
            <a:gd name="adj2" fmla="val 25000"/>
            <a:gd name="adj3" fmla="val 35780"/>
          </a:avLst>
        </a:prstGeom>
        <a:solidFill>
          <a:srgbClr val="C0504D">
            <a:tint val="40000"/>
            <a:hueOff val="0"/>
            <a:satOff val="0"/>
            <a:lumOff val="0"/>
            <a:alphaOff val="0"/>
          </a:srgbClr>
        </a:solidFill>
        <a:ln w="25400" cap="flat" cmpd="sng" algn="ctr">
          <a:solidFill>
            <a:srgbClr val="C0504D">
              <a:shade val="80000"/>
              <a:hueOff val="0"/>
              <a:satOff val="0"/>
              <a:lumOff val="0"/>
              <a:alphaOff val="0"/>
            </a:srgbClr>
          </a:solidFill>
          <a:prstDash val="solid"/>
        </a:ln>
        <a:effectLst/>
      </dgm:spPr>
    </dgm:pt>
    <dgm:pt modelId="{2CB650B5-8CF3-4EED-867C-085771614674}" type="pres">
      <dgm:prSet presAssocID="{66007EA3-DF4D-4E1D-9421-822ED95287BB}" presName="ParentText" presStyleLbl="node1" presStyleIdx="0" presStyleCnt="3" custScaleX="69109" custLinFactNeighborX="11989" custLinFactNeighborY="-1142">
        <dgm:presLayoutVars>
          <dgm:chMax val="1"/>
          <dgm:chPref val="1"/>
          <dgm:bulletEnabled val="1"/>
        </dgm:presLayoutVars>
      </dgm:prSet>
      <dgm:spPr/>
    </dgm:pt>
    <dgm:pt modelId="{88BAA0DC-31FA-48BF-83A6-7C01D82EB2D8}" type="pres">
      <dgm:prSet presAssocID="{66007EA3-DF4D-4E1D-9421-822ED95287BB}" presName="ChildText" presStyleLbl="revTx" presStyleIdx="0" presStyleCnt="3" custScaleX="347432" custScaleY="84954" custLinFactX="39836" custLinFactNeighborX="100000" custLinFactNeighborY="-2637">
        <dgm:presLayoutVars>
          <dgm:chMax val="0"/>
          <dgm:chPref val="0"/>
          <dgm:bulletEnabled val="1"/>
        </dgm:presLayoutVars>
      </dgm:prSet>
      <dgm:spPr/>
    </dgm:pt>
    <dgm:pt modelId="{2FE84670-BD81-4027-9494-5CBD6D25C4C4}" type="pres">
      <dgm:prSet presAssocID="{A8C6BCE4-689A-4E1D-BE85-D9060883EE40}" presName="sibTrans" presStyleCnt="0"/>
      <dgm:spPr/>
    </dgm:pt>
    <dgm:pt modelId="{E9F591E1-9864-4B81-A080-D942B267FCA3}" type="pres">
      <dgm:prSet presAssocID="{64255A99-3E7E-4AE7-A035-09E29D27FE24}" presName="composite" presStyleCnt="0"/>
      <dgm:spPr/>
    </dgm:pt>
    <dgm:pt modelId="{289DA9D1-0015-474B-BA84-70B0AB41C4AD}" type="pres">
      <dgm:prSet presAssocID="{64255A99-3E7E-4AE7-A035-09E29D27FE24}" presName="bentUpArrow1" presStyleLbl="alignImgPlace1" presStyleIdx="1" presStyleCnt="2" custLinFactNeighborX="16546" custLinFactNeighborY="-2571"/>
      <dgm:spPr>
        <a:xfrm rot="5400000">
          <a:off x="1739262" y="1973441"/>
          <a:ext cx="756094" cy="860786"/>
        </a:xfrm>
        <a:prstGeom prst="bentUpArrow">
          <a:avLst>
            <a:gd name="adj1" fmla="val 32840"/>
            <a:gd name="adj2" fmla="val 25000"/>
            <a:gd name="adj3" fmla="val 35780"/>
          </a:avLst>
        </a:prstGeom>
        <a:solidFill>
          <a:srgbClr val="C0504D">
            <a:tint val="40000"/>
            <a:hueOff val="0"/>
            <a:satOff val="0"/>
            <a:lumOff val="0"/>
            <a:alphaOff val="0"/>
          </a:srgbClr>
        </a:solidFill>
        <a:ln w="25400" cap="flat" cmpd="sng" algn="ctr">
          <a:solidFill>
            <a:srgbClr val="C0504D">
              <a:shade val="80000"/>
              <a:hueOff val="0"/>
              <a:satOff val="0"/>
              <a:lumOff val="0"/>
              <a:alphaOff val="0"/>
            </a:srgbClr>
          </a:solidFill>
          <a:prstDash val="solid"/>
        </a:ln>
        <a:effectLst/>
      </dgm:spPr>
    </dgm:pt>
    <dgm:pt modelId="{82C97521-C263-44C8-B56D-5018BCE9EF3B}" type="pres">
      <dgm:prSet presAssocID="{64255A99-3E7E-4AE7-A035-09E29D27FE24}" presName="ParentText" presStyleLbl="node1" presStyleIdx="1" presStyleCnt="3" custScaleX="65712" custLinFactNeighborX="-17370" custLinFactNeighborY="-3273">
        <dgm:presLayoutVars>
          <dgm:chMax val="1"/>
          <dgm:chPref val="1"/>
          <dgm:bulletEnabled val="1"/>
        </dgm:presLayoutVars>
      </dgm:prSet>
      <dgm:spPr/>
    </dgm:pt>
    <dgm:pt modelId="{14E9AF71-6DC2-42D1-910B-2772B0ADA88D}" type="pres">
      <dgm:prSet presAssocID="{64255A99-3E7E-4AE7-A035-09E29D27FE24}" presName="ChildText" presStyleLbl="revTx" presStyleIdx="1" presStyleCnt="3" custScaleX="306103" custLinFactNeighborX="81323" custLinFactNeighborY="-2825">
        <dgm:presLayoutVars>
          <dgm:chMax val="0"/>
          <dgm:chPref val="0"/>
          <dgm:bulletEnabled val="1"/>
        </dgm:presLayoutVars>
      </dgm:prSet>
      <dgm:spPr/>
    </dgm:pt>
    <dgm:pt modelId="{F6BF8F1C-73C3-4879-B7A4-738FAD4F02A4}" type="pres">
      <dgm:prSet presAssocID="{4A580EC9-C7D5-4CF2-BBB3-833CA80F1E88}" presName="sibTrans" presStyleCnt="0"/>
      <dgm:spPr/>
    </dgm:pt>
    <dgm:pt modelId="{C420E5D2-7893-41B7-A15B-CB2F2B06E0D4}" type="pres">
      <dgm:prSet presAssocID="{70AA6899-213A-4608-94DB-6B4E9D535681}" presName="composite" presStyleCnt="0"/>
      <dgm:spPr/>
    </dgm:pt>
    <dgm:pt modelId="{6910D67A-613F-4FD1-9B2C-E7565C97C76C}" type="pres">
      <dgm:prSet presAssocID="{70AA6899-213A-4608-94DB-6B4E9D535681}" presName="ParentText" presStyleLbl="node1" presStyleIdx="2" presStyleCnt="3" custScaleX="69667" custLinFactNeighborX="-33321" custLinFactNeighborY="1882">
        <dgm:presLayoutVars>
          <dgm:chMax val="1"/>
          <dgm:chPref val="1"/>
          <dgm:bulletEnabled val="1"/>
        </dgm:presLayoutVars>
      </dgm:prSet>
      <dgm:spPr/>
    </dgm:pt>
    <dgm:pt modelId="{5A0D5957-B0AC-4A8A-9B4F-74480EA0A2E0}" type="pres">
      <dgm:prSet presAssocID="{70AA6899-213A-4608-94DB-6B4E9D535681}" presName="FinalChildText" presStyleLbl="revTx" presStyleIdx="2" presStyleCnt="3" custScaleX="184672" custLinFactNeighborX="-18870">
        <dgm:presLayoutVars>
          <dgm:chMax val="0"/>
          <dgm:chPref val="0"/>
          <dgm:bulletEnabled val="1"/>
        </dgm:presLayoutVars>
      </dgm:prSet>
      <dgm:spPr/>
    </dgm:pt>
  </dgm:ptLst>
  <dgm:cxnLst>
    <dgm:cxn modelId="{0136AB03-E840-442D-A3D7-A68957B56CB4}" type="presOf" srcId="{85ED47F7-6ED2-45A7-9294-2CBE05AE073A}" destId="{88BAA0DC-31FA-48BF-83A6-7C01D82EB2D8}" srcOrd="0" destOrd="0" presId="urn:microsoft.com/office/officeart/2005/8/layout/StepDownProcess"/>
    <dgm:cxn modelId="{5E9C4216-2B1E-414E-B202-71227378E5E5}" type="presOf" srcId="{66007EA3-DF4D-4E1D-9421-822ED95287BB}" destId="{2CB650B5-8CF3-4EED-867C-085771614674}" srcOrd="0" destOrd="0" presId="urn:microsoft.com/office/officeart/2005/8/layout/StepDownProcess"/>
    <dgm:cxn modelId="{FB7EB216-748E-4C93-9063-FF754D4F285B}" srcId="{552F5349-C905-415A-A358-E3059B3B1F51}" destId="{66007EA3-DF4D-4E1D-9421-822ED95287BB}" srcOrd="0" destOrd="0" parTransId="{093FCF49-41B1-4047-B174-7E80B87C08A5}" sibTransId="{A8C6BCE4-689A-4E1D-BE85-D9060883EE40}"/>
    <dgm:cxn modelId="{15795E25-C5AE-4B74-B1C9-765235A12A30}" type="presOf" srcId="{24FF9DD1-3A5B-45A2-B2F8-6C22551DA303}" destId="{5A0D5957-B0AC-4A8A-9B4F-74480EA0A2E0}" srcOrd="0" destOrd="0" presId="urn:microsoft.com/office/officeart/2005/8/layout/StepDownProcess"/>
    <dgm:cxn modelId="{42F05033-FB08-4369-9DC8-CE739801D4C2}" srcId="{552F5349-C905-415A-A358-E3059B3B1F51}" destId="{64255A99-3E7E-4AE7-A035-09E29D27FE24}" srcOrd="1" destOrd="0" parTransId="{7A5CEA73-93E4-4FC4-BD8F-BB2FA1152068}" sibTransId="{4A580EC9-C7D5-4CF2-BBB3-833CA80F1E88}"/>
    <dgm:cxn modelId="{DF12BF43-6959-4919-88D0-E470D23D7DE4}" srcId="{552F5349-C905-415A-A358-E3059B3B1F51}" destId="{70AA6899-213A-4608-94DB-6B4E9D535681}" srcOrd="2" destOrd="0" parTransId="{ED33D88A-0E02-4246-9F8D-826BDD6E2B03}" sibTransId="{508A4755-5D38-4B59-85EB-43E875D39B8E}"/>
    <dgm:cxn modelId="{E3152545-3F73-455C-9BBC-A10D5581E9B3}" type="presOf" srcId="{70AA6899-213A-4608-94DB-6B4E9D535681}" destId="{6910D67A-613F-4FD1-9B2C-E7565C97C76C}" srcOrd="0" destOrd="0" presId="urn:microsoft.com/office/officeart/2005/8/layout/StepDownProcess"/>
    <dgm:cxn modelId="{611A336C-C7B8-4A35-8A89-D15D506684D3}" srcId="{64255A99-3E7E-4AE7-A035-09E29D27FE24}" destId="{A3F9D7AC-B63F-4B77-98E6-2EB5FC81E881}" srcOrd="0" destOrd="0" parTransId="{05581A11-72CB-4171-A893-A7895736551D}" sibTransId="{274A3378-F6B1-4929-938E-D3F5FC181708}"/>
    <dgm:cxn modelId="{09FD0A7B-A79A-453D-A577-E79B7992CC02}" type="presOf" srcId="{A3F9D7AC-B63F-4B77-98E6-2EB5FC81E881}" destId="{14E9AF71-6DC2-42D1-910B-2772B0ADA88D}" srcOrd="0" destOrd="0" presId="urn:microsoft.com/office/officeart/2005/8/layout/StepDownProcess"/>
    <dgm:cxn modelId="{2F64538F-D397-465F-A2C1-4617009442AF}" srcId="{66007EA3-DF4D-4E1D-9421-822ED95287BB}" destId="{85ED47F7-6ED2-45A7-9294-2CBE05AE073A}" srcOrd="0" destOrd="0" parTransId="{DD282316-89F9-4A58-9106-27BBFAE98CA3}" sibTransId="{7C56302B-1764-4D1D-806F-D324AB37E8F1}"/>
    <dgm:cxn modelId="{AD7A5AA2-8F02-4A0C-A237-6237851ACDB9}" type="presOf" srcId="{552F5349-C905-415A-A358-E3059B3B1F51}" destId="{F0F982B1-3ABC-4BE4-9B1F-A5423DCB497D}" srcOrd="0" destOrd="0" presId="urn:microsoft.com/office/officeart/2005/8/layout/StepDownProcess"/>
    <dgm:cxn modelId="{D60B3FB5-23A4-4D4B-A044-CC9927521202}" type="presOf" srcId="{64255A99-3E7E-4AE7-A035-09E29D27FE24}" destId="{82C97521-C263-44C8-B56D-5018BCE9EF3B}" srcOrd="0" destOrd="0" presId="urn:microsoft.com/office/officeart/2005/8/layout/StepDownProcess"/>
    <dgm:cxn modelId="{9A4CFBD2-9588-4CBF-914C-BC215F3B962A}" srcId="{70AA6899-213A-4608-94DB-6B4E9D535681}" destId="{24FF9DD1-3A5B-45A2-B2F8-6C22551DA303}" srcOrd="0" destOrd="0" parTransId="{2E81CD2A-0063-4F2F-A26A-5BD96C6032B6}" sibTransId="{9F23E65E-5ED1-4380-9A41-DCF23A362029}"/>
    <dgm:cxn modelId="{0E59EC8F-9701-467D-9A26-61F29B13EEC8}" type="presParOf" srcId="{F0F982B1-3ABC-4BE4-9B1F-A5423DCB497D}" destId="{9AD6C146-82D5-4085-BD46-ACD96C926813}" srcOrd="0" destOrd="0" presId="urn:microsoft.com/office/officeart/2005/8/layout/StepDownProcess"/>
    <dgm:cxn modelId="{398B7FE4-58B0-4980-BD5A-E328C40183CB}" type="presParOf" srcId="{9AD6C146-82D5-4085-BD46-ACD96C926813}" destId="{79C919D2-970D-40DA-86CD-4B9CBC90470B}" srcOrd="0" destOrd="0" presId="urn:microsoft.com/office/officeart/2005/8/layout/StepDownProcess"/>
    <dgm:cxn modelId="{C7A17749-F4A9-4AE4-A593-DE9AAB8F3CE6}" type="presParOf" srcId="{9AD6C146-82D5-4085-BD46-ACD96C926813}" destId="{2CB650B5-8CF3-4EED-867C-085771614674}" srcOrd="1" destOrd="0" presId="urn:microsoft.com/office/officeart/2005/8/layout/StepDownProcess"/>
    <dgm:cxn modelId="{0FB58F39-2DD2-4533-B4D2-30CB096E17FD}" type="presParOf" srcId="{9AD6C146-82D5-4085-BD46-ACD96C926813}" destId="{88BAA0DC-31FA-48BF-83A6-7C01D82EB2D8}" srcOrd="2" destOrd="0" presId="urn:microsoft.com/office/officeart/2005/8/layout/StepDownProcess"/>
    <dgm:cxn modelId="{B9065378-6551-43A7-878A-14F4EFBC01E9}" type="presParOf" srcId="{F0F982B1-3ABC-4BE4-9B1F-A5423DCB497D}" destId="{2FE84670-BD81-4027-9494-5CBD6D25C4C4}" srcOrd="1" destOrd="0" presId="urn:microsoft.com/office/officeart/2005/8/layout/StepDownProcess"/>
    <dgm:cxn modelId="{E37BFE3C-057C-4EFB-8C91-450DCAF56080}" type="presParOf" srcId="{F0F982B1-3ABC-4BE4-9B1F-A5423DCB497D}" destId="{E9F591E1-9864-4B81-A080-D942B267FCA3}" srcOrd="2" destOrd="0" presId="urn:microsoft.com/office/officeart/2005/8/layout/StepDownProcess"/>
    <dgm:cxn modelId="{1676745D-3848-45AE-A1D7-C690D46BE504}" type="presParOf" srcId="{E9F591E1-9864-4B81-A080-D942B267FCA3}" destId="{289DA9D1-0015-474B-BA84-70B0AB41C4AD}" srcOrd="0" destOrd="0" presId="urn:microsoft.com/office/officeart/2005/8/layout/StepDownProcess"/>
    <dgm:cxn modelId="{D35F6082-1310-470F-92D9-C6CAF270DA10}" type="presParOf" srcId="{E9F591E1-9864-4B81-A080-D942B267FCA3}" destId="{82C97521-C263-44C8-B56D-5018BCE9EF3B}" srcOrd="1" destOrd="0" presId="urn:microsoft.com/office/officeart/2005/8/layout/StepDownProcess"/>
    <dgm:cxn modelId="{F51FA8D8-DD95-435C-9FE0-CF562875DA84}" type="presParOf" srcId="{E9F591E1-9864-4B81-A080-D942B267FCA3}" destId="{14E9AF71-6DC2-42D1-910B-2772B0ADA88D}" srcOrd="2" destOrd="0" presId="urn:microsoft.com/office/officeart/2005/8/layout/StepDownProcess"/>
    <dgm:cxn modelId="{B4945F21-AA46-4494-B4EA-F86B52C3A2E2}" type="presParOf" srcId="{F0F982B1-3ABC-4BE4-9B1F-A5423DCB497D}" destId="{F6BF8F1C-73C3-4879-B7A4-738FAD4F02A4}" srcOrd="3" destOrd="0" presId="urn:microsoft.com/office/officeart/2005/8/layout/StepDownProcess"/>
    <dgm:cxn modelId="{35FB5531-9C1E-42C9-8D3E-BA4938D5A86F}" type="presParOf" srcId="{F0F982B1-3ABC-4BE4-9B1F-A5423DCB497D}" destId="{C420E5D2-7893-41B7-A15B-CB2F2B06E0D4}" srcOrd="4" destOrd="0" presId="urn:microsoft.com/office/officeart/2005/8/layout/StepDownProcess"/>
    <dgm:cxn modelId="{5775010F-6211-4E8B-A3DC-232226799E7B}" type="presParOf" srcId="{C420E5D2-7893-41B7-A15B-CB2F2B06E0D4}" destId="{6910D67A-613F-4FD1-9B2C-E7565C97C76C}" srcOrd="0" destOrd="0" presId="urn:microsoft.com/office/officeart/2005/8/layout/StepDownProcess"/>
    <dgm:cxn modelId="{90BC8964-AC2E-42F5-9994-0E0149909B13}" type="presParOf" srcId="{C420E5D2-7893-41B7-A15B-CB2F2B06E0D4}" destId="{5A0D5957-B0AC-4A8A-9B4F-74480EA0A2E0}"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A69E3F-18B4-4E7B-858F-DC3EA87C781D}">
      <dsp:nvSpPr>
        <dsp:cNvPr id="0" name=""/>
        <dsp:cNvSpPr/>
      </dsp:nvSpPr>
      <dsp:spPr>
        <a:xfrm>
          <a:off x="3910166" y="2784198"/>
          <a:ext cx="2870545" cy="1563067"/>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6622584"/>
              <a:satOff val="26541"/>
              <a:lumOff val="5752"/>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justLow" defTabSz="488950" rtl="1">
            <a:lnSpc>
              <a:spcPct val="90000"/>
            </a:lnSpc>
            <a:spcBef>
              <a:spcPct val="0"/>
            </a:spcBef>
            <a:spcAft>
              <a:spcPct val="15000"/>
            </a:spcAft>
            <a:buChar char="•"/>
          </a:pPr>
          <a:r>
            <a:rPr lang="fa-IR" sz="1100" b="1" kern="1200" dirty="0">
              <a:latin typeface="Calibri"/>
              <a:ea typeface="+mn-ea"/>
              <a:cs typeface="B Nazanin" panose="00000400000000000000" pitchFamily="2" charset="-78"/>
            </a:rPr>
            <a:t>نیاز به مراقبت و دریافت حمایت های رسمی و غیر رسمی برای سالمند یا مراقب، نیاز به کاهش استرس مراقب، نیاز به ارائه ی اطلاعات ضروری در حیطه پیشگیری، درمان و توانبخشی</a:t>
          </a:r>
        </a:p>
      </dsp:txBody>
      <dsp:txXfrm>
        <a:off x="4805665" y="3209299"/>
        <a:ext cx="1940711" cy="1103630"/>
      </dsp:txXfrm>
    </dsp:sp>
    <dsp:sp modelId="{27352713-B0D2-4AB7-8A4D-DD340399B663}">
      <dsp:nvSpPr>
        <dsp:cNvPr id="0" name=""/>
        <dsp:cNvSpPr/>
      </dsp:nvSpPr>
      <dsp:spPr>
        <a:xfrm>
          <a:off x="0" y="2788427"/>
          <a:ext cx="2825585" cy="1554607"/>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justLow" defTabSz="533400" rtl="1">
            <a:lnSpc>
              <a:spcPct val="90000"/>
            </a:lnSpc>
            <a:spcBef>
              <a:spcPct val="0"/>
            </a:spcBef>
            <a:spcAft>
              <a:spcPct val="15000"/>
            </a:spcAft>
            <a:buChar char="•"/>
          </a:pPr>
          <a:r>
            <a:rPr lang="fa-IR" sz="1200" b="1" kern="1200" dirty="0">
              <a:latin typeface="Calibri"/>
              <a:ea typeface="+mn-ea"/>
              <a:cs typeface="B Nazanin" panose="00000400000000000000" pitchFamily="2" charset="-78"/>
            </a:rPr>
            <a:t>نیاز به امنیت مالی و مایحتاج روزانه زندگی، سرپناه ایمن، حفظ استقلال، خودکفایی سالمند</a:t>
          </a:r>
        </a:p>
      </dsp:txBody>
      <dsp:txXfrm>
        <a:off x="34150" y="3211229"/>
        <a:ext cx="1909610" cy="1097655"/>
      </dsp:txXfrm>
    </dsp:sp>
    <dsp:sp modelId="{9AFE6A2B-5362-4EF6-95D5-58F9DA01C91E}">
      <dsp:nvSpPr>
        <dsp:cNvPr id="0" name=""/>
        <dsp:cNvSpPr/>
      </dsp:nvSpPr>
      <dsp:spPr>
        <a:xfrm>
          <a:off x="4300577" y="-20944"/>
          <a:ext cx="2140936" cy="138684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3311292"/>
              <a:satOff val="13270"/>
              <a:lumOff val="287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justLow" defTabSz="533400" rtl="1">
            <a:lnSpc>
              <a:spcPct val="90000"/>
            </a:lnSpc>
            <a:spcBef>
              <a:spcPct val="0"/>
            </a:spcBef>
            <a:spcAft>
              <a:spcPct val="15000"/>
            </a:spcAft>
            <a:buChar char="•"/>
          </a:pPr>
          <a:r>
            <a:rPr lang="fa-IR" sz="1200" b="1" kern="1200" dirty="0">
              <a:latin typeface="Calibri"/>
              <a:ea typeface="+mn-ea"/>
              <a:cs typeface="B Nazanin" panose="00000400000000000000" pitchFamily="2" charset="-78"/>
            </a:rPr>
            <a:t>نیازهای تغذیه ای، نیاز به بهبود وضعیت عملکردی، نیاز به سازگاری با بیماری و فرآیند درمان</a:t>
          </a:r>
        </a:p>
      </dsp:txBody>
      <dsp:txXfrm>
        <a:off x="4973322" y="9520"/>
        <a:ext cx="1437727" cy="979202"/>
      </dsp:txXfrm>
    </dsp:sp>
    <dsp:sp modelId="{6D245D85-6D12-45C1-AD99-FC57752CA61C}">
      <dsp:nvSpPr>
        <dsp:cNvPr id="0" name=""/>
        <dsp:cNvSpPr/>
      </dsp:nvSpPr>
      <dsp:spPr>
        <a:xfrm>
          <a:off x="0" y="-20944"/>
          <a:ext cx="3104678" cy="138684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justLow" defTabSz="533400" rtl="1">
            <a:lnSpc>
              <a:spcPct val="90000"/>
            </a:lnSpc>
            <a:spcBef>
              <a:spcPct val="0"/>
            </a:spcBef>
            <a:spcAft>
              <a:spcPct val="15000"/>
            </a:spcAft>
            <a:buChar char="•"/>
          </a:pPr>
          <a:r>
            <a:rPr lang="fa-IR" sz="1200" b="1" kern="1200" dirty="0">
              <a:latin typeface="Calibri"/>
              <a:ea typeface="+mn-ea"/>
              <a:cs typeface="B Nazanin" panose="00000400000000000000" pitchFamily="2" charset="-78"/>
            </a:rPr>
            <a:t>نیازهای شناختی (افسردگی و اضطراب، دمانس و زوال عقل، کاهش عملکرد شناختی)، نیاز به تغییر رفتار و سبک زندگی، نیاز به افزایش انگیزه و روحیه و امیدواری</a:t>
          </a:r>
        </a:p>
      </dsp:txBody>
      <dsp:txXfrm>
        <a:off x="30464" y="9520"/>
        <a:ext cx="2112346" cy="979202"/>
      </dsp:txXfrm>
    </dsp:sp>
    <dsp:sp modelId="{8242E1F6-D49C-4D1C-A633-FED9B3C092BF}">
      <dsp:nvSpPr>
        <dsp:cNvPr id="0" name=""/>
        <dsp:cNvSpPr/>
      </dsp:nvSpPr>
      <dsp:spPr>
        <a:xfrm>
          <a:off x="2125410" y="702194"/>
          <a:ext cx="1250527" cy="1270381"/>
        </a:xfrm>
        <a:prstGeom prst="pieWedg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1">
            <a:lnSpc>
              <a:spcPct val="90000"/>
            </a:lnSpc>
            <a:spcBef>
              <a:spcPct val="0"/>
            </a:spcBef>
            <a:spcAft>
              <a:spcPct val="35000"/>
            </a:spcAft>
            <a:buNone/>
          </a:pPr>
          <a:r>
            <a:rPr lang="fa-IR" sz="1400" b="1" kern="1200" dirty="0">
              <a:solidFill>
                <a:schemeClr val="tx1"/>
              </a:solidFill>
              <a:latin typeface="Calibri"/>
              <a:ea typeface="+mn-ea"/>
              <a:cs typeface="B Nazanin" panose="00000400000000000000" pitchFamily="2" charset="-78"/>
            </a:rPr>
            <a:t>نیازهای روحی روانی</a:t>
          </a:r>
        </a:p>
      </dsp:txBody>
      <dsp:txXfrm>
        <a:off x="2491681" y="1074280"/>
        <a:ext cx="884256" cy="898295"/>
      </dsp:txXfrm>
    </dsp:sp>
    <dsp:sp modelId="{5FF4FC8D-EB1D-4A04-BCD0-98D283281E9E}">
      <dsp:nvSpPr>
        <dsp:cNvPr id="0" name=""/>
        <dsp:cNvSpPr/>
      </dsp:nvSpPr>
      <dsp:spPr>
        <a:xfrm rot="5400000">
          <a:off x="3613312" y="702222"/>
          <a:ext cx="1308531" cy="1270362"/>
        </a:xfrm>
        <a:prstGeom prst="pieWedge">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rtl="1">
            <a:lnSpc>
              <a:spcPct val="90000"/>
            </a:lnSpc>
            <a:spcBef>
              <a:spcPct val="0"/>
            </a:spcBef>
            <a:spcAft>
              <a:spcPct val="35000"/>
            </a:spcAft>
            <a:buNone/>
          </a:pPr>
          <a:r>
            <a:rPr lang="fa-IR" sz="1200" b="1" kern="1200" dirty="0">
              <a:solidFill>
                <a:schemeClr val="tx1"/>
              </a:solidFill>
              <a:latin typeface="Calibri"/>
              <a:ea typeface="+mn-ea"/>
              <a:cs typeface="B Nazanin" panose="00000400000000000000" pitchFamily="2" charset="-78"/>
            </a:rPr>
            <a:t>نیازهای جسمی و فیزیولوژیک</a:t>
          </a:r>
        </a:p>
      </dsp:txBody>
      <dsp:txXfrm rot="-5400000">
        <a:off x="3632396" y="1066398"/>
        <a:ext cx="898282" cy="925271"/>
      </dsp:txXfrm>
    </dsp:sp>
    <dsp:sp modelId="{63AA6CAE-F1C0-457E-97DD-159EB1EB9716}">
      <dsp:nvSpPr>
        <dsp:cNvPr id="0" name=""/>
        <dsp:cNvSpPr/>
      </dsp:nvSpPr>
      <dsp:spPr>
        <a:xfrm rot="10800000">
          <a:off x="3612552" y="2279318"/>
          <a:ext cx="1250527" cy="1308588"/>
        </a:xfrm>
        <a:prstGeom prst="pieWedge">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1">
            <a:lnSpc>
              <a:spcPct val="90000"/>
            </a:lnSpc>
            <a:spcBef>
              <a:spcPct val="0"/>
            </a:spcBef>
            <a:spcAft>
              <a:spcPct val="35000"/>
            </a:spcAft>
            <a:buNone/>
          </a:pPr>
          <a:r>
            <a:rPr lang="fa-IR" sz="1100" b="1" kern="1200" dirty="0">
              <a:solidFill>
                <a:schemeClr val="tx1"/>
              </a:solidFill>
              <a:latin typeface="Calibri"/>
              <a:ea typeface="+mn-ea"/>
              <a:cs typeface="B Nazanin" panose="00000400000000000000" pitchFamily="2" charset="-78"/>
            </a:rPr>
            <a:t>نیازهای اطلاعاتی و حمایتی سالمند و مراقب</a:t>
          </a:r>
        </a:p>
      </dsp:txBody>
      <dsp:txXfrm rot="10800000">
        <a:off x="3612552" y="2279318"/>
        <a:ext cx="884256" cy="925311"/>
      </dsp:txXfrm>
    </dsp:sp>
    <dsp:sp modelId="{8F92E101-9D44-478D-A622-792EC9410F84}">
      <dsp:nvSpPr>
        <dsp:cNvPr id="0" name=""/>
        <dsp:cNvSpPr/>
      </dsp:nvSpPr>
      <dsp:spPr>
        <a:xfrm rot="16200000">
          <a:off x="2046069" y="2318267"/>
          <a:ext cx="1310051" cy="1230691"/>
        </a:xfrm>
        <a:prstGeom prst="pieWedge">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rtl="1">
            <a:lnSpc>
              <a:spcPct val="90000"/>
            </a:lnSpc>
            <a:spcBef>
              <a:spcPct val="0"/>
            </a:spcBef>
            <a:spcAft>
              <a:spcPct val="35000"/>
            </a:spcAft>
            <a:buNone/>
          </a:pPr>
          <a:r>
            <a:rPr lang="fa-IR" sz="1200" b="1" kern="1200" dirty="0">
              <a:solidFill>
                <a:schemeClr val="tx1"/>
              </a:solidFill>
              <a:latin typeface="Calibri"/>
              <a:ea typeface="+mn-ea"/>
              <a:cs typeface="B Nazanin" panose="00000400000000000000" pitchFamily="2" charset="-78"/>
            </a:rPr>
            <a:t>نیاز به بهبود کیفیت زندگی و رفاه و ارتقاء امید به زندگی</a:t>
          </a:r>
        </a:p>
      </dsp:txBody>
      <dsp:txXfrm rot="5400000">
        <a:off x="2446210" y="2278587"/>
        <a:ext cx="870230" cy="926346"/>
      </dsp:txXfrm>
    </dsp:sp>
    <dsp:sp modelId="{5967E4D7-531C-4E52-A297-B5ABE9D34F13}">
      <dsp:nvSpPr>
        <dsp:cNvPr id="0" name=""/>
        <dsp:cNvSpPr/>
      </dsp:nvSpPr>
      <dsp:spPr>
        <a:xfrm>
          <a:off x="3168511" y="1782761"/>
          <a:ext cx="647914" cy="563404"/>
        </a:xfrm>
        <a:prstGeom prst="circularArrow">
          <a:avLst/>
        </a:prstGeom>
        <a:gradFill rotWithShape="0">
          <a:gsLst>
            <a:gs pos="0">
              <a:schemeClr val="accent5">
                <a:tint val="40000"/>
                <a:hueOff val="0"/>
                <a:satOff val="0"/>
                <a:lumOff val="0"/>
                <a:alphaOff val="0"/>
                <a:shade val="51000"/>
                <a:satMod val="130000"/>
              </a:schemeClr>
            </a:gs>
            <a:gs pos="80000">
              <a:schemeClr val="accent5">
                <a:tint val="40000"/>
                <a:hueOff val="0"/>
                <a:satOff val="0"/>
                <a:lumOff val="0"/>
                <a:alphaOff val="0"/>
                <a:shade val="93000"/>
                <a:satMod val="130000"/>
              </a:schemeClr>
            </a:gs>
            <a:gs pos="100000">
              <a:schemeClr val="accent5">
                <a:tint val="4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4898119D-1262-4216-B353-55FB07DA3957}">
      <dsp:nvSpPr>
        <dsp:cNvPr id="0" name=""/>
        <dsp:cNvSpPr/>
      </dsp:nvSpPr>
      <dsp:spPr>
        <a:xfrm rot="10800000">
          <a:off x="3168511" y="1947735"/>
          <a:ext cx="647914" cy="563404"/>
        </a:xfrm>
        <a:prstGeom prst="circularArrow">
          <a:avLst/>
        </a:prstGeom>
        <a:gradFill rotWithShape="0">
          <a:gsLst>
            <a:gs pos="0">
              <a:schemeClr val="accent5">
                <a:tint val="40000"/>
                <a:hueOff val="0"/>
                <a:satOff val="0"/>
                <a:lumOff val="0"/>
                <a:alphaOff val="0"/>
                <a:shade val="51000"/>
                <a:satMod val="130000"/>
              </a:schemeClr>
            </a:gs>
            <a:gs pos="80000">
              <a:schemeClr val="accent5">
                <a:tint val="40000"/>
                <a:hueOff val="0"/>
                <a:satOff val="0"/>
                <a:lumOff val="0"/>
                <a:alphaOff val="0"/>
                <a:shade val="93000"/>
                <a:satMod val="130000"/>
              </a:schemeClr>
            </a:gs>
            <a:gs pos="100000">
              <a:schemeClr val="accent5">
                <a:tint val="4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C919D2-970D-40DA-86CD-4B9CBC90470B}">
      <dsp:nvSpPr>
        <dsp:cNvPr id="0" name=""/>
        <dsp:cNvSpPr/>
      </dsp:nvSpPr>
      <dsp:spPr>
        <a:xfrm rot="5400000">
          <a:off x="1622777" y="1115620"/>
          <a:ext cx="975063" cy="1110074"/>
        </a:xfrm>
        <a:prstGeom prst="bentUpArrow">
          <a:avLst>
            <a:gd name="adj1" fmla="val 32840"/>
            <a:gd name="adj2" fmla="val 25000"/>
            <a:gd name="adj3" fmla="val 35780"/>
          </a:avLst>
        </a:prstGeom>
        <a:solidFill>
          <a:srgbClr val="C0504D">
            <a:tint val="40000"/>
            <a:hueOff val="0"/>
            <a:satOff val="0"/>
            <a:lumOff val="0"/>
            <a:alphaOff val="0"/>
          </a:srgbClr>
        </a:solidFill>
        <a:ln w="25400" cap="flat" cmpd="sng" algn="ctr">
          <a:solidFill>
            <a:srgbClr val="C0504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2CB650B5-8CF3-4EED-867C-085771614674}">
      <dsp:nvSpPr>
        <dsp:cNvPr id="0" name=""/>
        <dsp:cNvSpPr/>
      </dsp:nvSpPr>
      <dsp:spPr>
        <a:xfrm>
          <a:off x="1231375" y="8498"/>
          <a:ext cx="1134377" cy="1148949"/>
        </a:xfrm>
        <a:prstGeom prst="roundRect">
          <a:avLst>
            <a:gd name="adj" fmla="val 16670"/>
          </a:avLst>
        </a:prstGeom>
        <a:solidFill>
          <a:sysClr val="window" lastClr="FFFFFF">
            <a:hueOff val="0"/>
            <a:satOff val="0"/>
            <a:lumOff val="0"/>
            <a:alphaOff val="0"/>
          </a:sysClr>
        </a:solidFill>
        <a:ln w="25400" cap="flat" cmpd="sng" algn="ctr">
          <a:solidFill>
            <a:srgbClr val="C0504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a:solidFill>
                <a:sysClr val="windowText" lastClr="000000">
                  <a:hueOff val="0"/>
                  <a:satOff val="0"/>
                  <a:lumOff val="0"/>
                  <a:alphaOff val="0"/>
                </a:sysClr>
              </a:solidFill>
              <a:latin typeface="Calibri"/>
              <a:ea typeface="+mn-ea"/>
              <a:cs typeface="B Nazanin" panose="00000400000000000000" pitchFamily="2" charset="-78"/>
            </a:rPr>
            <a:t>نیاز از دید سالمند</a:t>
          </a:r>
        </a:p>
      </dsp:txBody>
      <dsp:txXfrm>
        <a:off x="1286761" y="63884"/>
        <a:ext cx="1023605" cy="1038177"/>
      </dsp:txXfrm>
    </dsp:sp>
    <dsp:sp modelId="{88BAA0DC-31FA-48BF-83A6-7C01D82EB2D8}">
      <dsp:nvSpPr>
        <dsp:cNvPr id="0" name=""/>
        <dsp:cNvSpPr/>
      </dsp:nvSpPr>
      <dsp:spPr>
        <a:xfrm>
          <a:off x="2614933" y="176570"/>
          <a:ext cx="4147717" cy="7889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14300" lvl="1" indent="-114300" algn="justLow" defTabSz="533400" rtl="1">
            <a:lnSpc>
              <a:spcPct val="90000"/>
            </a:lnSpc>
            <a:spcBef>
              <a:spcPct val="0"/>
            </a:spcBef>
            <a:spcAft>
              <a:spcPct val="15000"/>
            </a:spcAft>
            <a:buChar char="•"/>
          </a:pPr>
          <a:r>
            <a:rPr lang="fa-IR" sz="1200" kern="1200">
              <a:solidFill>
                <a:sysClr val="windowText" lastClr="000000">
                  <a:hueOff val="0"/>
                  <a:satOff val="0"/>
                  <a:lumOff val="0"/>
                  <a:alphaOff val="0"/>
                </a:sysClr>
              </a:solidFill>
              <a:latin typeface="Calibri"/>
              <a:ea typeface="+mn-ea"/>
              <a:cs typeface="B Nazanin" panose="00000400000000000000" pitchFamily="2" charset="-78"/>
            </a:rPr>
            <a:t>نیازهایی که خود سالمند مستقیما عنوان می کند، از اولویت بیشتری برخوردارند زیرا به مرحله ی بروز رسیده اند و برای فرد دغدغه ی ذهنی ایجاد کرده اند.</a:t>
          </a:r>
        </a:p>
      </dsp:txBody>
      <dsp:txXfrm>
        <a:off x="2614933" y="176570"/>
        <a:ext cx="4147717" cy="788909"/>
      </dsp:txXfrm>
    </dsp:sp>
    <dsp:sp modelId="{289DA9D1-0015-474B-BA84-70B0AB41C4AD}">
      <dsp:nvSpPr>
        <dsp:cNvPr id="0" name=""/>
        <dsp:cNvSpPr/>
      </dsp:nvSpPr>
      <dsp:spPr>
        <a:xfrm rot="5400000">
          <a:off x="3187624" y="2368076"/>
          <a:ext cx="975063" cy="1110074"/>
        </a:xfrm>
        <a:prstGeom prst="bentUpArrow">
          <a:avLst>
            <a:gd name="adj1" fmla="val 32840"/>
            <a:gd name="adj2" fmla="val 25000"/>
            <a:gd name="adj3" fmla="val 35780"/>
          </a:avLst>
        </a:prstGeom>
        <a:solidFill>
          <a:srgbClr val="C0504D">
            <a:tint val="40000"/>
            <a:hueOff val="0"/>
            <a:satOff val="0"/>
            <a:lumOff val="0"/>
            <a:alphaOff val="0"/>
          </a:srgbClr>
        </a:solidFill>
        <a:ln w="25400" cap="flat" cmpd="sng" algn="ctr">
          <a:solidFill>
            <a:srgbClr val="C0504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82C97521-C263-44C8-B56D-5018BCE9EF3B}">
      <dsp:nvSpPr>
        <dsp:cNvPr id="0" name=""/>
        <dsp:cNvSpPr/>
      </dsp:nvSpPr>
      <dsp:spPr>
        <a:xfrm>
          <a:off x="2741909" y="1274663"/>
          <a:ext cx="1078618" cy="1148949"/>
        </a:xfrm>
        <a:prstGeom prst="roundRect">
          <a:avLst>
            <a:gd name="adj" fmla="val 16670"/>
          </a:avLst>
        </a:prstGeom>
        <a:solidFill>
          <a:sysClr val="window" lastClr="FFFFFF">
            <a:hueOff val="0"/>
            <a:satOff val="0"/>
            <a:lumOff val="0"/>
            <a:alphaOff val="0"/>
          </a:sysClr>
        </a:solidFill>
        <a:ln w="25400" cap="flat" cmpd="sng" algn="ctr">
          <a:solidFill>
            <a:srgbClr val="C0504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a:solidFill>
                <a:sysClr val="windowText" lastClr="000000">
                  <a:hueOff val="0"/>
                  <a:satOff val="0"/>
                  <a:lumOff val="0"/>
                  <a:alphaOff val="0"/>
                </a:sysClr>
              </a:solidFill>
              <a:latin typeface="Calibri"/>
              <a:ea typeface="+mn-ea"/>
              <a:cs typeface="B Nazanin" panose="00000400000000000000" pitchFamily="2" charset="-78"/>
            </a:rPr>
            <a:t>نیاز از دید کارشناسی</a:t>
          </a:r>
        </a:p>
      </dsp:txBody>
      <dsp:txXfrm>
        <a:off x="2794572" y="1327326"/>
        <a:ext cx="973292" cy="1043623"/>
      </dsp:txXfrm>
    </dsp:sp>
    <dsp:sp modelId="{14E9AF71-6DC2-42D1-910B-2772B0ADA88D}">
      <dsp:nvSpPr>
        <dsp:cNvPr id="0" name=""/>
        <dsp:cNvSpPr/>
      </dsp:nvSpPr>
      <dsp:spPr>
        <a:xfrm>
          <a:off x="4127651" y="1395613"/>
          <a:ext cx="3654323" cy="928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14300" lvl="1" indent="-114300" algn="justLow" defTabSz="533400" rtl="1">
            <a:lnSpc>
              <a:spcPct val="90000"/>
            </a:lnSpc>
            <a:spcBef>
              <a:spcPct val="0"/>
            </a:spcBef>
            <a:spcAft>
              <a:spcPct val="15000"/>
            </a:spcAft>
            <a:buChar char="•"/>
          </a:pPr>
          <a:r>
            <a:rPr lang="fa-IR" sz="1200" kern="1200">
              <a:solidFill>
                <a:sysClr val="windowText" lastClr="000000">
                  <a:hueOff val="0"/>
                  <a:satOff val="0"/>
                  <a:lumOff val="0"/>
                  <a:alphaOff val="0"/>
                </a:sysClr>
              </a:solidFill>
              <a:latin typeface="Calibri"/>
              <a:ea typeface="+mn-ea"/>
              <a:cs typeface="B Nazanin" panose="00000400000000000000" pitchFamily="2" charset="-78"/>
            </a:rPr>
            <a:t>نیازهایی که کارشناسان با توجه به ارزیابی جامع و تجارب کاری و مشاهدات خود در سالمند شناسایی می کند مانند نیاز به مشاوره در سالمندانی که علائم افسردگی دارند.</a:t>
          </a:r>
        </a:p>
      </dsp:txBody>
      <dsp:txXfrm>
        <a:off x="4127651" y="1395613"/>
        <a:ext cx="3654323" cy="928631"/>
      </dsp:txXfrm>
    </dsp:sp>
    <dsp:sp modelId="{6910D67A-613F-4FD1-9B2C-E7565C97C76C}">
      <dsp:nvSpPr>
        <dsp:cNvPr id="0" name=""/>
        <dsp:cNvSpPr/>
      </dsp:nvSpPr>
      <dsp:spPr>
        <a:xfrm>
          <a:off x="4380408" y="2624537"/>
          <a:ext cx="1143536" cy="1148949"/>
        </a:xfrm>
        <a:prstGeom prst="roundRect">
          <a:avLst>
            <a:gd name="adj" fmla="val 16670"/>
          </a:avLst>
        </a:prstGeom>
        <a:solidFill>
          <a:sysClr val="window" lastClr="FFFFFF">
            <a:hueOff val="0"/>
            <a:satOff val="0"/>
            <a:lumOff val="0"/>
            <a:alphaOff val="0"/>
          </a:sysClr>
        </a:solidFill>
        <a:ln w="25400" cap="flat" cmpd="sng" algn="ctr">
          <a:solidFill>
            <a:srgbClr val="C0504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a:solidFill>
                <a:sysClr val="windowText" lastClr="000000">
                  <a:hueOff val="0"/>
                  <a:satOff val="0"/>
                  <a:lumOff val="0"/>
                  <a:alphaOff val="0"/>
                </a:sysClr>
              </a:solidFill>
              <a:latin typeface="Calibri"/>
              <a:ea typeface="+mn-ea"/>
              <a:cs typeface="B Nazanin" panose="00000400000000000000" pitchFamily="2" charset="-78"/>
            </a:rPr>
            <a:t>نیاز سیستمی</a:t>
          </a:r>
        </a:p>
      </dsp:txBody>
      <dsp:txXfrm>
        <a:off x="4436241" y="2680370"/>
        <a:ext cx="1031870" cy="1037283"/>
      </dsp:txXfrm>
    </dsp:sp>
    <dsp:sp modelId="{5A0D5957-B0AC-4A8A-9B4F-74480EA0A2E0}">
      <dsp:nvSpPr>
        <dsp:cNvPr id="0" name=""/>
        <dsp:cNvSpPr/>
      </dsp:nvSpPr>
      <dsp:spPr>
        <a:xfrm>
          <a:off x="5589144" y="2712496"/>
          <a:ext cx="2204654" cy="9286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57150" lvl="1" indent="-57150" algn="justLow" defTabSz="466725" rtl="1">
            <a:lnSpc>
              <a:spcPct val="90000"/>
            </a:lnSpc>
            <a:spcBef>
              <a:spcPct val="0"/>
            </a:spcBef>
            <a:spcAft>
              <a:spcPct val="15000"/>
            </a:spcAft>
            <a:buChar char="•"/>
          </a:pPr>
          <a:r>
            <a:rPr lang="fa-IR" sz="1050" kern="1200">
              <a:solidFill>
                <a:sysClr val="windowText" lastClr="000000">
                  <a:hueOff val="0"/>
                  <a:satOff val="0"/>
                  <a:lumOff val="0"/>
                  <a:alphaOff val="0"/>
                </a:sysClr>
              </a:solidFill>
              <a:latin typeface="Calibri"/>
              <a:ea typeface="+mn-ea"/>
              <a:cs typeface="B Nazanin" panose="00000400000000000000" pitchFamily="2" charset="-78"/>
            </a:rPr>
            <a:t>نیازهایی که در تقابل و تعامل سالمند با </a:t>
          </a:r>
          <a:r>
            <a:rPr lang="fa-IR" sz="1050" kern="1200">
              <a:solidFill>
                <a:schemeClr val="tx1"/>
              </a:solidFill>
              <a:latin typeface="Calibri"/>
              <a:ea typeface="+mn-ea"/>
              <a:cs typeface="B Nazanin" panose="00000400000000000000" pitchFamily="2" charset="-78"/>
            </a:rPr>
            <a:t>آنها</a:t>
          </a:r>
          <a:r>
            <a:rPr lang="fa-IR" sz="1050" kern="1200">
              <a:solidFill>
                <a:sysClr val="windowText" lastClr="000000">
                  <a:hueOff val="0"/>
                  <a:satOff val="0"/>
                  <a:lumOff val="0"/>
                  <a:alphaOff val="0"/>
                </a:sysClr>
              </a:solidFill>
              <a:latin typeface="Calibri"/>
              <a:ea typeface="+mn-ea"/>
              <a:cs typeface="B Nazanin" panose="00000400000000000000" pitchFamily="2" charset="-78"/>
            </a:rPr>
            <a:t> ایجاد می شود، مانند خانواده، موسسه، جامعه </a:t>
          </a:r>
        </a:p>
      </dsp:txBody>
      <dsp:txXfrm>
        <a:off x="5589144" y="2712496"/>
        <a:ext cx="2204654" cy="928631"/>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0.08475</cdr:x>
      <cdr:y>0.84786</cdr:y>
    </cdr:from>
    <cdr:to>
      <cdr:x>0.20725</cdr:x>
      <cdr:y>0.93466</cdr:y>
    </cdr:to>
    <cdr:sp macro="" textlink="">
      <cdr:nvSpPr>
        <cdr:cNvPr id="2" name="Rounded Rectangle 1"/>
        <cdr:cNvSpPr/>
      </cdr:nvSpPr>
      <cdr:spPr>
        <a:xfrm xmlns:a="http://schemas.openxmlformats.org/drawingml/2006/main">
          <a:off x="720080" y="4248472"/>
          <a:ext cx="1040913" cy="451393"/>
        </a:xfrm>
        <a:prstGeom xmlns:a="http://schemas.openxmlformats.org/drawingml/2006/main" prst="round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rtl="1"/>
          <a:r>
            <a:rPr lang="fa-IR" sz="2000" b="1" dirty="0">
              <a:solidFill>
                <a:schemeClr val="tx1"/>
              </a:solidFill>
              <a:cs typeface="B Nazanin" panose="00000400000000000000" pitchFamily="2" charset="-78"/>
            </a:rPr>
            <a:t>31332</a:t>
          </a:r>
          <a:endParaRPr lang="fa-IR" sz="2400" b="1" dirty="0">
            <a:solidFill>
              <a:schemeClr val="tx1"/>
            </a:solidFill>
            <a:cs typeface="B Nazanin" panose="00000400000000000000" pitchFamily="2" charset="-78"/>
          </a:endParaRPr>
        </a:p>
      </cdr:txBody>
    </cdr:sp>
  </cdr:relSizeAnchor>
  <cdr:relSizeAnchor xmlns:cdr="http://schemas.openxmlformats.org/drawingml/2006/chartDrawing">
    <cdr:from>
      <cdr:x>0.26271</cdr:x>
      <cdr:y>0.84786</cdr:y>
    </cdr:from>
    <cdr:to>
      <cdr:x>0.38522</cdr:x>
      <cdr:y>0.93466</cdr:y>
    </cdr:to>
    <cdr:sp macro="" textlink="">
      <cdr:nvSpPr>
        <cdr:cNvPr id="3" name="Rounded Rectangle 2"/>
        <cdr:cNvSpPr/>
      </cdr:nvSpPr>
      <cdr:spPr>
        <a:xfrm xmlns:a="http://schemas.openxmlformats.org/drawingml/2006/main">
          <a:off x="2232248" y="4248472"/>
          <a:ext cx="1040913" cy="451393"/>
        </a:xfrm>
        <a:prstGeom xmlns:a="http://schemas.openxmlformats.org/drawingml/2006/main" prst="round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rtl="1"/>
          <a:r>
            <a:rPr lang="fa-IR" sz="2000" b="1" dirty="0">
              <a:solidFill>
                <a:schemeClr val="tx1"/>
              </a:solidFill>
              <a:cs typeface="B Nazanin" panose="00000400000000000000" pitchFamily="2" charset="-78"/>
            </a:rPr>
            <a:t>175052</a:t>
          </a:r>
          <a:endParaRPr lang="fa-IR" sz="2400" b="1" dirty="0">
            <a:solidFill>
              <a:schemeClr val="tx1"/>
            </a:solidFill>
            <a:cs typeface="B Nazanin" panose="00000400000000000000" pitchFamily="2" charset="-78"/>
          </a:endParaRPr>
        </a:p>
      </cdr:txBody>
    </cdr:sp>
  </cdr:relSizeAnchor>
  <cdr:relSizeAnchor xmlns:cdr="http://schemas.openxmlformats.org/drawingml/2006/chartDrawing">
    <cdr:from>
      <cdr:x>0.45491</cdr:x>
      <cdr:y>0.84786</cdr:y>
    </cdr:from>
    <cdr:to>
      <cdr:x>0.57741</cdr:x>
      <cdr:y>0.93466</cdr:y>
    </cdr:to>
    <cdr:sp macro="" textlink="">
      <cdr:nvSpPr>
        <cdr:cNvPr id="4" name="Rounded Rectangle 3"/>
        <cdr:cNvSpPr/>
      </cdr:nvSpPr>
      <cdr:spPr>
        <a:xfrm xmlns:a="http://schemas.openxmlformats.org/drawingml/2006/main">
          <a:off x="3865316" y="4248472"/>
          <a:ext cx="1040913" cy="451393"/>
        </a:xfrm>
        <a:prstGeom xmlns:a="http://schemas.openxmlformats.org/drawingml/2006/main" prst="round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rtl="1"/>
          <a:r>
            <a:rPr lang="fa-IR" sz="2000" b="1" dirty="0">
              <a:solidFill>
                <a:schemeClr val="tx1"/>
              </a:solidFill>
              <a:cs typeface="B Nazanin" panose="00000400000000000000" pitchFamily="2" charset="-78"/>
            </a:rPr>
            <a:t>22984</a:t>
          </a:r>
          <a:endParaRPr lang="fa-IR" sz="2400" b="1" dirty="0">
            <a:solidFill>
              <a:schemeClr val="tx1"/>
            </a:solidFill>
            <a:cs typeface="B Nazanin" panose="00000400000000000000" pitchFamily="2" charset="-78"/>
          </a:endParaRPr>
        </a:p>
      </cdr:txBody>
    </cdr:sp>
  </cdr:relSizeAnchor>
  <cdr:relSizeAnchor xmlns:cdr="http://schemas.openxmlformats.org/drawingml/2006/chartDrawing">
    <cdr:from>
      <cdr:x>0.65254</cdr:x>
      <cdr:y>0.84786</cdr:y>
    </cdr:from>
    <cdr:to>
      <cdr:x>0.77505</cdr:x>
      <cdr:y>0.93466</cdr:y>
    </cdr:to>
    <cdr:sp macro="" textlink="">
      <cdr:nvSpPr>
        <cdr:cNvPr id="5" name="Rounded Rectangle 4"/>
        <cdr:cNvSpPr/>
      </cdr:nvSpPr>
      <cdr:spPr>
        <a:xfrm xmlns:a="http://schemas.openxmlformats.org/drawingml/2006/main">
          <a:off x="5544616" y="4248472"/>
          <a:ext cx="1040913" cy="451393"/>
        </a:xfrm>
        <a:prstGeom xmlns:a="http://schemas.openxmlformats.org/drawingml/2006/main" prst="round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rtl="1"/>
          <a:r>
            <a:rPr lang="fa-IR" sz="2000" b="1" dirty="0">
              <a:solidFill>
                <a:schemeClr val="tx1"/>
              </a:solidFill>
              <a:cs typeface="B Nazanin" panose="00000400000000000000" pitchFamily="2" charset="-78"/>
            </a:rPr>
            <a:t>83741</a:t>
          </a:r>
          <a:endParaRPr lang="fa-IR" sz="2400" b="1" dirty="0">
            <a:solidFill>
              <a:schemeClr val="tx1"/>
            </a:solidFill>
            <a:cs typeface="B Nazanin" panose="00000400000000000000" pitchFamily="2" charset="-78"/>
          </a:endParaRPr>
        </a:p>
      </cdr:txBody>
    </cdr:sp>
  </cdr:relSizeAnchor>
  <cdr:relSizeAnchor xmlns:cdr="http://schemas.openxmlformats.org/drawingml/2006/chartDrawing">
    <cdr:from>
      <cdr:x>0.84053</cdr:x>
      <cdr:y>0.84786</cdr:y>
    </cdr:from>
    <cdr:to>
      <cdr:x>0.96303</cdr:x>
      <cdr:y>0.93466</cdr:y>
    </cdr:to>
    <cdr:sp macro="" textlink="">
      <cdr:nvSpPr>
        <cdr:cNvPr id="6" name="Rounded Rectangle 5"/>
        <cdr:cNvSpPr/>
      </cdr:nvSpPr>
      <cdr:spPr>
        <a:xfrm xmlns:a="http://schemas.openxmlformats.org/drawingml/2006/main">
          <a:off x="7141914" y="4248472"/>
          <a:ext cx="1040913" cy="451393"/>
        </a:xfrm>
        <a:prstGeom xmlns:a="http://schemas.openxmlformats.org/drawingml/2006/main" prst="round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rtl="1"/>
          <a:r>
            <a:rPr lang="fa-IR" sz="2000" b="1" dirty="0">
              <a:solidFill>
                <a:schemeClr val="tx1"/>
              </a:solidFill>
              <a:cs typeface="B Nazanin" panose="00000400000000000000" pitchFamily="2" charset="-78"/>
            </a:rPr>
            <a:t>220425</a:t>
          </a:r>
          <a:endParaRPr lang="fa-IR" sz="2400" b="1" dirty="0">
            <a:solidFill>
              <a:schemeClr val="tx1"/>
            </a:solidFill>
            <a:cs typeface="B Nazanin" panose="00000400000000000000" pitchFamily="2" charset="-78"/>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7/2/2023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533E96-F078-4B3D-A8F4-F1AF21EBC357}" type="slidenum">
              <a:rPr lang="en-US" smtClean="0"/>
              <a:t>70</a:t>
            </a:fld>
            <a:endParaRPr lang="en-US"/>
          </a:p>
        </p:txBody>
      </p:sp>
    </p:spTree>
    <p:extLst>
      <p:ext uri="{BB962C8B-B14F-4D97-AF65-F5344CB8AC3E}">
        <p14:creationId xmlns:p14="http://schemas.microsoft.com/office/powerpoint/2010/main" val="3517678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533E96-F078-4B3D-A8F4-F1AF21EBC357}" type="slidenum">
              <a:rPr lang="en-US" smtClean="0"/>
              <a:t>71</a:t>
            </a:fld>
            <a:endParaRPr lang="en-US"/>
          </a:p>
        </p:txBody>
      </p:sp>
    </p:spTree>
    <p:extLst>
      <p:ext uri="{BB962C8B-B14F-4D97-AF65-F5344CB8AC3E}">
        <p14:creationId xmlns:p14="http://schemas.microsoft.com/office/powerpoint/2010/main" val="40678842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82561" y="1673941"/>
            <a:ext cx="8074741" cy="1474839"/>
          </a:xfrm>
          <a:noFill/>
          <a:effectLst>
            <a:outerShdw blurRad="50800" dist="38100" dir="2700000" algn="tl" rotWithShape="0">
              <a:prstClr val="black">
                <a:alpha val="40000"/>
              </a:prstClr>
            </a:outerShdw>
          </a:effectLst>
        </p:spPr>
        <p:txBody>
          <a:bodyPr>
            <a:normAutofit/>
          </a:bodyPr>
          <a:lstStyle>
            <a:lvl1pPr algn="r">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60439" y="3252012"/>
            <a:ext cx="8104237" cy="766920"/>
          </a:xfrm>
        </p:spPr>
        <p:txBody>
          <a:bodyPr>
            <a:normAutofit/>
          </a:bodyPr>
          <a:lstStyle>
            <a:lvl1pPr marL="0" indent="0" algn="r">
              <a:buNone/>
              <a:defRPr sz="2800" b="0" i="0">
                <a:solidFill>
                  <a:srgbClr val="F1C88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7/2/2023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7/2/2023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662703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025315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49263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94914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746742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92315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71228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1445" y="246459"/>
            <a:ext cx="8214852" cy="763526"/>
          </a:xfrm>
        </p:spPr>
        <p:txBody>
          <a:bodyPr>
            <a:normAutofit/>
          </a:bodyPr>
          <a:lstStyle>
            <a:lvl1pPr algn="r">
              <a:defRPr sz="3600" baseline="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87246"/>
            <a:ext cx="8246070" cy="3675076"/>
          </a:xfrm>
        </p:spPr>
        <p:txBody>
          <a:bodyPr/>
          <a:lstStyle>
            <a:lvl1pPr algn="l">
              <a:defRPr sz="2800">
                <a:solidFill>
                  <a:srgbClr val="002060"/>
                </a:solidFill>
              </a:defRPr>
            </a:lvl1pPr>
            <a:lvl2pPr algn="l">
              <a:defRPr>
                <a:solidFill>
                  <a:srgbClr val="002060"/>
                </a:solidFill>
              </a:defRPr>
            </a:lvl2pPr>
            <a:lvl3pPr algn="l">
              <a:defRPr>
                <a:solidFill>
                  <a:srgbClr val="002060"/>
                </a:solidFill>
              </a:defRPr>
            </a:lvl3pPr>
            <a:lvl4pPr algn="l">
              <a:defRPr>
                <a:solidFill>
                  <a:srgbClr val="002060"/>
                </a:solidFill>
              </a:defRPr>
            </a:lvl4pPr>
            <a:lvl5pPr algn="l">
              <a:defRPr>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74824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6893380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962350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947517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6ACA8-894A-4F8D-838F-11CBB63D7EBA}"/>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4F0B688-8093-4CEF-99C7-D57045001C75}"/>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A0EBE9BE-FEF7-4D03-82BC-13CECF7C3AF1}"/>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E510131-CA79-42A9-8C35-3D7C7D3DEC8E}"/>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BCB61A1-0478-4860-9951-39E718F3D593}"/>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847204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A9EB6-9582-4DE2-8CB8-99506C9ACA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601E7A-A477-4F83-B66C-C3F3A662FC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DAB9A2-F774-4F66-83D2-150BBA37CE0B}"/>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956964A-175C-40CE-884B-219E342E5DEB}"/>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877221A-B23E-4938-96D7-1B5746364961}"/>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7686409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85C49-C0B4-4A3F-AF82-727E8A007D70}"/>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6EF45680-3524-496A-AE1C-284C82BCAC66}"/>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2BCCB8-08CB-4BE6-B46B-2BA9A022AF7D}"/>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92B8967E-9D80-4FD2-831B-07257CE0BA73}"/>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570C18A-951C-4C60-82B4-5D19EBB9E5C9}"/>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202941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38999-DD31-4DD3-8561-B7C8091F79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2ED22B-33EA-46C8-AAAE-E4B37665158A}"/>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0BA2DBD-BA51-43CB-B9B6-B90B86A593A2}"/>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CE5CD3-022D-4011-85BA-5D772C882B04}"/>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19639CEF-1D07-424F-8F06-F9728DE03CD8}"/>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C4935D2-2A44-47B8-A8A7-67C65C8876D6}"/>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5898034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E0306-16FE-402A-95DC-5887BE698B05}"/>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1F612F-918A-4C30-BC16-95BD1F7649A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F009EB6-B15D-463F-9B34-FBD5E7EFA851}"/>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A1ABA3-6A8A-4310-B2FA-7B6E04CBB44A}"/>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9BB4EC2F-1E5B-40A8-B445-61E849B3F6E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E7C619-62C2-4542-9EE7-FBC3E0457E40}"/>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25D5D31B-5744-4151-98B8-8EB67C8E16D9}"/>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378D1AE5-BEAD-414E-9001-5B95A0826EC8}"/>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8269851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1C90A-4B15-4AB1-9D52-5F2186199DD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DED467-7CC9-44A4-8657-D284481A4C3A}"/>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F30831E4-4000-4DBF-9CA1-6E30B2258817}"/>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16364D03-E679-4BA6-9A22-0521D75B3C51}"/>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575726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7010" y="443407"/>
            <a:ext cx="6571913" cy="725349"/>
          </a:xfrm>
        </p:spPr>
        <p:txBody>
          <a:bodyPr>
            <a:normAutofit/>
          </a:bodyPr>
          <a:lstStyle>
            <a:lvl1pPr algn="l">
              <a:defRPr sz="360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129636" y="1177436"/>
            <a:ext cx="6594035" cy="3511061"/>
          </a:xfrm>
        </p:spPr>
        <p:txBody>
          <a:bodyPr/>
          <a:lstStyle>
            <a:lvl1pPr>
              <a:defRPr sz="2800">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9FD904-270D-499E-8449-07AAE2E1F70C}"/>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1C3FDDDD-DFBA-4A9F-A440-66204BA27C67}"/>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9085B43C-45EA-4C8F-B9AF-E5A915F33567}"/>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9076905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94D57-AD65-4C00-BAAA-53A3B3FB4762}"/>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C5410BA-63F2-44D1-B55B-89B043A640DF}"/>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38B6DF-2E0C-475A-9370-AE1829EC5F1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9B022C2-31A5-413B-A845-E9E24836AAAF}"/>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97C249F-4684-49FC-87C8-571552A2181E}"/>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E3D63790-C3BE-4551-AD76-81E5046427E7}"/>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155977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68A9A-EF25-4A77-A0C9-3AEC349355B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BC29CB89-2993-445A-8338-673AFB7EA32E}"/>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0E4C5EE4-FC8A-4D37-B3DF-9E61BF38C6C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530280C-0FED-4B76-A1D5-992656AD9ACB}"/>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96BFDB57-B2C8-4BB5-BDBA-474C8EE656E2}"/>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9E629D4-1EE5-4E5D-BC4A-90EA228D37F7}"/>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20270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C5AD6-2268-418F-864E-5DBF4C4848F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A7FF89-91CE-4C81-90A0-CE4B5CA15C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9A46D5-D931-4860-B897-95FF0F2075C9}"/>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03E4508-C73B-4A3B-A046-CEEA33BD2E92}"/>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DA0C9AF-A879-4172-8690-5CAB2C7FF2CA}"/>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1247797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782BA1-CCB6-497A-BB18-9DBEA22F35AE}"/>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649C10C-9D9F-4FAC-8495-87DF2F328215}"/>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9435BE-DA95-4FB0-AE86-C80267BF8E30}"/>
              </a:ext>
            </a:extLst>
          </p:cNvPr>
          <p:cNvSpPr>
            <a:spLocks noGrp="1"/>
          </p:cNvSpPr>
          <p:nvPr>
            <p:ph type="dt" sz="half" idx="10"/>
          </p:nvPr>
        </p:nvSpPr>
        <p:spPr/>
        <p:txBody>
          <a:body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544AE172-EED7-4233-94AF-3B47EC25C12D}"/>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4817669-F96F-47A3-95F4-28B2D9CE2BEC}"/>
              </a:ext>
            </a:extLst>
          </p:cNvPr>
          <p:cNvSpPr>
            <a:spLocks noGrp="1"/>
          </p:cNvSpPr>
          <p:nvPr>
            <p:ph type="sldNum" sz="quarter" idx="12"/>
          </p:nvPr>
        </p:nvSpPr>
        <p:spPr/>
        <p:txBody>
          <a:body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692399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7/2/2023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7/2/2023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2691" y="197903"/>
            <a:ext cx="8093365" cy="763525"/>
          </a:xfrm>
        </p:spPr>
        <p:txBody>
          <a:bodyPr>
            <a:normAutofit/>
          </a:bodyPr>
          <a:lstStyle>
            <a:lvl1pPr algn="r">
              <a:defRPr sz="3600" baseline="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397425"/>
            <a:ext cx="4040188" cy="479822"/>
          </a:xfrm>
        </p:spPr>
        <p:txBody>
          <a:bodyPr anchor="b"/>
          <a:lstStyle>
            <a:lvl1pPr marL="0" indent="0" algn="ctr">
              <a:buNone/>
              <a:defRPr sz="2400" b="1">
                <a:solidFill>
                  <a:srgbClr val="0020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1869822"/>
            <a:ext cx="4040188" cy="2276294"/>
          </a:xfrm>
        </p:spPr>
        <p:txBody>
          <a:bodyPr/>
          <a:lstStyle>
            <a:lvl1pPr algn="ctr">
              <a:defRPr sz="2400">
                <a:solidFill>
                  <a:srgbClr val="002060"/>
                </a:solidFill>
              </a:defRPr>
            </a:lvl1pPr>
            <a:lvl2pPr algn="ctr">
              <a:defRPr sz="2000">
                <a:solidFill>
                  <a:srgbClr val="002060"/>
                </a:solidFill>
              </a:defRPr>
            </a:lvl2pPr>
            <a:lvl3pPr algn="ctr">
              <a:defRPr sz="1800">
                <a:solidFill>
                  <a:srgbClr val="002060"/>
                </a:solidFill>
              </a:defRPr>
            </a:lvl3pPr>
            <a:lvl4pPr algn="ctr">
              <a:defRPr sz="1600">
                <a:solidFill>
                  <a:srgbClr val="002060"/>
                </a:solidFill>
              </a:defRPr>
            </a:lvl4pPr>
            <a:lvl5pPr algn="ctr">
              <a:defRPr sz="1600">
                <a:solidFill>
                  <a:srgbClr val="002060"/>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397425"/>
            <a:ext cx="4041775" cy="479822"/>
          </a:xfrm>
        </p:spPr>
        <p:txBody>
          <a:bodyPr anchor="b"/>
          <a:lstStyle>
            <a:lvl1pPr marL="0" indent="0" algn="ctr">
              <a:buNone/>
              <a:defRPr sz="2400" b="1">
                <a:solidFill>
                  <a:srgbClr val="0020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1869822"/>
            <a:ext cx="4041775" cy="2276294"/>
          </a:xfrm>
        </p:spPr>
        <p:txBody>
          <a:bodyPr/>
          <a:lstStyle>
            <a:lvl1pPr algn="ctr">
              <a:defRPr sz="2400">
                <a:solidFill>
                  <a:srgbClr val="002060"/>
                </a:solidFill>
              </a:defRPr>
            </a:lvl1pPr>
            <a:lvl2pPr algn="ctr">
              <a:defRPr sz="2000">
                <a:solidFill>
                  <a:srgbClr val="002060"/>
                </a:solidFill>
              </a:defRPr>
            </a:lvl2pPr>
            <a:lvl3pPr algn="ctr">
              <a:defRPr sz="1800">
                <a:solidFill>
                  <a:srgbClr val="002060"/>
                </a:solidFill>
              </a:defRPr>
            </a:lvl3pPr>
            <a:lvl4pPr algn="ctr">
              <a:defRPr sz="1600">
                <a:solidFill>
                  <a:srgbClr val="002060"/>
                </a:solidFill>
              </a:defRPr>
            </a:lvl4pPr>
            <a:lvl5pPr algn="ctr">
              <a:defRPr sz="1600">
                <a:solidFill>
                  <a:srgbClr val="002060"/>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7/2/2023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7/2/2023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7/2/2023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7/2/2023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7/2/2023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A0F77CB1-154D-4E41-8D1C-3CD54EC2CF5A}"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4B64BAE8-2B5A-4FB0-A733-E3D4F46CC28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42625414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AD7D5D-5639-49EE-81D6-ADE54D15ACF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B0E97CC-F420-4F01-843A-BC527799B9A4}"/>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4E1C4F-A0D9-44AF-B286-8370FF768E7F}"/>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8C3CC1A-0245-4BBD-B3D1-0FAB18587343}" type="datetimeFigureOut">
              <a:rPr lang="en-US" smtClean="0">
                <a:solidFill>
                  <a:prstClr val="black">
                    <a:tint val="75000"/>
                  </a:prstClr>
                </a:solidFill>
              </a:rPr>
              <a:pPr defTabSz="685800"/>
              <a:t>7/2/2023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2D227E3-EDFA-4CB8-961A-A6935F1C5716}"/>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BF866D74-F6DE-47E1-848E-CC90554D5DE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44653B87-2C94-44FB-B2D8-FEC67D949773}"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3635709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www.soha.ir/"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list%20khayeri%20salamat%20shabake%20ha%20-payam%201401.3.17.docx" TargetMode="External"/><Relationship Id="rId2" Type="http://schemas.openxmlformats.org/officeDocument/2006/relationships/hyperlink" Target="&#1604;&#1740;&#1587;&#1578;%20&#1705;&#1604;%20&#1605;&#1585;&#1575;&#1705;&#1586;%20&#1606;&#1740;&#1705;&#1608;&#1705;&#1575;&#1585;&#1740;%20&#1601;&#1593;&#1575;&#1604;%20&#1705;&#1605;&#1740;&#1578;&#1607;%20&#1575;&#1605;&#1583;&#1575;&#1583;%20-%20&#1662;&#1740;&#1575;&#1605;%20&#1582;&#1575;&#1606;&#1605;%20&#1605;&#1606;&#1589;&#1608;&#1585;&#1740;%20.xlsx"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7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7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0.xml"/></Relationships>
</file>

<file path=ppt/slides/_rels/slide7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4903" y="1666568"/>
            <a:ext cx="7654413" cy="1496961"/>
          </a:xfrm>
        </p:spPr>
        <p:txBody>
          <a:bodyPr>
            <a:normAutofit/>
          </a:body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921775" y="3296266"/>
            <a:ext cx="7610168" cy="549378"/>
          </a:xfrm>
        </p:spPr>
        <p:txBody>
          <a:bodyPr/>
          <a:lstStyle/>
          <a:p>
            <a:r>
              <a:rPr lang="en-US" dirty="0"/>
              <a:t>FPPT.com</a:t>
            </a:r>
          </a:p>
        </p:txBody>
      </p:sp>
      <p:pic>
        <p:nvPicPr>
          <p:cNvPr id="1026" name="Picture 2" descr="بسته جملات آغازین سخنرانی - فن بیان، توسعه مهارت‌های فردی و ارتباطی، موفقی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358"/>
            <a:ext cx="9144000" cy="5128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353886" y="84523"/>
            <a:ext cx="4654821" cy="846655"/>
          </a:xfrm>
        </p:spPr>
        <p:txBody>
          <a:bodyPr>
            <a:normAutofit fontScale="90000"/>
          </a:bodyPr>
          <a:lstStyle/>
          <a:p>
            <a:pPr rtl="1" eaLnBrk="1" hangingPunct="1"/>
            <a:r>
              <a:rPr lang="fa-IR" altLang="en-US" sz="2800" b="1" dirty="0">
                <a:solidFill>
                  <a:srgbClr val="003296"/>
                </a:solidFill>
                <a:effectLst/>
                <a:cs typeface="B Nazanin" panose="00000400000000000000" pitchFamily="2" charset="-78"/>
              </a:rPr>
              <a:t>ابلاغ برنامه شناسایی و طبقه بندی خطر پذیری سالمندان</a:t>
            </a:r>
            <a:endParaRPr lang="en-US" altLang="en-US" sz="2800" b="1" dirty="0">
              <a:solidFill>
                <a:srgbClr val="003296"/>
              </a:solidFill>
              <a:effectLst/>
              <a:cs typeface="B Nazanin" panose="00000400000000000000" pitchFamily="2" charset="-78"/>
            </a:endParaRPr>
          </a:p>
        </p:txBody>
      </p:sp>
      <p:pic>
        <p:nvPicPr>
          <p:cNvPr id="55299"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577" t="2416" b="2683"/>
          <a:stretch/>
        </p:blipFill>
        <p:spPr>
          <a:xfrm>
            <a:off x="-116124" y="-66479"/>
            <a:ext cx="4585037" cy="5209979"/>
          </a:xfrm>
        </p:spPr>
      </p:pic>
    </p:spTree>
    <p:extLst>
      <p:ext uri="{BB962C8B-B14F-4D97-AF65-F5344CB8AC3E}">
        <p14:creationId xmlns:p14="http://schemas.microsoft.com/office/powerpoint/2010/main" val="1669332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1831" y="0"/>
            <a:ext cx="4538614" cy="1020465"/>
          </a:xfrm>
        </p:spPr>
        <p:txBody>
          <a:bodyPr>
            <a:noAutofit/>
          </a:bodyPr>
          <a:lstStyle/>
          <a:p>
            <a:pPr algn="ctr" rtl="1"/>
            <a:r>
              <a:rPr lang="fa-IR" sz="2800" b="1" dirty="0">
                <a:solidFill>
                  <a:srgbClr val="003296"/>
                </a:solidFill>
                <a:effectLst/>
                <a:cs typeface="B Nazanin" panose="00000400000000000000" pitchFamily="2" charset="-78"/>
              </a:rPr>
              <a:t>ریسک فاکتورهای طبقه بندی سالمندان از نظر خطر پذیری </a:t>
            </a:r>
            <a:endParaRPr lang="en-US" sz="2800" dirty="0">
              <a:solidFill>
                <a:srgbClr val="003296"/>
              </a:solidFill>
            </a:endParaRPr>
          </a:p>
        </p:txBody>
      </p:sp>
      <p:sp>
        <p:nvSpPr>
          <p:cNvPr id="3" name="Content Placeholder 2"/>
          <p:cNvSpPr>
            <a:spLocks noGrp="1"/>
          </p:cNvSpPr>
          <p:nvPr>
            <p:ph idx="1"/>
          </p:nvPr>
        </p:nvSpPr>
        <p:spPr/>
        <p:txBody>
          <a:bodyPr>
            <a:normAutofit/>
          </a:bodyPr>
          <a:lstStyle/>
          <a:p>
            <a:pPr marL="0" indent="0" algn="r" rtl="1">
              <a:buNone/>
            </a:pPr>
            <a:r>
              <a:rPr lang="fa-IR" b="1" dirty="0">
                <a:cs typeface="B Nazanin" panose="00000400000000000000" pitchFamily="2" charset="-78"/>
              </a:rPr>
              <a:t>سه ریسک فاکتور </a:t>
            </a:r>
            <a:r>
              <a:rPr lang="fa-IR" b="1" dirty="0">
                <a:solidFill>
                  <a:srgbClr val="FF0000"/>
                </a:solidFill>
                <a:cs typeface="B Nazanin" panose="00000400000000000000" pitchFamily="2" charset="-78"/>
              </a:rPr>
              <a:t>اصلی</a:t>
            </a:r>
            <a:r>
              <a:rPr lang="fa-IR" b="1" dirty="0">
                <a:cs typeface="B Nazanin" panose="00000400000000000000" pitchFamily="2" charset="-78"/>
              </a:rPr>
              <a:t> : </a:t>
            </a:r>
          </a:p>
          <a:p>
            <a:pPr algn="r" rtl="1"/>
            <a:r>
              <a:rPr lang="fa-IR" sz="2400" dirty="0">
                <a:cs typeface="B Nazanin" panose="00000400000000000000" pitchFamily="2" charset="-78"/>
              </a:rPr>
              <a:t>ابتلا به بیماریهای مزمن صعب العلاج</a:t>
            </a:r>
          </a:p>
          <a:p>
            <a:pPr algn="r" rtl="1"/>
            <a:r>
              <a:rPr lang="fa-IR" sz="2400" dirty="0">
                <a:cs typeface="B Nazanin" panose="00000400000000000000" pitchFamily="2" charset="-78"/>
              </a:rPr>
              <a:t>مبتلا به مولتی موربیدیتی </a:t>
            </a:r>
          </a:p>
          <a:p>
            <a:pPr algn="r" rtl="1"/>
            <a:r>
              <a:rPr lang="fa-IR" sz="2400" dirty="0">
                <a:cs typeface="B Nazanin" panose="00000400000000000000" pitchFamily="2" charset="-78"/>
              </a:rPr>
              <a:t>ناتوانی</a:t>
            </a:r>
          </a:p>
          <a:p>
            <a:pPr marL="0" indent="0" algn="r" rtl="1">
              <a:buNone/>
            </a:pPr>
            <a:r>
              <a:rPr lang="fa-IR" b="1" dirty="0">
                <a:cs typeface="B Nazanin" panose="00000400000000000000" pitchFamily="2" charset="-78"/>
              </a:rPr>
              <a:t>سه ریسک فاکتور </a:t>
            </a:r>
            <a:r>
              <a:rPr lang="fa-IR" b="1" dirty="0">
                <a:solidFill>
                  <a:srgbClr val="FF0000"/>
                </a:solidFill>
                <a:cs typeface="B Nazanin" panose="00000400000000000000" pitchFamily="2" charset="-78"/>
              </a:rPr>
              <a:t>فرعی</a:t>
            </a:r>
            <a:r>
              <a:rPr lang="fa-IR" b="1" dirty="0">
                <a:cs typeface="B Nazanin" panose="00000400000000000000" pitchFamily="2" charset="-78"/>
              </a:rPr>
              <a:t>: </a:t>
            </a:r>
          </a:p>
          <a:p>
            <a:pPr algn="r" rtl="1"/>
            <a:r>
              <a:rPr lang="fa-IR" sz="2400" dirty="0">
                <a:cs typeface="B Nazanin" panose="00000400000000000000" pitchFamily="2" charset="-78"/>
              </a:rPr>
              <a:t>سن بالای 75 سال</a:t>
            </a:r>
          </a:p>
          <a:p>
            <a:pPr algn="r" rtl="1"/>
            <a:r>
              <a:rPr lang="fa-IR" sz="2400" dirty="0">
                <a:cs typeface="B Nazanin" panose="00000400000000000000" pitchFamily="2" charset="-78"/>
              </a:rPr>
              <a:t>تنها زیستی</a:t>
            </a:r>
          </a:p>
          <a:p>
            <a:pPr algn="r" rtl="1"/>
            <a:r>
              <a:rPr lang="fa-IR" sz="2400" dirty="0">
                <a:cs typeface="B Nazanin" panose="00000400000000000000" pitchFamily="2" charset="-78"/>
              </a:rPr>
              <a:t>حاشیه نشینی </a:t>
            </a:r>
            <a:endParaRPr lang="en-US" sz="2400" dirty="0">
              <a:cs typeface="B Nazanin" panose="00000400000000000000" pitchFamily="2" charset="-78"/>
            </a:endParaRPr>
          </a:p>
        </p:txBody>
      </p:sp>
    </p:spTree>
    <p:extLst>
      <p:ext uri="{BB962C8B-B14F-4D97-AF65-F5344CB8AC3E}">
        <p14:creationId xmlns:p14="http://schemas.microsoft.com/office/powerpoint/2010/main" val="2716953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5877" y="224559"/>
            <a:ext cx="4488123" cy="763525"/>
          </a:xfrm>
        </p:spPr>
        <p:txBody>
          <a:bodyPr/>
          <a:lstStyle/>
          <a:p>
            <a:pPr algn="ctr" rtl="1"/>
            <a:r>
              <a:rPr lang="ar-SA" b="1" dirty="0">
                <a:solidFill>
                  <a:srgbClr val="003296"/>
                </a:solidFill>
                <a:effectLst/>
                <a:cs typeface="B Nazanin" panose="00000400000000000000" pitchFamily="2" charset="-78"/>
              </a:rPr>
              <a:t>بیماری صعب العلاج: </a:t>
            </a:r>
            <a:endParaRPr lang="en-US" b="1" dirty="0">
              <a:solidFill>
                <a:srgbClr val="003296"/>
              </a:solidFill>
              <a:cs typeface="B Nazanin" panose="00000400000000000000" pitchFamily="2" charset="-78"/>
            </a:endParaRPr>
          </a:p>
        </p:txBody>
      </p:sp>
      <p:sp>
        <p:nvSpPr>
          <p:cNvPr id="3" name="Content Placeholder 2"/>
          <p:cNvSpPr>
            <a:spLocks noGrp="1"/>
          </p:cNvSpPr>
          <p:nvPr>
            <p:ph idx="1"/>
          </p:nvPr>
        </p:nvSpPr>
        <p:spPr>
          <a:xfrm>
            <a:off x="143555" y="1228785"/>
            <a:ext cx="8856890" cy="3206804"/>
          </a:xfrm>
        </p:spPr>
        <p:txBody>
          <a:bodyPr>
            <a:normAutofit/>
          </a:bodyPr>
          <a:lstStyle/>
          <a:p>
            <a:pPr marL="0" indent="0" algn="justLow" rtl="1">
              <a:buNone/>
            </a:pPr>
            <a:r>
              <a:rPr lang="fa-IR" dirty="0">
                <a:cs typeface="B Nazanin" panose="00000400000000000000" pitchFamily="2" charset="-78"/>
              </a:rPr>
              <a:t>داشتن </a:t>
            </a:r>
            <a:r>
              <a:rPr lang="fa-IR" b="1" u="sng" dirty="0">
                <a:solidFill>
                  <a:srgbClr val="FF0000"/>
                </a:solidFill>
                <a:cs typeface="B Nazanin" panose="00000400000000000000" pitchFamily="2" charset="-78"/>
              </a:rPr>
              <a:t>حداقل یک </a:t>
            </a:r>
            <a:r>
              <a:rPr lang="fa-IR" dirty="0">
                <a:cs typeface="B Nazanin" panose="00000400000000000000" pitchFamily="2" charset="-78"/>
              </a:rPr>
              <a:t>بیماری:</a:t>
            </a:r>
          </a:p>
          <a:p>
            <a:pPr marL="457200" indent="-457200" algn="justLow" rtl="1">
              <a:buFont typeface="+mj-lt"/>
              <a:buAutoNum type="arabicPeriod"/>
            </a:pPr>
            <a:r>
              <a:rPr lang="fa-IR" sz="2400" dirty="0">
                <a:cs typeface="B Nazanin" panose="00000400000000000000" pitchFamily="2" charset="-78"/>
              </a:rPr>
              <a:t>نقص ایمنی (ایدز، مصرف داورهای سرکوبگر سیستم ایمنی پس از پیوند اعضاء، بیماریهای سیستم ایمنی</a:t>
            </a:r>
            <a:r>
              <a:rPr lang="fa-IR" sz="2400" dirty="0">
                <a:solidFill>
                  <a:srgbClr val="FF0000"/>
                </a:solidFill>
                <a:cs typeface="B Nazanin" panose="00000400000000000000" pitchFamily="2" charset="-78"/>
              </a:rPr>
              <a:t> ؟؟؟)</a:t>
            </a:r>
          </a:p>
          <a:p>
            <a:pPr marL="457200" indent="-457200" algn="justLow" rtl="1">
              <a:buFont typeface="+mj-lt"/>
              <a:buAutoNum type="arabicPeriod"/>
            </a:pPr>
            <a:r>
              <a:rPr lang="fa-IR" sz="2400" dirty="0">
                <a:cs typeface="B Nazanin" panose="00000400000000000000" pitchFamily="2" charset="-78"/>
              </a:rPr>
              <a:t>دیالیز</a:t>
            </a:r>
          </a:p>
          <a:p>
            <a:pPr marL="457200" indent="-457200" algn="justLow" rtl="1">
              <a:buFont typeface="+mj-lt"/>
              <a:buAutoNum type="arabicPeriod"/>
            </a:pPr>
            <a:r>
              <a:rPr lang="fa-IR" sz="2400" dirty="0">
                <a:cs typeface="B Nazanin" panose="00000400000000000000" pitchFamily="2" charset="-78"/>
              </a:rPr>
              <a:t>سرطان</a:t>
            </a:r>
          </a:p>
          <a:p>
            <a:pPr marL="457200" indent="-457200" algn="justLow" rtl="1">
              <a:buFont typeface="+mj-lt"/>
              <a:buAutoNum type="arabicPeriod"/>
            </a:pPr>
            <a:r>
              <a:rPr lang="fa-IR" sz="2400" dirty="0">
                <a:cs typeface="B Nazanin" panose="00000400000000000000" pitchFamily="2" charset="-78"/>
              </a:rPr>
              <a:t>سیروز کبدی</a:t>
            </a:r>
          </a:p>
          <a:p>
            <a:pPr marL="457200" indent="-457200" algn="justLow" rtl="1">
              <a:buFont typeface="+mj-lt"/>
              <a:buAutoNum type="arabicPeriod"/>
            </a:pPr>
            <a:r>
              <a:rPr lang="fa-IR" sz="2400" dirty="0">
                <a:cs typeface="B Nazanin" panose="00000400000000000000" pitchFamily="2" charset="-78"/>
              </a:rPr>
              <a:t>اختلال حافظه (دمانس/ آلزایمر)</a:t>
            </a:r>
            <a:endParaRPr lang="en-US" sz="2400" dirty="0">
              <a:cs typeface="B Nazanin" panose="00000400000000000000" pitchFamily="2" charset="-78"/>
            </a:endParaRPr>
          </a:p>
        </p:txBody>
      </p:sp>
    </p:spTree>
    <p:extLst>
      <p:ext uri="{BB962C8B-B14F-4D97-AF65-F5344CB8AC3E}">
        <p14:creationId xmlns:p14="http://schemas.microsoft.com/office/powerpoint/2010/main" val="2256910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pic>
        <p:nvPicPr>
          <p:cNvPr id="6" name="Content Placeholder 5" descr="Screen Clipping"/>
          <p:cNvPicPr>
            <a:picLocks noGrp="1" noChangeAspect="1"/>
          </p:cNvPicPr>
          <p:nvPr>
            <p:ph idx="1"/>
          </p:nvPr>
        </p:nvPicPr>
        <p:blipFill rotWithShape="1">
          <a:blip r:embed="rId2">
            <a:extLst>
              <a:ext uri="{28A0092B-C50C-407E-A947-70E740481C1C}">
                <a14:useLocalDpi xmlns:a14="http://schemas.microsoft.com/office/drawing/2010/main" val="0"/>
              </a:ext>
            </a:extLst>
          </a:blip>
          <a:srcRect r="1488"/>
          <a:stretch/>
        </p:blipFill>
        <p:spPr>
          <a:xfrm>
            <a:off x="0" y="0"/>
            <a:ext cx="9144001" cy="5143500"/>
          </a:xfrm>
        </p:spPr>
      </p:pic>
    </p:spTree>
    <p:extLst>
      <p:ext uri="{BB962C8B-B14F-4D97-AF65-F5344CB8AC3E}">
        <p14:creationId xmlns:p14="http://schemas.microsoft.com/office/powerpoint/2010/main" val="445497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2215" cy="5143500"/>
          </a:xfrm>
        </p:spPr>
      </p:pic>
    </p:spTree>
    <p:extLst>
      <p:ext uri="{BB962C8B-B14F-4D97-AF65-F5344CB8AC3E}">
        <p14:creationId xmlns:p14="http://schemas.microsoft.com/office/powerpoint/2010/main" val="4082841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746" y="173456"/>
            <a:ext cx="4516917" cy="610820"/>
          </a:xfrm>
        </p:spPr>
        <p:txBody>
          <a:bodyPr>
            <a:normAutofit fontScale="90000"/>
          </a:bodyPr>
          <a:lstStyle/>
          <a:p>
            <a:pPr algn="ctr" rtl="1"/>
            <a:r>
              <a:rPr lang="ar-SA" b="1" dirty="0">
                <a:solidFill>
                  <a:srgbClr val="003296"/>
                </a:solidFill>
                <a:effectLst/>
                <a:cs typeface="B Nazanin" panose="00000400000000000000" pitchFamily="2" charset="-78"/>
              </a:rPr>
              <a:t>هم ابتلائی(</a:t>
            </a:r>
            <a:r>
              <a:rPr lang="en-US" b="1" dirty="0">
                <a:solidFill>
                  <a:srgbClr val="003296"/>
                </a:solidFill>
                <a:effectLst/>
                <a:cs typeface="B Nazanin" panose="00000400000000000000" pitchFamily="2" charset="-78"/>
              </a:rPr>
              <a:t>Comorbidity</a:t>
            </a:r>
            <a:r>
              <a:rPr lang="fa-IR" b="1" dirty="0">
                <a:solidFill>
                  <a:srgbClr val="003296"/>
                </a:solidFill>
                <a:effectLst/>
                <a:cs typeface="B Nazanin" panose="00000400000000000000" pitchFamily="2" charset="-78"/>
              </a:rPr>
              <a:t>)</a:t>
            </a:r>
            <a:endParaRPr lang="en-US" b="1" dirty="0">
              <a:solidFill>
                <a:srgbClr val="003296"/>
              </a:solidFill>
              <a:cs typeface="B Nazanin" panose="00000400000000000000" pitchFamily="2" charset="-78"/>
            </a:endParaRPr>
          </a:p>
        </p:txBody>
      </p:sp>
      <p:sp>
        <p:nvSpPr>
          <p:cNvPr id="3" name="Content Placeholder 2"/>
          <p:cNvSpPr>
            <a:spLocks noGrp="1"/>
          </p:cNvSpPr>
          <p:nvPr>
            <p:ph idx="1"/>
          </p:nvPr>
        </p:nvSpPr>
        <p:spPr>
          <a:xfrm>
            <a:off x="180741" y="1058779"/>
            <a:ext cx="8856890" cy="4251505"/>
          </a:xfrm>
        </p:spPr>
        <p:txBody>
          <a:bodyPr>
            <a:normAutofit fontScale="85000" lnSpcReduction="20000"/>
          </a:bodyPr>
          <a:lstStyle/>
          <a:p>
            <a:pPr algn="justLow" rtl="1"/>
            <a:r>
              <a:rPr lang="fa-IR" dirty="0">
                <a:cs typeface="B Nazanin" panose="00000400000000000000" pitchFamily="2" charset="-78"/>
              </a:rPr>
              <a:t>داشتن </a:t>
            </a:r>
            <a:r>
              <a:rPr lang="fa-IR" b="1" u="sng" dirty="0">
                <a:cs typeface="B Nazanin" panose="00000400000000000000" pitchFamily="2" charset="-78"/>
              </a:rPr>
              <a:t>حداقل دو بیماری </a:t>
            </a:r>
            <a:r>
              <a:rPr lang="fa-IR" dirty="0">
                <a:cs typeface="B Nazanin" panose="00000400000000000000" pitchFamily="2" charset="-78"/>
              </a:rPr>
              <a:t>: </a:t>
            </a:r>
          </a:p>
          <a:p>
            <a:pPr marL="514350" indent="-514350" algn="justLow" rtl="1">
              <a:buFont typeface="+mj-lt"/>
              <a:buAutoNum type="arabicPeriod"/>
            </a:pPr>
            <a:r>
              <a:rPr lang="fa-IR" dirty="0">
                <a:cs typeface="B Nazanin" panose="00000400000000000000" pitchFamily="2" charset="-78"/>
              </a:rPr>
              <a:t>دیابت</a:t>
            </a:r>
          </a:p>
          <a:p>
            <a:pPr marL="514350" indent="-514350" algn="justLow" rtl="1">
              <a:buFont typeface="+mj-lt"/>
              <a:buAutoNum type="arabicPeriod"/>
            </a:pPr>
            <a:r>
              <a:rPr lang="fa-IR" dirty="0">
                <a:cs typeface="B Nazanin" panose="00000400000000000000" pitchFamily="2" charset="-78"/>
              </a:rPr>
              <a:t>فشارخون</a:t>
            </a:r>
          </a:p>
          <a:p>
            <a:pPr marL="514350" indent="-514350" algn="justLow" rtl="1">
              <a:buFont typeface="+mj-lt"/>
              <a:buAutoNum type="arabicPeriod"/>
            </a:pPr>
            <a:r>
              <a:rPr lang="fa-IR" dirty="0">
                <a:cs typeface="B Nazanin" panose="00000400000000000000" pitchFamily="2" charset="-78"/>
              </a:rPr>
              <a:t>بیمارهای قلبی –عروقی</a:t>
            </a:r>
            <a:r>
              <a:rPr lang="fa-IR" sz="2600" dirty="0">
                <a:cs typeface="B Nazanin" panose="00000400000000000000" pitchFamily="2" charset="-78"/>
              </a:rPr>
              <a:t> (بیماری ایسکمیک قلبی، سکته قلبی و مغزی، نارسایی قلبی)</a:t>
            </a:r>
          </a:p>
          <a:p>
            <a:pPr marL="514350" indent="-514350" algn="justLow" rtl="1">
              <a:buFont typeface="+mj-lt"/>
              <a:buAutoNum type="arabicPeriod"/>
            </a:pPr>
            <a:r>
              <a:rPr lang="fa-IR" sz="2600" dirty="0">
                <a:cs typeface="B Nazanin" panose="00000400000000000000" pitchFamily="2" charset="-78"/>
              </a:rPr>
              <a:t>بیماریهای ریوی ( آسم، بیماریهای مزمن انسدادی ریه)  </a:t>
            </a:r>
          </a:p>
          <a:p>
            <a:pPr marL="514350" indent="-514350" algn="justLow" rtl="1">
              <a:buFont typeface="+mj-lt"/>
              <a:buAutoNum type="arabicPeriod"/>
            </a:pPr>
            <a:r>
              <a:rPr lang="fa-IR" dirty="0">
                <a:cs typeface="B Nazanin" panose="00000400000000000000" pitchFamily="2" charset="-78"/>
              </a:rPr>
              <a:t>بیماریهای مغز و اعصاب ( پارکینسون، صرع و ..)</a:t>
            </a:r>
          </a:p>
          <a:p>
            <a:pPr marL="514350" indent="-514350" algn="justLow" rtl="1">
              <a:buFont typeface="+mj-lt"/>
              <a:buAutoNum type="arabicPeriod"/>
            </a:pPr>
            <a:r>
              <a:rPr lang="fa-IR" dirty="0">
                <a:cs typeface="B Nazanin" panose="00000400000000000000" pitchFamily="2" charset="-78"/>
              </a:rPr>
              <a:t>اختلالات سلامت روان (افسردگی، اضطراب و ... )</a:t>
            </a:r>
          </a:p>
          <a:p>
            <a:pPr marL="514350" indent="-514350" algn="justLow" rtl="1">
              <a:buFont typeface="+mj-lt"/>
              <a:buAutoNum type="arabicPeriod"/>
            </a:pPr>
            <a:r>
              <a:rPr lang="fa-IR" dirty="0">
                <a:cs typeface="B Nazanin" panose="00000400000000000000" pitchFamily="2" charset="-78"/>
              </a:rPr>
              <a:t>بیمارهای کلیوی (به جز دیالیز)</a:t>
            </a:r>
          </a:p>
          <a:p>
            <a:pPr marL="514350" indent="-514350" algn="justLow" rtl="1">
              <a:buFont typeface="+mj-lt"/>
              <a:buAutoNum type="arabicPeriod"/>
            </a:pPr>
            <a:r>
              <a:rPr lang="fa-IR" dirty="0">
                <a:cs typeface="B Nazanin" panose="00000400000000000000" pitchFamily="2" charset="-78"/>
              </a:rPr>
              <a:t>سوء تغذیه چاقی/لاغری</a:t>
            </a:r>
          </a:p>
          <a:p>
            <a:pPr marL="514350" indent="-514350" algn="justLow" rtl="1">
              <a:buFont typeface="+mj-lt"/>
              <a:buAutoNum type="arabicPeriod"/>
            </a:pPr>
            <a:r>
              <a:rPr lang="fa-IR" dirty="0">
                <a:cs typeface="B Nazanin" panose="00000400000000000000" pitchFamily="2" charset="-78"/>
              </a:rPr>
              <a:t>بیماریهای روماتیسمی</a:t>
            </a:r>
          </a:p>
          <a:p>
            <a:pPr marL="514350" indent="-514350" algn="justLow" rtl="1">
              <a:buFont typeface="+mj-lt"/>
              <a:buAutoNum type="arabicPeriod"/>
            </a:pPr>
            <a:r>
              <a:rPr lang="fa-IR" dirty="0">
                <a:cs typeface="B Nazanin" panose="00000400000000000000" pitchFamily="2" charset="-78"/>
              </a:rPr>
              <a:t>دردهای عضلانی و اسکلتی</a:t>
            </a:r>
            <a:endParaRPr lang="en-US" dirty="0">
              <a:cs typeface="B Nazanin" panose="00000400000000000000" pitchFamily="2" charset="-78"/>
            </a:endParaRPr>
          </a:p>
        </p:txBody>
      </p:sp>
    </p:spTree>
    <p:extLst>
      <p:ext uri="{BB962C8B-B14F-4D97-AF65-F5344CB8AC3E}">
        <p14:creationId xmlns:p14="http://schemas.microsoft.com/office/powerpoint/2010/main" val="2735486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1" cy="5135144"/>
          </a:xfrm>
        </p:spPr>
      </p:pic>
    </p:spTree>
    <p:extLst>
      <p:ext uri="{BB962C8B-B14F-4D97-AF65-F5344CB8AC3E}">
        <p14:creationId xmlns:p14="http://schemas.microsoft.com/office/powerpoint/2010/main" val="2846789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2756" y="149751"/>
            <a:ext cx="4661244" cy="739290"/>
          </a:xfrm>
        </p:spPr>
        <p:txBody>
          <a:bodyPr/>
          <a:lstStyle/>
          <a:p>
            <a:pPr algn="ctr" rtl="1"/>
            <a:r>
              <a:rPr lang="ar-SA" b="1" dirty="0">
                <a:solidFill>
                  <a:srgbClr val="003296"/>
                </a:solidFill>
                <a:effectLst/>
                <a:cs typeface="B Nazanin" panose="00000400000000000000" pitchFamily="2" charset="-78"/>
              </a:rPr>
              <a:t>ناتوانی( </a:t>
            </a:r>
            <a:r>
              <a:rPr lang="en-US" b="1" dirty="0">
                <a:solidFill>
                  <a:srgbClr val="003296"/>
                </a:solidFill>
                <a:effectLst/>
                <a:cs typeface="B Nazanin" panose="00000400000000000000" pitchFamily="2" charset="-78"/>
              </a:rPr>
              <a:t>Disability</a:t>
            </a:r>
            <a:r>
              <a:rPr lang="ar-SA" b="1" dirty="0">
                <a:solidFill>
                  <a:srgbClr val="003296"/>
                </a:solidFill>
                <a:effectLst/>
                <a:cs typeface="B Nazanin" panose="00000400000000000000" pitchFamily="2" charset="-78"/>
              </a:rPr>
              <a:t>):</a:t>
            </a:r>
            <a:endParaRPr lang="en-US" b="1" dirty="0">
              <a:solidFill>
                <a:srgbClr val="003296"/>
              </a:solidFill>
              <a:cs typeface="B Nazanin" panose="00000400000000000000" pitchFamily="2" charset="-78"/>
            </a:endParaRPr>
          </a:p>
        </p:txBody>
      </p:sp>
      <p:sp>
        <p:nvSpPr>
          <p:cNvPr id="3" name="Content Placeholder 2"/>
          <p:cNvSpPr>
            <a:spLocks noGrp="1"/>
          </p:cNvSpPr>
          <p:nvPr>
            <p:ph idx="1"/>
          </p:nvPr>
        </p:nvSpPr>
        <p:spPr>
          <a:xfrm>
            <a:off x="143555" y="1502815"/>
            <a:ext cx="8856890" cy="3278505"/>
          </a:xfrm>
        </p:spPr>
        <p:txBody>
          <a:bodyPr>
            <a:normAutofit/>
          </a:bodyPr>
          <a:lstStyle/>
          <a:p>
            <a:pPr marL="0" indent="0" algn="justLow" rtl="1">
              <a:buNone/>
            </a:pPr>
            <a:r>
              <a:rPr lang="fa-IR" sz="3000" b="1" dirty="0">
                <a:cs typeface="B Nazanin" panose="00000400000000000000" pitchFamily="2" charset="-78"/>
              </a:rPr>
              <a:t>سالمند :</a:t>
            </a:r>
          </a:p>
          <a:p>
            <a:pPr algn="justLow" rtl="1">
              <a:lnSpc>
                <a:spcPct val="150000"/>
              </a:lnSpc>
            </a:pPr>
            <a:r>
              <a:rPr lang="fa-IR" sz="2400" dirty="0">
                <a:cs typeface="B Nazanin" panose="00000400000000000000" pitchFamily="2" charset="-78"/>
              </a:rPr>
              <a:t>به تنهایی و یا با استفاده از ابزار کمکی(عصا و ..) توانایی راه رفتن در خانه را ندارد</a:t>
            </a:r>
          </a:p>
          <a:p>
            <a:pPr algn="justLow" rtl="1">
              <a:lnSpc>
                <a:spcPct val="150000"/>
              </a:lnSpc>
            </a:pPr>
            <a:r>
              <a:rPr lang="fa-IR" sz="2400" dirty="0">
                <a:cs typeface="B Nazanin" panose="00000400000000000000" pitchFamily="2" charset="-78"/>
              </a:rPr>
              <a:t>به تنهایی توانایی انجام کارهای روزمره ( لباس پوشیدن/ توالت رفتن/حمام کردن و غذا خوردن) را ندارد.</a:t>
            </a:r>
            <a:endParaRPr lang="en-US" sz="2400" dirty="0">
              <a:cs typeface="B Nazanin" panose="00000400000000000000" pitchFamily="2" charset="-78"/>
            </a:endParaRPr>
          </a:p>
          <a:p>
            <a:pPr algn="justLow" rtl="1">
              <a:lnSpc>
                <a:spcPct val="150000"/>
              </a:lnSpc>
            </a:pPr>
            <a:r>
              <a:rPr lang="fa-IR" sz="2400" dirty="0">
                <a:cs typeface="B Nazanin" panose="00000400000000000000" pitchFamily="2" charset="-78"/>
              </a:rPr>
              <a:t>به تنهایی و یا با استفاده از ابزار کمکی(عصا و ..) توانایی بیرون رفتن از منزل</a:t>
            </a:r>
            <a:endParaRPr lang="en-US" sz="2400" dirty="0">
              <a:cs typeface="B Nazanin" panose="00000400000000000000" pitchFamily="2" charset="-78"/>
            </a:endParaRPr>
          </a:p>
        </p:txBody>
      </p:sp>
    </p:spTree>
    <p:extLst>
      <p:ext uri="{BB962C8B-B14F-4D97-AF65-F5344CB8AC3E}">
        <p14:creationId xmlns:p14="http://schemas.microsoft.com/office/powerpoint/2010/main" val="544185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a:p>
        </p:txBody>
      </p:sp>
      <p:pic>
        <p:nvPicPr>
          <p:cNvPr id="6" name="Content Placeholder 5"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2520" cy="5143500"/>
          </a:xfrm>
        </p:spPr>
      </p:pic>
    </p:spTree>
    <p:extLst>
      <p:ext uri="{BB962C8B-B14F-4D97-AF65-F5344CB8AC3E}">
        <p14:creationId xmlns:p14="http://schemas.microsoft.com/office/powerpoint/2010/main" val="3495937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72450" cy="5186216"/>
          </a:xfrm>
        </p:spPr>
      </p:pic>
    </p:spTree>
    <p:extLst>
      <p:ext uri="{BB962C8B-B14F-4D97-AF65-F5344CB8AC3E}">
        <p14:creationId xmlns:p14="http://schemas.microsoft.com/office/powerpoint/2010/main" val="4208313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03615" y="139975"/>
            <a:ext cx="5040386" cy="1526459"/>
          </a:xfrm>
        </p:spPr>
        <p:txBody>
          <a:bodyPr>
            <a:normAutofit/>
          </a:bodyPr>
          <a:lstStyle/>
          <a:p>
            <a:pPr algn="ctr" rtl="1"/>
            <a:r>
              <a:rPr lang="fa-IR" sz="2800" dirty="0">
                <a:solidFill>
                  <a:schemeClr val="tx1"/>
                </a:solidFill>
                <a:cs typeface="B Titr" panose="00000700000000000000" pitchFamily="2" charset="-78"/>
              </a:rPr>
              <a:t>کارگاه آموزشی </a:t>
            </a:r>
            <a:r>
              <a:rPr lang="fa-IR" sz="2800" dirty="0">
                <a:solidFill>
                  <a:srgbClr val="FF0000"/>
                </a:solidFill>
                <a:cs typeface="B Titr" panose="00000700000000000000" pitchFamily="2" charset="-78"/>
              </a:rPr>
              <a:t>نظام مراقبت سالمندان پر خطر </a:t>
            </a:r>
            <a:endParaRPr lang="en-US" sz="2800" dirty="0">
              <a:solidFill>
                <a:srgbClr val="FF0000"/>
              </a:solidFill>
              <a:cs typeface="B Titr" panose="00000700000000000000" pitchFamily="2" charset="-78"/>
            </a:endParaRPr>
          </a:p>
        </p:txBody>
      </p:sp>
      <p:sp>
        <p:nvSpPr>
          <p:cNvPr id="3" name="Subtitle 2"/>
          <p:cNvSpPr>
            <a:spLocks noGrp="1"/>
          </p:cNvSpPr>
          <p:nvPr>
            <p:ph type="subTitle" idx="1"/>
          </p:nvPr>
        </p:nvSpPr>
        <p:spPr>
          <a:xfrm>
            <a:off x="5154706" y="3623097"/>
            <a:ext cx="3012141" cy="384127"/>
          </a:xfrm>
        </p:spPr>
        <p:txBody>
          <a:bodyPr>
            <a:normAutofit/>
          </a:bodyPr>
          <a:lstStyle/>
          <a:p>
            <a:pPr algn="ctr"/>
            <a:r>
              <a:rPr lang="fa-IR" sz="1800" dirty="0">
                <a:solidFill>
                  <a:schemeClr val="bg1"/>
                </a:solidFill>
                <a:cs typeface="B Titr" panose="00000700000000000000" pitchFamily="2" charset="-78"/>
              </a:rPr>
              <a:t>18 و 21 خرداد ماه 1401</a:t>
            </a:r>
            <a:endParaRPr lang="en-US" sz="1800" dirty="0">
              <a:solidFill>
                <a:schemeClr val="bg1"/>
              </a:solidFill>
              <a:cs typeface="B Titr" panose="00000700000000000000" pitchFamily="2" charset="-78"/>
            </a:endParaRPr>
          </a:p>
          <a:p>
            <a:endParaRPr lang="en-US" dirty="0">
              <a:cs typeface="B Titr" panose="00000700000000000000" pitchFamily="2" charset="-78"/>
            </a:endParaRPr>
          </a:p>
        </p:txBody>
      </p:sp>
      <p:sp>
        <p:nvSpPr>
          <p:cNvPr id="4" name="Title 1"/>
          <p:cNvSpPr txBox="1">
            <a:spLocks/>
          </p:cNvSpPr>
          <p:nvPr/>
        </p:nvSpPr>
        <p:spPr>
          <a:xfrm>
            <a:off x="4103614" y="1666434"/>
            <a:ext cx="4915949" cy="1526459"/>
          </a:xfrm>
          <a:prstGeom prst="rect">
            <a:avLst/>
          </a:prstGeom>
          <a:noFill/>
          <a:effectLst>
            <a:outerShdw blurRad="50800" dist="38100" dir="2700000" algn="tl" rotWithShape="0">
              <a:prstClr val="black">
                <a:alpha val="40000"/>
              </a:prstClr>
            </a:outerShdw>
          </a:effectLst>
        </p:spPr>
        <p:txBody>
          <a:bodyPr vert="horz" lIns="91440" tIns="45720" rIns="91440" bIns="45720" rtlCol="0" anchor="ctr">
            <a:normAutofit/>
          </a:bodyPr>
          <a:lstStyle>
            <a:lvl1pPr algn="r" defTabSz="914400" rtl="0" eaLnBrk="1" latinLnBrk="0" hangingPunct="1">
              <a:spcBef>
                <a:spcPct val="0"/>
              </a:spcBef>
              <a:buNone/>
              <a:defRPr sz="3600" kern="1200">
                <a:solidFill>
                  <a:schemeClr val="bg1"/>
                </a:solidFill>
                <a:latin typeface="+mj-lt"/>
                <a:ea typeface="+mj-ea"/>
                <a:cs typeface="+mj-cs"/>
              </a:defRPr>
            </a:lvl1pPr>
          </a:lstStyle>
          <a:p>
            <a:pPr algn="ctr" rtl="1"/>
            <a:r>
              <a:rPr lang="fa-IR" sz="2000" dirty="0">
                <a:cs typeface="B Titr" panose="00000700000000000000" pitchFamily="2" charset="-78"/>
              </a:rPr>
              <a:t>ویژه مسئولین سلامت خانواده، کارشناسان سالمندان و مربیان بهورزی </a:t>
            </a:r>
            <a:endParaRPr lang="en-US" sz="2000" dirty="0">
              <a:cs typeface="B Titr" panose="00000700000000000000" pitchFamily="2" charset="-78"/>
            </a:endParaRPr>
          </a:p>
        </p:txBody>
      </p:sp>
    </p:spTree>
    <p:extLst>
      <p:ext uri="{BB962C8B-B14F-4D97-AF65-F5344CB8AC3E}">
        <p14:creationId xmlns:p14="http://schemas.microsoft.com/office/powerpoint/2010/main" val="3459080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Slide Title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01056824"/>
              </p:ext>
            </p:extLst>
          </p:nvPr>
        </p:nvGraphicFramePr>
        <p:xfrm>
          <a:off x="2" y="2381"/>
          <a:ext cx="9143999" cy="5141116"/>
        </p:xfrm>
        <a:graphic>
          <a:graphicData uri="http://schemas.openxmlformats.org/drawingml/2006/table">
            <a:tbl>
              <a:tblPr rtl="1" firstRow="1" firstCol="1" bandRow="1"/>
              <a:tblGrid>
                <a:gridCol w="1677100">
                  <a:extLst>
                    <a:ext uri="{9D8B030D-6E8A-4147-A177-3AD203B41FA5}">
                      <a16:colId xmlns:a16="http://schemas.microsoft.com/office/drawing/2014/main" val="3638002423"/>
                    </a:ext>
                  </a:extLst>
                </a:gridCol>
                <a:gridCol w="1432941">
                  <a:extLst>
                    <a:ext uri="{9D8B030D-6E8A-4147-A177-3AD203B41FA5}">
                      <a16:colId xmlns:a16="http://schemas.microsoft.com/office/drawing/2014/main" val="860267430"/>
                    </a:ext>
                  </a:extLst>
                </a:gridCol>
                <a:gridCol w="1431939">
                  <a:extLst>
                    <a:ext uri="{9D8B030D-6E8A-4147-A177-3AD203B41FA5}">
                      <a16:colId xmlns:a16="http://schemas.microsoft.com/office/drawing/2014/main" val="1722544895"/>
                    </a:ext>
                  </a:extLst>
                </a:gridCol>
                <a:gridCol w="1554019">
                  <a:extLst>
                    <a:ext uri="{9D8B030D-6E8A-4147-A177-3AD203B41FA5}">
                      <a16:colId xmlns:a16="http://schemas.microsoft.com/office/drawing/2014/main" val="1059276895"/>
                    </a:ext>
                  </a:extLst>
                </a:gridCol>
                <a:gridCol w="1554019">
                  <a:extLst>
                    <a:ext uri="{9D8B030D-6E8A-4147-A177-3AD203B41FA5}">
                      <a16:colId xmlns:a16="http://schemas.microsoft.com/office/drawing/2014/main" val="2700970980"/>
                    </a:ext>
                  </a:extLst>
                </a:gridCol>
                <a:gridCol w="1493981">
                  <a:extLst>
                    <a:ext uri="{9D8B030D-6E8A-4147-A177-3AD203B41FA5}">
                      <a16:colId xmlns:a16="http://schemas.microsoft.com/office/drawing/2014/main" val="1709513511"/>
                    </a:ext>
                  </a:extLst>
                </a:gridCol>
              </a:tblGrid>
              <a:tr h="576747">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فاکتورهای خطر</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تنها زیستی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حاشیه نشینی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75 سال و بالاتر</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ناتوانی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هم ابتلائی</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832603913"/>
                  </a:ext>
                </a:extLst>
              </a:tr>
              <a:tr h="357786">
                <a:tc>
                  <a:txBody>
                    <a:bodyPr/>
                    <a:lstStyle/>
                    <a:p>
                      <a:pPr marL="0" marR="0" algn="ct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B Nazanin" panose="00000400000000000000" pitchFamily="2" charset="-78"/>
                        </a:rPr>
                        <a:t>گروه سبز (حداقل خطر)</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2022517"/>
                  </a:ext>
                </a:extLst>
              </a:tr>
              <a:tr h="303313">
                <a:tc rowSpan="3">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زرد (کم خطر)</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03423833"/>
                  </a:ext>
                </a:extLst>
              </a:tr>
              <a:tr h="303313">
                <a:tc vMerge="1">
                  <a:txBody>
                    <a:bodyPr/>
                    <a:lstStyle/>
                    <a:p>
                      <a:endParaRPr lang="en-US"/>
                    </a:p>
                  </a:txBody>
                  <a:tcPr/>
                </a:tc>
                <a:tc>
                  <a:txBody>
                    <a:bodyPr/>
                    <a:lstStyle/>
                    <a:p>
                      <a:pPr marL="0" marR="0" algn="ctr" rtl="0">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0">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11915006"/>
                  </a:ext>
                </a:extLst>
              </a:tr>
              <a:tr h="303313">
                <a:tc vMerge="1">
                  <a:txBody>
                    <a:bodyPr/>
                    <a:lstStyle/>
                    <a:p>
                      <a:endParaRPr lang="en-US"/>
                    </a:p>
                  </a:txBody>
                  <a:tcPr/>
                </a:tc>
                <a:tc>
                  <a:txBody>
                    <a:bodyPr/>
                    <a:lstStyle/>
                    <a:p>
                      <a:pPr marL="0" marR="0" algn="ctr" rtl="0">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0">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34736616"/>
                  </a:ext>
                </a:extLst>
              </a:tr>
              <a:tr h="303313">
                <a:tc rowSpan="4">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نارنجی (سالمند با خطر متوسط)</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0">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718106753"/>
                  </a:ext>
                </a:extLst>
              </a:tr>
              <a:tr h="303313">
                <a:tc vMerge="1">
                  <a:txBody>
                    <a:bodyPr/>
                    <a:lstStyle/>
                    <a:p>
                      <a:endParaRPr lang="en-US"/>
                    </a:p>
                  </a:txBody>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0">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696755515"/>
                  </a:ext>
                </a:extLst>
              </a:tr>
              <a:tr h="303313">
                <a:tc vMerge="1">
                  <a:txBody>
                    <a:bodyPr/>
                    <a:lstStyle/>
                    <a:p>
                      <a:endParaRPr lang="en-US"/>
                    </a:p>
                  </a:txBody>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511949433"/>
                  </a:ext>
                </a:extLst>
              </a:tr>
              <a:tr h="303313">
                <a:tc vMerge="1">
                  <a:txBody>
                    <a:bodyPr/>
                    <a:lstStyle/>
                    <a:p>
                      <a:endParaRPr lang="en-US"/>
                    </a:p>
                  </a:txBody>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0">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dirty="0">
                          <a:effectLst/>
                          <a:latin typeface="Calibri" panose="020F0502020204030204" pitchFamily="34" charset="0"/>
                          <a:ea typeface="Calibri" panose="020F0502020204030204" pitchFamily="34" charset="0"/>
                          <a:cs typeface="0 Titr Bold"/>
                        </a:rPr>
                        <a:t>-</a:t>
                      </a:r>
                      <a:endParaRPr lang="en-US" sz="1900" b="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rtl="1">
                        <a:lnSpc>
                          <a:spcPct val="107000"/>
                        </a:lnSpc>
                        <a:spcBef>
                          <a:spcPts val="0"/>
                        </a:spcBef>
                        <a:spcAft>
                          <a:spcPts val="0"/>
                        </a:spcAft>
                      </a:pPr>
                      <a:r>
                        <a:rPr lang="ar-SA" sz="1900" b="0">
                          <a:effectLst/>
                          <a:latin typeface="Calibri" panose="020F0502020204030204" pitchFamily="34" charset="0"/>
                          <a:ea typeface="Calibri" panose="020F0502020204030204" pitchFamily="34" charset="0"/>
                          <a:cs typeface="0 Titr Bold"/>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651487788"/>
                  </a:ext>
                </a:extLst>
              </a:tr>
              <a:tr h="305240">
                <a:tc rowSpan="2">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قرمز (سالمند پرخطر)</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0 Titr Bold"/>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a:solidFill>
                            <a:schemeClr val="bg1"/>
                          </a:solidFill>
                          <a:effectLst/>
                          <a:latin typeface="Calibri" panose="020F0502020204030204" pitchFamily="34" charset="0"/>
                          <a:ea typeface="Calibri" panose="020F0502020204030204" pitchFamily="34" charset="0"/>
                          <a:cs typeface="0 Titr Bold"/>
                        </a:rPr>
                        <a:t>-</a:t>
                      </a:r>
                      <a:endParaRPr lang="en-US" sz="1900" b="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4026812904"/>
                  </a:ext>
                </a:extLst>
              </a:tr>
              <a:tr h="305240">
                <a:tc vMerge="1">
                  <a:txBody>
                    <a:bodyPr/>
                    <a:lstStyle/>
                    <a:p>
                      <a:endParaRPr lang="en-US"/>
                    </a:p>
                  </a:txBody>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0 Titr Bold"/>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rtl="1">
                        <a:lnSpc>
                          <a:spcPct val="107000"/>
                        </a:lnSpc>
                        <a:spcBef>
                          <a:spcPts val="0"/>
                        </a:spcBef>
                        <a:spcAft>
                          <a:spcPts val="0"/>
                        </a:spcAft>
                      </a:pPr>
                      <a:r>
                        <a:rPr lang="ar-SA" sz="1900" b="0" dirty="0">
                          <a:solidFill>
                            <a:schemeClr val="bg1"/>
                          </a:solidFill>
                          <a:effectLst/>
                          <a:latin typeface="Calibri" panose="020F0502020204030204" pitchFamily="34" charset="0"/>
                          <a:ea typeface="Calibri" panose="020F0502020204030204" pitchFamily="34" charset="0"/>
                          <a:cs typeface="0 Titr Bold"/>
                        </a:rPr>
                        <a:t>+</a:t>
                      </a:r>
                      <a:endParaRPr lang="en-US" sz="1900" b="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841818245"/>
                  </a:ext>
                </a:extLst>
              </a:tr>
              <a:tr h="319420">
                <a:tc rowSpan="5">
                  <a:txBody>
                    <a:bodyPr/>
                    <a:lstStyle/>
                    <a:p>
                      <a:pPr marL="0" marR="0" algn="ct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B Nazanin" panose="00000400000000000000" pitchFamily="2" charset="-78"/>
                        </a:rPr>
                        <a:t>گروه قرمز تیره(سالمند بسیار پرخطر)</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900" b="0">
                          <a:solidFill>
                            <a:srgbClr val="FFFFFF"/>
                          </a:solidFill>
                          <a:effectLst/>
                          <a:latin typeface="Calibri" panose="020F0502020204030204" pitchFamily="34" charset="0"/>
                          <a:ea typeface="Calibri" panose="020F0502020204030204" pitchFamily="34" charset="0"/>
                          <a:cs typeface="Cambria" panose="02040503050406030204" pitchFamily="18" charset="0"/>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900" b="0">
                          <a:solidFill>
                            <a:srgbClr val="FFFFFF"/>
                          </a:solidFill>
                          <a:effectLst/>
                          <a:latin typeface="Calibri" panose="020F0502020204030204" pitchFamily="34" charset="0"/>
                          <a:ea typeface="Calibri" panose="020F0502020204030204" pitchFamily="34" charset="0"/>
                          <a:cs typeface="Cambria" panose="02040503050406030204" pitchFamily="18" charset="0"/>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rtl="1">
                        <a:lnSpc>
                          <a:spcPct val="107000"/>
                        </a:lnSpc>
                        <a:spcBef>
                          <a:spcPts val="0"/>
                        </a:spcBef>
                        <a:spcAft>
                          <a:spcPts val="0"/>
                        </a:spcAft>
                      </a:pPr>
                      <a:r>
                        <a:rPr lang="ar-SA" sz="1900" b="0">
                          <a:solidFill>
                            <a:srgbClr val="FFFFFF"/>
                          </a:solidFill>
                          <a:effectLst/>
                          <a:latin typeface="Calibri" panose="020F0502020204030204" pitchFamily="34" charset="0"/>
                          <a:ea typeface="Calibri" panose="020F0502020204030204" pitchFamily="34" charset="0"/>
                          <a:cs typeface="Cambria" panose="02040503050406030204" pitchFamily="18" charset="0"/>
                        </a:rPr>
                        <a:t>±</a:t>
                      </a:r>
                      <a:endParaRPr lang="en-US" sz="1900" b="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defTabSz="914400" rtl="1" eaLnBrk="1" latinLnBrk="0" hangingPunct="1">
                        <a:lnSpc>
                          <a:spcPct val="107000"/>
                        </a:lnSpc>
                        <a:spcBef>
                          <a:spcPts val="0"/>
                        </a:spcBef>
                        <a:spcAft>
                          <a:spcPts val="0"/>
                        </a:spcAft>
                      </a:pPr>
                      <a:r>
                        <a:rPr lang="ar-SA" sz="1900" b="0" kern="1200" dirty="0">
                          <a:solidFill>
                            <a:schemeClr val="bg1"/>
                          </a:solidFill>
                          <a:effectLst/>
                          <a:latin typeface="Calibri" panose="020F0502020204030204" pitchFamily="34" charset="0"/>
                          <a:ea typeface="Calibri" panose="020F0502020204030204" pitchFamily="34" charset="0"/>
                          <a:cs typeface="0 Titr Bold"/>
                        </a:rPr>
                        <a:t>+</a:t>
                      </a:r>
                      <a:endParaRPr lang="en-US" sz="1900" b="0" kern="1200" dirty="0">
                        <a:solidFill>
                          <a:schemeClr val="bg1"/>
                        </a:solidFill>
                        <a:effectLst/>
                        <a:latin typeface="Calibri" panose="020F0502020204030204" pitchFamily="34" charset="0"/>
                        <a:ea typeface="Calibri" panose="020F0502020204030204" pitchFamily="34" charset="0"/>
                        <a:cs typeface="0 Titr Bold"/>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a:txBody>
                    <a:bodyPr/>
                    <a:lstStyle/>
                    <a:p>
                      <a:pPr marL="0" marR="0" algn="ctr" defTabSz="914400" rtl="1" eaLnBrk="1" latinLnBrk="0" hangingPunct="1">
                        <a:lnSpc>
                          <a:spcPct val="107000"/>
                        </a:lnSpc>
                        <a:spcBef>
                          <a:spcPts val="0"/>
                        </a:spcBef>
                        <a:spcAft>
                          <a:spcPts val="0"/>
                        </a:spcAft>
                      </a:pPr>
                      <a:r>
                        <a:rPr lang="ar-SA" sz="1900" b="0" kern="1200" dirty="0">
                          <a:solidFill>
                            <a:schemeClr val="bg1"/>
                          </a:solidFill>
                          <a:effectLst/>
                          <a:latin typeface="Calibri" panose="020F0502020204030204" pitchFamily="34" charset="0"/>
                          <a:ea typeface="Calibri" panose="020F0502020204030204" pitchFamily="34" charset="0"/>
                          <a:cs typeface="0 Titr Bold"/>
                        </a:rPr>
                        <a:t>+</a:t>
                      </a:r>
                      <a:endParaRPr lang="en-US" sz="1900" b="0" kern="1200" dirty="0">
                        <a:solidFill>
                          <a:schemeClr val="bg1"/>
                        </a:solidFill>
                        <a:effectLst/>
                        <a:latin typeface="Calibri" panose="020F0502020204030204" pitchFamily="34" charset="0"/>
                        <a:ea typeface="Calibri" panose="020F0502020204030204" pitchFamily="34" charset="0"/>
                        <a:cs typeface="0 Titr Bold"/>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extLst>
                  <a:ext uri="{0D108BD9-81ED-4DB2-BD59-A6C34878D82A}">
                    <a16:rowId xmlns:a16="http://schemas.microsoft.com/office/drawing/2014/main" val="3783229362"/>
                  </a:ext>
                </a:extLst>
              </a:tr>
              <a:tr h="288373">
                <a:tc vMerge="1">
                  <a:txBody>
                    <a:bodyPr/>
                    <a:lstStyle/>
                    <a:p>
                      <a:endParaRPr lang="en-US"/>
                    </a:p>
                  </a:txBody>
                  <a:tcPr/>
                </a:tc>
                <a:tc gridSpan="5">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سالمندانی که دارای حداقل یک بیماری صعب العلاج هستند  </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0630951"/>
                  </a:ext>
                </a:extLst>
              </a:tr>
              <a:tr h="288373">
                <a:tc vMerge="1">
                  <a:txBody>
                    <a:bodyPr/>
                    <a:lstStyle/>
                    <a:p>
                      <a:endParaRPr lang="en-US"/>
                    </a:p>
                  </a:txBody>
                  <a:tcPr/>
                </a:tc>
                <a:tc gridSpan="5">
                  <a:txBody>
                    <a:bodyPr/>
                    <a:lstStyle/>
                    <a:p>
                      <a:pPr marL="0" marR="0" algn="ctr" rtl="1">
                        <a:lnSpc>
                          <a:spcPct val="107000"/>
                        </a:lnSpc>
                        <a:spcBef>
                          <a:spcPts val="0"/>
                        </a:spcBef>
                        <a:spcAft>
                          <a:spcPts val="0"/>
                        </a:spcAft>
                      </a:pPr>
                      <a:r>
                        <a:rPr lang="ar-SA" sz="1200">
                          <a:effectLst/>
                          <a:latin typeface="Calibri" panose="020F0502020204030204" pitchFamily="34" charset="0"/>
                          <a:ea typeface="Calibri" panose="020F0502020204030204" pitchFamily="34" charset="0"/>
                          <a:cs typeface="B Nazanin" panose="00000400000000000000" pitchFamily="2" charset="-78"/>
                        </a:rPr>
                        <a:t>سالمندان مشکوک و مثبت از نظر کوید-19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65475844"/>
                  </a:ext>
                </a:extLst>
              </a:tr>
              <a:tr h="288373">
                <a:tc vMerge="1">
                  <a:txBody>
                    <a:bodyPr/>
                    <a:lstStyle/>
                    <a:p>
                      <a:endParaRPr lang="en-US"/>
                    </a:p>
                  </a:txBody>
                  <a:tcPr/>
                </a:tc>
                <a:tc gridSpan="5">
                  <a:txBody>
                    <a:bodyPr/>
                    <a:lstStyle/>
                    <a:p>
                      <a:pPr marL="0" marR="0" algn="ctr" rtl="1">
                        <a:lnSpc>
                          <a:spcPct val="107000"/>
                        </a:lnSpc>
                        <a:spcBef>
                          <a:spcPts val="0"/>
                        </a:spcBef>
                        <a:spcAft>
                          <a:spcPts val="0"/>
                        </a:spcAft>
                      </a:pPr>
                      <a:r>
                        <a:rPr lang="ar-SA" sz="1200">
                          <a:effectLst/>
                          <a:latin typeface="Calibri" panose="020F0502020204030204" pitchFamily="34" charset="0"/>
                          <a:ea typeface="Calibri" panose="020F0502020204030204" pitchFamily="34" charset="0"/>
                          <a:cs typeface="B Nazanin" panose="00000400000000000000" pitchFamily="2" charset="-78"/>
                        </a:rPr>
                        <a:t>سالمندانی که یک فرد مثبت کوید-19 در خانواده یا تماس نزدیکشان وجود دارد</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1826406"/>
                  </a:ext>
                </a:extLst>
              </a:tr>
              <a:tr h="288373">
                <a:tc vMerge="1">
                  <a:txBody>
                    <a:bodyPr/>
                    <a:lstStyle/>
                    <a:p>
                      <a:endParaRPr lang="en-US"/>
                    </a:p>
                  </a:txBody>
                  <a:tcPr/>
                </a:tc>
                <a:tc gridSpan="5">
                  <a:txBody>
                    <a:bodyPr/>
                    <a:lstStyle/>
                    <a:p>
                      <a:pPr marL="0" marR="0" algn="ctr" rtl="1">
                        <a:lnSpc>
                          <a:spcPct val="107000"/>
                        </a:lnSpc>
                        <a:spcBef>
                          <a:spcPts val="0"/>
                        </a:spcBef>
                        <a:spcAft>
                          <a:spcPts val="0"/>
                        </a:spcAft>
                      </a:pPr>
                      <a:r>
                        <a:rPr lang="ar-SA" sz="1200" dirty="0">
                          <a:effectLst/>
                          <a:latin typeface="Calibri" panose="020F0502020204030204" pitchFamily="34" charset="0"/>
                          <a:ea typeface="Calibri" panose="020F0502020204030204" pitchFamily="34" charset="0"/>
                          <a:cs typeface="B Nazanin" panose="00000400000000000000" pitchFamily="2" charset="-78"/>
                        </a:rPr>
                        <a:t>سالمندان ساکن در سرای سالمندان</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6830" marR="568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00537095"/>
                  </a:ext>
                </a:extLst>
              </a:tr>
            </a:tbl>
          </a:graphicData>
        </a:graphic>
      </p:graphicFrame>
    </p:spTree>
    <p:extLst>
      <p:ext uri="{BB962C8B-B14F-4D97-AF65-F5344CB8AC3E}">
        <p14:creationId xmlns:p14="http://schemas.microsoft.com/office/powerpoint/2010/main" val="2265569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9144000" cy="5143500"/>
          </a:xfrm>
        </p:spPr>
      </p:pic>
      <p:sp>
        <p:nvSpPr>
          <p:cNvPr id="5" name="Left Arrow 4">
            <a:hlinkClick r:id="" action="ppaction://noaction"/>
          </p:cNvPr>
          <p:cNvSpPr/>
          <p:nvPr/>
        </p:nvSpPr>
        <p:spPr>
          <a:xfrm>
            <a:off x="3961180" y="433880"/>
            <a:ext cx="458115" cy="30541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0534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nvGraphicFramePr>
        <p:xfrm>
          <a:off x="2" y="1"/>
          <a:ext cx="9143999" cy="51435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a:graphicFrameLocks noChangeAspect="1"/>
          </p:cNvGraphicFramePr>
          <p:nvPr/>
        </p:nvGraphicFramePr>
        <p:xfrm>
          <a:off x="143555" y="111596"/>
          <a:ext cx="8856889" cy="5031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1358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p:cNvGraphicFramePr>
          <p:nvPr/>
        </p:nvGraphicFramePr>
        <p:xfrm>
          <a:off x="-170" y="14288"/>
          <a:ext cx="9102895" cy="5152644"/>
        </p:xfrm>
        <a:graphic>
          <a:graphicData uri="http://schemas.openxmlformats.org/drawingml/2006/table">
            <a:tbl>
              <a:tblPr rtl="1" firstRow="1" firstCol="1" bandRow="1"/>
              <a:tblGrid>
                <a:gridCol w="1139575">
                  <a:extLst>
                    <a:ext uri="{9D8B030D-6E8A-4147-A177-3AD203B41FA5}">
                      <a16:colId xmlns:a16="http://schemas.microsoft.com/office/drawing/2014/main" val="203699785"/>
                    </a:ext>
                  </a:extLst>
                </a:gridCol>
                <a:gridCol w="754452">
                  <a:extLst>
                    <a:ext uri="{9D8B030D-6E8A-4147-A177-3AD203B41FA5}">
                      <a16:colId xmlns:a16="http://schemas.microsoft.com/office/drawing/2014/main" val="515264845"/>
                    </a:ext>
                  </a:extLst>
                </a:gridCol>
                <a:gridCol w="615305">
                  <a:extLst>
                    <a:ext uri="{9D8B030D-6E8A-4147-A177-3AD203B41FA5}">
                      <a16:colId xmlns:a16="http://schemas.microsoft.com/office/drawing/2014/main" val="1467758201"/>
                    </a:ext>
                  </a:extLst>
                </a:gridCol>
                <a:gridCol w="674024">
                  <a:extLst>
                    <a:ext uri="{9D8B030D-6E8A-4147-A177-3AD203B41FA5}">
                      <a16:colId xmlns:a16="http://schemas.microsoft.com/office/drawing/2014/main" val="3041110654"/>
                    </a:ext>
                  </a:extLst>
                </a:gridCol>
                <a:gridCol w="725092">
                  <a:extLst>
                    <a:ext uri="{9D8B030D-6E8A-4147-A177-3AD203B41FA5}">
                      <a16:colId xmlns:a16="http://schemas.microsoft.com/office/drawing/2014/main" val="897578431"/>
                    </a:ext>
                  </a:extLst>
                </a:gridCol>
                <a:gridCol w="791460">
                  <a:extLst>
                    <a:ext uri="{9D8B030D-6E8A-4147-A177-3AD203B41FA5}">
                      <a16:colId xmlns:a16="http://schemas.microsoft.com/office/drawing/2014/main" val="1742097317"/>
                    </a:ext>
                  </a:extLst>
                </a:gridCol>
                <a:gridCol w="688086">
                  <a:extLst>
                    <a:ext uri="{9D8B030D-6E8A-4147-A177-3AD203B41FA5}">
                      <a16:colId xmlns:a16="http://schemas.microsoft.com/office/drawing/2014/main" val="2855714721"/>
                    </a:ext>
                  </a:extLst>
                </a:gridCol>
                <a:gridCol w="928073">
                  <a:extLst>
                    <a:ext uri="{9D8B030D-6E8A-4147-A177-3AD203B41FA5}">
                      <a16:colId xmlns:a16="http://schemas.microsoft.com/office/drawing/2014/main" val="1296699343"/>
                    </a:ext>
                  </a:extLst>
                </a:gridCol>
                <a:gridCol w="696707">
                  <a:extLst>
                    <a:ext uri="{9D8B030D-6E8A-4147-A177-3AD203B41FA5}">
                      <a16:colId xmlns:a16="http://schemas.microsoft.com/office/drawing/2014/main" val="1176380383"/>
                    </a:ext>
                  </a:extLst>
                </a:gridCol>
                <a:gridCol w="696707">
                  <a:extLst>
                    <a:ext uri="{9D8B030D-6E8A-4147-A177-3AD203B41FA5}">
                      <a16:colId xmlns:a16="http://schemas.microsoft.com/office/drawing/2014/main" val="2460881716"/>
                    </a:ext>
                  </a:extLst>
                </a:gridCol>
                <a:gridCol w="696707">
                  <a:extLst>
                    <a:ext uri="{9D8B030D-6E8A-4147-A177-3AD203B41FA5}">
                      <a16:colId xmlns:a16="http://schemas.microsoft.com/office/drawing/2014/main" val="856929036"/>
                    </a:ext>
                  </a:extLst>
                </a:gridCol>
                <a:gridCol w="696707">
                  <a:extLst>
                    <a:ext uri="{9D8B030D-6E8A-4147-A177-3AD203B41FA5}">
                      <a16:colId xmlns:a16="http://schemas.microsoft.com/office/drawing/2014/main" val="1461075575"/>
                    </a:ext>
                  </a:extLst>
                </a:gridCol>
              </a:tblGrid>
              <a:tr h="303838">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نام شهرستان</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row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پوشش</a:t>
                      </a:r>
                      <a:r>
                        <a:rPr lang="fa-IR" sz="9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a:t>
                      </a: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مراقبت خطرپذیری</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گروه قرمز تیره (سالمند بسیار پرخطر)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hMerge="1">
                  <a:txBody>
                    <a:bodyPr/>
                    <a:lstStyle/>
                    <a:p>
                      <a:endParaRPr lang="en-US"/>
                    </a:p>
                  </a:txBody>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گروه قرمز (سالمند پرخطر)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hMerge="1">
                  <a:txBody>
                    <a:bodyPr/>
                    <a:lstStyle/>
                    <a:p>
                      <a:endParaRPr lang="en-US"/>
                    </a:p>
                  </a:txBody>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گروه نارنجی (سالمند با خطر متوسط)</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hMerge="1">
                  <a:txBody>
                    <a:bodyPr/>
                    <a:lstStyle/>
                    <a:p>
                      <a:endParaRPr lang="en-US"/>
                    </a:p>
                  </a:txBody>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گروه زرد (کم خطر)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hMerge="1">
                  <a:txBody>
                    <a:bodyPr/>
                    <a:lstStyle/>
                    <a:p>
                      <a:endParaRPr lang="en-US"/>
                    </a:p>
                  </a:txBody>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گروه سبز (حداقل خطر)</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hMerge="1">
                  <a:txBody>
                    <a:bodyPr/>
                    <a:lstStyle/>
                    <a:p>
                      <a:endParaRPr lang="en-US"/>
                    </a:p>
                  </a:txBody>
                  <a:tcPr/>
                </a:tc>
                <a:extLst>
                  <a:ext uri="{0D108BD9-81ED-4DB2-BD59-A6C34878D82A}">
                    <a16:rowId xmlns:a16="http://schemas.microsoft.com/office/drawing/2014/main" val="643221192"/>
                  </a:ext>
                </a:extLst>
              </a:tr>
              <a:tr h="149401">
                <a:tc vMerge="1">
                  <a:txBody>
                    <a:bodyPr/>
                    <a:lstStyle/>
                    <a:p>
                      <a:endParaRPr lang="en-US"/>
                    </a:p>
                  </a:txBody>
                  <a:tcPr/>
                </a:tc>
                <a:tc vMerge="1">
                  <a:txBody>
                    <a:bodyPr/>
                    <a:lstStyle/>
                    <a:p>
                      <a:endParaRPr lang="en-US"/>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تعداد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درصد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تعداد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درصد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تعداد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درصد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تعداد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درصد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تعداد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Titr" panose="00000700000000000000" pitchFamily="2" charset="-78"/>
                        </a:rPr>
                        <a:t>درصد</a:t>
                      </a: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5FFF4"/>
                    </a:solidFill>
                  </a:tcPr>
                </a:tc>
                <a:extLst>
                  <a:ext uri="{0D108BD9-81ED-4DB2-BD59-A6C34878D82A}">
                    <a16:rowId xmlns:a16="http://schemas.microsoft.com/office/drawing/2014/main" val="748848041"/>
                  </a:ext>
                </a:extLst>
              </a:tr>
              <a:tr h="18489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اردستان</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97.66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455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5.58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3091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37.89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486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5.96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1313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16.1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2849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34.93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0336540"/>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اصفهان یک</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81.67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5790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5.5</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33469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31.81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4389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4.17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16291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15.49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44267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42.08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479924"/>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اصفهان دو</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75.8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6930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5.48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37735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29.84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6325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21904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17.32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51571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40.78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5286542"/>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برخوار</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91.25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662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5.29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5371</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552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4.41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1491</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11.91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4789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38.25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7265654"/>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بویین و میاندشت</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96.27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3.08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1173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25.46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240</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5.21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862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18.71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2089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45.33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9141800"/>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تیران و کرون</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92.54</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550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6.19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3111</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35.01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357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4.02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1301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14.64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3667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41.27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0228534"/>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چادگان</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92.89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229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4.99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1276</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27.82</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193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738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16.09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2163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47.16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9140753"/>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خمینی شهر</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90.17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2147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6.35</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12228</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36.16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1435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4.24</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5396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15.96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12331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36.46</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4900744"/>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خوانسار</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93.67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208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3.33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1420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22.71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368</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5.88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1467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23.46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2993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47.86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61464509"/>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خور</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97.35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178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1072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35.54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153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5.07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521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17.27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1087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36.04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2681607"/>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دهاقان</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96.07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324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6.08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1728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32.43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215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4.03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821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15.41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2259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42.39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3680498"/>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سمیرم </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94.18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358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4.18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2215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25.83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257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1218</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14.21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4411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51.45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364775"/>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شاهین شهرومیمه</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92.24</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1655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5.08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9947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30.52</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1293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3.97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5323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16.33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13882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42.59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3657482"/>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شهرضا</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92.31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1121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5.54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6138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30.35</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985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19.46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3935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19.46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7801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38.57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8391649"/>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فریدن</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96.8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342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4.55</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2289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30.43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315</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4.19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1068</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14.20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3427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45.56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6340858"/>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فریدونشهر</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95.22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195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4.04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1343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27.81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2.71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768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15.9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2307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47.76</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2490869"/>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فلاورجان</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94.39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1306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4.69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10791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38.79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752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3134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11.27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12049</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43.31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3033560"/>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گلپایگان</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93.85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602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3.86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4196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26.89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806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5.17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2593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16.62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7423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47.57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37761852"/>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لنجان</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93.85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1343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4.47</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10175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33.85</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808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2.69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3637</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13913</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46.29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6922064"/>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مبارکه</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94.68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926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5.44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5849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34.34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465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2.73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2041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11.98</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7542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44.27</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0345575"/>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نایین </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95.2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452</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7.34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2397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38.94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254</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4.13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808</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13.13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2160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35.09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25969811"/>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نجف آباد </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90.9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2113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5.9</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12181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34.01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1231</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3.44</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4426</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12.36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15312</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42.75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3725947"/>
                  </a:ext>
                </a:extLst>
              </a:tr>
              <a:tr h="18042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1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نطنز</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95.03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439</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6.67</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2695</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5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40.96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064A2">
                        <a:lumMod val="40000"/>
                        <a:lumOff val="60000"/>
                      </a:srgb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363</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5.52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887</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13.48</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9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2190</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000" b="1"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33.29</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7554376"/>
                  </a:ext>
                </a:extLst>
              </a:tr>
              <a:tr h="24023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میانگین دانشگاه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85.18</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31776</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5.74</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178229</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32.22</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23604</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4.27</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86012</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15.55</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228405</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0" marR="0" algn="ctr" rtl="1">
                        <a:lnSpc>
                          <a:spcPct val="115000"/>
                        </a:lnSpc>
                        <a:spcBef>
                          <a:spcPts val="0"/>
                        </a:spcBef>
                        <a:spcAft>
                          <a:spcPts val="0"/>
                        </a:spcAft>
                      </a:pPr>
                      <a:r>
                        <a:rPr lang="fa-IR" sz="1400" dirty="0">
                          <a:solidFill>
                            <a:srgbClr val="000000"/>
                          </a:solidFill>
                          <a:effectLst/>
                          <a:latin typeface="Arial" panose="020B0604020202020204" pitchFamily="34" charset="0"/>
                          <a:ea typeface="Times New Roman" panose="02020603050405020304" pitchFamily="18" charset="0"/>
                          <a:cs typeface="B Mitra" panose="00000400000000000000" pitchFamily="2" charset="-78"/>
                        </a:rPr>
                        <a:t>41.29</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43452" marR="43452"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D85B"/>
                    </a:solidFill>
                  </a:tcPr>
                </a:tc>
                <a:extLst>
                  <a:ext uri="{0D108BD9-81ED-4DB2-BD59-A6C34878D82A}">
                    <a16:rowId xmlns:a16="http://schemas.microsoft.com/office/drawing/2014/main" val="1662443322"/>
                  </a:ext>
                </a:extLst>
              </a:tr>
            </a:tbl>
          </a:graphicData>
        </a:graphic>
      </p:graphicFrame>
    </p:spTree>
    <p:extLst>
      <p:ext uri="{BB962C8B-B14F-4D97-AF65-F5344CB8AC3E}">
        <p14:creationId xmlns:p14="http://schemas.microsoft.com/office/powerpoint/2010/main" val="649787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1494" y="128471"/>
            <a:ext cx="4902506" cy="763526"/>
          </a:xfrm>
        </p:spPr>
        <p:txBody>
          <a:bodyPr>
            <a:noAutofit/>
          </a:bodyPr>
          <a:lstStyle/>
          <a:p>
            <a:pPr algn="ctr"/>
            <a:r>
              <a:rPr lang="fa-IR" sz="2400" b="1" dirty="0">
                <a:solidFill>
                  <a:srgbClr val="003296"/>
                </a:solidFill>
                <a:effectLst/>
                <a:cs typeface="B Nazanin" panose="00000400000000000000" pitchFamily="2" charset="-78"/>
              </a:rPr>
              <a:t>اهداف اختصاصی برنامه مراقبت سالمندان پر خطر در سال 1401</a:t>
            </a:r>
            <a:endParaRPr lang="en-US" sz="2400" dirty="0"/>
          </a:p>
        </p:txBody>
      </p:sp>
      <p:sp>
        <p:nvSpPr>
          <p:cNvPr id="3" name="Content Placeholder 2"/>
          <p:cNvSpPr>
            <a:spLocks noGrp="1"/>
          </p:cNvSpPr>
          <p:nvPr>
            <p:ph idx="1"/>
          </p:nvPr>
        </p:nvSpPr>
        <p:spPr>
          <a:xfrm>
            <a:off x="143555" y="1350110"/>
            <a:ext cx="8856890" cy="3664920"/>
          </a:xfrm>
        </p:spPr>
        <p:txBody>
          <a:bodyPr>
            <a:normAutofit fontScale="92500"/>
          </a:bodyPr>
          <a:lstStyle/>
          <a:p>
            <a:pPr marL="0" marR="0" indent="0" algn="just" rtl="1">
              <a:lnSpc>
                <a:spcPct val="115000"/>
              </a:lnSpc>
              <a:spcBef>
                <a:spcPts val="0"/>
              </a:spcBef>
              <a:spcAft>
                <a:spcPts val="1000"/>
              </a:spcAft>
              <a:buNone/>
            </a:pPr>
            <a:r>
              <a:rPr lang="fa-IR" sz="2400" dirty="0">
                <a:latin typeface="Calibri" panose="020F0502020204030204" pitchFamily="34" charset="0"/>
                <a:ea typeface="Calibri" panose="020F0502020204030204" pitchFamily="34" charset="0"/>
                <a:cs typeface="B Nazanin" panose="00000400000000000000" pitchFamily="2" charset="-78"/>
              </a:rPr>
              <a:t>1-اجرای مراقبت شناسایی و طبقه بندی سالمندان برای </a:t>
            </a:r>
            <a:r>
              <a:rPr lang="fa-IR" sz="2400" dirty="0">
                <a:solidFill>
                  <a:srgbClr val="FF0000"/>
                </a:solidFill>
                <a:latin typeface="Calibri" panose="020F0502020204030204" pitchFamily="34" charset="0"/>
                <a:ea typeface="Calibri" panose="020F0502020204030204" pitchFamily="34" charset="0"/>
                <a:cs typeface="B Nazanin" panose="00000400000000000000" pitchFamily="2" charset="-78"/>
              </a:rPr>
              <a:t>95% سالمندان </a:t>
            </a:r>
            <a:r>
              <a:rPr lang="fa-IR" sz="2400" dirty="0">
                <a:latin typeface="Calibri" panose="020F0502020204030204" pitchFamily="34" charset="0"/>
                <a:ea typeface="Calibri" panose="020F0502020204030204" pitchFamily="34" charset="0"/>
                <a:cs typeface="B Nazanin" panose="00000400000000000000" pitchFamily="2" charset="-78"/>
              </a:rPr>
              <a:t>(به جز سالمندان بسیار پر خطر) تحت پوشش دانشگاه علوم پزشکی اصفهان در سال 1401- منتظر ابلاغ کتبی وزارت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marR="0" indent="0" algn="just" rtl="1">
              <a:lnSpc>
                <a:spcPct val="115000"/>
              </a:lnSpc>
              <a:spcBef>
                <a:spcPts val="0"/>
              </a:spcBef>
              <a:spcAft>
                <a:spcPts val="1000"/>
              </a:spcAft>
              <a:buNone/>
            </a:pPr>
            <a:r>
              <a:rPr lang="fa-IR" sz="2400" dirty="0">
                <a:latin typeface="Calibri" panose="020F0502020204030204" pitchFamily="34" charset="0"/>
                <a:ea typeface="Calibri" panose="020F0502020204030204" pitchFamily="34" charset="0"/>
                <a:cs typeface="B Nazanin" panose="00000400000000000000" pitchFamily="2" charset="-78"/>
              </a:rPr>
              <a:t>2- انجام نیاز سنجی </a:t>
            </a:r>
            <a:r>
              <a:rPr lang="fa-IR" sz="2400" dirty="0">
                <a:solidFill>
                  <a:srgbClr val="FF0000"/>
                </a:solidFill>
                <a:latin typeface="Calibri" panose="020F0502020204030204" pitchFamily="34" charset="0"/>
                <a:ea typeface="Calibri" panose="020F0502020204030204" pitchFamily="34" charset="0"/>
                <a:cs typeface="B Nazanin" panose="00000400000000000000" pitchFamily="2" charset="-78"/>
              </a:rPr>
              <a:t>100 % سالمندان بسیار پر خطر </a:t>
            </a:r>
            <a:r>
              <a:rPr lang="fa-IR" sz="2400" dirty="0">
                <a:latin typeface="Calibri" panose="020F0502020204030204" pitchFamily="34" charset="0"/>
                <a:ea typeface="Calibri" panose="020F0502020204030204" pitchFamily="34" charset="0"/>
                <a:cs typeface="B Nazanin" panose="00000400000000000000" pitchFamily="2" charset="-78"/>
              </a:rPr>
              <a:t>و </a:t>
            </a:r>
            <a:r>
              <a:rPr lang="fa-IR" sz="2400" dirty="0">
                <a:solidFill>
                  <a:srgbClr val="FF0000"/>
                </a:solidFill>
                <a:latin typeface="Calibri" panose="020F0502020204030204" pitchFamily="34" charset="0"/>
                <a:ea typeface="Calibri" panose="020F0502020204030204" pitchFamily="34" charset="0"/>
                <a:cs typeface="B Nazanin" panose="00000400000000000000" pitchFamily="2" charset="-78"/>
              </a:rPr>
              <a:t>50 % سالمندان پر خطر </a:t>
            </a:r>
            <a:r>
              <a:rPr lang="fa-IR" sz="2400" dirty="0">
                <a:latin typeface="Calibri" panose="020F0502020204030204" pitchFamily="34" charset="0"/>
                <a:ea typeface="Calibri" panose="020F0502020204030204" pitchFamily="34" charset="0"/>
                <a:cs typeface="B Nazanin" panose="00000400000000000000" pitchFamily="2" charset="-78"/>
              </a:rPr>
              <a:t>در شهرهای زیر 20 هزار نفر و </a:t>
            </a:r>
            <a:r>
              <a:rPr lang="fa-IR" sz="2400" dirty="0">
                <a:solidFill>
                  <a:srgbClr val="FF0000"/>
                </a:solidFill>
                <a:latin typeface="Calibri" panose="020F0502020204030204" pitchFamily="34" charset="0"/>
                <a:ea typeface="Calibri" panose="020F0502020204030204" pitchFamily="34" charset="0"/>
                <a:cs typeface="B Nazanin" panose="00000400000000000000" pitchFamily="2" charset="-78"/>
              </a:rPr>
              <a:t>سالمندان تنها</a:t>
            </a:r>
            <a:endParaRPr lang="en-US" sz="2400" dirty="0">
              <a:solidFill>
                <a:srgbClr val="FF0000"/>
              </a:solidFill>
              <a:latin typeface="Calibri" panose="020F0502020204030204" pitchFamily="34" charset="0"/>
              <a:ea typeface="Calibri" panose="020F0502020204030204" pitchFamily="34" charset="0"/>
              <a:cs typeface="B Nazanin" panose="00000400000000000000" pitchFamily="2" charset="-78"/>
            </a:endParaRPr>
          </a:p>
          <a:p>
            <a:pPr marL="0" marR="0" indent="0" algn="just" rtl="1">
              <a:lnSpc>
                <a:spcPct val="115000"/>
              </a:lnSpc>
              <a:spcBef>
                <a:spcPts val="0"/>
              </a:spcBef>
              <a:spcAft>
                <a:spcPts val="1000"/>
              </a:spcAft>
              <a:buNone/>
            </a:pPr>
            <a:r>
              <a:rPr lang="fa-IR" sz="2400" dirty="0">
                <a:latin typeface="Calibri" panose="020F0502020204030204" pitchFamily="34" charset="0"/>
                <a:ea typeface="Calibri" panose="020F0502020204030204" pitchFamily="34" charset="0"/>
                <a:cs typeface="B Nazanin" panose="00000400000000000000" pitchFamily="2" charset="-78"/>
              </a:rPr>
              <a:t>3- پوشش </a:t>
            </a:r>
            <a:r>
              <a:rPr lang="fa-IR" sz="2400" dirty="0">
                <a:solidFill>
                  <a:srgbClr val="FF0000"/>
                </a:solidFill>
                <a:latin typeface="Calibri" panose="020F0502020204030204" pitchFamily="34" charset="0"/>
                <a:ea typeface="Calibri" panose="020F0502020204030204" pitchFamily="34" charset="0"/>
                <a:cs typeface="B Nazanin" panose="00000400000000000000" pitchFamily="2" charset="-78"/>
              </a:rPr>
              <a:t>مراقبت های ادغام یافته و جامع سالمندی به 40 % </a:t>
            </a:r>
            <a:r>
              <a:rPr lang="fa-IR" sz="2400" dirty="0">
                <a:latin typeface="Calibri" panose="020F0502020204030204" pitchFamily="34" charset="0"/>
                <a:ea typeface="Calibri" panose="020F0502020204030204" pitchFamily="34" charset="0"/>
                <a:cs typeface="B Nazanin" panose="00000400000000000000" pitchFamily="2" charset="-78"/>
              </a:rPr>
              <a:t>با اولویت سالمندان بسیار پر خطر و پر خطر</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marR="0" indent="0" algn="just" rtl="1">
              <a:lnSpc>
                <a:spcPct val="115000"/>
              </a:lnSpc>
              <a:spcBef>
                <a:spcPts val="0"/>
              </a:spcBef>
              <a:spcAft>
                <a:spcPts val="1000"/>
              </a:spcAft>
              <a:buNone/>
            </a:pPr>
            <a:r>
              <a:rPr lang="fa-IR" sz="2400" dirty="0">
                <a:latin typeface="Calibri" panose="020F0502020204030204" pitchFamily="34" charset="0"/>
                <a:ea typeface="Calibri" panose="020F0502020204030204" pitchFamily="34" charset="0"/>
                <a:cs typeface="B Nazanin" panose="00000400000000000000" pitchFamily="2" charset="-78"/>
              </a:rPr>
              <a:t>4- حمایت و مراقبت از سالمندان پر خطر به </a:t>
            </a:r>
            <a:r>
              <a:rPr lang="fa-IR" sz="2400" dirty="0">
                <a:solidFill>
                  <a:srgbClr val="FF0000"/>
                </a:solidFill>
                <a:latin typeface="Calibri" panose="020F0502020204030204" pitchFamily="34" charset="0"/>
                <a:ea typeface="Calibri" panose="020F0502020204030204" pitchFamily="34" charset="0"/>
                <a:cs typeface="B Nazanin" panose="00000400000000000000" pitchFamily="2" charset="-78"/>
              </a:rPr>
              <a:t>40 درصد </a:t>
            </a:r>
            <a:r>
              <a:rPr lang="fa-IR" sz="2400" dirty="0">
                <a:latin typeface="Calibri" panose="020F0502020204030204" pitchFamily="34" charset="0"/>
                <a:ea typeface="Calibri" panose="020F0502020204030204" pitchFamily="34" charset="0"/>
                <a:cs typeface="B Nazanin" panose="00000400000000000000" pitchFamily="2" charset="-78"/>
              </a:rPr>
              <a:t>سال پایه (1400) </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en-US" sz="2400" dirty="0">
              <a:cs typeface="B Nazanin" panose="00000400000000000000" pitchFamily="2" charset="-78"/>
            </a:endParaRPr>
          </a:p>
        </p:txBody>
      </p:sp>
    </p:spTree>
    <p:extLst>
      <p:ext uri="{BB962C8B-B14F-4D97-AF65-F5344CB8AC3E}">
        <p14:creationId xmlns:p14="http://schemas.microsoft.com/office/powerpoint/2010/main" val="3254902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ctrTitle"/>
          </p:nvPr>
        </p:nvSpPr>
        <p:spPr>
          <a:xfrm>
            <a:off x="4065224" y="1652775"/>
            <a:ext cx="5078776" cy="1527050"/>
          </a:xfrm>
        </p:spPr>
        <p:txBody>
          <a:bodyPr>
            <a:normAutofit fontScale="90000"/>
          </a:bodyPr>
          <a:lstStyle/>
          <a:p>
            <a:pPr algn="ctr" rtl="1"/>
            <a:r>
              <a:rPr lang="fa-IR" altLang="en-US" sz="2800" b="1" dirty="0">
                <a:cs typeface="B Titr" panose="00000700000000000000" pitchFamily="2" charset="-78"/>
              </a:rPr>
              <a:t>گام دوم مراقبت سالمندان پر خطر:  </a:t>
            </a:r>
            <a:br>
              <a:rPr lang="fa-IR" altLang="en-US" sz="2800" b="1" dirty="0">
                <a:cs typeface="B Titr" panose="00000700000000000000" pitchFamily="2" charset="-78"/>
              </a:rPr>
            </a:br>
            <a:r>
              <a:rPr lang="fa-IR" altLang="en-US" sz="2800" b="1" dirty="0">
                <a:solidFill>
                  <a:srgbClr val="FF0000"/>
                </a:solidFill>
                <a:cs typeface="B Titr" panose="00000700000000000000" pitchFamily="2" charset="-78"/>
              </a:rPr>
              <a:t>نیاز سنجی، ارزیابی وضعیت و تعیین نیازها</a:t>
            </a:r>
            <a:br>
              <a:rPr lang="fa-IR" altLang="en-US" sz="2800" b="1" dirty="0">
                <a:solidFill>
                  <a:srgbClr val="FF0000"/>
                </a:solidFill>
                <a:cs typeface="B Titr" panose="00000700000000000000" pitchFamily="2" charset="-78"/>
              </a:rPr>
            </a:br>
            <a:endParaRPr lang="fa-IR" altLang="en-US" sz="2800" b="1" dirty="0">
              <a:solidFill>
                <a:srgbClr val="FF0000"/>
              </a:solidFill>
              <a:cs typeface="B Titr" panose="00000700000000000000" pitchFamily="2" charset="-78"/>
            </a:endParaRPr>
          </a:p>
        </p:txBody>
      </p:sp>
    </p:spTree>
    <p:extLst>
      <p:ext uri="{BB962C8B-B14F-4D97-AF65-F5344CB8AC3E}">
        <p14:creationId xmlns:p14="http://schemas.microsoft.com/office/powerpoint/2010/main" val="2517228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31512" t="16294" r="29416" b="14519"/>
          <a:stretch/>
        </p:blipFill>
        <p:spPr>
          <a:xfrm>
            <a:off x="141137" y="0"/>
            <a:ext cx="4871538" cy="5143500"/>
          </a:xfrm>
        </p:spPr>
      </p:pic>
      <p:sp>
        <p:nvSpPr>
          <p:cNvPr id="5" name="Title 1"/>
          <p:cNvSpPr txBox="1">
            <a:spLocks/>
          </p:cNvSpPr>
          <p:nvPr/>
        </p:nvSpPr>
        <p:spPr>
          <a:xfrm>
            <a:off x="4836405" y="84523"/>
            <a:ext cx="4417763" cy="846655"/>
          </a:xfrm>
          <a:prstGeom prst="rect">
            <a:avLst/>
          </a:prstGeom>
        </p:spPr>
        <p:txBody>
          <a:bodyPr vert="horz" lIns="91440" tIns="45720" rIns="91440" bIns="45720" rtlCol="0" anchor="ctr">
            <a:normAutofit fontScale="97500" lnSpcReduction="10000"/>
          </a:bodyPr>
          <a:lstStyle>
            <a:lvl1pPr algn="r" defTabSz="914400" rtl="0" eaLnBrk="1" latinLnBrk="0" hangingPunct="1">
              <a:spcBef>
                <a:spcPct val="0"/>
              </a:spcBef>
              <a:buNone/>
              <a:defRPr sz="3600" kern="1200" baseline="0">
                <a:solidFill>
                  <a:srgbClr val="002060"/>
                </a:solidFill>
                <a:effectLst>
                  <a:outerShdw blurRad="50800" dist="38100" dir="2700000" algn="tl" rotWithShape="0">
                    <a:prstClr val="black">
                      <a:alpha val="40000"/>
                    </a:prstClr>
                  </a:outerShdw>
                </a:effectLst>
                <a:latin typeface="+mj-lt"/>
                <a:ea typeface="+mj-ea"/>
                <a:cs typeface="+mj-cs"/>
              </a:defRPr>
            </a:lvl1pPr>
          </a:lstStyle>
          <a:p>
            <a:pPr algn="ctr" rtl="1"/>
            <a:r>
              <a:rPr lang="fa-IR" altLang="en-US" sz="2800" b="1" dirty="0">
                <a:solidFill>
                  <a:srgbClr val="003296"/>
                </a:solidFill>
                <a:effectLst/>
                <a:latin typeface="Calibri Light" panose="020F0302020204030204"/>
                <a:cs typeface="B Nazanin" panose="00000400000000000000" pitchFamily="2" charset="-78"/>
              </a:rPr>
              <a:t>ابلاغ اجرای </a:t>
            </a:r>
            <a:r>
              <a:rPr lang="fa-IR" altLang="en-US" sz="2800" b="1" dirty="0">
                <a:solidFill>
                  <a:srgbClr val="FF0000"/>
                </a:solidFill>
                <a:effectLst/>
                <a:latin typeface="Calibri Light" panose="020F0302020204030204"/>
                <a:cs typeface="B Nazanin" panose="00000400000000000000" pitchFamily="2" charset="-78"/>
              </a:rPr>
              <a:t>نیاز سنجی </a:t>
            </a:r>
            <a:r>
              <a:rPr lang="fa-IR" altLang="en-US" sz="2800" b="1" dirty="0">
                <a:solidFill>
                  <a:srgbClr val="003296"/>
                </a:solidFill>
                <a:effectLst/>
                <a:latin typeface="Calibri Light" panose="020F0302020204030204"/>
                <a:cs typeface="B Nazanin" panose="00000400000000000000" pitchFamily="2" charset="-78"/>
              </a:rPr>
              <a:t>سالمندان</a:t>
            </a:r>
          </a:p>
          <a:p>
            <a:pPr algn="ctr" rtl="1"/>
            <a:r>
              <a:rPr lang="fa-IR" altLang="en-US" sz="2800" b="1" dirty="0">
                <a:solidFill>
                  <a:srgbClr val="003296"/>
                </a:solidFill>
                <a:effectLst/>
                <a:latin typeface="Calibri Light" panose="020F0302020204030204"/>
                <a:cs typeface="B Nazanin" panose="00000400000000000000" pitchFamily="2" charset="-78"/>
              </a:rPr>
              <a:t>پر خطر</a:t>
            </a:r>
            <a:endParaRPr lang="en-US" altLang="en-US" sz="2800" b="1" dirty="0">
              <a:solidFill>
                <a:srgbClr val="003296"/>
              </a:solidFill>
              <a:effectLst/>
              <a:latin typeface="Calibri Light" panose="020F0302020204030204"/>
              <a:cs typeface="B Nazanin" panose="00000400000000000000" pitchFamily="2" charset="-78"/>
            </a:endParaRPr>
          </a:p>
        </p:txBody>
      </p:sp>
    </p:spTree>
    <p:extLst>
      <p:ext uri="{BB962C8B-B14F-4D97-AF65-F5344CB8AC3E}">
        <p14:creationId xmlns:p14="http://schemas.microsoft.com/office/powerpoint/2010/main" val="2469924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7" name="Diagram 6"/>
          <p:cNvGraphicFramePr/>
          <p:nvPr/>
        </p:nvGraphicFramePr>
        <p:xfrm>
          <a:off x="2432808" y="763398"/>
          <a:ext cx="6829789" cy="43801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3696371" y="80183"/>
            <a:ext cx="3453189" cy="523220"/>
          </a:xfrm>
          <a:prstGeom prst="rect">
            <a:avLst/>
          </a:prstGeom>
        </p:spPr>
        <p:txBody>
          <a:bodyPr wrap="none">
            <a:spAutoFit/>
          </a:bodyPr>
          <a:lstStyle/>
          <a:p>
            <a:pPr algn="ctr"/>
            <a:r>
              <a:rPr lang="fa-IR" sz="2800" b="1" dirty="0">
                <a:solidFill>
                  <a:srgbClr val="003296"/>
                </a:solidFill>
                <a:latin typeface="+mj-lt"/>
                <a:ea typeface="+mj-ea"/>
                <a:cs typeface="B Nazanin" panose="00000400000000000000" pitchFamily="2" charset="-78"/>
              </a:rPr>
              <a:t>نیازها و مشکلات سالمندان</a:t>
            </a:r>
          </a:p>
        </p:txBody>
      </p:sp>
    </p:spTree>
    <p:extLst>
      <p:ext uri="{BB962C8B-B14F-4D97-AF65-F5344CB8AC3E}">
        <p14:creationId xmlns:p14="http://schemas.microsoft.com/office/powerpoint/2010/main" val="16028193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4305300" y="0"/>
            <a:ext cx="4559300" cy="1003299"/>
          </a:xfrm>
        </p:spPr>
        <p:txBody>
          <a:bodyPr>
            <a:normAutofit fontScale="90000"/>
          </a:bodyPr>
          <a:lstStyle/>
          <a:p>
            <a:pPr rtl="1"/>
            <a:r>
              <a:rPr lang="fa-IR" altLang="en-US" sz="3200" b="1" dirty="0">
                <a:solidFill>
                  <a:srgbClr val="003296"/>
                </a:solidFill>
                <a:effectLst/>
                <a:cs typeface="B Nazanin" panose="00000400000000000000" pitchFamily="2" charset="-78"/>
              </a:rPr>
              <a:t>گام دوم : نیاز سنجی و ارزیابی</a:t>
            </a:r>
            <a:r>
              <a:rPr lang="fa-IR" altLang="en-US" sz="2100" b="1" dirty="0">
                <a:solidFill>
                  <a:srgbClr val="FFFF00"/>
                </a:solidFill>
              </a:rPr>
              <a:t> </a:t>
            </a:r>
            <a:r>
              <a:rPr lang="fa-IR" altLang="en-US" sz="3200" b="1" dirty="0">
                <a:solidFill>
                  <a:srgbClr val="003296"/>
                </a:solidFill>
                <a:effectLst/>
                <a:cs typeface="B Nazanin" panose="00000400000000000000" pitchFamily="2" charset="-78"/>
              </a:rPr>
              <a:t>وضعیت سالمندان و تعیین نیازها </a:t>
            </a:r>
          </a:p>
        </p:txBody>
      </p:sp>
      <p:sp>
        <p:nvSpPr>
          <p:cNvPr id="3" name="Content Placeholder 2"/>
          <p:cNvSpPr>
            <a:spLocks noGrp="1"/>
          </p:cNvSpPr>
          <p:nvPr>
            <p:ph idx="1"/>
          </p:nvPr>
        </p:nvSpPr>
        <p:spPr>
          <a:xfrm>
            <a:off x="139700" y="1003299"/>
            <a:ext cx="9004300" cy="4140201"/>
          </a:xfrm>
        </p:spPr>
        <p:txBody>
          <a:bodyPr>
            <a:normAutofit/>
          </a:bodyPr>
          <a:lstStyle/>
          <a:p>
            <a:pPr marL="0" indent="0" algn="r" rtl="1">
              <a:buNone/>
            </a:pPr>
            <a:r>
              <a:rPr lang="fa-IR" altLang="en-US" sz="2200" b="1" dirty="0">
                <a:solidFill>
                  <a:srgbClr val="FF0000"/>
                </a:solidFill>
                <a:latin typeface="Calibri" panose="020F0502020204030204" pitchFamily="34" charset="0"/>
                <a:ea typeface="Calibri" panose="020F0502020204030204" pitchFamily="34" charset="0"/>
                <a:cs typeface="B Nazanin" panose="00000400000000000000" pitchFamily="2" charset="-78"/>
              </a:rPr>
              <a:t>گروه هدف نیاز سنجی: </a:t>
            </a:r>
            <a:r>
              <a:rPr lang="fa-IR" altLang="en-US" sz="2200" dirty="0">
                <a:latin typeface="Calibri" panose="020F0502020204030204" pitchFamily="34" charset="0"/>
                <a:ea typeface="Calibri" panose="020F0502020204030204" pitchFamily="34" charset="0"/>
                <a:cs typeface="B Nazanin" panose="00000400000000000000" pitchFamily="2" charset="-78"/>
              </a:rPr>
              <a:t>سالمندان بسیار پر خطر –سالمندان پر خطر – سالمندان تنها</a:t>
            </a:r>
          </a:p>
          <a:p>
            <a:pPr marL="0" indent="0" algn="r" rtl="1">
              <a:buNone/>
            </a:pPr>
            <a:r>
              <a:rPr lang="fa-IR" altLang="en-US" b="1" dirty="0">
                <a:latin typeface="Calibri" panose="020F0502020204030204" pitchFamily="34" charset="0"/>
                <a:ea typeface="Calibri" panose="020F0502020204030204" pitchFamily="34" charset="0"/>
                <a:cs typeface="B Nazanin" panose="00000400000000000000" pitchFamily="2" charset="-78"/>
              </a:rPr>
              <a:t>فرایند نیاز سنجی شامل :</a:t>
            </a:r>
          </a:p>
          <a:p>
            <a:pPr marL="457200" indent="-457200" algn="r" rtl="1" eaLnBrk="1" hangingPunct="1">
              <a:buFont typeface="+mj-lt"/>
              <a:buAutoNum type="arabicPeriod"/>
            </a:pPr>
            <a:r>
              <a:rPr lang="fa-IR" altLang="en-US" sz="2200" dirty="0">
                <a:latin typeface="Calibri" panose="020F0502020204030204" pitchFamily="34" charset="0"/>
                <a:ea typeface="Calibri" panose="020F0502020204030204" pitchFamily="34" charset="0"/>
                <a:cs typeface="B Nazanin" panose="00000400000000000000" pitchFamily="2" charset="-78"/>
              </a:rPr>
              <a:t>طراحی فرم نیاز سنجی و اصلاحات مستمر و چند مرحله ای</a:t>
            </a:r>
          </a:p>
          <a:p>
            <a:pPr marL="457200" indent="-457200" algn="r" rtl="1" eaLnBrk="1" hangingPunct="1">
              <a:lnSpc>
                <a:spcPct val="150000"/>
              </a:lnSpc>
              <a:buFont typeface="+mj-lt"/>
              <a:buAutoNum type="arabicPeriod"/>
            </a:pPr>
            <a:r>
              <a:rPr lang="fa-IR" altLang="en-US" sz="2200" dirty="0">
                <a:latin typeface="Calibri" panose="020F0502020204030204" pitchFamily="34" charset="0"/>
                <a:ea typeface="Calibri" panose="020F0502020204030204" pitchFamily="34" charset="0"/>
                <a:cs typeface="B Nazanin" panose="00000400000000000000" pitchFamily="2" charset="-78"/>
              </a:rPr>
              <a:t>بارگذاری فرمت نیازسنجی در سامانه نیاز سنجی معاونت بهداشتی </a:t>
            </a:r>
            <a:r>
              <a:rPr lang="fa-IR" altLang="en-US" sz="1800" dirty="0">
                <a:latin typeface="Calibri" panose="020F0502020204030204" pitchFamily="34" charset="0"/>
                <a:ea typeface="Calibri" panose="020F0502020204030204" pitchFamily="34" charset="0"/>
                <a:cs typeface="B Nazanin" panose="00000400000000000000" pitchFamily="2" charset="-78"/>
              </a:rPr>
              <a:t>(انجام آنلاین نیازسنجی و امکان گزارش گیری های مختلف، صرفه جویی در وقت و منابع انسانی و مالی) </a:t>
            </a:r>
          </a:p>
          <a:p>
            <a:pPr marL="457200" indent="-457200" algn="r" rtl="1" eaLnBrk="1" hangingPunct="1">
              <a:buFont typeface="+mj-lt"/>
              <a:buAutoNum type="arabicPeriod"/>
            </a:pPr>
            <a:r>
              <a:rPr lang="fa-IR" altLang="en-US" sz="2200" dirty="0">
                <a:latin typeface="Calibri" panose="020F0502020204030204" pitchFamily="34" charset="0"/>
                <a:ea typeface="Calibri" panose="020F0502020204030204" pitchFamily="34" charset="0"/>
                <a:cs typeface="B Nazanin" panose="00000400000000000000" pitchFamily="2" charset="-78"/>
              </a:rPr>
              <a:t>برنامه ریزی جهت اجرای پایلوت نیاز سنجی در 4 شهرستان اصفهان 1 و 2، لنجان و نایین به منظور استخراج چالش ها و مشکلات</a:t>
            </a:r>
          </a:p>
          <a:p>
            <a:pPr marL="457200" indent="-457200" algn="r" rtl="1" eaLnBrk="1" hangingPunct="1">
              <a:buFont typeface="+mj-lt"/>
              <a:buAutoNum type="arabicPeriod"/>
            </a:pPr>
            <a:r>
              <a:rPr lang="fa-IR" altLang="en-US" sz="2200" dirty="0">
                <a:latin typeface="Calibri" panose="020F0502020204030204" pitchFamily="34" charset="0"/>
                <a:ea typeface="Calibri" panose="020F0502020204030204" pitchFamily="34" charset="0"/>
                <a:cs typeface="B Nazanin" panose="00000400000000000000" pitchFamily="2" charset="-78"/>
              </a:rPr>
              <a:t>اجرای نیاز سنجی برای سالمندان با اولویت سالمندان بسیار پر خطر (5/8 % معادل 31332 نفر) و 50 % سالمندان پر خطر در شهرهای زیر 20 هزار نفر (حدود 32/5% معادل  175052 نفر)</a:t>
            </a:r>
          </a:p>
        </p:txBody>
      </p:sp>
    </p:spTree>
    <p:extLst>
      <p:ext uri="{BB962C8B-B14F-4D97-AF65-F5344CB8AC3E}">
        <p14:creationId xmlns:p14="http://schemas.microsoft.com/office/powerpoint/2010/main" val="15709262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37010" y="219075"/>
            <a:ext cx="6883165" cy="1190625"/>
          </a:xfrm>
        </p:spPr>
        <p:txBody>
          <a:bodyPr>
            <a:noAutofit/>
          </a:bodyPr>
          <a:lstStyle/>
          <a:p>
            <a:pPr algn="ctr"/>
            <a:r>
              <a:rPr lang="fa-IR" sz="2800" b="1" dirty="0">
                <a:solidFill>
                  <a:srgbClr val="002060"/>
                </a:solidFill>
                <a:cs typeface="B Mitra" panose="00000400000000000000" pitchFamily="2" charset="-78"/>
              </a:rPr>
              <a:t>آدرس سامانه نیاز سنجی</a:t>
            </a:r>
            <a:br>
              <a:rPr lang="fa-IR" sz="2800" b="1" dirty="0">
                <a:solidFill>
                  <a:srgbClr val="002060"/>
                </a:solidFill>
                <a:cs typeface="B Mitra" panose="00000400000000000000" pitchFamily="2" charset="-78"/>
              </a:rPr>
            </a:br>
            <a:r>
              <a:rPr lang="fa-IR" sz="2800" b="1" dirty="0">
                <a:solidFill>
                  <a:srgbClr val="002060"/>
                </a:solidFill>
                <a:cs typeface="B Mitra" panose="00000400000000000000" pitchFamily="2" charset="-78"/>
              </a:rPr>
              <a:t> سالمندان بسیار پر خطر و پر خطر</a:t>
            </a:r>
            <a:endParaRPr lang="en-US" sz="2800" b="1" dirty="0">
              <a:solidFill>
                <a:srgbClr val="002060"/>
              </a:solidFill>
              <a:cs typeface="B Mitra" panose="00000400000000000000" pitchFamily="2" charset="-78"/>
            </a:endParaRPr>
          </a:p>
        </p:txBody>
      </p:sp>
      <p:sp>
        <p:nvSpPr>
          <p:cNvPr id="5" name="Content Placeholder 4"/>
          <p:cNvSpPr>
            <a:spLocks noGrp="1"/>
          </p:cNvSpPr>
          <p:nvPr>
            <p:ph idx="1"/>
          </p:nvPr>
        </p:nvSpPr>
        <p:spPr>
          <a:xfrm>
            <a:off x="1409700" y="2609850"/>
            <a:ext cx="7734300" cy="2078647"/>
          </a:xfrm>
        </p:spPr>
        <p:txBody>
          <a:bodyPr>
            <a:normAutofit/>
          </a:bodyPr>
          <a:lstStyle/>
          <a:p>
            <a:pPr marL="0" indent="0" algn="ctr" rtl="1">
              <a:buNone/>
            </a:pPr>
            <a:r>
              <a:rPr lang="en-US" sz="4000" b="1" dirty="0">
                <a:solidFill>
                  <a:schemeClr val="bg1"/>
                </a:solidFill>
                <a:cs typeface="B Nazanin" panose="00000400000000000000" pitchFamily="2" charset="-78"/>
              </a:rPr>
              <a:t>https://eld-phcportal.mui.ac.ir</a:t>
            </a:r>
            <a:endParaRPr lang="fa-IR" sz="40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707041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b="1" dirty="0">
              <a:cs typeface="B Mitra" panose="00000400000000000000" pitchFamily="2" charset="-78"/>
            </a:endParaRPr>
          </a:p>
        </p:txBody>
      </p:sp>
      <p:sp>
        <p:nvSpPr>
          <p:cNvPr id="3" name="Content Placeholder 2"/>
          <p:cNvSpPr>
            <a:spLocks noGrp="1"/>
          </p:cNvSpPr>
          <p:nvPr>
            <p:ph idx="1"/>
          </p:nvPr>
        </p:nvSpPr>
        <p:spPr/>
        <p:txBody>
          <a:bodyPr/>
          <a:lstStyle/>
          <a:p>
            <a:pPr marL="0" indent="0" algn="r" rtl="1">
              <a:buNone/>
            </a:pPr>
            <a:r>
              <a:rPr lang="fa-IR" b="1" dirty="0">
                <a:cs typeface="B Mitra" panose="00000400000000000000" pitchFamily="2" charset="-78"/>
              </a:rPr>
              <a:t>چرا سالمندان ؟</a:t>
            </a:r>
          </a:p>
          <a:p>
            <a:pPr marL="0" indent="0" algn="r" rtl="1">
              <a:buNone/>
            </a:pPr>
            <a:endParaRPr lang="fa-IR" b="1" dirty="0">
              <a:cs typeface="B Mitra" panose="00000400000000000000" pitchFamily="2" charset="-78"/>
            </a:endParaRPr>
          </a:p>
          <a:p>
            <a:pPr marL="0" indent="0" algn="r" rtl="1">
              <a:buNone/>
            </a:pPr>
            <a:r>
              <a:rPr lang="fa-IR" b="1" dirty="0">
                <a:cs typeface="B Mitra" panose="00000400000000000000" pitchFamily="2" charset="-78"/>
              </a:rPr>
              <a:t>چرا سالمندان پر خطر ؟</a:t>
            </a:r>
            <a:endParaRPr lang="en-US" b="1" dirty="0">
              <a:cs typeface="B Mitra" panose="00000400000000000000" pitchFamily="2" charset="-78"/>
            </a:endParaRPr>
          </a:p>
          <a:p>
            <a:pPr marL="0" indent="0" algn="r" rtl="1">
              <a:buNone/>
            </a:pPr>
            <a:endParaRPr lang="en-US" b="1" dirty="0">
              <a:cs typeface="B Mitra" panose="00000400000000000000" pitchFamily="2" charset="-78"/>
            </a:endParaRPr>
          </a:p>
          <a:p>
            <a:pPr marL="0" indent="0" algn="r" rtl="1">
              <a:buNone/>
            </a:pPr>
            <a:r>
              <a:rPr lang="fa-IR" sz="4400" b="1" dirty="0">
                <a:solidFill>
                  <a:srgbClr val="FF0000"/>
                </a:solidFill>
                <a:cs typeface="B Mitra" panose="00000400000000000000" pitchFamily="2" charset="-78"/>
              </a:rPr>
              <a:t>سالمند آزاری بهزیستی</a:t>
            </a:r>
            <a:endParaRPr lang="en-US" sz="44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4191974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37010" y="219075"/>
            <a:ext cx="6883165" cy="847725"/>
          </a:xfrm>
        </p:spPr>
        <p:txBody>
          <a:bodyPr>
            <a:noAutofit/>
          </a:bodyPr>
          <a:lstStyle/>
          <a:p>
            <a:pPr algn="ctr"/>
            <a:r>
              <a:rPr lang="fa-IR" sz="2800" b="1" dirty="0">
                <a:solidFill>
                  <a:srgbClr val="002060"/>
                </a:solidFill>
                <a:cs typeface="B Mitra" panose="00000400000000000000" pitchFamily="2" charset="-78"/>
              </a:rPr>
              <a:t>نحوه ارتباط و آغاز مصاحبه</a:t>
            </a:r>
            <a:endParaRPr lang="en-US" sz="2800" b="1" dirty="0">
              <a:solidFill>
                <a:srgbClr val="002060"/>
              </a:solidFill>
              <a:cs typeface="B Mitra" panose="00000400000000000000" pitchFamily="2" charset="-78"/>
            </a:endParaRPr>
          </a:p>
        </p:txBody>
      </p:sp>
      <p:sp>
        <p:nvSpPr>
          <p:cNvPr id="5" name="Content Placeholder 4"/>
          <p:cNvSpPr>
            <a:spLocks noGrp="1"/>
          </p:cNvSpPr>
          <p:nvPr>
            <p:ph idx="1"/>
          </p:nvPr>
        </p:nvSpPr>
        <p:spPr>
          <a:xfrm>
            <a:off x="1972019" y="1066801"/>
            <a:ext cx="7171980" cy="4010024"/>
          </a:xfrm>
        </p:spPr>
        <p:txBody>
          <a:bodyPr>
            <a:normAutofit lnSpcReduction="10000"/>
          </a:bodyPr>
          <a:lstStyle/>
          <a:p>
            <a:pPr marL="457200" indent="-457200" algn="just" rtl="1">
              <a:lnSpc>
                <a:spcPct val="150000"/>
              </a:lnSpc>
              <a:buFont typeface="+mj-lt"/>
              <a:buAutoNum type="arabicPeriod"/>
            </a:pPr>
            <a:r>
              <a:rPr lang="fa-IR" sz="2000" b="1" dirty="0">
                <a:solidFill>
                  <a:schemeClr val="bg1"/>
                </a:solidFill>
                <a:cs typeface="B Nazanin" panose="00000400000000000000" pitchFamily="2" charset="-78"/>
              </a:rPr>
              <a:t>سلام و احوال پرسی</a:t>
            </a:r>
          </a:p>
          <a:p>
            <a:pPr marL="457200" indent="-457200" algn="just" rtl="1">
              <a:lnSpc>
                <a:spcPct val="150000"/>
              </a:lnSpc>
              <a:buFont typeface="+mj-lt"/>
              <a:buAutoNum type="arabicPeriod"/>
            </a:pPr>
            <a:r>
              <a:rPr lang="fa-IR" sz="2000" b="1" dirty="0">
                <a:solidFill>
                  <a:schemeClr val="bg1"/>
                </a:solidFill>
                <a:cs typeface="B Nazanin" panose="00000400000000000000" pitchFamily="2" charset="-78"/>
              </a:rPr>
              <a:t>معرفی خود با نام و نام خانوادگی/ سمت و نام پایگاه/خانه بهداشت/مرکز خدمات جامع سلامت</a:t>
            </a:r>
          </a:p>
          <a:p>
            <a:pPr marL="457200" indent="-457200" algn="just" rtl="1">
              <a:lnSpc>
                <a:spcPct val="150000"/>
              </a:lnSpc>
              <a:buFont typeface="+mj-lt"/>
              <a:buAutoNum type="arabicPeriod"/>
            </a:pPr>
            <a:r>
              <a:rPr lang="fa-IR" sz="2000" b="1" dirty="0">
                <a:solidFill>
                  <a:schemeClr val="bg1"/>
                </a:solidFill>
                <a:cs typeface="B Nazanin" panose="00000400000000000000" pitchFamily="2" charset="-78"/>
              </a:rPr>
              <a:t>ترجیحاً استفاده از خط 4030 / تلفن مراکز خدمات جامع سلامت</a:t>
            </a:r>
          </a:p>
          <a:p>
            <a:pPr marL="457200" indent="-457200" algn="just" rtl="1">
              <a:lnSpc>
                <a:spcPct val="150000"/>
              </a:lnSpc>
              <a:buFont typeface="+mj-lt"/>
              <a:buAutoNum type="arabicPeriod"/>
            </a:pPr>
            <a:r>
              <a:rPr lang="fa-IR" sz="2000" b="1" dirty="0">
                <a:solidFill>
                  <a:schemeClr val="bg1"/>
                </a:solidFill>
                <a:cs typeface="B Nazanin" panose="00000400000000000000" pitchFamily="2" charset="-78"/>
              </a:rPr>
              <a:t>اولویت با تماس با خط ثابت ثبت شده در سامانه</a:t>
            </a:r>
          </a:p>
          <a:p>
            <a:pPr marL="457200" indent="-457200" algn="just" rtl="1">
              <a:lnSpc>
                <a:spcPct val="150000"/>
              </a:lnSpc>
              <a:buFont typeface="+mj-lt"/>
              <a:buAutoNum type="arabicPeriod"/>
            </a:pPr>
            <a:r>
              <a:rPr lang="fa-IR" sz="2000" b="1" dirty="0">
                <a:solidFill>
                  <a:schemeClr val="bg1"/>
                </a:solidFill>
                <a:cs typeface="B Nazanin" panose="00000400000000000000" pitchFamily="2" charset="-78"/>
              </a:rPr>
              <a:t>اطمینان از مطابقت شماره با سالمند مورد نظر</a:t>
            </a:r>
          </a:p>
          <a:p>
            <a:pPr marL="457200" indent="-457200" algn="just" rtl="1">
              <a:lnSpc>
                <a:spcPct val="150000"/>
              </a:lnSpc>
              <a:buFont typeface="+mj-lt"/>
              <a:buAutoNum type="arabicPeriod"/>
            </a:pPr>
            <a:r>
              <a:rPr lang="fa-IR" sz="2000" b="1" dirty="0">
                <a:solidFill>
                  <a:schemeClr val="bg1"/>
                </a:solidFill>
                <a:cs typeface="B Nazanin" panose="00000400000000000000" pitchFamily="2" charset="-78"/>
              </a:rPr>
              <a:t>سوال در خصوص فرد پاسخ دهنده و نسبت وی با سالمند</a:t>
            </a:r>
          </a:p>
          <a:p>
            <a:pPr marL="457200" indent="-457200" algn="just" rtl="1">
              <a:lnSpc>
                <a:spcPct val="150000"/>
              </a:lnSpc>
              <a:buFont typeface="+mj-lt"/>
              <a:buAutoNum type="arabicPeriod"/>
            </a:pPr>
            <a:r>
              <a:rPr lang="fa-IR" sz="2100" b="1" dirty="0">
                <a:solidFill>
                  <a:schemeClr val="bg1"/>
                </a:solidFill>
                <a:cs typeface="B Nazanin" panose="00000400000000000000" pitchFamily="2" charset="-78"/>
              </a:rPr>
              <a:t>مطالعه مجدد فیلم وزراتی نحوه ارتباط با سالمند</a:t>
            </a:r>
          </a:p>
          <a:p>
            <a:pPr marL="0" indent="0" algn="just" rtl="1">
              <a:lnSpc>
                <a:spcPct val="150000"/>
              </a:lnSpc>
              <a:buNone/>
            </a:pPr>
            <a:endParaRPr lang="fa-IR" sz="20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115482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37010" y="219075"/>
            <a:ext cx="6883165" cy="673291"/>
          </a:xfrm>
        </p:spPr>
        <p:txBody>
          <a:bodyPr>
            <a:noAutofit/>
          </a:bodyPr>
          <a:lstStyle/>
          <a:p>
            <a:pPr algn="ctr"/>
            <a:r>
              <a:rPr lang="fa-IR" sz="2800" b="1" dirty="0">
                <a:solidFill>
                  <a:srgbClr val="002060"/>
                </a:solidFill>
                <a:cs typeface="B Mitra" panose="00000400000000000000" pitchFamily="2" charset="-78"/>
              </a:rPr>
              <a:t>نحوه ارتباط و آغاز مصاحبه</a:t>
            </a:r>
            <a:endParaRPr lang="en-US" sz="2800" b="1" dirty="0">
              <a:solidFill>
                <a:srgbClr val="002060"/>
              </a:solidFill>
              <a:cs typeface="B Mitra" panose="00000400000000000000" pitchFamily="2" charset="-78"/>
            </a:endParaRPr>
          </a:p>
        </p:txBody>
      </p:sp>
      <p:sp>
        <p:nvSpPr>
          <p:cNvPr id="5" name="Content Placeholder 4"/>
          <p:cNvSpPr>
            <a:spLocks noGrp="1"/>
          </p:cNvSpPr>
          <p:nvPr>
            <p:ph idx="1"/>
          </p:nvPr>
        </p:nvSpPr>
        <p:spPr>
          <a:xfrm>
            <a:off x="2049137" y="1171575"/>
            <a:ext cx="7094862" cy="3905250"/>
          </a:xfrm>
        </p:spPr>
        <p:txBody>
          <a:bodyPr>
            <a:normAutofit lnSpcReduction="10000"/>
          </a:bodyPr>
          <a:lstStyle/>
          <a:p>
            <a:pPr marL="457200" indent="-457200" algn="just" rtl="1">
              <a:buFont typeface="+mj-lt"/>
              <a:buAutoNum type="arabicPeriod" startAt="8"/>
            </a:pPr>
            <a:r>
              <a:rPr lang="fa-IR" sz="2000" b="1" dirty="0">
                <a:solidFill>
                  <a:schemeClr val="bg1"/>
                </a:solidFill>
                <a:cs typeface="B Nazanin" panose="00000400000000000000" pitchFamily="2" charset="-78"/>
              </a:rPr>
              <a:t>تشریح هدف از نیاز سنجی (این ارزیابی یکی از مراحل برنامه ریزی آینده جهت ارائه خدمات بهداشتی درمانی و مراقبتی بهتر به خودتان می باشد و بهتر است با صداقت تکمیل پاسخ داده شود) و جلوگیری از ایجاد توقع غیر قابل اجرا در آینده نزدیک </a:t>
            </a:r>
          </a:p>
          <a:p>
            <a:pPr marL="457200" indent="-457200" algn="just" rtl="1">
              <a:buFont typeface="+mj-lt"/>
              <a:buAutoNum type="arabicPeriod" startAt="8"/>
            </a:pPr>
            <a:r>
              <a:rPr lang="fa-IR" sz="2000" b="1" dirty="0">
                <a:solidFill>
                  <a:schemeClr val="bg1"/>
                </a:solidFill>
                <a:cs typeface="B Nazanin" panose="00000400000000000000" pitchFamily="2" charset="-78"/>
              </a:rPr>
              <a:t>این ارزیابی برای سالمندان </a:t>
            </a:r>
            <a:r>
              <a:rPr lang="fa-IR" sz="2000" b="1" dirty="0">
                <a:solidFill>
                  <a:srgbClr val="FF0000"/>
                </a:solidFill>
                <a:cs typeface="B Nazanin" panose="00000400000000000000" pitchFamily="2" charset="-78"/>
              </a:rPr>
              <a:t>نیازمند مراقبت ویژه </a:t>
            </a:r>
            <a:r>
              <a:rPr lang="fa-IR" sz="2000" b="1" dirty="0">
                <a:solidFill>
                  <a:schemeClr val="bg1"/>
                </a:solidFill>
                <a:cs typeface="B Nazanin" panose="00000400000000000000" pitchFamily="2" charset="-78"/>
              </a:rPr>
              <a:t>(که سال گذشته شناسایی شده اند)انجام می گیرد.</a:t>
            </a:r>
          </a:p>
          <a:p>
            <a:pPr marL="457200" indent="-457200" algn="just" rtl="1">
              <a:buFont typeface="+mj-lt"/>
              <a:buAutoNum type="arabicPeriod" startAt="8"/>
            </a:pPr>
            <a:r>
              <a:rPr lang="fa-IR" sz="2000" b="1" dirty="0">
                <a:solidFill>
                  <a:schemeClr val="bg1"/>
                </a:solidFill>
                <a:cs typeface="B Nazanin" panose="00000400000000000000" pitchFamily="2" charset="-78"/>
              </a:rPr>
              <a:t>سوال در مورد زمان مناسب بودن زمان تماس با توجه به مدت مورد نیاز برای تکمیل اطلاعات </a:t>
            </a:r>
          </a:p>
          <a:p>
            <a:pPr marL="457200" indent="-457200" algn="just" rtl="1">
              <a:buFont typeface="+mj-lt"/>
              <a:buAutoNum type="arabicPeriod" startAt="8"/>
            </a:pPr>
            <a:r>
              <a:rPr lang="fa-IR" sz="2000" b="1" dirty="0">
                <a:solidFill>
                  <a:schemeClr val="bg1"/>
                </a:solidFill>
                <a:cs typeface="B Nazanin" panose="00000400000000000000" pitchFamily="2" charset="-78"/>
              </a:rPr>
              <a:t>در صورت نیاز تیم های ارزیابی برای بررسی مشکلات به صورت حضوری و با کارت شناسایی معتبر به شما مراجعه خواهند کرد</a:t>
            </a:r>
          </a:p>
          <a:p>
            <a:pPr marL="457200" indent="-457200" algn="just" rtl="1">
              <a:buFont typeface="+mj-lt"/>
              <a:buAutoNum type="arabicPeriod" startAt="8"/>
            </a:pPr>
            <a:r>
              <a:rPr lang="fa-IR" sz="2000" b="1" dirty="0">
                <a:solidFill>
                  <a:schemeClr val="bg1"/>
                </a:solidFill>
                <a:cs typeface="B Nazanin" panose="00000400000000000000" pitchFamily="2" charset="-78"/>
              </a:rPr>
              <a:t>اطمینان از محرمانه بودن اطلاعات</a:t>
            </a:r>
          </a:p>
          <a:p>
            <a:pPr marL="457200" indent="-457200" algn="just" rtl="1">
              <a:buFont typeface="+mj-lt"/>
              <a:buAutoNum type="arabicPeriod" startAt="8"/>
            </a:pPr>
            <a:r>
              <a:rPr lang="fa-IR" sz="2000" b="1" dirty="0">
                <a:solidFill>
                  <a:schemeClr val="bg1"/>
                </a:solidFill>
                <a:cs typeface="B Nazanin" panose="00000400000000000000" pitchFamily="2" charset="-78"/>
              </a:rPr>
              <a:t>تشکر از صبر و پاسخگوئی</a:t>
            </a:r>
          </a:p>
        </p:txBody>
      </p:sp>
    </p:spTree>
    <p:extLst>
      <p:ext uri="{BB962C8B-B14F-4D97-AF65-F5344CB8AC3E}">
        <p14:creationId xmlns:p14="http://schemas.microsoft.com/office/powerpoint/2010/main" val="1302617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909298" y="1145353"/>
            <a:ext cx="7234701" cy="3511061"/>
          </a:xfrm>
        </p:spPr>
        <p:txBody>
          <a:bodyPr>
            <a:normAutofit lnSpcReduction="10000"/>
          </a:bodyPr>
          <a:lstStyle/>
          <a:p>
            <a:pPr algn="r" rtl="1"/>
            <a:r>
              <a:rPr lang="fa-IR" dirty="0">
                <a:cs typeface="B Nazanin" panose="00000400000000000000" pitchFamily="2" charset="-78"/>
              </a:rPr>
              <a:t>تحلیل و پیش بینی تعداد تیم ها مورد نیاز</a:t>
            </a:r>
          </a:p>
          <a:p>
            <a:pPr algn="r" rtl="1"/>
            <a:r>
              <a:rPr lang="fa-IR" dirty="0">
                <a:cs typeface="B Nazanin" panose="00000400000000000000" pitchFamily="2" charset="-78"/>
              </a:rPr>
              <a:t>برگزاری جلسه هماهنگی و تشریح برنامه با معاون بهداشتی، مسئولین واحد های فنی مرتبط (گسترش، بهورزی، فناوری اطلاعات و ... ) برگزاری جلسات آموزش حضوری پرسنل </a:t>
            </a:r>
          </a:p>
          <a:p>
            <a:pPr algn="r" rtl="1"/>
            <a:r>
              <a:rPr lang="fa-IR" dirty="0">
                <a:cs typeface="B Nazanin" panose="00000400000000000000" pitchFamily="2" charset="-78"/>
              </a:rPr>
              <a:t>برآورد بودجه و هزینه ها و آماده سازی زیر ساخت (تلفن ثابت/ کارت شارژ و ...)</a:t>
            </a:r>
          </a:p>
          <a:p>
            <a:pPr algn="r" rtl="1"/>
            <a:r>
              <a:rPr lang="fa-IR" dirty="0">
                <a:cs typeface="B Nazanin" panose="00000400000000000000" pitchFamily="2" charset="-78"/>
              </a:rPr>
              <a:t>برگزاری جلسات هماهنگی با انجمن خیرین بهداشت و سلامت شهرستان</a:t>
            </a:r>
          </a:p>
        </p:txBody>
      </p:sp>
      <p:sp>
        <p:nvSpPr>
          <p:cNvPr id="6" name="Title 3"/>
          <p:cNvSpPr>
            <a:spLocks noGrp="1"/>
          </p:cNvSpPr>
          <p:nvPr>
            <p:ph type="title"/>
          </p:nvPr>
        </p:nvSpPr>
        <p:spPr>
          <a:xfrm>
            <a:off x="2137010" y="219075"/>
            <a:ext cx="6883165" cy="847725"/>
          </a:xfrm>
        </p:spPr>
        <p:txBody>
          <a:bodyPr>
            <a:noAutofit/>
          </a:bodyPr>
          <a:lstStyle/>
          <a:p>
            <a:pPr algn="ctr"/>
            <a:r>
              <a:rPr lang="fa-IR" sz="2800" b="1" dirty="0">
                <a:solidFill>
                  <a:srgbClr val="002060"/>
                </a:solidFill>
                <a:cs typeface="B Mitra" panose="00000400000000000000" pitchFamily="2" charset="-78"/>
              </a:rPr>
              <a:t>انتظارات از شهرستانها</a:t>
            </a:r>
            <a:endParaRPr lang="en-US" sz="2800" b="1" dirty="0">
              <a:solidFill>
                <a:srgbClr val="002060"/>
              </a:solidFill>
              <a:cs typeface="B Mitra" panose="00000400000000000000" pitchFamily="2" charset="-78"/>
            </a:endParaRPr>
          </a:p>
        </p:txBody>
      </p:sp>
    </p:spTree>
    <p:extLst>
      <p:ext uri="{BB962C8B-B14F-4D97-AF65-F5344CB8AC3E}">
        <p14:creationId xmlns:p14="http://schemas.microsoft.com/office/powerpoint/2010/main" val="2153658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909299" y="1145353"/>
            <a:ext cx="6992330" cy="3511061"/>
          </a:xfrm>
        </p:spPr>
        <p:txBody>
          <a:bodyPr>
            <a:normAutofit/>
          </a:bodyPr>
          <a:lstStyle/>
          <a:p>
            <a:pPr algn="r" rtl="1"/>
            <a:r>
              <a:rPr lang="fa-IR" dirty="0">
                <a:cs typeface="B Nazanin" panose="00000400000000000000" pitchFamily="2" charset="-78"/>
              </a:rPr>
              <a:t>برگزاری جلسه هماهنگی با روسای مراکز نیکوکاری در خصوص تبیین برنامه شناسایی سالمندان پر خطر و فرایند پذیرش موردی سالمندان نیازمند حمایت ارجاع شده از مراکز بهداشتی درمانی شهرستانها (در صورت نیاز) </a:t>
            </a:r>
          </a:p>
          <a:p>
            <a:pPr algn="r" rtl="1"/>
            <a:r>
              <a:rPr lang="fa-IR" dirty="0">
                <a:cs typeface="B Nazanin" panose="00000400000000000000" pitchFamily="2" charset="-78"/>
              </a:rPr>
              <a:t>معرفی سامانه ثبت نام کمیته امداد به سالمندان نیازمند به آدرس </a:t>
            </a:r>
            <a:r>
              <a:rPr lang="en-US" u="sng" dirty="0">
                <a:hlinkClick r:id="rId2"/>
              </a:rPr>
              <a:t>www.soha.ir</a:t>
            </a:r>
            <a:r>
              <a:rPr lang="en-US" dirty="0"/>
              <a:t> </a:t>
            </a:r>
            <a:endParaRPr lang="fa-IR" dirty="0"/>
          </a:p>
          <a:p>
            <a:pPr algn="r" rtl="1"/>
            <a:r>
              <a:rPr lang="fa-IR" dirty="0">
                <a:cs typeface="B Nazanin" panose="00000400000000000000" pitchFamily="2" charset="-78"/>
              </a:rPr>
              <a:t>انتخاب سفیر سلامت برای سالمندان</a:t>
            </a:r>
          </a:p>
          <a:p>
            <a:pPr algn="r" rtl="1"/>
            <a:endParaRPr lang="fa-IR" dirty="0">
              <a:cs typeface="B Nazanin" panose="00000400000000000000" pitchFamily="2" charset="-78"/>
            </a:endParaRPr>
          </a:p>
        </p:txBody>
      </p:sp>
      <p:sp>
        <p:nvSpPr>
          <p:cNvPr id="6" name="Title 3"/>
          <p:cNvSpPr>
            <a:spLocks noGrp="1"/>
          </p:cNvSpPr>
          <p:nvPr>
            <p:ph type="title"/>
          </p:nvPr>
        </p:nvSpPr>
        <p:spPr>
          <a:xfrm>
            <a:off x="2137010" y="219075"/>
            <a:ext cx="6883165" cy="847725"/>
          </a:xfrm>
        </p:spPr>
        <p:txBody>
          <a:bodyPr>
            <a:noAutofit/>
          </a:bodyPr>
          <a:lstStyle/>
          <a:p>
            <a:pPr algn="ctr"/>
            <a:r>
              <a:rPr lang="fa-IR" sz="2800" b="1" dirty="0">
                <a:solidFill>
                  <a:srgbClr val="002060"/>
                </a:solidFill>
                <a:cs typeface="B Mitra" panose="00000400000000000000" pitchFamily="2" charset="-78"/>
              </a:rPr>
              <a:t>انتظارات از شهرستانها</a:t>
            </a:r>
            <a:endParaRPr lang="en-US" sz="2800" b="1" dirty="0">
              <a:solidFill>
                <a:srgbClr val="002060"/>
              </a:solidFill>
              <a:cs typeface="B Mitra" panose="00000400000000000000" pitchFamily="2" charset="-78"/>
            </a:endParaRPr>
          </a:p>
        </p:txBody>
      </p:sp>
    </p:spTree>
    <p:extLst>
      <p:ext uri="{BB962C8B-B14F-4D97-AF65-F5344CB8AC3E}">
        <p14:creationId xmlns:p14="http://schemas.microsoft.com/office/powerpoint/2010/main" val="3241153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867150" y="2053130"/>
            <a:ext cx="4981576" cy="763525"/>
          </a:xfrm>
        </p:spPr>
        <p:txBody>
          <a:bodyPr>
            <a:noAutofit/>
          </a:bodyPr>
          <a:lstStyle/>
          <a:p>
            <a:pPr algn="ctr" rtl="1"/>
            <a:r>
              <a:rPr lang="fa-IR" sz="2800" b="1" dirty="0">
                <a:cs typeface="B Titr" panose="00000700000000000000" pitchFamily="2" charset="-78"/>
              </a:rPr>
              <a:t>زمان بری فرایند نیاز سنجی</a:t>
            </a:r>
            <a:br>
              <a:rPr lang="fa-IR" sz="2800" b="1" dirty="0">
                <a:cs typeface="B Titr" panose="00000700000000000000" pitchFamily="2" charset="-78"/>
              </a:rPr>
            </a:br>
            <a:r>
              <a:rPr lang="fa-IR" sz="2800" b="1" dirty="0">
                <a:cs typeface="B Titr" panose="00000700000000000000" pitchFamily="2" charset="-78"/>
              </a:rPr>
              <a:t>تیم ها و تقسیم وظایف</a:t>
            </a:r>
          </a:p>
        </p:txBody>
      </p:sp>
    </p:spTree>
    <p:extLst>
      <p:ext uri="{BB962C8B-B14F-4D97-AF65-F5344CB8AC3E}">
        <p14:creationId xmlns:p14="http://schemas.microsoft.com/office/powerpoint/2010/main" val="36118197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48068" y="289171"/>
            <a:ext cx="6571913" cy="725349"/>
          </a:xfrm>
        </p:spPr>
        <p:txBody>
          <a:bodyPr>
            <a:normAutofit/>
          </a:bodyPr>
          <a:lstStyle/>
          <a:p>
            <a:pPr algn="r" rtl="1"/>
            <a:endParaRPr lang="en-US" dirty="0"/>
          </a:p>
        </p:txBody>
      </p:sp>
      <p:sp>
        <p:nvSpPr>
          <p:cNvPr id="5" name="Content Placeholder 4"/>
          <p:cNvSpPr>
            <a:spLocks noGrp="1"/>
          </p:cNvSpPr>
          <p:nvPr>
            <p:ph idx="1"/>
          </p:nvPr>
        </p:nvSpPr>
        <p:spPr>
          <a:xfrm>
            <a:off x="2009775" y="1177436"/>
            <a:ext cx="7048500" cy="3718414"/>
          </a:xfrm>
        </p:spPr>
        <p:txBody>
          <a:bodyPr>
            <a:normAutofit/>
          </a:bodyPr>
          <a:lstStyle/>
          <a:p>
            <a:pPr algn="r" rtl="1"/>
            <a:r>
              <a:rPr lang="fa-IR" dirty="0">
                <a:cs typeface="B Nazanin" panose="00000400000000000000" pitchFamily="2" charset="-78"/>
              </a:rPr>
              <a:t>با توجه به پایلوت نیاز سنجی (به صورت کاغذی)، زمان تخمینی 15-20 دقیقه برای هر سالمند برآورد شده است.</a:t>
            </a:r>
          </a:p>
          <a:p>
            <a:pPr algn="r" rtl="1"/>
            <a:r>
              <a:rPr lang="fa-IR" dirty="0">
                <a:cs typeface="B Nazanin" panose="00000400000000000000" pitchFamily="2" charset="-78"/>
              </a:rPr>
              <a:t>زمان پیش بینی شده جهت اجرای فاز نیاز سنجی سالمندان بسیار پر خطر : پایان تیرماه 1401</a:t>
            </a:r>
          </a:p>
          <a:p>
            <a:pPr algn="r" rtl="1"/>
            <a:r>
              <a:rPr lang="fa-IR" dirty="0">
                <a:cs typeface="B Nazanin" panose="00000400000000000000" pitchFamily="2" charset="-78"/>
              </a:rPr>
              <a:t>تفویض اختیار کامل در خصوص تعداد و تعریف تیم ها </a:t>
            </a:r>
            <a:r>
              <a:rPr lang="fa-IR" sz="2200" dirty="0">
                <a:cs typeface="B Nazanin" panose="00000400000000000000" pitchFamily="2" charset="-78"/>
              </a:rPr>
              <a:t>(با توجه به گزارش گیری تعداد سالمندان بسیار پر خطر به تفکیک هر مرکز و تجزیه و تحلیل مبتنی بر زمان بری هر نیاز سنجی و پیش بینی زمانی تا تیر ماه)</a:t>
            </a:r>
          </a:p>
        </p:txBody>
      </p:sp>
    </p:spTree>
    <p:extLst>
      <p:ext uri="{BB962C8B-B14F-4D97-AF65-F5344CB8AC3E}">
        <p14:creationId xmlns:p14="http://schemas.microsoft.com/office/powerpoint/2010/main" val="21981090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48068" y="289171"/>
            <a:ext cx="6571913" cy="725349"/>
          </a:xfrm>
        </p:spPr>
        <p:txBody>
          <a:bodyPr>
            <a:normAutofit/>
          </a:bodyPr>
          <a:lstStyle/>
          <a:p>
            <a:pPr algn="r" rtl="1"/>
            <a:endParaRPr lang="en-US" dirty="0"/>
          </a:p>
        </p:txBody>
      </p:sp>
      <p:sp>
        <p:nvSpPr>
          <p:cNvPr id="5" name="Content Placeholder 4"/>
          <p:cNvSpPr>
            <a:spLocks noGrp="1"/>
          </p:cNvSpPr>
          <p:nvPr>
            <p:ph idx="1"/>
          </p:nvPr>
        </p:nvSpPr>
        <p:spPr>
          <a:xfrm>
            <a:off x="1916935" y="1177436"/>
            <a:ext cx="7141340" cy="3718414"/>
          </a:xfrm>
        </p:spPr>
        <p:txBody>
          <a:bodyPr>
            <a:normAutofit/>
          </a:bodyPr>
          <a:lstStyle/>
          <a:p>
            <a:pPr algn="r" rtl="1"/>
            <a:r>
              <a:rPr lang="fa-IR" dirty="0">
                <a:cs typeface="B Nazanin" panose="00000400000000000000" pitchFamily="2" charset="-78"/>
              </a:rPr>
              <a:t>اولویت با نیاز سنجی سالمندان بسیار پر خطر می باشد.</a:t>
            </a:r>
          </a:p>
          <a:p>
            <a:pPr algn="r" rtl="1"/>
            <a:r>
              <a:rPr lang="fa-IR" dirty="0">
                <a:cs typeface="B Nazanin" panose="00000400000000000000" pitchFamily="2" charset="-78"/>
              </a:rPr>
              <a:t>هزینه نیاز سنجی:</a:t>
            </a:r>
          </a:p>
          <a:p>
            <a:pPr marL="0" indent="0" algn="r" rtl="1">
              <a:buNone/>
            </a:pPr>
            <a:r>
              <a:rPr lang="fa-IR" sz="2200" dirty="0">
                <a:cs typeface="B Nazanin" panose="00000400000000000000" pitchFamily="2" charset="-78"/>
              </a:rPr>
              <a:t>فقط سالمندان پر خطر: </a:t>
            </a:r>
            <a:r>
              <a:rPr lang="fa-IR" sz="2200" b="1" dirty="0">
                <a:solidFill>
                  <a:srgbClr val="FF0000"/>
                </a:solidFill>
                <a:cs typeface="B Nazanin" panose="00000400000000000000" pitchFamily="2" charset="-78"/>
              </a:rPr>
              <a:t>800 تا 1000 تومان </a:t>
            </a:r>
            <a:r>
              <a:rPr lang="fa-IR" sz="2200" dirty="0">
                <a:cs typeface="B Nazanin" panose="00000400000000000000" pitchFamily="2" charset="-78"/>
              </a:rPr>
              <a:t>به ازای هر سالمند</a:t>
            </a:r>
          </a:p>
          <a:p>
            <a:pPr marL="0" indent="0" algn="r" rtl="1">
              <a:buNone/>
            </a:pPr>
            <a:r>
              <a:rPr lang="fa-IR" sz="2200" dirty="0">
                <a:cs typeface="B Nazanin" panose="00000400000000000000" pitchFamily="2" charset="-78"/>
              </a:rPr>
              <a:t>سالمندان بسیار پر خطر و 50 % سالمندان پر خطر در شهرهای زیر 20 هزار :</a:t>
            </a:r>
            <a:r>
              <a:rPr lang="fa-IR" sz="2200" b="1" dirty="0">
                <a:solidFill>
                  <a:srgbClr val="FF0000"/>
                </a:solidFill>
                <a:cs typeface="B Nazanin" panose="00000400000000000000" pitchFamily="2" charset="-78"/>
              </a:rPr>
              <a:t>300 تومان </a:t>
            </a:r>
            <a:r>
              <a:rPr lang="fa-IR" sz="2200" dirty="0">
                <a:cs typeface="B Nazanin" panose="00000400000000000000" pitchFamily="2" charset="-78"/>
              </a:rPr>
              <a:t>به ازای هر سالمند</a:t>
            </a:r>
          </a:p>
          <a:p>
            <a:pPr marL="457200" indent="-457200" algn="r" rtl="1">
              <a:buFont typeface="+mj-lt"/>
              <a:buAutoNum type="arabicPeriod"/>
            </a:pPr>
            <a:endParaRPr lang="fa-IR" sz="2200" dirty="0">
              <a:cs typeface="B Nazanin" panose="00000400000000000000" pitchFamily="2" charset="-78"/>
            </a:endParaRPr>
          </a:p>
          <a:p>
            <a:pPr algn="r" rtl="1"/>
            <a:r>
              <a:rPr lang="fa-IR" dirty="0">
                <a:cs typeface="B Nazanin" panose="00000400000000000000" pitchFamily="2" charset="-78"/>
              </a:rPr>
              <a:t>امکان تعریف دو یا بیش از دو خانه/ پایگاه سلامت/ مرکز خدمات جامع سلامت برای یک تیم </a:t>
            </a:r>
          </a:p>
        </p:txBody>
      </p:sp>
    </p:spTree>
    <p:extLst>
      <p:ext uri="{BB962C8B-B14F-4D97-AF65-F5344CB8AC3E}">
        <p14:creationId xmlns:p14="http://schemas.microsoft.com/office/powerpoint/2010/main" val="12234612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2000381975"/>
              </p:ext>
            </p:extLst>
          </p:nvPr>
        </p:nvGraphicFramePr>
        <p:xfrm>
          <a:off x="0" y="0"/>
          <a:ext cx="9144000" cy="51435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3665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26207071"/>
              </p:ext>
            </p:extLst>
          </p:nvPr>
        </p:nvGraphicFramePr>
        <p:xfrm>
          <a:off x="0" y="0"/>
          <a:ext cx="9144000" cy="51435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29068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444" y="246459"/>
            <a:ext cx="8642555" cy="763526"/>
          </a:xfrm>
        </p:spPr>
        <p:txBody>
          <a:bodyPr>
            <a:normAutofit/>
          </a:bodyPr>
          <a:lstStyle/>
          <a:p>
            <a:r>
              <a:rPr lang="fa-IR" sz="2800" b="1" dirty="0">
                <a:cs typeface="B Mitra" panose="00000400000000000000" pitchFamily="2" charset="-78"/>
              </a:rPr>
              <a:t>سامانه نیاز سنجی سالمندان پر خطر</a:t>
            </a:r>
            <a:endParaRPr lang="en-US" sz="2800" b="1" dirty="0">
              <a:cs typeface="B Mitra" panose="00000400000000000000" pitchFamily="2" charset="-78"/>
            </a:endParaRPr>
          </a:p>
        </p:txBody>
      </p:sp>
      <p:sp>
        <p:nvSpPr>
          <p:cNvPr id="3" name="Content Placeholder 2"/>
          <p:cNvSpPr>
            <a:spLocks noGrp="1"/>
          </p:cNvSpPr>
          <p:nvPr>
            <p:ph idx="1"/>
          </p:nvPr>
        </p:nvSpPr>
        <p:spPr/>
        <p:txBody>
          <a:bodyPr/>
          <a:lstStyle/>
          <a:p>
            <a:pPr marL="0" indent="0" algn="r" rtl="1">
              <a:buNone/>
            </a:pPr>
            <a:endParaRPr lang="en-US" dirty="0">
              <a:cs typeface="B Nazanin" panose="00000400000000000000" pitchFamily="2" charset="-78"/>
            </a:endParaRPr>
          </a:p>
        </p:txBody>
      </p:sp>
      <p:pic>
        <p:nvPicPr>
          <p:cNvPr id="4" name="Content Placeholder 3"/>
          <p:cNvPicPr>
            <a:picLocks noChangeAspect="1"/>
          </p:cNvPicPr>
          <p:nvPr/>
        </p:nvPicPr>
        <p:blipFill>
          <a:blip r:embed="rId2"/>
          <a:stretch>
            <a:fillRect/>
          </a:stretch>
        </p:blipFill>
        <p:spPr>
          <a:xfrm>
            <a:off x="183484" y="1009985"/>
            <a:ext cx="8750966" cy="4133515"/>
          </a:xfrm>
          <a:prstGeom prst="rect">
            <a:avLst/>
          </a:prstGeom>
        </p:spPr>
      </p:pic>
    </p:spTree>
    <p:extLst>
      <p:ext uri="{BB962C8B-B14F-4D97-AF65-F5344CB8AC3E}">
        <p14:creationId xmlns:p14="http://schemas.microsoft.com/office/powerpoint/2010/main" val="3847851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fa-IR" b="1" dirty="0">
                <a:solidFill>
                  <a:srgbClr val="003296"/>
                </a:solidFill>
                <a:effectLst/>
                <a:cs typeface="B Nazanin" panose="00000400000000000000" pitchFamily="2" charset="-78"/>
              </a:rPr>
              <a:t>مقدمه</a:t>
            </a:r>
            <a:endParaRPr lang="en-US" b="1" dirty="0">
              <a:solidFill>
                <a:srgbClr val="003296"/>
              </a:solidFill>
              <a:effectLst/>
              <a:cs typeface="B Nazanin" panose="00000400000000000000" pitchFamily="2" charset="-78"/>
            </a:endParaRPr>
          </a:p>
        </p:txBody>
      </p:sp>
      <p:sp>
        <p:nvSpPr>
          <p:cNvPr id="8" name="Content Placeholder 7"/>
          <p:cNvSpPr>
            <a:spLocks noGrp="1"/>
          </p:cNvSpPr>
          <p:nvPr>
            <p:ph sz="quarter" idx="4"/>
          </p:nvPr>
        </p:nvSpPr>
        <p:spPr>
          <a:xfrm>
            <a:off x="92279" y="1082180"/>
            <a:ext cx="8951053" cy="4061320"/>
          </a:xfrm>
        </p:spPr>
        <p:txBody>
          <a:bodyPr>
            <a:normAutofit/>
          </a:bodyPr>
          <a:lstStyle/>
          <a:p>
            <a:pPr marL="0" indent="0" algn="just" rtl="1">
              <a:buNone/>
            </a:pPr>
            <a:r>
              <a:rPr lang="fa-IR" dirty="0">
                <a:cs typeface="B Nazanin" panose="00000400000000000000" pitchFamily="2" charset="-78"/>
              </a:rPr>
              <a:t>با وجودی که با افزایش سن نیازهای بهداشتی و سلامتی افراد سالمند پیچیده تر و طولانی مدت تر می شود، متاسفانه نظام بهداشت و سلامت موجود در جهان از </a:t>
            </a:r>
            <a:r>
              <a:rPr lang="fa-IR" dirty="0">
                <a:solidFill>
                  <a:srgbClr val="FF0000"/>
                </a:solidFill>
                <a:cs typeface="B Nazanin" panose="00000400000000000000" pitchFamily="2" charset="-78"/>
              </a:rPr>
              <a:t>انسجام</a:t>
            </a:r>
            <a:r>
              <a:rPr lang="fa-IR" dirty="0">
                <a:cs typeface="B Nazanin" panose="00000400000000000000" pitchFamily="2" charset="-78"/>
              </a:rPr>
              <a:t>، </a:t>
            </a:r>
            <a:r>
              <a:rPr lang="fa-IR" dirty="0">
                <a:solidFill>
                  <a:srgbClr val="FF0000"/>
                </a:solidFill>
                <a:cs typeface="B Nazanin" panose="00000400000000000000" pitchFamily="2" charset="-78"/>
              </a:rPr>
              <a:t>هماهنگی</a:t>
            </a:r>
            <a:r>
              <a:rPr lang="fa-IR" dirty="0">
                <a:cs typeface="B Nazanin" panose="00000400000000000000" pitchFamily="2" charset="-78"/>
              </a:rPr>
              <a:t> و </a:t>
            </a:r>
            <a:r>
              <a:rPr lang="fa-IR" dirty="0">
                <a:solidFill>
                  <a:srgbClr val="FF0000"/>
                </a:solidFill>
                <a:cs typeface="B Nazanin" panose="00000400000000000000" pitchFamily="2" charset="-78"/>
              </a:rPr>
              <a:t>جامعیت کافی </a:t>
            </a:r>
            <a:r>
              <a:rPr lang="fa-IR" dirty="0">
                <a:cs typeface="B Nazanin" panose="00000400000000000000" pitchFamily="2" charset="-78"/>
              </a:rPr>
              <a:t>برای برطرف کردن موثر این نیازها برخوردار نمی باشد، بخصوص در کشورهای کمتر توسعه یافته که دسترسی به خدمات درمانی و انواع دیگر مراقبتها و حمایتها چالش برانگیز است. این امر منجر به کاهش دسترسی سالمند به خدمات بهداشتی درمانی و در نتیجه تحلیل تدریجی عملکرد جسمی – روانی - شناختی و تشدید بیماریهای مزمن (در پی کاهش چک آپ های دوره ای، کاهش دسترسی به دارو، عدم فعالیت، سوء تغذیه و یا کاهش حمایتهای عاطفی – روانی – اجتماعی و ...) خواهد شد که افزایش وابستگی و ناتوانی بیشتر سالمند را به همراه خواهد داشت. لذا توجه همه جانبه و سیستماتیک به این مهم ضروری به نظر می رسد.</a:t>
            </a:r>
            <a:endParaRPr lang="en-US" dirty="0">
              <a:cs typeface="B Nazanin" panose="00000400000000000000" pitchFamily="2" charset="-78"/>
            </a:endParaRPr>
          </a:p>
        </p:txBody>
      </p:sp>
    </p:spTree>
    <p:extLst>
      <p:ext uri="{BB962C8B-B14F-4D97-AF65-F5344CB8AC3E}">
        <p14:creationId xmlns:p14="http://schemas.microsoft.com/office/powerpoint/2010/main" val="3970463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1" y="-1"/>
            <a:ext cx="9120732" cy="5143501"/>
          </a:xfrm>
          <a:prstGeom prst="rect">
            <a:avLst/>
          </a:prstGeom>
        </p:spPr>
      </p:pic>
      <p:sp>
        <p:nvSpPr>
          <p:cNvPr id="5" name="Right Arrow 4"/>
          <p:cNvSpPr/>
          <p:nvPr/>
        </p:nvSpPr>
        <p:spPr>
          <a:xfrm>
            <a:off x="7867650" y="1314450"/>
            <a:ext cx="485775" cy="23812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263087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تعریف تیم ها</a:t>
            </a:r>
          </a:p>
        </p:txBody>
      </p:sp>
      <p:pic>
        <p:nvPicPr>
          <p:cNvPr id="4" name="Content Placeholder 3"/>
          <p:cNvPicPr>
            <a:picLocks noGrp="1" noChangeAspect="1"/>
          </p:cNvPicPr>
          <p:nvPr>
            <p:ph idx="1"/>
          </p:nvPr>
        </p:nvPicPr>
        <p:blipFill>
          <a:blip r:embed="rId2"/>
          <a:stretch>
            <a:fillRect/>
          </a:stretch>
        </p:blipFill>
        <p:spPr>
          <a:xfrm>
            <a:off x="189271" y="1190960"/>
            <a:ext cx="8839200" cy="3438190"/>
          </a:xfrm>
          <a:prstGeom prst="rect">
            <a:avLst/>
          </a:prstGeom>
        </p:spPr>
      </p:pic>
    </p:spTree>
    <p:extLst>
      <p:ext uri="{BB962C8B-B14F-4D97-AF65-F5344CB8AC3E}">
        <p14:creationId xmlns:p14="http://schemas.microsoft.com/office/powerpoint/2010/main" val="4233209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rotWithShape="1">
          <a:blip r:embed="rId2"/>
          <a:srcRect l="9827" t="12786" r="28294" b="43672"/>
          <a:stretch/>
        </p:blipFill>
        <p:spPr>
          <a:xfrm>
            <a:off x="621126" y="1256108"/>
            <a:ext cx="7712969" cy="3392091"/>
          </a:xfrm>
          <a:prstGeom prst="rect">
            <a:avLst/>
          </a:prstGeom>
        </p:spPr>
      </p:pic>
      <p:sp>
        <p:nvSpPr>
          <p:cNvPr id="5" name="Right Arrow 4"/>
          <p:cNvSpPr/>
          <p:nvPr/>
        </p:nvSpPr>
        <p:spPr>
          <a:xfrm>
            <a:off x="4362450" y="4295775"/>
            <a:ext cx="819150" cy="25717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501227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4" name="Content Placeholder 3"/>
          <p:cNvPicPr>
            <a:picLocks noGrp="1" noChangeAspect="1"/>
          </p:cNvPicPr>
          <p:nvPr>
            <p:ph idx="1"/>
          </p:nvPr>
        </p:nvPicPr>
        <p:blipFill rotWithShape="1">
          <a:blip r:embed="rId2"/>
          <a:srcRect t="8072" b="46263"/>
          <a:stretch/>
        </p:blipFill>
        <p:spPr>
          <a:xfrm>
            <a:off x="193402" y="1476375"/>
            <a:ext cx="8664848" cy="2746709"/>
          </a:xfrm>
          <a:prstGeom prst="rect">
            <a:avLst/>
          </a:prstGeom>
        </p:spPr>
      </p:pic>
      <p:sp>
        <p:nvSpPr>
          <p:cNvPr id="5" name="Right Arrow 4"/>
          <p:cNvSpPr/>
          <p:nvPr/>
        </p:nvSpPr>
        <p:spPr>
          <a:xfrm>
            <a:off x="3381375" y="3076575"/>
            <a:ext cx="409575" cy="13335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379803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rotWithShape="1">
          <a:blip r:embed="rId2"/>
          <a:srcRect l="33153" t="7602" b="40562"/>
          <a:stretch/>
        </p:blipFill>
        <p:spPr>
          <a:xfrm>
            <a:off x="417150" y="246459"/>
            <a:ext cx="8571275" cy="4154091"/>
          </a:xfrm>
          <a:prstGeom prst="rect">
            <a:avLst/>
          </a:prstGeom>
        </p:spPr>
      </p:pic>
    </p:spTree>
    <p:extLst>
      <p:ext uri="{BB962C8B-B14F-4D97-AF65-F5344CB8AC3E}">
        <p14:creationId xmlns:p14="http://schemas.microsoft.com/office/powerpoint/2010/main" val="20875047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ctrTitle"/>
          </p:nvPr>
        </p:nvSpPr>
        <p:spPr>
          <a:xfrm>
            <a:off x="3922005" y="1663792"/>
            <a:ext cx="5078776" cy="1527050"/>
          </a:xfrm>
        </p:spPr>
        <p:txBody>
          <a:bodyPr>
            <a:normAutofit/>
          </a:bodyPr>
          <a:lstStyle/>
          <a:p>
            <a:pPr algn="ctr" rtl="1">
              <a:lnSpc>
                <a:spcPct val="150000"/>
              </a:lnSpc>
            </a:pPr>
            <a:r>
              <a:rPr lang="fa-IR" altLang="en-US" sz="2800" b="1" dirty="0">
                <a:cs typeface="B Titr" panose="00000700000000000000" pitchFamily="2" charset="-78"/>
              </a:rPr>
              <a:t>گام سوم مراقبت سالمندان پر خطر:  </a:t>
            </a:r>
            <a:br>
              <a:rPr lang="fa-IR" altLang="en-US" sz="2800" b="1" dirty="0">
                <a:cs typeface="B Titr" panose="00000700000000000000" pitchFamily="2" charset="-78"/>
              </a:rPr>
            </a:br>
            <a:r>
              <a:rPr lang="fa-IR" altLang="en-US" sz="2800" b="1" dirty="0">
                <a:solidFill>
                  <a:srgbClr val="FF0000"/>
                </a:solidFill>
                <a:cs typeface="B Titr" panose="00000700000000000000" pitchFamily="2" charset="-78"/>
              </a:rPr>
              <a:t>اولویت بندی نیازها و شناسایی ذینفعان</a:t>
            </a:r>
          </a:p>
        </p:txBody>
      </p:sp>
    </p:spTree>
    <p:extLst>
      <p:ext uri="{BB962C8B-B14F-4D97-AF65-F5344CB8AC3E}">
        <p14:creationId xmlns:p14="http://schemas.microsoft.com/office/powerpoint/2010/main" val="11293613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6" name="Content Placeholder 5"/>
          <p:cNvSpPr>
            <a:spLocks noGrp="1"/>
          </p:cNvSpPr>
          <p:nvPr>
            <p:ph sz="quarter" idx="4"/>
          </p:nvPr>
        </p:nvSpPr>
        <p:spPr>
          <a:xfrm>
            <a:off x="98612" y="1201271"/>
            <a:ext cx="8964706" cy="3774141"/>
          </a:xfrm>
        </p:spPr>
        <p:txBody>
          <a:bodyPr/>
          <a:lstStyle/>
          <a:p>
            <a:pPr algn="r" rtl="1"/>
            <a:endParaRPr lang="fa-IR" dirty="0">
              <a:solidFill>
                <a:srgbClr val="000000"/>
              </a:solidFill>
              <a:latin typeface="Calibri" panose="020F0502020204030204" pitchFamily="34" charset="0"/>
              <a:cs typeface="B Nazanin" panose="00000400000000000000" pitchFamily="2" charset="-78"/>
            </a:endParaRPr>
          </a:p>
          <a:p>
            <a:pPr algn="r" rtl="1"/>
            <a:r>
              <a:rPr lang="fa-IR" dirty="0">
                <a:solidFill>
                  <a:srgbClr val="000000"/>
                </a:solidFill>
                <a:latin typeface="Calibri" panose="020F0502020204030204" pitchFamily="34" charset="0"/>
                <a:ea typeface="Calibri" panose="020F0502020204030204" pitchFamily="34" charset="0"/>
                <a:cs typeface="B Nazanin" panose="00000400000000000000" pitchFamily="2" charset="-78"/>
              </a:rPr>
              <a:t>پس از آنکه نیازها توسط تیم ارزیاب شناسایی شد لازم است تا بر حسب فوریت و تاثیر بر سلامت و رفاه سالمند، اولویت بندی شوند. سه بعد در ارتباط با اولویت بندی نیازهای سالمندان وجود دارد: نیاز از دید سالمند، نیاز از دید متخصص، نیاز سیستمی.</a:t>
            </a:r>
          </a:p>
        </p:txBody>
      </p:sp>
    </p:spTree>
    <p:extLst>
      <p:ext uri="{BB962C8B-B14F-4D97-AF65-F5344CB8AC3E}">
        <p14:creationId xmlns:p14="http://schemas.microsoft.com/office/powerpoint/2010/main" val="37132878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691" y="197903"/>
            <a:ext cx="8342368" cy="763525"/>
          </a:xfrm>
        </p:spPr>
        <p:txBody>
          <a:bodyPr>
            <a:normAutofit/>
          </a:bodyPr>
          <a:lstStyle/>
          <a:p>
            <a:r>
              <a:rPr lang="fa-IR" sz="2800" b="1" dirty="0">
                <a:solidFill>
                  <a:srgbClr val="003296"/>
                </a:solidFill>
                <a:cs typeface="B Nazanin" panose="00000400000000000000" pitchFamily="2" charset="-78"/>
              </a:rPr>
              <a:t>اولویت بندی نیازهای سالمندان</a:t>
            </a:r>
          </a:p>
        </p:txBody>
      </p:sp>
      <p:graphicFrame>
        <p:nvGraphicFramePr>
          <p:cNvPr id="4" name="Content Placeholder 3"/>
          <p:cNvGraphicFramePr>
            <a:graphicFrameLocks noGrp="1"/>
          </p:cNvGraphicFramePr>
          <p:nvPr>
            <p:ph sz="quarter" idx="4"/>
          </p:nvPr>
        </p:nvGraphicFramePr>
        <p:xfrm>
          <a:off x="98425" y="1201738"/>
          <a:ext cx="8964613" cy="37734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5532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4034" y="178961"/>
            <a:ext cx="4164376" cy="739290"/>
          </a:xfrm>
        </p:spPr>
        <p:txBody>
          <a:bodyPr/>
          <a:lstStyle/>
          <a:p>
            <a:pPr algn="ctr" rtl="1"/>
            <a:r>
              <a:rPr lang="fa-IR" b="1" dirty="0">
                <a:solidFill>
                  <a:srgbClr val="003296"/>
                </a:solidFill>
                <a:effectLst/>
                <a:cs typeface="B Nazanin" panose="00000400000000000000" pitchFamily="2" charset="-78"/>
              </a:rPr>
              <a:t>شناسایی ذینفعان</a:t>
            </a:r>
            <a:endParaRPr lang="en-US" b="1" dirty="0">
              <a:solidFill>
                <a:srgbClr val="003296"/>
              </a:solidFill>
              <a:cs typeface="B Nazanin" panose="00000400000000000000" pitchFamily="2" charset="-78"/>
            </a:endParaRPr>
          </a:p>
        </p:txBody>
      </p:sp>
      <p:sp>
        <p:nvSpPr>
          <p:cNvPr id="3" name="Content Placeholder 2"/>
          <p:cNvSpPr>
            <a:spLocks noGrp="1"/>
          </p:cNvSpPr>
          <p:nvPr>
            <p:ph idx="1"/>
          </p:nvPr>
        </p:nvSpPr>
        <p:spPr>
          <a:xfrm>
            <a:off x="143555" y="1502815"/>
            <a:ext cx="8856890" cy="2595985"/>
          </a:xfrm>
        </p:spPr>
        <p:txBody>
          <a:bodyPr/>
          <a:lstStyle/>
          <a:p>
            <a:pPr algn="justLow" rtl="1"/>
            <a:r>
              <a:rPr lang="fa-IR" dirty="0">
                <a:cs typeface="B Nazanin" panose="00000400000000000000" pitchFamily="2" charset="-78"/>
              </a:rPr>
              <a:t>منظور افراد، نهادها و گروه هایی هستند که  ممکن است در جریان اجرای برنامه اثر بگذارند یا اثر پذیرند. به طوریکه در جریان تصمیم سازی ها نقش افرینی نموده و تعامل فعالانه در اجرای برنامه ها و علائق مثبت یا منفی آن ها،  اجرای برنامه را تحت تاثیر قرار دهد.</a:t>
            </a:r>
            <a:endParaRPr lang="en-US" dirty="0">
              <a:cs typeface="B Nazanin" panose="00000400000000000000" pitchFamily="2" charset="-78"/>
            </a:endParaRPr>
          </a:p>
        </p:txBody>
      </p:sp>
    </p:spTree>
    <p:extLst>
      <p:ext uri="{BB962C8B-B14F-4D97-AF65-F5344CB8AC3E}">
        <p14:creationId xmlns:p14="http://schemas.microsoft.com/office/powerpoint/2010/main" val="3190951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4034" y="178961"/>
            <a:ext cx="4164376" cy="739290"/>
          </a:xfrm>
        </p:spPr>
        <p:txBody>
          <a:bodyPr>
            <a:normAutofit fontScale="90000"/>
          </a:bodyPr>
          <a:lstStyle/>
          <a:p>
            <a:pPr algn="ctr" rtl="1"/>
            <a:r>
              <a:rPr lang="fa-IR" b="1" dirty="0">
                <a:solidFill>
                  <a:srgbClr val="003296"/>
                </a:solidFill>
                <a:effectLst/>
                <a:cs typeface="B Nazanin" panose="00000400000000000000" pitchFamily="2" charset="-78"/>
              </a:rPr>
              <a:t>تحلیل ذینفعان و انتظارات</a:t>
            </a:r>
            <a:endParaRPr lang="en-US" b="1" dirty="0">
              <a:solidFill>
                <a:srgbClr val="003296"/>
              </a:solidFill>
              <a:cs typeface="B Nazanin"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99174421"/>
              </p:ext>
            </p:extLst>
          </p:nvPr>
        </p:nvGraphicFramePr>
        <p:xfrm>
          <a:off x="77119" y="1017403"/>
          <a:ext cx="9033830" cy="4126097"/>
        </p:xfrm>
        <a:graphic>
          <a:graphicData uri="http://schemas.openxmlformats.org/drawingml/2006/table">
            <a:tbl>
              <a:tblPr rtl="1" firstRow="1" firstCol="1" bandRow="1"/>
              <a:tblGrid>
                <a:gridCol w="2186333">
                  <a:extLst>
                    <a:ext uri="{9D8B030D-6E8A-4147-A177-3AD203B41FA5}">
                      <a16:colId xmlns:a16="http://schemas.microsoft.com/office/drawing/2014/main" val="3000244668"/>
                    </a:ext>
                  </a:extLst>
                </a:gridCol>
                <a:gridCol w="425822">
                  <a:extLst>
                    <a:ext uri="{9D8B030D-6E8A-4147-A177-3AD203B41FA5}">
                      <a16:colId xmlns:a16="http://schemas.microsoft.com/office/drawing/2014/main" val="4293508343"/>
                    </a:ext>
                  </a:extLst>
                </a:gridCol>
                <a:gridCol w="425822">
                  <a:extLst>
                    <a:ext uri="{9D8B030D-6E8A-4147-A177-3AD203B41FA5}">
                      <a16:colId xmlns:a16="http://schemas.microsoft.com/office/drawing/2014/main" val="2994441060"/>
                    </a:ext>
                  </a:extLst>
                </a:gridCol>
                <a:gridCol w="340297">
                  <a:extLst>
                    <a:ext uri="{9D8B030D-6E8A-4147-A177-3AD203B41FA5}">
                      <a16:colId xmlns:a16="http://schemas.microsoft.com/office/drawing/2014/main" val="791169099"/>
                    </a:ext>
                  </a:extLst>
                </a:gridCol>
                <a:gridCol w="320421">
                  <a:extLst>
                    <a:ext uri="{9D8B030D-6E8A-4147-A177-3AD203B41FA5}">
                      <a16:colId xmlns:a16="http://schemas.microsoft.com/office/drawing/2014/main" val="3611394307"/>
                    </a:ext>
                  </a:extLst>
                </a:gridCol>
                <a:gridCol w="5335135">
                  <a:extLst>
                    <a:ext uri="{9D8B030D-6E8A-4147-A177-3AD203B41FA5}">
                      <a16:colId xmlns:a16="http://schemas.microsoft.com/office/drawing/2014/main" val="3886330150"/>
                    </a:ext>
                  </a:extLst>
                </a:gridCol>
              </a:tblGrid>
              <a:tr h="245517">
                <a:tc rowSpan="2">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نام ذینفعان</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gridSpan="2">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قدرت</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علاقه</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hMerge="1">
                  <a:txBody>
                    <a:bodyPr/>
                    <a:lstStyle/>
                    <a:p>
                      <a:endParaRPr lang="en-US"/>
                    </a:p>
                  </a:txBody>
                  <a:tcPr/>
                </a:tc>
                <a:tc rowSpan="2">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شرح وظایف و انتظارات</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extLst>
                  <a:ext uri="{0D108BD9-81ED-4DB2-BD59-A6C34878D82A}">
                    <a16:rowId xmlns:a16="http://schemas.microsoft.com/office/drawing/2014/main" val="1539303758"/>
                  </a:ext>
                </a:extLst>
              </a:tr>
              <a:tr h="408482">
                <a:tc vMerge="1">
                  <a:txBody>
                    <a:bodyPr/>
                    <a:lstStyle/>
                    <a:p>
                      <a:endParaRPr lang="en-US"/>
                    </a:p>
                  </a:txBody>
                  <a:tcPr/>
                </a:tc>
                <a:tc>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کم</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زیاد</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کم</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a:txBody>
                    <a:bodyPr/>
                    <a:lstStyle/>
                    <a:p>
                      <a:pPr marL="0" marR="0" algn="ctr" rtl="1">
                        <a:lnSpc>
                          <a:spcPct val="115000"/>
                        </a:lnSpc>
                        <a:spcBef>
                          <a:spcPts val="0"/>
                        </a:spcBef>
                        <a:spcAft>
                          <a:spcPts val="0"/>
                        </a:spcAft>
                      </a:pPr>
                      <a:r>
                        <a:rPr lang="fa-IR" sz="800" b="1">
                          <a:effectLst/>
                          <a:latin typeface="Calibri" panose="020F0502020204030204" pitchFamily="34" charset="0"/>
                          <a:ea typeface="Calibri" panose="020F0502020204030204" pitchFamily="34" charset="0"/>
                          <a:cs typeface="B Mitra" panose="00000400000000000000" pitchFamily="2" charset="-78"/>
                        </a:rPr>
                        <a:t>زیاد</a:t>
                      </a:r>
                      <a:endParaRPr lang="en-US" sz="7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vMerge="1">
                  <a:txBody>
                    <a:bodyPr/>
                    <a:lstStyle/>
                    <a:p>
                      <a:endParaRPr lang="en-US"/>
                    </a:p>
                  </a:txBody>
                  <a:tcPr/>
                </a:tc>
                <a:extLst>
                  <a:ext uri="{0D108BD9-81ED-4DB2-BD59-A6C34878D82A}">
                    <a16:rowId xmlns:a16="http://schemas.microsoft.com/office/drawing/2014/main" val="1052241885"/>
                  </a:ext>
                </a:extLst>
              </a:tr>
              <a:tr h="204241">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سالمندان</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90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همکاری در فرایند مراقبت شناسایی و طبقه بندی  و نیاز سنجی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769312"/>
                  </a:ext>
                </a:extLst>
              </a:tr>
              <a:tr h="408482">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خانواده و مراقبین سالمندان</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همکاری در فرایند مراقبت شناسایی و طبقه بندی  و نیاز سنجی و همچنین مراقبت از سالمندان بسیار پر خطر بر اساس استانداردها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9642916"/>
                  </a:ext>
                </a:extLst>
              </a:tr>
              <a:tr h="408482">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دبیرخانه شورای عالی سلامت و امنیت غذایی دانشگاه</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جلب مشارکت سایر سازمانها و نهادهای دولتی و خیریه ها در برنامه مراقبت و حمایت از سالمندان پر خطر و توسعه هماهنگی های بین بخشی</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1154432"/>
                  </a:ext>
                </a:extLst>
              </a:tr>
              <a:tr h="204241">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کمیته امداد </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5575876"/>
                  </a:ext>
                </a:extLst>
              </a:tr>
              <a:tr h="612724">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بهزیستی</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dirty="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dirty="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شناسایی و مراقبت از سالمندان پر خطر با توجه به شرح وظایف و حدود اختیارات در قالب ادغام بانک های اطلاعاتی، مراقبت از سالمندان پر خطر، تامین تجهیزات و لوازم بهداشتی، درمانی، توانبخشی، توانمند سازی خانواده ها و مراقبین سالمندان تحت پوشش</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4214663"/>
                  </a:ext>
                </a:extLst>
              </a:tr>
              <a:tr h="408482">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هلال احمر</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شناسایی و مراقبت از سالمندان پر خطر با توجه به شرح وظایف و حدود اختیارات در قالب حمایت از سالمندان پر خطر، تامین تجهیزات و لوازم بهداشتی، درمانی، توانبخشی</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3800135"/>
                  </a:ext>
                </a:extLst>
              </a:tr>
              <a:tr h="204241">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صندوق های بازنشستگی کشوری و لشکری</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حمایت و مراقبت و رفع نیازهای سالمندان پر خطر با توجه به شرح وظایف و حدود اختیارات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0442638"/>
                  </a:ext>
                </a:extLst>
              </a:tr>
              <a:tr h="408482">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مجمع خیرین سلامت امام هادی (ع) معاونت بهداشتی</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حمایت و مراقبت و رفع نیازهای معیشتی، بهداشتی، درمانی، توانبخی، خدماتی سالمندان پر خطر با توجه به شرح وظایف و حدود اختیارات</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3408956"/>
                  </a:ext>
                </a:extLst>
              </a:tr>
              <a:tr h="408482">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خیرین مردمی، </a:t>
                      </a:r>
                      <a:r>
                        <a:rPr lang="en-US" sz="1050" b="1" dirty="0">
                          <a:effectLst/>
                          <a:latin typeface="Calibri" panose="020F0502020204030204" pitchFamily="34" charset="0"/>
                          <a:ea typeface="Calibri" panose="020F0502020204030204" pitchFamily="34" charset="0"/>
                          <a:cs typeface="B Mitra" panose="00000400000000000000" pitchFamily="2" charset="-78"/>
                        </a:rPr>
                        <a:t>NGO </a:t>
                      </a:r>
                      <a:r>
                        <a:rPr lang="fa-IR" sz="1050" b="1" dirty="0">
                          <a:effectLst/>
                          <a:latin typeface="Calibri" panose="020F0502020204030204" pitchFamily="34" charset="0"/>
                          <a:ea typeface="Calibri" panose="020F0502020204030204" pitchFamily="34" charset="0"/>
                          <a:cs typeface="B Mitra" panose="00000400000000000000" pitchFamily="2" charset="-78"/>
                        </a:rPr>
                        <a:t>ها و سمن ها، مراکز نیکوکاری کمته امداد </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حمایت و مراقبت و رفع نیازهای معیشتی، بهداشتی، درمانی، توانبخی، خدماتی سالمندان پر خطر با توجه به شرح وظایف و حدود اختیارات</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5693368"/>
                  </a:ext>
                </a:extLst>
              </a:tr>
              <a:tr h="204241">
                <a:tc>
                  <a:txBody>
                    <a:bodyPr/>
                    <a:lstStyle/>
                    <a:p>
                      <a:pPr marL="0" marR="0" algn="r" rtl="1">
                        <a:lnSpc>
                          <a:spcPct val="115000"/>
                        </a:lnSpc>
                        <a:spcBef>
                          <a:spcPts val="0"/>
                        </a:spcBef>
                        <a:spcAft>
                          <a:spcPts val="0"/>
                        </a:spcAft>
                      </a:pPr>
                      <a:r>
                        <a:rPr lang="fa-IR" sz="1050" b="1" dirty="0">
                          <a:effectLst/>
                          <a:latin typeface="Calibri" panose="020F0502020204030204" pitchFamily="34" charset="0"/>
                          <a:ea typeface="Calibri" panose="020F0502020204030204" pitchFamily="34" charset="0"/>
                          <a:cs typeface="B Mitra" panose="00000400000000000000" pitchFamily="2" charset="-78"/>
                        </a:rPr>
                        <a:t>بنیاد فرزانگان </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50">
                          <a:effectLst/>
                          <a:latin typeface="Calibri" panose="020F0502020204030204" pitchFamily="34" charset="0"/>
                          <a:ea typeface="Calibri" panose="020F0502020204030204" pitchFamily="34" charset="0"/>
                          <a:cs typeface="B Mitra"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50"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شناسایی و مراقبت از سالمندان پر خطر با توجه به شرح وظایف و حدود اختیارات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43968" marR="439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8628220"/>
                  </a:ext>
                </a:extLst>
              </a:tr>
            </a:tbl>
          </a:graphicData>
        </a:graphic>
      </p:graphicFrame>
    </p:spTree>
    <p:extLst>
      <p:ext uri="{BB962C8B-B14F-4D97-AF65-F5344CB8AC3E}">
        <p14:creationId xmlns:p14="http://schemas.microsoft.com/office/powerpoint/2010/main" val="2913521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4"/>
          </p:nvPr>
        </p:nvSpPr>
        <p:spPr>
          <a:xfrm>
            <a:off x="92279" y="1082180"/>
            <a:ext cx="8951053" cy="4061320"/>
          </a:xfrm>
        </p:spPr>
        <p:txBody>
          <a:bodyPr>
            <a:normAutofit/>
          </a:bodyPr>
          <a:lstStyle/>
          <a:p>
            <a:pPr marL="0" indent="0" algn="just" rtl="1">
              <a:buNone/>
            </a:pPr>
            <a:r>
              <a:rPr lang="fa-IR" dirty="0">
                <a:cs typeface="B Nazanin" panose="00000400000000000000" pitchFamily="2" charset="-78"/>
              </a:rPr>
              <a:t>در این راستا رویکرد مراقبت یکپارچه سالمندان </a:t>
            </a:r>
            <a:r>
              <a:rPr lang="en-US" dirty="0">
                <a:cs typeface="B Nazanin" panose="00000400000000000000" pitchFamily="2" charset="-78"/>
              </a:rPr>
              <a:t>Integrated Care for Older People (ICOPE) </a:t>
            </a:r>
            <a:r>
              <a:rPr lang="fa-IR" dirty="0">
                <a:cs typeface="B Nazanin" panose="00000400000000000000" pitchFamily="2" charset="-78"/>
              </a:rPr>
              <a:t> می تواند بعنوان یک قالب اولیه بسیار سودمند نمود پیدا کند. </a:t>
            </a:r>
          </a:p>
          <a:p>
            <a:pPr marL="0" indent="0" algn="just" rtl="1">
              <a:buNone/>
            </a:pPr>
            <a:r>
              <a:rPr lang="fa-IR" dirty="0">
                <a:cs typeface="B Nazanin" panose="00000400000000000000" pitchFamily="2" charset="-78"/>
              </a:rPr>
              <a:t>این رویکرد در برگیرنده بسته خدماتی مشتمل بر ابزارهای مختلف است که به ارائه دهندگان مراقبتهای بهداشتی و خدمات اجتماعی کمک می کند تا از یک مدل مراقبتی </a:t>
            </a:r>
            <a:r>
              <a:rPr lang="fa-IR" dirty="0">
                <a:solidFill>
                  <a:srgbClr val="FF0000"/>
                </a:solidFill>
                <a:cs typeface="B Nazanin" panose="00000400000000000000" pitchFamily="2" charset="-78"/>
              </a:rPr>
              <a:t>منسجم</a:t>
            </a:r>
            <a:r>
              <a:rPr lang="fa-IR" dirty="0">
                <a:cs typeface="B Nazanin" panose="00000400000000000000" pitchFamily="2" charset="-78"/>
              </a:rPr>
              <a:t>، </a:t>
            </a:r>
            <a:r>
              <a:rPr lang="fa-IR" dirty="0">
                <a:solidFill>
                  <a:srgbClr val="FF0000"/>
                </a:solidFill>
                <a:cs typeface="B Nazanin" panose="00000400000000000000" pitchFamily="2" charset="-78"/>
              </a:rPr>
              <a:t>جامع</a:t>
            </a:r>
            <a:r>
              <a:rPr lang="fa-IR" dirty="0">
                <a:cs typeface="B Nazanin" panose="00000400000000000000" pitchFamily="2" charset="-78"/>
              </a:rPr>
              <a:t> و </a:t>
            </a:r>
            <a:r>
              <a:rPr lang="fa-IR" dirty="0">
                <a:solidFill>
                  <a:srgbClr val="FF0000"/>
                </a:solidFill>
                <a:cs typeface="B Nazanin" panose="00000400000000000000" pitchFamily="2" charset="-78"/>
              </a:rPr>
              <a:t>سالمند-محور</a:t>
            </a:r>
            <a:r>
              <a:rPr lang="fa-IR" dirty="0">
                <a:cs typeface="B Nazanin" panose="00000400000000000000" pitchFamily="2" charset="-78"/>
              </a:rPr>
              <a:t> برخوردار شوند. </a:t>
            </a:r>
          </a:p>
          <a:p>
            <a:pPr marL="0" indent="0" algn="just" rtl="1">
              <a:buNone/>
            </a:pPr>
            <a:r>
              <a:rPr lang="fa-IR" dirty="0">
                <a:cs typeface="B Nazanin" panose="00000400000000000000" pitchFamily="2" charset="-78"/>
              </a:rPr>
              <a:t>این برنامه مراقبین بهداشتی تشویق می کند تا در سطح جامعه مشکلات پایه جسمی، شناختی و روانشناختی و حمایتی سالمندان آسیب پذیر را شناسایی کرده و در عین حال مداخلاتی لازم برای حمایت از سالمند و مراقبین غیر رسمی به عمل آورند.</a:t>
            </a:r>
          </a:p>
          <a:p>
            <a:pPr marL="0" indent="0" algn="just" rtl="1">
              <a:buNone/>
            </a:pPr>
            <a:r>
              <a:rPr lang="fa-IR" dirty="0">
                <a:cs typeface="B Nazanin" panose="00000400000000000000" pitchFamily="2" charset="-78"/>
              </a:rPr>
              <a:t>تاکید بر آن است که خدمات نه تنها اجتماع، خانواده و سالمند محور و یکپارچه باشند، بلکه حمایتهای لازم جهت افزایش خود مراقبتی در سالمند را نیز به همراه داشته باشند.</a:t>
            </a:r>
            <a:endParaRPr lang="en-US" dirty="0">
              <a:cs typeface="B Nazanin" panose="00000400000000000000" pitchFamily="2" charset="-78"/>
            </a:endParaRPr>
          </a:p>
        </p:txBody>
      </p:sp>
      <p:sp>
        <p:nvSpPr>
          <p:cNvPr id="5" name="Title 3"/>
          <p:cNvSpPr>
            <a:spLocks noGrp="1"/>
          </p:cNvSpPr>
          <p:nvPr>
            <p:ph type="title"/>
          </p:nvPr>
        </p:nvSpPr>
        <p:spPr>
          <a:xfrm>
            <a:off x="532691" y="197903"/>
            <a:ext cx="8093365" cy="763525"/>
          </a:xfrm>
        </p:spPr>
        <p:txBody>
          <a:bodyPr>
            <a:normAutofit/>
          </a:bodyPr>
          <a:lstStyle/>
          <a:p>
            <a:r>
              <a:rPr lang="fa-IR" b="1" dirty="0">
                <a:solidFill>
                  <a:srgbClr val="003296"/>
                </a:solidFill>
                <a:effectLst/>
                <a:cs typeface="B Nazanin" panose="00000400000000000000" pitchFamily="2" charset="-78"/>
              </a:rPr>
              <a:t>مقدمه</a:t>
            </a:r>
            <a:endParaRPr lang="en-US" b="1" dirty="0">
              <a:solidFill>
                <a:srgbClr val="003296"/>
              </a:solidFill>
              <a:effectLst/>
              <a:cs typeface="B Nazanin" panose="00000400000000000000" pitchFamily="2" charset="-78"/>
            </a:endParaRPr>
          </a:p>
        </p:txBody>
      </p:sp>
    </p:spTree>
    <p:extLst>
      <p:ext uri="{BB962C8B-B14F-4D97-AF65-F5344CB8AC3E}">
        <p14:creationId xmlns:p14="http://schemas.microsoft.com/office/powerpoint/2010/main" val="21241601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4034" y="178961"/>
            <a:ext cx="4164376" cy="739290"/>
          </a:xfrm>
        </p:spPr>
        <p:txBody>
          <a:bodyPr>
            <a:normAutofit fontScale="90000"/>
          </a:bodyPr>
          <a:lstStyle/>
          <a:p>
            <a:pPr algn="ctr" rtl="1"/>
            <a:r>
              <a:rPr lang="fa-IR" b="1" dirty="0">
                <a:solidFill>
                  <a:srgbClr val="003296"/>
                </a:solidFill>
                <a:effectLst/>
                <a:cs typeface="B Nazanin" panose="00000400000000000000" pitchFamily="2" charset="-78"/>
              </a:rPr>
              <a:t>تحلیل ذینفعان و انتظارات</a:t>
            </a:r>
            <a:endParaRPr lang="en-US" b="1" dirty="0">
              <a:solidFill>
                <a:srgbClr val="003296"/>
              </a:solidFill>
              <a:cs typeface="B Nazanin" panose="000004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92771088"/>
              </p:ext>
            </p:extLst>
          </p:nvPr>
        </p:nvGraphicFramePr>
        <p:xfrm>
          <a:off x="0" y="918251"/>
          <a:ext cx="9143997" cy="4225250"/>
        </p:xfrm>
        <a:graphic>
          <a:graphicData uri="http://schemas.openxmlformats.org/drawingml/2006/table">
            <a:tbl>
              <a:tblPr rtl="1" firstRow="1" firstCol="1" bandRow="1"/>
              <a:tblGrid>
                <a:gridCol w="1777379">
                  <a:extLst>
                    <a:ext uri="{9D8B030D-6E8A-4147-A177-3AD203B41FA5}">
                      <a16:colId xmlns:a16="http://schemas.microsoft.com/office/drawing/2014/main" val="3099527011"/>
                    </a:ext>
                  </a:extLst>
                </a:gridCol>
                <a:gridCol w="368890">
                  <a:extLst>
                    <a:ext uri="{9D8B030D-6E8A-4147-A177-3AD203B41FA5}">
                      <a16:colId xmlns:a16="http://schemas.microsoft.com/office/drawing/2014/main" val="702790868"/>
                    </a:ext>
                  </a:extLst>
                </a:gridCol>
                <a:gridCol w="435961">
                  <a:extLst>
                    <a:ext uri="{9D8B030D-6E8A-4147-A177-3AD203B41FA5}">
                      <a16:colId xmlns:a16="http://schemas.microsoft.com/office/drawing/2014/main" val="2705819627"/>
                    </a:ext>
                  </a:extLst>
                </a:gridCol>
                <a:gridCol w="312997">
                  <a:extLst>
                    <a:ext uri="{9D8B030D-6E8A-4147-A177-3AD203B41FA5}">
                      <a16:colId xmlns:a16="http://schemas.microsoft.com/office/drawing/2014/main" val="1388235812"/>
                    </a:ext>
                  </a:extLst>
                </a:gridCol>
                <a:gridCol w="424782">
                  <a:extLst>
                    <a:ext uri="{9D8B030D-6E8A-4147-A177-3AD203B41FA5}">
                      <a16:colId xmlns:a16="http://schemas.microsoft.com/office/drawing/2014/main" val="1041756478"/>
                    </a:ext>
                  </a:extLst>
                </a:gridCol>
                <a:gridCol w="5823988">
                  <a:extLst>
                    <a:ext uri="{9D8B030D-6E8A-4147-A177-3AD203B41FA5}">
                      <a16:colId xmlns:a16="http://schemas.microsoft.com/office/drawing/2014/main" val="1226299356"/>
                    </a:ext>
                  </a:extLst>
                </a:gridCol>
              </a:tblGrid>
              <a:tr h="227981">
                <a:tc rowSpan="2">
                  <a:txBody>
                    <a:bodyPr/>
                    <a:lstStyle/>
                    <a:p>
                      <a:pPr marL="0" marR="0" algn="ct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نام ذینفعان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gridSpan="2">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قدرت</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علاقه</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hMerge="1">
                  <a:txBody>
                    <a:bodyPr/>
                    <a:lstStyle/>
                    <a:p>
                      <a:endParaRPr lang="en-US"/>
                    </a:p>
                  </a:txBody>
                  <a:tcPr/>
                </a:tc>
                <a:tc rowSpan="2">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شرح وظایف و انتظارات</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extLst>
                  <a:ext uri="{0D108BD9-81ED-4DB2-BD59-A6C34878D82A}">
                    <a16:rowId xmlns:a16="http://schemas.microsoft.com/office/drawing/2014/main" val="3221414148"/>
                  </a:ext>
                </a:extLst>
              </a:tr>
              <a:tr h="364770">
                <a:tc vMerge="1">
                  <a:txBody>
                    <a:bodyPr/>
                    <a:lstStyle/>
                    <a:p>
                      <a:endParaRPr lang="en-US"/>
                    </a:p>
                  </a:txBody>
                  <a:tcPr/>
                </a:tc>
                <a:tc>
                  <a:txBody>
                    <a:bodyPr/>
                    <a:lstStyle/>
                    <a:p>
                      <a:pPr marL="0" marR="0" algn="ct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کم</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زیاد</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کم</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زیاد</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D2D7"/>
                    </a:solidFill>
                  </a:tcPr>
                </a:tc>
                <a:tc vMerge="1">
                  <a:txBody>
                    <a:bodyPr/>
                    <a:lstStyle/>
                    <a:p>
                      <a:endParaRPr lang="en-US"/>
                    </a:p>
                  </a:txBody>
                  <a:tcPr/>
                </a:tc>
                <a:extLst>
                  <a:ext uri="{0D108BD9-81ED-4DB2-BD59-A6C34878D82A}">
                    <a16:rowId xmlns:a16="http://schemas.microsoft.com/office/drawing/2014/main" val="1837224966"/>
                  </a:ext>
                </a:extLst>
              </a:tr>
              <a:tr h="364770">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معاونت درمان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dirty="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برنامه مراقبت در منزل سالمندان، توانمند سازی پرسنل تحت پوشش،  ارائه خدمات درمانی و بستری  پر خطر با توجه به شرح وظایف و حدود اختیارات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6331519"/>
                  </a:ext>
                </a:extLst>
              </a:tr>
              <a:tr h="364770">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معاونت آموزشی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dirty="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dirty="0">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تهیه محتواها و رسانه های آموزشی مورد نیاز سالمندان پر خطر، خانواده و مراقبین آنان، توانمند سازی دانشجویان و هیات علمی در قالب اصلاح کوریکولوم ها و سایر اقدامات با توجه به شرح وظایف و حدود اختیارات</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1391220"/>
                  </a:ext>
                </a:extLst>
              </a:tr>
              <a:tr h="547153">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دانشکده های بهداشت، پرستاری و مامایی، توانبخشی، تغذیه، پزشکی و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تهیه محتواها و رسانه های آموزشی مورد نیاز سالمندان پر خطر، خانواده و مراقبین آنان، برنامه ریزی و اجرای پژوهش های مرتبط با مراقبت خطر پذیری، توانمند سازی دانشجویان و هیات علمی در قالب اصلاح کوریکولوم هاو سایر اقدامات با توجه به شرح وظایف و حدود اختیارات</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7664234"/>
                  </a:ext>
                </a:extLst>
              </a:tr>
              <a:tr h="349571">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سایر معاونت های دانشگاه</a:t>
                      </a:r>
                      <a:r>
                        <a:rPr lang="fa-IR" sz="900" b="1" dirty="0">
                          <a:effectLst/>
                          <a:latin typeface="Calibri" panose="020F0502020204030204" pitchFamily="34" charset="0"/>
                          <a:ea typeface="Calibri" panose="020F0502020204030204" pitchFamily="34" charset="0"/>
                          <a:cs typeface="B Mitra" panose="00000400000000000000" pitchFamily="2" charset="-78"/>
                        </a:rPr>
                        <a:t> (پژوهشی، دانشجویی، توسعه و...)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شناسایی و مراقبت از سالمندان پر خطر با توجه به شرح وظایف و حدود اختیارات</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9539512"/>
                  </a:ext>
                </a:extLst>
              </a:tr>
              <a:tr h="364770">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استانداری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جلب مشارکت سایر سازمانها و نهادهای دولتی و خیریه ها در برنامه مراقبت و حمایت از سالمندان پر خطر و توسعه هماهنگی های بین بخشی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4747841"/>
                  </a:ext>
                </a:extLst>
              </a:tr>
              <a:tr h="364770">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شهرداری ها و فرمانداری ها</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جلب مشارکت سایر سازمانها و نهادهای دولتی و خیریه ها در برنامه مراقبت و حمایت از سالمندان پر خطر و توسعه هماهنگی های بین بخشی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0019131"/>
                  </a:ext>
                </a:extLst>
              </a:tr>
              <a:tr h="182385">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سپاه و بسیج سازندگی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شناسایی و مراقبت از سالمندان پر خطر با توجه به شرح وظایف و حدود اختیارات</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7452354"/>
                  </a:ext>
                </a:extLst>
              </a:tr>
              <a:tr h="364770">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صدا و سیما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همکاری با معاونت بهداشتی در طرح موضوع حمایت و مراقبت از سالمندان پر خطر شناسایی و اطلاع رسانی عمومی و جلب مشارکت های مردمی و خیرین با توجه به شرح وظایف و حدود اختیارات</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619892"/>
                  </a:ext>
                </a:extLst>
              </a:tr>
              <a:tr h="364770">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پرسنل بهداشتی (پزشک، مراقب سلامت، بهورز و ...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همکاری در اجرای برنامه شناسایی و طبقه بندی، نیاز سنجی، مراقبت از سالمندان بسیار پر خطر و پر خطر، معرفی سالمندان نیازمند به مراکز مراقبتی و حمایتی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600209"/>
                  </a:ext>
                </a:extLst>
              </a:tr>
              <a:tr h="364770">
                <a:tc>
                  <a:txBody>
                    <a:bodyPr/>
                    <a:lstStyle/>
                    <a:p>
                      <a:pPr marL="0" marR="0" algn="r" rtl="1">
                        <a:lnSpc>
                          <a:spcPct val="115000"/>
                        </a:lnSpc>
                        <a:spcBef>
                          <a:spcPts val="0"/>
                        </a:spcBef>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سایر گروه های معاونت بهداشت (شبکه و ارتقای سلامت,آموزش و...</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en-US" sz="900" b="1">
                          <a:effectLst/>
                          <a:latin typeface="Calibri" panose="020F0502020204030204" pitchFamily="34" charset="0"/>
                          <a:ea typeface="Calibri" panose="020F0502020204030204" pitchFamily="34" charset="0"/>
                          <a:cs typeface="B Mitra" panose="00000400000000000000" pitchFamily="2" charset="-78"/>
                          <a:sym typeface="Wingdings 2" panose="05020102010507070707" pitchFamily="18" charset="2"/>
                        </a:rPr>
                        <a:t></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 </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en-US" sz="1000" b="1" dirty="0">
                          <a:effectLst/>
                          <a:latin typeface="Calibri" panose="020F0502020204030204" pitchFamily="34" charset="0"/>
                          <a:ea typeface="Calibri" panose="020F0502020204030204" pitchFamily="34" charset="0"/>
                          <a:cs typeface="B Mitra" panose="00000400000000000000" pitchFamily="2" charset="-78"/>
                        </a:rPr>
                        <a:t> </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729" marR="51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1683312"/>
                  </a:ext>
                </a:extLst>
              </a:tr>
            </a:tbl>
          </a:graphicData>
        </a:graphic>
      </p:graphicFrame>
    </p:spTree>
    <p:extLst>
      <p:ext uri="{BB962C8B-B14F-4D97-AF65-F5344CB8AC3E}">
        <p14:creationId xmlns:p14="http://schemas.microsoft.com/office/powerpoint/2010/main" val="16487245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ctrTitle"/>
          </p:nvPr>
        </p:nvSpPr>
        <p:spPr>
          <a:xfrm>
            <a:off x="3514380" y="1575657"/>
            <a:ext cx="5629620" cy="1527050"/>
          </a:xfrm>
        </p:spPr>
        <p:txBody>
          <a:bodyPr>
            <a:normAutofit fontScale="90000"/>
          </a:bodyPr>
          <a:lstStyle/>
          <a:p>
            <a:pPr algn="ctr" rtl="1">
              <a:lnSpc>
                <a:spcPct val="150000"/>
              </a:lnSpc>
            </a:pPr>
            <a:r>
              <a:rPr lang="fa-IR" altLang="en-US" sz="2800" b="1" dirty="0">
                <a:cs typeface="B Titr" panose="00000700000000000000" pitchFamily="2" charset="-78"/>
              </a:rPr>
              <a:t>گام چهارم مراقبت سالمندان پر خطر:  </a:t>
            </a:r>
            <a:br>
              <a:rPr lang="fa-IR" altLang="en-US" sz="2800" b="1" dirty="0">
                <a:cs typeface="B Titr" panose="00000700000000000000" pitchFamily="2" charset="-78"/>
              </a:rPr>
            </a:br>
            <a:r>
              <a:rPr lang="fa-IR" altLang="en-US" sz="2700" b="1" dirty="0">
                <a:solidFill>
                  <a:srgbClr val="FF0000"/>
                </a:solidFill>
                <a:cs typeface="B Titr" panose="00000700000000000000" pitchFamily="2" charset="-78"/>
              </a:rPr>
              <a:t>طراحی و اجرای مداخلات </a:t>
            </a:r>
            <a:r>
              <a:rPr lang="fa-IR" altLang="en-US" sz="1600" b="1" dirty="0">
                <a:solidFill>
                  <a:srgbClr val="FF0000"/>
                </a:solidFill>
                <a:cs typeface="B Titr" panose="00000700000000000000" pitchFamily="2" charset="-78"/>
              </a:rPr>
              <a:t>بهداشتی درمانی، توانبخشی، حمایتی و ...) </a:t>
            </a:r>
            <a:r>
              <a:rPr lang="fa-IR" altLang="en-US" sz="2700" b="1" dirty="0">
                <a:solidFill>
                  <a:srgbClr val="FF0000"/>
                </a:solidFill>
                <a:cs typeface="B Titr" panose="00000700000000000000" pitchFamily="2" charset="-78"/>
              </a:rPr>
              <a:t>از طریق بسترسازی و جلب مشارکت درون بخشی</a:t>
            </a:r>
          </a:p>
        </p:txBody>
      </p:sp>
    </p:spTree>
    <p:extLst>
      <p:ext uri="{BB962C8B-B14F-4D97-AF65-F5344CB8AC3E}">
        <p14:creationId xmlns:p14="http://schemas.microsoft.com/office/powerpoint/2010/main" val="32562651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691" y="197903"/>
            <a:ext cx="8342368" cy="763525"/>
          </a:xfrm>
        </p:spPr>
        <p:txBody>
          <a:bodyPr>
            <a:normAutofit/>
          </a:bodyPr>
          <a:lstStyle/>
          <a:p>
            <a:r>
              <a:rPr lang="fa-IR" sz="2800" b="1" dirty="0">
                <a:solidFill>
                  <a:srgbClr val="003296"/>
                </a:solidFill>
                <a:cs typeface="B Nazanin" panose="00000400000000000000" pitchFamily="2" charset="-78"/>
              </a:rPr>
              <a:t>انتخاب رویکرد و روش مناسب</a:t>
            </a:r>
          </a:p>
        </p:txBody>
      </p:sp>
      <p:sp>
        <p:nvSpPr>
          <p:cNvPr id="3" name="Content Placeholder 2"/>
          <p:cNvSpPr>
            <a:spLocks noGrp="1"/>
          </p:cNvSpPr>
          <p:nvPr>
            <p:ph sz="quarter" idx="4"/>
          </p:nvPr>
        </p:nvSpPr>
        <p:spPr>
          <a:xfrm>
            <a:off x="215153" y="1174375"/>
            <a:ext cx="8812305" cy="3863789"/>
          </a:xfrm>
        </p:spPr>
        <p:txBody>
          <a:bodyPr>
            <a:normAutofit/>
          </a:bodyPr>
          <a:lstStyle/>
          <a:p>
            <a:pPr algn="r" rtl="1"/>
            <a:r>
              <a:rPr lang="fa-IR" dirty="0">
                <a:cs typeface="B Nazanin" panose="00000400000000000000" pitchFamily="2" charset="-78"/>
              </a:rPr>
              <a:t>در این مرحله4 رویکرد برای ادامه کار پیش بینی شده است، هر رویکرد به بعد خاصی از مشکلات سالمندان توجه می کند و مبنای انتخاب برنامه ی مناسب خواهد بود:</a:t>
            </a:r>
          </a:p>
          <a:p>
            <a:pPr algn="r" rtl="1"/>
            <a:r>
              <a:rPr lang="fa-IR" dirty="0">
                <a:cs typeface="B Nazanin" panose="00000400000000000000" pitchFamily="2" charset="-78"/>
              </a:rPr>
              <a:t>الف) رویکرد تک بخشی</a:t>
            </a:r>
          </a:p>
          <a:p>
            <a:pPr algn="r" rtl="1"/>
            <a:r>
              <a:rPr lang="fa-IR" dirty="0">
                <a:cs typeface="B Nazanin" panose="00000400000000000000" pitchFamily="2" charset="-78"/>
              </a:rPr>
              <a:t>ب‌) رویکرد تیمی و چند بخشی</a:t>
            </a:r>
          </a:p>
          <a:p>
            <a:pPr algn="r" rtl="1"/>
            <a:r>
              <a:rPr lang="fa-IR" dirty="0">
                <a:cs typeface="B Nazanin" panose="00000400000000000000" pitchFamily="2" charset="-78"/>
              </a:rPr>
              <a:t>ج‌) رویکرد خود مراقبتی</a:t>
            </a:r>
          </a:p>
          <a:p>
            <a:pPr algn="r" rtl="1"/>
            <a:r>
              <a:rPr lang="fa-IR" dirty="0">
                <a:cs typeface="B Nazanin" panose="00000400000000000000" pitchFamily="2" charset="-78"/>
              </a:rPr>
              <a:t>د‌) رویکرد حمایتی </a:t>
            </a:r>
          </a:p>
        </p:txBody>
      </p:sp>
    </p:spTree>
    <p:extLst>
      <p:ext uri="{BB962C8B-B14F-4D97-AF65-F5344CB8AC3E}">
        <p14:creationId xmlns:p14="http://schemas.microsoft.com/office/powerpoint/2010/main" val="26249366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
          </p:nvPr>
        </p:nvSpPr>
        <p:spPr>
          <a:xfrm>
            <a:off x="215153" y="1174375"/>
            <a:ext cx="8812305" cy="3863789"/>
          </a:xfrm>
        </p:spPr>
        <p:txBody>
          <a:bodyPr>
            <a:normAutofit/>
          </a:bodyPr>
          <a:lstStyle/>
          <a:p>
            <a:pPr marL="0" indent="0" algn="just" rtl="1">
              <a:buNone/>
            </a:pPr>
            <a:r>
              <a:rPr lang="fa-IR" b="1" dirty="0">
                <a:solidFill>
                  <a:srgbClr val="FF0000"/>
                </a:solidFill>
                <a:cs typeface="B Nazanin" panose="00000400000000000000" pitchFamily="2" charset="-78"/>
              </a:rPr>
              <a:t>الف) رویکرد تک بخشی: </a:t>
            </a:r>
          </a:p>
          <a:p>
            <a:pPr marL="0" indent="0" algn="just" rtl="1">
              <a:buNone/>
            </a:pPr>
            <a:r>
              <a:rPr lang="fa-IR" dirty="0">
                <a:cs typeface="B Nazanin" panose="00000400000000000000" pitchFamily="2" charset="-78"/>
              </a:rPr>
              <a:t>در این رویکرد، با اعلام نیاز استخراج شده سالمند پرخطر به سازمان متولی، دستگاه مربوطه مداخله کامل و لازم را به تنهائی انجام می دهد. </a:t>
            </a:r>
          </a:p>
          <a:p>
            <a:pPr marL="0" indent="0" algn="just" rtl="1">
              <a:buNone/>
            </a:pPr>
            <a:endParaRPr lang="fa-IR" dirty="0">
              <a:cs typeface="B Nazanin" panose="00000400000000000000" pitchFamily="2" charset="-78"/>
            </a:endParaRPr>
          </a:p>
          <a:p>
            <a:pPr marL="0" indent="0" algn="just" rtl="1">
              <a:buNone/>
            </a:pPr>
            <a:r>
              <a:rPr lang="fa-IR" b="1" dirty="0">
                <a:solidFill>
                  <a:srgbClr val="FF0000"/>
                </a:solidFill>
                <a:cs typeface="B Nazanin" panose="00000400000000000000" pitchFamily="2" charset="-78"/>
              </a:rPr>
              <a:t>ب‌) رویکرد تیمی و چند بخشی: </a:t>
            </a:r>
          </a:p>
          <a:p>
            <a:pPr marL="0" indent="0" algn="just" rtl="1">
              <a:buNone/>
            </a:pPr>
            <a:r>
              <a:rPr lang="fa-IR" dirty="0">
                <a:cs typeface="B Nazanin" panose="00000400000000000000" pitchFamily="2" charset="-78"/>
              </a:rPr>
              <a:t>در این مدل سالمند به طیفی از مداخلات مختلف بهداشتی، درمانی، رفاهی و اجتماعی نیازمند است و به همین دلیل نیازها باید به سازمانها و دستگاههای مختلف متولی اطلاع رسانی شود و بر اساس پتانسیل موجود دستگاهها برای هر یک از آیتم های نیاز یا بخشی از یک آیتم از کمک خانواده، گروه های داوطلب و یا سایر نهادهای غیر دولتی و مردمی استفاده شود.   </a:t>
            </a:r>
          </a:p>
        </p:txBody>
      </p:sp>
    </p:spTree>
    <p:extLst>
      <p:ext uri="{BB962C8B-B14F-4D97-AF65-F5344CB8AC3E}">
        <p14:creationId xmlns:p14="http://schemas.microsoft.com/office/powerpoint/2010/main" val="13608068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
          </p:nvPr>
        </p:nvSpPr>
        <p:spPr>
          <a:xfrm>
            <a:off x="215153" y="1174375"/>
            <a:ext cx="8812305" cy="3863789"/>
          </a:xfrm>
        </p:spPr>
        <p:txBody>
          <a:bodyPr>
            <a:normAutofit/>
          </a:bodyPr>
          <a:lstStyle/>
          <a:p>
            <a:pPr marL="0" indent="0" algn="just" rtl="1">
              <a:buNone/>
            </a:pPr>
            <a:r>
              <a:rPr lang="fa-IR" b="1" dirty="0">
                <a:solidFill>
                  <a:srgbClr val="FF0000"/>
                </a:solidFill>
                <a:cs typeface="B Nazanin" panose="00000400000000000000" pitchFamily="2" charset="-78"/>
              </a:rPr>
              <a:t>ج‌) رویکرد خود مراقبتی:</a:t>
            </a:r>
          </a:p>
          <a:p>
            <a:pPr marL="0" indent="0" algn="just" rtl="1">
              <a:buNone/>
            </a:pPr>
            <a:r>
              <a:rPr lang="fa-IR" sz="2000" dirty="0">
                <a:cs typeface="B Nazanin" panose="00000400000000000000" pitchFamily="2" charset="-78"/>
              </a:rPr>
              <a:t>خود مدیریتی یا خود مراقبتی، رویکردی است که در برخی موارد با انتقال اطلاعات و مهارت های بهداشتی و توانمندسازی بیماران برای داشتن نقشی فعال در مدیریت شرایط مزمن بیماری و پیشگیری از ابتلا به بیماری ها و مشکلات و معضلات طراحی و اجرا می شود. این آموزش ها می تواند توسط طیف وسیعی از افراد و سازمانها شامل سازمانهای دولتی و خصوصی و سمن ها و گروههای داوطلب انجام شود. در این رویکرد مداخله اصلی توسط خود سالمند و خانواده انجام می شود.</a:t>
            </a:r>
          </a:p>
        </p:txBody>
      </p:sp>
    </p:spTree>
    <p:extLst>
      <p:ext uri="{BB962C8B-B14F-4D97-AF65-F5344CB8AC3E}">
        <p14:creationId xmlns:p14="http://schemas.microsoft.com/office/powerpoint/2010/main" val="10012761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
          </p:nvPr>
        </p:nvSpPr>
        <p:spPr>
          <a:xfrm>
            <a:off x="215153" y="1174375"/>
            <a:ext cx="8812305" cy="3863789"/>
          </a:xfrm>
        </p:spPr>
        <p:txBody>
          <a:bodyPr>
            <a:normAutofit/>
          </a:bodyPr>
          <a:lstStyle/>
          <a:p>
            <a:pPr algn="just" rtl="1"/>
            <a:r>
              <a:rPr lang="fa-IR" b="1" dirty="0">
                <a:solidFill>
                  <a:srgbClr val="FF0000"/>
                </a:solidFill>
                <a:cs typeface="B Nazanin" panose="00000400000000000000" pitchFamily="2" charset="-78"/>
              </a:rPr>
              <a:t>د‌) رویکرد حمایتی : </a:t>
            </a:r>
          </a:p>
          <a:p>
            <a:pPr marL="0" indent="0" algn="just" rtl="1">
              <a:buNone/>
            </a:pPr>
            <a:r>
              <a:rPr lang="fa-IR" sz="2000" dirty="0">
                <a:cs typeface="B Nazanin" panose="00000400000000000000" pitchFamily="2" charset="-78"/>
              </a:rPr>
              <a:t>این رویکرد در مورد سالمندانی مورد استفاده قرار می گیرد که دارای سابقه ی حداقل یک مشکل خطرناک و جدی سلامتی یا رفاهی باشند. در این رویکرد، مدیریت وضعیت سالمندان مذکور پس از اولین ارزیابی، با توجه به نوع مشکل موجود، به یک دستگاه یا نهاد دولتی / غیر دولتی یا گروه داوطلب واگذار می شود و مسئول مربوطه از طریق بازدیدهای مکرر و مستمر از منزل و یا پیگیری های تلفنی نسبت به وضعیت سالمند مطلع می شود. </a:t>
            </a:r>
          </a:p>
          <a:p>
            <a:pPr marL="0" indent="0" algn="just" rtl="1">
              <a:buNone/>
            </a:pPr>
            <a:r>
              <a:rPr lang="fa-IR" sz="2000" dirty="0">
                <a:cs typeface="B Nazanin" panose="00000400000000000000" pitchFamily="2" charset="-78"/>
              </a:rPr>
              <a:t>کیس های آزار دیده و یا سالمندان آسیب پذیر از نظر اقتصادی و سالمندانی که در مراحل ابتدایی بیماری های صعب العلاج (سرطان، سکته های مغزی، آلزایمر) قرار دارند گزینه های خوبی هستند که به عنوان گروه هدف این رویکرد مورد مداخله قرار گیرند. نتایج نشان می‌دهد پیگیری های مستمر از مرگ، بستریهای طولانی مدت و مکرر در بیمارستان و آسیب های روانی، اجتماعی و اقتصادی در سالمند و خانواده او جلوگیری می کند.</a:t>
            </a:r>
          </a:p>
          <a:p>
            <a:pPr algn="r" rtl="1"/>
            <a:endParaRPr lang="fa-IR" dirty="0">
              <a:cs typeface="B Nazanin" panose="00000400000000000000" pitchFamily="2" charset="-78"/>
            </a:endParaRPr>
          </a:p>
        </p:txBody>
      </p:sp>
    </p:spTree>
    <p:extLst>
      <p:ext uri="{BB962C8B-B14F-4D97-AF65-F5344CB8AC3E}">
        <p14:creationId xmlns:p14="http://schemas.microsoft.com/office/powerpoint/2010/main" val="8810062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ctrTitle"/>
          </p:nvPr>
        </p:nvSpPr>
        <p:spPr>
          <a:xfrm>
            <a:off x="3999122" y="1575657"/>
            <a:ext cx="5144877" cy="1527050"/>
          </a:xfrm>
        </p:spPr>
        <p:txBody>
          <a:bodyPr>
            <a:normAutofit fontScale="90000"/>
          </a:bodyPr>
          <a:lstStyle/>
          <a:p>
            <a:pPr algn="ctr" rtl="1">
              <a:lnSpc>
                <a:spcPct val="150000"/>
              </a:lnSpc>
            </a:pPr>
            <a:r>
              <a:rPr lang="fa-IR" altLang="en-US" sz="2800" b="1" dirty="0">
                <a:cs typeface="B Titr" panose="00000700000000000000" pitchFamily="2" charset="-78"/>
              </a:rPr>
              <a:t>فعالیت های پیش بینی شده برنامه مراقبت و حمایت از سالمندان پر خطر در سال 1401</a:t>
            </a:r>
            <a:endParaRPr lang="fa-IR" altLang="en-US" sz="2700" b="1" dirty="0">
              <a:solidFill>
                <a:srgbClr val="FF0000"/>
              </a:solidFill>
              <a:cs typeface="B Titr" panose="00000700000000000000" pitchFamily="2" charset="-78"/>
            </a:endParaRPr>
          </a:p>
        </p:txBody>
      </p:sp>
    </p:spTree>
    <p:extLst>
      <p:ext uri="{BB962C8B-B14F-4D97-AF65-F5344CB8AC3E}">
        <p14:creationId xmlns:p14="http://schemas.microsoft.com/office/powerpoint/2010/main" val="27612227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8020" y="0"/>
            <a:ext cx="5183268" cy="1068636"/>
          </a:xfrm>
        </p:spPr>
        <p:txBody>
          <a:bodyPr>
            <a:noAutofit/>
          </a:bodyPr>
          <a:lstStyle/>
          <a:p>
            <a:pPr algn="ctr"/>
            <a:r>
              <a:rPr lang="fa-IR" sz="2400" b="1" dirty="0">
                <a:solidFill>
                  <a:srgbClr val="003296"/>
                </a:solidFill>
                <a:effectLst/>
                <a:cs typeface="B Nazanin" panose="00000400000000000000" pitchFamily="2" charset="-78"/>
              </a:rPr>
              <a:t>فعالیت های پیش بینی شده برنامه مراقبت و حمایت از سالمندان پر خطر در سال 1401</a:t>
            </a:r>
            <a:endParaRPr lang="en-US" sz="2400" dirty="0"/>
          </a:p>
        </p:txBody>
      </p:sp>
      <p:sp>
        <p:nvSpPr>
          <p:cNvPr id="3" name="Content Placeholder 2"/>
          <p:cNvSpPr>
            <a:spLocks noGrp="1"/>
          </p:cNvSpPr>
          <p:nvPr>
            <p:ph idx="1"/>
          </p:nvPr>
        </p:nvSpPr>
        <p:spPr>
          <a:xfrm>
            <a:off x="107667" y="1068636"/>
            <a:ext cx="8928666" cy="4074863"/>
          </a:xfrm>
        </p:spPr>
        <p:txBody>
          <a:bodyPr>
            <a:normAutofit fontScale="85000" lnSpcReduction="10000"/>
          </a:bodyPr>
          <a:lstStyle/>
          <a:p>
            <a:pPr marL="0" indent="0" algn="just" rtl="1">
              <a:lnSpc>
                <a:spcPct val="115000"/>
              </a:lnSpc>
              <a:spcBef>
                <a:spcPts val="0"/>
              </a:spcBef>
              <a:spcAft>
                <a:spcPts val="1000"/>
              </a:spcAft>
              <a:buNone/>
            </a:pPr>
            <a:r>
              <a:rPr lang="fa-IR" sz="2400" dirty="0">
                <a:latin typeface="Calibri" panose="020F0502020204030204" pitchFamily="34" charset="0"/>
                <a:ea typeface="Calibri" panose="020F0502020204030204" pitchFamily="34" charset="0"/>
                <a:cs typeface="B Nazanin" panose="00000400000000000000" pitchFamily="2" charset="-78"/>
              </a:rPr>
              <a:t>1-اضافه نمودن شاخص های برنامه در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شاخص های عملکردی </a:t>
            </a:r>
            <a:r>
              <a:rPr lang="fa-IR" sz="2400" dirty="0">
                <a:latin typeface="Calibri" panose="020F0502020204030204" pitchFamily="34" charset="0"/>
                <a:ea typeface="Calibri" panose="020F0502020204030204" pitchFamily="34" charset="0"/>
                <a:cs typeface="B Nazanin" panose="00000400000000000000" pitchFamily="2" charset="-78"/>
              </a:rPr>
              <a:t>مراقبین سلامت و بهورزان به عنوان آیتم امتیاز آور و کلیدی و ابلاغ به شبکه های بهداشت</a:t>
            </a:r>
            <a:endParaRPr lang="en-US" sz="2400" dirty="0">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Bef>
                <a:spcPts val="0"/>
              </a:spcBef>
              <a:spcAft>
                <a:spcPts val="1000"/>
              </a:spcAft>
            </a:pPr>
            <a:r>
              <a:rPr lang="fa-IR" sz="2100" b="1" dirty="0">
                <a:latin typeface="Calibri" panose="020F0502020204030204" pitchFamily="34" charset="0"/>
                <a:ea typeface="Calibri" panose="020F0502020204030204" pitchFamily="34" charset="0"/>
                <a:cs typeface="B Nazanin" panose="00000400000000000000" pitchFamily="2" charset="-78"/>
              </a:rPr>
              <a:t>"پوشش مراقبت بالای 95% در شناسایی و طبقه بندی خطر پذیری سالمندان" </a:t>
            </a:r>
          </a:p>
          <a:p>
            <a:pPr algn="just" rtl="1">
              <a:lnSpc>
                <a:spcPct val="115000"/>
              </a:lnSpc>
              <a:spcBef>
                <a:spcPts val="0"/>
              </a:spcBef>
              <a:spcAft>
                <a:spcPts val="1000"/>
              </a:spcAft>
            </a:pPr>
            <a:r>
              <a:rPr lang="fa-IR" sz="2100" b="1" dirty="0">
                <a:latin typeface="Calibri" panose="020F0502020204030204" pitchFamily="34" charset="0"/>
                <a:ea typeface="Calibri" panose="020F0502020204030204" pitchFamily="34" charset="0"/>
                <a:cs typeface="B Nazanin" panose="00000400000000000000" pitchFamily="2" charset="-78"/>
              </a:rPr>
              <a:t>"پوشش نیاز سنجی 100 % سالمندان بسیار پر خطر و 50 % سالمندان پر خطر در شهرهای زیر 20 هزار نفر" </a:t>
            </a:r>
          </a:p>
          <a:p>
            <a:pPr algn="just" rtl="1">
              <a:lnSpc>
                <a:spcPct val="115000"/>
              </a:lnSpc>
              <a:spcBef>
                <a:spcPts val="0"/>
              </a:spcBef>
              <a:spcAft>
                <a:spcPts val="1000"/>
              </a:spcAft>
            </a:pPr>
            <a:r>
              <a:rPr lang="fa-IR" sz="2100" b="1" dirty="0">
                <a:latin typeface="Calibri" panose="020F0502020204030204" pitchFamily="34" charset="0"/>
                <a:ea typeface="Calibri" panose="020F0502020204030204" pitchFamily="34" charset="0"/>
                <a:cs typeface="B Nazanin" panose="00000400000000000000" pitchFamily="2" charset="-78"/>
              </a:rPr>
              <a:t>" پوشش 40 % مراقبت ادغام یافته سالمندان بسیار پر خطر و پر خطر "</a:t>
            </a:r>
          </a:p>
          <a:p>
            <a:pPr marL="0" indent="0" algn="just" rtl="1">
              <a:lnSpc>
                <a:spcPct val="115000"/>
              </a:lnSpc>
              <a:spcBef>
                <a:spcPts val="0"/>
              </a:spcBef>
              <a:spcAft>
                <a:spcPts val="1000"/>
              </a:spcAft>
              <a:buNone/>
            </a:pPr>
            <a:r>
              <a:rPr lang="fa-IR" sz="2400" dirty="0">
                <a:latin typeface="Calibri" panose="020F0502020204030204" pitchFamily="34" charset="0"/>
                <a:ea typeface="Calibri" panose="020F0502020204030204" pitchFamily="34" charset="0"/>
                <a:cs typeface="B Nazanin" panose="00000400000000000000" pitchFamily="2" charset="-78"/>
              </a:rPr>
              <a:t> 2- </a:t>
            </a:r>
            <a:r>
              <a:rPr lang="fa-IR" sz="2500" dirty="0">
                <a:latin typeface="Calibri" panose="020F0502020204030204" pitchFamily="34" charset="0"/>
                <a:ea typeface="Calibri" panose="020F0502020204030204" pitchFamily="34" charset="0"/>
                <a:cs typeface="B Nazanin" panose="00000400000000000000" pitchFamily="2" charset="-78"/>
              </a:rPr>
              <a:t>اضافه نمودن 3 شاخص اصلی فوق در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چک لیستهای پایش مراکز محیطی و ستاد شهرستان </a:t>
            </a:r>
            <a:r>
              <a:rPr lang="fa-IR" sz="2400" dirty="0">
                <a:latin typeface="Calibri" panose="020F0502020204030204" pitchFamily="34" charset="0"/>
                <a:ea typeface="Calibri" panose="020F0502020204030204" pitchFamily="34" charset="0"/>
                <a:cs typeface="B Nazanin" panose="00000400000000000000" pitchFamily="2" charset="-78"/>
              </a:rPr>
              <a:t>و اختصاص امتیاز ویژه</a:t>
            </a:r>
          </a:p>
          <a:p>
            <a:pPr marL="0" indent="0" algn="just" rtl="1">
              <a:lnSpc>
                <a:spcPct val="115000"/>
              </a:lnSpc>
              <a:spcBef>
                <a:spcPts val="0"/>
              </a:spcBef>
              <a:spcAft>
                <a:spcPts val="1000"/>
              </a:spcAft>
              <a:buNone/>
            </a:pPr>
            <a:r>
              <a:rPr lang="fa-IR" sz="2400" dirty="0">
                <a:latin typeface="Calibri" panose="020F0502020204030204" pitchFamily="34" charset="0"/>
                <a:ea typeface="Calibri" panose="020F0502020204030204" pitchFamily="34" charset="0"/>
                <a:cs typeface="B Nazanin" panose="00000400000000000000" pitchFamily="2" charset="-78"/>
              </a:rPr>
              <a:t>3- رصد مستمر شاخصها در شهرستانها و مقایسه با حد انتظار ابلاغی (تماس تلفنی، ارسال نامه و بارگذاری نمودارهای پوشش شهرستانها در گروه مجازی همکاران محیطی، کارشناسان سالمندان و معاونین بهداشتی شبکه ها)</a:t>
            </a:r>
          </a:p>
        </p:txBody>
      </p:sp>
    </p:spTree>
    <p:extLst>
      <p:ext uri="{BB962C8B-B14F-4D97-AF65-F5344CB8AC3E}">
        <p14:creationId xmlns:p14="http://schemas.microsoft.com/office/powerpoint/2010/main" val="34264410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779" y="1044701"/>
            <a:ext cx="9000444" cy="3054099"/>
          </a:xfrm>
        </p:spPr>
        <p:txBody>
          <a:bodyPr>
            <a:noAutofit/>
          </a:bodyPr>
          <a:lstStyle/>
          <a:p>
            <a:pPr marL="0" indent="0" algn="just" rtl="1">
              <a:lnSpc>
                <a:spcPct val="115000"/>
              </a:lnSpc>
              <a:spcBef>
                <a:spcPts val="0"/>
              </a:spcBef>
              <a:spcAft>
                <a:spcPts val="1000"/>
              </a:spcAft>
              <a:buNone/>
            </a:pPr>
            <a:r>
              <a:rPr lang="fa-IR" sz="2000" b="1" dirty="0">
                <a:solidFill>
                  <a:srgbClr val="FF0000"/>
                </a:solidFill>
                <a:latin typeface="Calibri" panose="020F0502020204030204" pitchFamily="34" charset="0"/>
                <a:ea typeface="Calibri" panose="020F0502020204030204" pitchFamily="34" charset="0"/>
                <a:cs typeface="B Nazanin" panose="00000400000000000000" pitchFamily="2" charset="-78"/>
              </a:rPr>
              <a:t>5-طراحی فرمت نیاز سنجی سالمندان بسیار پر خطر و پر خطر </a:t>
            </a:r>
            <a:r>
              <a:rPr lang="fa-IR" sz="2000" dirty="0">
                <a:latin typeface="Calibri" panose="020F0502020204030204" pitchFamily="34" charset="0"/>
                <a:ea typeface="Calibri" panose="020F0502020204030204" pitchFamily="34" charset="0"/>
                <a:cs typeface="B Nazanin" panose="00000400000000000000" pitchFamily="2" charset="-78"/>
              </a:rPr>
              <a:t>در حیطه های سلامت جسمی، روانی، حمایتی، فضای فیزیکی منزل</a:t>
            </a:r>
          </a:p>
          <a:p>
            <a:pPr marL="0" indent="0" algn="just" rtl="1">
              <a:lnSpc>
                <a:spcPct val="115000"/>
              </a:lnSpc>
              <a:spcBef>
                <a:spcPts val="0"/>
              </a:spcBef>
              <a:spcAft>
                <a:spcPts val="1000"/>
              </a:spcAft>
              <a:buNone/>
            </a:pPr>
            <a:r>
              <a:rPr lang="fa-IR" sz="2000" dirty="0">
                <a:latin typeface="Calibri" panose="020F0502020204030204" pitchFamily="34" charset="0"/>
                <a:ea typeface="Calibri" panose="020F0502020204030204" pitchFamily="34" charset="0"/>
                <a:cs typeface="B Nazanin" panose="00000400000000000000" pitchFamily="2" charset="-78"/>
              </a:rPr>
              <a:t>6- اجرای </a:t>
            </a:r>
            <a:r>
              <a:rPr lang="fa-IR" sz="2000" b="1" dirty="0">
                <a:solidFill>
                  <a:srgbClr val="FF0000"/>
                </a:solidFill>
                <a:latin typeface="Calibri" panose="020F0502020204030204" pitchFamily="34" charset="0"/>
                <a:ea typeface="Calibri" panose="020F0502020204030204" pitchFamily="34" charset="0"/>
                <a:cs typeface="B Nazanin" panose="00000400000000000000" pitchFamily="2" charset="-78"/>
              </a:rPr>
              <a:t>پایلوت نیاز سنجی سالمندان به صورت کاغذی برای 10 % سالمندان بسیار پر خطر </a:t>
            </a:r>
            <a:r>
              <a:rPr lang="fa-IR" sz="2000" dirty="0">
                <a:latin typeface="Calibri" panose="020F0502020204030204" pitchFamily="34" charset="0"/>
                <a:ea typeface="Calibri" panose="020F0502020204030204" pitchFamily="34" charset="0"/>
                <a:cs typeface="B Nazanin" panose="00000400000000000000" pitchFamily="2" charset="-78"/>
              </a:rPr>
              <a:t>در 4 شهرستان اصفهان 1و2 لنجان و نایین و استخراج مشکلات و چالش های فرایند نیاز سنجی و فرمت مربوطه و انجام اصلاحات نهایی</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Bef>
                <a:spcPts val="0"/>
              </a:spcBef>
              <a:spcAft>
                <a:spcPts val="1000"/>
              </a:spcAft>
              <a:buNone/>
            </a:pPr>
            <a:r>
              <a:rPr lang="fa-IR" sz="2000" dirty="0">
                <a:latin typeface="Calibri" panose="020F0502020204030204" pitchFamily="34" charset="0"/>
                <a:ea typeface="Calibri" panose="020F0502020204030204" pitchFamily="34" charset="0"/>
                <a:cs typeface="B Nazanin" panose="00000400000000000000" pitchFamily="2" charset="-78"/>
              </a:rPr>
              <a:t>7- </a:t>
            </a:r>
            <a:r>
              <a:rPr lang="fa-IR" sz="2000" b="1" dirty="0">
                <a:solidFill>
                  <a:srgbClr val="FF0000"/>
                </a:solidFill>
                <a:latin typeface="Calibri" panose="020F0502020204030204" pitchFamily="34" charset="0"/>
                <a:ea typeface="Calibri" panose="020F0502020204030204" pitchFamily="34" charset="0"/>
                <a:cs typeface="B Nazanin" panose="00000400000000000000" pitchFamily="2" charset="-78"/>
              </a:rPr>
              <a:t>طراحی سامانه نیاز سنجی </a:t>
            </a:r>
            <a:r>
              <a:rPr lang="fa-IR" sz="2000" dirty="0">
                <a:latin typeface="Calibri" panose="020F0502020204030204" pitchFamily="34" charset="0"/>
                <a:ea typeface="Calibri" panose="020F0502020204030204" pitchFamily="34" charset="0"/>
                <a:cs typeface="B Nazanin" panose="00000400000000000000" pitchFamily="2" charset="-78"/>
              </a:rPr>
              <a:t>و بارگذاری فرم نیاز سنجی تایید شده سالمندان به منظور سهولت در ورود اطلاعات، گزارش گیری و دستیابی به نتایج به منظور طبقه بندی و اولویت سنجی نیازها و صرفه جویی در منابع</a:t>
            </a:r>
          </a:p>
          <a:p>
            <a:pPr marL="0" indent="0" algn="r" rtl="1">
              <a:buNone/>
            </a:pPr>
            <a:endParaRPr lang="en-US" sz="2000" dirty="0">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en-US" sz="2000" dirty="0">
              <a:cs typeface="B Nazanin" panose="00000400000000000000" pitchFamily="2" charset="-78"/>
            </a:endParaRP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4238214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57619"/>
            <a:ext cx="9000444" cy="4085880"/>
          </a:xfrm>
        </p:spPr>
        <p:txBody>
          <a:bodyPr>
            <a:noAutofit/>
          </a:bodyPr>
          <a:lstStyle/>
          <a:p>
            <a:pPr marL="0" indent="0" algn="just" rtl="1">
              <a:lnSpc>
                <a:spcPct val="115000"/>
              </a:lnSpc>
              <a:spcBef>
                <a:spcPts val="0"/>
              </a:spcBef>
              <a:spcAft>
                <a:spcPts val="1000"/>
              </a:spcAft>
              <a:buNone/>
            </a:pPr>
            <a:r>
              <a:rPr lang="fa-IR" sz="1800" dirty="0">
                <a:latin typeface="Calibri" panose="020F0502020204030204" pitchFamily="34" charset="0"/>
                <a:ea typeface="Calibri" panose="020F0502020204030204" pitchFamily="34" charset="0"/>
                <a:cs typeface="B Nazanin" panose="00000400000000000000" pitchFamily="2" charset="-78"/>
              </a:rPr>
              <a:t>8-ورود اطلاعات 10 % نیاز سنجی سالمندان شهرستانهای پایلوت در سامانه نیاز سنجی به منظور بررسی مشکلات و رفع آنها جهت نهایی نمودن و ابلاغ برنامه نیاز سنجی به سایر شبکه ها</a:t>
            </a:r>
          </a:p>
          <a:p>
            <a:pPr marL="0" indent="0" algn="just" rtl="1">
              <a:lnSpc>
                <a:spcPct val="115000"/>
              </a:lnSpc>
              <a:spcBef>
                <a:spcPts val="0"/>
              </a:spcBef>
              <a:spcAft>
                <a:spcPts val="1000"/>
              </a:spcAft>
              <a:buNone/>
            </a:pPr>
            <a:r>
              <a:rPr lang="fa-IR" sz="1800" dirty="0">
                <a:latin typeface="Calibri" panose="020F0502020204030204" pitchFamily="34" charset="0"/>
                <a:ea typeface="Calibri" panose="020F0502020204030204" pitchFamily="34" charset="0"/>
                <a:cs typeface="B Nazanin" panose="00000400000000000000" pitchFamily="2" charset="-78"/>
              </a:rPr>
              <a:t>9- بارگذاری گزارش های منتج از نیاز سنجی در سامانه نیاز سنجی و داشبورد مدیریتی (ادغام اطلاعات سامانه نیاز سنجی در داشبورد مدیریتی)</a:t>
            </a:r>
            <a:endParaRPr lang="en-US" sz="18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Bef>
                <a:spcPts val="0"/>
              </a:spcBef>
              <a:spcAft>
                <a:spcPts val="1000"/>
              </a:spcAft>
              <a:buNone/>
            </a:pPr>
            <a:r>
              <a:rPr lang="fa-IR" sz="1800" dirty="0">
                <a:latin typeface="Calibri" panose="020F0502020204030204" pitchFamily="34" charset="0"/>
                <a:ea typeface="Calibri" panose="020F0502020204030204" pitchFamily="34" charset="0"/>
                <a:cs typeface="B Nazanin" panose="00000400000000000000" pitchFamily="2" charset="-78"/>
              </a:rPr>
              <a:t>10- پیش بینی برگزاری </a:t>
            </a:r>
            <a:r>
              <a:rPr lang="fa-IR" sz="1800" b="1" dirty="0">
                <a:solidFill>
                  <a:srgbClr val="FF0000"/>
                </a:solidFill>
                <a:latin typeface="Calibri" panose="020F0502020204030204" pitchFamily="34" charset="0"/>
                <a:ea typeface="Calibri" panose="020F0502020204030204" pitchFamily="34" charset="0"/>
                <a:cs typeface="B Nazanin" panose="00000400000000000000" pitchFamily="2" charset="-78"/>
              </a:rPr>
              <a:t>جلسه آموزشی نحوه انجام نیاز سنجی در سامانه نیاز سنجی سالمندان و نظام مراقبت از سالمندان پر خطر </a:t>
            </a:r>
            <a:r>
              <a:rPr lang="fa-IR" sz="1800" dirty="0">
                <a:latin typeface="Calibri" panose="020F0502020204030204" pitchFamily="34" charset="0"/>
                <a:ea typeface="Calibri" panose="020F0502020204030204" pitchFamily="34" charset="0"/>
                <a:cs typeface="B Nazanin" panose="00000400000000000000" pitchFamily="2" charset="-78"/>
              </a:rPr>
              <a:t>ستاد شهرستانها – 18 و 21 خرداد</a:t>
            </a:r>
            <a:endParaRPr lang="en-US" sz="1800" dirty="0">
              <a:latin typeface="Calibri" panose="020F0502020204030204" pitchFamily="34" charset="0"/>
              <a:ea typeface="Calibri" panose="020F0502020204030204" pitchFamily="34" charset="0"/>
              <a:cs typeface="B Nazanin" panose="00000400000000000000" pitchFamily="2" charset="-78"/>
            </a:endParaRPr>
          </a:p>
          <a:p>
            <a:pPr marL="0" indent="0" algn="just" rtl="1">
              <a:lnSpc>
                <a:spcPct val="115000"/>
              </a:lnSpc>
              <a:spcBef>
                <a:spcPts val="0"/>
              </a:spcBef>
              <a:spcAft>
                <a:spcPts val="1000"/>
              </a:spcAft>
              <a:buNone/>
            </a:pPr>
            <a:r>
              <a:rPr lang="fa-IR" sz="1800" dirty="0">
                <a:latin typeface="Calibri" panose="020F0502020204030204" pitchFamily="34" charset="0"/>
                <a:ea typeface="Calibri" panose="020F0502020204030204" pitchFamily="34" charset="0"/>
                <a:cs typeface="B Nazanin" panose="00000400000000000000" pitchFamily="2" charset="-78"/>
              </a:rPr>
              <a:t>11- تجزیه و تحلیل نتایج و گزارشات نیاز سنجی سالمندان بسیار پر خطر  و 50 درصد سالمندان پر خطر در شهرهای زیر 20 هزار نفر  </a:t>
            </a:r>
          </a:p>
          <a:p>
            <a:pPr marL="0" indent="0" algn="just" rtl="1">
              <a:lnSpc>
                <a:spcPct val="115000"/>
              </a:lnSpc>
              <a:spcBef>
                <a:spcPts val="0"/>
              </a:spcBef>
              <a:spcAft>
                <a:spcPts val="1000"/>
              </a:spcAft>
              <a:buNone/>
            </a:pPr>
            <a:r>
              <a:rPr lang="fa-IR" sz="1800" dirty="0">
                <a:latin typeface="Calibri" panose="020F0502020204030204" pitchFamily="34" charset="0"/>
                <a:ea typeface="Calibri" panose="020F0502020204030204" pitchFamily="34" charset="0"/>
                <a:cs typeface="B Nazanin" panose="00000400000000000000" pitchFamily="2" charset="-78"/>
              </a:rPr>
              <a:t>12- اولویت بندی نیازها جهت ارائه در جلسات بین بخشی و برون بخشی و جلب حمایت</a:t>
            </a:r>
            <a:endParaRPr lang="en-US" sz="1800"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712438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Slide Title</a:t>
            </a:r>
            <a:endParaRPr lang="en-US" dirty="0"/>
          </a:p>
        </p:txBody>
      </p:sp>
      <p:sp>
        <p:nvSpPr>
          <p:cNvPr id="8" name="Content Placeholder 7"/>
          <p:cNvSpPr>
            <a:spLocks noGrp="1"/>
          </p:cNvSpPr>
          <p:nvPr>
            <p:ph sz="quarter" idx="4"/>
          </p:nvPr>
        </p:nvSpPr>
        <p:spPr>
          <a:xfrm>
            <a:off x="92279" y="1082180"/>
            <a:ext cx="8951053" cy="4061320"/>
          </a:xfrm>
        </p:spPr>
        <p:txBody>
          <a:bodyPr>
            <a:normAutofit/>
          </a:bodyPr>
          <a:lstStyle/>
          <a:p>
            <a:pPr algn="r" rtl="1"/>
            <a:r>
              <a:rPr lang="fa-IR" dirty="0">
                <a:cs typeface="B Nazanin" panose="00000400000000000000" pitchFamily="2" charset="-78"/>
              </a:rPr>
              <a:t>مراقبت یکپارچه سالمندان مشتمل بر ارایه راهکارهای مراقبتی – حمایتی جامع در سه حوزه است:</a:t>
            </a:r>
          </a:p>
          <a:p>
            <a:pPr algn="r" rtl="1"/>
            <a:r>
              <a:rPr lang="fa-IR" dirty="0">
                <a:cs typeface="B Nazanin" panose="00000400000000000000" pitchFamily="2" charset="-78"/>
              </a:rPr>
              <a:t>1 . حوزه اول: کاهش ظرفیت عملکردی شامل توان حرکتی، سوء تغذیه، اختلالات بینایی و شنیداری، اختلالات شناختی و سندرمهای افسردگی - روانشناختی</a:t>
            </a:r>
          </a:p>
          <a:p>
            <a:pPr algn="r" rtl="1"/>
            <a:r>
              <a:rPr lang="fa-IR" dirty="0">
                <a:cs typeface="B Nazanin" panose="00000400000000000000" pitchFamily="2" charset="-78"/>
              </a:rPr>
              <a:t>2 حوزه دوم: سندرم های سالمندی و بیماری های شایع در سالمندان که منجر به وابستگی مراقبتی می شوند شامل : بی اختیاری ادرار و خطر سقوط، بیماری های قلبی و عروقی و دیابت، سوء تغذیه، مشکلات سلامت روان و اختلالات شناختی و ...</a:t>
            </a:r>
          </a:p>
          <a:p>
            <a:pPr algn="r" rtl="1"/>
            <a:r>
              <a:rPr lang="fa-IR" dirty="0">
                <a:cs typeface="B Nazanin" panose="00000400000000000000" pitchFamily="2" charset="-78"/>
              </a:rPr>
              <a:t>3 . حوزه سوم: حمایت از مراقبین، مداخلاتی در زمینه حمایت از مراقبین اولیه سالمند و پیشگیری از وقوع تقلا و فشار زیاد</a:t>
            </a:r>
            <a:endParaRPr lang="en-US" dirty="0">
              <a:cs typeface="B Nazanin" panose="00000400000000000000" pitchFamily="2" charset="-78"/>
            </a:endParaRPr>
          </a:p>
        </p:txBody>
      </p:sp>
    </p:spTree>
    <p:extLst>
      <p:ext uri="{BB962C8B-B14F-4D97-AF65-F5344CB8AC3E}">
        <p14:creationId xmlns:p14="http://schemas.microsoft.com/office/powerpoint/2010/main" val="13430358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55" y="1044701"/>
            <a:ext cx="8856890" cy="3817624"/>
          </a:xfrm>
        </p:spPr>
        <p:txBody>
          <a:bodyPr>
            <a:normAutofit/>
          </a:bodyPr>
          <a:lstStyle/>
          <a:p>
            <a:pPr marL="0" indent="0" algn="just" rtl="1">
              <a:buNone/>
            </a:pPr>
            <a:r>
              <a:rPr lang="fa-IR" sz="2400" dirty="0">
                <a:latin typeface="Calibri" panose="020F0502020204030204" pitchFamily="34" charset="0"/>
                <a:ea typeface="Calibri" panose="020F0502020204030204" pitchFamily="34" charset="0"/>
                <a:cs typeface="B Nazanin" panose="00000400000000000000" pitchFamily="2" charset="-78"/>
              </a:rPr>
              <a:t>13- بارگذاری اطلاعات مربوط به گزارش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دریافت مراقبت های ادغام یافته سالمندان بسیار پر خطر و پر خطر</a:t>
            </a:r>
            <a:r>
              <a:rPr lang="fa-IR" sz="2400" dirty="0">
                <a:latin typeface="Calibri" panose="020F0502020204030204" pitchFamily="34" charset="0"/>
                <a:ea typeface="Calibri" panose="020F0502020204030204" pitchFamily="34" charset="0"/>
                <a:cs typeface="B Nazanin" panose="00000400000000000000" pitchFamily="2" charset="-78"/>
              </a:rPr>
              <a:t> در صفحه خطر پذیری سالمندان در داشبورد مدیریتی</a:t>
            </a:r>
          </a:p>
          <a:p>
            <a:pPr marL="0" indent="0" algn="just" rtl="1">
              <a:buNone/>
            </a:pPr>
            <a:endParaRPr lang="fa-IR"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buNone/>
            </a:pPr>
            <a:r>
              <a:rPr lang="fa-IR" sz="2400" dirty="0">
                <a:latin typeface="Calibri" panose="020F0502020204030204" pitchFamily="34" charset="0"/>
                <a:ea typeface="Calibri" panose="020F0502020204030204" pitchFamily="34" charset="0"/>
                <a:cs typeface="B Nazanin" panose="00000400000000000000" pitchFamily="2" charset="-78"/>
              </a:rPr>
              <a:t>14- تعیین اولویت های مراقبت ادغام یافته و جامع برای سالمندان بسیار پر خطر و پر خطر و تنها در سال 1401 به تفکیک 23 شهرستان تابعه و ابلاغ در قالب اهداف کمی برنامه عملیاتی سال 1401 شهرستانها </a:t>
            </a:r>
          </a:p>
          <a:p>
            <a:pPr algn="r" rtl="1"/>
            <a:endParaRPr lang="en-US" sz="1800"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4170455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5754"/>
            <a:ext cx="9000445" cy="3997746"/>
          </a:xfrm>
        </p:spPr>
        <p:txBody>
          <a:bodyPr>
            <a:normAutofit/>
          </a:bodyPr>
          <a:lstStyle/>
          <a:p>
            <a:pPr marL="0" indent="0" algn="just" rtl="1">
              <a:buNone/>
            </a:pPr>
            <a:r>
              <a:rPr lang="fa-IR" sz="1800" dirty="0">
                <a:latin typeface="Calibri" panose="020F0502020204030204" pitchFamily="34" charset="0"/>
                <a:ea typeface="Calibri" panose="020F0502020204030204" pitchFamily="34" charset="0"/>
                <a:cs typeface="B Nazanin" panose="00000400000000000000" pitchFamily="2" charset="-78"/>
              </a:rPr>
              <a:t>1</a:t>
            </a:r>
            <a:r>
              <a:rPr lang="fa-IR" sz="2400" dirty="0">
                <a:latin typeface="Calibri" panose="020F0502020204030204" pitchFamily="34" charset="0"/>
                <a:ea typeface="Calibri" panose="020F0502020204030204" pitchFamily="34" charset="0"/>
                <a:cs typeface="B Nazanin" panose="00000400000000000000" pitchFamily="2" charset="-78"/>
              </a:rPr>
              <a:t>5- هماهنگی با شهرستانها در خصوص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اعلام تعداد تیم های نیاز سنجی مورد نیاز جهت تعریف در سامانه نیاز سنجی</a:t>
            </a:r>
            <a:r>
              <a:rPr lang="fa-IR" sz="2400" dirty="0">
                <a:latin typeface="Calibri" panose="020F0502020204030204" pitchFamily="34" charset="0"/>
                <a:ea typeface="Calibri" panose="020F0502020204030204" pitchFamily="34" charset="0"/>
                <a:cs typeface="B Nazanin" panose="00000400000000000000" pitchFamily="2" charset="-78"/>
              </a:rPr>
              <a:t> و تعریف نام کاربری و رمز عبور تیم های شهرستانی</a:t>
            </a:r>
          </a:p>
          <a:p>
            <a:pPr marL="0" indent="0" algn="just" rtl="1">
              <a:buNone/>
            </a:pPr>
            <a:endParaRPr lang="fa-IR"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buNone/>
            </a:pPr>
            <a:r>
              <a:rPr lang="fa-IR" sz="2400" dirty="0">
                <a:latin typeface="Calibri" panose="020F0502020204030204" pitchFamily="34" charset="0"/>
                <a:ea typeface="Calibri" panose="020F0502020204030204" pitchFamily="34" charset="0"/>
                <a:cs typeface="B Nazanin" panose="00000400000000000000" pitchFamily="2" charset="-78"/>
              </a:rPr>
              <a:t>16-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ابلاغ آغاز برنامه نیاز سنجی به تمام شهرستانها </a:t>
            </a:r>
            <a:r>
              <a:rPr lang="fa-IR" sz="2400" dirty="0">
                <a:latin typeface="Calibri" panose="020F0502020204030204" pitchFamily="34" charset="0"/>
                <a:ea typeface="Calibri" panose="020F0502020204030204" pitchFamily="34" charset="0"/>
                <a:cs typeface="B Nazanin" panose="00000400000000000000" pitchFamily="2" charset="-78"/>
              </a:rPr>
              <a:t>و تعیین حد انتظار نیاز سنجی به تفکیک شهرستانها و برنامه زمان بندی (100 % سالمندان بسیار پرخطر، 50% سالمندان پر خطر در شهرستانهای زیر 20 هزار و سالمندان تنها) </a:t>
            </a:r>
          </a:p>
          <a:p>
            <a:pPr marL="0" indent="0" algn="just" rtl="1">
              <a:buNone/>
            </a:pPr>
            <a:endParaRPr lang="fa-IR"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buNone/>
            </a:pPr>
            <a:r>
              <a:rPr lang="fa-IR" sz="2400" dirty="0">
                <a:latin typeface="Calibri" panose="020F0502020204030204" pitchFamily="34" charset="0"/>
                <a:ea typeface="Calibri" panose="020F0502020204030204" pitchFamily="34" charset="0"/>
                <a:cs typeface="B Nazanin" panose="00000400000000000000" pitchFamily="2" charset="-78"/>
              </a:rPr>
              <a:t>17- نظارت بر عملکرد تیم های نیاز سنجی در بازدیدهای دوره ای کارشناسان سالمندان معاونت بهداشتی و ارائه فیدبک </a:t>
            </a:r>
          </a:p>
          <a:p>
            <a:pPr algn="r" rtl="1"/>
            <a:endParaRPr lang="en-US" sz="1800"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9979957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25876"/>
            <a:ext cx="9000445" cy="3817624"/>
          </a:xfrm>
        </p:spPr>
        <p:txBody>
          <a:bodyPr>
            <a:normAutofit/>
          </a:bodyPr>
          <a:lstStyle/>
          <a:p>
            <a:pPr marL="0" indent="0" algn="just" rtl="1">
              <a:buNone/>
            </a:pPr>
            <a:r>
              <a:rPr lang="fa-IR" sz="2400" dirty="0">
                <a:latin typeface="Calibri" panose="020F0502020204030204" pitchFamily="34" charset="0"/>
                <a:ea typeface="Calibri" panose="020F0502020204030204" pitchFamily="34" charset="0"/>
                <a:cs typeface="B Nazanin" panose="00000400000000000000" pitchFamily="2" charset="-78"/>
              </a:rPr>
              <a:t>18- هماهنگی با ریاست دانشگاه و دبیرخانه ساغ دانشگاه و برگزاری جلسات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درون بخشی </a:t>
            </a:r>
            <a:r>
              <a:rPr lang="fa-IR" sz="2400" dirty="0">
                <a:latin typeface="Calibri" panose="020F0502020204030204" pitchFamily="34" charset="0"/>
                <a:ea typeface="Calibri" panose="020F0502020204030204" pitchFamily="34" charset="0"/>
                <a:cs typeface="B Nazanin" panose="00000400000000000000" pitchFamily="2" charset="-78"/>
              </a:rPr>
              <a:t>با </a:t>
            </a:r>
            <a:r>
              <a:rPr lang="fa-IR" sz="2400" dirty="0">
                <a:latin typeface="Calibri" panose="020F0502020204030204" pitchFamily="34" charset="0"/>
                <a:ea typeface="Times New Roman" panose="02020603050405020304" pitchFamily="18" charset="0"/>
                <a:cs typeface="B Mitra" panose="00000400000000000000" pitchFamily="2" charset="-78"/>
              </a:rPr>
              <a:t>معاونت های درمان، غذا و دارو، آموزشی، دانشکده های بهداشت، پرستاری مامایی، توانبخشی، تغذیه و ... و نظام پزشکی استان ، </a:t>
            </a:r>
            <a:r>
              <a:rPr lang="fa-IR" sz="2400" dirty="0">
                <a:latin typeface="Calibri" panose="020F0502020204030204" pitchFamily="34" charset="0"/>
                <a:ea typeface="Calibri" panose="020F0502020204030204" pitchFamily="34" charset="0"/>
                <a:cs typeface="B Nazanin" panose="00000400000000000000" pitchFamily="2" charset="-78"/>
              </a:rPr>
              <a:t>و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برون بخشی </a:t>
            </a:r>
            <a:r>
              <a:rPr lang="fa-IR" sz="2400" dirty="0">
                <a:latin typeface="Calibri" panose="020F0502020204030204" pitchFamily="34" charset="0"/>
                <a:ea typeface="Calibri" panose="020F0502020204030204" pitchFamily="34" charset="0"/>
                <a:cs typeface="B Nazanin" panose="00000400000000000000" pitchFamily="2" charset="-78"/>
              </a:rPr>
              <a:t>با معاونت های مختلف سازمان بهزیستی استان، کمیته امداد، هلال احمر و خیرین و </a:t>
            </a:r>
            <a:r>
              <a:rPr lang="en-US" sz="2400" dirty="0">
                <a:latin typeface="Calibri" panose="020F0502020204030204" pitchFamily="34" charset="0"/>
                <a:ea typeface="Calibri" panose="020F0502020204030204" pitchFamily="34" charset="0"/>
                <a:cs typeface="B Nazanin" panose="00000400000000000000" pitchFamily="2" charset="-78"/>
              </a:rPr>
              <a:t>NGO </a:t>
            </a:r>
            <a:r>
              <a:rPr lang="fa-IR" sz="2400" dirty="0">
                <a:latin typeface="Calibri" panose="020F0502020204030204" pitchFamily="34" charset="0"/>
                <a:ea typeface="Calibri" panose="020F0502020204030204" pitchFamily="34" charset="0"/>
                <a:cs typeface="B Nazanin" panose="00000400000000000000" pitchFamily="2" charset="-78"/>
              </a:rPr>
              <a:t>ها... به منظور تشریح برنامه مراقبت سالمندان بسیار پر خطر، اهداف و انتظارات بین بخشی و جلب حمایت</a:t>
            </a:r>
          </a:p>
          <a:p>
            <a:pPr marL="0" indent="0" algn="just" rtl="1">
              <a:buNone/>
            </a:pPr>
            <a:endParaRPr lang="fa-IR" sz="2400" dirty="0">
              <a:latin typeface="Calibri" panose="020F0502020204030204" pitchFamily="34" charset="0"/>
              <a:ea typeface="Calibri" panose="020F0502020204030204" pitchFamily="34" charset="0"/>
              <a:cs typeface="B Nazanin" panose="00000400000000000000" pitchFamily="2" charset="-78"/>
            </a:endParaRPr>
          </a:p>
          <a:p>
            <a:pPr marL="0" indent="0" algn="just" rtl="1">
              <a:buNone/>
            </a:pPr>
            <a:r>
              <a:rPr lang="fa-IR" sz="2400" dirty="0">
                <a:latin typeface="Calibri" panose="020F0502020204030204" pitchFamily="34" charset="0"/>
                <a:ea typeface="Calibri" panose="020F0502020204030204" pitchFamily="34" charset="0"/>
                <a:cs typeface="B Nazanin" panose="00000400000000000000" pitchFamily="2" charset="-78"/>
              </a:rPr>
              <a:t>19- پیگیری جهت طرح موضوع و نتایج مراقبت خطر پذیری و همچنین نیاز سنجی سالمندان پر خطر و انتظارات از دستگاه ها در مراقبت از این گروه آسیب پذیر در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شورای ساماندهی سالمندان استانداری و فرمانداری ها</a:t>
            </a:r>
            <a:endParaRPr lang="en-US" sz="2400" b="1" dirty="0">
              <a:solidFill>
                <a:srgbClr val="FF0000"/>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9304128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55" y="1183818"/>
            <a:ext cx="8856890" cy="3970329"/>
          </a:xfrm>
        </p:spPr>
        <p:txBody>
          <a:bodyPr>
            <a:normAutofit/>
          </a:bodyPr>
          <a:lstStyle/>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20- دریافت لیست مددجویان سالمند تحت پوشش سازمان بهزیستی و کمیته امداد و تطابق با </a:t>
            </a:r>
            <a:r>
              <a:rPr lang="fa-IR" sz="2200" b="1" dirty="0">
                <a:solidFill>
                  <a:srgbClr val="FF0000"/>
                </a:solidFill>
                <a:latin typeface="Calibri" panose="020F0502020204030204" pitchFamily="34" charset="0"/>
                <a:ea typeface="Calibri" panose="020F0502020204030204" pitchFamily="34" charset="0"/>
                <a:cs typeface="B Nazanin" panose="00000400000000000000" pitchFamily="2" charset="-78"/>
              </a:rPr>
              <a:t>بانک اطلاعاتی سالمندان بسیار پر خطر و پر خطر </a:t>
            </a:r>
            <a:r>
              <a:rPr lang="fa-IR" sz="2200" dirty="0">
                <a:latin typeface="Calibri" panose="020F0502020204030204" pitchFamily="34" charset="0"/>
                <a:ea typeface="Calibri" panose="020F0502020204030204" pitchFamily="34" charset="0"/>
                <a:cs typeface="B Nazanin" panose="00000400000000000000" pitchFamily="2" charset="-78"/>
              </a:rPr>
              <a:t>معاونت بهداشتی در داشبورد مدیریتی به منظور شناسایی سالمندان نیازمند و برنامه ریزی برای حمایت</a:t>
            </a:r>
          </a:p>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21- تعریف فرایند معرفی سالمندان بسیار پر خطر  و پر خطر شناسایی شده  نیازمند خدمات</a:t>
            </a:r>
            <a:r>
              <a:rPr lang="fa-IR" sz="2200" b="1" dirty="0">
                <a:solidFill>
                  <a:srgbClr val="FF0000"/>
                </a:solidFill>
                <a:latin typeface="Calibri" panose="020F0502020204030204" pitchFamily="34" charset="0"/>
                <a:ea typeface="Calibri" panose="020F0502020204030204" pitchFamily="34" charset="0"/>
                <a:cs typeface="B Nazanin" panose="00000400000000000000" pitchFamily="2" charset="-78"/>
              </a:rPr>
              <a:t> "تیم های ویزیت در منزل" </a:t>
            </a:r>
            <a:r>
              <a:rPr lang="fa-IR" sz="2200" dirty="0">
                <a:latin typeface="Calibri" panose="020F0502020204030204" pitchFamily="34" charset="0"/>
                <a:ea typeface="Calibri" panose="020F0502020204030204" pitchFamily="34" charset="0"/>
                <a:cs typeface="B Nazanin" panose="00000400000000000000" pitchFamily="2" charset="-78"/>
              </a:rPr>
              <a:t>و خدمت </a:t>
            </a:r>
            <a:r>
              <a:rPr lang="fa-IR" sz="2200" b="1" dirty="0">
                <a:solidFill>
                  <a:srgbClr val="FF0000"/>
                </a:solidFill>
                <a:latin typeface="Calibri" panose="020F0502020204030204" pitchFamily="34" charset="0"/>
                <a:ea typeface="Calibri" panose="020F0502020204030204" pitchFamily="34" charset="0"/>
                <a:cs typeface="B Nazanin" panose="00000400000000000000" pitchFamily="2" charset="-78"/>
              </a:rPr>
              <a:t>"مراقبت در منزل سالمند" </a:t>
            </a:r>
            <a:r>
              <a:rPr lang="fa-IR" sz="2200" dirty="0">
                <a:latin typeface="Calibri" panose="020F0502020204030204" pitchFamily="34" charset="0"/>
                <a:ea typeface="Calibri" panose="020F0502020204030204" pitchFamily="34" charset="0"/>
                <a:cs typeface="B Nazanin" panose="00000400000000000000" pitchFamily="2" charset="-78"/>
              </a:rPr>
              <a:t>در فرایند نیاز سنجی به معاونت توانبخشی و اداره حمایت های اجتماعی سازمان بهزیستی و  مراکز نیکوکاری تحت نظارت  کمیته امداد امام خمینی(ره) در هر منطقه و اعلام به شبکه های بهداشت و درمان جهت معرفی سالمندان نیازمند</a:t>
            </a:r>
          </a:p>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22- مکاتبه با شهرستانها و آموزش به تیم های مجری برنامه نیاز سنجی در خصوص معرفی سالمندان در معرض</a:t>
            </a:r>
            <a:r>
              <a:rPr lang="fa-IR" sz="2200" b="1" dirty="0">
                <a:solidFill>
                  <a:srgbClr val="FF0000"/>
                </a:solidFill>
                <a:latin typeface="Calibri" panose="020F0502020204030204" pitchFamily="34" charset="0"/>
                <a:ea typeface="Calibri" panose="020F0502020204030204" pitchFamily="34" charset="0"/>
                <a:cs typeface="B Nazanin" panose="00000400000000000000" pitchFamily="2" charset="-78"/>
              </a:rPr>
              <a:t> سالمندآزاری به اورژانس اجتماعی </a:t>
            </a:r>
            <a:r>
              <a:rPr lang="fa-IR" sz="2200" dirty="0">
                <a:latin typeface="Calibri" panose="020F0502020204030204" pitchFamily="34" charset="0"/>
                <a:ea typeface="Calibri" panose="020F0502020204030204" pitchFamily="34" charset="0"/>
                <a:cs typeface="B Nazanin" panose="00000400000000000000" pitchFamily="2" charset="-78"/>
              </a:rPr>
              <a:t>(شماره تلفن 123) معاونت امور اجتماعی</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sz="16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sz="16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sz="1600"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52591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43555" y="1044700"/>
            <a:ext cx="8856889" cy="4098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23- هماهنگی با بهزیستی،کمیته امداد، سازمان اوقاف و امور خیریه، مجمع خیرین سلامت استان و تکمیل دریافت لیست، شماره تماس و حوزه فعالیت مراکز خیریه و سمن های فعال در عرصه سالمندی</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24- برنامه ریزی و برگزاری جلسه با مسئولین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hlinkClick r:id="rId2" action="ppaction://hlinkfile"/>
              </a:rPr>
              <a:t>خیریه و سمن های شناسایی شده،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ظرفیت های آنها و تعریف فرایند معرفی سالمندان پر خطر نیازمند مراقبت و حمایت به آنان </a:t>
            </a:r>
          </a:p>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25- معرفی خیریه و سمن های شناسایی شده، ظرفیت ها و فرایند ارجاع سالمندان به شبکه های بهداشت و درمان تابعه   </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26- طرح موضوع مراقبت از سالمندان پر خطر و نیازهای آنان در جلسه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hlinkClick r:id="rId3" action="ppaction://hlinkfile"/>
              </a:rPr>
              <a:t>مجمع خیرین سلامت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امام هادی (ع) معاونت بهداشتی و جلب مشارکت آنان </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557312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43555" y="1168948"/>
            <a:ext cx="8856890" cy="397455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lang="fa-IR" sz="2200" dirty="0">
                <a:solidFill>
                  <a:prstClr val="black"/>
                </a:solidFill>
                <a:latin typeface="Calibri" panose="020F0502020204030204" pitchFamily="34" charset="0"/>
                <a:ea typeface="Times New Roman" panose="02020603050405020304" pitchFamily="18" charset="0"/>
                <a:cs typeface="B Mitra" panose="00000400000000000000" pitchFamily="2" charset="-78"/>
              </a:rPr>
              <a:t>27- پیگیری ساماندهی </a:t>
            </a:r>
            <a:r>
              <a:rPr kumimoji="0" lang="fa-IR" sz="20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Mitra" panose="00000400000000000000" pitchFamily="2" charset="-78"/>
              </a:rPr>
              <a:t>مراقبت در منزل سالمندان </a:t>
            </a:r>
            <a:r>
              <a:rPr lang="fa-IR" sz="2200" dirty="0">
                <a:solidFill>
                  <a:prstClr val="black"/>
                </a:solidFill>
                <a:latin typeface="Calibri" panose="020F0502020204030204" pitchFamily="34" charset="0"/>
                <a:ea typeface="Times New Roman" panose="02020603050405020304" pitchFamily="18" charset="0"/>
                <a:cs typeface="B Mitra" panose="00000400000000000000" pitchFamily="2" charset="-78"/>
              </a:rPr>
              <a:t>بسیار پر خطر و پر خطر ساکن در روستاها توسط</a:t>
            </a:r>
            <a:r>
              <a:rPr kumimoji="0" lang="fa-IR" sz="20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 </a:t>
            </a:r>
            <a:r>
              <a:rPr kumimoji="0" lang="fa-IR" sz="20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Mitra" panose="00000400000000000000" pitchFamily="2" charset="-78"/>
              </a:rPr>
              <a:t>تیم پزشک خانواده </a:t>
            </a:r>
            <a:r>
              <a:rPr lang="fa-IR" sz="2200" dirty="0">
                <a:solidFill>
                  <a:prstClr val="black"/>
                </a:solidFill>
                <a:latin typeface="Calibri" panose="020F0502020204030204" pitchFamily="34" charset="0"/>
                <a:ea typeface="Times New Roman" panose="02020603050405020304" pitchFamily="18" charset="0"/>
                <a:cs typeface="B Mitra" panose="00000400000000000000" pitchFamily="2" charset="-78"/>
              </a:rPr>
              <a:t>در کمیته سالمندان پر خطر دانشگاه</a:t>
            </a:r>
            <a:endParaRPr lang="en-US" sz="2200" dirty="0">
              <a:solidFill>
                <a:prstClr val="black"/>
              </a:solidFill>
              <a:latin typeface="Calibri" panose="020F0502020204030204" pitchFamily="34" charset="0"/>
              <a:ea typeface="Times New Roman" panose="02020603050405020304" pitchFamily="18" charset="0"/>
              <a:cs typeface="B Mitra" panose="00000400000000000000" pitchFamily="2" charset="-78"/>
            </a:endParaRPr>
          </a:p>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2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28-برنامه ریزی و پیگیری تشکیل / تقویت تیم های مراقبت در منزل سالمندان بسیار پر خطر و پر خطر ساکن شهر توسط تیم مراقبت در منزل بهزیستی و بسیج جامعه پزشکی و سپاه سازندگی در کمیته ساماندهی سالمندان استانداری</a:t>
            </a:r>
          </a:p>
          <a:p>
            <a:pPr marL="0" indent="0" algn="just" rtl="1">
              <a:buNone/>
              <a:defRPr/>
            </a:pPr>
            <a:r>
              <a:rPr lang="fa-IR" sz="2200" dirty="0">
                <a:solidFill>
                  <a:prstClr val="black"/>
                </a:solidFill>
                <a:latin typeface="Calibri" panose="020F0502020204030204" pitchFamily="34" charset="0"/>
                <a:ea typeface="Times New Roman" panose="02020603050405020304" pitchFamily="18" charset="0"/>
                <a:cs typeface="B Mitra" panose="00000400000000000000" pitchFamily="2" charset="-78"/>
              </a:rPr>
              <a:t>29 –ابلاغ </a:t>
            </a:r>
            <a:r>
              <a:rPr kumimoji="0" lang="fa-IR" sz="20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Mitra" panose="00000400000000000000" pitchFamily="2" charset="-78"/>
              </a:rPr>
              <a:t>فرمت گزارش اقدامات شهرستانها</a:t>
            </a:r>
            <a:r>
              <a:rPr lang="fa-IR" sz="2400" dirty="0">
                <a:solidFill>
                  <a:prstClr val="black"/>
                </a:solidFill>
                <a:latin typeface="Calibri" panose="020F0502020204030204" pitchFamily="34" charset="0"/>
                <a:ea typeface="Times New Roman" panose="02020603050405020304" pitchFamily="18" charset="0"/>
                <a:cs typeface="B Mitra" panose="00000400000000000000" pitchFamily="2" charset="-78"/>
              </a:rPr>
              <a:t> </a:t>
            </a:r>
            <a:r>
              <a:rPr lang="fa-IR" sz="2200" dirty="0">
                <a:solidFill>
                  <a:prstClr val="black"/>
                </a:solidFill>
                <a:latin typeface="Calibri" panose="020F0502020204030204" pitchFamily="34" charset="0"/>
                <a:ea typeface="Times New Roman" panose="02020603050405020304" pitchFamily="18" charset="0"/>
                <a:cs typeface="B Mitra" panose="00000400000000000000" pitchFamily="2" charset="-78"/>
              </a:rPr>
              <a:t>(برگزاری جلسات با ارگان های حمایتی در سطح شهرستان ،مراقبت در منزل، مراقبت ادغام یافته سالمندان پر خطر، تعداد سالمندان دریافت کننده خدمات حمایتی و مراقبتی) و ارسال به شهرستانها/ واحدهای تابعه</a:t>
            </a:r>
            <a:endParaRPr lang="en-US" sz="2200" dirty="0">
              <a:solidFill>
                <a:prstClr val="black"/>
              </a:solidFill>
              <a:latin typeface="Calibri" panose="020F0502020204030204" pitchFamily="34" charset="0"/>
              <a:ea typeface="Times New Roman" panose="02020603050405020304" pitchFamily="18" charset="0"/>
              <a:cs typeface="B Mitra" panose="00000400000000000000" pitchFamily="2" charset="-78"/>
            </a:endParaRPr>
          </a:p>
          <a:p>
            <a:pPr marL="0" marR="0" lvl="0" indent="0" algn="just" rtl="1" fontAlgn="auto">
              <a:lnSpc>
                <a:spcPct val="100000"/>
              </a:lnSpc>
              <a:spcAft>
                <a:spcPts val="0"/>
              </a:spcAft>
              <a:buClrTx/>
              <a:buSzTx/>
              <a:buNone/>
              <a:tabLst/>
              <a:defRPr/>
            </a:pPr>
            <a:r>
              <a:rPr lang="fa-IR" sz="2200" dirty="0">
                <a:solidFill>
                  <a:prstClr val="black"/>
                </a:solidFill>
                <a:latin typeface="Calibri" panose="020F0502020204030204" pitchFamily="34" charset="0"/>
                <a:ea typeface="Times New Roman" panose="02020603050405020304" pitchFamily="18" charset="0"/>
                <a:cs typeface="B Mitra" panose="00000400000000000000" pitchFamily="2" charset="-78"/>
              </a:rPr>
              <a:t>30 - بررسی عملکرد شهرستانها و مراکز محیطی در ارائه خدمات و مراقبت ها به سالمندان پر خطر (بررسی گزارش های دوره ای، نظارت های حضوری و ... ) </a:t>
            </a:r>
            <a:endParaRPr lang="en-US" sz="2200" dirty="0">
              <a:solidFill>
                <a:prstClr val="black"/>
              </a:solidFill>
              <a:latin typeface="Calibri" panose="020F0502020204030204" pitchFamily="34" charset="0"/>
              <a:ea typeface="Times New Roman" panose="02020603050405020304" pitchFamily="18" charset="0"/>
              <a:cs typeface="B Mitra" panose="00000400000000000000" pitchFamily="2" charset="-78"/>
            </a:endParaRPr>
          </a:p>
        </p:txBody>
      </p:sp>
    </p:spTree>
    <p:extLst>
      <p:ext uri="{BB962C8B-B14F-4D97-AF65-F5344CB8AC3E}">
        <p14:creationId xmlns:p14="http://schemas.microsoft.com/office/powerpoint/2010/main" val="33652580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 y="1044701"/>
            <a:ext cx="9000445" cy="381762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31- تشکیل </a:t>
            </a:r>
            <a:r>
              <a:rPr lang="fa-IR" sz="2000" b="1" dirty="0">
                <a:solidFill>
                  <a:srgbClr val="FF0000"/>
                </a:solidFill>
                <a:latin typeface="Calibri" panose="020F0502020204030204" pitchFamily="34" charset="0"/>
                <a:ea typeface="Times New Roman" panose="02020603050405020304" pitchFamily="18" charset="0"/>
                <a:cs typeface="B Mitra" panose="00000400000000000000" pitchFamily="2" charset="-78"/>
              </a:rPr>
              <a:t>تیم علمی و تولید محتوای سالمندی </a:t>
            </a: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و </a:t>
            </a:r>
            <a:r>
              <a:rPr kumimoji="0" lang="fa-IR" sz="20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Mitra" panose="00000400000000000000" pitchFamily="2" charset="-78"/>
              </a:rPr>
              <a:t>تیم تولید رسانه</a:t>
            </a:r>
            <a:r>
              <a:rPr kumimoji="0" lang="fa-IR" sz="23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B Mitra" panose="00000400000000000000" pitchFamily="2" charset="-78"/>
              </a:rPr>
              <a:t> </a:t>
            </a:r>
            <a:r>
              <a:rPr kumimoji="0" lang="fa-IR" sz="23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با همکاری اساتید و کارشناسان مرتبط و فعال در عرصه سالمندی</a:t>
            </a:r>
          </a:p>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32</a:t>
            </a:r>
            <a:r>
              <a:rPr lang="fa-IR" sz="2300" dirty="0">
                <a:solidFill>
                  <a:prstClr val="black"/>
                </a:solidFill>
                <a:latin typeface="Calibri" panose="020F0502020204030204" pitchFamily="34" charset="0"/>
                <a:ea typeface="Times New Roman" panose="02020603050405020304" pitchFamily="18" charset="0"/>
                <a:cs typeface="B Mitra" panose="00000400000000000000" pitchFamily="2" charset="-78"/>
              </a:rPr>
              <a:t>- تهیه لیست محتواهای آموزشی مورد نیاز سالمندان بسیار پر خطر و پر خطر (بر اساس نتایج نیاز سنجی و نظر اساتید دانشکده پزشکی، بهداشت، پرستاری، تغذیه، توانبخشی، دندانپزشکی و ... ) و اولویت بندی محتواهای مورد نیاز</a:t>
            </a:r>
          </a:p>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3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33- هماهنگی و برگزاری جلسات با تیم تولید محتوا و تولید رسانه به منظور انتخاب رسانه مناسب جهت هر محتوای تولید شده برای سالمندان بسیار پر خطر، مراقبین و خانواده آنان (تراکت/ پمفلت/ </a:t>
            </a:r>
            <a:r>
              <a:rPr kumimoji="0" lang="fa-IR" sz="23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Nazanin" panose="00000400000000000000" pitchFamily="2" charset="-78"/>
              </a:rPr>
              <a:t>کلیپ/انیمیشن</a:t>
            </a:r>
            <a:r>
              <a:rPr kumimoji="0" lang="fa-IR" sz="23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B Mitra" panose="00000400000000000000" pitchFamily="2" charset="-78"/>
              </a:rPr>
              <a:t>/ کتابچه/ پادکست و ....)</a:t>
            </a:r>
          </a:p>
          <a:p>
            <a:pPr marL="0" indent="0" algn="just" rtl="1">
              <a:buNone/>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34 – </a:t>
            </a:r>
            <a:r>
              <a:rPr lang="fa-IR" sz="2000" b="1" dirty="0">
                <a:solidFill>
                  <a:srgbClr val="FF0000"/>
                </a:solidFill>
                <a:latin typeface="Calibri" panose="020F0502020204030204" pitchFamily="34" charset="0"/>
                <a:ea typeface="Times New Roman" panose="02020603050405020304" pitchFamily="18" charset="0"/>
                <a:cs typeface="B Mitra" panose="00000400000000000000" pitchFamily="2" charset="-78"/>
              </a:rPr>
              <a:t>چاپ و توزیع رسانه های آموزشی تهیه شده به شهرستانها </a:t>
            </a:r>
            <a:r>
              <a:rPr lang="fa-IR" sz="2300" dirty="0">
                <a:solidFill>
                  <a:prstClr val="black"/>
                </a:solidFill>
                <a:latin typeface="Calibri" panose="020F0502020204030204" pitchFamily="34" charset="0"/>
                <a:ea typeface="Times New Roman" panose="02020603050405020304" pitchFamily="18" charset="0"/>
                <a:cs typeface="B Mitra" panose="00000400000000000000" pitchFamily="2" charset="-78"/>
              </a:rPr>
              <a:t>جهت ارائه به سالمندان پر خطر و خانواده های آنان  به صورت مجازی و فیزیکی (در جریان مراقبت در واحد بهداشتی یا مراقبت در منزل) </a:t>
            </a:r>
            <a:endParaRPr lang="en-US" sz="2300" dirty="0">
              <a:solidFill>
                <a:prstClr val="black"/>
              </a:solidFill>
              <a:latin typeface="Calibri" panose="020F0502020204030204" pitchFamily="34" charset="0"/>
              <a:ea typeface="Times New Roman" panose="02020603050405020304" pitchFamily="18" charset="0"/>
              <a:cs typeface="B Mitra" panose="00000400000000000000" pitchFamily="2" charset="-78"/>
            </a:endParaRPr>
          </a:p>
        </p:txBody>
      </p:sp>
    </p:spTree>
    <p:extLst>
      <p:ext uri="{BB962C8B-B14F-4D97-AF65-F5344CB8AC3E}">
        <p14:creationId xmlns:p14="http://schemas.microsoft.com/office/powerpoint/2010/main" val="26337703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ctrTitle"/>
          </p:nvPr>
        </p:nvSpPr>
        <p:spPr>
          <a:xfrm>
            <a:off x="3514380" y="1575657"/>
            <a:ext cx="5629620" cy="1527050"/>
          </a:xfrm>
        </p:spPr>
        <p:txBody>
          <a:bodyPr>
            <a:normAutofit/>
          </a:bodyPr>
          <a:lstStyle/>
          <a:p>
            <a:pPr algn="ctr" rtl="1">
              <a:lnSpc>
                <a:spcPct val="150000"/>
              </a:lnSpc>
            </a:pPr>
            <a:r>
              <a:rPr lang="fa-IR" altLang="en-US" sz="2800" b="1" dirty="0">
                <a:cs typeface="B Titr" panose="00000700000000000000" pitchFamily="2" charset="-78"/>
              </a:rPr>
              <a:t>گام پنجم مراقبت سالمندان پر خطر:  </a:t>
            </a:r>
            <a:br>
              <a:rPr lang="fa-IR" altLang="en-US" sz="2800" b="1" dirty="0">
                <a:cs typeface="B Titr" panose="00000700000000000000" pitchFamily="2" charset="-78"/>
              </a:rPr>
            </a:br>
            <a:r>
              <a:rPr lang="fa-IR" altLang="en-US" sz="2700" b="1" dirty="0">
                <a:solidFill>
                  <a:srgbClr val="FF0000"/>
                </a:solidFill>
                <a:cs typeface="B Titr" panose="00000700000000000000" pitchFamily="2" charset="-78"/>
              </a:rPr>
              <a:t>پایش و ارزشیابی برنامه</a:t>
            </a:r>
          </a:p>
        </p:txBody>
      </p:sp>
    </p:spTree>
    <p:extLst>
      <p:ext uri="{BB962C8B-B14F-4D97-AF65-F5344CB8AC3E}">
        <p14:creationId xmlns:p14="http://schemas.microsoft.com/office/powerpoint/2010/main" val="7632332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ctrTitle"/>
          </p:nvPr>
        </p:nvSpPr>
        <p:spPr>
          <a:xfrm>
            <a:off x="3756752" y="1575657"/>
            <a:ext cx="5387248" cy="1527050"/>
          </a:xfrm>
        </p:spPr>
        <p:txBody>
          <a:bodyPr>
            <a:noAutofit/>
          </a:bodyPr>
          <a:lstStyle/>
          <a:p>
            <a:pPr algn="ctr" rtl="1">
              <a:lnSpc>
                <a:spcPct val="150000"/>
              </a:lnSpc>
            </a:pPr>
            <a:r>
              <a:rPr lang="fa-IR" altLang="en-US" sz="2400" b="1" dirty="0">
                <a:cs typeface="B Titr" panose="00000700000000000000" pitchFamily="2" charset="-78"/>
              </a:rPr>
              <a:t>حد انتظار برنامه های سالمندان در سال 1401</a:t>
            </a:r>
            <a:br>
              <a:rPr lang="fa-IR" altLang="en-US" sz="2400" b="1" dirty="0">
                <a:cs typeface="B Titr" panose="00000700000000000000" pitchFamily="2" charset="-78"/>
              </a:rPr>
            </a:br>
            <a:r>
              <a:rPr lang="fa-IR" altLang="en-US" sz="2000" b="1" dirty="0">
                <a:cs typeface="B Titr" panose="00000700000000000000" pitchFamily="2" charset="-78"/>
              </a:rPr>
              <a:t>شهرستانهای تابعه دانشگاه علوم پزشکی اصفهان</a:t>
            </a:r>
            <a:endParaRPr lang="fa-IR" altLang="en-US" sz="1800" b="1" dirty="0">
              <a:solidFill>
                <a:srgbClr val="FF0000"/>
              </a:solidFill>
              <a:cs typeface="B Titr" panose="00000700000000000000" pitchFamily="2" charset="-78"/>
            </a:endParaRPr>
          </a:p>
        </p:txBody>
      </p:sp>
    </p:spTree>
    <p:extLst>
      <p:ext uri="{BB962C8B-B14F-4D97-AF65-F5344CB8AC3E}">
        <p14:creationId xmlns:p14="http://schemas.microsoft.com/office/powerpoint/2010/main" val="24546088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444" y="77118"/>
            <a:ext cx="8642555" cy="932867"/>
          </a:xfrm>
        </p:spPr>
        <p:txBody>
          <a:bodyPr>
            <a:normAutofit fontScale="90000"/>
          </a:bodyPr>
          <a:lstStyle/>
          <a:p>
            <a:r>
              <a:rPr lang="fa-IR" sz="2800" b="1" dirty="0">
                <a:solidFill>
                  <a:srgbClr val="003296"/>
                </a:solidFill>
                <a:cs typeface="B Nazanin" panose="00000400000000000000" pitchFamily="2" charset="-78"/>
              </a:rPr>
              <a:t>حد انتظار مراقبت های ادغام یافته سالمندان </a:t>
            </a:r>
            <a:br>
              <a:rPr lang="fa-IR" sz="2800" b="1" dirty="0">
                <a:solidFill>
                  <a:srgbClr val="003296"/>
                </a:solidFill>
                <a:cs typeface="B Nazanin" panose="00000400000000000000" pitchFamily="2" charset="-78"/>
              </a:rPr>
            </a:br>
            <a:r>
              <a:rPr lang="fa-IR" sz="2800" b="1" dirty="0">
                <a:solidFill>
                  <a:srgbClr val="003296"/>
                </a:solidFill>
                <a:cs typeface="B Nazanin" panose="00000400000000000000" pitchFamily="2" charset="-78"/>
              </a:rPr>
              <a:t> </a:t>
            </a:r>
            <a:r>
              <a:rPr lang="fa-IR" sz="2800" b="1" dirty="0">
                <a:solidFill>
                  <a:srgbClr val="FF0000"/>
                </a:solidFill>
                <a:cs typeface="B Nazanin" panose="00000400000000000000" pitchFamily="2" charset="-78"/>
              </a:rPr>
              <a:t>مراقبت کامل</a:t>
            </a:r>
            <a:endParaRPr lang="en-US" sz="2800" b="1" dirty="0">
              <a:solidFill>
                <a:srgbClr val="FF0000"/>
              </a:solidFill>
              <a:cs typeface="B Nazanin"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50073922"/>
              </p:ext>
            </p:extLst>
          </p:nvPr>
        </p:nvGraphicFramePr>
        <p:xfrm>
          <a:off x="253388" y="1156774"/>
          <a:ext cx="8703325" cy="3986729"/>
        </p:xfrm>
        <a:graphic>
          <a:graphicData uri="http://schemas.openxmlformats.org/drawingml/2006/table">
            <a:tbl>
              <a:tblPr rtl="1"/>
              <a:tblGrid>
                <a:gridCol w="661081">
                  <a:extLst>
                    <a:ext uri="{9D8B030D-6E8A-4147-A177-3AD203B41FA5}">
                      <a16:colId xmlns:a16="http://schemas.microsoft.com/office/drawing/2014/main" val="2415727579"/>
                    </a:ext>
                  </a:extLst>
                </a:gridCol>
                <a:gridCol w="872410">
                  <a:extLst>
                    <a:ext uri="{9D8B030D-6E8A-4147-A177-3AD203B41FA5}">
                      <a16:colId xmlns:a16="http://schemas.microsoft.com/office/drawing/2014/main" val="2240853180"/>
                    </a:ext>
                  </a:extLst>
                </a:gridCol>
                <a:gridCol w="2191861">
                  <a:extLst>
                    <a:ext uri="{9D8B030D-6E8A-4147-A177-3AD203B41FA5}">
                      <a16:colId xmlns:a16="http://schemas.microsoft.com/office/drawing/2014/main" val="1843562183"/>
                    </a:ext>
                  </a:extLst>
                </a:gridCol>
                <a:gridCol w="1008780">
                  <a:extLst>
                    <a:ext uri="{9D8B030D-6E8A-4147-A177-3AD203B41FA5}">
                      <a16:colId xmlns:a16="http://schemas.microsoft.com/office/drawing/2014/main" val="3942732528"/>
                    </a:ext>
                  </a:extLst>
                </a:gridCol>
                <a:gridCol w="3969193">
                  <a:extLst>
                    <a:ext uri="{9D8B030D-6E8A-4147-A177-3AD203B41FA5}">
                      <a16:colId xmlns:a16="http://schemas.microsoft.com/office/drawing/2014/main" val="172661907"/>
                    </a:ext>
                  </a:extLst>
                </a:gridCol>
              </a:tblGrid>
              <a:tr h="523837">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ردیف</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عنوان برنامه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عنوان شاخص</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حدانتظار سال 1401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شهرستان</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986199870"/>
                  </a:ext>
                </a:extLst>
              </a:tr>
              <a:tr h="403309">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rowSpan="6">
                  <a:txBody>
                    <a:bodyPr/>
                    <a:lstStyle/>
                    <a:p>
                      <a:pPr marL="71755" marR="71755"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مراقبت ادغام یافته و جامع سالمندان</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rowSpan="3">
                  <a:txBody>
                    <a:bodyPr/>
                    <a:lstStyle/>
                    <a:p>
                      <a:pPr marL="0" marR="0" algn="ctr" rtl="1">
                        <a:lnSpc>
                          <a:spcPct val="107000"/>
                        </a:lnSpc>
                        <a:spcBef>
                          <a:spcPts val="0"/>
                        </a:spcBef>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مراقبت کامل سالمندان 60 تا 70 سال</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(با اولویت سالمندان بسیار پر خطر و پر خطر)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15 %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مرکز بهداشت شماره 1و2 اصفهان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extLst>
                  <a:ext uri="{0D108BD9-81ED-4DB2-BD59-A6C34878D82A}">
                    <a16:rowId xmlns:a16="http://schemas.microsoft.com/office/drawing/2014/main" val="2809663643"/>
                  </a:ext>
                </a:extLst>
              </a:tr>
              <a:tr h="523837">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2</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vMerge="1">
                  <a:txBody>
                    <a:bodyPr/>
                    <a:lstStyle/>
                    <a:p>
                      <a:endParaRPr lang="en-US"/>
                    </a:p>
                  </a:txBody>
                  <a:tcPr/>
                </a:tc>
                <a:tc vMerge="1">
                  <a:txBody>
                    <a:bodyPr/>
                    <a:lstStyle/>
                    <a:p>
                      <a:endParaRPr lang="en-US"/>
                    </a:p>
                  </a:txBody>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30 %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برخوار، خمینی شهر، شاهین شهر، شهرضا، فلاورجان، لنجان، مبارکه، نجف آباد</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extLst>
                  <a:ext uri="{0D108BD9-81ED-4DB2-BD59-A6C34878D82A}">
                    <a16:rowId xmlns:a16="http://schemas.microsoft.com/office/drawing/2014/main" val="2119344643"/>
                  </a:ext>
                </a:extLst>
              </a:tr>
              <a:tr h="785757">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vMerge="1">
                  <a:txBody>
                    <a:bodyPr/>
                    <a:lstStyle/>
                    <a:p>
                      <a:endParaRPr lang="en-US"/>
                    </a:p>
                  </a:txBody>
                  <a:tcPr/>
                </a:tc>
                <a:tc vMerge="1">
                  <a:txBody>
                    <a:bodyPr/>
                    <a:lstStyle/>
                    <a:p>
                      <a:endParaRPr lang="en-US"/>
                    </a:p>
                  </a:txBody>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40 %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اردستان، بوئین و میاندشت، تیران، چادگان، خوانسار، خور، دهاقان، سمیرم، فریدن، فریدونشهر، گلپایگان، نائین، نطنز،، هرند، ورزنه، کوهپایه، جرقویه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extLst>
                  <a:ext uri="{0D108BD9-81ED-4DB2-BD59-A6C34878D82A}">
                    <a16:rowId xmlns:a16="http://schemas.microsoft.com/office/drawing/2014/main" val="3302062314"/>
                  </a:ext>
                </a:extLst>
              </a:tr>
              <a:tr h="403309">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4</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vMerge="1">
                  <a:txBody>
                    <a:bodyPr/>
                    <a:lstStyle/>
                    <a:p>
                      <a:endParaRPr lang="en-US"/>
                    </a:p>
                  </a:txBody>
                  <a:tcPr/>
                </a:tc>
                <a:tc rowSpan="3">
                  <a:txBody>
                    <a:bodyPr/>
                    <a:lstStyle/>
                    <a:p>
                      <a:pPr marL="0" marR="0" algn="ctr" rtl="1">
                        <a:lnSpc>
                          <a:spcPct val="107000"/>
                        </a:lnSpc>
                        <a:spcBef>
                          <a:spcPts val="0"/>
                        </a:spcBef>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مراقبت کامل سالمندان 70 سال و بالاتر </a:t>
                      </a:r>
                      <a:endParaRPr lang="en-US" sz="14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fa-IR" sz="1400" b="1">
                          <a:effectLst/>
                          <a:latin typeface="Calibri" panose="020F0502020204030204" pitchFamily="34" charset="0"/>
                          <a:ea typeface="Calibri" panose="020F0502020204030204" pitchFamily="34" charset="0"/>
                          <a:cs typeface="B Nazanin" panose="00000400000000000000" pitchFamily="2" charset="-78"/>
                        </a:rPr>
                        <a:t>(با اولویت سالمندان بسیار پر خطر و پر خطر)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30 %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مرکز بهداشت شماره 1و2 اصفهان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extLst>
                  <a:ext uri="{0D108BD9-81ED-4DB2-BD59-A6C34878D82A}">
                    <a16:rowId xmlns:a16="http://schemas.microsoft.com/office/drawing/2014/main" val="1896738409"/>
                  </a:ext>
                </a:extLst>
              </a:tr>
              <a:tr h="560923">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vMerge="1">
                  <a:txBody>
                    <a:bodyPr/>
                    <a:lstStyle/>
                    <a:p>
                      <a:endParaRPr lang="en-US"/>
                    </a:p>
                  </a:txBody>
                  <a:tcPr/>
                </a:tc>
                <a:tc vMerge="1">
                  <a:txBody>
                    <a:bodyPr/>
                    <a:lstStyle/>
                    <a:p>
                      <a:endParaRPr lang="en-US"/>
                    </a:p>
                  </a:txBody>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50 %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برخوار، خمینی شهر، شاهین شهر، شهرضا، فلاورجان، لنجان، مبارکه، نجف آباد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extLst>
                  <a:ext uri="{0D108BD9-81ED-4DB2-BD59-A6C34878D82A}">
                    <a16:rowId xmlns:a16="http://schemas.microsoft.com/office/drawing/2014/main" val="1190752033"/>
                  </a:ext>
                </a:extLst>
              </a:tr>
              <a:tr h="785757">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6</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vMerge="1">
                  <a:txBody>
                    <a:bodyPr/>
                    <a:lstStyle/>
                    <a:p>
                      <a:endParaRPr lang="en-US"/>
                    </a:p>
                  </a:txBody>
                  <a:tcPr/>
                </a:tc>
                <a:tc vMerge="1">
                  <a:txBody>
                    <a:bodyPr/>
                    <a:lstStyle/>
                    <a:p>
                      <a:endParaRPr lang="en-US"/>
                    </a:p>
                  </a:txBody>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70 %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tc>
                  <a:txBody>
                    <a:bodyPr/>
                    <a:lstStyle/>
                    <a:p>
                      <a:pPr marL="0" marR="0" algn="ctr" rtl="1">
                        <a:lnSpc>
                          <a:spcPct val="107000"/>
                        </a:lnSpc>
                        <a:spcBef>
                          <a:spcPts val="0"/>
                        </a:spcBef>
                        <a:spcAft>
                          <a:spcPts val="0"/>
                        </a:spcAft>
                      </a:pPr>
                      <a:r>
                        <a:rPr lang="fa-IR" sz="1400" b="1" dirty="0">
                          <a:effectLst/>
                          <a:latin typeface="Calibri" panose="020F0502020204030204" pitchFamily="34" charset="0"/>
                          <a:ea typeface="Calibri" panose="020F0502020204030204" pitchFamily="34" charset="0"/>
                          <a:cs typeface="B Nazanin" panose="00000400000000000000" pitchFamily="2" charset="-78"/>
                        </a:rPr>
                        <a:t>اردستان، بوئین و میاندشت، تیران، چادگان، خوانسار، خور، دهاقان، سمیرم، فریدن، فریدونشهر، گلپایگان، نائین، نطنز،، هرند، ورزنه، کوهپایه، جرقویه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F0E7"/>
                    </a:solidFill>
                  </a:tcPr>
                </a:tc>
                <a:extLst>
                  <a:ext uri="{0D108BD9-81ED-4DB2-BD59-A6C34878D82A}">
                    <a16:rowId xmlns:a16="http://schemas.microsoft.com/office/drawing/2014/main" val="2401449813"/>
                  </a:ext>
                </a:extLst>
              </a:tr>
            </a:tbl>
          </a:graphicData>
        </a:graphic>
      </p:graphicFrame>
    </p:spTree>
    <p:extLst>
      <p:ext uri="{BB962C8B-B14F-4D97-AF65-F5344CB8AC3E}">
        <p14:creationId xmlns:p14="http://schemas.microsoft.com/office/powerpoint/2010/main" val="3545171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8918" y="92611"/>
            <a:ext cx="4636234" cy="739290"/>
          </a:xfrm>
        </p:spPr>
        <p:txBody>
          <a:bodyPr>
            <a:noAutofit/>
          </a:bodyPr>
          <a:lstStyle/>
          <a:p>
            <a:pPr algn="ctr" rtl="1"/>
            <a:r>
              <a:rPr lang="fa-IR" sz="2800" b="1" dirty="0">
                <a:solidFill>
                  <a:srgbClr val="003296"/>
                </a:solidFill>
                <a:effectLst/>
                <a:cs typeface="B Nazanin" panose="00000400000000000000" pitchFamily="2" charset="-78"/>
              </a:rPr>
              <a:t>اهداف اجرای برنامه مراقبت سالمندان پر خطر</a:t>
            </a:r>
            <a:endParaRPr lang="en-US" sz="2800" dirty="0">
              <a:solidFill>
                <a:srgbClr val="003296"/>
              </a:solidFill>
            </a:endParaRPr>
          </a:p>
        </p:txBody>
      </p:sp>
      <p:sp>
        <p:nvSpPr>
          <p:cNvPr id="3" name="Content Placeholder 2"/>
          <p:cNvSpPr>
            <a:spLocks noGrp="1"/>
          </p:cNvSpPr>
          <p:nvPr>
            <p:ph idx="1"/>
          </p:nvPr>
        </p:nvSpPr>
        <p:spPr>
          <a:xfrm>
            <a:off x="0" y="1187246"/>
            <a:ext cx="9144000" cy="3956254"/>
          </a:xfrm>
        </p:spPr>
        <p:txBody>
          <a:bodyPr>
            <a:normAutofit/>
          </a:bodyPr>
          <a:lstStyle/>
          <a:p>
            <a:pPr marL="0" indent="0" algn="justLow" rtl="1">
              <a:buNone/>
            </a:pPr>
            <a:r>
              <a:rPr lang="fa-IR" sz="2000" dirty="0">
                <a:cs typeface="B Nazanin" panose="00000400000000000000" pitchFamily="2" charset="-78"/>
              </a:rPr>
              <a:t>1- شناسایی سالمندان پرخطر از نظر </a:t>
            </a:r>
            <a:r>
              <a:rPr lang="fa-IR" sz="2000" dirty="0">
                <a:solidFill>
                  <a:srgbClr val="FF0000"/>
                </a:solidFill>
                <a:cs typeface="B Nazanin" panose="00000400000000000000" pitchFamily="2" charset="-78"/>
              </a:rPr>
              <a:t>ابتلا به کووید </a:t>
            </a:r>
            <a:r>
              <a:rPr lang="fa-IR" sz="2000" dirty="0">
                <a:cs typeface="B Nazanin" panose="00000400000000000000" pitchFamily="2" charset="-78"/>
              </a:rPr>
              <a:t>و معرفی به تیم های رهگیری، مراقبت در منزل و تیم حمایتی</a:t>
            </a:r>
          </a:p>
          <a:p>
            <a:pPr marL="0" indent="0" algn="justLow" rtl="1">
              <a:buNone/>
            </a:pPr>
            <a:r>
              <a:rPr lang="fa-IR" sz="2000" dirty="0">
                <a:cs typeface="B Nazanin" panose="00000400000000000000" pitchFamily="2" charset="-78"/>
              </a:rPr>
              <a:t>2-</a:t>
            </a:r>
            <a:r>
              <a:rPr lang="fa-IR" sz="2000" dirty="0">
                <a:solidFill>
                  <a:srgbClr val="FF0000"/>
                </a:solidFill>
                <a:cs typeface="B Nazanin" panose="00000400000000000000" pitchFamily="2" charset="-78"/>
              </a:rPr>
              <a:t>اولویت بندی </a:t>
            </a:r>
            <a:r>
              <a:rPr lang="fa-IR" sz="2000" dirty="0">
                <a:cs typeface="B Nazanin" panose="00000400000000000000" pitchFamily="2" charset="-78"/>
              </a:rPr>
              <a:t>سالمندان جهت ارائه مراقبت ها و خدمات بهداشتی درمانی</a:t>
            </a:r>
          </a:p>
          <a:p>
            <a:pPr marL="0" indent="0" algn="justLow" rtl="1">
              <a:buNone/>
            </a:pPr>
            <a:r>
              <a:rPr lang="fa-IR" sz="2000" dirty="0">
                <a:cs typeface="B Nazanin" panose="00000400000000000000" pitchFamily="2" charset="-78"/>
              </a:rPr>
              <a:t>3- نهادینه سازی و تقویت </a:t>
            </a:r>
            <a:r>
              <a:rPr lang="fa-IR" sz="2000" dirty="0">
                <a:solidFill>
                  <a:srgbClr val="FF0000"/>
                </a:solidFill>
                <a:cs typeface="B Nazanin" panose="00000400000000000000" pitchFamily="2" charset="-78"/>
              </a:rPr>
              <a:t>همکاری بین بخشی </a:t>
            </a:r>
            <a:r>
              <a:rPr lang="fa-IR" sz="2000" dirty="0">
                <a:cs typeface="B Nazanin" panose="00000400000000000000" pitchFamily="2" charset="-78"/>
              </a:rPr>
              <a:t>و افزایش مشارکت سازمانها و نهادهای متولی سالمندان در جهت توسعه خدمت رسانی </a:t>
            </a:r>
          </a:p>
          <a:p>
            <a:pPr marL="0" indent="0" algn="justLow" rtl="1">
              <a:buNone/>
            </a:pPr>
            <a:r>
              <a:rPr lang="fa-IR" sz="2000" dirty="0">
                <a:cs typeface="B Nazanin" panose="00000400000000000000" pitchFamily="2" charset="-78"/>
              </a:rPr>
              <a:t>4- افزایش دسترسی سالمندان بسیار پر خطر و پر خطر به </a:t>
            </a:r>
            <a:r>
              <a:rPr lang="fa-IR" sz="2000" dirty="0">
                <a:solidFill>
                  <a:srgbClr val="FF0000"/>
                </a:solidFill>
                <a:cs typeface="B Nazanin" panose="00000400000000000000" pitchFamily="2" charset="-78"/>
              </a:rPr>
              <a:t>خدمات حمایتی</a:t>
            </a:r>
          </a:p>
          <a:p>
            <a:pPr marL="0" indent="0" algn="justLow" rtl="1">
              <a:buNone/>
            </a:pPr>
            <a:r>
              <a:rPr lang="fa-IR" sz="2000" dirty="0">
                <a:cs typeface="B Nazanin" panose="00000400000000000000" pitchFamily="2" charset="-78"/>
              </a:rPr>
              <a:t>5- تسهیل در دسترسی سالمندان به </a:t>
            </a:r>
            <a:r>
              <a:rPr lang="fa-IR" sz="2000" dirty="0">
                <a:solidFill>
                  <a:srgbClr val="FF0000"/>
                </a:solidFill>
                <a:cs typeface="B Nazanin" panose="00000400000000000000" pitchFamily="2" charset="-78"/>
              </a:rPr>
              <a:t>منابع و ظرفیت های محلی</a:t>
            </a:r>
          </a:p>
          <a:p>
            <a:pPr marL="0" indent="0" algn="justLow" rtl="1">
              <a:buNone/>
            </a:pPr>
            <a:r>
              <a:rPr lang="fa-IR" sz="2000" dirty="0">
                <a:cs typeface="B Nazanin" panose="00000400000000000000" pitchFamily="2" charset="-78"/>
              </a:rPr>
              <a:t>6-افزایش كميت و كيفيت </a:t>
            </a:r>
            <a:r>
              <a:rPr lang="fa-IR" sz="2000" dirty="0">
                <a:solidFill>
                  <a:srgbClr val="FF0000"/>
                </a:solidFill>
                <a:cs typeface="B Nazanin" panose="00000400000000000000" pitchFamily="2" charset="-78"/>
              </a:rPr>
              <a:t>مشاركت مردم و خیرین </a:t>
            </a:r>
            <a:r>
              <a:rPr lang="fa-IR" sz="2000" dirty="0">
                <a:cs typeface="B Nazanin" panose="00000400000000000000" pitchFamily="2" charset="-78"/>
              </a:rPr>
              <a:t>در سلامت و مراقبت از سالمندان نیازمند </a:t>
            </a:r>
            <a:endParaRPr lang="en-US" sz="2000" dirty="0">
              <a:cs typeface="B Nazanin" panose="00000400000000000000" pitchFamily="2" charset="-78"/>
            </a:endParaRPr>
          </a:p>
          <a:p>
            <a:pPr marL="0" indent="0" algn="justLow" rtl="1">
              <a:buNone/>
            </a:pPr>
            <a:r>
              <a:rPr lang="fa-IR" sz="2000" dirty="0">
                <a:cs typeface="B Nazanin" panose="00000400000000000000" pitchFamily="2" charset="-78"/>
              </a:rPr>
              <a:t>7- پیشگیری از </a:t>
            </a:r>
            <a:r>
              <a:rPr lang="fa-IR" sz="2000" dirty="0">
                <a:solidFill>
                  <a:srgbClr val="FF0000"/>
                </a:solidFill>
                <a:cs typeface="B Nazanin" panose="00000400000000000000" pitchFamily="2" charset="-78"/>
              </a:rPr>
              <a:t>عوارض و مرگ های زودرس </a:t>
            </a:r>
            <a:r>
              <a:rPr lang="fa-IR" sz="2000" dirty="0">
                <a:cs typeface="B Nazanin" panose="00000400000000000000" pitchFamily="2" charset="-78"/>
              </a:rPr>
              <a:t>ناشی از  بیماری های غیر واگیر                                 </a:t>
            </a:r>
          </a:p>
          <a:p>
            <a:pPr marL="0" indent="0" algn="justLow" rtl="1">
              <a:buNone/>
            </a:pPr>
            <a:r>
              <a:rPr lang="fa-IR" sz="2000" dirty="0">
                <a:cs typeface="B Nazanin" panose="00000400000000000000" pitchFamily="2" charset="-78"/>
              </a:rPr>
              <a:t>8- کاهش </a:t>
            </a:r>
            <a:r>
              <a:rPr lang="fa-IR" sz="2000" dirty="0">
                <a:solidFill>
                  <a:srgbClr val="FF0000"/>
                </a:solidFill>
                <a:cs typeface="B Nazanin" panose="00000400000000000000" pitchFamily="2" charset="-78"/>
              </a:rPr>
              <a:t>آسیب‌های اجتماعی</a:t>
            </a:r>
          </a:p>
          <a:p>
            <a:pPr marL="0" indent="0" algn="justLow" rtl="1">
              <a:buNone/>
            </a:pPr>
            <a:r>
              <a:rPr lang="fa-IR" sz="2000" dirty="0">
                <a:cs typeface="B Nazanin" panose="00000400000000000000" pitchFamily="2" charset="-78"/>
              </a:rPr>
              <a:t>9- ارتقاء </a:t>
            </a:r>
            <a:r>
              <a:rPr lang="fa-IR" sz="2000" dirty="0">
                <a:solidFill>
                  <a:srgbClr val="FF0000"/>
                </a:solidFill>
                <a:cs typeface="B Nazanin" panose="00000400000000000000" pitchFamily="2" charset="-78"/>
              </a:rPr>
              <a:t>کیفیت زندگی </a:t>
            </a:r>
            <a:r>
              <a:rPr lang="fa-IR" sz="2000" dirty="0">
                <a:cs typeface="B Nazanin" panose="00000400000000000000" pitchFamily="2" charset="-78"/>
              </a:rPr>
              <a:t>سالمندان با اولویت سالمندان بسیار پر خطر و پر خطر</a:t>
            </a:r>
          </a:p>
        </p:txBody>
      </p:sp>
    </p:spTree>
    <p:extLst>
      <p:ext uri="{BB962C8B-B14F-4D97-AF65-F5344CB8AC3E}">
        <p14:creationId xmlns:p14="http://schemas.microsoft.com/office/powerpoint/2010/main" val="31159839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B2DCA0EF-2EC8-4A59-B6BF-F727E4A2CCAF}"/>
              </a:ext>
            </a:extLst>
          </p:cNvPr>
          <p:cNvGraphicFramePr>
            <a:graphicFrameLocks/>
          </p:cNvGraphicFramePr>
          <p:nvPr>
            <p:extLst>
              <p:ext uri="{D42A27DB-BD31-4B8C-83A1-F6EECF244321}">
                <p14:modId xmlns:p14="http://schemas.microsoft.com/office/powerpoint/2010/main" val="3376048077"/>
              </p:ext>
            </p:extLst>
          </p:nvPr>
        </p:nvGraphicFramePr>
        <p:xfrm>
          <a:off x="0" y="1"/>
          <a:ext cx="9144000" cy="5143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79450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ECB646FB-B5DC-4790-BBE8-3084D172591C}"/>
              </a:ext>
            </a:extLst>
          </p:cNvPr>
          <p:cNvGraphicFramePr>
            <a:graphicFrameLocks/>
          </p:cNvGraphicFramePr>
          <p:nvPr>
            <p:extLst>
              <p:ext uri="{D42A27DB-BD31-4B8C-83A1-F6EECF244321}">
                <p14:modId xmlns:p14="http://schemas.microsoft.com/office/powerpoint/2010/main" val="436383068"/>
              </p:ext>
            </p:extLst>
          </p:nvPr>
        </p:nvGraphicFramePr>
        <p:xfrm>
          <a:off x="58545" y="58544"/>
          <a:ext cx="9085456" cy="50849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15271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9823E09C-1807-4F33-AAAA-546844335627}"/>
              </a:ext>
            </a:extLst>
          </p:cNvPr>
          <p:cNvGraphicFramePr>
            <a:graphicFrameLocks/>
          </p:cNvGraphicFramePr>
          <p:nvPr>
            <p:extLst>
              <p:ext uri="{D42A27DB-BD31-4B8C-83A1-F6EECF244321}">
                <p14:modId xmlns:p14="http://schemas.microsoft.com/office/powerpoint/2010/main" val="2540131491"/>
              </p:ext>
            </p:extLst>
          </p:nvPr>
        </p:nvGraphicFramePr>
        <p:xfrm>
          <a:off x="91998" y="175632"/>
          <a:ext cx="8948853" cy="48591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48483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84C0C495-0638-4A57-9DC2-7E78BA2872A4}"/>
              </a:ext>
            </a:extLst>
          </p:cNvPr>
          <p:cNvGraphicFramePr>
            <a:graphicFrameLocks/>
          </p:cNvGraphicFramePr>
          <p:nvPr>
            <p:extLst>
              <p:ext uri="{D42A27DB-BD31-4B8C-83A1-F6EECF244321}">
                <p14:modId xmlns:p14="http://schemas.microsoft.com/office/powerpoint/2010/main" val="451004448"/>
              </p:ext>
            </p:extLst>
          </p:nvPr>
        </p:nvGraphicFramePr>
        <p:xfrm>
          <a:off x="91998" y="91998"/>
          <a:ext cx="8973944" cy="505150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407811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747" y="0"/>
            <a:ext cx="4737252" cy="1009985"/>
          </a:xfrm>
        </p:spPr>
        <p:txBody>
          <a:bodyPr>
            <a:normAutofit/>
          </a:bodyPr>
          <a:lstStyle/>
          <a:p>
            <a:r>
              <a:rPr lang="fa-IR" sz="2800" b="1" dirty="0">
                <a:solidFill>
                  <a:srgbClr val="003296"/>
                </a:solidFill>
                <a:cs typeface="B Nazanin" panose="00000400000000000000" pitchFamily="2" charset="-78"/>
              </a:rPr>
              <a:t>حد انتظار برنامه مراقبت و حمایت از سالمندان پر خطر</a:t>
            </a:r>
            <a:endParaRPr lang="en-US" sz="2800" b="1" dirty="0">
              <a:solidFill>
                <a:srgbClr val="003296"/>
              </a:solidFill>
              <a:cs typeface="B Nazanin" panose="000004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021328245"/>
              </p:ext>
            </p:extLst>
          </p:nvPr>
        </p:nvGraphicFramePr>
        <p:xfrm>
          <a:off x="363557" y="1593878"/>
          <a:ext cx="8549087" cy="3491097"/>
        </p:xfrm>
        <a:graphic>
          <a:graphicData uri="http://schemas.openxmlformats.org/drawingml/2006/table">
            <a:tbl>
              <a:tblPr rtl="1"/>
              <a:tblGrid>
                <a:gridCol w="629961">
                  <a:extLst>
                    <a:ext uri="{9D8B030D-6E8A-4147-A177-3AD203B41FA5}">
                      <a16:colId xmlns:a16="http://schemas.microsoft.com/office/drawing/2014/main" val="2715003357"/>
                    </a:ext>
                  </a:extLst>
                </a:gridCol>
                <a:gridCol w="1414033">
                  <a:extLst>
                    <a:ext uri="{9D8B030D-6E8A-4147-A177-3AD203B41FA5}">
                      <a16:colId xmlns:a16="http://schemas.microsoft.com/office/drawing/2014/main" val="2290363213"/>
                    </a:ext>
                  </a:extLst>
                </a:gridCol>
                <a:gridCol w="2043994">
                  <a:extLst>
                    <a:ext uri="{9D8B030D-6E8A-4147-A177-3AD203B41FA5}">
                      <a16:colId xmlns:a16="http://schemas.microsoft.com/office/drawing/2014/main" val="193568414"/>
                    </a:ext>
                  </a:extLst>
                </a:gridCol>
                <a:gridCol w="1916921">
                  <a:extLst>
                    <a:ext uri="{9D8B030D-6E8A-4147-A177-3AD203B41FA5}">
                      <a16:colId xmlns:a16="http://schemas.microsoft.com/office/drawing/2014/main" val="805436672"/>
                    </a:ext>
                  </a:extLst>
                </a:gridCol>
                <a:gridCol w="2544178">
                  <a:extLst>
                    <a:ext uri="{9D8B030D-6E8A-4147-A177-3AD203B41FA5}">
                      <a16:colId xmlns:a16="http://schemas.microsoft.com/office/drawing/2014/main" val="902449718"/>
                    </a:ext>
                  </a:extLst>
                </a:gridCol>
              </a:tblGrid>
              <a:tr h="636729">
                <a:tc>
                  <a:txBody>
                    <a:bodyPr/>
                    <a:lstStyle/>
                    <a:p>
                      <a:pPr marL="0" marR="0" algn="ctr" rtl="1">
                        <a:lnSpc>
                          <a:spcPct val="107000"/>
                        </a:lnSpc>
                        <a:spcBef>
                          <a:spcPts val="0"/>
                        </a:spcBef>
                        <a:spcAft>
                          <a:spcPts val="0"/>
                        </a:spcAft>
                      </a:pPr>
                      <a:r>
                        <a:rPr lang="fa-IR" sz="1100" b="1" dirty="0">
                          <a:effectLst/>
                          <a:latin typeface="Calibri" panose="020F0502020204030204" pitchFamily="34" charset="0"/>
                          <a:ea typeface="Calibri" panose="020F0502020204030204" pitchFamily="34" charset="0"/>
                          <a:cs typeface="B Titr" panose="00000700000000000000" pitchFamily="2" charset="-78"/>
                        </a:rPr>
                        <a:t>ردیف</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عنوان برنامه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عنوان شاخص</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حدانتظار سال 1401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شهرستان</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3189270310"/>
                  </a:ext>
                </a:extLst>
              </a:tr>
              <a:tr h="853364">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7</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rowSpan="3">
                  <a:txBody>
                    <a:bodyPr/>
                    <a:lstStyle/>
                    <a:p>
                      <a:pPr marL="0" marR="0" algn="ctr" rtl="1">
                        <a:lnSpc>
                          <a:spcPct val="107000"/>
                        </a:lnSpc>
                        <a:spcBef>
                          <a:spcPts val="0"/>
                        </a:spcBef>
                        <a:spcAft>
                          <a:spcPts val="0"/>
                        </a:spcAft>
                      </a:pPr>
                      <a:r>
                        <a:rPr lang="fa-IR" sz="2000" b="1" dirty="0">
                          <a:effectLst/>
                          <a:latin typeface="Calibri" panose="020F0502020204030204" pitchFamily="34" charset="0"/>
                          <a:ea typeface="Calibri" panose="020F0502020204030204" pitchFamily="34" charset="0"/>
                          <a:cs typeface="B Nazanin" panose="00000400000000000000" pitchFamily="2" charset="-78"/>
                        </a:rPr>
                        <a:t>مراقبت از سالمندان پر خطر</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rowSpan="2">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نیازسنجی سالمندان بسیار پر خطر و پر خطر</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pPr>
                      <a:r>
                        <a:rPr lang="fa-IR" sz="1800" b="1">
                          <a:effectLst/>
                          <a:latin typeface="Calibri" panose="020F0502020204030204" pitchFamily="34" charset="0"/>
                          <a:ea typeface="Calibri" panose="020F0502020204030204" pitchFamily="34" charset="0"/>
                          <a:cs typeface="B Nazanin" panose="00000400000000000000" pitchFamily="2" charset="-78"/>
                        </a:rPr>
                        <a:t>100 % سالمندان بسیار پر خطر</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کلیه شهرستانها</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40790666"/>
                  </a:ext>
                </a:extLst>
              </a:tr>
              <a:tr h="827016">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8</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vMerge="1">
                  <a:txBody>
                    <a:bodyPr/>
                    <a:lstStyle/>
                    <a:p>
                      <a:endParaRPr lang="en-US"/>
                    </a:p>
                  </a:txBody>
                  <a:tcPr/>
                </a:tc>
                <a:tc vMerge="1">
                  <a:txBody>
                    <a:bodyPr/>
                    <a:lstStyle/>
                    <a:p>
                      <a:endParaRPr lang="en-US"/>
                    </a:p>
                  </a:txBody>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50 % سالمندان پر خطر</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شهرستان های دارای شهرهای زیر 20 هزار نفر</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073962523"/>
                  </a:ext>
                </a:extLst>
              </a:tr>
              <a:tr h="827016">
                <a:tc>
                  <a:txBody>
                    <a:bodyPr/>
                    <a:lstStyle/>
                    <a:p>
                      <a:pPr marL="0" marR="0" indent="0" algn="ctr" defTabSz="914400" rtl="1" eaLnBrk="1" fontAlgn="auto" latinLnBrk="0" hangingPunct="1">
                        <a:lnSpc>
                          <a:spcPct val="107000"/>
                        </a:lnSpc>
                        <a:spcBef>
                          <a:spcPts val="0"/>
                        </a:spcBef>
                        <a:spcAft>
                          <a:spcPts val="0"/>
                        </a:spcAft>
                        <a:buClrTx/>
                        <a:buSzTx/>
                        <a:buFontTx/>
                        <a:buNone/>
                        <a:tabLst/>
                        <a:defRPr/>
                      </a:pPr>
                      <a:r>
                        <a:rPr lang="fa-IR" sz="1800" b="1" dirty="0">
                          <a:effectLst/>
                          <a:latin typeface="Calibri" panose="020F0502020204030204" pitchFamily="34" charset="0"/>
                          <a:ea typeface="Calibri" panose="020F0502020204030204" pitchFamily="34" charset="0"/>
                          <a:cs typeface="B Nazanin" panose="00000400000000000000" pitchFamily="2" charset="-78"/>
                        </a:rPr>
                        <a:t>9</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vMerge="1">
                  <a:txBody>
                    <a:bodyPr/>
                    <a:lstStyle/>
                    <a:p>
                      <a:pPr marL="0" marR="0" algn="ctr" rtl="1">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pPr>
                      <a:r>
                        <a:rPr lang="fa-IR" sz="18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مراقبت شناسایی و طبقه بندی سالمندان برای (پس از ابلاغ کتبی وزارت)</a:t>
                      </a:r>
                      <a:endParaRPr lang="en-US" sz="18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rtl="1">
                        <a:lnSpc>
                          <a:spcPct val="107000"/>
                        </a:lnSpc>
                        <a:spcBef>
                          <a:spcPts val="0"/>
                        </a:spcBef>
                        <a:spcAft>
                          <a:spcPts val="0"/>
                        </a:spcAft>
                      </a:pPr>
                      <a:r>
                        <a:rPr lang="fa-IR" sz="18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95% سالمندان (به جز سالمندان بسیار پر خطر)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lvl="0" indent="0" algn="ctr" defTabSz="914400" rtl="1" eaLnBrk="1" fontAlgn="auto" latinLnBrk="0" hangingPunct="1">
                        <a:lnSpc>
                          <a:spcPct val="107000"/>
                        </a:lnSpc>
                        <a:spcBef>
                          <a:spcPts val="0"/>
                        </a:spcBef>
                        <a:spcAft>
                          <a:spcPts val="0"/>
                        </a:spcAft>
                        <a:buClrTx/>
                        <a:buSzTx/>
                        <a:buFontTx/>
                        <a:buNone/>
                        <a:tabLst/>
                        <a:defRPr/>
                      </a:pPr>
                      <a:r>
                        <a:rPr kumimoji="0" lang="fa-IR"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کلیه شهرستانها</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97413299"/>
                  </a:ext>
                </a:extLst>
              </a:tr>
            </a:tbl>
          </a:graphicData>
        </a:graphic>
      </p:graphicFrame>
    </p:spTree>
    <p:extLst>
      <p:ext uri="{BB962C8B-B14F-4D97-AF65-F5344CB8AC3E}">
        <p14:creationId xmlns:p14="http://schemas.microsoft.com/office/powerpoint/2010/main" val="39285416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5730" y="0"/>
            <a:ext cx="4748269" cy="1009985"/>
          </a:xfrm>
        </p:spPr>
        <p:txBody>
          <a:bodyPr>
            <a:normAutofit/>
          </a:bodyPr>
          <a:lstStyle/>
          <a:p>
            <a:r>
              <a:rPr lang="fa-IR" sz="2800" b="1" dirty="0">
                <a:solidFill>
                  <a:srgbClr val="003296"/>
                </a:solidFill>
                <a:cs typeface="B Nazanin" panose="00000400000000000000" pitchFamily="2" charset="-78"/>
              </a:rPr>
              <a:t>حد انتظار برنامه بهبود شیوه زندگی سالم در سالمندی</a:t>
            </a:r>
            <a:endParaRPr lang="en-US" sz="2800" b="1" dirty="0">
              <a:solidFill>
                <a:srgbClr val="003296"/>
              </a:solidFill>
              <a:cs typeface="B Nazanin" panose="000004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23641696"/>
              </p:ext>
            </p:extLst>
          </p:nvPr>
        </p:nvGraphicFramePr>
        <p:xfrm>
          <a:off x="341524" y="1549811"/>
          <a:ext cx="8549087" cy="2989138"/>
        </p:xfrm>
        <a:graphic>
          <a:graphicData uri="http://schemas.openxmlformats.org/drawingml/2006/table">
            <a:tbl>
              <a:tblPr rtl="1"/>
              <a:tblGrid>
                <a:gridCol w="629961">
                  <a:extLst>
                    <a:ext uri="{9D8B030D-6E8A-4147-A177-3AD203B41FA5}">
                      <a16:colId xmlns:a16="http://schemas.microsoft.com/office/drawing/2014/main" val="2715003357"/>
                    </a:ext>
                  </a:extLst>
                </a:gridCol>
                <a:gridCol w="1414033">
                  <a:extLst>
                    <a:ext uri="{9D8B030D-6E8A-4147-A177-3AD203B41FA5}">
                      <a16:colId xmlns:a16="http://schemas.microsoft.com/office/drawing/2014/main" val="2290363213"/>
                    </a:ext>
                  </a:extLst>
                </a:gridCol>
                <a:gridCol w="2043994">
                  <a:extLst>
                    <a:ext uri="{9D8B030D-6E8A-4147-A177-3AD203B41FA5}">
                      <a16:colId xmlns:a16="http://schemas.microsoft.com/office/drawing/2014/main" val="193568414"/>
                    </a:ext>
                  </a:extLst>
                </a:gridCol>
                <a:gridCol w="2478064">
                  <a:extLst>
                    <a:ext uri="{9D8B030D-6E8A-4147-A177-3AD203B41FA5}">
                      <a16:colId xmlns:a16="http://schemas.microsoft.com/office/drawing/2014/main" val="805436672"/>
                    </a:ext>
                  </a:extLst>
                </a:gridCol>
                <a:gridCol w="1983035">
                  <a:extLst>
                    <a:ext uri="{9D8B030D-6E8A-4147-A177-3AD203B41FA5}">
                      <a16:colId xmlns:a16="http://schemas.microsoft.com/office/drawing/2014/main" val="902449718"/>
                    </a:ext>
                  </a:extLst>
                </a:gridCol>
              </a:tblGrid>
              <a:tr h="706226">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ردیف</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عنوان برنامه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عنوان شاخص</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حدانتظار سال 1401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marL="0" marR="0" algn="ctr" rtl="1">
                        <a:lnSpc>
                          <a:spcPct val="107000"/>
                        </a:lnSpc>
                        <a:spcBef>
                          <a:spcPts val="0"/>
                        </a:spcBef>
                        <a:spcAft>
                          <a:spcPts val="0"/>
                        </a:spcAft>
                      </a:pPr>
                      <a:r>
                        <a:rPr lang="fa-IR" sz="1100" b="1">
                          <a:effectLst/>
                          <a:latin typeface="Calibri" panose="020F0502020204030204" pitchFamily="34" charset="0"/>
                          <a:ea typeface="Calibri" panose="020F0502020204030204" pitchFamily="34" charset="0"/>
                          <a:cs typeface="B Titr" panose="00000700000000000000" pitchFamily="2" charset="-78"/>
                        </a:rPr>
                        <a:t>شهرستان</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3189270310"/>
                  </a:ext>
                </a:extLst>
              </a:tr>
              <a:tr h="1180290">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9</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rowSpan="2">
                  <a:txBody>
                    <a:bodyPr/>
                    <a:lstStyle/>
                    <a:p>
                      <a:pPr marL="0" marR="0" algn="ctr" rtl="1">
                        <a:lnSpc>
                          <a:spcPct val="107000"/>
                        </a:lnSpc>
                        <a:spcBef>
                          <a:spcPts val="0"/>
                        </a:spcBef>
                        <a:spcAft>
                          <a:spcPts val="0"/>
                        </a:spcAft>
                      </a:pPr>
                      <a:r>
                        <a:rPr lang="fa-IR" sz="2000" b="1" dirty="0">
                          <a:effectLst/>
                          <a:latin typeface="Calibri" panose="020F0502020204030204" pitchFamily="34" charset="0"/>
                          <a:ea typeface="Calibri" panose="020F0502020204030204" pitchFamily="34" charset="0"/>
                          <a:cs typeface="B Nazanin" panose="00000400000000000000" pitchFamily="2" charset="-78"/>
                        </a:rPr>
                        <a:t>بهبود شیوه زندگی سالم در سالمندی</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rowSpan="2">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درصد سالمندان/ خانواده سالمند آموزش دیده 5 اولویت آموزشی</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rtl="1">
                        <a:lnSpc>
                          <a:spcPct val="107000"/>
                        </a:lnSpc>
                        <a:spcBef>
                          <a:spcPts val="0"/>
                        </a:spcBef>
                        <a:spcAft>
                          <a:spcPts val="0"/>
                        </a:spcAft>
                      </a:pPr>
                      <a:r>
                        <a:rPr lang="fa-IR" sz="1800" b="1">
                          <a:effectLst/>
                          <a:latin typeface="Calibri" panose="020F0502020204030204" pitchFamily="34" charset="0"/>
                          <a:ea typeface="Calibri" panose="020F0502020204030204" pitchFamily="34" charset="0"/>
                          <a:cs typeface="B Nazanin" panose="00000400000000000000" pitchFamily="2" charset="-78"/>
                        </a:rPr>
                        <a:t>تغذیه / ورزش : 8 %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rowSpan="2">
                  <a:txBody>
                    <a:bodyPr/>
                    <a:lstStyle/>
                    <a:p>
                      <a:pPr marL="0" marR="0" algn="ctr" rtl="1">
                        <a:lnSpc>
                          <a:spcPct val="107000"/>
                        </a:lnSpc>
                        <a:spcBef>
                          <a:spcPts val="0"/>
                        </a:spcBef>
                        <a:spcAft>
                          <a:spcPts val="0"/>
                        </a:spcAft>
                      </a:pPr>
                      <a:r>
                        <a:rPr lang="fa-IR" sz="1800" b="1">
                          <a:effectLst/>
                          <a:latin typeface="Calibri" panose="020F0502020204030204" pitchFamily="34" charset="0"/>
                          <a:ea typeface="Calibri" panose="020F0502020204030204" pitchFamily="34" charset="0"/>
                          <a:cs typeface="B Nazanin" panose="00000400000000000000" pitchFamily="2" charset="-78"/>
                        </a:rPr>
                        <a:t>کلیه شهرستانها</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022585507"/>
                  </a:ext>
                </a:extLst>
              </a:tr>
              <a:tr h="1102622">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10</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vMerge="1">
                  <a:txBody>
                    <a:bodyPr/>
                    <a:lstStyle/>
                    <a:p>
                      <a:endParaRPr lang="en-US"/>
                    </a:p>
                  </a:txBody>
                  <a:tcPr/>
                </a:tc>
                <a:tc vMerge="1">
                  <a:txBody>
                    <a:bodyPr/>
                    <a:lstStyle/>
                    <a:p>
                      <a:endParaRPr lang="en-US"/>
                    </a:p>
                  </a:txBody>
                  <a:tcPr/>
                </a:tc>
                <a:tc>
                  <a:txBody>
                    <a:bodyPr/>
                    <a:lstStyle/>
                    <a:p>
                      <a:pPr marL="0" marR="0" algn="ctr" rtl="1">
                        <a:lnSpc>
                          <a:spcPct val="107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سقوط و حوادث/ یبوست / بی اختیاری ادرار : 5 %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vMerge="1">
                  <a:txBody>
                    <a:bodyPr/>
                    <a:lstStyle/>
                    <a:p>
                      <a:endParaRPr lang="en-US"/>
                    </a:p>
                  </a:txBody>
                  <a:tcPr/>
                </a:tc>
                <a:extLst>
                  <a:ext uri="{0D108BD9-81ED-4DB2-BD59-A6C34878D82A}">
                    <a16:rowId xmlns:a16="http://schemas.microsoft.com/office/drawing/2014/main" val="2188297216"/>
                  </a:ext>
                </a:extLst>
              </a:tr>
            </a:tbl>
          </a:graphicData>
        </a:graphic>
      </p:graphicFrame>
    </p:spTree>
    <p:extLst>
      <p:ext uri="{BB962C8B-B14F-4D97-AF65-F5344CB8AC3E}">
        <p14:creationId xmlns:p14="http://schemas.microsoft.com/office/powerpoint/2010/main" val="5861259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55" y="1183818"/>
            <a:ext cx="8856890" cy="3970329"/>
          </a:xfrm>
        </p:spPr>
        <p:txBody>
          <a:bodyPr>
            <a:normAutofit/>
          </a:bodyPr>
          <a:lstStyle/>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تغییر طرح درس های مباحث سالمندی (حذف سوالات تغییر رفتار) </a:t>
            </a:r>
          </a:p>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تغییر فرم شناسنامه کلاس (حذف ستون نتایج آزمون تغییر رفتار و اضافه نمودن آموزش خانواده سالمند)</a:t>
            </a:r>
          </a:p>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تغییر فرم گزارش آماری </a:t>
            </a:r>
          </a:p>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تاکید بر استفاده از ظرفیت سفیران سلامت و رابطین سلامت سالمند به عنوان مدرس در کلاس ها (با نظارت تیم سلامت)</a:t>
            </a:r>
          </a:p>
          <a:p>
            <a:pPr marL="0" indent="0" algn="just" rtl="1">
              <a:buNone/>
            </a:pPr>
            <a:r>
              <a:rPr lang="fa-IR" sz="2200" dirty="0">
                <a:latin typeface="Calibri" panose="020F0502020204030204" pitchFamily="34" charset="0"/>
                <a:ea typeface="Calibri" panose="020F0502020204030204" pitchFamily="34" charset="0"/>
                <a:cs typeface="B Nazanin" panose="00000400000000000000" pitchFamily="2" charset="-78"/>
              </a:rPr>
              <a:t>همکاری کلیه اعضای تیم سلامت (پزشک، ماما، کارشناس تغذیه، کارشناس سلامت روان) در برگزاری کلاس ها</a:t>
            </a:r>
            <a:endParaRPr lang="en-US" sz="22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sz="16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sz="1600" dirty="0">
              <a:latin typeface="Calibri" panose="020F0502020204030204" pitchFamily="34" charset="0"/>
              <a:ea typeface="Calibri" panose="020F0502020204030204" pitchFamily="34" charset="0"/>
              <a:cs typeface="B Nazanin" panose="00000400000000000000" pitchFamily="2" charset="-78"/>
            </a:endParaRPr>
          </a:p>
          <a:p>
            <a:pPr marL="0" indent="0" algn="r" rtl="1">
              <a:buNone/>
            </a:pPr>
            <a:endParaRPr lang="en-US" sz="1600"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2165040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926541" y="1930986"/>
            <a:ext cx="5154706" cy="763525"/>
          </a:xfrm>
        </p:spPr>
        <p:txBody>
          <a:bodyPr>
            <a:noAutofit/>
          </a:bodyPr>
          <a:lstStyle/>
          <a:p>
            <a:pPr algn="ctr" rtl="1"/>
            <a:r>
              <a:rPr lang="fa-IR" sz="2800" b="1" dirty="0">
                <a:cs typeface="B Titr" panose="00000700000000000000" pitchFamily="2" charset="-78"/>
              </a:rPr>
              <a:t>تعرفه رپید تست در مراقبت خطر سنجی </a:t>
            </a:r>
          </a:p>
        </p:txBody>
      </p:sp>
    </p:spTree>
    <p:extLst>
      <p:ext uri="{BB962C8B-B14F-4D97-AF65-F5344CB8AC3E}">
        <p14:creationId xmlns:p14="http://schemas.microsoft.com/office/powerpoint/2010/main" val="12127379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80681" y="0"/>
            <a:ext cx="4069977" cy="5019956"/>
          </a:xfrm>
          <a:prstGeom prst="rect">
            <a:avLst/>
          </a:prstGeom>
        </p:spPr>
      </p:pic>
      <p:pic>
        <p:nvPicPr>
          <p:cNvPr id="5" name="Picture 4"/>
          <p:cNvPicPr>
            <a:picLocks noChangeAspect="1"/>
          </p:cNvPicPr>
          <p:nvPr/>
        </p:nvPicPr>
        <p:blipFill>
          <a:blip r:embed="rId3"/>
          <a:stretch>
            <a:fillRect/>
          </a:stretch>
        </p:blipFill>
        <p:spPr>
          <a:xfrm>
            <a:off x="4911913" y="28848"/>
            <a:ext cx="4087906" cy="5074329"/>
          </a:xfrm>
          <a:prstGeom prst="rect">
            <a:avLst/>
          </a:prstGeom>
        </p:spPr>
      </p:pic>
      <p:sp>
        <p:nvSpPr>
          <p:cNvPr id="8" name="Rounded Rectangle 7"/>
          <p:cNvSpPr/>
          <p:nvPr/>
        </p:nvSpPr>
        <p:spPr>
          <a:xfrm>
            <a:off x="501445" y="909454"/>
            <a:ext cx="869950" cy="346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dirty="0"/>
              <a:t>نامه 2583</a:t>
            </a:r>
          </a:p>
        </p:txBody>
      </p:sp>
      <p:sp>
        <p:nvSpPr>
          <p:cNvPr id="10" name="Rounded Rectangle 9"/>
          <p:cNvSpPr/>
          <p:nvPr/>
        </p:nvSpPr>
        <p:spPr>
          <a:xfrm>
            <a:off x="5175250" y="909454"/>
            <a:ext cx="869950" cy="346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dirty="0"/>
              <a:t>نامه 743</a:t>
            </a:r>
          </a:p>
        </p:txBody>
      </p:sp>
    </p:spTree>
    <p:extLst>
      <p:ext uri="{BB962C8B-B14F-4D97-AF65-F5344CB8AC3E}">
        <p14:creationId xmlns:p14="http://schemas.microsoft.com/office/powerpoint/2010/main" val="252637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4424" y="128470"/>
            <a:ext cx="4527176" cy="739290"/>
          </a:xfrm>
        </p:spPr>
        <p:txBody>
          <a:bodyPr>
            <a:noAutofit/>
          </a:bodyPr>
          <a:lstStyle/>
          <a:p>
            <a:pPr algn="ctr" rtl="1"/>
            <a:r>
              <a:rPr lang="fa-IR" sz="2800" b="1" dirty="0">
                <a:solidFill>
                  <a:srgbClr val="003296"/>
                </a:solidFill>
                <a:effectLst/>
                <a:cs typeface="B Nazanin" panose="00000400000000000000" pitchFamily="2" charset="-78"/>
              </a:rPr>
              <a:t>مراحل اجرای برنامه مراقبت سالمندان پر خطر</a:t>
            </a:r>
            <a:endParaRPr lang="en-US" sz="2800" b="1" dirty="0">
              <a:solidFill>
                <a:srgbClr val="003296"/>
              </a:solidFill>
              <a:effectLst/>
              <a:cs typeface="B Nazanin" panose="00000400000000000000" pitchFamily="2" charset="-78"/>
            </a:endParaRPr>
          </a:p>
        </p:txBody>
      </p:sp>
      <p:sp>
        <p:nvSpPr>
          <p:cNvPr id="3" name="Content Placeholder 2"/>
          <p:cNvSpPr>
            <a:spLocks noGrp="1"/>
          </p:cNvSpPr>
          <p:nvPr>
            <p:ph idx="1"/>
          </p:nvPr>
        </p:nvSpPr>
        <p:spPr>
          <a:xfrm>
            <a:off x="187287" y="1187246"/>
            <a:ext cx="8804313" cy="3956254"/>
          </a:xfrm>
        </p:spPr>
        <p:txBody>
          <a:bodyPr>
            <a:normAutofit lnSpcReduction="10000"/>
          </a:bodyPr>
          <a:lstStyle/>
          <a:p>
            <a:pPr marL="0" indent="0" algn="justLow" rtl="1">
              <a:lnSpc>
                <a:spcPct val="150000"/>
              </a:lnSpc>
              <a:buNone/>
            </a:pPr>
            <a:r>
              <a:rPr lang="fa-IR" sz="2400" dirty="0">
                <a:cs typeface="B Nazanin" panose="00000400000000000000" pitchFamily="2" charset="-78"/>
              </a:rPr>
              <a:t>1- شناسایی اولیه و طبقه بندی کلیه سالمندان تحت پوشش از نظر خطر پذیری </a:t>
            </a:r>
            <a:r>
              <a:rPr lang="fa-IR" sz="1800" dirty="0">
                <a:cs typeface="B Nazanin" panose="00000400000000000000" pitchFamily="2" charset="-78"/>
              </a:rPr>
              <a:t>(سال 1400 و استمرار در سال 1401)</a:t>
            </a:r>
          </a:p>
          <a:p>
            <a:pPr marL="0" indent="0" algn="justLow" rtl="1">
              <a:lnSpc>
                <a:spcPct val="150000"/>
              </a:lnSpc>
              <a:buNone/>
            </a:pPr>
            <a:r>
              <a:rPr lang="fa-IR" sz="2400" dirty="0">
                <a:cs typeface="B Nazanin" panose="00000400000000000000" pitchFamily="2" charset="-78"/>
              </a:rPr>
              <a:t>2- نیاز سنجی و ارزیابی وضعیت سالمندان بسیار پر خطر و پر خطر و تعیین نیازها</a:t>
            </a:r>
          </a:p>
          <a:p>
            <a:pPr marL="0" indent="0" algn="justLow" rtl="1">
              <a:lnSpc>
                <a:spcPct val="150000"/>
              </a:lnSpc>
              <a:buNone/>
            </a:pPr>
            <a:r>
              <a:rPr lang="fa-IR" sz="2400" dirty="0">
                <a:cs typeface="B Nazanin" panose="00000400000000000000" pitchFamily="2" charset="-78"/>
              </a:rPr>
              <a:t>3- اولویت بندی نیازها و شناسایی ذینفعان</a:t>
            </a:r>
          </a:p>
          <a:p>
            <a:pPr marL="0" indent="0" algn="justLow" rtl="1">
              <a:lnSpc>
                <a:spcPct val="150000"/>
              </a:lnSpc>
              <a:buNone/>
            </a:pPr>
            <a:r>
              <a:rPr lang="fa-IR" sz="2400" dirty="0">
                <a:cs typeface="B Nazanin" panose="00000400000000000000" pitchFamily="2" charset="-78"/>
              </a:rPr>
              <a:t>4- طراحی و اجرای مداخلات بهداشتی درمانی، توانبخشی، حمایتی (مالی، خدماتی، و ...) از طریق بسترسازی و جلب مشارکت درون بخشی و برون بخشی </a:t>
            </a:r>
          </a:p>
          <a:p>
            <a:pPr marL="0" indent="0" algn="justLow" rtl="1">
              <a:lnSpc>
                <a:spcPct val="150000"/>
              </a:lnSpc>
              <a:buNone/>
            </a:pPr>
            <a:r>
              <a:rPr lang="fa-IR" sz="2400" dirty="0">
                <a:cs typeface="B Nazanin" panose="00000400000000000000" pitchFamily="2" charset="-78"/>
              </a:rPr>
              <a:t>5- پایش و ارزشیابی برنامه</a:t>
            </a:r>
          </a:p>
        </p:txBody>
      </p:sp>
    </p:spTree>
    <p:extLst>
      <p:ext uri="{BB962C8B-B14F-4D97-AF65-F5344CB8AC3E}">
        <p14:creationId xmlns:p14="http://schemas.microsoft.com/office/powerpoint/2010/main" val="4015262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ctrTitle"/>
          </p:nvPr>
        </p:nvSpPr>
        <p:spPr>
          <a:xfrm>
            <a:off x="3809999" y="1652775"/>
            <a:ext cx="5334001" cy="1527050"/>
          </a:xfrm>
        </p:spPr>
        <p:txBody>
          <a:bodyPr>
            <a:normAutofit fontScale="90000"/>
          </a:bodyPr>
          <a:lstStyle/>
          <a:p>
            <a:pPr algn="ctr" rtl="1" eaLnBrk="1" hangingPunct="1"/>
            <a:r>
              <a:rPr lang="fa-IR" altLang="en-US" sz="2800" b="1" dirty="0">
                <a:cs typeface="B Titr" panose="00000700000000000000" pitchFamily="2" charset="-78"/>
              </a:rPr>
              <a:t>گام اول مراقبت سالمندان پر خطر:</a:t>
            </a:r>
            <a:br>
              <a:rPr lang="fa-IR" altLang="en-US" sz="2800" b="1" dirty="0">
                <a:cs typeface="B Titr" panose="00000700000000000000" pitchFamily="2" charset="-78"/>
              </a:rPr>
            </a:br>
            <a:r>
              <a:rPr lang="fa-IR" altLang="en-US" sz="2800" b="1" dirty="0">
                <a:cs typeface="B Titr" panose="00000700000000000000" pitchFamily="2" charset="-78"/>
              </a:rPr>
              <a:t>  </a:t>
            </a:r>
            <a:br>
              <a:rPr lang="fa-IR" altLang="en-US" sz="2800" b="1" dirty="0">
                <a:cs typeface="B Titr" panose="00000700000000000000" pitchFamily="2" charset="-78"/>
              </a:rPr>
            </a:br>
            <a:r>
              <a:rPr lang="fa-IR" altLang="en-US" sz="2400" b="1" dirty="0">
                <a:solidFill>
                  <a:srgbClr val="FF0000"/>
                </a:solidFill>
                <a:cs typeface="B Titr" panose="00000700000000000000" pitchFamily="2" charset="-78"/>
              </a:rPr>
              <a:t>شناسایی و طبقه بندی سالمندان از نظر خطر پذیری</a:t>
            </a:r>
          </a:p>
        </p:txBody>
      </p:sp>
    </p:spTree>
    <p:extLst>
      <p:ext uri="{BB962C8B-B14F-4D97-AF65-F5344CB8AC3E}">
        <p14:creationId xmlns:p14="http://schemas.microsoft.com/office/powerpoint/2010/main" val="20505711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Custo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FF0000"/>
    </a:accent6>
    <a:hlink>
      <a:srgbClr val="009999"/>
    </a:hlink>
    <a:folHlink>
      <a:srgbClr val="99CC0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5566</Words>
  <Application>Microsoft Office PowerPoint</Application>
  <PresentationFormat>On-screen Show (16:9)</PresentationFormat>
  <Paragraphs>807</Paragraphs>
  <Slides>78</Slides>
  <Notes>2</Notes>
  <HiddenSlides>5</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78</vt:i4>
      </vt:variant>
    </vt:vector>
  </HeadingPairs>
  <TitlesOfParts>
    <vt:vector size="86" baseType="lpstr">
      <vt:lpstr>Arial</vt:lpstr>
      <vt:lpstr>B Nazanin</vt:lpstr>
      <vt:lpstr>B Titr</vt:lpstr>
      <vt:lpstr>Calibri</vt:lpstr>
      <vt:lpstr>Calibri Light</vt:lpstr>
      <vt:lpstr>Office Theme</vt:lpstr>
      <vt:lpstr>1_Office Theme</vt:lpstr>
      <vt:lpstr>2_Office Theme</vt:lpstr>
      <vt:lpstr>Click to edit  Master title style</vt:lpstr>
      <vt:lpstr>کارگاه آموزشی نظام مراقبت سالمندان پر خطر </vt:lpstr>
      <vt:lpstr>PowerPoint Presentation</vt:lpstr>
      <vt:lpstr>مقدمه</vt:lpstr>
      <vt:lpstr>مقدمه</vt:lpstr>
      <vt:lpstr>Slide Title</vt:lpstr>
      <vt:lpstr>اهداف اجرای برنامه مراقبت سالمندان پر خطر</vt:lpstr>
      <vt:lpstr>مراحل اجرای برنامه مراقبت سالمندان پر خطر</vt:lpstr>
      <vt:lpstr>گام اول مراقبت سالمندان پر خطر:    شناسایی و طبقه بندی سالمندان از نظر خطر پذیری</vt:lpstr>
      <vt:lpstr>ابلاغ برنامه شناسایی و طبقه بندی خطر پذیری سالمندان</vt:lpstr>
      <vt:lpstr>ریسک فاکتورهای طبقه بندی سالمندان از نظر خطر پذیری </vt:lpstr>
      <vt:lpstr>بیماری صعب العلاج: </vt:lpstr>
      <vt:lpstr>PowerPoint Presentation</vt:lpstr>
      <vt:lpstr>PowerPoint Presentation</vt:lpstr>
      <vt:lpstr>هم ابتلائی(Comorbidity)</vt:lpstr>
      <vt:lpstr>PowerPoint Presentation</vt:lpstr>
      <vt:lpstr>ناتوانی( Disability):</vt:lpstr>
      <vt:lpstr>PowerPoint Presentation</vt:lpstr>
      <vt:lpstr>PowerPoint Presentation</vt:lpstr>
      <vt:lpstr>Slide Title</vt:lpstr>
      <vt:lpstr>PowerPoint Presentation</vt:lpstr>
      <vt:lpstr>PowerPoint Presentation</vt:lpstr>
      <vt:lpstr>PowerPoint Presentation</vt:lpstr>
      <vt:lpstr>اهداف اختصاصی برنامه مراقبت سالمندان پر خطر در سال 1401</vt:lpstr>
      <vt:lpstr>گام دوم مراقبت سالمندان پر خطر:   نیاز سنجی، ارزیابی وضعیت و تعیین نیازها </vt:lpstr>
      <vt:lpstr>PowerPoint Presentation</vt:lpstr>
      <vt:lpstr>PowerPoint Presentation</vt:lpstr>
      <vt:lpstr>گام دوم : نیاز سنجی و ارزیابی وضعیت سالمندان و تعیین نیازها </vt:lpstr>
      <vt:lpstr>آدرس سامانه نیاز سنجی  سالمندان بسیار پر خطر و پر خطر</vt:lpstr>
      <vt:lpstr>نحوه ارتباط و آغاز مصاحبه</vt:lpstr>
      <vt:lpstr>نحوه ارتباط و آغاز مصاحبه</vt:lpstr>
      <vt:lpstr>انتظارات از شهرستانها</vt:lpstr>
      <vt:lpstr>انتظارات از شهرستانها</vt:lpstr>
      <vt:lpstr>زمان بری فرایند نیاز سنجی تیم ها و تقسیم وظایف</vt:lpstr>
      <vt:lpstr>PowerPoint Presentation</vt:lpstr>
      <vt:lpstr>PowerPoint Presentation</vt:lpstr>
      <vt:lpstr>PowerPoint Presentation</vt:lpstr>
      <vt:lpstr>PowerPoint Presentation</vt:lpstr>
      <vt:lpstr>سامانه نیاز سنجی سالمندان پر خطر</vt:lpstr>
      <vt:lpstr>PowerPoint Presentation</vt:lpstr>
      <vt:lpstr>تعریف تیم ها</vt:lpstr>
      <vt:lpstr>PowerPoint Presentation</vt:lpstr>
      <vt:lpstr>PowerPoint Presentation</vt:lpstr>
      <vt:lpstr>PowerPoint Presentation</vt:lpstr>
      <vt:lpstr>گام سوم مراقبت سالمندان پر خطر:   اولویت بندی نیازها و شناسایی ذینفعان</vt:lpstr>
      <vt:lpstr>PowerPoint Presentation</vt:lpstr>
      <vt:lpstr>اولویت بندی نیازهای سالمندان</vt:lpstr>
      <vt:lpstr>شناسایی ذینفعان</vt:lpstr>
      <vt:lpstr>تحلیل ذینفعان و انتظارات</vt:lpstr>
      <vt:lpstr>تحلیل ذینفعان و انتظارات</vt:lpstr>
      <vt:lpstr>گام چهارم مراقبت سالمندان پر خطر:   طراحی و اجرای مداخلات بهداشتی درمانی، توانبخشی، حمایتی و ...) از طریق بسترسازی و جلب مشارکت درون بخشی</vt:lpstr>
      <vt:lpstr>انتخاب رویکرد و روش مناسب</vt:lpstr>
      <vt:lpstr>PowerPoint Presentation</vt:lpstr>
      <vt:lpstr>PowerPoint Presentation</vt:lpstr>
      <vt:lpstr>PowerPoint Presentation</vt:lpstr>
      <vt:lpstr>فعالیت های پیش بینی شده برنامه مراقبت و حمایت از سالمندان پر خطر در سال 1401</vt:lpstr>
      <vt:lpstr>فعالیت های پیش بینی شده برنامه مراقبت و حمایت از سالمندان پر خطر در سال 1401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گام پنجم مراقبت سالمندان پر خطر:   پایش و ارزشیابی برنامه</vt:lpstr>
      <vt:lpstr>حد انتظار برنامه های سالمندان در سال 1401 شهرستانهای تابعه دانشگاه علوم پزشکی اصفهان</vt:lpstr>
      <vt:lpstr>حد انتظار مراقبت های ادغام یافته سالمندان   مراقبت کامل</vt:lpstr>
      <vt:lpstr>PowerPoint Presentation</vt:lpstr>
      <vt:lpstr>PowerPoint Presentation</vt:lpstr>
      <vt:lpstr>PowerPoint Presentation</vt:lpstr>
      <vt:lpstr>PowerPoint Presentation</vt:lpstr>
      <vt:lpstr>حد انتظار برنامه مراقبت و حمایت از سالمندان پر خطر</vt:lpstr>
      <vt:lpstr>حد انتظار برنامه بهبود شیوه زندگی سالم در سالمندی</vt:lpstr>
      <vt:lpstr>PowerPoint Presentation</vt:lpstr>
      <vt:lpstr>تعرفه رپید تست در مراقبت خطر سنجی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2023-07-02T08:31:45Z</dcterms:modified>
</cp:coreProperties>
</file>