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73" r:id="rId3"/>
  </p:sldMasterIdLst>
  <p:notesMasterIdLst>
    <p:notesMasterId r:id="rId70"/>
  </p:notesMasterIdLst>
  <p:sldIdLst>
    <p:sldId id="256" r:id="rId4"/>
    <p:sldId id="310" r:id="rId5"/>
    <p:sldId id="358" r:id="rId6"/>
    <p:sldId id="359" r:id="rId7"/>
    <p:sldId id="360" r:id="rId8"/>
    <p:sldId id="327" r:id="rId9"/>
    <p:sldId id="363" r:id="rId10"/>
    <p:sldId id="361" r:id="rId11"/>
    <p:sldId id="362" r:id="rId12"/>
    <p:sldId id="330" r:id="rId13"/>
    <p:sldId id="331" r:id="rId14"/>
    <p:sldId id="332" r:id="rId15"/>
    <p:sldId id="333" r:id="rId16"/>
    <p:sldId id="365" r:id="rId17"/>
    <p:sldId id="366" r:id="rId18"/>
    <p:sldId id="334" r:id="rId19"/>
    <p:sldId id="335" r:id="rId20"/>
    <p:sldId id="338" r:id="rId21"/>
    <p:sldId id="339" r:id="rId22"/>
    <p:sldId id="340" r:id="rId23"/>
    <p:sldId id="342" r:id="rId24"/>
    <p:sldId id="349" r:id="rId25"/>
    <p:sldId id="344" r:id="rId26"/>
    <p:sldId id="353" r:id="rId27"/>
    <p:sldId id="364" r:id="rId28"/>
    <p:sldId id="392" r:id="rId29"/>
    <p:sldId id="354" r:id="rId30"/>
    <p:sldId id="312" r:id="rId31"/>
    <p:sldId id="367" r:id="rId32"/>
    <p:sldId id="368" r:id="rId33"/>
    <p:sldId id="286" r:id="rId34"/>
    <p:sldId id="396" r:id="rId35"/>
    <p:sldId id="389" r:id="rId36"/>
    <p:sldId id="391" r:id="rId37"/>
    <p:sldId id="395" r:id="rId38"/>
    <p:sldId id="393" r:id="rId39"/>
    <p:sldId id="394" r:id="rId40"/>
    <p:sldId id="318" r:id="rId41"/>
    <p:sldId id="319" r:id="rId42"/>
    <p:sldId id="320" r:id="rId43"/>
    <p:sldId id="321" r:id="rId44"/>
    <p:sldId id="322" r:id="rId45"/>
    <p:sldId id="323" r:id="rId46"/>
    <p:sldId id="370" r:id="rId47"/>
    <p:sldId id="300" r:id="rId48"/>
    <p:sldId id="304" r:id="rId49"/>
    <p:sldId id="284" r:id="rId50"/>
    <p:sldId id="387" r:id="rId51"/>
    <p:sldId id="388" r:id="rId52"/>
    <p:sldId id="371" r:id="rId53"/>
    <p:sldId id="305" r:id="rId54"/>
    <p:sldId id="308" r:id="rId55"/>
    <p:sldId id="306" r:id="rId56"/>
    <p:sldId id="307" r:id="rId57"/>
    <p:sldId id="375" r:id="rId58"/>
    <p:sldId id="289" r:id="rId59"/>
    <p:sldId id="290" r:id="rId60"/>
    <p:sldId id="291" r:id="rId61"/>
    <p:sldId id="292" r:id="rId62"/>
    <p:sldId id="293" r:id="rId63"/>
    <p:sldId id="294" r:id="rId64"/>
    <p:sldId id="295" r:id="rId65"/>
    <p:sldId id="296" r:id="rId66"/>
    <p:sldId id="297" r:id="rId67"/>
    <p:sldId id="298" r:id="rId68"/>
    <p:sldId id="374"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88B"/>
    <a:srgbClr val="FF7DB5"/>
    <a:srgbClr val="0000CC"/>
    <a:srgbClr val="1D3A00"/>
    <a:srgbClr val="FF856D"/>
    <a:srgbClr val="FF2549"/>
    <a:srgbClr val="003635"/>
    <a:srgbClr val="005856"/>
    <a:srgbClr val="9EFF29"/>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5" autoAdjust="0"/>
    <p:restoredTop sz="89150" autoAdjust="0"/>
  </p:normalViewPr>
  <p:slideViewPr>
    <p:cSldViewPr snapToGrid="0">
      <p:cViewPr varScale="1">
        <p:scale>
          <a:sx n="88" d="100"/>
          <a:sy n="88" d="100"/>
        </p:scale>
        <p:origin x="96" y="72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fa-IR" sz="1600" dirty="0">
                <a:cs typeface="B Titr" panose="00000700000000000000" pitchFamily="2" charset="-78"/>
              </a:rPr>
              <a:t>پوشش مراقبت شناسایی و طبقه بندی خطر پذیری سالمندان - 1400.8.7 </a:t>
            </a:r>
            <a:endParaRPr lang="en-US" sz="1600" dirty="0">
              <a:cs typeface="B Titr" panose="00000700000000000000" pitchFamily="2" charset="-78"/>
            </a:endParaRPr>
          </a:p>
        </c:rich>
      </c:tx>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72"/>
        <c:overlap val="63"/>
        <c:axId val="326343296"/>
        <c:axId val="326349184"/>
      </c:barChart>
      <c:catAx>
        <c:axId val="3263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i="0" baseline="0">
                <a:cs typeface="B Nazanin" panose="00000400000000000000" pitchFamily="2" charset="-78"/>
              </a:defRPr>
            </a:pPr>
            <a:endParaRPr lang="en-US"/>
          </a:p>
        </c:txPr>
        <c:crossAx val="326349184"/>
        <c:crosses val="autoZero"/>
        <c:auto val="1"/>
        <c:lblAlgn val="ctr"/>
        <c:lblOffset val="100"/>
        <c:noMultiLvlLbl val="0"/>
      </c:catAx>
      <c:valAx>
        <c:axId val="32634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3263432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60" b="0" i="0" u="none" strike="noStrike" baseline="0">
                <a:solidFill>
                  <a:srgbClr val="333333"/>
                </a:solidFill>
                <a:latin typeface="B Nazanin"/>
                <a:ea typeface="B Nazanin"/>
                <a:cs typeface="B Nazanin"/>
              </a:defRPr>
            </a:pPr>
            <a:r>
              <a:rPr lang="fa-IR"/>
              <a:t>نتایج خطر پذیری سالمندان</a:t>
            </a:r>
            <a:r>
              <a:rPr lang="fa-IR" baseline="0"/>
              <a:t> تحت پوشش دانشگاه علوم پزشکی اصفهان - پایان سال 1400</a:t>
            </a:r>
            <a:endParaRPr lang="fa-IR"/>
          </a:p>
        </c:rich>
      </c:tx>
      <c:overlay val="0"/>
      <c:spPr>
        <a:noFill/>
        <a:ln w="25400">
          <a:noFill/>
        </a:ln>
      </c:spPr>
    </c:title>
    <c:autoTitleDeleted val="0"/>
    <c:plotArea>
      <c:layout>
        <c:manualLayout>
          <c:layoutTarget val="inner"/>
          <c:xMode val="edge"/>
          <c:yMode val="edge"/>
          <c:x val="4.5349834742879361E-2"/>
          <c:y val="0.1216446188518736"/>
          <c:w val="0.95156374550403433"/>
          <c:h val="0.63665465741901683"/>
        </c:manualLayout>
      </c:layout>
      <c:barChart>
        <c:barDir val="col"/>
        <c:grouping val="clustered"/>
        <c:varyColors val="0"/>
        <c:ser>
          <c:idx val="0"/>
          <c:order val="0"/>
          <c:tx>
            <c:strRef>
              <c:f>Sheet1!$B$1</c:f>
              <c:strCache>
                <c:ptCount val="1"/>
                <c:pt idx="0">
                  <c:v>نتایج خطر پذیری سالمندان دانشگاه علوم پزشکی اصفهان تا 1400/12/20</c:v>
                </c:pt>
              </c:strCache>
            </c:strRef>
          </c:tx>
          <c:spPr>
            <a:solidFill>
              <a:srgbClr val="5B9BD5"/>
            </a:solidFill>
            <a:ln w="25400">
              <a:noFill/>
            </a:ln>
          </c:spPr>
          <c:invertIfNegative val="0"/>
          <c:dPt>
            <c:idx val="0"/>
            <c:invertIfNegative val="0"/>
            <c:bubble3D val="0"/>
            <c:spPr>
              <a:solidFill>
                <a:srgbClr val="C00000"/>
              </a:solidFill>
              <a:ln w="25400">
                <a:noFill/>
              </a:ln>
            </c:spPr>
            <c:extLst>
              <c:ext xmlns:c16="http://schemas.microsoft.com/office/drawing/2014/chart" uri="{C3380CC4-5D6E-409C-BE32-E72D297353CC}">
                <c16:uniqueId val="{00000001-DE3A-48E5-9C51-7532A43F6B5B}"/>
              </c:ext>
            </c:extLst>
          </c:dPt>
          <c:dPt>
            <c:idx val="1"/>
            <c:invertIfNegative val="0"/>
            <c:bubble3D val="0"/>
            <c:spPr>
              <a:solidFill>
                <a:srgbClr val="FF0000"/>
              </a:solidFill>
              <a:ln w="25400">
                <a:noFill/>
              </a:ln>
            </c:spPr>
            <c:extLst>
              <c:ext xmlns:c16="http://schemas.microsoft.com/office/drawing/2014/chart" uri="{C3380CC4-5D6E-409C-BE32-E72D297353CC}">
                <c16:uniqueId val="{00000003-DE3A-48E5-9C51-7532A43F6B5B}"/>
              </c:ext>
            </c:extLst>
          </c:dPt>
          <c:dPt>
            <c:idx val="2"/>
            <c:invertIfNegative val="0"/>
            <c:bubble3D val="0"/>
            <c:spPr>
              <a:solidFill>
                <a:srgbClr val="FFC000"/>
              </a:solidFill>
              <a:ln w="25400">
                <a:noFill/>
              </a:ln>
            </c:spPr>
            <c:extLst>
              <c:ext xmlns:c16="http://schemas.microsoft.com/office/drawing/2014/chart" uri="{C3380CC4-5D6E-409C-BE32-E72D297353CC}">
                <c16:uniqueId val="{00000005-DE3A-48E5-9C51-7532A43F6B5B}"/>
              </c:ext>
            </c:extLst>
          </c:dPt>
          <c:dPt>
            <c:idx val="3"/>
            <c:invertIfNegative val="0"/>
            <c:bubble3D val="0"/>
            <c:spPr>
              <a:solidFill>
                <a:srgbClr val="FFFF00"/>
              </a:solidFill>
              <a:ln w="25400">
                <a:noFill/>
              </a:ln>
            </c:spPr>
            <c:extLst>
              <c:ext xmlns:c16="http://schemas.microsoft.com/office/drawing/2014/chart" uri="{C3380CC4-5D6E-409C-BE32-E72D297353CC}">
                <c16:uniqueId val="{00000007-DE3A-48E5-9C51-7532A43F6B5B}"/>
              </c:ext>
            </c:extLst>
          </c:dPt>
          <c:dPt>
            <c:idx val="4"/>
            <c:invertIfNegative val="0"/>
            <c:bubble3D val="0"/>
            <c:spPr>
              <a:solidFill>
                <a:srgbClr val="00B050"/>
              </a:solidFill>
              <a:ln w="25400">
                <a:noFill/>
              </a:ln>
            </c:spPr>
            <c:extLst>
              <c:ext xmlns:c16="http://schemas.microsoft.com/office/drawing/2014/chart" uri="{C3380CC4-5D6E-409C-BE32-E72D297353CC}">
                <c16:uniqueId val="{00000009-DE3A-48E5-9C51-7532A43F6B5B}"/>
              </c:ext>
            </c:extLst>
          </c:dPt>
          <c:dLbls>
            <c:spPr>
              <a:noFill/>
              <a:ln w="25400">
                <a:noFill/>
              </a:ln>
            </c:spPr>
            <c:txPr>
              <a:bodyPr wrap="square" lIns="38100" tIns="19050" rIns="38100" bIns="19050" anchor="ctr">
                <a:spAutoFit/>
              </a:bodyPr>
              <a:lstStyle/>
              <a:p>
                <a:pPr>
                  <a:defRPr sz="1400" b="1"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بسیار پر خطر</c:v>
                </c:pt>
                <c:pt idx="1">
                  <c:v>پر خطر</c:v>
                </c:pt>
                <c:pt idx="2">
                  <c:v>خطر متوسط</c:v>
                </c:pt>
                <c:pt idx="3">
                  <c:v>کم خطر</c:v>
                </c:pt>
                <c:pt idx="4">
                  <c:v>حداقل خطر </c:v>
                </c:pt>
              </c:strCache>
            </c:strRef>
          </c:cat>
          <c:val>
            <c:numRef>
              <c:f>Sheet1!$B$2:$B$6</c:f>
              <c:numCache>
                <c:formatCode>General</c:formatCode>
                <c:ptCount val="5"/>
                <c:pt idx="0">
                  <c:v>5.8</c:v>
                </c:pt>
                <c:pt idx="1">
                  <c:v>32.4</c:v>
                </c:pt>
                <c:pt idx="2">
                  <c:v>4.3</c:v>
                </c:pt>
                <c:pt idx="3">
                  <c:v>15.5</c:v>
                </c:pt>
                <c:pt idx="4">
                  <c:v>40.9</c:v>
                </c:pt>
              </c:numCache>
            </c:numRef>
          </c:val>
          <c:extLst>
            <c:ext xmlns:c16="http://schemas.microsoft.com/office/drawing/2014/chart" uri="{C3380CC4-5D6E-409C-BE32-E72D297353CC}">
              <c16:uniqueId val="{0000000A-DE3A-48E5-9C51-7532A43F6B5B}"/>
            </c:ext>
          </c:extLst>
        </c:ser>
        <c:dLbls>
          <c:showLegendKey val="0"/>
          <c:showVal val="0"/>
          <c:showCatName val="0"/>
          <c:showSerName val="0"/>
          <c:showPercent val="0"/>
          <c:showBubbleSize val="0"/>
        </c:dLbls>
        <c:gapWidth val="219"/>
        <c:overlap val="-27"/>
        <c:axId val="1851625279"/>
        <c:axId val="1"/>
      </c:barChart>
      <c:catAx>
        <c:axId val="185162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95" b="1" i="0" u="none" strike="noStrike" baseline="0">
                <a:solidFill>
                  <a:srgbClr val="333333"/>
                </a:solidFill>
                <a:latin typeface="Calibri"/>
                <a:ea typeface="Calibri"/>
                <a:cs typeface="B Nazanin" panose="00000400000000000000" pitchFamily="2" charset="-78"/>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1195" b="0" i="0" u="none" strike="noStrike" baseline="0">
                <a:solidFill>
                  <a:srgbClr val="333333"/>
                </a:solidFill>
                <a:latin typeface="Calibri"/>
                <a:ea typeface="Calibri"/>
                <a:cs typeface="Calibri"/>
              </a:defRPr>
            </a:pPr>
            <a:endParaRPr lang="en-US"/>
          </a:p>
        </c:txPr>
        <c:crossAx val="1851625279"/>
        <c:crosses val="autoZero"/>
        <c:crossBetween val="between"/>
      </c:valAx>
      <c:spPr>
        <a:noFill/>
        <a:ln w="25400">
          <a:noFill/>
        </a:ln>
      </c:spPr>
    </c:plotArea>
    <c:legend>
      <c:legendPos val="b"/>
      <c:layout>
        <c:manualLayout>
          <c:xMode val="edge"/>
          <c:yMode val="edge"/>
          <c:x val="0"/>
          <c:y val="0.9432159659287872"/>
          <c:w val="3.4633559942745119E-2"/>
          <c:h val="5.3977913138216205E-2"/>
        </c:manualLayout>
      </c:layout>
      <c:overlay val="0"/>
      <c:spPr>
        <a:noFill/>
        <a:ln w="25400">
          <a:noFill/>
        </a:ln>
      </c:spPr>
      <c:txPr>
        <a:bodyPr/>
        <a:lstStyle/>
        <a:p>
          <a:pPr>
            <a:defRPr sz="109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a:noFill/>
    </a:ln>
    <a:effectLst/>
  </c:spPr>
  <c:txPr>
    <a:bodyPr/>
    <a:lstStyle/>
    <a:p>
      <a:pPr>
        <a:defRPr sz="133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t>تعداد سالمندان بسیار پر خطربه تفکیک شهرستانها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012685914260714E-2"/>
          <c:y val="2.1795713035870516E-2"/>
          <c:w val="0.95905293088363952"/>
          <c:h val="0.85550286769709338"/>
        </c:manualLayout>
      </c:layout>
      <c:barChart>
        <c:barDir val="col"/>
        <c:grouping val="clustered"/>
        <c:varyColors val="0"/>
        <c:ser>
          <c:idx val="0"/>
          <c:order val="0"/>
          <c:tx>
            <c:strRef>
              <c:f>Sheet1!$B$1</c:f>
              <c:strCache>
                <c:ptCount val="1"/>
                <c:pt idx="0">
                  <c:v>تعداد سالمندان بسیار پر خطر</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3"/>
                <c:pt idx="0">
                  <c:v>اردستان</c:v>
                </c:pt>
                <c:pt idx="1">
                  <c:v>اصفهان یک</c:v>
                </c:pt>
                <c:pt idx="2">
                  <c:v>اصفهان دو</c:v>
                </c:pt>
                <c:pt idx="3">
                  <c:v>برخوار</c:v>
                </c:pt>
                <c:pt idx="4">
                  <c:v>بویین و میاندشت</c:v>
                </c:pt>
                <c:pt idx="5">
                  <c:v>تیران و کرون</c:v>
                </c:pt>
                <c:pt idx="6">
                  <c:v>چادگان</c:v>
                </c:pt>
                <c:pt idx="7">
                  <c:v>خمینی شهر</c:v>
                </c:pt>
                <c:pt idx="8">
                  <c:v>خوانسار</c:v>
                </c:pt>
                <c:pt idx="9">
                  <c:v>خور</c:v>
                </c:pt>
                <c:pt idx="10">
                  <c:v>دهاقان</c:v>
                </c:pt>
                <c:pt idx="11">
                  <c:v>سمیرم </c:v>
                </c:pt>
                <c:pt idx="12">
                  <c:v>شاهین شهرومیمه</c:v>
                </c:pt>
                <c:pt idx="13">
                  <c:v>شهرضا</c:v>
                </c:pt>
                <c:pt idx="14">
                  <c:v>فریدن</c:v>
                </c:pt>
                <c:pt idx="15">
                  <c:v>فریدونشهر</c:v>
                </c:pt>
                <c:pt idx="16">
                  <c:v>فلاورجان</c:v>
                </c:pt>
                <c:pt idx="17">
                  <c:v>گلپایگان</c:v>
                </c:pt>
                <c:pt idx="18">
                  <c:v>لنجان</c:v>
                </c:pt>
                <c:pt idx="19">
                  <c:v>مبارکه</c:v>
                </c:pt>
                <c:pt idx="20">
                  <c:v>نایین </c:v>
                </c:pt>
                <c:pt idx="21">
                  <c:v>نجف آباد </c:v>
                </c:pt>
                <c:pt idx="22">
                  <c:v>نطنز</c:v>
                </c:pt>
              </c:strCache>
            </c:strRef>
          </c:cat>
          <c:val>
            <c:numRef>
              <c:f>Sheet1!$B$2:$B$25</c:f>
              <c:numCache>
                <c:formatCode>General</c:formatCode>
                <c:ptCount val="24"/>
                <c:pt idx="0">
                  <c:v>455</c:v>
                </c:pt>
                <c:pt idx="1">
                  <c:v>5790</c:v>
                </c:pt>
                <c:pt idx="2">
                  <c:v>6930</c:v>
                </c:pt>
                <c:pt idx="3">
                  <c:v>662</c:v>
                </c:pt>
                <c:pt idx="4">
                  <c:v>142</c:v>
                </c:pt>
                <c:pt idx="5">
                  <c:v>550</c:v>
                </c:pt>
                <c:pt idx="6">
                  <c:v>229</c:v>
                </c:pt>
                <c:pt idx="7">
                  <c:v>2147</c:v>
                </c:pt>
                <c:pt idx="8">
                  <c:v>208</c:v>
                </c:pt>
                <c:pt idx="9">
                  <c:v>178</c:v>
                </c:pt>
                <c:pt idx="10">
                  <c:v>324</c:v>
                </c:pt>
                <c:pt idx="11">
                  <c:v>358</c:v>
                </c:pt>
                <c:pt idx="12">
                  <c:v>1655</c:v>
                </c:pt>
                <c:pt idx="13">
                  <c:v>1121</c:v>
                </c:pt>
                <c:pt idx="14">
                  <c:v>342</c:v>
                </c:pt>
                <c:pt idx="15">
                  <c:v>195</c:v>
                </c:pt>
                <c:pt idx="16">
                  <c:v>1306</c:v>
                </c:pt>
                <c:pt idx="17">
                  <c:v>602</c:v>
                </c:pt>
                <c:pt idx="18">
                  <c:v>1343</c:v>
                </c:pt>
                <c:pt idx="19">
                  <c:v>926</c:v>
                </c:pt>
                <c:pt idx="20">
                  <c:v>452</c:v>
                </c:pt>
                <c:pt idx="21">
                  <c:v>2113</c:v>
                </c:pt>
                <c:pt idx="22">
                  <c:v>439</c:v>
                </c:pt>
              </c:numCache>
            </c:numRef>
          </c:val>
          <c:extLst>
            <c:ext xmlns:c16="http://schemas.microsoft.com/office/drawing/2014/chart" uri="{C3380CC4-5D6E-409C-BE32-E72D297353CC}">
              <c16:uniqueId val="{00000000-AB14-4115-A3EE-F4D92C9992CA}"/>
            </c:ext>
          </c:extLst>
        </c:ser>
        <c:dLbls>
          <c:showLegendKey val="0"/>
          <c:showVal val="0"/>
          <c:showCatName val="0"/>
          <c:showSerName val="0"/>
          <c:showPercent val="0"/>
          <c:showBubbleSize val="0"/>
        </c:dLbls>
        <c:gapWidth val="219"/>
        <c:overlap val="-27"/>
        <c:axId val="174595344"/>
        <c:axId val="247897552"/>
      </c:barChart>
      <c:catAx>
        <c:axId val="17459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247897552"/>
        <c:crosses val="autoZero"/>
        <c:auto val="1"/>
        <c:lblAlgn val="ctr"/>
        <c:lblOffset val="100"/>
        <c:noMultiLvlLbl val="0"/>
      </c:catAx>
      <c:valAx>
        <c:axId val="24789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95344"/>
        <c:crosses val="autoZero"/>
        <c:crossBetween val="between"/>
      </c:valAx>
      <c:spPr>
        <a:noFill/>
        <a:ln>
          <a:noFill/>
        </a:ln>
        <a:effectLst/>
      </c:spPr>
    </c:plotArea>
    <c:legend>
      <c:legendPos val="b"/>
      <c:layout>
        <c:manualLayout>
          <c:xMode val="edge"/>
          <c:yMode val="edge"/>
          <c:x val="0.37369695975503064"/>
          <c:y val="0.29017810273715783"/>
          <c:w val="0.26186533974919801"/>
          <c:h val="6.69647544056992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cs typeface="B Nazanin" panose="00000400000000000000" pitchFamily="2" charset="-78"/>
              </a:rPr>
              <a:t>تعداد سالمندان بسیار پر خطر شهرستانهای تابعه دانشگاه علوم پزشکی</a:t>
            </a:r>
            <a:r>
              <a:rPr lang="fa-IR" baseline="0">
                <a:cs typeface="B Nazanin" panose="00000400000000000000" pitchFamily="2" charset="-78"/>
              </a:rPr>
              <a:t> اصفهان</a:t>
            </a:r>
            <a:r>
              <a:rPr lang="fa-IR">
                <a:cs typeface="B Nazanin" panose="00000400000000000000" pitchFamily="2" charset="-78"/>
              </a:rPr>
              <a:t> تا پایان سال 1400</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Word]Sheet1'!$A$28:$A$40</c:f>
              <c:strCache>
                <c:ptCount val="13"/>
                <c:pt idx="0">
                  <c:v>اردستان</c:v>
                </c:pt>
                <c:pt idx="1">
                  <c:v>برخوار</c:v>
                </c:pt>
                <c:pt idx="2">
                  <c:v>بویین و میاندشت</c:v>
                </c:pt>
                <c:pt idx="3">
                  <c:v>چادگان</c:v>
                </c:pt>
                <c:pt idx="4">
                  <c:v>خوانسار</c:v>
                </c:pt>
                <c:pt idx="5">
                  <c:v>خور</c:v>
                </c:pt>
                <c:pt idx="6">
                  <c:v>سمیرم </c:v>
                </c:pt>
                <c:pt idx="7">
                  <c:v>فریدن</c:v>
                </c:pt>
                <c:pt idx="8">
                  <c:v>فریدونشهر</c:v>
                </c:pt>
                <c:pt idx="9">
                  <c:v>گلپایگان</c:v>
                </c:pt>
                <c:pt idx="10">
                  <c:v>مبارکه</c:v>
                </c:pt>
                <c:pt idx="11">
                  <c:v>نایین </c:v>
                </c:pt>
                <c:pt idx="12">
                  <c:v>نجف آباد </c:v>
                </c:pt>
              </c:strCache>
            </c:strRef>
          </c:cat>
          <c:val>
            <c:numRef>
              <c:f>'[Chart in Microsoft Word]Sheet1'!$B$28:$B$40</c:f>
              <c:numCache>
                <c:formatCode>General</c:formatCode>
                <c:ptCount val="13"/>
                <c:pt idx="0">
                  <c:v>455</c:v>
                </c:pt>
                <c:pt idx="1">
                  <c:v>662</c:v>
                </c:pt>
                <c:pt idx="2">
                  <c:v>142</c:v>
                </c:pt>
                <c:pt idx="3">
                  <c:v>229</c:v>
                </c:pt>
                <c:pt idx="4">
                  <c:v>208</c:v>
                </c:pt>
                <c:pt idx="5">
                  <c:v>178</c:v>
                </c:pt>
                <c:pt idx="6">
                  <c:v>358</c:v>
                </c:pt>
                <c:pt idx="7">
                  <c:v>342</c:v>
                </c:pt>
                <c:pt idx="8">
                  <c:v>195</c:v>
                </c:pt>
                <c:pt idx="9">
                  <c:v>602</c:v>
                </c:pt>
                <c:pt idx="10">
                  <c:v>926</c:v>
                </c:pt>
                <c:pt idx="11">
                  <c:v>452</c:v>
                </c:pt>
                <c:pt idx="12">
                  <c:v>2113</c:v>
                </c:pt>
              </c:numCache>
            </c:numRef>
          </c:val>
          <c:extLst>
            <c:ext xmlns:c16="http://schemas.microsoft.com/office/drawing/2014/chart" uri="{C3380CC4-5D6E-409C-BE32-E72D297353CC}">
              <c16:uniqueId val="{00000000-344E-475B-AFB1-4A14A220EC42}"/>
            </c:ext>
          </c:extLst>
        </c:ser>
        <c:dLbls>
          <c:showLegendKey val="0"/>
          <c:showVal val="0"/>
          <c:showCatName val="0"/>
          <c:showSerName val="0"/>
          <c:showPercent val="0"/>
          <c:showBubbleSize val="0"/>
        </c:dLbls>
        <c:gapWidth val="219"/>
        <c:overlap val="-27"/>
        <c:axId val="246687424"/>
        <c:axId val="241794352"/>
      </c:barChart>
      <c:catAx>
        <c:axId val="24668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241794352"/>
        <c:crosses val="autoZero"/>
        <c:auto val="1"/>
        <c:lblAlgn val="ctr"/>
        <c:lblOffset val="100"/>
        <c:noMultiLvlLbl val="0"/>
      </c:catAx>
      <c:valAx>
        <c:axId val="2417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68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80ADF-8735-44FE-9985-0017C7EA16AD}" type="doc">
      <dgm:prSet loTypeId="urn:microsoft.com/office/officeart/2005/8/layout/cycle4" loCatId="matrix" qsTypeId="urn:microsoft.com/office/officeart/2005/8/quickstyle/simple4" qsCatId="simple" csTypeId="urn:microsoft.com/office/officeart/2005/8/colors/colorful5" csCatId="colorful" phldr="1"/>
      <dgm:spPr/>
      <dgm:t>
        <a:bodyPr/>
        <a:lstStyle/>
        <a:p>
          <a:pPr rtl="1"/>
          <a:endParaRPr lang="fa-IR"/>
        </a:p>
      </dgm:t>
    </dgm:pt>
    <dgm:pt modelId="{6D6162D3-EA1B-4BEA-AA1F-0D314CA95312}">
      <dgm:prSet phldrT="[Text]" custT="1"/>
      <dgm:spPr>
        <a:xfrm>
          <a:off x="1639740" y="823020"/>
          <a:ext cx="1317680" cy="1338600"/>
        </a:xfrm>
        <a:prstGeom prst="pieWedge">
          <a:avLst/>
        </a:prstGeom>
      </dgm:spPr>
      <dgm:t>
        <a:bodyPr/>
        <a:lstStyle/>
        <a:p>
          <a:pPr rtl="1"/>
          <a:r>
            <a:rPr lang="fa-IR" sz="1400" b="1" dirty="0">
              <a:solidFill>
                <a:schemeClr val="tx1"/>
              </a:solidFill>
              <a:latin typeface="Calibri"/>
              <a:ea typeface="+mn-ea"/>
              <a:cs typeface="B Nazanin" panose="00000400000000000000" pitchFamily="2" charset="-78"/>
            </a:rPr>
            <a:t>نیازهای روحی روانی</a:t>
          </a:r>
        </a:p>
      </dgm:t>
    </dgm:pt>
    <dgm:pt modelId="{704278FA-3DE3-41BB-872B-3854F1867921}" type="parTrans" cxnId="{450D43F2-82B3-4C1B-9C70-6F7D81B3D4F6}">
      <dgm:prSet/>
      <dgm:spPr/>
      <dgm:t>
        <a:bodyPr/>
        <a:lstStyle/>
        <a:p>
          <a:pPr rtl="1"/>
          <a:endParaRPr lang="fa-IR"/>
        </a:p>
      </dgm:t>
    </dgm:pt>
    <dgm:pt modelId="{D417AC4D-A47F-4179-9E6A-995D1488DEEF}" type="sibTrans" cxnId="{450D43F2-82B3-4C1B-9C70-6F7D81B3D4F6}">
      <dgm:prSet/>
      <dgm:spPr/>
      <dgm:t>
        <a:bodyPr/>
        <a:lstStyle/>
        <a:p>
          <a:pPr rtl="1"/>
          <a:endParaRPr lang="fa-IR"/>
        </a:p>
      </dgm:t>
    </dgm:pt>
    <dgm:pt modelId="{B9DF3D82-0C24-4059-8643-A55AADDDE6BB}">
      <dgm:prSet phldrT="[Text]" custT="1"/>
      <dgm:spPr>
        <a:xfrm>
          <a:off x="30174" y="61048"/>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نیازهای شناختی (افسردگی و اضطراب، دمانس و زوال عقل، کاهش عملکرد شناختی)، نیاز به تغییر رفتار و سبک زندگی، نیاز به افزایش انگیزه و روحیه و امیدواری</a:t>
          </a:r>
        </a:p>
      </dgm:t>
    </dgm:pt>
    <dgm:pt modelId="{28C7857B-95FD-4591-B38E-D1FACC7D6C33}" type="parTrans" cxnId="{B821CA71-1AC2-4E6D-9E4B-93DADD628077}">
      <dgm:prSet/>
      <dgm:spPr/>
      <dgm:t>
        <a:bodyPr/>
        <a:lstStyle/>
        <a:p>
          <a:pPr rtl="1"/>
          <a:endParaRPr lang="fa-IR"/>
        </a:p>
      </dgm:t>
    </dgm:pt>
    <dgm:pt modelId="{00ECC9CB-11D5-4FBF-82BD-0D6A3998880D}" type="sibTrans" cxnId="{B821CA71-1AC2-4E6D-9E4B-93DADD628077}">
      <dgm:prSet/>
      <dgm:spPr/>
      <dgm:t>
        <a:bodyPr/>
        <a:lstStyle/>
        <a:p>
          <a:pPr rtl="1"/>
          <a:endParaRPr lang="fa-IR"/>
        </a:p>
      </dgm:t>
    </dgm:pt>
    <dgm:pt modelId="{79E6BDA6-B16A-4465-B64D-BB27DCB25140}">
      <dgm:prSet phldrT="[Text]" custT="1"/>
      <dgm:spPr>
        <a:xfrm rot="5400000">
          <a:off x="3207543" y="823050"/>
          <a:ext cx="1378800" cy="1338581"/>
        </a:xfrm>
        <a:prstGeom prst="pieWedge">
          <a:avLst/>
        </a:prstGeom>
      </dgm:spPr>
      <dgm:t>
        <a:bodyPr/>
        <a:lstStyle/>
        <a:p>
          <a:pPr rtl="1"/>
          <a:r>
            <a:rPr lang="fa-IR" sz="1200" b="1" dirty="0">
              <a:solidFill>
                <a:schemeClr val="tx1"/>
              </a:solidFill>
              <a:latin typeface="Calibri"/>
              <a:ea typeface="+mn-ea"/>
              <a:cs typeface="B Nazanin" panose="00000400000000000000" pitchFamily="2" charset="-78"/>
            </a:rPr>
            <a:t>نیازهای جسمی و فیزیولوژیک</a:t>
          </a:r>
        </a:p>
      </dgm:t>
    </dgm:pt>
    <dgm:pt modelId="{F72F4017-89DC-44D6-8883-72B964B313A0}" type="parTrans" cxnId="{3E664817-33A9-4360-A5BA-8924C3D70948}">
      <dgm:prSet/>
      <dgm:spPr/>
      <dgm:t>
        <a:bodyPr/>
        <a:lstStyle/>
        <a:p>
          <a:pPr rtl="1"/>
          <a:endParaRPr lang="fa-IR"/>
        </a:p>
      </dgm:t>
    </dgm:pt>
    <dgm:pt modelId="{69DE1F6C-75A0-444F-9D2D-C2D0A07594B2}" type="sibTrans" cxnId="{3E664817-33A9-4360-A5BA-8924C3D70948}">
      <dgm:prSet/>
      <dgm:spPr/>
      <dgm:t>
        <a:bodyPr/>
        <a:lstStyle/>
        <a:p>
          <a:pPr rtl="1"/>
          <a:endParaRPr lang="fa-IR"/>
        </a:p>
      </dgm:t>
    </dgm:pt>
    <dgm:pt modelId="{C58595A2-2EF4-468A-8557-380BEF85E741}">
      <dgm:prSet phldrT="[Text]" custT="1"/>
      <dgm:spPr>
        <a:xfrm>
          <a:off x="3710860" y="61048"/>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نیازهای تغذیه ای، نیاز به بهبود وضعیت عملکردی، نیاز به سازگاری با بیماری و فرآیند درمان</a:t>
          </a:r>
        </a:p>
      </dgm:t>
    </dgm:pt>
    <dgm:pt modelId="{740AC2B8-FB81-4014-9676-5E8FA40BD297}" type="parTrans" cxnId="{69DBC5D0-622B-4E6B-8A12-61838EF68ECC}">
      <dgm:prSet/>
      <dgm:spPr/>
      <dgm:t>
        <a:bodyPr/>
        <a:lstStyle/>
        <a:p>
          <a:pPr rtl="1"/>
          <a:endParaRPr lang="fa-IR"/>
        </a:p>
      </dgm:t>
    </dgm:pt>
    <dgm:pt modelId="{DDC47ECA-3AAD-4000-A483-7A4D3399F064}" type="sibTrans" cxnId="{69DBC5D0-622B-4E6B-8A12-61838EF68ECC}">
      <dgm:prSet/>
      <dgm:spPr/>
      <dgm:t>
        <a:bodyPr/>
        <a:lstStyle/>
        <a:p>
          <a:pPr rtl="1"/>
          <a:endParaRPr lang="fa-IR"/>
        </a:p>
      </dgm:t>
    </dgm:pt>
    <dgm:pt modelId="{C99A954A-157E-47FA-907E-B9036A9B6A4C}">
      <dgm:prSet phldrT="[Text]" custT="1"/>
      <dgm:spPr>
        <a:xfrm rot="10800000">
          <a:off x="3206742" y="2484836"/>
          <a:ext cx="1317680" cy="1378859"/>
        </a:xfrm>
        <a:prstGeom prst="pieWedge">
          <a:avLst/>
        </a:prstGeom>
      </dgm:spPr>
      <dgm:t>
        <a:bodyPr/>
        <a:lstStyle/>
        <a:p>
          <a:pPr rtl="1"/>
          <a:r>
            <a:rPr lang="fa-IR" sz="1100" b="1" dirty="0">
              <a:solidFill>
                <a:schemeClr val="tx1"/>
              </a:solidFill>
              <a:latin typeface="Calibri"/>
              <a:ea typeface="+mn-ea"/>
              <a:cs typeface="B Nazanin" panose="00000400000000000000" pitchFamily="2" charset="-78"/>
            </a:rPr>
            <a:t>نیازهای اطلاعاتی و حمایتی سالمند و مراقب</a:t>
          </a:r>
        </a:p>
      </dgm:t>
    </dgm:pt>
    <dgm:pt modelId="{8CCD1480-800F-4647-8A04-FE506ABFF8AD}" type="parTrans" cxnId="{251717EF-6B0A-4DDD-B24B-D80B8032670D}">
      <dgm:prSet/>
      <dgm:spPr/>
      <dgm:t>
        <a:bodyPr/>
        <a:lstStyle/>
        <a:p>
          <a:pPr rtl="1"/>
          <a:endParaRPr lang="fa-IR"/>
        </a:p>
      </dgm:t>
    </dgm:pt>
    <dgm:pt modelId="{6DF2DB6C-9514-47AC-98F3-BBD21313D075}" type="sibTrans" cxnId="{251717EF-6B0A-4DDD-B24B-D80B8032670D}">
      <dgm:prSet/>
      <dgm:spPr/>
      <dgm:t>
        <a:bodyPr/>
        <a:lstStyle/>
        <a:p>
          <a:pPr rtl="1"/>
          <a:endParaRPr lang="fa-IR"/>
        </a:p>
      </dgm:t>
    </dgm:pt>
    <dgm:pt modelId="{E127A972-2D26-476F-AF4E-206C2078985E}">
      <dgm:prSet phldrT="[Text]" custT="1"/>
      <dgm:spPr>
        <a:xfrm>
          <a:off x="3710860" y="3073497"/>
          <a:ext cx="2255904" cy="1647003"/>
        </a:xfrm>
        <a:prstGeom prst="roundRect">
          <a:avLst>
            <a:gd name="adj" fmla="val 10000"/>
          </a:avLst>
        </a:prstGeom>
      </dgm:spPr>
      <dgm:t>
        <a:bodyPr/>
        <a:lstStyle/>
        <a:p>
          <a:pPr algn="justLow" rtl="1"/>
          <a:r>
            <a:rPr lang="fa-IR" sz="1100" b="1" dirty="0">
              <a:latin typeface="Calibri"/>
              <a:ea typeface="+mn-ea"/>
              <a:cs typeface="B Nazanin" panose="00000400000000000000" pitchFamily="2" charset="-78"/>
            </a:rPr>
            <a:t>نیاز به مراقبت و دریافت حمایت های رسمی و غیر رسمی برای سالمند یا مراقب، نیاز به کاهش استرس مراقب، نیاز به ارائه ی اطلاعات ضروری در حیطه پیشگیری، درمان و توانبخشی</a:t>
          </a:r>
        </a:p>
      </dgm:t>
    </dgm:pt>
    <dgm:pt modelId="{DA7E89D7-13F1-4C99-BF77-B117B0D56B16}" type="parTrans" cxnId="{ABE2B005-F061-4C6D-9796-2DAE8044ABE6}">
      <dgm:prSet/>
      <dgm:spPr/>
      <dgm:t>
        <a:bodyPr/>
        <a:lstStyle/>
        <a:p>
          <a:pPr rtl="1"/>
          <a:endParaRPr lang="fa-IR"/>
        </a:p>
      </dgm:t>
    </dgm:pt>
    <dgm:pt modelId="{5BDBEB31-40E3-41B2-8607-8ED40FFCDD3D}" type="sibTrans" cxnId="{ABE2B005-F061-4C6D-9796-2DAE8044ABE6}">
      <dgm:prSet/>
      <dgm:spPr/>
      <dgm:t>
        <a:bodyPr/>
        <a:lstStyle/>
        <a:p>
          <a:pPr rtl="1"/>
          <a:endParaRPr lang="fa-IR"/>
        </a:p>
      </dgm:t>
    </dgm:pt>
    <dgm:pt modelId="{BACCC0F0-90C6-4430-91FF-7163CD81A353}">
      <dgm:prSet phldrT="[Text]" custT="1"/>
      <dgm:spPr>
        <a:xfrm rot="16200000">
          <a:off x="1556138" y="2525876"/>
          <a:ext cx="1380401" cy="1296780"/>
        </a:xfrm>
        <a:prstGeom prst="pieWedge">
          <a:avLst/>
        </a:prstGeom>
      </dgm:spPr>
      <dgm:t>
        <a:bodyPr/>
        <a:lstStyle/>
        <a:p>
          <a:pPr rtl="1"/>
          <a:r>
            <a:rPr lang="fa-IR" sz="1200" b="1" dirty="0">
              <a:solidFill>
                <a:schemeClr val="tx1"/>
              </a:solidFill>
              <a:latin typeface="Calibri"/>
              <a:ea typeface="+mn-ea"/>
              <a:cs typeface="B Nazanin" panose="00000400000000000000" pitchFamily="2" charset="-78"/>
            </a:rPr>
            <a:t>نیاز به بهبود کیفیت زندگی و رفاه و ارتقاء امید به زندگی</a:t>
          </a:r>
        </a:p>
      </dgm:t>
    </dgm:pt>
    <dgm:pt modelId="{98F96CEB-249F-4E87-A5CF-A1D9EE9FF926}" type="parTrans" cxnId="{581A54FB-B328-428E-BFD0-5E45E2BBDA68}">
      <dgm:prSet/>
      <dgm:spPr/>
      <dgm:t>
        <a:bodyPr/>
        <a:lstStyle/>
        <a:p>
          <a:pPr rtl="1"/>
          <a:endParaRPr lang="fa-IR"/>
        </a:p>
      </dgm:t>
    </dgm:pt>
    <dgm:pt modelId="{9B826350-5824-4554-B345-C9640A306C76}" type="sibTrans" cxnId="{581A54FB-B328-428E-BFD0-5E45E2BBDA68}">
      <dgm:prSet/>
      <dgm:spPr/>
      <dgm:t>
        <a:bodyPr/>
        <a:lstStyle/>
        <a:p>
          <a:pPr rtl="1"/>
          <a:endParaRPr lang="fa-IR"/>
        </a:p>
      </dgm:t>
    </dgm:pt>
    <dgm:pt modelId="{15067B85-A9ED-4F7E-B3EC-A65BBE5B87EF}">
      <dgm:prSet phldrT="[Text]" custT="1"/>
      <dgm:spPr>
        <a:xfrm>
          <a:off x="30174" y="3166342"/>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 به امنیت مالی و مایحتاج روزانه زندگی، سرپناه ایمن، حفظ استقلال، خودکفایی سالمند</a:t>
          </a:r>
        </a:p>
      </dgm:t>
    </dgm:pt>
    <dgm:pt modelId="{00117F57-6CAB-4574-ACE5-56E731F420FD}" type="parTrans" cxnId="{9B7418D8-84E7-4100-A5BE-0A9825F4953F}">
      <dgm:prSet/>
      <dgm:spPr/>
      <dgm:t>
        <a:bodyPr/>
        <a:lstStyle/>
        <a:p>
          <a:pPr rtl="1"/>
          <a:endParaRPr lang="fa-IR"/>
        </a:p>
      </dgm:t>
    </dgm:pt>
    <dgm:pt modelId="{99B18EB4-932F-4063-BE90-D4DB543F0B4B}" type="sibTrans" cxnId="{9B7418D8-84E7-4100-A5BE-0A9825F4953F}">
      <dgm:prSet/>
      <dgm:spPr/>
      <dgm:t>
        <a:bodyPr/>
        <a:lstStyle/>
        <a:p>
          <a:pPr rtl="1"/>
          <a:endParaRPr lang="fa-IR"/>
        </a:p>
      </dgm:t>
    </dgm:pt>
    <dgm:pt modelId="{67D78493-A9B6-4B19-A88C-D86FB17ABA49}" type="pres">
      <dgm:prSet presAssocID="{F7280ADF-8735-44FE-9985-0017C7EA16AD}" presName="cycleMatrixDiagram" presStyleCnt="0">
        <dgm:presLayoutVars>
          <dgm:chMax val="1"/>
          <dgm:dir/>
          <dgm:animLvl val="lvl"/>
          <dgm:resizeHandles val="exact"/>
        </dgm:presLayoutVars>
      </dgm:prSet>
      <dgm:spPr/>
    </dgm:pt>
    <dgm:pt modelId="{0560265D-6551-4873-930E-DA1A8B32AD1B}" type="pres">
      <dgm:prSet presAssocID="{F7280ADF-8735-44FE-9985-0017C7EA16AD}" presName="children" presStyleCnt="0"/>
      <dgm:spPr/>
    </dgm:pt>
    <dgm:pt modelId="{9765C91E-E2BC-4230-9D48-EE5323FBA7EF}" type="pres">
      <dgm:prSet presAssocID="{F7280ADF-8735-44FE-9985-0017C7EA16AD}" presName="child1group" presStyleCnt="0"/>
      <dgm:spPr/>
    </dgm:pt>
    <dgm:pt modelId="{6D245D85-6D12-45C1-AD99-FC57752CA61C}" type="pres">
      <dgm:prSet presAssocID="{F7280ADF-8735-44FE-9985-0017C7EA16AD}" presName="child1" presStyleLbl="bgAcc1" presStyleIdx="0" presStyleCnt="4" custScaleX="145015" custLinFactNeighborX="-15406"/>
      <dgm:spPr/>
    </dgm:pt>
    <dgm:pt modelId="{7C8415A5-5EE1-46B7-938C-A9F42D741DCE}" type="pres">
      <dgm:prSet presAssocID="{F7280ADF-8735-44FE-9985-0017C7EA16AD}" presName="child1Text" presStyleLbl="bgAcc1" presStyleIdx="0" presStyleCnt="4">
        <dgm:presLayoutVars>
          <dgm:bulletEnabled val="1"/>
        </dgm:presLayoutVars>
      </dgm:prSet>
      <dgm:spPr/>
    </dgm:pt>
    <dgm:pt modelId="{50D0BC05-4E8F-4CF9-A550-3E37CFCBB4F9}" type="pres">
      <dgm:prSet presAssocID="{F7280ADF-8735-44FE-9985-0017C7EA16AD}" presName="child2group" presStyleCnt="0"/>
      <dgm:spPr/>
    </dgm:pt>
    <dgm:pt modelId="{9AFE6A2B-5362-4EF6-95D5-58F9DA01C91E}" type="pres">
      <dgm:prSet presAssocID="{F7280ADF-8735-44FE-9985-0017C7EA16AD}" presName="child2" presStyleLbl="bgAcc1" presStyleIdx="1" presStyleCnt="4" custLinFactNeighborX="7056"/>
      <dgm:spPr/>
    </dgm:pt>
    <dgm:pt modelId="{AB97F8EF-6DC4-42C1-A8B6-CA379E094B9A}" type="pres">
      <dgm:prSet presAssocID="{F7280ADF-8735-44FE-9985-0017C7EA16AD}" presName="child2Text" presStyleLbl="bgAcc1" presStyleIdx="1" presStyleCnt="4">
        <dgm:presLayoutVars>
          <dgm:bulletEnabled val="1"/>
        </dgm:presLayoutVars>
      </dgm:prSet>
      <dgm:spPr/>
    </dgm:pt>
    <dgm:pt modelId="{2191A290-07A9-4E33-9B89-60408CC1E692}" type="pres">
      <dgm:prSet presAssocID="{F7280ADF-8735-44FE-9985-0017C7EA16AD}" presName="child3group" presStyleCnt="0"/>
      <dgm:spPr/>
    </dgm:pt>
    <dgm:pt modelId="{D8A69E3F-18B4-4E7B-858F-DC3EA87C781D}" type="pres">
      <dgm:prSet presAssocID="{F7280ADF-8735-44FE-9985-0017C7EA16AD}" presName="child3" presStyleLbl="bgAcc1" presStyleIdx="2" presStyleCnt="4" custScaleX="134079" custScaleY="112707" custLinFactNeighborX="5860" custLinFactNeighborY="-3878"/>
      <dgm:spPr/>
    </dgm:pt>
    <dgm:pt modelId="{254F647B-FD1B-430D-8BE4-97B8E8B2B0FE}" type="pres">
      <dgm:prSet presAssocID="{F7280ADF-8735-44FE-9985-0017C7EA16AD}" presName="child3Text" presStyleLbl="bgAcc1" presStyleIdx="2" presStyleCnt="4">
        <dgm:presLayoutVars>
          <dgm:bulletEnabled val="1"/>
        </dgm:presLayoutVars>
      </dgm:prSet>
      <dgm:spPr/>
    </dgm:pt>
    <dgm:pt modelId="{FCB1E699-5887-41BD-A7D3-A2999F49172E}" type="pres">
      <dgm:prSet presAssocID="{F7280ADF-8735-44FE-9985-0017C7EA16AD}" presName="child4group" presStyleCnt="0"/>
      <dgm:spPr/>
    </dgm:pt>
    <dgm:pt modelId="{27352713-B0D2-4AB7-8A4D-DD340399B663}" type="pres">
      <dgm:prSet presAssocID="{F7280ADF-8735-44FE-9985-0017C7EA16AD}" presName="child4" presStyleLbl="bgAcc1" presStyleIdx="3" presStyleCnt="4" custScaleX="131979" custScaleY="112097" custLinFactNeighborX="-15194" custLinFactNeighborY="-3878"/>
      <dgm:spPr/>
    </dgm:pt>
    <dgm:pt modelId="{2DCB5D65-1427-4A71-8385-8F0F4B17BC93}" type="pres">
      <dgm:prSet presAssocID="{F7280ADF-8735-44FE-9985-0017C7EA16AD}" presName="child4Text" presStyleLbl="bgAcc1" presStyleIdx="3" presStyleCnt="4">
        <dgm:presLayoutVars>
          <dgm:bulletEnabled val="1"/>
        </dgm:presLayoutVars>
      </dgm:prSet>
      <dgm:spPr/>
    </dgm:pt>
    <dgm:pt modelId="{40CC9258-D7C4-49E6-89A7-CF44CB1A2CCE}" type="pres">
      <dgm:prSet presAssocID="{F7280ADF-8735-44FE-9985-0017C7EA16AD}" presName="childPlaceholder" presStyleCnt="0"/>
      <dgm:spPr/>
    </dgm:pt>
    <dgm:pt modelId="{2314C018-6199-44B0-80F9-04F03F33C43D}" type="pres">
      <dgm:prSet presAssocID="{F7280ADF-8735-44FE-9985-0017C7EA16AD}" presName="circle" presStyleCnt="0"/>
      <dgm:spPr/>
    </dgm:pt>
    <dgm:pt modelId="{8242E1F6-D49C-4D1C-A633-FED9B3C092BF}" type="pres">
      <dgm:prSet presAssocID="{F7280ADF-8735-44FE-9985-0017C7EA16AD}" presName="quadrant1" presStyleLbl="node1" presStyleIdx="0" presStyleCnt="4" custScaleX="66639" custScaleY="67697" custLinFactNeighborX="16914" custLinFactNeighborY="6872">
        <dgm:presLayoutVars>
          <dgm:chMax val="1"/>
          <dgm:bulletEnabled val="1"/>
        </dgm:presLayoutVars>
      </dgm:prSet>
      <dgm:spPr/>
    </dgm:pt>
    <dgm:pt modelId="{5FF4FC8D-EB1D-4A04-BCD0-98D283281E9E}" type="pres">
      <dgm:prSet presAssocID="{F7280ADF-8735-44FE-9985-0017C7EA16AD}" presName="quadrant2" presStyleLbl="node1" presStyleIdx="1" presStyleCnt="4" custScaleX="67696" custScaleY="69730" custLinFactNeighborX="-6871" custLinFactNeighborY="6873">
        <dgm:presLayoutVars>
          <dgm:chMax val="1"/>
          <dgm:bulletEnabled val="1"/>
        </dgm:presLayoutVars>
      </dgm:prSet>
      <dgm:spPr/>
    </dgm:pt>
    <dgm:pt modelId="{63AA6CAE-F1C0-457E-97DD-159EB1EB9716}" type="pres">
      <dgm:prSet presAssocID="{F7280ADF-8735-44FE-9985-0017C7EA16AD}" presName="quadrant3" presStyleLbl="node1" presStyleIdx="2" presStyleCnt="4" custScaleX="66639" custScaleY="69733" custLinFactNeighborX="-8457" custLinFactNeighborY="-12686">
        <dgm:presLayoutVars>
          <dgm:chMax val="1"/>
          <dgm:bulletEnabled val="1"/>
        </dgm:presLayoutVars>
      </dgm:prSet>
      <dgm:spPr/>
    </dgm:pt>
    <dgm:pt modelId="{8F92E101-9D44-478D-A622-792EC9410F84}" type="pres">
      <dgm:prSet presAssocID="{F7280ADF-8735-44FE-9985-0017C7EA16AD}" presName="quadrant4" presStyleLbl="node1" presStyleIdx="3" presStyleCnt="4" custScaleX="65582" custScaleY="69811" custLinFactNeighborX="14272" custLinFactNeighborY="-12686">
        <dgm:presLayoutVars>
          <dgm:chMax val="1"/>
          <dgm:bulletEnabled val="1"/>
        </dgm:presLayoutVars>
      </dgm:prSet>
      <dgm:spPr/>
    </dgm:pt>
    <dgm:pt modelId="{D1D1C1AB-A859-4FC8-AEDD-19490E005F64}" type="pres">
      <dgm:prSet presAssocID="{F7280ADF-8735-44FE-9985-0017C7EA16AD}" presName="quadrantPlaceholder" presStyleCnt="0"/>
      <dgm:spPr/>
    </dgm:pt>
    <dgm:pt modelId="{5967E4D7-531C-4E52-A297-B5ABE9D34F13}" type="pres">
      <dgm:prSet presAssocID="{F7280ADF-8735-44FE-9985-0017C7EA16AD}" presName="center1" presStyleLbl="fgShp" presStyleIdx="0" presStyleCnt="2" custLinFactNeighborX="11973" custLinFactNeighborY="-3060"/>
      <dgm:spPr>
        <a:xfrm>
          <a:off x="2738856" y="1961614"/>
          <a:ext cx="682707" cy="593659"/>
        </a:xfrm>
        <a:prstGeom prst="circularArrow">
          <a:avLst/>
        </a:prstGeom>
      </dgm:spPr>
    </dgm:pt>
    <dgm:pt modelId="{4898119D-1262-4216-B353-55FB07DA3957}" type="pres">
      <dgm:prSet presAssocID="{F7280ADF-8735-44FE-9985-0017C7EA16AD}" presName="center2" presStyleLbl="fgShp" presStyleIdx="1" presStyleCnt="2" custLinFactNeighborX="11973" custLinFactNeighborY="-12240"/>
      <dgm:spPr>
        <a:xfrm rot="10800000">
          <a:off x="2738856" y="2135446"/>
          <a:ext cx="682707" cy="593659"/>
        </a:xfrm>
        <a:prstGeom prst="circularArrow">
          <a:avLst/>
        </a:prstGeom>
      </dgm:spPr>
    </dgm:pt>
  </dgm:ptLst>
  <dgm:cxnLst>
    <dgm:cxn modelId="{ABE2B005-F061-4C6D-9796-2DAE8044ABE6}" srcId="{C99A954A-157E-47FA-907E-B9036A9B6A4C}" destId="{E127A972-2D26-476F-AF4E-206C2078985E}" srcOrd="0" destOrd="0" parTransId="{DA7E89D7-13F1-4C99-BF77-B117B0D56B16}" sibTransId="{5BDBEB31-40E3-41B2-8607-8ED40FFCDD3D}"/>
    <dgm:cxn modelId="{3E664817-33A9-4360-A5BA-8924C3D70948}" srcId="{F7280ADF-8735-44FE-9985-0017C7EA16AD}" destId="{79E6BDA6-B16A-4465-B64D-BB27DCB25140}" srcOrd="1" destOrd="0" parTransId="{F72F4017-89DC-44D6-8883-72B964B313A0}" sibTransId="{69DE1F6C-75A0-444F-9D2D-C2D0A07594B2}"/>
    <dgm:cxn modelId="{68788928-614B-4203-B3B8-3FAFF140E21A}" type="presOf" srcId="{C99A954A-157E-47FA-907E-B9036A9B6A4C}" destId="{63AA6CAE-F1C0-457E-97DD-159EB1EB9716}" srcOrd="0" destOrd="0" presId="urn:microsoft.com/office/officeart/2005/8/layout/cycle4"/>
    <dgm:cxn modelId="{EC361E5D-A2FD-4C9A-81EB-F9DF8BB8A0D5}" type="presOf" srcId="{E127A972-2D26-476F-AF4E-206C2078985E}" destId="{254F647B-FD1B-430D-8BE4-97B8E8B2B0FE}" srcOrd="1" destOrd="0" presId="urn:microsoft.com/office/officeart/2005/8/layout/cycle4"/>
    <dgm:cxn modelId="{5E304466-AC32-4665-BAC7-EDE7D3C5484B}" type="presOf" srcId="{79E6BDA6-B16A-4465-B64D-BB27DCB25140}" destId="{5FF4FC8D-EB1D-4A04-BCD0-98D283281E9E}" srcOrd="0" destOrd="0" presId="urn:microsoft.com/office/officeart/2005/8/layout/cycle4"/>
    <dgm:cxn modelId="{0B584168-E9D9-40BF-B737-8131BD84C789}" type="presOf" srcId="{B9DF3D82-0C24-4059-8643-A55AADDDE6BB}" destId="{7C8415A5-5EE1-46B7-938C-A9F42D741DCE}" srcOrd="1" destOrd="0" presId="urn:microsoft.com/office/officeart/2005/8/layout/cycle4"/>
    <dgm:cxn modelId="{51D50F4A-F169-41FC-A334-006F36416F30}" type="presOf" srcId="{15067B85-A9ED-4F7E-B3EC-A65BBE5B87EF}" destId="{2DCB5D65-1427-4A71-8385-8F0F4B17BC93}" srcOrd="1" destOrd="0" presId="urn:microsoft.com/office/officeart/2005/8/layout/cycle4"/>
    <dgm:cxn modelId="{B821CA71-1AC2-4E6D-9E4B-93DADD628077}" srcId="{6D6162D3-EA1B-4BEA-AA1F-0D314CA95312}" destId="{B9DF3D82-0C24-4059-8643-A55AADDDE6BB}" srcOrd="0" destOrd="0" parTransId="{28C7857B-95FD-4591-B38E-D1FACC7D6C33}" sibTransId="{00ECC9CB-11D5-4FBF-82BD-0D6A3998880D}"/>
    <dgm:cxn modelId="{2C1A3857-9264-4730-86B0-FC835D293877}" type="presOf" srcId="{6D6162D3-EA1B-4BEA-AA1F-0D314CA95312}" destId="{8242E1F6-D49C-4D1C-A633-FED9B3C092BF}" srcOrd="0" destOrd="0" presId="urn:microsoft.com/office/officeart/2005/8/layout/cycle4"/>
    <dgm:cxn modelId="{A08FAC88-01A2-48BF-AEB3-2E27E8E03E31}" type="presOf" srcId="{F7280ADF-8735-44FE-9985-0017C7EA16AD}" destId="{67D78493-A9B6-4B19-A88C-D86FB17ABA49}" srcOrd="0" destOrd="0" presId="urn:microsoft.com/office/officeart/2005/8/layout/cycle4"/>
    <dgm:cxn modelId="{5993C791-2AEB-4150-B966-83712A4DEC8F}" type="presOf" srcId="{B9DF3D82-0C24-4059-8643-A55AADDDE6BB}" destId="{6D245D85-6D12-45C1-AD99-FC57752CA61C}" srcOrd="0" destOrd="0" presId="urn:microsoft.com/office/officeart/2005/8/layout/cycle4"/>
    <dgm:cxn modelId="{D05FBDAA-B148-4649-AB72-BD8AB64784C4}" type="presOf" srcId="{C58595A2-2EF4-468A-8557-380BEF85E741}" destId="{9AFE6A2B-5362-4EF6-95D5-58F9DA01C91E}" srcOrd="0" destOrd="0" presId="urn:microsoft.com/office/officeart/2005/8/layout/cycle4"/>
    <dgm:cxn modelId="{04C149B9-C63E-4872-A52E-85526D4548D6}" type="presOf" srcId="{BACCC0F0-90C6-4430-91FF-7163CD81A353}" destId="{8F92E101-9D44-478D-A622-792EC9410F84}" srcOrd="0" destOrd="0" presId="urn:microsoft.com/office/officeart/2005/8/layout/cycle4"/>
    <dgm:cxn modelId="{E21F94BA-8659-4CB9-BB0A-B7275C6D8C2D}" type="presOf" srcId="{E127A972-2D26-476F-AF4E-206C2078985E}" destId="{D8A69E3F-18B4-4E7B-858F-DC3EA87C781D}" srcOrd="0" destOrd="0" presId="urn:microsoft.com/office/officeart/2005/8/layout/cycle4"/>
    <dgm:cxn modelId="{69DBC5D0-622B-4E6B-8A12-61838EF68ECC}" srcId="{79E6BDA6-B16A-4465-B64D-BB27DCB25140}" destId="{C58595A2-2EF4-468A-8557-380BEF85E741}" srcOrd="0" destOrd="0" parTransId="{740AC2B8-FB81-4014-9676-5E8FA40BD297}" sibTransId="{DDC47ECA-3AAD-4000-A483-7A4D3399F064}"/>
    <dgm:cxn modelId="{9B7418D8-84E7-4100-A5BE-0A9825F4953F}" srcId="{BACCC0F0-90C6-4430-91FF-7163CD81A353}" destId="{15067B85-A9ED-4F7E-B3EC-A65BBE5B87EF}" srcOrd="0" destOrd="0" parTransId="{00117F57-6CAB-4574-ACE5-56E731F420FD}" sibTransId="{99B18EB4-932F-4063-BE90-D4DB543F0B4B}"/>
    <dgm:cxn modelId="{251717EF-6B0A-4DDD-B24B-D80B8032670D}" srcId="{F7280ADF-8735-44FE-9985-0017C7EA16AD}" destId="{C99A954A-157E-47FA-907E-B9036A9B6A4C}" srcOrd="2" destOrd="0" parTransId="{8CCD1480-800F-4647-8A04-FE506ABFF8AD}" sibTransId="{6DF2DB6C-9514-47AC-98F3-BBD21313D075}"/>
    <dgm:cxn modelId="{450D43F2-82B3-4C1B-9C70-6F7D81B3D4F6}" srcId="{F7280ADF-8735-44FE-9985-0017C7EA16AD}" destId="{6D6162D3-EA1B-4BEA-AA1F-0D314CA95312}" srcOrd="0" destOrd="0" parTransId="{704278FA-3DE3-41BB-872B-3854F1867921}" sibTransId="{D417AC4D-A47F-4179-9E6A-995D1488DEEF}"/>
    <dgm:cxn modelId="{581A54FB-B328-428E-BFD0-5E45E2BBDA68}" srcId="{F7280ADF-8735-44FE-9985-0017C7EA16AD}" destId="{BACCC0F0-90C6-4430-91FF-7163CD81A353}" srcOrd="3" destOrd="0" parTransId="{98F96CEB-249F-4E87-A5CF-A1D9EE9FF926}" sibTransId="{9B826350-5824-4554-B345-C9640A306C76}"/>
    <dgm:cxn modelId="{A6E274FE-49F4-4861-8A4B-A099642E8AF2}" type="presOf" srcId="{15067B85-A9ED-4F7E-B3EC-A65BBE5B87EF}" destId="{27352713-B0D2-4AB7-8A4D-DD340399B663}" srcOrd="0" destOrd="0" presId="urn:microsoft.com/office/officeart/2005/8/layout/cycle4"/>
    <dgm:cxn modelId="{CE43B9FE-1AB3-4538-B66A-F9641BE84B71}" type="presOf" srcId="{C58595A2-2EF4-468A-8557-380BEF85E741}" destId="{AB97F8EF-6DC4-42C1-A8B6-CA379E094B9A}" srcOrd="1" destOrd="0" presId="urn:microsoft.com/office/officeart/2005/8/layout/cycle4"/>
    <dgm:cxn modelId="{C1577818-2482-44DA-8D2B-E6162951C15E}" type="presParOf" srcId="{67D78493-A9B6-4B19-A88C-D86FB17ABA49}" destId="{0560265D-6551-4873-930E-DA1A8B32AD1B}" srcOrd="0" destOrd="0" presId="urn:microsoft.com/office/officeart/2005/8/layout/cycle4"/>
    <dgm:cxn modelId="{9484B5BB-4DAF-406E-8FFD-8896F3DDB1B6}" type="presParOf" srcId="{0560265D-6551-4873-930E-DA1A8B32AD1B}" destId="{9765C91E-E2BC-4230-9D48-EE5323FBA7EF}" srcOrd="0" destOrd="0" presId="urn:microsoft.com/office/officeart/2005/8/layout/cycle4"/>
    <dgm:cxn modelId="{31CBF088-2DB4-4962-9D09-AD60A11F0FAF}" type="presParOf" srcId="{9765C91E-E2BC-4230-9D48-EE5323FBA7EF}" destId="{6D245D85-6D12-45C1-AD99-FC57752CA61C}" srcOrd="0" destOrd="0" presId="urn:microsoft.com/office/officeart/2005/8/layout/cycle4"/>
    <dgm:cxn modelId="{B0B27397-5E06-4388-81ED-CC5EFE0661A3}" type="presParOf" srcId="{9765C91E-E2BC-4230-9D48-EE5323FBA7EF}" destId="{7C8415A5-5EE1-46B7-938C-A9F42D741DCE}" srcOrd="1" destOrd="0" presId="urn:microsoft.com/office/officeart/2005/8/layout/cycle4"/>
    <dgm:cxn modelId="{CA8BEE39-9519-425C-B920-30707056C176}" type="presParOf" srcId="{0560265D-6551-4873-930E-DA1A8B32AD1B}" destId="{50D0BC05-4E8F-4CF9-A550-3E37CFCBB4F9}" srcOrd="1" destOrd="0" presId="urn:microsoft.com/office/officeart/2005/8/layout/cycle4"/>
    <dgm:cxn modelId="{F434835F-9879-4B98-A63F-1A88576CFE09}" type="presParOf" srcId="{50D0BC05-4E8F-4CF9-A550-3E37CFCBB4F9}" destId="{9AFE6A2B-5362-4EF6-95D5-58F9DA01C91E}" srcOrd="0" destOrd="0" presId="urn:microsoft.com/office/officeart/2005/8/layout/cycle4"/>
    <dgm:cxn modelId="{7E64F668-11A5-4D6D-BB6A-2520A3A8405D}" type="presParOf" srcId="{50D0BC05-4E8F-4CF9-A550-3E37CFCBB4F9}" destId="{AB97F8EF-6DC4-42C1-A8B6-CA379E094B9A}" srcOrd="1" destOrd="0" presId="urn:microsoft.com/office/officeart/2005/8/layout/cycle4"/>
    <dgm:cxn modelId="{103E4DEC-6005-4A40-85C7-669049C86415}" type="presParOf" srcId="{0560265D-6551-4873-930E-DA1A8B32AD1B}" destId="{2191A290-07A9-4E33-9B89-60408CC1E692}" srcOrd="2" destOrd="0" presId="urn:microsoft.com/office/officeart/2005/8/layout/cycle4"/>
    <dgm:cxn modelId="{1E64CB3B-A97E-48EB-A9E5-4CA59970D98B}" type="presParOf" srcId="{2191A290-07A9-4E33-9B89-60408CC1E692}" destId="{D8A69E3F-18B4-4E7B-858F-DC3EA87C781D}" srcOrd="0" destOrd="0" presId="urn:microsoft.com/office/officeart/2005/8/layout/cycle4"/>
    <dgm:cxn modelId="{E58871FE-FB8F-4DF9-B12A-CF698ED6873F}" type="presParOf" srcId="{2191A290-07A9-4E33-9B89-60408CC1E692}" destId="{254F647B-FD1B-430D-8BE4-97B8E8B2B0FE}" srcOrd="1" destOrd="0" presId="urn:microsoft.com/office/officeart/2005/8/layout/cycle4"/>
    <dgm:cxn modelId="{7F81FEAD-B82C-47F4-B4A2-7AF5CEFB5BCC}" type="presParOf" srcId="{0560265D-6551-4873-930E-DA1A8B32AD1B}" destId="{FCB1E699-5887-41BD-A7D3-A2999F49172E}" srcOrd="3" destOrd="0" presId="urn:microsoft.com/office/officeart/2005/8/layout/cycle4"/>
    <dgm:cxn modelId="{16EF38A0-7625-45E3-8CC9-610487D17794}" type="presParOf" srcId="{FCB1E699-5887-41BD-A7D3-A2999F49172E}" destId="{27352713-B0D2-4AB7-8A4D-DD340399B663}" srcOrd="0" destOrd="0" presId="urn:microsoft.com/office/officeart/2005/8/layout/cycle4"/>
    <dgm:cxn modelId="{CD0335C9-BD09-45DA-92E4-6C45A4E20DEA}" type="presParOf" srcId="{FCB1E699-5887-41BD-A7D3-A2999F49172E}" destId="{2DCB5D65-1427-4A71-8385-8F0F4B17BC93}" srcOrd="1" destOrd="0" presId="urn:microsoft.com/office/officeart/2005/8/layout/cycle4"/>
    <dgm:cxn modelId="{578353A2-AF16-4E98-92C6-2E9718BD9C60}" type="presParOf" srcId="{0560265D-6551-4873-930E-DA1A8B32AD1B}" destId="{40CC9258-D7C4-49E6-89A7-CF44CB1A2CCE}" srcOrd="4" destOrd="0" presId="urn:microsoft.com/office/officeart/2005/8/layout/cycle4"/>
    <dgm:cxn modelId="{597510CA-11B9-4248-BABA-5153E4A094B6}" type="presParOf" srcId="{67D78493-A9B6-4B19-A88C-D86FB17ABA49}" destId="{2314C018-6199-44B0-80F9-04F03F33C43D}" srcOrd="1" destOrd="0" presId="urn:microsoft.com/office/officeart/2005/8/layout/cycle4"/>
    <dgm:cxn modelId="{5CE9A18D-3376-4D18-BFD6-634BBF878D94}" type="presParOf" srcId="{2314C018-6199-44B0-80F9-04F03F33C43D}" destId="{8242E1F6-D49C-4D1C-A633-FED9B3C092BF}" srcOrd="0" destOrd="0" presId="urn:microsoft.com/office/officeart/2005/8/layout/cycle4"/>
    <dgm:cxn modelId="{8FAF87FA-F399-4621-A585-310552ABB37A}" type="presParOf" srcId="{2314C018-6199-44B0-80F9-04F03F33C43D}" destId="{5FF4FC8D-EB1D-4A04-BCD0-98D283281E9E}" srcOrd="1" destOrd="0" presId="urn:microsoft.com/office/officeart/2005/8/layout/cycle4"/>
    <dgm:cxn modelId="{E223B080-C295-423B-A521-CFBC12D65EA6}" type="presParOf" srcId="{2314C018-6199-44B0-80F9-04F03F33C43D}" destId="{63AA6CAE-F1C0-457E-97DD-159EB1EB9716}" srcOrd="2" destOrd="0" presId="urn:microsoft.com/office/officeart/2005/8/layout/cycle4"/>
    <dgm:cxn modelId="{D4BCAFF2-2E9A-4EAA-8B1A-C6169BD9EF0A}" type="presParOf" srcId="{2314C018-6199-44B0-80F9-04F03F33C43D}" destId="{8F92E101-9D44-478D-A622-792EC9410F84}" srcOrd="3" destOrd="0" presId="urn:microsoft.com/office/officeart/2005/8/layout/cycle4"/>
    <dgm:cxn modelId="{5D0DA20E-AA54-416C-A5D0-BE7B919376FF}" type="presParOf" srcId="{2314C018-6199-44B0-80F9-04F03F33C43D}" destId="{D1D1C1AB-A859-4FC8-AEDD-19490E005F64}" srcOrd="4" destOrd="0" presId="urn:microsoft.com/office/officeart/2005/8/layout/cycle4"/>
    <dgm:cxn modelId="{AA7BD971-1711-4E9A-925F-9AE480B61F82}" type="presParOf" srcId="{67D78493-A9B6-4B19-A88C-D86FB17ABA49}" destId="{5967E4D7-531C-4E52-A297-B5ABE9D34F13}" srcOrd="2" destOrd="0" presId="urn:microsoft.com/office/officeart/2005/8/layout/cycle4"/>
    <dgm:cxn modelId="{FE5388C7-75FB-4CA8-B351-11BE23F1056B}" type="presParOf" srcId="{67D78493-A9B6-4B19-A88C-D86FB17ABA49}" destId="{4898119D-1262-4216-B353-55FB07DA39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F5349-C905-415A-A358-E3059B3B1F51}"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pPr rtl="1"/>
          <a:endParaRPr lang="fa-IR"/>
        </a:p>
      </dgm:t>
    </dgm:pt>
    <dgm:pt modelId="{66007EA3-DF4D-4E1D-9421-822ED95287BB}">
      <dgm:prSet phldrT="[Text]"/>
      <dgm:spPr>
        <a:xfrm>
          <a:off x="222326" y="143750"/>
          <a:ext cx="879631"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از دید سالمند</a:t>
          </a:r>
        </a:p>
      </dgm:t>
    </dgm:pt>
    <dgm:pt modelId="{093FCF49-41B1-4047-B174-7E80B87C08A5}" type="parTrans" cxnId="{FB7EB216-748E-4C93-9063-FF754D4F285B}">
      <dgm:prSet/>
      <dgm:spPr/>
      <dgm:t>
        <a:bodyPr/>
        <a:lstStyle/>
        <a:p>
          <a:pPr rtl="1"/>
          <a:endParaRPr lang="fa-IR"/>
        </a:p>
      </dgm:t>
    </dgm:pt>
    <dgm:pt modelId="{A8C6BCE4-689A-4E1D-BE85-D9060883EE40}" type="sibTrans" cxnId="{FB7EB216-748E-4C93-9063-FF754D4F285B}">
      <dgm:prSet/>
      <dgm:spPr/>
      <dgm:t>
        <a:bodyPr/>
        <a:lstStyle/>
        <a:p>
          <a:pPr rtl="1"/>
          <a:endParaRPr lang="fa-IR"/>
        </a:p>
      </dgm:t>
    </dgm:pt>
    <dgm:pt modelId="{85ED47F7-6ED2-45A7-9294-2CBE05AE073A}">
      <dgm:prSet phldrT="[Text]"/>
      <dgm:spPr>
        <a:xfrm>
          <a:off x="1295180" y="274078"/>
          <a:ext cx="3216270" cy="611745"/>
        </a:xfrm>
        <a:prstGeom prst="rect">
          <a:avLst/>
        </a:prstGeom>
        <a:noFill/>
        <a:ln>
          <a:noFill/>
        </a:ln>
        <a:effectLst/>
      </dgm:spPr>
      <dgm:t>
        <a:bodyPr/>
        <a:lstStyle/>
        <a:p>
          <a:pPr algn="justLow" rtl="1"/>
          <a:r>
            <a:rPr lang="fa-IR">
              <a:solidFill>
                <a:sysClr val="windowText" lastClr="000000">
                  <a:hueOff val="0"/>
                  <a:satOff val="0"/>
                  <a:lumOff val="0"/>
                  <a:alphaOff val="0"/>
                </a:sysClr>
              </a:solidFill>
              <a:latin typeface="Calibri"/>
              <a:ea typeface="+mn-ea"/>
              <a:cs typeface="B Nazanin" panose="00000400000000000000" pitchFamily="2" charset="-78"/>
            </a:rPr>
            <a:t>نیازهایی که خود سالمند مستقیما عنوان می کند، از اولویت بیشتری برخوردارند زیرا به مرحله ی بروز رسیده اند و برای فرد دغدغه ی ذهنی ایجاد کرده اند.</a:t>
          </a:r>
        </a:p>
      </dgm:t>
    </dgm:pt>
    <dgm:pt modelId="{DD282316-89F9-4A58-9106-27BBFAE98CA3}" type="parTrans" cxnId="{2F64538F-D397-465F-A2C1-4617009442AF}">
      <dgm:prSet/>
      <dgm:spPr/>
      <dgm:t>
        <a:bodyPr/>
        <a:lstStyle/>
        <a:p>
          <a:pPr rtl="1"/>
          <a:endParaRPr lang="fa-IR"/>
        </a:p>
      </dgm:t>
    </dgm:pt>
    <dgm:pt modelId="{7C56302B-1764-4D1D-806F-D324AB37E8F1}" type="sibTrans" cxnId="{2F64538F-D397-465F-A2C1-4617009442AF}">
      <dgm:prSet/>
      <dgm:spPr/>
      <dgm:t>
        <a:bodyPr/>
        <a:lstStyle/>
        <a:p>
          <a:pPr rtl="1"/>
          <a:endParaRPr lang="fa-IR"/>
        </a:p>
      </dgm:t>
    </dgm:pt>
    <dgm:pt modelId="{64255A99-3E7E-4AE7-A035-09E29D27FE24}">
      <dgm:prSet phldrT="[Text]"/>
      <dgm:spPr>
        <a:xfrm>
          <a:off x="1393641" y="1125574"/>
          <a:ext cx="836394"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از دید کارشناسی</a:t>
          </a:r>
        </a:p>
      </dgm:t>
    </dgm:pt>
    <dgm:pt modelId="{7A5CEA73-93E4-4FC4-BD8F-BB2FA1152068}" type="parTrans" cxnId="{42F05033-FB08-4369-9DC8-CE739801D4C2}">
      <dgm:prSet/>
      <dgm:spPr/>
      <dgm:t>
        <a:bodyPr/>
        <a:lstStyle/>
        <a:p>
          <a:pPr rtl="1"/>
          <a:endParaRPr lang="fa-IR"/>
        </a:p>
      </dgm:t>
    </dgm:pt>
    <dgm:pt modelId="{4A580EC9-C7D5-4CF2-BBB3-833CA80F1E88}" type="sibTrans" cxnId="{42F05033-FB08-4369-9DC8-CE739801D4C2}">
      <dgm:prSet/>
      <dgm:spPr/>
      <dgm:t>
        <a:bodyPr/>
        <a:lstStyle/>
        <a:p>
          <a:pPr rtl="1"/>
          <a:endParaRPr lang="fa-IR"/>
        </a:p>
      </dgm:t>
    </dgm:pt>
    <dgm:pt modelId="{A3F9D7AC-B63F-4B77-98E6-2EB5FC81E881}">
      <dgm:prSet phldrT="[Text]"/>
      <dgm:spPr>
        <a:xfrm>
          <a:off x="2468189" y="1219362"/>
          <a:ext cx="2833676" cy="720090"/>
        </a:xfrm>
        <a:prstGeom prst="rect">
          <a:avLst/>
        </a:prstGeom>
        <a:noFill/>
        <a:ln>
          <a:noFill/>
        </a:ln>
        <a:effectLst/>
      </dgm:spPr>
      <dgm:t>
        <a:bodyPr/>
        <a:lstStyle/>
        <a:p>
          <a:pPr algn="justLow" rtl="1"/>
          <a:r>
            <a:rPr lang="fa-IR">
              <a:solidFill>
                <a:sysClr val="windowText" lastClr="000000">
                  <a:hueOff val="0"/>
                  <a:satOff val="0"/>
                  <a:lumOff val="0"/>
                  <a:alphaOff val="0"/>
                </a:sysClr>
              </a:solidFill>
              <a:latin typeface="Calibri"/>
              <a:ea typeface="+mn-ea"/>
              <a:cs typeface="B Nazanin" panose="00000400000000000000" pitchFamily="2" charset="-78"/>
            </a:rPr>
            <a:t>نیازهایی که کارشناسان با توجه به ارزیابی جامع و تجارب کاری و مشاهدات خود در سالمند شناسایی می کند مانند نیاز به مشاوره در سالمندانی که علائم افسردگی دارند.</a:t>
          </a:r>
        </a:p>
      </dgm:t>
    </dgm:pt>
    <dgm:pt modelId="{05581A11-72CB-4171-A893-A7895736551D}" type="parTrans" cxnId="{611A336C-C7B8-4A35-8A89-D15D506684D3}">
      <dgm:prSet/>
      <dgm:spPr/>
      <dgm:t>
        <a:bodyPr/>
        <a:lstStyle/>
        <a:p>
          <a:pPr rtl="1"/>
          <a:endParaRPr lang="fa-IR"/>
        </a:p>
      </dgm:t>
    </dgm:pt>
    <dgm:pt modelId="{274A3378-F6B1-4929-938E-D3F5FC181708}" type="sibTrans" cxnId="{611A336C-C7B8-4A35-8A89-D15D506684D3}">
      <dgm:prSet/>
      <dgm:spPr/>
      <dgm:t>
        <a:bodyPr/>
        <a:lstStyle/>
        <a:p>
          <a:pPr rtl="1"/>
          <a:endParaRPr lang="fa-IR"/>
        </a:p>
      </dgm:t>
    </dgm:pt>
    <dgm:pt modelId="{70AA6899-213A-4608-94DB-6B4E9D535681}">
      <dgm:prSet phldrT="[Text]"/>
      <dgm:spPr>
        <a:xfrm>
          <a:off x="2664184" y="2172311"/>
          <a:ext cx="886734"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سیستمی</a:t>
          </a:r>
        </a:p>
      </dgm:t>
    </dgm:pt>
    <dgm:pt modelId="{ED33D88A-0E02-4246-9F8D-826BDD6E2B03}" type="parTrans" cxnId="{DF12BF43-6959-4919-88D0-E470D23D7DE4}">
      <dgm:prSet/>
      <dgm:spPr/>
      <dgm:t>
        <a:bodyPr/>
        <a:lstStyle/>
        <a:p>
          <a:pPr rtl="1"/>
          <a:endParaRPr lang="fa-IR"/>
        </a:p>
      </dgm:t>
    </dgm:pt>
    <dgm:pt modelId="{508A4755-5D38-4B59-85EB-43E875D39B8E}" type="sibTrans" cxnId="{DF12BF43-6959-4919-88D0-E470D23D7DE4}">
      <dgm:prSet/>
      <dgm:spPr/>
      <dgm:t>
        <a:bodyPr/>
        <a:lstStyle/>
        <a:p>
          <a:pPr rtl="1"/>
          <a:endParaRPr lang="fa-IR"/>
        </a:p>
      </dgm:t>
    </dgm:pt>
    <dgm:pt modelId="{24FF9DD1-3A5B-45A2-B2F8-6C22551DA303}">
      <dgm:prSet phldrT="[Text]" custT="1"/>
      <dgm:spPr>
        <a:xfrm>
          <a:off x="3601476" y="2240514"/>
          <a:ext cx="1709557" cy="720090"/>
        </a:xfrm>
        <a:prstGeom prst="rect">
          <a:avLst/>
        </a:prstGeom>
        <a:noFill/>
        <a:ln>
          <a:noFill/>
        </a:ln>
        <a:effectLst/>
      </dgm:spPr>
      <dgm:t>
        <a:bodyPr/>
        <a:lstStyle/>
        <a:p>
          <a:pPr algn="justLow" rtl="1"/>
          <a:r>
            <a:rPr lang="fa-IR" sz="1050">
              <a:solidFill>
                <a:sysClr val="windowText" lastClr="000000">
                  <a:hueOff val="0"/>
                  <a:satOff val="0"/>
                  <a:lumOff val="0"/>
                  <a:alphaOff val="0"/>
                </a:sysClr>
              </a:solidFill>
              <a:latin typeface="Calibri"/>
              <a:ea typeface="+mn-ea"/>
              <a:cs typeface="B Nazanin" panose="00000400000000000000" pitchFamily="2" charset="-78"/>
            </a:rPr>
            <a:t>نیازهایی که در تقابل و تعامل سالمند با </a:t>
          </a:r>
          <a:r>
            <a:rPr lang="fa-IR" sz="1050">
              <a:solidFill>
                <a:schemeClr val="tx1"/>
              </a:solidFill>
              <a:latin typeface="Calibri"/>
              <a:ea typeface="+mn-ea"/>
              <a:cs typeface="B Nazanin" panose="00000400000000000000" pitchFamily="2" charset="-78"/>
            </a:rPr>
            <a:t>آنها</a:t>
          </a:r>
          <a:r>
            <a:rPr lang="fa-IR" sz="1050">
              <a:solidFill>
                <a:sysClr val="windowText" lastClr="000000">
                  <a:hueOff val="0"/>
                  <a:satOff val="0"/>
                  <a:lumOff val="0"/>
                  <a:alphaOff val="0"/>
                </a:sysClr>
              </a:solidFill>
              <a:latin typeface="Calibri"/>
              <a:ea typeface="+mn-ea"/>
              <a:cs typeface="B Nazanin" panose="00000400000000000000" pitchFamily="2" charset="-78"/>
            </a:rPr>
            <a:t> ایجاد می شود، مانند خانواده، موسسه، جامعه </a:t>
          </a:r>
        </a:p>
      </dgm:t>
    </dgm:pt>
    <dgm:pt modelId="{2E81CD2A-0063-4F2F-A26A-5BD96C6032B6}" type="parTrans" cxnId="{9A4CFBD2-9588-4CBF-914C-BC215F3B962A}">
      <dgm:prSet/>
      <dgm:spPr/>
      <dgm:t>
        <a:bodyPr/>
        <a:lstStyle/>
        <a:p>
          <a:pPr rtl="1"/>
          <a:endParaRPr lang="fa-IR"/>
        </a:p>
      </dgm:t>
    </dgm:pt>
    <dgm:pt modelId="{9F23E65E-5ED1-4380-9A41-DCF23A362029}" type="sibTrans" cxnId="{9A4CFBD2-9588-4CBF-914C-BC215F3B962A}">
      <dgm:prSet/>
      <dgm:spPr/>
      <dgm:t>
        <a:bodyPr/>
        <a:lstStyle/>
        <a:p>
          <a:pPr rtl="1"/>
          <a:endParaRPr lang="fa-IR"/>
        </a:p>
      </dgm:t>
    </dgm:pt>
    <dgm:pt modelId="{F0F982B1-3ABC-4BE4-9B1F-A5423DCB497D}" type="pres">
      <dgm:prSet presAssocID="{552F5349-C905-415A-A358-E3059B3B1F51}" presName="rootnode" presStyleCnt="0">
        <dgm:presLayoutVars>
          <dgm:chMax/>
          <dgm:chPref/>
          <dgm:dir/>
          <dgm:animLvl val="lvl"/>
        </dgm:presLayoutVars>
      </dgm:prSet>
      <dgm:spPr/>
    </dgm:pt>
    <dgm:pt modelId="{9AD6C146-82D5-4085-BD46-ACD96C926813}" type="pres">
      <dgm:prSet presAssocID="{66007EA3-DF4D-4E1D-9421-822ED95287BB}" presName="composite" presStyleCnt="0"/>
      <dgm:spPr/>
    </dgm:pt>
    <dgm:pt modelId="{79C919D2-970D-40DA-86CD-4B9CBC90470B}" type="pres">
      <dgm:prSet presAssocID="{66007EA3-DF4D-4E1D-9421-822ED95287BB}" presName="bentUpArrow1" presStyleLbl="alignImgPlace1" presStyleIdx="0" presStyleCnt="2" custLinFactNeighborX="52554" custLinFactNeighborY="1346"/>
      <dgm:spPr>
        <a:xfrm rot="5400000">
          <a:off x="525831" y="1002247"/>
          <a:ext cx="756094" cy="860786"/>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gm:spPr>
    </dgm:pt>
    <dgm:pt modelId="{2CB650B5-8CF3-4EED-867C-085771614674}" type="pres">
      <dgm:prSet presAssocID="{66007EA3-DF4D-4E1D-9421-822ED95287BB}" presName="ParentText" presStyleLbl="node1" presStyleIdx="0" presStyleCnt="3" custScaleX="69109" custLinFactNeighborX="11989" custLinFactNeighborY="-1142">
        <dgm:presLayoutVars>
          <dgm:chMax val="1"/>
          <dgm:chPref val="1"/>
          <dgm:bulletEnabled val="1"/>
        </dgm:presLayoutVars>
      </dgm:prSet>
      <dgm:spPr/>
    </dgm:pt>
    <dgm:pt modelId="{88BAA0DC-31FA-48BF-83A6-7C01D82EB2D8}" type="pres">
      <dgm:prSet presAssocID="{66007EA3-DF4D-4E1D-9421-822ED95287BB}" presName="ChildText" presStyleLbl="revTx" presStyleIdx="0" presStyleCnt="3" custScaleX="347432" custScaleY="84954" custLinFactX="39836" custLinFactNeighborX="100000" custLinFactNeighborY="-2637">
        <dgm:presLayoutVars>
          <dgm:chMax val="0"/>
          <dgm:chPref val="0"/>
          <dgm:bulletEnabled val="1"/>
        </dgm:presLayoutVars>
      </dgm:prSet>
      <dgm:spPr/>
    </dgm:pt>
    <dgm:pt modelId="{2FE84670-BD81-4027-9494-5CBD6D25C4C4}" type="pres">
      <dgm:prSet presAssocID="{A8C6BCE4-689A-4E1D-BE85-D9060883EE40}" presName="sibTrans" presStyleCnt="0"/>
      <dgm:spPr/>
    </dgm:pt>
    <dgm:pt modelId="{E9F591E1-9864-4B81-A080-D942B267FCA3}" type="pres">
      <dgm:prSet presAssocID="{64255A99-3E7E-4AE7-A035-09E29D27FE24}" presName="composite" presStyleCnt="0"/>
      <dgm:spPr/>
    </dgm:pt>
    <dgm:pt modelId="{289DA9D1-0015-474B-BA84-70B0AB41C4AD}" type="pres">
      <dgm:prSet presAssocID="{64255A99-3E7E-4AE7-A035-09E29D27FE24}" presName="bentUpArrow1" presStyleLbl="alignImgPlace1" presStyleIdx="1" presStyleCnt="2" custLinFactNeighborX="16546" custLinFactNeighborY="-2571"/>
      <dgm:spPr>
        <a:xfrm rot="5400000">
          <a:off x="1739262" y="1973441"/>
          <a:ext cx="756094" cy="860786"/>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gm:spPr>
    </dgm:pt>
    <dgm:pt modelId="{82C97521-C263-44C8-B56D-5018BCE9EF3B}" type="pres">
      <dgm:prSet presAssocID="{64255A99-3E7E-4AE7-A035-09E29D27FE24}" presName="ParentText" presStyleLbl="node1" presStyleIdx="1" presStyleCnt="3" custScaleX="65712" custLinFactNeighborX="-17370" custLinFactNeighborY="-3273">
        <dgm:presLayoutVars>
          <dgm:chMax val="1"/>
          <dgm:chPref val="1"/>
          <dgm:bulletEnabled val="1"/>
        </dgm:presLayoutVars>
      </dgm:prSet>
      <dgm:spPr/>
    </dgm:pt>
    <dgm:pt modelId="{14E9AF71-6DC2-42D1-910B-2772B0ADA88D}" type="pres">
      <dgm:prSet presAssocID="{64255A99-3E7E-4AE7-A035-09E29D27FE24}" presName="ChildText" presStyleLbl="revTx" presStyleIdx="1" presStyleCnt="3" custScaleX="306103" custLinFactNeighborX="81323" custLinFactNeighborY="-2825">
        <dgm:presLayoutVars>
          <dgm:chMax val="0"/>
          <dgm:chPref val="0"/>
          <dgm:bulletEnabled val="1"/>
        </dgm:presLayoutVars>
      </dgm:prSet>
      <dgm:spPr/>
    </dgm:pt>
    <dgm:pt modelId="{F6BF8F1C-73C3-4879-B7A4-738FAD4F02A4}" type="pres">
      <dgm:prSet presAssocID="{4A580EC9-C7D5-4CF2-BBB3-833CA80F1E88}" presName="sibTrans" presStyleCnt="0"/>
      <dgm:spPr/>
    </dgm:pt>
    <dgm:pt modelId="{C420E5D2-7893-41B7-A15B-CB2F2B06E0D4}" type="pres">
      <dgm:prSet presAssocID="{70AA6899-213A-4608-94DB-6B4E9D535681}" presName="composite" presStyleCnt="0"/>
      <dgm:spPr/>
    </dgm:pt>
    <dgm:pt modelId="{6910D67A-613F-4FD1-9B2C-E7565C97C76C}" type="pres">
      <dgm:prSet presAssocID="{70AA6899-213A-4608-94DB-6B4E9D535681}" presName="ParentText" presStyleLbl="node1" presStyleIdx="2" presStyleCnt="3" custScaleX="69667" custLinFactNeighborX="-33321" custLinFactNeighborY="1882">
        <dgm:presLayoutVars>
          <dgm:chMax val="1"/>
          <dgm:chPref val="1"/>
          <dgm:bulletEnabled val="1"/>
        </dgm:presLayoutVars>
      </dgm:prSet>
      <dgm:spPr/>
    </dgm:pt>
    <dgm:pt modelId="{5A0D5957-B0AC-4A8A-9B4F-74480EA0A2E0}" type="pres">
      <dgm:prSet presAssocID="{70AA6899-213A-4608-94DB-6B4E9D535681}" presName="FinalChildText" presStyleLbl="revTx" presStyleIdx="2" presStyleCnt="3" custScaleX="184672" custLinFactNeighborX="-18870">
        <dgm:presLayoutVars>
          <dgm:chMax val="0"/>
          <dgm:chPref val="0"/>
          <dgm:bulletEnabled val="1"/>
        </dgm:presLayoutVars>
      </dgm:prSet>
      <dgm:spPr/>
    </dgm:pt>
  </dgm:ptLst>
  <dgm:cxnLst>
    <dgm:cxn modelId="{0136AB03-E840-442D-A3D7-A68957B56CB4}" type="presOf" srcId="{85ED47F7-6ED2-45A7-9294-2CBE05AE073A}" destId="{88BAA0DC-31FA-48BF-83A6-7C01D82EB2D8}" srcOrd="0" destOrd="0" presId="urn:microsoft.com/office/officeart/2005/8/layout/StepDownProcess"/>
    <dgm:cxn modelId="{5E9C4216-2B1E-414E-B202-71227378E5E5}" type="presOf" srcId="{66007EA3-DF4D-4E1D-9421-822ED95287BB}" destId="{2CB650B5-8CF3-4EED-867C-085771614674}" srcOrd="0" destOrd="0" presId="urn:microsoft.com/office/officeart/2005/8/layout/StepDownProcess"/>
    <dgm:cxn modelId="{FB7EB216-748E-4C93-9063-FF754D4F285B}" srcId="{552F5349-C905-415A-A358-E3059B3B1F51}" destId="{66007EA3-DF4D-4E1D-9421-822ED95287BB}" srcOrd="0" destOrd="0" parTransId="{093FCF49-41B1-4047-B174-7E80B87C08A5}" sibTransId="{A8C6BCE4-689A-4E1D-BE85-D9060883EE40}"/>
    <dgm:cxn modelId="{15795E25-C5AE-4B74-B1C9-765235A12A30}" type="presOf" srcId="{24FF9DD1-3A5B-45A2-B2F8-6C22551DA303}" destId="{5A0D5957-B0AC-4A8A-9B4F-74480EA0A2E0}" srcOrd="0" destOrd="0" presId="urn:microsoft.com/office/officeart/2005/8/layout/StepDownProcess"/>
    <dgm:cxn modelId="{42F05033-FB08-4369-9DC8-CE739801D4C2}" srcId="{552F5349-C905-415A-A358-E3059B3B1F51}" destId="{64255A99-3E7E-4AE7-A035-09E29D27FE24}" srcOrd="1" destOrd="0" parTransId="{7A5CEA73-93E4-4FC4-BD8F-BB2FA1152068}" sibTransId="{4A580EC9-C7D5-4CF2-BBB3-833CA80F1E88}"/>
    <dgm:cxn modelId="{DF12BF43-6959-4919-88D0-E470D23D7DE4}" srcId="{552F5349-C905-415A-A358-E3059B3B1F51}" destId="{70AA6899-213A-4608-94DB-6B4E9D535681}" srcOrd="2" destOrd="0" parTransId="{ED33D88A-0E02-4246-9F8D-826BDD6E2B03}" sibTransId="{508A4755-5D38-4B59-85EB-43E875D39B8E}"/>
    <dgm:cxn modelId="{E3152545-3F73-455C-9BBC-A10D5581E9B3}" type="presOf" srcId="{70AA6899-213A-4608-94DB-6B4E9D535681}" destId="{6910D67A-613F-4FD1-9B2C-E7565C97C76C}" srcOrd="0" destOrd="0" presId="urn:microsoft.com/office/officeart/2005/8/layout/StepDownProcess"/>
    <dgm:cxn modelId="{611A336C-C7B8-4A35-8A89-D15D506684D3}" srcId="{64255A99-3E7E-4AE7-A035-09E29D27FE24}" destId="{A3F9D7AC-B63F-4B77-98E6-2EB5FC81E881}" srcOrd="0" destOrd="0" parTransId="{05581A11-72CB-4171-A893-A7895736551D}" sibTransId="{274A3378-F6B1-4929-938E-D3F5FC181708}"/>
    <dgm:cxn modelId="{09FD0A7B-A79A-453D-A577-E79B7992CC02}" type="presOf" srcId="{A3F9D7AC-B63F-4B77-98E6-2EB5FC81E881}" destId="{14E9AF71-6DC2-42D1-910B-2772B0ADA88D}" srcOrd="0" destOrd="0" presId="urn:microsoft.com/office/officeart/2005/8/layout/StepDownProcess"/>
    <dgm:cxn modelId="{2F64538F-D397-465F-A2C1-4617009442AF}" srcId="{66007EA3-DF4D-4E1D-9421-822ED95287BB}" destId="{85ED47F7-6ED2-45A7-9294-2CBE05AE073A}" srcOrd="0" destOrd="0" parTransId="{DD282316-89F9-4A58-9106-27BBFAE98CA3}" sibTransId="{7C56302B-1764-4D1D-806F-D324AB37E8F1}"/>
    <dgm:cxn modelId="{AD7A5AA2-8F02-4A0C-A237-6237851ACDB9}" type="presOf" srcId="{552F5349-C905-415A-A358-E3059B3B1F51}" destId="{F0F982B1-3ABC-4BE4-9B1F-A5423DCB497D}" srcOrd="0" destOrd="0" presId="urn:microsoft.com/office/officeart/2005/8/layout/StepDownProcess"/>
    <dgm:cxn modelId="{D60B3FB5-23A4-4D4B-A044-CC9927521202}" type="presOf" srcId="{64255A99-3E7E-4AE7-A035-09E29D27FE24}" destId="{82C97521-C263-44C8-B56D-5018BCE9EF3B}" srcOrd="0" destOrd="0" presId="urn:microsoft.com/office/officeart/2005/8/layout/StepDownProcess"/>
    <dgm:cxn modelId="{9A4CFBD2-9588-4CBF-914C-BC215F3B962A}" srcId="{70AA6899-213A-4608-94DB-6B4E9D535681}" destId="{24FF9DD1-3A5B-45A2-B2F8-6C22551DA303}" srcOrd="0" destOrd="0" parTransId="{2E81CD2A-0063-4F2F-A26A-5BD96C6032B6}" sibTransId="{9F23E65E-5ED1-4380-9A41-DCF23A362029}"/>
    <dgm:cxn modelId="{0E59EC8F-9701-467D-9A26-61F29B13EEC8}" type="presParOf" srcId="{F0F982B1-3ABC-4BE4-9B1F-A5423DCB497D}" destId="{9AD6C146-82D5-4085-BD46-ACD96C926813}" srcOrd="0" destOrd="0" presId="urn:microsoft.com/office/officeart/2005/8/layout/StepDownProcess"/>
    <dgm:cxn modelId="{398B7FE4-58B0-4980-BD5A-E328C40183CB}" type="presParOf" srcId="{9AD6C146-82D5-4085-BD46-ACD96C926813}" destId="{79C919D2-970D-40DA-86CD-4B9CBC90470B}" srcOrd="0" destOrd="0" presId="urn:microsoft.com/office/officeart/2005/8/layout/StepDownProcess"/>
    <dgm:cxn modelId="{C7A17749-F4A9-4AE4-A593-DE9AAB8F3CE6}" type="presParOf" srcId="{9AD6C146-82D5-4085-BD46-ACD96C926813}" destId="{2CB650B5-8CF3-4EED-867C-085771614674}" srcOrd="1" destOrd="0" presId="urn:microsoft.com/office/officeart/2005/8/layout/StepDownProcess"/>
    <dgm:cxn modelId="{0FB58F39-2DD2-4533-B4D2-30CB096E17FD}" type="presParOf" srcId="{9AD6C146-82D5-4085-BD46-ACD96C926813}" destId="{88BAA0DC-31FA-48BF-83A6-7C01D82EB2D8}" srcOrd="2" destOrd="0" presId="urn:microsoft.com/office/officeart/2005/8/layout/StepDownProcess"/>
    <dgm:cxn modelId="{B9065378-6551-43A7-878A-14F4EFBC01E9}" type="presParOf" srcId="{F0F982B1-3ABC-4BE4-9B1F-A5423DCB497D}" destId="{2FE84670-BD81-4027-9494-5CBD6D25C4C4}" srcOrd="1" destOrd="0" presId="urn:microsoft.com/office/officeart/2005/8/layout/StepDownProcess"/>
    <dgm:cxn modelId="{E37BFE3C-057C-4EFB-8C91-450DCAF56080}" type="presParOf" srcId="{F0F982B1-3ABC-4BE4-9B1F-A5423DCB497D}" destId="{E9F591E1-9864-4B81-A080-D942B267FCA3}" srcOrd="2" destOrd="0" presId="urn:microsoft.com/office/officeart/2005/8/layout/StepDownProcess"/>
    <dgm:cxn modelId="{1676745D-3848-45AE-A1D7-C690D46BE504}" type="presParOf" srcId="{E9F591E1-9864-4B81-A080-D942B267FCA3}" destId="{289DA9D1-0015-474B-BA84-70B0AB41C4AD}" srcOrd="0" destOrd="0" presId="urn:microsoft.com/office/officeart/2005/8/layout/StepDownProcess"/>
    <dgm:cxn modelId="{D35F6082-1310-470F-92D9-C6CAF270DA10}" type="presParOf" srcId="{E9F591E1-9864-4B81-A080-D942B267FCA3}" destId="{82C97521-C263-44C8-B56D-5018BCE9EF3B}" srcOrd="1" destOrd="0" presId="urn:microsoft.com/office/officeart/2005/8/layout/StepDownProcess"/>
    <dgm:cxn modelId="{F51FA8D8-DD95-435C-9FE0-CF562875DA84}" type="presParOf" srcId="{E9F591E1-9864-4B81-A080-D942B267FCA3}" destId="{14E9AF71-6DC2-42D1-910B-2772B0ADA88D}" srcOrd="2" destOrd="0" presId="urn:microsoft.com/office/officeart/2005/8/layout/StepDownProcess"/>
    <dgm:cxn modelId="{B4945F21-AA46-4494-B4EA-F86B52C3A2E2}" type="presParOf" srcId="{F0F982B1-3ABC-4BE4-9B1F-A5423DCB497D}" destId="{F6BF8F1C-73C3-4879-B7A4-738FAD4F02A4}" srcOrd="3" destOrd="0" presId="urn:microsoft.com/office/officeart/2005/8/layout/StepDownProcess"/>
    <dgm:cxn modelId="{35FB5531-9C1E-42C9-8D3E-BA4938D5A86F}" type="presParOf" srcId="{F0F982B1-3ABC-4BE4-9B1F-A5423DCB497D}" destId="{C420E5D2-7893-41B7-A15B-CB2F2B06E0D4}" srcOrd="4" destOrd="0" presId="urn:microsoft.com/office/officeart/2005/8/layout/StepDownProcess"/>
    <dgm:cxn modelId="{5775010F-6211-4E8B-A3DC-232226799E7B}" type="presParOf" srcId="{C420E5D2-7893-41B7-A15B-CB2F2B06E0D4}" destId="{6910D67A-613F-4FD1-9B2C-E7565C97C76C}" srcOrd="0" destOrd="0" presId="urn:microsoft.com/office/officeart/2005/8/layout/StepDownProcess"/>
    <dgm:cxn modelId="{90BC8964-AC2E-42F5-9994-0E0149909B13}" type="presParOf" srcId="{C420E5D2-7893-41B7-A15B-CB2F2B06E0D4}" destId="{5A0D5957-B0AC-4A8A-9B4F-74480EA0A2E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9E3F-18B4-4E7B-858F-DC3EA87C781D}">
      <dsp:nvSpPr>
        <dsp:cNvPr id="0" name=""/>
        <dsp:cNvSpPr/>
      </dsp:nvSpPr>
      <dsp:spPr>
        <a:xfrm>
          <a:off x="3910166" y="2784198"/>
          <a:ext cx="2870545" cy="156306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justLow" defTabSz="488950" rtl="1">
            <a:lnSpc>
              <a:spcPct val="90000"/>
            </a:lnSpc>
            <a:spcBef>
              <a:spcPct val="0"/>
            </a:spcBef>
            <a:spcAft>
              <a:spcPct val="15000"/>
            </a:spcAft>
            <a:buChar char="•"/>
          </a:pPr>
          <a:r>
            <a:rPr lang="fa-IR" sz="1100" b="1" kern="1200" dirty="0">
              <a:latin typeface="Calibri"/>
              <a:ea typeface="+mn-ea"/>
              <a:cs typeface="B Nazanin" panose="00000400000000000000" pitchFamily="2" charset="-78"/>
            </a:rPr>
            <a:t>نیاز به مراقبت و دریافت حمایت های رسمی و غیر رسمی برای سالمند یا مراقب، نیاز به کاهش استرس مراقب، نیاز به ارائه ی اطلاعات ضروری در حیطه پیشگیری، درمان و توانبخشی</a:t>
          </a:r>
        </a:p>
      </dsp:txBody>
      <dsp:txXfrm>
        <a:off x="4805665" y="3209299"/>
        <a:ext cx="1940711" cy="1103630"/>
      </dsp:txXfrm>
    </dsp:sp>
    <dsp:sp modelId="{27352713-B0D2-4AB7-8A4D-DD340399B663}">
      <dsp:nvSpPr>
        <dsp:cNvPr id="0" name=""/>
        <dsp:cNvSpPr/>
      </dsp:nvSpPr>
      <dsp:spPr>
        <a:xfrm>
          <a:off x="0" y="2788427"/>
          <a:ext cx="2825585" cy="155460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 به امنیت مالی و مایحتاج روزانه زندگی، سرپناه ایمن، حفظ استقلال، خودکفایی سالمند</a:t>
          </a:r>
        </a:p>
      </dsp:txBody>
      <dsp:txXfrm>
        <a:off x="34150" y="3211229"/>
        <a:ext cx="1909610" cy="1097655"/>
      </dsp:txXfrm>
    </dsp:sp>
    <dsp:sp modelId="{9AFE6A2B-5362-4EF6-95D5-58F9DA01C91E}">
      <dsp:nvSpPr>
        <dsp:cNvPr id="0" name=""/>
        <dsp:cNvSpPr/>
      </dsp:nvSpPr>
      <dsp:spPr>
        <a:xfrm>
          <a:off x="4300577" y="-20944"/>
          <a:ext cx="2140936" cy="13868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نیازهای تغذیه ای، نیاز به بهبود وضعیت عملکردی، نیاز به سازگاری با بیماری و فرآیند درمان</a:t>
          </a:r>
        </a:p>
      </dsp:txBody>
      <dsp:txXfrm>
        <a:off x="4973322" y="9520"/>
        <a:ext cx="1437727" cy="979202"/>
      </dsp:txXfrm>
    </dsp:sp>
    <dsp:sp modelId="{6D245D85-6D12-45C1-AD99-FC57752CA61C}">
      <dsp:nvSpPr>
        <dsp:cNvPr id="0" name=""/>
        <dsp:cNvSpPr/>
      </dsp:nvSpPr>
      <dsp:spPr>
        <a:xfrm>
          <a:off x="0" y="-20944"/>
          <a:ext cx="3104678" cy="13868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نیازهای شناختی (افسردگی و اضطراب، دمانس و زوال عقل، کاهش عملکرد شناختی)، نیاز به تغییر رفتار و سبک زندگی، نیاز به افزایش انگیزه و روحیه و امیدواری</a:t>
          </a:r>
        </a:p>
      </dsp:txBody>
      <dsp:txXfrm>
        <a:off x="30464" y="9520"/>
        <a:ext cx="2112346" cy="979202"/>
      </dsp:txXfrm>
    </dsp:sp>
    <dsp:sp modelId="{8242E1F6-D49C-4D1C-A633-FED9B3C092BF}">
      <dsp:nvSpPr>
        <dsp:cNvPr id="0" name=""/>
        <dsp:cNvSpPr/>
      </dsp:nvSpPr>
      <dsp:spPr>
        <a:xfrm>
          <a:off x="2125410" y="702194"/>
          <a:ext cx="1250527" cy="127038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latin typeface="Calibri"/>
              <a:ea typeface="+mn-ea"/>
              <a:cs typeface="B Nazanin" panose="00000400000000000000" pitchFamily="2" charset="-78"/>
            </a:rPr>
            <a:t>نیازهای روحی روانی</a:t>
          </a:r>
        </a:p>
      </dsp:txBody>
      <dsp:txXfrm>
        <a:off x="2491681" y="1074280"/>
        <a:ext cx="884256" cy="898295"/>
      </dsp:txXfrm>
    </dsp:sp>
    <dsp:sp modelId="{5FF4FC8D-EB1D-4A04-BCD0-98D283281E9E}">
      <dsp:nvSpPr>
        <dsp:cNvPr id="0" name=""/>
        <dsp:cNvSpPr/>
      </dsp:nvSpPr>
      <dsp:spPr>
        <a:xfrm rot="5400000">
          <a:off x="3613312" y="702222"/>
          <a:ext cx="1308531" cy="1270362"/>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fa-IR" sz="1200" b="1" kern="1200" dirty="0">
              <a:solidFill>
                <a:schemeClr val="tx1"/>
              </a:solidFill>
              <a:latin typeface="Calibri"/>
              <a:ea typeface="+mn-ea"/>
              <a:cs typeface="B Nazanin" panose="00000400000000000000" pitchFamily="2" charset="-78"/>
            </a:rPr>
            <a:t>نیازهای جسمی و فیزیولوژیک</a:t>
          </a:r>
        </a:p>
      </dsp:txBody>
      <dsp:txXfrm rot="-5400000">
        <a:off x="3632396" y="1066398"/>
        <a:ext cx="898282" cy="925271"/>
      </dsp:txXfrm>
    </dsp:sp>
    <dsp:sp modelId="{63AA6CAE-F1C0-457E-97DD-159EB1EB9716}">
      <dsp:nvSpPr>
        <dsp:cNvPr id="0" name=""/>
        <dsp:cNvSpPr/>
      </dsp:nvSpPr>
      <dsp:spPr>
        <a:xfrm rot="10800000">
          <a:off x="3612552" y="2279318"/>
          <a:ext cx="1250527" cy="1308588"/>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b="1" kern="1200" dirty="0">
              <a:solidFill>
                <a:schemeClr val="tx1"/>
              </a:solidFill>
              <a:latin typeface="Calibri"/>
              <a:ea typeface="+mn-ea"/>
              <a:cs typeface="B Nazanin" panose="00000400000000000000" pitchFamily="2" charset="-78"/>
            </a:rPr>
            <a:t>نیازهای اطلاعاتی و حمایتی سالمند و مراقب</a:t>
          </a:r>
        </a:p>
      </dsp:txBody>
      <dsp:txXfrm rot="10800000">
        <a:off x="3612552" y="2279318"/>
        <a:ext cx="884256" cy="925311"/>
      </dsp:txXfrm>
    </dsp:sp>
    <dsp:sp modelId="{8F92E101-9D44-478D-A622-792EC9410F84}">
      <dsp:nvSpPr>
        <dsp:cNvPr id="0" name=""/>
        <dsp:cNvSpPr/>
      </dsp:nvSpPr>
      <dsp:spPr>
        <a:xfrm rot="16200000">
          <a:off x="2046069" y="2318267"/>
          <a:ext cx="1310051" cy="1230691"/>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fa-IR" sz="1200" b="1" kern="1200" dirty="0">
              <a:solidFill>
                <a:schemeClr val="tx1"/>
              </a:solidFill>
              <a:latin typeface="Calibri"/>
              <a:ea typeface="+mn-ea"/>
              <a:cs typeface="B Nazanin" panose="00000400000000000000" pitchFamily="2" charset="-78"/>
            </a:rPr>
            <a:t>نیاز به بهبود کیفیت زندگی و رفاه و ارتقاء امید به زندگی</a:t>
          </a:r>
        </a:p>
      </dsp:txBody>
      <dsp:txXfrm rot="5400000">
        <a:off x="2446210" y="2278587"/>
        <a:ext cx="870230" cy="926346"/>
      </dsp:txXfrm>
    </dsp:sp>
    <dsp:sp modelId="{5967E4D7-531C-4E52-A297-B5ABE9D34F13}">
      <dsp:nvSpPr>
        <dsp:cNvPr id="0" name=""/>
        <dsp:cNvSpPr/>
      </dsp:nvSpPr>
      <dsp:spPr>
        <a:xfrm>
          <a:off x="3168511" y="1782761"/>
          <a:ext cx="647914" cy="563404"/>
        </a:xfrm>
        <a:prstGeom prst="circular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898119D-1262-4216-B353-55FB07DA3957}">
      <dsp:nvSpPr>
        <dsp:cNvPr id="0" name=""/>
        <dsp:cNvSpPr/>
      </dsp:nvSpPr>
      <dsp:spPr>
        <a:xfrm rot="10800000">
          <a:off x="3168511" y="1947735"/>
          <a:ext cx="647914" cy="563404"/>
        </a:xfrm>
        <a:prstGeom prst="circular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19D2-970D-40DA-86CD-4B9CBC90470B}">
      <dsp:nvSpPr>
        <dsp:cNvPr id="0" name=""/>
        <dsp:cNvSpPr/>
      </dsp:nvSpPr>
      <dsp:spPr>
        <a:xfrm rot="5400000">
          <a:off x="1622777" y="1115620"/>
          <a:ext cx="975063" cy="1110074"/>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CB650B5-8CF3-4EED-867C-085771614674}">
      <dsp:nvSpPr>
        <dsp:cNvPr id="0" name=""/>
        <dsp:cNvSpPr/>
      </dsp:nvSpPr>
      <dsp:spPr>
        <a:xfrm>
          <a:off x="1231375" y="8498"/>
          <a:ext cx="1134377"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از دید سالمند</a:t>
          </a:r>
        </a:p>
      </dsp:txBody>
      <dsp:txXfrm>
        <a:off x="1286761" y="63884"/>
        <a:ext cx="1023605" cy="1038177"/>
      </dsp:txXfrm>
    </dsp:sp>
    <dsp:sp modelId="{88BAA0DC-31FA-48BF-83A6-7C01D82EB2D8}">
      <dsp:nvSpPr>
        <dsp:cNvPr id="0" name=""/>
        <dsp:cNvSpPr/>
      </dsp:nvSpPr>
      <dsp:spPr>
        <a:xfrm>
          <a:off x="2614933" y="176570"/>
          <a:ext cx="4147717" cy="7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Low" defTabSz="533400" rtl="1">
            <a:lnSpc>
              <a:spcPct val="90000"/>
            </a:lnSpc>
            <a:spcBef>
              <a:spcPct val="0"/>
            </a:spcBef>
            <a:spcAft>
              <a:spcPct val="15000"/>
            </a:spcAft>
            <a:buChar char="•"/>
          </a:pPr>
          <a:r>
            <a:rPr lang="fa-IR" sz="1200" kern="1200">
              <a:solidFill>
                <a:sysClr val="windowText" lastClr="000000">
                  <a:hueOff val="0"/>
                  <a:satOff val="0"/>
                  <a:lumOff val="0"/>
                  <a:alphaOff val="0"/>
                </a:sysClr>
              </a:solidFill>
              <a:latin typeface="Calibri"/>
              <a:ea typeface="+mn-ea"/>
              <a:cs typeface="B Nazanin" panose="00000400000000000000" pitchFamily="2" charset="-78"/>
            </a:rPr>
            <a:t>نیازهایی که خود سالمند مستقیما عنوان می کند، از اولویت بیشتری برخوردارند زیرا به مرحله ی بروز رسیده اند و برای فرد دغدغه ی ذهنی ایجاد کرده اند.</a:t>
          </a:r>
        </a:p>
      </dsp:txBody>
      <dsp:txXfrm>
        <a:off x="2614933" y="176570"/>
        <a:ext cx="4147717" cy="788909"/>
      </dsp:txXfrm>
    </dsp:sp>
    <dsp:sp modelId="{289DA9D1-0015-474B-BA84-70B0AB41C4AD}">
      <dsp:nvSpPr>
        <dsp:cNvPr id="0" name=""/>
        <dsp:cNvSpPr/>
      </dsp:nvSpPr>
      <dsp:spPr>
        <a:xfrm rot="5400000">
          <a:off x="3187624" y="2368076"/>
          <a:ext cx="975063" cy="1110074"/>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2C97521-C263-44C8-B56D-5018BCE9EF3B}">
      <dsp:nvSpPr>
        <dsp:cNvPr id="0" name=""/>
        <dsp:cNvSpPr/>
      </dsp:nvSpPr>
      <dsp:spPr>
        <a:xfrm>
          <a:off x="2741909" y="1274663"/>
          <a:ext cx="1078618"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از دید کارشناسی</a:t>
          </a:r>
        </a:p>
      </dsp:txBody>
      <dsp:txXfrm>
        <a:off x="2794572" y="1327326"/>
        <a:ext cx="973292" cy="1043623"/>
      </dsp:txXfrm>
    </dsp:sp>
    <dsp:sp modelId="{14E9AF71-6DC2-42D1-910B-2772B0ADA88D}">
      <dsp:nvSpPr>
        <dsp:cNvPr id="0" name=""/>
        <dsp:cNvSpPr/>
      </dsp:nvSpPr>
      <dsp:spPr>
        <a:xfrm>
          <a:off x="4127651" y="1395613"/>
          <a:ext cx="3654323" cy="92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Low" defTabSz="533400" rtl="1">
            <a:lnSpc>
              <a:spcPct val="90000"/>
            </a:lnSpc>
            <a:spcBef>
              <a:spcPct val="0"/>
            </a:spcBef>
            <a:spcAft>
              <a:spcPct val="15000"/>
            </a:spcAft>
            <a:buChar char="•"/>
          </a:pPr>
          <a:r>
            <a:rPr lang="fa-IR" sz="1200" kern="1200">
              <a:solidFill>
                <a:sysClr val="windowText" lastClr="000000">
                  <a:hueOff val="0"/>
                  <a:satOff val="0"/>
                  <a:lumOff val="0"/>
                  <a:alphaOff val="0"/>
                </a:sysClr>
              </a:solidFill>
              <a:latin typeface="Calibri"/>
              <a:ea typeface="+mn-ea"/>
              <a:cs typeface="B Nazanin" panose="00000400000000000000" pitchFamily="2" charset="-78"/>
            </a:rPr>
            <a:t>نیازهایی که کارشناسان با توجه به ارزیابی جامع و تجارب کاری و مشاهدات خود در سالمند شناسایی می کند مانند نیاز به مشاوره در سالمندانی که علائم افسردگی دارند.</a:t>
          </a:r>
        </a:p>
      </dsp:txBody>
      <dsp:txXfrm>
        <a:off x="4127651" y="1395613"/>
        <a:ext cx="3654323" cy="928631"/>
      </dsp:txXfrm>
    </dsp:sp>
    <dsp:sp modelId="{6910D67A-613F-4FD1-9B2C-E7565C97C76C}">
      <dsp:nvSpPr>
        <dsp:cNvPr id="0" name=""/>
        <dsp:cNvSpPr/>
      </dsp:nvSpPr>
      <dsp:spPr>
        <a:xfrm>
          <a:off x="4380408" y="2624537"/>
          <a:ext cx="1143536"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سیستمی</a:t>
          </a:r>
        </a:p>
      </dsp:txBody>
      <dsp:txXfrm>
        <a:off x="4436241" y="2680370"/>
        <a:ext cx="1031870" cy="1037283"/>
      </dsp:txXfrm>
    </dsp:sp>
    <dsp:sp modelId="{5A0D5957-B0AC-4A8A-9B4F-74480EA0A2E0}">
      <dsp:nvSpPr>
        <dsp:cNvPr id="0" name=""/>
        <dsp:cNvSpPr/>
      </dsp:nvSpPr>
      <dsp:spPr>
        <a:xfrm>
          <a:off x="5589144" y="2712496"/>
          <a:ext cx="2204654" cy="92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justLow" defTabSz="466725" rtl="1">
            <a:lnSpc>
              <a:spcPct val="90000"/>
            </a:lnSpc>
            <a:spcBef>
              <a:spcPct val="0"/>
            </a:spcBef>
            <a:spcAft>
              <a:spcPct val="15000"/>
            </a:spcAft>
            <a:buChar char="•"/>
          </a:pPr>
          <a:r>
            <a:rPr lang="fa-IR" sz="1050" kern="1200">
              <a:solidFill>
                <a:sysClr val="windowText" lastClr="000000">
                  <a:hueOff val="0"/>
                  <a:satOff val="0"/>
                  <a:lumOff val="0"/>
                  <a:alphaOff val="0"/>
                </a:sysClr>
              </a:solidFill>
              <a:latin typeface="Calibri"/>
              <a:ea typeface="+mn-ea"/>
              <a:cs typeface="B Nazanin" panose="00000400000000000000" pitchFamily="2" charset="-78"/>
            </a:rPr>
            <a:t>نیازهایی که در تقابل و تعامل سالمند با </a:t>
          </a:r>
          <a:r>
            <a:rPr lang="fa-IR" sz="1050" kern="1200">
              <a:solidFill>
                <a:schemeClr val="tx1"/>
              </a:solidFill>
              <a:latin typeface="Calibri"/>
              <a:ea typeface="+mn-ea"/>
              <a:cs typeface="B Nazanin" panose="00000400000000000000" pitchFamily="2" charset="-78"/>
            </a:rPr>
            <a:t>آنها</a:t>
          </a:r>
          <a:r>
            <a:rPr lang="fa-IR" sz="1050" kern="1200">
              <a:solidFill>
                <a:sysClr val="windowText" lastClr="000000">
                  <a:hueOff val="0"/>
                  <a:satOff val="0"/>
                  <a:lumOff val="0"/>
                  <a:alphaOff val="0"/>
                </a:sysClr>
              </a:solidFill>
              <a:latin typeface="Calibri"/>
              <a:ea typeface="+mn-ea"/>
              <a:cs typeface="B Nazanin" panose="00000400000000000000" pitchFamily="2" charset="-78"/>
            </a:rPr>
            <a:t> ایجاد می شود، مانند خانواده، موسسه، جامعه </a:t>
          </a:r>
        </a:p>
      </dsp:txBody>
      <dsp:txXfrm>
        <a:off x="5589144" y="2712496"/>
        <a:ext cx="2204654" cy="92863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0.08475</cdr:x>
      <cdr:y>0.84786</cdr:y>
    </cdr:from>
    <cdr:to>
      <cdr:x>0.20725</cdr:x>
      <cdr:y>0.93466</cdr:y>
    </cdr:to>
    <cdr:sp macro="" textlink="">
      <cdr:nvSpPr>
        <cdr:cNvPr id="2" name="Rounded Rectangle 1"/>
        <cdr:cNvSpPr/>
      </cdr:nvSpPr>
      <cdr:spPr>
        <a:xfrm xmlns:a="http://schemas.openxmlformats.org/drawingml/2006/main">
          <a:off x="720080"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rtl="1"/>
          <a:r>
            <a:rPr lang="fa-IR" sz="2000" b="1" dirty="0">
              <a:solidFill>
                <a:schemeClr val="tx1"/>
              </a:solidFill>
              <a:cs typeface="B Nazanin" panose="00000400000000000000" pitchFamily="2" charset="-78"/>
            </a:rPr>
            <a:t>31332</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0.26271</cdr:x>
      <cdr:y>0.84786</cdr:y>
    </cdr:from>
    <cdr:to>
      <cdr:x>0.38522</cdr:x>
      <cdr:y>0.93466</cdr:y>
    </cdr:to>
    <cdr:sp macro="" textlink="">
      <cdr:nvSpPr>
        <cdr:cNvPr id="3" name="Rounded Rectangle 2"/>
        <cdr:cNvSpPr/>
      </cdr:nvSpPr>
      <cdr:spPr>
        <a:xfrm xmlns:a="http://schemas.openxmlformats.org/drawingml/2006/main">
          <a:off x="2232248"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175052</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0.45491</cdr:x>
      <cdr:y>0.84786</cdr:y>
    </cdr:from>
    <cdr:to>
      <cdr:x>0.57741</cdr:x>
      <cdr:y>0.93466</cdr:y>
    </cdr:to>
    <cdr:sp macro="" textlink="">
      <cdr:nvSpPr>
        <cdr:cNvPr id="4" name="Rounded Rectangle 3"/>
        <cdr:cNvSpPr/>
      </cdr:nvSpPr>
      <cdr:spPr>
        <a:xfrm xmlns:a="http://schemas.openxmlformats.org/drawingml/2006/main">
          <a:off x="3865316"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22984</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0.65254</cdr:x>
      <cdr:y>0.84786</cdr:y>
    </cdr:from>
    <cdr:to>
      <cdr:x>0.77505</cdr:x>
      <cdr:y>0.93466</cdr:y>
    </cdr:to>
    <cdr:sp macro="" textlink="">
      <cdr:nvSpPr>
        <cdr:cNvPr id="5" name="Rounded Rectangle 4"/>
        <cdr:cNvSpPr/>
      </cdr:nvSpPr>
      <cdr:spPr>
        <a:xfrm xmlns:a="http://schemas.openxmlformats.org/drawingml/2006/main">
          <a:off x="5544616"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83741</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0.84053</cdr:x>
      <cdr:y>0.84786</cdr:y>
    </cdr:from>
    <cdr:to>
      <cdr:x>0.96303</cdr:x>
      <cdr:y>0.93466</cdr:y>
    </cdr:to>
    <cdr:sp macro="" textlink="">
      <cdr:nvSpPr>
        <cdr:cNvPr id="6" name="Rounded Rectangle 5"/>
        <cdr:cNvSpPr/>
      </cdr:nvSpPr>
      <cdr:spPr>
        <a:xfrm xmlns:a="http://schemas.openxmlformats.org/drawingml/2006/main">
          <a:off x="7141914"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220425</a:t>
          </a:r>
          <a:endParaRPr lang="fa-IR" sz="2400" b="1" dirty="0">
            <a:solidFill>
              <a:schemeClr val="tx1"/>
            </a:solidFill>
            <a:cs typeface="B Nazanin" panose="00000400000000000000"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2561" y="1673941"/>
            <a:ext cx="8074741" cy="1474839"/>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60439" y="3252012"/>
            <a:ext cx="8104237" cy="766920"/>
          </a:xfrm>
        </p:spPr>
        <p:txBody>
          <a:bodyPr>
            <a:normAutofit/>
          </a:bodyPr>
          <a:lstStyle>
            <a:lvl1pPr marL="0" indent="0" algn="r">
              <a:buNone/>
              <a:defRPr sz="2800" b="0" i="0">
                <a:solidFill>
                  <a:srgbClr val="F1C8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6270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2531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9263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49142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4674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92315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7122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5" y="246459"/>
            <a:ext cx="8214852"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87246"/>
            <a:ext cx="8246070" cy="367507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74824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89338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96235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4751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ACA8-894A-4F8D-838F-11CBB63D7EB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F0B688-8093-4CEF-99C7-D57045001C7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0EBE9BE-FEF7-4D03-82BC-13CECF7C3AF1}"/>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E510131-CA79-42A9-8C35-3D7C7D3DEC8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BCB61A1-0478-4860-9951-39E718F3D593}"/>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472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9EB6-9582-4DE2-8CB8-99506C9ACA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01E7A-A477-4F83-B66C-C3F3A662F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AB9A2-F774-4F66-83D2-150BBA37CE0B}"/>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956964A-175C-40CE-884B-219E342E5DE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77221A-B23E-4938-96D7-1B5746364961}"/>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68640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5C49-C0B4-4A3F-AF82-727E8A007D7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F45680-3524-496A-AE1C-284C82BCAC6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BCCB8-08CB-4BE6-B46B-2BA9A022AF7D}"/>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2B8967E-9D80-4FD2-831B-07257CE0BA7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70C18A-951C-4C60-82B4-5D19EBB9E5C9}"/>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02941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8999-DD31-4DD3-8561-B7C8091F7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ED22B-33EA-46C8-AAAE-E4B3766515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BA2DBD-BA51-43CB-B9B6-B90B86A593A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E5CD3-022D-4011-85BA-5D772C882B04}"/>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9639CEF-1D07-424F-8F06-F9728DE03CD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4935D2-2A44-47B8-A8A7-67C65C8876D6}"/>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89803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0306-16FE-402A-95DC-5887BE698B0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F612F-918A-4C30-BC16-95BD1F7649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009EB6-B15D-463F-9B34-FBD5E7EFA85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A1ABA3-6A8A-4310-B2FA-7B6E04CBB44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B4EC2F-1E5B-40A8-B445-61E849B3F6E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E7C619-62C2-4542-9EE7-FBC3E0457E40}"/>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5D5D31B-5744-4151-98B8-8EB67C8E16D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78D1AE5-BEAD-414E-9001-5B95A0826EC8}"/>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2698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C90A-4B15-4AB1-9D52-5F2186199D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DED467-7CC9-44A4-8657-D284481A4C3A}"/>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0831E4-4000-4DBF-9CA1-6E30B2258817}"/>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6364D03-E679-4BA6-9A22-0521D75B3C51}"/>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7572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010" y="443407"/>
            <a:ext cx="6571913"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9636" y="1177436"/>
            <a:ext cx="659403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D904-270D-499E-8449-07AAE2E1F70C}"/>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C3FDDDD-DFBA-4A9F-A440-66204BA27C67}"/>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085B43C-45EA-4C8F-B9AF-E5A915F33567}"/>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07690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4D57-AD65-4C00-BAAA-53A3B3FB476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C5410BA-63F2-44D1-B55B-89B043A640D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8B6DF-2E0C-475A-9370-AE1829EC5F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B022C2-31A5-413B-A845-E9E24836AAAF}"/>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97C249F-4684-49FC-87C8-571552A2181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3D63790-C3BE-4551-AD76-81E5046427E7}"/>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55977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8A9A-EF25-4A77-A0C9-3AEC349355B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C29CB89-2993-445A-8338-673AFB7EA32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E4C5EE4-FC8A-4D37-B3DF-9E61BF38C6C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30280C-0FED-4B76-A1D5-992656AD9ACB}"/>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BFDB57-B2C8-4BB5-BDBA-474C8EE656E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9E629D4-1EE5-4E5D-BC4A-90EA228D37F7}"/>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2027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5AD6-2268-418F-864E-5DBF4C4848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A7FF89-91CE-4C81-90A0-CE4B5CA15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A46D5-D931-4860-B897-95FF0F2075C9}"/>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3E4508-C73B-4A3B-A046-CEEA33BD2E9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A0C9AF-A879-4172-8690-5CAB2C7FF2CA}"/>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24779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82BA1-CCB6-497A-BB18-9DBEA22F35A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9C10C-9D9F-4FAC-8495-87DF2F32821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435BE-DA95-4FB0-AE86-C80267BF8E30}"/>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44AE172-EED7-4233-94AF-3B47EC25C12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817669-F96F-47A3-95F4-28B2D9CE2BEC}"/>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9239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397425"/>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869822"/>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397425"/>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869822"/>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0F77CB1-154D-4E41-8D1C-3CD54EC2CF5A}"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26254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D7D5D-5639-49EE-81D6-ADE54D15ACF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0E97CC-F420-4F01-843A-BC527799B9A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E1C4F-A0D9-44AF-B286-8370FF768E7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C3CC1A-0245-4BBD-B3D1-0FAB18587343}" type="datetimeFigureOut">
              <a:rPr lang="en-US" smtClean="0">
                <a:solidFill>
                  <a:prstClr val="black">
                    <a:tint val="75000"/>
                  </a:prstClr>
                </a:solidFill>
              </a:rPr>
              <a:pPr defTabSz="685800"/>
              <a:t>5/28/2024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2D227E3-EDFA-4CB8-961A-A6935F1C571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F866D74-F6DE-47E1-848E-CC90554D5DE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36357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soha.ir/"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list%20khayeri%20salamat%20shabake%20ha%20-payam%201401.3.17.docx" TargetMode="External"/><Relationship Id="rId2" Type="http://schemas.openxmlformats.org/officeDocument/2006/relationships/hyperlink" Target="&#1604;&#1740;&#1587;&#1578;%20&#1705;&#1604;%20&#1605;&#1585;&#1575;&#1705;&#1586;%20&#1606;&#1740;&#1705;&#1608;&#1705;&#1575;&#1585;&#1740;%20&#1601;&#1593;&#1575;&#1604;%20&#1705;&#1605;&#1740;&#1578;&#1607;%20&#1575;&#1605;&#1583;&#1575;&#1583;%20-%20&#1662;&#1740;&#1575;&#1605;%20&#1582;&#1575;&#1606;&#1605;%20&#1605;&#1606;&#1589;&#1608;&#1585;&#1740;%20.xls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903" y="1666568"/>
            <a:ext cx="7654413" cy="1496961"/>
          </a:xfrm>
        </p:spPr>
        <p:txBody>
          <a:bodyPr>
            <a:normAutofit/>
          </a:body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21775" y="3296266"/>
            <a:ext cx="7610168" cy="549378"/>
          </a:xfrm>
        </p:spPr>
        <p:txBody>
          <a:bodyPr/>
          <a:lstStyle/>
          <a:p>
            <a:r>
              <a:rPr lang="en-US" dirty="0"/>
              <a:t>FPPT.com</a:t>
            </a:r>
          </a:p>
        </p:txBody>
      </p:sp>
      <p:pic>
        <p:nvPicPr>
          <p:cNvPr id="1026" name="Picture 2" descr="بسته جملات آغازین سخنرانی - فن بیان، توسعه مهارت‌های فردی و ارتباطی، موفقی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58"/>
            <a:ext cx="9144000" cy="512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1" y="0"/>
            <a:ext cx="4538614" cy="1020465"/>
          </a:xfrm>
        </p:spPr>
        <p:txBody>
          <a:bodyPr>
            <a:noAutofit/>
          </a:bodyPr>
          <a:lstStyle/>
          <a:p>
            <a:pPr algn="ctr" rtl="1"/>
            <a:r>
              <a:rPr lang="fa-IR" sz="2800" b="1" dirty="0">
                <a:solidFill>
                  <a:srgbClr val="003296"/>
                </a:solidFill>
                <a:effectLst/>
                <a:cs typeface="B Nazanin" panose="00000400000000000000" pitchFamily="2" charset="-78"/>
              </a:rPr>
              <a:t>ریسک فاکتورهای طبقه بندی سالمندان از نظر خطر پذیری </a:t>
            </a:r>
            <a:endParaRPr lang="en-US" sz="2800" dirty="0">
              <a:solidFill>
                <a:srgbClr val="003296"/>
              </a:solidFill>
            </a:endParaRPr>
          </a:p>
        </p:txBody>
      </p:sp>
      <p:sp>
        <p:nvSpPr>
          <p:cNvPr id="3" name="Content Placeholder 2"/>
          <p:cNvSpPr>
            <a:spLocks noGrp="1"/>
          </p:cNvSpPr>
          <p:nvPr>
            <p:ph idx="1"/>
          </p:nvPr>
        </p:nvSpPr>
        <p:spPr/>
        <p:txBody>
          <a:bodyPr>
            <a:normAutofit/>
          </a:bodyPr>
          <a:lstStyle/>
          <a:p>
            <a:pPr marL="0" indent="0" algn="r" rtl="1">
              <a:buNone/>
            </a:pPr>
            <a:r>
              <a:rPr lang="fa-IR" b="1" dirty="0">
                <a:cs typeface="B Nazanin" panose="00000400000000000000" pitchFamily="2" charset="-78"/>
              </a:rPr>
              <a:t>سه ریسک فاکتور </a:t>
            </a:r>
            <a:r>
              <a:rPr lang="fa-IR" b="1" dirty="0">
                <a:solidFill>
                  <a:srgbClr val="FF0000"/>
                </a:solidFill>
                <a:cs typeface="B Nazanin" panose="00000400000000000000" pitchFamily="2" charset="-78"/>
              </a:rPr>
              <a:t>اصلی</a:t>
            </a:r>
            <a:r>
              <a:rPr lang="fa-IR" b="1" dirty="0">
                <a:cs typeface="B Nazanin" panose="00000400000000000000" pitchFamily="2" charset="-78"/>
              </a:rPr>
              <a:t> : </a:t>
            </a:r>
          </a:p>
          <a:p>
            <a:pPr algn="r" rtl="1"/>
            <a:r>
              <a:rPr lang="fa-IR" sz="2400" dirty="0">
                <a:cs typeface="B Nazanin" panose="00000400000000000000" pitchFamily="2" charset="-78"/>
              </a:rPr>
              <a:t>ابتلا به بیماریهای مزمن صعب العلاج</a:t>
            </a:r>
          </a:p>
          <a:p>
            <a:pPr algn="r" rtl="1"/>
            <a:r>
              <a:rPr lang="fa-IR" sz="2400" dirty="0">
                <a:cs typeface="B Nazanin" panose="00000400000000000000" pitchFamily="2" charset="-78"/>
              </a:rPr>
              <a:t>مبتلا به مولتی موربیدیتی </a:t>
            </a:r>
          </a:p>
          <a:p>
            <a:pPr algn="r" rtl="1"/>
            <a:r>
              <a:rPr lang="fa-IR" sz="2400" dirty="0">
                <a:cs typeface="B Nazanin" panose="00000400000000000000" pitchFamily="2" charset="-78"/>
              </a:rPr>
              <a:t>ناتوانی</a:t>
            </a:r>
          </a:p>
          <a:p>
            <a:pPr marL="0" indent="0" algn="r" rtl="1">
              <a:buNone/>
            </a:pPr>
            <a:r>
              <a:rPr lang="fa-IR" b="1" dirty="0">
                <a:cs typeface="B Nazanin" panose="00000400000000000000" pitchFamily="2" charset="-78"/>
              </a:rPr>
              <a:t>سه ریسک فاکتور </a:t>
            </a:r>
            <a:r>
              <a:rPr lang="fa-IR" b="1" dirty="0">
                <a:solidFill>
                  <a:srgbClr val="FF0000"/>
                </a:solidFill>
                <a:cs typeface="B Nazanin" panose="00000400000000000000" pitchFamily="2" charset="-78"/>
              </a:rPr>
              <a:t>فرعی</a:t>
            </a:r>
            <a:r>
              <a:rPr lang="fa-IR" b="1" dirty="0">
                <a:cs typeface="B Nazanin" panose="00000400000000000000" pitchFamily="2" charset="-78"/>
              </a:rPr>
              <a:t>: </a:t>
            </a:r>
          </a:p>
          <a:p>
            <a:pPr algn="r" rtl="1"/>
            <a:r>
              <a:rPr lang="fa-IR" sz="2400" dirty="0">
                <a:cs typeface="B Nazanin" panose="00000400000000000000" pitchFamily="2" charset="-78"/>
              </a:rPr>
              <a:t>سن بالای 75 سال</a:t>
            </a:r>
          </a:p>
          <a:p>
            <a:pPr algn="r" rtl="1"/>
            <a:r>
              <a:rPr lang="fa-IR" sz="2400" dirty="0">
                <a:cs typeface="B Nazanin" panose="00000400000000000000" pitchFamily="2" charset="-78"/>
              </a:rPr>
              <a:t>تنها زیستی</a:t>
            </a:r>
          </a:p>
          <a:p>
            <a:pPr algn="r" rtl="1"/>
            <a:r>
              <a:rPr lang="fa-IR" sz="2400" dirty="0">
                <a:cs typeface="B Nazanin" panose="00000400000000000000" pitchFamily="2" charset="-78"/>
              </a:rPr>
              <a:t>حاشیه نشینی </a:t>
            </a:r>
            <a:endParaRPr lang="en-US" sz="2400" dirty="0">
              <a:cs typeface="B Nazanin" panose="00000400000000000000" pitchFamily="2" charset="-78"/>
            </a:endParaRPr>
          </a:p>
        </p:txBody>
      </p:sp>
    </p:spTree>
    <p:extLst>
      <p:ext uri="{BB962C8B-B14F-4D97-AF65-F5344CB8AC3E}">
        <p14:creationId xmlns:p14="http://schemas.microsoft.com/office/powerpoint/2010/main" val="271695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877" y="224559"/>
            <a:ext cx="4488123" cy="763525"/>
          </a:xfrm>
        </p:spPr>
        <p:txBody>
          <a:bodyPr/>
          <a:lstStyle/>
          <a:p>
            <a:pPr algn="ctr" rtl="1"/>
            <a:r>
              <a:rPr lang="ar-SA" b="1" dirty="0">
                <a:solidFill>
                  <a:srgbClr val="003296"/>
                </a:solidFill>
                <a:effectLst/>
                <a:cs typeface="B Nazanin" panose="00000400000000000000" pitchFamily="2" charset="-78"/>
              </a:rPr>
              <a:t>بیماری صعب العلاج: </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228785"/>
            <a:ext cx="8856890" cy="3206804"/>
          </a:xfrm>
        </p:spPr>
        <p:txBody>
          <a:bodyPr>
            <a:normAutofit/>
          </a:bodyPr>
          <a:lstStyle/>
          <a:p>
            <a:pPr marL="0" indent="0" algn="justLow" rtl="1">
              <a:buNone/>
            </a:pPr>
            <a:r>
              <a:rPr lang="fa-IR" dirty="0">
                <a:cs typeface="B Nazanin" panose="00000400000000000000" pitchFamily="2" charset="-78"/>
              </a:rPr>
              <a:t>داشتن </a:t>
            </a:r>
            <a:r>
              <a:rPr lang="fa-IR" b="1" u="sng" dirty="0">
                <a:solidFill>
                  <a:srgbClr val="FF0000"/>
                </a:solidFill>
                <a:cs typeface="B Nazanin" panose="00000400000000000000" pitchFamily="2" charset="-78"/>
              </a:rPr>
              <a:t>حداقل یک </a:t>
            </a:r>
            <a:r>
              <a:rPr lang="fa-IR" dirty="0">
                <a:cs typeface="B Nazanin" panose="00000400000000000000" pitchFamily="2" charset="-78"/>
              </a:rPr>
              <a:t>بیماری:</a:t>
            </a:r>
          </a:p>
          <a:p>
            <a:pPr marL="457200" indent="-457200" algn="justLow" rtl="1">
              <a:buFont typeface="+mj-lt"/>
              <a:buAutoNum type="arabicPeriod"/>
            </a:pPr>
            <a:r>
              <a:rPr lang="fa-IR" sz="2400" dirty="0">
                <a:cs typeface="B Nazanin" panose="00000400000000000000" pitchFamily="2" charset="-78"/>
              </a:rPr>
              <a:t>نقص ایمنی (ایدز، مصرف داورهای سرکوبگر سیستم ایمنی پس از پیوند اعضاء، بیماریهای سیستم ایمنی</a:t>
            </a:r>
            <a:r>
              <a:rPr lang="fa-IR" sz="2400" dirty="0">
                <a:solidFill>
                  <a:srgbClr val="FF0000"/>
                </a:solidFill>
                <a:cs typeface="B Nazanin" panose="00000400000000000000" pitchFamily="2" charset="-78"/>
              </a:rPr>
              <a:t> ؟؟؟)</a:t>
            </a:r>
          </a:p>
          <a:p>
            <a:pPr marL="457200" indent="-457200" algn="justLow" rtl="1">
              <a:buFont typeface="+mj-lt"/>
              <a:buAutoNum type="arabicPeriod"/>
            </a:pPr>
            <a:r>
              <a:rPr lang="fa-IR" sz="2400" dirty="0">
                <a:cs typeface="B Nazanin" panose="00000400000000000000" pitchFamily="2" charset="-78"/>
              </a:rPr>
              <a:t>دیالیز</a:t>
            </a:r>
          </a:p>
          <a:p>
            <a:pPr marL="457200" indent="-457200" algn="justLow" rtl="1">
              <a:buFont typeface="+mj-lt"/>
              <a:buAutoNum type="arabicPeriod"/>
            </a:pPr>
            <a:r>
              <a:rPr lang="fa-IR" sz="2400" dirty="0">
                <a:cs typeface="B Nazanin" panose="00000400000000000000" pitchFamily="2" charset="-78"/>
              </a:rPr>
              <a:t>سرطان</a:t>
            </a:r>
          </a:p>
          <a:p>
            <a:pPr marL="457200" indent="-457200" algn="justLow" rtl="1">
              <a:buFont typeface="+mj-lt"/>
              <a:buAutoNum type="arabicPeriod"/>
            </a:pPr>
            <a:r>
              <a:rPr lang="fa-IR" sz="2400" dirty="0">
                <a:cs typeface="B Nazanin" panose="00000400000000000000" pitchFamily="2" charset="-78"/>
              </a:rPr>
              <a:t>سیروز کبدی</a:t>
            </a:r>
          </a:p>
          <a:p>
            <a:pPr marL="457200" indent="-457200" algn="justLow" rtl="1">
              <a:buFont typeface="+mj-lt"/>
              <a:buAutoNum type="arabicPeriod"/>
            </a:pPr>
            <a:r>
              <a:rPr lang="fa-IR" sz="2400" dirty="0">
                <a:cs typeface="B Nazanin" panose="00000400000000000000" pitchFamily="2" charset="-78"/>
              </a:rPr>
              <a:t>اختلال حافظه (دمانس/ آلزایمر)</a:t>
            </a:r>
            <a:endParaRPr lang="en-US" sz="2400" dirty="0">
              <a:cs typeface="B Nazanin" panose="00000400000000000000" pitchFamily="2" charset="-78"/>
            </a:endParaRPr>
          </a:p>
        </p:txBody>
      </p:sp>
    </p:spTree>
    <p:extLst>
      <p:ext uri="{BB962C8B-B14F-4D97-AF65-F5344CB8AC3E}">
        <p14:creationId xmlns:p14="http://schemas.microsoft.com/office/powerpoint/2010/main" val="225691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1488"/>
          <a:stretch/>
        </p:blipFill>
        <p:spPr>
          <a:xfrm>
            <a:off x="0" y="0"/>
            <a:ext cx="9144001" cy="5143500"/>
          </a:xfrm>
        </p:spPr>
      </p:pic>
    </p:spTree>
    <p:extLst>
      <p:ext uri="{BB962C8B-B14F-4D97-AF65-F5344CB8AC3E}">
        <p14:creationId xmlns:p14="http://schemas.microsoft.com/office/powerpoint/2010/main" val="44549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2215" cy="5143500"/>
          </a:xfrm>
        </p:spPr>
      </p:pic>
    </p:spTree>
    <p:extLst>
      <p:ext uri="{BB962C8B-B14F-4D97-AF65-F5344CB8AC3E}">
        <p14:creationId xmlns:p14="http://schemas.microsoft.com/office/powerpoint/2010/main" val="408284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46" y="173456"/>
            <a:ext cx="4516917" cy="610820"/>
          </a:xfrm>
        </p:spPr>
        <p:txBody>
          <a:bodyPr>
            <a:normAutofit fontScale="90000"/>
          </a:bodyPr>
          <a:lstStyle/>
          <a:p>
            <a:pPr algn="ctr" rtl="1"/>
            <a:r>
              <a:rPr lang="ar-SA" b="1" dirty="0">
                <a:solidFill>
                  <a:srgbClr val="003296"/>
                </a:solidFill>
                <a:effectLst/>
                <a:cs typeface="B Nazanin" panose="00000400000000000000" pitchFamily="2" charset="-78"/>
              </a:rPr>
              <a:t>هم ابتلائی(</a:t>
            </a:r>
            <a:r>
              <a:rPr lang="en-US" b="1" dirty="0">
                <a:solidFill>
                  <a:srgbClr val="003296"/>
                </a:solidFill>
                <a:effectLst/>
                <a:cs typeface="B Nazanin" panose="00000400000000000000" pitchFamily="2" charset="-78"/>
              </a:rPr>
              <a:t>Comorbidity</a:t>
            </a:r>
            <a:r>
              <a:rPr lang="fa-IR" b="1" dirty="0">
                <a:solidFill>
                  <a:srgbClr val="003296"/>
                </a:solidFill>
                <a:effectLst/>
                <a:cs typeface="B Nazanin" panose="00000400000000000000" pitchFamily="2" charset="-78"/>
              </a:rPr>
              <a:t>)</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80741" y="1058779"/>
            <a:ext cx="8856890" cy="4251505"/>
          </a:xfrm>
        </p:spPr>
        <p:txBody>
          <a:bodyPr>
            <a:normAutofit fontScale="85000" lnSpcReduction="20000"/>
          </a:bodyPr>
          <a:lstStyle/>
          <a:p>
            <a:pPr algn="justLow" rtl="1"/>
            <a:r>
              <a:rPr lang="fa-IR" dirty="0">
                <a:cs typeface="B Nazanin" panose="00000400000000000000" pitchFamily="2" charset="-78"/>
              </a:rPr>
              <a:t>داشتن </a:t>
            </a:r>
            <a:r>
              <a:rPr lang="fa-IR" b="1" u="sng" dirty="0">
                <a:cs typeface="B Nazanin" panose="00000400000000000000" pitchFamily="2" charset="-78"/>
              </a:rPr>
              <a:t>حداقل دو بیماری </a:t>
            </a:r>
            <a:r>
              <a:rPr lang="fa-IR" dirty="0">
                <a:cs typeface="B Nazanin" panose="00000400000000000000" pitchFamily="2" charset="-78"/>
              </a:rPr>
              <a:t>: </a:t>
            </a:r>
          </a:p>
          <a:p>
            <a:pPr marL="514350" indent="-514350" algn="justLow" rtl="1">
              <a:buFont typeface="+mj-lt"/>
              <a:buAutoNum type="arabicPeriod"/>
            </a:pPr>
            <a:r>
              <a:rPr lang="fa-IR" dirty="0">
                <a:cs typeface="B Nazanin" panose="00000400000000000000" pitchFamily="2" charset="-78"/>
              </a:rPr>
              <a:t>دیابت</a:t>
            </a:r>
          </a:p>
          <a:p>
            <a:pPr marL="514350" indent="-514350" algn="justLow" rtl="1">
              <a:buFont typeface="+mj-lt"/>
              <a:buAutoNum type="arabicPeriod"/>
            </a:pPr>
            <a:r>
              <a:rPr lang="fa-IR" dirty="0">
                <a:cs typeface="B Nazanin" panose="00000400000000000000" pitchFamily="2" charset="-78"/>
              </a:rPr>
              <a:t>فشارخون</a:t>
            </a:r>
          </a:p>
          <a:p>
            <a:pPr marL="514350" indent="-514350" algn="justLow" rtl="1">
              <a:buFont typeface="+mj-lt"/>
              <a:buAutoNum type="arabicPeriod"/>
            </a:pPr>
            <a:r>
              <a:rPr lang="fa-IR" dirty="0">
                <a:cs typeface="B Nazanin" panose="00000400000000000000" pitchFamily="2" charset="-78"/>
              </a:rPr>
              <a:t>بیمارهای قلبی –عروقی</a:t>
            </a:r>
            <a:r>
              <a:rPr lang="fa-IR" sz="2600" dirty="0">
                <a:cs typeface="B Nazanin" panose="00000400000000000000" pitchFamily="2" charset="-78"/>
              </a:rPr>
              <a:t> (بیماری ایسکمیک قلبی، سکته قلبی و مغزی، نارسایی قلبی)</a:t>
            </a:r>
          </a:p>
          <a:p>
            <a:pPr marL="514350" indent="-514350" algn="justLow" rtl="1">
              <a:buFont typeface="+mj-lt"/>
              <a:buAutoNum type="arabicPeriod"/>
            </a:pPr>
            <a:r>
              <a:rPr lang="fa-IR" sz="2600" dirty="0">
                <a:cs typeface="B Nazanin" panose="00000400000000000000" pitchFamily="2" charset="-78"/>
              </a:rPr>
              <a:t>بیماریهای ریوی ( آسم، بیماریهای مزمن انسدادی ریه)  </a:t>
            </a:r>
          </a:p>
          <a:p>
            <a:pPr marL="514350" indent="-514350" algn="justLow" rtl="1">
              <a:buFont typeface="+mj-lt"/>
              <a:buAutoNum type="arabicPeriod"/>
            </a:pPr>
            <a:r>
              <a:rPr lang="fa-IR" dirty="0">
                <a:cs typeface="B Nazanin" panose="00000400000000000000" pitchFamily="2" charset="-78"/>
              </a:rPr>
              <a:t>بیماریهای مغز و اعصاب ( پارکینسون، صرع و ..)</a:t>
            </a:r>
          </a:p>
          <a:p>
            <a:pPr marL="514350" indent="-514350" algn="justLow" rtl="1">
              <a:buFont typeface="+mj-lt"/>
              <a:buAutoNum type="arabicPeriod"/>
            </a:pPr>
            <a:r>
              <a:rPr lang="fa-IR" dirty="0">
                <a:cs typeface="B Nazanin" panose="00000400000000000000" pitchFamily="2" charset="-78"/>
              </a:rPr>
              <a:t>اختلالات سلامت روان (افسردگی، اضطراب و ... )</a:t>
            </a:r>
          </a:p>
          <a:p>
            <a:pPr marL="514350" indent="-514350" algn="justLow" rtl="1">
              <a:buFont typeface="+mj-lt"/>
              <a:buAutoNum type="arabicPeriod"/>
            </a:pPr>
            <a:r>
              <a:rPr lang="fa-IR" dirty="0">
                <a:cs typeface="B Nazanin" panose="00000400000000000000" pitchFamily="2" charset="-78"/>
              </a:rPr>
              <a:t>بیمارهای کلیوی (به جز دیالیز)</a:t>
            </a:r>
          </a:p>
          <a:p>
            <a:pPr marL="514350" indent="-514350" algn="justLow" rtl="1">
              <a:buFont typeface="+mj-lt"/>
              <a:buAutoNum type="arabicPeriod"/>
            </a:pPr>
            <a:r>
              <a:rPr lang="fa-IR" dirty="0">
                <a:cs typeface="B Nazanin" panose="00000400000000000000" pitchFamily="2" charset="-78"/>
              </a:rPr>
              <a:t>سوء تغذیه چاقی/لاغری</a:t>
            </a:r>
          </a:p>
          <a:p>
            <a:pPr marL="514350" indent="-514350" algn="justLow" rtl="1">
              <a:buFont typeface="+mj-lt"/>
              <a:buAutoNum type="arabicPeriod"/>
            </a:pPr>
            <a:r>
              <a:rPr lang="fa-IR" dirty="0">
                <a:cs typeface="B Nazanin" panose="00000400000000000000" pitchFamily="2" charset="-78"/>
              </a:rPr>
              <a:t>بیماریهای روماتیسمی</a:t>
            </a:r>
          </a:p>
          <a:p>
            <a:pPr marL="514350" indent="-514350" algn="justLow" rtl="1">
              <a:buFont typeface="+mj-lt"/>
              <a:buAutoNum type="arabicPeriod"/>
            </a:pPr>
            <a:r>
              <a:rPr lang="fa-IR" dirty="0">
                <a:cs typeface="B Nazanin" panose="00000400000000000000" pitchFamily="2" charset="-78"/>
              </a:rPr>
              <a:t>دردهای عضلانی و اسکلتی</a:t>
            </a:r>
            <a:endParaRPr lang="en-US" dirty="0">
              <a:cs typeface="B Nazanin" panose="00000400000000000000" pitchFamily="2" charset="-78"/>
            </a:endParaRPr>
          </a:p>
        </p:txBody>
      </p:sp>
    </p:spTree>
    <p:extLst>
      <p:ext uri="{BB962C8B-B14F-4D97-AF65-F5344CB8AC3E}">
        <p14:creationId xmlns:p14="http://schemas.microsoft.com/office/powerpoint/2010/main" val="273548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1" cy="5135144"/>
          </a:xfrm>
        </p:spPr>
      </p:pic>
    </p:spTree>
    <p:extLst>
      <p:ext uri="{BB962C8B-B14F-4D97-AF65-F5344CB8AC3E}">
        <p14:creationId xmlns:p14="http://schemas.microsoft.com/office/powerpoint/2010/main" val="284678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756" y="149751"/>
            <a:ext cx="4661244" cy="739290"/>
          </a:xfrm>
        </p:spPr>
        <p:txBody>
          <a:bodyPr/>
          <a:lstStyle/>
          <a:p>
            <a:pPr algn="ctr" rtl="1"/>
            <a:r>
              <a:rPr lang="ar-SA" b="1" dirty="0">
                <a:solidFill>
                  <a:srgbClr val="003296"/>
                </a:solidFill>
                <a:effectLst/>
                <a:cs typeface="B Nazanin" panose="00000400000000000000" pitchFamily="2" charset="-78"/>
              </a:rPr>
              <a:t>ناتوانی( </a:t>
            </a:r>
            <a:r>
              <a:rPr lang="en-US" b="1" dirty="0">
                <a:solidFill>
                  <a:srgbClr val="003296"/>
                </a:solidFill>
                <a:effectLst/>
                <a:cs typeface="B Nazanin" panose="00000400000000000000" pitchFamily="2" charset="-78"/>
              </a:rPr>
              <a:t>Disability</a:t>
            </a:r>
            <a:r>
              <a:rPr lang="ar-SA" b="1" dirty="0">
                <a:solidFill>
                  <a:srgbClr val="003296"/>
                </a:solidFill>
                <a:effectLst/>
                <a:cs typeface="B Nazanin" panose="00000400000000000000" pitchFamily="2" charset="-78"/>
              </a:rPr>
              <a:t>):</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502815"/>
            <a:ext cx="8856890" cy="3278505"/>
          </a:xfrm>
        </p:spPr>
        <p:txBody>
          <a:bodyPr>
            <a:normAutofit/>
          </a:bodyPr>
          <a:lstStyle/>
          <a:p>
            <a:pPr marL="0" indent="0" algn="justLow" rtl="1">
              <a:buNone/>
            </a:pPr>
            <a:r>
              <a:rPr lang="fa-IR" sz="3000" b="1" dirty="0">
                <a:cs typeface="B Nazanin" panose="00000400000000000000" pitchFamily="2" charset="-78"/>
              </a:rPr>
              <a:t>سالمند :</a:t>
            </a:r>
          </a:p>
          <a:p>
            <a:pPr algn="justLow" rtl="1">
              <a:lnSpc>
                <a:spcPct val="150000"/>
              </a:lnSpc>
            </a:pPr>
            <a:r>
              <a:rPr lang="fa-IR" sz="2400" dirty="0">
                <a:cs typeface="B Nazanin" panose="00000400000000000000" pitchFamily="2" charset="-78"/>
              </a:rPr>
              <a:t>به تنهایی و یا با استفاده از ابزار کمکی(عصا و ..) توانایی راه رفتن در خانه را ندارد</a:t>
            </a:r>
          </a:p>
          <a:p>
            <a:pPr algn="justLow" rtl="1">
              <a:lnSpc>
                <a:spcPct val="150000"/>
              </a:lnSpc>
            </a:pPr>
            <a:r>
              <a:rPr lang="fa-IR" sz="2400" dirty="0">
                <a:cs typeface="B Nazanin" panose="00000400000000000000" pitchFamily="2" charset="-78"/>
              </a:rPr>
              <a:t>به تنهایی توانایی انجام کارهای روزمره ( لباس پوشیدن/ توالت رفتن/حمام کردن و غذا خوردن) را ندارد.</a:t>
            </a:r>
            <a:endParaRPr lang="en-US" sz="2400" dirty="0">
              <a:cs typeface="B Nazanin" panose="00000400000000000000" pitchFamily="2" charset="-78"/>
            </a:endParaRPr>
          </a:p>
          <a:p>
            <a:pPr algn="justLow" rtl="1">
              <a:lnSpc>
                <a:spcPct val="150000"/>
              </a:lnSpc>
            </a:pPr>
            <a:r>
              <a:rPr lang="fa-IR" sz="2400" dirty="0">
                <a:cs typeface="B Nazanin" panose="00000400000000000000" pitchFamily="2" charset="-78"/>
              </a:rPr>
              <a:t>به تنهایی و یا با استفاده از ابزار کمکی(عصا و ..) توانایی بیرون رفتن از منزل</a:t>
            </a:r>
            <a:endParaRPr lang="en-US" sz="2400" dirty="0">
              <a:cs typeface="B Nazanin" panose="00000400000000000000" pitchFamily="2" charset="-78"/>
            </a:endParaRPr>
          </a:p>
        </p:txBody>
      </p:sp>
    </p:spTree>
    <p:extLst>
      <p:ext uri="{BB962C8B-B14F-4D97-AF65-F5344CB8AC3E}">
        <p14:creationId xmlns:p14="http://schemas.microsoft.com/office/powerpoint/2010/main" val="54418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2520" cy="5143500"/>
          </a:xfrm>
        </p:spPr>
      </p:pic>
    </p:spTree>
    <p:extLst>
      <p:ext uri="{BB962C8B-B14F-4D97-AF65-F5344CB8AC3E}">
        <p14:creationId xmlns:p14="http://schemas.microsoft.com/office/powerpoint/2010/main" val="349593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2450" cy="5186216"/>
          </a:xfrm>
        </p:spPr>
      </p:pic>
    </p:spTree>
    <p:extLst>
      <p:ext uri="{BB962C8B-B14F-4D97-AF65-F5344CB8AC3E}">
        <p14:creationId xmlns:p14="http://schemas.microsoft.com/office/powerpoint/2010/main" val="420831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Slide Title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1056824"/>
              </p:ext>
            </p:extLst>
          </p:nvPr>
        </p:nvGraphicFramePr>
        <p:xfrm>
          <a:off x="2" y="2381"/>
          <a:ext cx="9143999" cy="5195798"/>
        </p:xfrm>
        <a:graphic>
          <a:graphicData uri="http://schemas.openxmlformats.org/drawingml/2006/table">
            <a:tbl>
              <a:tblPr rtl="1" firstRow="1" firstCol="1" bandRow="1"/>
              <a:tblGrid>
                <a:gridCol w="1677100">
                  <a:extLst>
                    <a:ext uri="{9D8B030D-6E8A-4147-A177-3AD203B41FA5}">
                      <a16:colId xmlns:a16="http://schemas.microsoft.com/office/drawing/2014/main" val="3638002423"/>
                    </a:ext>
                  </a:extLst>
                </a:gridCol>
                <a:gridCol w="1432941">
                  <a:extLst>
                    <a:ext uri="{9D8B030D-6E8A-4147-A177-3AD203B41FA5}">
                      <a16:colId xmlns:a16="http://schemas.microsoft.com/office/drawing/2014/main" val="860267430"/>
                    </a:ext>
                  </a:extLst>
                </a:gridCol>
                <a:gridCol w="1431939">
                  <a:extLst>
                    <a:ext uri="{9D8B030D-6E8A-4147-A177-3AD203B41FA5}">
                      <a16:colId xmlns:a16="http://schemas.microsoft.com/office/drawing/2014/main" val="1722544895"/>
                    </a:ext>
                  </a:extLst>
                </a:gridCol>
                <a:gridCol w="1554019">
                  <a:extLst>
                    <a:ext uri="{9D8B030D-6E8A-4147-A177-3AD203B41FA5}">
                      <a16:colId xmlns:a16="http://schemas.microsoft.com/office/drawing/2014/main" val="1059276895"/>
                    </a:ext>
                  </a:extLst>
                </a:gridCol>
                <a:gridCol w="1554019">
                  <a:extLst>
                    <a:ext uri="{9D8B030D-6E8A-4147-A177-3AD203B41FA5}">
                      <a16:colId xmlns:a16="http://schemas.microsoft.com/office/drawing/2014/main" val="2700970980"/>
                    </a:ext>
                  </a:extLst>
                </a:gridCol>
                <a:gridCol w="1493981">
                  <a:extLst>
                    <a:ext uri="{9D8B030D-6E8A-4147-A177-3AD203B41FA5}">
                      <a16:colId xmlns:a16="http://schemas.microsoft.com/office/drawing/2014/main" val="1709513511"/>
                    </a:ext>
                  </a:extLst>
                </a:gridCol>
              </a:tblGrid>
              <a:tr h="576747">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فاکتورهای خطر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تنها زیستی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حاشیه نشینی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75 سال و بالاتر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ناتوانی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هم ابتلائی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32603913"/>
                  </a:ext>
                </a:extLst>
              </a:tr>
              <a:tr h="357786">
                <a:tc>
                  <a:txBody>
                    <a:bodyPr/>
                    <a:lstStyle/>
                    <a:p>
                      <a:pPr marL="0" marR="0" algn="ct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B Nazanin" panose="00000400000000000000" pitchFamily="2" charset="-78"/>
                        </a:rPr>
                        <a:t>گروه سبز (حداقل خطر)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2022517"/>
                  </a:ext>
                </a:extLst>
              </a:tr>
              <a:tr h="303313">
                <a:tc rowSpan="3">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زرد (کم 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3423833"/>
                  </a:ext>
                </a:extLst>
              </a:tr>
              <a:tr h="303313">
                <a:tc vMerge="1">
                  <a:txBody>
                    <a:bodyPr/>
                    <a:lstStyle/>
                    <a:p>
                      <a:endParaRPr lang="en-US"/>
                    </a:p>
                  </a:txBody>
                  <a:tcPr/>
                </a:tc>
                <a:tc>
                  <a:txBody>
                    <a:bodyPr/>
                    <a:lstStyle/>
                    <a:p>
                      <a:pPr marL="0" marR="0" algn="ctr" rtl="0">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11915006"/>
                  </a:ext>
                </a:extLst>
              </a:tr>
              <a:tr h="303313">
                <a:tc vMerge="1">
                  <a:txBody>
                    <a:bodyPr/>
                    <a:lstStyle/>
                    <a:p>
                      <a:endParaRPr lang="en-US"/>
                    </a:p>
                  </a:txBody>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4736616"/>
                  </a:ext>
                </a:extLst>
              </a:tr>
              <a:tr h="303313">
                <a:tc rowSpan="4">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نارنجی (سالمند با خطر متوسط)</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18106753"/>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96755515"/>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11949433"/>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51487788"/>
                  </a:ext>
                </a:extLst>
              </a:tr>
              <a:tr h="305240">
                <a:tc rowSpan="2">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قرمز (سالمند پرخطر)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a:solidFill>
                            <a:schemeClr val="bg1"/>
                          </a:solidFill>
                          <a:effectLst/>
                          <a:latin typeface="Calibri" panose="020F0502020204030204" pitchFamily="34" charset="0"/>
                          <a:ea typeface="Calibri" panose="020F0502020204030204" pitchFamily="34" charset="0"/>
                          <a:cs typeface="0 Titr Bold"/>
                        </a:rPr>
                        <a:t>-</a:t>
                      </a:r>
                      <a:endParaRPr lang="en-US" sz="19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26812904"/>
                  </a:ext>
                </a:extLst>
              </a:tr>
              <a:tr h="305240">
                <a:tc vMerge="1">
                  <a:txBody>
                    <a:bodyPr/>
                    <a:lstStyle/>
                    <a:p>
                      <a:endParaRPr lang="en-US"/>
                    </a:p>
                  </a:txBody>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41818245"/>
                  </a:ext>
                </a:extLst>
              </a:tr>
              <a:tr h="319420">
                <a:tc rowSpan="5">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قرمز تیره(سالمند بسیار پرخطر)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defTabSz="914400" rtl="1" eaLnBrk="1" latinLnBrk="0" hangingPunct="1">
                        <a:lnSpc>
                          <a:spcPct val="107000"/>
                        </a:lnSpc>
                        <a:spcBef>
                          <a:spcPts val="0"/>
                        </a:spcBef>
                        <a:spcAft>
                          <a:spcPts val="0"/>
                        </a:spcAft>
                      </a:pPr>
                      <a:r>
                        <a:rPr lang="ar-SA" sz="1900" b="0" kern="1200" dirty="0">
                          <a:solidFill>
                            <a:schemeClr val="bg1"/>
                          </a:solidFill>
                          <a:effectLst/>
                          <a:latin typeface="Calibri" panose="020F0502020204030204" pitchFamily="34" charset="0"/>
                          <a:ea typeface="Calibri" panose="020F0502020204030204" pitchFamily="34" charset="0"/>
                          <a:cs typeface="0 Titr Bold"/>
                        </a:rPr>
                        <a:t>+</a:t>
                      </a:r>
                      <a:endParaRPr lang="en-US" sz="1900" b="0" kern="1200" dirty="0">
                        <a:solidFill>
                          <a:schemeClr val="bg1"/>
                        </a:solidFill>
                        <a:effectLst/>
                        <a:latin typeface="Calibri" panose="020F0502020204030204" pitchFamily="34" charset="0"/>
                        <a:ea typeface="Calibri" panose="020F0502020204030204" pitchFamily="34" charset="0"/>
                        <a:cs typeface="0 Titr Bold"/>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defTabSz="914400" rtl="1" eaLnBrk="1" latinLnBrk="0" hangingPunct="1">
                        <a:lnSpc>
                          <a:spcPct val="107000"/>
                        </a:lnSpc>
                        <a:spcBef>
                          <a:spcPts val="0"/>
                        </a:spcBef>
                        <a:spcAft>
                          <a:spcPts val="0"/>
                        </a:spcAft>
                      </a:pPr>
                      <a:r>
                        <a:rPr lang="ar-SA" sz="1900" b="0" kern="1200" dirty="0">
                          <a:solidFill>
                            <a:schemeClr val="bg1"/>
                          </a:solidFill>
                          <a:effectLst/>
                          <a:latin typeface="Calibri" panose="020F0502020204030204" pitchFamily="34" charset="0"/>
                          <a:ea typeface="Calibri" panose="020F0502020204030204" pitchFamily="34" charset="0"/>
                          <a:cs typeface="0 Titr Bold"/>
                        </a:rPr>
                        <a:t>+</a:t>
                      </a:r>
                      <a:endParaRPr lang="en-US" sz="1900" b="0" kern="1200" dirty="0">
                        <a:solidFill>
                          <a:schemeClr val="bg1"/>
                        </a:solidFill>
                        <a:effectLst/>
                        <a:latin typeface="Calibri" panose="020F0502020204030204" pitchFamily="34" charset="0"/>
                        <a:ea typeface="Calibri" panose="020F0502020204030204" pitchFamily="34" charset="0"/>
                        <a:cs typeface="0 Titr Bold"/>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extLst>
                  <a:ext uri="{0D108BD9-81ED-4DB2-BD59-A6C34878D82A}">
                    <a16:rowId xmlns:a16="http://schemas.microsoft.com/office/drawing/2014/main" val="3783229362"/>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سالمندانی که دارای حداقل یک بیماری صعب العلاج هستند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0630951"/>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a:effectLst/>
                          <a:latin typeface="Calibri" panose="020F0502020204030204" pitchFamily="34" charset="0"/>
                          <a:ea typeface="Calibri" panose="020F0502020204030204" pitchFamily="34" charset="0"/>
                          <a:cs typeface="B Nazanin" panose="00000400000000000000" pitchFamily="2" charset="-78"/>
                        </a:rPr>
                        <a:t>سالمندان مشکوک و مثبت از نظر کوید-19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5475844"/>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a:effectLst/>
                          <a:latin typeface="Calibri" panose="020F0502020204030204" pitchFamily="34" charset="0"/>
                          <a:ea typeface="Calibri" panose="020F0502020204030204" pitchFamily="34" charset="0"/>
                          <a:cs typeface="B Nazanin" panose="00000400000000000000" pitchFamily="2" charset="-78"/>
                        </a:rPr>
                        <a:t>سالمندانی که یک فرد مثبت کوید-19 در خانواده یا تماس نزدیکشان وجود دارد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1826406"/>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سالمندان ساکن در سرای سالمندان</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537095"/>
                  </a:ext>
                </a:extLst>
              </a:tr>
            </a:tbl>
          </a:graphicData>
        </a:graphic>
      </p:graphicFrame>
    </p:spTree>
    <p:extLst>
      <p:ext uri="{BB962C8B-B14F-4D97-AF65-F5344CB8AC3E}">
        <p14:creationId xmlns:p14="http://schemas.microsoft.com/office/powerpoint/2010/main" val="226556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cs typeface="B Mitra"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b="1" dirty="0">
                <a:cs typeface="B Mitra" panose="00000400000000000000" pitchFamily="2" charset="-78"/>
              </a:rPr>
              <a:t>چرا سالمندان ؟</a:t>
            </a:r>
          </a:p>
          <a:p>
            <a:pPr marL="0" indent="0" algn="r" rtl="1">
              <a:buNone/>
            </a:pPr>
            <a:endParaRPr lang="fa-IR" b="1" dirty="0">
              <a:cs typeface="B Mitra" panose="00000400000000000000" pitchFamily="2" charset="-78"/>
            </a:endParaRPr>
          </a:p>
          <a:p>
            <a:pPr marL="0" indent="0" algn="r" rtl="1">
              <a:buNone/>
            </a:pPr>
            <a:r>
              <a:rPr lang="fa-IR" b="1" dirty="0">
                <a:cs typeface="B Mitra" panose="00000400000000000000" pitchFamily="2" charset="-78"/>
              </a:rPr>
              <a:t>چرا سالمندان پر خطر ؟</a:t>
            </a:r>
            <a:endParaRPr lang="en-US" b="1" dirty="0">
              <a:cs typeface="B Mitra" panose="00000400000000000000" pitchFamily="2" charset="-78"/>
            </a:endParaRPr>
          </a:p>
          <a:p>
            <a:pPr marL="0" indent="0" algn="r" rtl="1">
              <a:buNone/>
            </a:pPr>
            <a:endParaRPr lang="en-US" b="1" dirty="0">
              <a:cs typeface="B Mitra" panose="00000400000000000000" pitchFamily="2" charset="-78"/>
            </a:endParaRPr>
          </a:p>
          <a:p>
            <a:pPr marL="0" indent="0" algn="r" rtl="1">
              <a:buNone/>
            </a:pPr>
            <a:r>
              <a:rPr lang="fa-IR" sz="4400" b="1" dirty="0">
                <a:solidFill>
                  <a:srgbClr val="FF0000"/>
                </a:solidFill>
                <a:cs typeface="B Mitra" panose="00000400000000000000" pitchFamily="2" charset="-78"/>
              </a:rPr>
              <a:t>سالمند آزاری بهزیستی</a:t>
            </a:r>
            <a:endParaRPr lang="en-US" sz="4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419197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5143500"/>
          </a:xfrm>
        </p:spPr>
      </p:pic>
      <p:sp>
        <p:nvSpPr>
          <p:cNvPr id="5" name="Left Arrow 4">
            <a:hlinkClick r:id="" action="ppaction://noaction"/>
          </p:cNvPr>
          <p:cNvSpPr/>
          <p:nvPr/>
        </p:nvSpPr>
        <p:spPr>
          <a:xfrm>
            <a:off x="3961180" y="433880"/>
            <a:ext cx="458115" cy="3054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534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2" y="1"/>
          <a:ext cx="9143999" cy="5143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noChangeAspect="1"/>
          </p:cNvGraphicFramePr>
          <p:nvPr/>
        </p:nvGraphicFramePr>
        <p:xfrm>
          <a:off x="143555" y="111596"/>
          <a:ext cx="8856889" cy="5031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3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170" y="14288"/>
          <a:ext cx="9102895" cy="5152644"/>
        </p:xfrm>
        <a:graphic>
          <a:graphicData uri="http://schemas.openxmlformats.org/drawingml/2006/table">
            <a:tbl>
              <a:tblPr rtl="1" firstRow="1" firstCol="1" bandRow="1"/>
              <a:tblGrid>
                <a:gridCol w="1139575">
                  <a:extLst>
                    <a:ext uri="{9D8B030D-6E8A-4147-A177-3AD203B41FA5}">
                      <a16:colId xmlns:a16="http://schemas.microsoft.com/office/drawing/2014/main" val="203699785"/>
                    </a:ext>
                  </a:extLst>
                </a:gridCol>
                <a:gridCol w="754452">
                  <a:extLst>
                    <a:ext uri="{9D8B030D-6E8A-4147-A177-3AD203B41FA5}">
                      <a16:colId xmlns:a16="http://schemas.microsoft.com/office/drawing/2014/main" val="515264845"/>
                    </a:ext>
                  </a:extLst>
                </a:gridCol>
                <a:gridCol w="615305">
                  <a:extLst>
                    <a:ext uri="{9D8B030D-6E8A-4147-A177-3AD203B41FA5}">
                      <a16:colId xmlns:a16="http://schemas.microsoft.com/office/drawing/2014/main" val="1467758201"/>
                    </a:ext>
                  </a:extLst>
                </a:gridCol>
                <a:gridCol w="674024">
                  <a:extLst>
                    <a:ext uri="{9D8B030D-6E8A-4147-A177-3AD203B41FA5}">
                      <a16:colId xmlns:a16="http://schemas.microsoft.com/office/drawing/2014/main" val="3041110654"/>
                    </a:ext>
                  </a:extLst>
                </a:gridCol>
                <a:gridCol w="725092">
                  <a:extLst>
                    <a:ext uri="{9D8B030D-6E8A-4147-A177-3AD203B41FA5}">
                      <a16:colId xmlns:a16="http://schemas.microsoft.com/office/drawing/2014/main" val="897578431"/>
                    </a:ext>
                  </a:extLst>
                </a:gridCol>
                <a:gridCol w="791460">
                  <a:extLst>
                    <a:ext uri="{9D8B030D-6E8A-4147-A177-3AD203B41FA5}">
                      <a16:colId xmlns:a16="http://schemas.microsoft.com/office/drawing/2014/main" val="1742097317"/>
                    </a:ext>
                  </a:extLst>
                </a:gridCol>
                <a:gridCol w="688086">
                  <a:extLst>
                    <a:ext uri="{9D8B030D-6E8A-4147-A177-3AD203B41FA5}">
                      <a16:colId xmlns:a16="http://schemas.microsoft.com/office/drawing/2014/main" val="2855714721"/>
                    </a:ext>
                  </a:extLst>
                </a:gridCol>
                <a:gridCol w="928073">
                  <a:extLst>
                    <a:ext uri="{9D8B030D-6E8A-4147-A177-3AD203B41FA5}">
                      <a16:colId xmlns:a16="http://schemas.microsoft.com/office/drawing/2014/main" val="1296699343"/>
                    </a:ext>
                  </a:extLst>
                </a:gridCol>
                <a:gridCol w="696707">
                  <a:extLst>
                    <a:ext uri="{9D8B030D-6E8A-4147-A177-3AD203B41FA5}">
                      <a16:colId xmlns:a16="http://schemas.microsoft.com/office/drawing/2014/main" val="1176380383"/>
                    </a:ext>
                  </a:extLst>
                </a:gridCol>
                <a:gridCol w="696707">
                  <a:extLst>
                    <a:ext uri="{9D8B030D-6E8A-4147-A177-3AD203B41FA5}">
                      <a16:colId xmlns:a16="http://schemas.microsoft.com/office/drawing/2014/main" val="2460881716"/>
                    </a:ext>
                  </a:extLst>
                </a:gridCol>
                <a:gridCol w="696707">
                  <a:extLst>
                    <a:ext uri="{9D8B030D-6E8A-4147-A177-3AD203B41FA5}">
                      <a16:colId xmlns:a16="http://schemas.microsoft.com/office/drawing/2014/main" val="856929036"/>
                    </a:ext>
                  </a:extLst>
                </a:gridCol>
                <a:gridCol w="696707">
                  <a:extLst>
                    <a:ext uri="{9D8B030D-6E8A-4147-A177-3AD203B41FA5}">
                      <a16:colId xmlns:a16="http://schemas.microsoft.com/office/drawing/2014/main" val="1461075575"/>
                    </a:ext>
                  </a:extLst>
                </a:gridCol>
              </a:tblGrid>
              <a:tr h="303838">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نام شهرستان</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پوشش</a:t>
                      </a:r>
                      <a:r>
                        <a:rPr lang="fa-IR" sz="9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مراقبت خطرپذیری</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قرمز تیره (سالمند بسیار پرخطر)</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قرمز (سالمند پرخطر)</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نارنجی (سالمند با خطر متوسط)</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زرد (کم خطر)</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سبز (حداقل خطر)</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extLst>
                  <a:ext uri="{0D108BD9-81ED-4DB2-BD59-A6C34878D82A}">
                    <a16:rowId xmlns:a16="http://schemas.microsoft.com/office/drawing/2014/main" val="643221192"/>
                  </a:ext>
                </a:extLst>
              </a:tr>
              <a:tr h="149401">
                <a:tc vMerge="1">
                  <a:txBody>
                    <a:bodyPr/>
                    <a:lstStyle/>
                    <a:p>
                      <a:endParaRPr lang="en-US"/>
                    </a:p>
                  </a:txBody>
                  <a:tcPr/>
                </a:tc>
                <a:tc vMerge="1">
                  <a:txBody>
                    <a:bodyPr/>
                    <a:lstStyle/>
                    <a:p>
                      <a:endParaRPr lang="en-U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extLst>
                  <a:ext uri="{0D108BD9-81ED-4DB2-BD59-A6C34878D82A}">
                    <a16:rowId xmlns:a16="http://schemas.microsoft.com/office/drawing/2014/main" val="748848041"/>
                  </a:ext>
                </a:extLst>
              </a:tr>
              <a:tr h="18489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اردستان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97.66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3091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37.89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486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5.96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2849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34.93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336540"/>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اصفهان یک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81.67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5790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33469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31.81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4389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4.17</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16291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15.49</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44267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42.08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7992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اصفهان دو</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75.8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6930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5.48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37735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29.84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6325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21904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17.32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51571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40.78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286542"/>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برخوار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91.25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662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5.29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5371</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1491</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11.91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38.25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26565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بویین و میاندشت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96.27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1173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25.46</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240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5.21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862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18.71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2089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45.33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9141800"/>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تیران و کرون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92.54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6.19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3111</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35.01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1301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14.64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22853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چادگان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92.89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4.99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1276</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27.82</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193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16.09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2163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47.16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140753"/>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خمینی شهر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90.17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2147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6.35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12228</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36.16</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1435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5396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15.96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12331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36.46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490074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خوانسار</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93.67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208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3.33</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1420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22.71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368</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5.88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23.46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2993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47.86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464509"/>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خور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97.35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1072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35.54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5.07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521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1087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36.04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2681607"/>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دهاقان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96.07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324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6.08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1728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32.43</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821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15.41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2259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42.39</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680498"/>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سمیرم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94.18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25.83</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1218</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14.21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51.45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64775"/>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شاهین شهرومیمه</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92.24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5.08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9947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30.52</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1293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3.97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5323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16.33</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13882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42.59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657482"/>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شهرضا</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92.31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1121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6138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30.35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985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19.46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3935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19.46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7801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38.57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8391649"/>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فریدن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96.8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30.43</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4.19</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1068</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14.20</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3427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45.56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340858"/>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فریدونشهر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95.22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195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1343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27.81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768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2307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47.76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2490869"/>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فلاورجان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94.39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1306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4.69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10791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38.79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3134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12049</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43.31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3033560"/>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گلپایگان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93.85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602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3.86</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4196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26.89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806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5.17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2593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16.62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7423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47.57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761852"/>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لنجان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93.85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1343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4.47</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10175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33.85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808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2.69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3637</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13913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46.29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92206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مبارکه</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94.68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5.44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5849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34.34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465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2041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11.98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7542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345575"/>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نایین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95.2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7.34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2397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38.94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808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13.13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2160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35.09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969811"/>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نجف آباد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90.9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12181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34.01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4426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12.36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15312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42.75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3725947"/>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نطنز</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95.03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439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6.67</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2695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40.96</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887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13.48</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2190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33.29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554376"/>
                  </a:ext>
                </a:extLst>
              </a:tr>
              <a:tr h="24023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میانگین دانشگاه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85.18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31776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5.74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178229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32.22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23604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86012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228405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extLst>
                  <a:ext uri="{0D108BD9-81ED-4DB2-BD59-A6C34878D82A}">
                    <a16:rowId xmlns:a16="http://schemas.microsoft.com/office/drawing/2014/main" val="1662443322"/>
                  </a:ext>
                </a:extLst>
              </a:tr>
            </a:tbl>
          </a:graphicData>
        </a:graphic>
      </p:graphicFrame>
    </p:spTree>
    <p:extLst>
      <p:ext uri="{BB962C8B-B14F-4D97-AF65-F5344CB8AC3E}">
        <p14:creationId xmlns:p14="http://schemas.microsoft.com/office/powerpoint/2010/main" val="64978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494" y="128471"/>
            <a:ext cx="4902506" cy="763526"/>
          </a:xfrm>
        </p:spPr>
        <p:txBody>
          <a:bodyPr>
            <a:noAutofit/>
          </a:bodyPr>
          <a:lstStyle/>
          <a:p>
            <a:pPr algn="ctr"/>
            <a:r>
              <a:rPr lang="fa-IR" sz="2400" b="1" dirty="0">
                <a:solidFill>
                  <a:srgbClr val="003296"/>
                </a:solidFill>
                <a:effectLst/>
                <a:cs typeface="B Nazanin" panose="00000400000000000000" pitchFamily="2" charset="-78"/>
              </a:rPr>
              <a:t>اهداف اختصاصی برنامه مراقبت سالمندان پر خطر در سال 1401</a:t>
            </a:r>
            <a:endParaRPr lang="en-US" sz="2400" dirty="0"/>
          </a:p>
        </p:txBody>
      </p:sp>
      <p:sp>
        <p:nvSpPr>
          <p:cNvPr id="3" name="Content Placeholder 2"/>
          <p:cNvSpPr>
            <a:spLocks noGrp="1"/>
          </p:cNvSpPr>
          <p:nvPr>
            <p:ph idx="1"/>
          </p:nvPr>
        </p:nvSpPr>
        <p:spPr>
          <a:xfrm>
            <a:off x="143555" y="1350110"/>
            <a:ext cx="8856890" cy="3664920"/>
          </a:xfrm>
        </p:spPr>
        <p:txBody>
          <a:bodyPr>
            <a:normAutofit fontScale="92500"/>
          </a:bodyPr>
          <a:lstStyle/>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1-اجرای مراقبت شناسایی و طبقه بندی سالمندان برای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95% سالمندان </a:t>
            </a:r>
            <a:r>
              <a:rPr lang="fa-IR" sz="2400" dirty="0">
                <a:latin typeface="Calibri" panose="020F0502020204030204" pitchFamily="34" charset="0"/>
                <a:ea typeface="Calibri" panose="020F0502020204030204" pitchFamily="34" charset="0"/>
                <a:cs typeface="B Nazanin" panose="00000400000000000000" pitchFamily="2" charset="-78"/>
              </a:rPr>
              <a:t>(به جز سالمندان بسیار پر خطر) تحت پوشش دانشگاه علوم پزشکی اصفهان در سال 1401- منتظر ابلاغ کتبی وزارت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2- انجام نیاز سنجی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100 % سالمندان بسیار پر خطر </a:t>
            </a:r>
            <a:r>
              <a:rPr lang="fa-IR" sz="2400" dirty="0">
                <a:latin typeface="Calibri" panose="020F0502020204030204" pitchFamily="34" charset="0"/>
                <a:ea typeface="Calibri" panose="020F0502020204030204" pitchFamily="34" charset="0"/>
                <a:cs typeface="B Nazanin" panose="00000400000000000000" pitchFamily="2" charset="-78"/>
              </a:rPr>
              <a:t>و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50 % سالمندان پر خطر </a:t>
            </a:r>
            <a:r>
              <a:rPr lang="fa-IR" sz="2400" dirty="0">
                <a:latin typeface="Calibri" panose="020F0502020204030204" pitchFamily="34" charset="0"/>
                <a:ea typeface="Calibri" panose="020F0502020204030204" pitchFamily="34" charset="0"/>
                <a:cs typeface="B Nazanin" panose="00000400000000000000" pitchFamily="2" charset="-78"/>
              </a:rPr>
              <a:t>در شهرهای زیر 20 هزار نفر و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سالمندان تنها</a:t>
            </a:r>
            <a:endParaRPr lang="en-US" sz="2400"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3- پوشش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مراقبت های ادغام یافته و جامع سالمندی به 40 % </a:t>
            </a:r>
            <a:r>
              <a:rPr lang="fa-IR" sz="2400" dirty="0">
                <a:latin typeface="Calibri" panose="020F0502020204030204" pitchFamily="34" charset="0"/>
                <a:ea typeface="Calibri" panose="020F0502020204030204" pitchFamily="34" charset="0"/>
                <a:cs typeface="B Nazanin" panose="00000400000000000000" pitchFamily="2" charset="-78"/>
              </a:rPr>
              <a:t>با اولویت سالمندان بسیار پر خطر و پر خطر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4- حمایت و مراقبت از سالمندان پر خطر به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40 درصد </a:t>
            </a:r>
            <a:r>
              <a:rPr lang="fa-IR" sz="2400" dirty="0">
                <a:latin typeface="Calibri" panose="020F0502020204030204" pitchFamily="34" charset="0"/>
                <a:ea typeface="Calibri" panose="020F0502020204030204" pitchFamily="34" charset="0"/>
                <a:cs typeface="B Nazanin" panose="00000400000000000000" pitchFamily="2" charset="-78"/>
              </a:rPr>
              <a:t>سال پایه (1400)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indent="0">
              <a:buNone/>
            </a:pPr>
            <a:endParaRPr lang="en-US" sz="2400" dirty="0">
              <a:cs typeface="B Nazanin" panose="00000400000000000000" pitchFamily="2" charset="-78"/>
            </a:endParaRPr>
          </a:p>
        </p:txBody>
      </p:sp>
    </p:spTree>
    <p:extLst>
      <p:ext uri="{BB962C8B-B14F-4D97-AF65-F5344CB8AC3E}">
        <p14:creationId xmlns:p14="http://schemas.microsoft.com/office/powerpoint/2010/main" val="325490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4065224" y="1652775"/>
            <a:ext cx="5078776" cy="1527050"/>
          </a:xfrm>
        </p:spPr>
        <p:txBody>
          <a:bodyPr>
            <a:normAutofit fontScale="90000"/>
          </a:bodyPr>
          <a:lstStyle/>
          <a:p>
            <a:pPr algn="ctr" rtl="1"/>
            <a:r>
              <a:rPr lang="fa-IR" altLang="en-US" sz="2800" b="1" dirty="0">
                <a:cs typeface="B Titr" panose="00000700000000000000" pitchFamily="2" charset="-78"/>
              </a:rPr>
              <a:t>گام دوم مراقبت سالمندان پر خطر:  </a:t>
            </a:r>
            <a:br>
              <a:rPr lang="fa-IR" altLang="en-US" sz="2800" b="1" dirty="0">
                <a:cs typeface="B Titr" panose="00000700000000000000" pitchFamily="2" charset="-78"/>
              </a:rPr>
            </a:br>
            <a:r>
              <a:rPr lang="fa-IR" altLang="en-US" sz="2800" b="1" dirty="0">
                <a:solidFill>
                  <a:srgbClr val="FF0000"/>
                </a:solidFill>
                <a:cs typeface="B Titr" panose="00000700000000000000" pitchFamily="2" charset="-78"/>
              </a:rPr>
              <a:t>نیاز سنجی، ارزیابی وضعیت و تعیین نیازها</a:t>
            </a:r>
            <a:br>
              <a:rPr lang="fa-IR" altLang="en-US" sz="2800" b="1" dirty="0">
                <a:solidFill>
                  <a:srgbClr val="FF0000"/>
                </a:solidFill>
                <a:cs typeface="B Titr" panose="00000700000000000000" pitchFamily="2" charset="-78"/>
              </a:rPr>
            </a:br>
            <a:endParaRPr lang="fa-IR" altLang="en-US" sz="2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51722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512" t="16294" r="29416" b="14519"/>
          <a:stretch/>
        </p:blipFill>
        <p:spPr>
          <a:xfrm>
            <a:off x="141137" y="0"/>
            <a:ext cx="4871538" cy="5143500"/>
          </a:xfrm>
        </p:spPr>
      </p:pic>
      <p:sp>
        <p:nvSpPr>
          <p:cNvPr id="5" name="Title 1"/>
          <p:cNvSpPr txBox="1">
            <a:spLocks/>
          </p:cNvSpPr>
          <p:nvPr/>
        </p:nvSpPr>
        <p:spPr>
          <a:xfrm>
            <a:off x="4836405" y="84523"/>
            <a:ext cx="4417763" cy="846655"/>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rtl="1"/>
            <a:r>
              <a:rPr lang="fa-IR" altLang="en-US" sz="2800" b="1" dirty="0">
                <a:solidFill>
                  <a:srgbClr val="003296"/>
                </a:solidFill>
                <a:effectLst/>
                <a:latin typeface="Calibri Light" panose="020F0302020204030204"/>
                <a:cs typeface="B Nazanin" panose="00000400000000000000" pitchFamily="2" charset="-78"/>
              </a:rPr>
              <a:t>ابلاغ اجرای </a:t>
            </a:r>
            <a:r>
              <a:rPr lang="fa-IR" altLang="en-US" sz="2800" b="1" dirty="0">
                <a:solidFill>
                  <a:srgbClr val="FF0000"/>
                </a:solidFill>
                <a:effectLst/>
                <a:latin typeface="Calibri Light" panose="020F0302020204030204"/>
                <a:cs typeface="B Nazanin" panose="00000400000000000000" pitchFamily="2" charset="-78"/>
              </a:rPr>
              <a:t>نیاز سنجی </a:t>
            </a:r>
            <a:r>
              <a:rPr lang="fa-IR" altLang="en-US" sz="2800" b="1" dirty="0">
                <a:solidFill>
                  <a:srgbClr val="003296"/>
                </a:solidFill>
                <a:effectLst/>
                <a:latin typeface="Calibri Light" panose="020F0302020204030204"/>
                <a:cs typeface="B Nazanin" panose="00000400000000000000" pitchFamily="2" charset="-78"/>
              </a:rPr>
              <a:t>سالمندان</a:t>
            </a:r>
          </a:p>
          <a:p>
            <a:pPr algn="ctr" rtl="1"/>
            <a:r>
              <a:rPr lang="fa-IR" altLang="en-US" sz="2800" b="1" dirty="0">
                <a:solidFill>
                  <a:srgbClr val="003296"/>
                </a:solidFill>
                <a:effectLst/>
                <a:latin typeface="Calibri Light" panose="020F0302020204030204"/>
                <a:cs typeface="B Nazanin" panose="00000400000000000000" pitchFamily="2" charset="-78"/>
              </a:rPr>
              <a:t>پر خطر</a:t>
            </a:r>
            <a:endParaRPr lang="en-US" altLang="en-US" sz="2800" b="1" dirty="0">
              <a:solidFill>
                <a:srgbClr val="003296"/>
              </a:solidFill>
              <a:effectLst/>
              <a:latin typeface="Calibri Light" panose="020F0302020204030204"/>
              <a:cs typeface="B Nazanin" panose="00000400000000000000" pitchFamily="2" charset="-78"/>
            </a:endParaRPr>
          </a:p>
        </p:txBody>
      </p:sp>
    </p:spTree>
    <p:extLst>
      <p:ext uri="{BB962C8B-B14F-4D97-AF65-F5344CB8AC3E}">
        <p14:creationId xmlns:p14="http://schemas.microsoft.com/office/powerpoint/2010/main" val="246992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7" name="Diagram 6"/>
          <p:cNvGraphicFramePr/>
          <p:nvPr/>
        </p:nvGraphicFramePr>
        <p:xfrm>
          <a:off x="2432808" y="763398"/>
          <a:ext cx="6829789" cy="438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696371" y="80183"/>
            <a:ext cx="3453189" cy="523220"/>
          </a:xfrm>
          <a:prstGeom prst="rect">
            <a:avLst/>
          </a:prstGeom>
        </p:spPr>
        <p:txBody>
          <a:bodyPr wrap="none">
            <a:spAutoFit/>
          </a:bodyPr>
          <a:lstStyle/>
          <a:p>
            <a:pPr algn="ctr"/>
            <a:r>
              <a:rPr lang="fa-IR" sz="2800" b="1" dirty="0">
                <a:solidFill>
                  <a:srgbClr val="003296"/>
                </a:solidFill>
                <a:latin typeface="+mj-lt"/>
                <a:ea typeface="+mj-ea"/>
                <a:cs typeface="B Nazanin" panose="00000400000000000000" pitchFamily="2" charset="-78"/>
              </a:rPr>
              <a:t>نیازها و مشکلات سالمندان</a:t>
            </a:r>
          </a:p>
        </p:txBody>
      </p:sp>
    </p:spTree>
    <p:extLst>
      <p:ext uri="{BB962C8B-B14F-4D97-AF65-F5344CB8AC3E}">
        <p14:creationId xmlns:p14="http://schemas.microsoft.com/office/powerpoint/2010/main" val="1602819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305300" y="0"/>
            <a:ext cx="4559300" cy="1003299"/>
          </a:xfrm>
        </p:spPr>
        <p:txBody>
          <a:bodyPr>
            <a:normAutofit fontScale="90000"/>
          </a:bodyPr>
          <a:lstStyle/>
          <a:p>
            <a:pPr rtl="1"/>
            <a:r>
              <a:rPr lang="fa-IR" altLang="en-US" sz="3200" b="1" dirty="0">
                <a:solidFill>
                  <a:srgbClr val="003296"/>
                </a:solidFill>
                <a:effectLst/>
                <a:cs typeface="B Nazanin" panose="00000400000000000000" pitchFamily="2" charset="-78"/>
              </a:rPr>
              <a:t>گام دوم : نیاز سنجی و ارزیابی</a:t>
            </a:r>
            <a:r>
              <a:rPr lang="fa-IR" altLang="en-US" sz="2100" b="1" dirty="0">
                <a:solidFill>
                  <a:srgbClr val="FFFF00"/>
                </a:solidFill>
              </a:rPr>
              <a:t> </a:t>
            </a:r>
            <a:r>
              <a:rPr lang="fa-IR" altLang="en-US" sz="3200" b="1" dirty="0">
                <a:solidFill>
                  <a:srgbClr val="003296"/>
                </a:solidFill>
                <a:effectLst/>
                <a:cs typeface="B Nazanin" panose="00000400000000000000" pitchFamily="2" charset="-78"/>
              </a:rPr>
              <a:t>وضعیت سالمندان و تعیین نیازها </a:t>
            </a:r>
          </a:p>
        </p:txBody>
      </p:sp>
      <p:sp>
        <p:nvSpPr>
          <p:cNvPr id="3" name="Content Placeholder 2"/>
          <p:cNvSpPr>
            <a:spLocks noGrp="1"/>
          </p:cNvSpPr>
          <p:nvPr>
            <p:ph idx="1"/>
          </p:nvPr>
        </p:nvSpPr>
        <p:spPr>
          <a:xfrm>
            <a:off x="139700" y="1003299"/>
            <a:ext cx="9004300" cy="4140201"/>
          </a:xfrm>
        </p:spPr>
        <p:txBody>
          <a:bodyPr>
            <a:normAutofit/>
          </a:bodyPr>
          <a:lstStyle/>
          <a:p>
            <a:pPr marL="0" indent="0" algn="r" rtl="1">
              <a:buNone/>
            </a:pPr>
            <a:r>
              <a:rPr lang="fa-IR" altLang="en-US"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گروه هدف نیاز سنجی: </a:t>
            </a:r>
            <a:r>
              <a:rPr lang="fa-IR" altLang="en-US" sz="2200" dirty="0">
                <a:latin typeface="Calibri" panose="020F0502020204030204" pitchFamily="34" charset="0"/>
                <a:ea typeface="Calibri" panose="020F0502020204030204" pitchFamily="34" charset="0"/>
                <a:cs typeface="B Nazanin" panose="00000400000000000000" pitchFamily="2" charset="-78"/>
              </a:rPr>
              <a:t>سالمندان بسیار پر خطر –سالمندان پر خطر – سالمندان تنها</a:t>
            </a:r>
          </a:p>
          <a:p>
            <a:pPr marL="0" indent="0" algn="r" rtl="1">
              <a:buNone/>
            </a:pPr>
            <a:r>
              <a:rPr lang="fa-IR" altLang="en-US" b="1" dirty="0">
                <a:latin typeface="Calibri" panose="020F0502020204030204" pitchFamily="34" charset="0"/>
                <a:ea typeface="Calibri" panose="020F0502020204030204" pitchFamily="34" charset="0"/>
                <a:cs typeface="B Nazanin" panose="00000400000000000000" pitchFamily="2" charset="-78"/>
              </a:rPr>
              <a:t>فرایند نیاز سنجی شامل :</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طراحی فرم نیاز سنجی و اصلاحات مستمر و چند مرحله ای</a:t>
            </a:r>
          </a:p>
          <a:p>
            <a:pPr marL="457200" indent="-457200" algn="r" rtl="1" eaLnBrk="1" hangingPunct="1">
              <a:lnSpc>
                <a:spcPct val="150000"/>
              </a:lnSpc>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بارگذاری فرمت نیازسنجی در سامانه نیاز سنجی معاونت بهداشتی </a:t>
            </a:r>
            <a:r>
              <a:rPr lang="fa-IR" altLang="en-US" sz="1800" dirty="0">
                <a:latin typeface="Calibri" panose="020F0502020204030204" pitchFamily="34" charset="0"/>
                <a:ea typeface="Calibri" panose="020F0502020204030204" pitchFamily="34" charset="0"/>
                <a:cs typeface="B Nazanin" panose="00000400000000000000" pitchFamily="2" charset="-78"/>
              </a:rPr>
              <a:t>(انجام آنلاین نیازسنجی و امکان گزارش گیری های مختلف، صرفه جویی در وقت و منابع انسانی و مالی) </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برنامه ریزی جهت اجرای پایلوت نیاز سنجی در 4 شهرستان اصفهان 1 و 2، لنجان و نایین به منظور استخراج چالش ها و مشکلات</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اجرای نیاز سنجی برای سالمندان با اولویت سالمندان بسیار پر خطر (5/8 % معادل 31332 نفر) و 50 % سالمندان پر خطر در شهرهای زیر 20 هزار نفر (حدود 32/5% معادل  175052 نفر)</a:t>
            </a:r>
          </a:p>
        </p:txBody>
      </p:sp>
    </p:spTree>
    <p:extLst>
      <p:ext uri="{BB962C8B-B14F-4D97-AF65-F5344CB8AC3E}">
        <p14:creationId xmlns:p14="http://schemas.microsoft.com/office/powerpoint/2010/main" val="157092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1190625"/>
          </a:xfrm>
        </p:spPr>
        <p:txBody>
          <a:bodyPr>
            <a:noAutofit/>
          </a:bodyPr>
          <a:lstStyle/>
          <a:p>
            <a:pPr algn="ctr"/>
            <a:r>
              <a:rPr lang="fa-IR" sz="2800" b="1" dirty="0">
                <a:solidFill>
                  <a:srgbClr val="002060"/>
                </a:solidFill>
                <a:cs typeface="B Mitra" panose="00000400000000000000" pitchFamily="2" charset="-78"/>
              </a:rPr>
              <a:t>آدرس سامانه نیاز سنجی</a:t>
            </a:r>
            <a:br>
              <a:rPr lang="fa-IR" sz="2800" b="1" dirty="0">
                <a:solidFill>
                  <a:srgbClr val="002060"/>
                </a:solidFill>
                <a:cs typeface="B Mitra" panose="00000400000000000000" pitchFamily="2" charset="-78"/>
              </a:rPr>
            </a:br>
            <a:r>
              <a:rPr lang="fa-IR" sz="2800" b="1" dirty="0">
                <a:solidFill>
                  <a:srgbClr val="002060"/>
                </a:solidFill>
                <a:cs typeface="B Mitra" panose="00000400000000000000" pitchFamily="2" charset="-78"/>
              </a:rPr>
              <a:t> سالمندان بسیار پر خطر و پر خطر</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1409700" y="2609850"/>
            <a:ext cx="7734300" cy="2078647"/>
          </a:xfrm>
        </p:spPr>
        <p:txBody>
          <a:bodyPr>
            <a:normAutofit/>
          </a:bodyPr>
          <a:lstStyle/>
          <a:p>
            <a:pPr marL="0" indent="0" algn="ctr" rtl="1">
              <a:buNone/>
            </a:pPr>
            <a:r>
              <a:rPr lang="en-US" sz="4000" b="1" dirty="0">
                <a:solidFill>
                  <a:schemeClr val="bg1"/>
                </a:solidFill>
                <a:cs typeface="B Nazanin" panose="00000400000000000000" pitchFamily="2" charset="-78"/>
              </a:rPr>
              <a:t>https://eld-phcportal.mui.ac.ir</a:t>
            </a:r>
            <a:endParaRPr lang="fa-IR" sz="4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70704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847725"/>
          </a:xfrm>
        </p:spPr>
        <p:txBody>
          <a:bodyPr>
            <a:noAutofit/>
          </a:bodyPr>
          <a:lstStyle/>
          <a:p>
            <a:pPr algn="ctr"/>
            <a:r>
              <a:rPr lang="fa-IR" sz="2800" b="1" dirty="0">
                <a:solidFill>
                  <a:srgbClr val="002060"/>
                </a:solidFill>
                <a:cs typeface="B Mitra" panose="00000400000000000000" pitchFamily="2" charset="-78"/>
              </a:rPr>
              <a:t>نحوه ارتباط و آغاز مصاحبه</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1972019" y="1066801"/>
            <a:ext cx="7171980" cy="4010024"/>
          </a:xfrm>
        </p:spPr>
        <p:txBody>
          <a:bodyPr>
            <a:normAutofit lnSpcReduction="10000"/>
          </a:bodyPr>
          <a:lstStyle/>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سلام و احوال پرسی</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معرفی خود با نام و نام خانوادگی/ سمت و نام پایگاه/خانه بهداشت/مرکز خدمات جامع سلامت</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ترجیحاً استفاده از خط 4030 / تلفن مراکز خدمات جامع سلامت</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اولویت با تماس با خط ثابت ثبت شده در سامانه</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اطمینان از مطابقت شماره با سالمند مورد نظر</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سوال در خصوص فرد پاسخ دهنده و نسبت وی با سالمند</a:t>
            </a:r>
          </a:p>
          <a:p>
            <a:pPr marL="457200" indent="-457200" algn="just" rtl="1">
              <a:lnSpc>
                <a:spcPct val="150000"/>
              </a:lnSpc>
              <a:buFont typeface="+mj-lt"/>
              <a:buAutoNum type="arabicPeriod"/>
            </a:pPr>
            <a:r>
              <a:rPr lang="fa-IR" sz="2100" b="1" dirty="0">
                <a:solidFill>
                  <a:schemeClr val="bg1"/>
                </a:solidFill>
                <a:cs typeface="B Nazanin" panose="00000400000000000000" pitchFamily="2" charset="-78"/>
              </a:rPr>
              <a:t>مطالعه مجدد فیلم وزراتی نحوه ارتباط با سالمند</a:t>
            </a:r>
          </a:p>
          <a:p>
            <a:pPr marL="0" indent="0" algn="just" rtl="1">
              <a:lnSpc>
                <a:spcPct val="150000"/>
              </a:lnSpc>
              <a:buNone/>
            </a:pPr>
            <a:endParaRPr lang="fa-IR"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11548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b="1" dirty="0">
                <a:solidFill>
                  <a:srgbClr val="003296"/>
                </a:solidFill>
                <a:effectLst/>
                <a:cs typeface="B Nazanin" panose="00000400000000000000" pitchFamily="2" charset="-78"/>
              </a:rPr>
              <a:t>مقدمه</a:t>
            </a:r>
            <a:endParaRPr lang="en-US" b="1" dirty="0">
              <a:solidFill>
                <a:srgbClr val="003296"/>
              </a:solidFill>
              <a:effectLst/>
              <a:cs typeface="B Nazanin" panose="00000400000000000000" pitchFamily="2" charset="-78"/>
            </a:endParaRPr>
          </a:p>
        </p:txBody>
      </p:sp>
      <p:sp>
        <p:nvSpPr>
          <p:cNvPr id="8" name="Content Placeholder 7"/>
          <p:cNvSpPr>
            <a:spLocks noGrp="1"/>
          </p:cNvSpPr>
          <p:nvPr>
            <p:ph sz="quarter" idx="4"/>
          </p:nvPr>
        </p:nvSpPr>
        <p:spPr>
          <a:xfrm>
            <a:off x="92279" y="1082180"/>
            <a:ext cx="8951053" cy="4061320"/>
          </a:xfrm>
        </p:spPr>
        <p:txBody>
          <a:bodyPr>
            <a:normAutofit/>
          </a:bodyPr>
          <a:lstStyle/>
          <a:p>
            <a:pPr marL="0" indent="0" algn="just" rtl="1">
              <a:buNone/>
            </a:pPr>
            <a:r>
              <a:rPr lang="fa-IR" dirty="0">
                <a:cs typeface="B Nazanin" panose="00000400000000000000" pitchFamily="2" charset="-78"/>
              </a:rPr>
              <a:t>با وجودی که با افزایش سن نیازهای بهداشتی و سلامتی افراد سالمند پیچیده تر و طولانی مدت تر می شود، متاسفانه نظام بهداشت و سلامت موجود در جهان از </a:t>
            </a:r>
            <a:r>
              <a:rPr lang="fa-IR" dirty="0">
                <a:solidFill>
                  <a:srgbClr val="FF0000"/>
                </a:solidFill>
                <a:cs typeface="B Nazanin" panose="00000400000000000000" pitchFamily="2" charset="-78"/>
              </a:rPr>
              <a:t>انسجام</a:t>
            </a:r>
            <a:r>
              <a:rPr lang="fa-IR" dirty="0">
                <a:cs typeface="B Nazanin" panose="00000400000000000000" pitchFamily="2" charset="-78"/>
              </a:rPr>
              <a:t>، </a:t>
            </a:r>
            <a:r>
              <a:rPr lang="fa-IR" dirty="0">
                <a:solidFill>
                  <a:srgbClr val="FF0000"/>
                </a:solidFill>
                <a:cs typeface="B Nazanin" panose="00000400000000000000" pitchFamily="2" charset="-78"/>
              </a:rPr>
              <a:t>هماهنگی</a:t>
            </a:r>
            <a:r>
              <a:rPr lang="fa-IR" dirty="0">
                <a:cs typeface="B Nazanin" panose="00000400000000000000" pitchFamily="2" charset="-78"/>
              </a:rPr>
              <a:t> و </a:t>
            </a:r>
            <a:r>
              <a:rPr lang="fa-IR" dirty="0">
                <a:solidFill>
                  <a:srgbClr val="FF0000"/>
                </a:solidFill>
                <a:cs typeface="B Nazanin" panose="00000400000000000000" pitchFamily="2" charset="-78"/>
              </a:rPr>
              <a:t>جامعیت کافی </a:t>
            </a:r>
            <a:r>
              <a:rPr lang="fa-IR" dirty="0">
                <a:cs typeface="B Nazanin" panose="00000400000000000000" pitchFamily="2" charset="-78"/>
              </a:rPr>
              <a:t>برای برطرف کردن موثر این نیازها برخوردار نمی باشد، بخصوص در کشورهای کمتر توسعه یافته که دسترسی به خدمات درمانی و انواع دیگر مراقبتها و حمایتها چالش برانگیز است. این امر منجر به کاهش دسترسی سالمند به خدمات بهداشتی درمانی و در نتیجه تحلیل تدریجی عملکرد جسمی – روانی - شناختی و تشدید بیماریهای مزمن (در پی کاهش چک آپ های دوره ای، کاهش دسترسی به دارو، عدم فعالیت، سوء تغذیه و یا کاهش حمایتهای عاطفی – روانی – اجتماعی و ...) خواهد شد که افزایش وابستگی و ناتوانی بیشتر سالمند را به همراه خواهد داشت. لذا توجه همه جانبه و سیستماتیک به این مهم ضروری به نظر می رسد.</a:t>
            </a:r>
            <a:endParaRPr lang="en-US" dirty="0">
              <a:cs typeface="B Nazanin" panose="00000400000000000000" pitchFamily="2" charset="-78"/>
            </a:endParaRPr>
          </a:p>
        </p:txBody>
      </p:sp>
    </p:spTree>
    <p:extLst>
      <p:ext uri="{BB962C8B-B14F-4D97-AF65-F5344CB8AC3E}">
        <p14:creationId xmlns:p14="http://schemas.microsoft.com/office/powerpoint/2010/main" val="3970463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673291"/>
          </a:xfrm>
        </p:spPr>
        <p:txBody>
          <a:bodyPr>
            <a:noAutofit/>
          </a:bodyPr>
          <a:lstStyle/>
          <a:p>
            <a:pPr algn="ctr"/>
            <a:r>
              <a:rPr lang="fa-IR" sz="2800" b="1" dirty="0">
                <a:solidFill>
                  <a:srgbClr val="002060"/>
                </a:solidFill>
                <a:cs typeface="B Mitra" panose="00000400000000000000" pitchFamily="2" charset="-78"/>
              </a:rPr>
              <a:t>نحوه ارتباط و آغاز مصاحبه</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2049137" y="1171575"/>
            <a:ext cx="7094862" cy="3905250"/>
          </a:xfrm>
        </p:spPr>
        <p:txBody>
          <a:bodyPr>
            <a:normAutofit lnSpcReduction="10000"/>
          </a:bodyPr>
          <a:lstStyle/>
          <a:p>
            <a:pPr marL="457200" indent="-457200" algn="just" rtl="1">
              <a:buFont typeface="+mj-lt"/>
              <a:buAutoNum type="arabicPeriod" startAt="8"/>
            </a:pPr>
            <a:r>
              <a:rPr lang="fa-IR" sz="2000" b="1" dirty="0">
                <a:solidFill>
                  <a:schemeClr val="bg1"/>
                </a:solidFill>
                <a:cs typeface="B Nazanin" panose="00000400000000000000" pitchFamily="2" charset="-78"/>
              </a:rPr>
              <a:t>تشریح هدف از نیاز سنجی (این ارزیابی یکی از مراحل برنامه ریزی آینده جهت ارائه خدمات بهداشتی درمانی و مراقبتی بهتر به خودتان می باشد و بهتر است با صداقت تکمیل پاسخ داده شود) و جلوگیری از ایجاد توقع غیر قابل اجرا در آینده نزدیک </a:t>
            </a:r>
          </a:p>
          <a:p>
            <a:pPr marL="457200" indent="-457200" algn="just" rtl="1">
              <a:buFont typeface="+mj-lt"/>
              <a:buAutoNum type="arabicPeriod" startAt="8"/>
            </a:pPr>
            <a:r>
              <a:rPr lang="fa-IR" sz="2000" b="1" dirty="0">
                <a:solidFill>
                  <a:schemeClr val="bg1"/>
                </a:solidFill>
                <a:cs typeface="B Nazanin" panose="00000400000000000000" pitchFamily="2" charset="-78"/>
              </a:rPr>
              <a:t>این ارزیابی برای سالمندان </a:t>
            </a:r>
            <a:r>
              <a:rPr lang="fa-IR" sz="2000" b="1" dirty="0">
                <a:solidFill>
                  <a:srgbClr val="FF0000"/>
                </a:solidFill>
                <a:cs typeface="B Nazanin" panose="00000400000000000000" pitchFamily="2" charset="-78"/>
              </a:rPr>
              <a:t>نیازمند مراقبت ویژه </a:t>
            </a:r>
            <a:r>
              <a:rPr lang="fa-IR" sz="2000" b="1" dirty="0">
                <a:solidFill>
                  <a:schemeClr val="bg1"/>
                </a:solidFill>
                <a:cs typeface="B Nazanin" panose="00000400000000000000" pitchFamily="2" charset="-78"/>
              </a:rPr>
              <a:t>(که سال گذشته شناسایی شده اند)انجام می گیرد.</a:t>
            </a:r>
          </a:p>
          <a:p>
            <a:pPr marL="457200" indent="-457200" algn="just" rtl="1">
              <a:buFont typeface="+mj-lt"/>
              <a:buAutoNum type="arabicPeriod" startAt="8"/>
            </a:pPr>
            <a:r>
              <a:rPr lang="fa-IR" sz="2000" b="1" dirty="0">
                <a:solidFill>
                  <a:schemeClr val="bg1"/>
                </a:solidFill>
                <a:cs typeface="B Nazanin" panose="00000400000000000000" pitchFamily="2" charset="-78"/>
              </a:rPr>
              <a:t>سوال در مورد زمان مناسب بودن زمان تماس با توجه به مدت مورد نیاز برای تکمیل اطلاعات </a:t>
            </a:r>
          </a:p>
          <a:p>
            <a:pPr marL="457200" indent="-457200" algn="just" rtl="1">
              <a:buFont typeface="+mj-lt"/>
              <a:buAutoNum type="arabicPeriod" startAt="8"/>
            </a:pPr>
            <a:r>
              <a:rPr lang="fa-IR" sz="2000" b="1" dirty="0">
                <a:solidFill>
                  <a:schemeClr val="bg1"/>
                </a:solidFill>
                <a:cs typeface="B Nazanin" panose="00000400000000000000" pitchFamily="2" charset="-78"/>
              </a:rPr>
              <a:t>در صورت نیاز تیم های ارزیابی برای بررسی مشکلات به صورت حضوری و با کارت شناسایی معتبر به شما مراجعه خواهند کرد</a:t>
            </a:r>
          </a:p>
          <a:p>
            <a:pPr marL="457200" indent="-457200" algn="just" rtl="1">
              <a:buFont typeface="+mj-lt"/>
              <a:buAutoNum type="arabicPeriod" startAt="8"/>
            </a:pPr>
            <a:r>
              <a:rPr lang="fa-IR" sz="2000" b="1" dirty="0">
                <a:solidFill>
                  <a:schemeClr val="bg1"/>
                </a:solidFill>
                <a:cs typeface="B Nazanin" panose="00000400000000000000" pitchFamily="2" charset="-78"/>
              </a:rPr>
              <a:t>اطمینان از محرمانه بودن اطلاعات</a:t>
            </a:r>
          </a:p>
          <a:p>
            <a:pPr marL="457200" indent="-457200" algn="just" rtl="1">
              <a:buFont typeface="+mj-lt"/>
              <a:buAutoNum type="arabicPeriod" startAt="8"/>
            </a:pPr>
            <a:r>
              <a:rPr lang="fa-IR" sz="2000" b="1" dirty="0">
                <a:solidFill>
                  <a:schemeClr val="bg1"/>
                </a:solidFill>
                <a:cs typeface="B Nazanin" panose="00000400000000000000" pitchFamily="2" charset="-78"/>
              </a:rPr>
              <a:t>تشکر از صبر و پاسخگوئی</a:t>
            </a:r>
          </a:p>
        </p:txBody>
      </p:sp>
    </p:spTree>
    <p:extLst>
      <p:ext uri="{BB962C8B-B14F-4D97-AF65-F5344CB8AC3E}">
        <p14:creationId xmlns:p14="http://schemas.microsoft.com/office/powerpoint/2010/main" val="13026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9298" y="1145353"/>
            <a:ext cx="7234701" cy="3511061"/>
          </a:xfrm>
        </p:spPr>
        <p:txBody>
          <a:bodyPr>
            <a:normAutofit lnSpcReduction="10000"/>
          </a:bodyPr>
          <a:lstStyle/>
          <a:p>
            <a:pPr algn="r" rtl="1"/>
            <a:r>
              <a:rPr lang="fa-IR" dirty="0">
                <a:cs typeface="B Nazanin" panose="00000400000000000000" pitchFamily="2" charset="-78"/>
              </a:rPr>
              <a:t>تحلیل و پیش بینی تعداد تیم ها مورد نیاز</a:t>
            </a:r>
          </a:p>
          <a:p>
            <a:pPr algn="r" rtl="1"/>
            <a:r>
              <a:rPr lang="fa-IR" dirty="0">
                <a:cs typeface="B Nazanin" panose="00000400000000000000" pitchFamily="2" charset="-78"/>
              </a:rPr>
              <a:t>برگزاری جلسه هماهنگی و تشریح برنامه با معاون بهداشتی، مسئولین واحد های فنی مرتبط (گسترش، بهورزی، فناوری اطلاعات و ... ) برگزاری جلسات آموزش حضوری پرسنل </a:t>
            </a:r>
          </a:p>
          <a:p>
            <a:pPr algn="r" rtl="1"/>
            <a:r>
              <a:rPr lang="fa-IR" dirty="0">
                <a:cs typeface="B Nazanin" panose="00000400000000000000" pitchFamily="2" charset="-78"/>
              </a:rPr>
              <a:t>برآورد بودجه و هزینه ها و آماده سازی زیر ساخت (تلفن ثابت/ کارت شارژ و ...)</a:t>
            </a:r>
          </a:p>
          <a:p>
            <a:pPr algn="r" rtl="1"/>
            <a:r>
              <a:rPr lang="fa-IR" dirty="0">
                <a:cs typeface="B Nazanin" panose="00000400000000000000" pitchFamily="2" charset="-78"/>
              </a:rPr>
              <a:t>برگزاری جلسات هماهنگی با انجمن خیرین بهداشت و سلامت شهرستان</a:t>
            </a:r>
          </a:p>
        </p:txBody>
      </p:sp>
      <p:sp>
        <p:nvSpPr>
          <p:cNvPr id="6" name="Title 3"/>
          <p:cNvSpPr>
            <a:spLocks noGrp="1"/>
          </p:cNvSpPr>
          <p:nvPr>
            <p:ph type="title"/>
          </p:nvPr>
        </p:nvSpPr>
        <p:spPr>
          <a:xfrm>
            <a:off x="2137010" y="219075"/>
            <a:ext cx="6883165" cy="847725"/>
          </a:xfrm>
        </p:spPr>
        <p:txBody>
          <a:bodyPr>
            <a:noAutofit/>
          </a:bodyPr>
          <a:lstStyle/>
          <a:p>
            <a:pPr algn="ctr"/>
            <a:r>
              <a:rPr lang="fa-IR" sz="2800" b="1" dirty="0">
                <a:solidFill>
                  <a:srgbClr val="002060"/>
                </a:solidFill>
                <a:cs typeface="B Mitra" panose="00000400000000000000" pitchFamily="2" charset="-78"/>
              </a:rPr>
              <a:t>انتظارات از شهرستانها</a:t>
            </a:r>
            <a:endParaRPr lang="en-US" sz="2800" b="1" dirty="0">
              <a:solidFill>
                <a:srgbClr val="002060"/>
              </a:solidFill>
              <a:cs typeface="B Mitra" panose="00000400000000000000" pitchFamily="2" charset="-78"/>
            </a:endParaRPr>
          </a:p>
        </p:txBody>
      </p:sp>
    </p:spTree>
    <p:extLst>
      <p:ext uri="{BB962C8B-B14F-4D97-AF65-F5344CB8AC3E}">
        <p14:creationId xmlns:p14="http://schemas.microsoft.com/office/powerpoint/2010/main" val="2153658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9299" y="1145353"/>
            <a:ext cx="6992330" cy="3511061"/>
          </a:xfrm>
        </p:spPr>
        <p:txBody>
          <a:bodyPr>
            <a:normAutofit/>
          </a:bodyPr>
          <a:lstStyle/>
          <a:p>
            <a:pPr algn="r" rtl="1"/>
            <a:r>
              <a:rPr lang="fa-IR" dirty="0">
                <a:cs typeface="B Nazanin" panose="00000400000000000000" pitchFamily="2" charset="-78"/>
              </a:rPr>
              <a:t>برگزاری جلسه هماهنگی با روسای مراکز نیکوکاری در خصوص تبیین برنامه شناسایی سالمندان پر خطر و فرایند پذیرش موردی سالمندان نیازمند حمایت ارجاع شده از مراکز بهداشتی درمانی شهرستانها (در صورت نیاز) </a:t>
            </a:r>
          </a:p>
          <a:p>
            <a:pPr algn="r" rtl="1"/>
            <a:r>
              <a:rPr lang="fa-IR" dirty="0">
                <a:cs typeface="B Nazanin" panose="00000400000000000000" pitchFamily="2" charset="-78"/>
              </a:rPr>
              <a:t>معرفی سامانه ثبت نام کمیته امداد به سالمندان نیازمند به آدرس </a:t>
            </a:r>
            <a:r>
              <a:rPr lang="en-US" u="sng" dirty="0">
                <a:hlinkClick r:id="rId2"/>
              </a:rPr>
              <a:t>www.soha.ir</a:t>
            </a:r>
            <a:r>
              <a:rPr lang="en-US" dirty="0"/>
              <a:t> </a:t>
            </a:r>
            <a:endParaRPr lang="fa-IR" dirty="0"/>
          </a:p>
          <a:p>
            <a:pPr algn="r" rtl="1"/>
            <a:r>
              <a:rPr lang="fa-IR" dirty="0">
                <a:cs typeface="B Nazanin" panose="00000400000000000000" pitchFamily="2" charset="-78"/>
              </a:rPr>
              <a:t>انتخاب سفیر سلامت برای سالمندان</a:t>
            </a:r>
          </a:p>
          <a:p>
            <a:pPr algn="r" rtl="1"/>
            <a:endParaRPr lang="fa-IR" dirty="0">
              <a:cs typeface="B Nazanin" panose="00000400000000000000" pitchFamily="2" charset="-78"/>
            </a:endParaRPr>
          </a:p>
        </p:txBody>
      </p:sp>
      <p:sp>
        <p:nvSpPr>
          <p:cNvPr id="6" name="Title 3"/>
          <p:cNvSpPr>
            <a:spLocks noGrp="1"/>
          </p:cNvSpPr>
          <p:nvPr>
            <p:ph type="title"/>
          </p:nvPr>
        </p:nvSpPr>
        <p:spPr>
          <a:xfrm>
            <a:off x="2137010" y="219075"/>
            <a:ext cx="6883165" cy="847725"/>
          </a:xfrm>
        </p:spPr>
        <p:txBody>
          <a:bodyPr>
            <a:noAutofit/>
          </a:bodyPr>
          <a:lstStyle/>
          <a:p>
            <a:pPr algn="ctr"/>
            <a:r>
              <a:rPr lang="fa-IR" sz="2800" b="1" dirty="0">
                <a:solidFill>
                  <a:srgbClr val="002060"/>
                </a:solidFill>
                <a:cs typeface="B Mitra" panose="00000400000000000000" pitchFamily="2" charset="-78"/>
              </a:rPr>
              <a:t>انتظارات از شهرستانها</a:t>
            </a:r>
            <a:endParaRPr lang="en-US" sz="2800" b="1" dirty="0">
              <a:solidFill>
                <a:srgbClr val="002060"/>
              </a:solidFill>
              <a:cs typeface="B Mitra" panose="00000400000000000000" pitchFamily="2" charset="-78"/>
            </a:endParaRPr>
          </a:p>
        </p:txBody>
      </p:sp>
    </p:spTree>
    <p:extLst>
      <p:ext uri="{BB962C8B-B14F-4D97-AF65-F5344CB8AC3E}">
        <p14:creationId xmlns:p14="http://schemas.microsoft.com/office/powerpoint/2010/main" val="32411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67150" y="2053130"/>
            <a:ext cx="4981576" cy="763525"/>
          </a:xfrm>
        </p:spPr>
        <p:txBody>
          <a:bodyPr>
            <a:noAutofit/>
          </a:bodyPr>
          <a:lstStyle/>
          <a:p>
            <a:pPr algn="ctr" rtl="1"/>
            <a:r>
              <a:rPr lang="fa-IR" sz="2800" b="1" dirty="0">
                <a:cs typeface="B Titr" panose="00000700000000000000" pitchFamily="2" charset="-78"/>
              </a:rPr>
              <a:t>زمان بری فرایند نیاز سنجی</a:t>
            </a:r>
            <a:br>
              <a:rPr lang="fa-IR" sz="2800" b="1" dirty="0">
                <a:cs typeface="B Titr" panose="00000700000000000000" pitchFamily="2" charset="-78"/>
              </a:rPr>
            </a:br>
            <a:r>
              <a:rPr lang="fa-IR" sz="2800" b="1" dirty="0">
                <a:cs typeface="B Titr" panose="00000700000000000000" pitchFamily="2" charset="-78"/>
              </a:rPr>
              <a:t>تیم ها و تقسیم وظایف</a:t>
            </a:r>
          </a:p>
        </p:txBody>
      </p:sp>
    </p:spTree>
    <p:extLst>
      <p:ext uri="{BB962C8B-B14F-4D97-AF65-F5344CB8AC3E}">
        <p14:creationId xmlns:p14="http://schemas.microsoft.com/office/powerpoint/2010/main" val="3611819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8068" y="289171"/>
            <a:ext cx="6571913" cy="725349"/>
          </a:xfrm>
        </p:spPr>
        <p:txBody>
          <a:bodyPr>
            <a:normAutofit/>
          </a:bodyPr>
          <a:lstStyle/>
          <a:p>
            <a:pPr algn="r" rtl="1"/>
            <a:endParaRPr lang="en-US" dirty="0"/>
          </a:p>
        </p:txBody>
      </p:sp>
      <p:sp>
        <p:nvSpPr>
          <p:cNvPr id="5" name="Content Placeholder 4"/>
          <p:cNvSpPr>
            <a:spLocks noGrp="1"/>
          </p:cNvSpPr>
          <p:nvPr>
            <p:ph idx="1"/>
          </p:nvPr>
        </p:nvSpPr>
        <p:spPr>
          <a:xfrm>
            <a:off x="2009775" y="1177436"/>
            <a:ext cx="7048500" cy="3718414"/>
          </a:xfrm>
        </p:spPr>
        <p:txBody>
          <a:bodyPr>
            <a:normAutofit/>
          </a:bodyPr>
          <a:lstStyle/>
          <a:p>
            <a:pPr algn="r" rtl="1"/>
            <a:r>
              <a:rPr lang="fa-IR" dirty="0">
                <a:cs typeface="B Nazanin" panose="00000400000000000000" pitchFamily="2" charset="-78"/>
              </a:rPr>
              <a:t>با توجه به پایلوت نیاز سنجی (به صورت کاغذی)، زمان تخمینی 15-20 دقیقه برای هر سالمند برآورد شده است.</a:t>
            </a:r>
          </a:p>
          <a:p>
            <a:pPr algn="r" rtl="1"/>
            <a:r>
              <a:rPr lang="fa-IR" dirty="0">
                <a:cs typeface="B Nazanin" panose="00000400000000000000" pitchFamily="2" charset="-78"/>
              </a:rPr>
              <a:t>زمان پیش بینی شده جهت اجرای فاز نیاز سنجی سالمندان بسیار پر خطر : پایان تیرماه 1401</a:t>
            </a:r>
          </a:p>
          <a:p>
            <a:pPr algn="r" rtl="1"/>
            <a:r>
              <a:rPr lang="fa-IR" dirty="0">
                <a:cs typeface="B Nazanin" panose="00000400000000000000" pitchFamily="2" charset="-78"/>
              </a:rPr>
              <a:t>تفویض اختیار کامل در خصوص تعداد و تعریف تیم ها </a:t>
            </a:r>
            <a:r>
              <a:rPr lang="fa-IR" sz="2200" dirty="0">
                <a:cs typeface="B Nazanin" panose="00000400000000000000" pitchFamily="2" charset="-78"/>
              </a:rPr>
              <a:t>(با توجه به گزارش گیری تعداد سالمندان بسیار پر خطر به تفکیک هر مرکز و تجزیه و تحلیل مبتنی بر زمان بری هر نیاز سنجی و پیش بینی زمانی تا تیر ماه)</a:t>
            </a:r>
          </a:p>
        </p:txBody>
      </p:sp>
    </p:spTree>
    <p:extLst>
      <p:ext uri="{BB962C8B-B14F-4D97-AF65-F5344CB8AC3E}">
        <p14:creationId xmlns:p14="http://schemas.microsoft.com/office/powerpoint/2010/main" val="2198109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8068" y="289171"/>
            <a:ext cx="6571913" cy="725349"/>
          </a:xfrm>
        </p:spPr>
        <p:txBody>
          <a:bodyPr>
            <a:normAutofit/>
          </a:bodyPr>
          <a:lstStyle/>
          <a:p>
            <a:pPr algn="r" rtl="1"/>
            <a:endParaRPr lang="en-US" dirty="0"/>
          </a:p>
        </p:txBody>
      </p:sp>
      <p:sp>
        <p:nvSpPr>
          <p:cNvPr id="5" name="Content Placeholder 4"/>
          <p:cNvSpPr>
            <a:spLocks noGrp="1"/>
          </p:cNvSpPr>
          <p:nvPr>
            <p:ph idx="1"/>
          </p:nvPr>
        </p:nvSpPr>
        <p:spPr>
          <a:xfrm>
            <a:off x="1916935" y="1177436"/>
            <a:ext cx="7141340" cy="3718414"/>
          </a:xfrm>
        </p:spPr>
        <p:txBody>
          <a:bodyPr>
            <a:normAutofit/>
          </a:bodyPr>
          <a:lstStyle/>
          <a:p>
            <a:pPr algn="r" rtl="1"/>
            <a:r>
              <a:rPr lang="fa-IR" dirty="0">
                <a:cs typeface="B Nazanin" panose="00000400000000000000" pitchFamily="2" charset="-78"/>
              </a:rPr>
              <a:t>اولویت با نیاز سنجی سالمندان بسیار پر خطر می باشد.</a:t>
            </a:r>
          </a:p>
          <a:p>
            <a:pPr algn="r" rtl="1"/>
            <a:r>
              <a:rPr lang="fa-IR" dirty="0">
                <a:cs typeface="B Nazanin" panose="00000400000000000000" pitchFamily="2" charset="-78"/>
              </a:rPr>
              <a:t>هزینه نیاز سنجی:</a:t>
            </a:r>
          </a:p>
          <a:p>
            <a:pPr marL="0" indent="0" algn="r" rtl="1">
              <a:buNone/>
            </a:pPr>
            <a:r>
              <a:rPr lang="fa-IR" sz="2200" dirty="0">
                <a:cs typeface="B Nazanin" panose="00000400000000000000" pitchFamily="2" charset="-78"/>
              </a:rPr>
              <a:t>فقط سالمندان پر خطر: </a:t>
            </a:r>
            <a:r>
              <a:rPr lang="fa-IR" sz="2200" b="1" dirty="0">
                <a:solidFill>
                  <a:srgbClr val="FF0000"/>
                </a:solidFill>
                <a:cs typeface="B Nazanin" panose="00000400000000000000" pitchFamily="2" charset="-78"/>
              </a:rPr>
              <a:t>800 تا 1000 تومان </a:t>
            </a:r>
            <a:r>
              <a:rPr lang="fa-IR" sz="2200" dirty="0">
                <a:cs typeface="B Nazanin" panose="00000400000000000000" pitchFamily="2" charset="-78"/>
              </a:rPr>
              <a:t>به ازای هر سالمند</a:t>
            </a:r>
          </a:p>
          <a:p>
            <a:pPr marL="0" indent="0" algn="r" rtl="1">
              <a:buNone/>
            </a:pPr>
            <a:r>
              <a:rPr lang="fa-IR" sz="2200" dirty="0">
                <a:cs typeface="B Nazanin" panose="00000400000000000000" pitchFamily="2" charset="-78"/>
              </a:rPr>
              <a:t>سالمندان بسیار پر خطر و 50 % سالمندان پر خطر در شهرهای زیر 20 هزار :</a:t>
            </a:r>
            <a:r>
              <a:rPr lang="fa-IR" sz="2200" b="1" dirty="0">
                <a:solidFill>
                  <a:srgbClr val="FF0000"/>
                </a:solidFill>
                <a:cs typeface="B Nazanin" panose="00000400000000000000" pitchFamily="2" charset="-78"/>
              </a:rPr>
              <a:t>300 تومان </a:t>
            </a:r>
            <a:r>
              <a:rPr lang="fa-IR" sz="2200" dirty="0">
                <a:cs typeface="B Nazanin" panose="00000400000000000000" pitchFamily="2" charset="-78"/>
              </a:rPr>
              <a:t>به ازای هر سالمند</a:t>
            </a:r>
          </a:p>
          <a:p>
            <a:pPr marL="457200" indent="-457200" algn="r" rtl="1">
              <a:buFont typeface="+mj-lt"/>
              <a:buAutoNum type="arabicPeriod"/>
            </a:pPr>
            <a:endParaRPr lang="fa-IR" sz="2200" dirty="0">
              <a:cs typeface="B Nazanin" panose="00000400000000000000" pitchFamily="2" charset="-78"/>
            </a:endParaRPr>
          </a:p>
          <a:p>
            <a:pPr algn="r" rtl="1"/>
            <a:r>
              <a:rPr lang="fa-IR" dirty="0">
                <a:cs typeface="B Nazanin" panose="00000400000000000000" pitchFamily="2" charset="-78"/>
              </a:rPr>
              <a:t>امکان تعریف دو یا بیش از دو خانه/ پایگاه سلامت/ مرکز خدمات جامع سلامت برای یک تیم </a:t>
            </a:r>
          </a:p>
        </p:txBody>
      </p:sp>
    </p:spTree>
    <p:extLst>
      <p:ext uri="{BB962C8B-B14F-4D97-AF65-F5344CB8AC3E}">
        <p14:creationId xmlns:p14="http://schemas.microsoft.com/office/powerpoint/2010/main" val="1223461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000381975"/>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665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6207071"/>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906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4" y="246459"/>
            <a:ext cx="8642555" cy="763526"/>
          </a:xfrm>
        </p:spPr>
        <p:txBody>
          <a:bodyPr>
            <a:normAutofit/>
          </a:bodyPr>
          <a:lstStyle/>
          <a:p>
            <a:r>
              <a:rPr lang="fa-IR" sz="2800" b="1" dirty="0">
                <a:cs typeface="B Mitra" panose="00000400000000000000" pitchFamily="2" charset="-78"/>
              </a:rPr>
              <a:t>سامانه نیاز سنجی سالمندان پر خطر</a:t>
            </a:r>
            <a:endParaRPr lang="en-US" sz="2800" b="1" dirty="0">
              <a:cs typeface="B Mitra" panose="000004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cs typeface="B Nazanin" panose="00000400000000000000" pitchFamily="2" charset="-78"/>
            </a:endParaRPr>
          </a:p>
        </p:txBody>
      </p:sp>
      <p:pic>
        <p:nvPicPr>
          <p:cNvPr id="4" name="Content Placeholder 3"/>
          <p:cNvPicPr>
            <a:picLocks noChangeAspect="1"/>
          </p:cNvPicPr>
          <p:nvPr/>
        </p:nvPicPr>
        <p:blipFill>
          <a:blip r:embed="rId2"/>
          <a:stretch>
            <a:fillRect/>
          </a:stretch>
        </p:blipFill>
        <p:spPr>
          <a:xfrm>
            <a:off x="183484" y="1009985"/>
            <a:ext cx="8750966" cy="4133515"/>
          </a:xfrm>
          <a:prstGeom prst="rect">
            <a:avLst/>
          </a:prstGeom>
        </p:spPr>
      </p:pic>
    </p:spTree>
    <p:extLst>
      <p:ext uri="{BB962C8B-B14F-4D97-AF65-F5344CB8AC3E}">
        <p14:creationId xmlns:p14="http://schemas.microsoft.com/office/powerpoint/2010/main" val="3847851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 y="-1"/>
            <a:ext cx="9120732" cy="5143501"/>
          </a:xfrm>
          <a:prstGeom prst="rect">
            <a:avLst/>
          </a:prstGeom>
        </p:spPr>
      </p:pic>
      <p:sp>
        <p:nvSpPr>
          <p:cNvPr id="5" name="Right Arrow 4"/>
          <p:cNvSpPr/>
          <p:nvPr/>
        </p:nvSpPr>
        <p:spPr>
          <a:xfrm>
            <a:off x="7867650" y="1314450"/>
            <a:ext cx="485775" cy="2381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62630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92279" y="1082180"/>
            <a:ext cx="8951053" cy="4061320"/>
          </a:xfrm>
        </p:spPr>
        <p:txBody>
          <a:bodyPr>
            <a:normAutofit/>
          </a:bodyPr>
          <a:lstStyle/>
          <a:p>
            <a:pPr marL="0" indent="0" algn="just" rtl="1">
              <a:buNone/>
            </a:pPr>
            <a:r>
              <a:rPr lang="fa-IR" dirty="0">
                <a:cs typeface="B Nazanin" panose="00000400000000000000" pitchFamily="2" charset="-78"/>
              </a:rPr>
              <a:t>در این راستا رویکرد مراقبت یکپارچه سالمندان </a:t>
            </a:r>
            <a:r>
              <a:rPr lang="en-US" dirty="0">
                <a:cs typeface="B Nazanin" panose="00000400000000000000" pitchFamily="2" charset="-78"/>
              </a:rPr>
              <a:t>Integrated Care for Older People (ICOPE) </a:t>
            </a:r>
            <a:r>
              <a:rPr lang="fa-IR" dirty="0">
                <a:cs typeface="B Nazanin" panose="00000400000000000000" pitchFamily="2" charset="-78"/>
              </a:rPr>
              <a:t> می تواند بعنوان یک قالب اولیه بسیار سودمند نمود پیدا کند. </a:t>
            </a:r>
          </a:p>
          <a:p>
            <a:pPr marL="0" indent="0" algn="just" rtl="1">
              <a:buNone/>
            </a:pPr>
            <a:r>
              <a:rPr lang="fa-IR" dirty="0">
                <a:cs typeface="B Nazanin" panose="00000400000000000000" pitchFamily="2" charset="-78"/>
              </a:rPr>
              <a:t>این رویکرد در برگیرنده بسته خدماتی مشتمل بر ابزارهای مختلف است که به ارائه دهندگان مراقبتهای بهداشتی و خدمات اجتماعی کمک می کند تا از یک مدل مراقبتی </a:t>
            </a:r>
            <a:r>
              <a:rPr lang="fa-IR" dirty="0">
                <a:solidFill>
                  <a:srgbClr val="FF0000"/>
                </a:solidFill>
                <a:cs typeface="B Nazanin" panose="00000400000000000000" pitchFamily="2" charset="-78"/>
              </a:rPr>
              <a:t>منسجم</a:t>
            </a:r>
            <a:r>
              <a:rPr lang="fa-IR" dirty="0">
                <a:cs typeface="B Nazanin" panose="00000400000000000000" pitchFamily="2" charset="-78"/>
              </a:rPr>
              <a:t>، </a:t>
            </a:r>
            <a:r>
              <a:rPr lang="fa-IR" dirty="0">
                <a:solidFill>
                  <a:srgbClr val="FF0000"/>
                </a:solidFill>
                <a:cs typeface="B Nazanin" panose="00000400000000000000" pitchFamily="2" charset="-78"/>
              </a:rPr>
              <a:t>جامع</a:t>
            </a:r>
            <a:r>
              <a:rPr lang="fa-IR" dirty="0">
                <a:cs typeface="B Nazanin" panose="00000400000000000000" pitchFamily="2" charset="-78"/>
              </a:rPr>
              <a:t> و </a:t>
            </a:r>
            <a:r>
              <a:rPr lang="fa-IR" dirty="0">
                <a:solidFill>
                  <a:srgbClr val="FF0000"/>
                </a:solidFill>
                <a:cs typeface="B Nazanin" panose="00000400000000000000" pitchFamily="2" charset="-78"/>
              </a:rPr>
              <a:t>سالمند-محور</a:t>
            </a:r>
            <a:r>
              <a:rPr lang="fa-IR" dirty="0">
                <a:cs typeface="B Nazanin" panose="00000400000000000000" pitchFamily="2" charset="-78"/>
              </a:rPr>
              <a:t> برخوردار شوند. </a:t>
            </a:r>
          </a:p>
          <a:p>
            <a:pPr marL="0" indent="0" algn="just" rtl="1">
              <a:buNone/>
            </a:pPr>
            <a:r>
              <a:rPr lang="fa-IR" dirty="0">
                <a:cs typeface="B Nazanin" panose="00000400000000000000" pitchFamily="2" charset="-78"/>
              </a:rPr>
              <a:t>این برنامه مراقبین بهداشتی تشویق می کند تا در سطح جامعه مشکلات پایه جسمی، شناختی و روانشناختی و حمایتی سالمندان آسیب پذیر را شناسایی کرده و در عین حال مداخلاتی لازم برای حمایت از سالمند و مراقبین غیر رسمی به عمل آورند.</a:t>
            </a:r>
          </a:p>
          <a:p>
            <a:pPr marL="0" indent="0" algn="just" rtl="1">
              <a:buNone/>
            </a:pPr>
            <a:r>
              <a:rPr lang="fa-IR" dirty="0">
                <a:cs typeface="B Nazanin" panose="00000400000000000000" pitchFamily="2" charset="-78"/>
              </a:rPr>
              <a:t>تاکید بر آن است که خدمات نه تنها اجتماع، خانواده و سالمند محور و یکپارچه باشند، بلکه حمایتهای لازم جهت افزایش خود مراقبتی در سالمند را نیز به همراه داشته باشند.</a:t>
            </a:r>
            <a:endParaRPr lang="en-US" dirty="0">
              <a:cs typeface="B Nazanin" panose="00000400000000000000" pitchFamily="2" charset="-78"/>
            </a:endParaRPr>
          </a:p>
        </p:txBody>
      </p:sp>
      <p:sp>
        <p:nvSpPr>
          <p:cNvPr id="5" name="Title 3"/>
          <p:cNvSpPr>
            <a:spLocks noGrp="1"/>
          </p:cNvSpPr>
          <p:nvPr>
            <p:ph type="title"/>
          </p:nvPr>
        </p:nvSpPr>
        <p:spPr>
          <a:xfrm>
            <a:off x="532691" y="197903"/>
            <a:ext cx="8093365" cy="763525"/>
          </a:xfrm>
        </p:spPr>
        <p:txBody>
          <a:bodyPr>
            <a:normAutofit/>
          </a:bodyPr>
          <a:lstStyle/>
          <a:p>
            <a:r>
              <a:rPr lang="fa-IR" b="1" dirty="0">
                <a:solidFill>
                  <a:srgbClr val="003296"/>
                </a:solidFill>
                <a:effectLst/>
                <a:cs typeface="B Nazanin" panose="00000400000000000000" pitchFamily="2" charset="-78"/>
              </a:rPr>
              <a:t>مقدمه</a:t>
            </a:r>
            <a:endParaRPr lang="en-US" b="1" dirty="0">
              <a:solidFill>
                <a:srgbClr val="003296"/>
              </a:solidFill>
              <a:effectLst/>
              <a:cs typeface="B Nazanin" panose="00000400000000000000" pitchFamily="2" charset="-78"/>
            </a:endParaRPr>
          </a:p>
        </p:txBody>
      </p:sp>
    </p:spTree>
    <p:extLst>
      <p:ext uri="{BB962C8B-B14F-4D97-AF65-F5344CB8AC3E}">
        <p14:creationId xmlns:p14="http://schemas.microsoft.com/office/powerpoint/2010/main" val="2124160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تیم ها</a:t>
            </a:r>
          </a:p>
        </p:txBody>
      </p:sp>
      <p:pic>
        <p:nvPicPr>
          <p:cNvPr id="4" name="Content Placeholder 3"/>
          <p:cNvPicPr>
            <a:picLocks noGrp="1" noChangeAspect="1"/>
          </p:cNvPicPr>
          <p:nvPr>
            <p:ph idx="1"/>
          </p:nvPr>
        </p:nvPicPr>
        <p:blipFill>
          <a:blip r:embed="rId2"/>
          <a:stretch>
            <a:fillRect/>
          </a:stretch>
        </p:blipFill>
        <p:spPr>
          <a:xfrm>
            <a:off x="189271" y="1190960"/>
            <a:ext cx="8839200" cy="3438190"/>
          </a:xfrm>
          <a:prstGeom prst="rect">
            <a:avLst/>
          </a:prstGeom>
        </p:spPr>
      </p:pic>
    </p:spTree>
    <p:extLst>
      <p:ext uri="{BB962C8B-B14F-4D97-AF65-F5344CB8AC3E}">
        <p14:creationId xmlns:p14="http://schemas.microsoft.com/office/powerpoint/2010/main" val="4233209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srcRect l="9827" t="12786" r="28294" b="43672"/>
          <a:stretch/>
        </p:blipFill>
        <p:spPr>
          <a:xfrm>
            <a:off x="621126" y="1256108"/>
            <a:ext cx="7712969" cy="3392091"/>
          </a:xfrm>
          <a:prstGeom prst="rect">
            <a:avLst/>
          </a:prstGeom>
        </p:spPr>
      </p:pic>
      <p:sp>
        <p:nvSpPr>
          <p:cNvPr id="5" name="Right Arrow 4"/>
          <p:cNvSpPr/>
          <p:nvPr/>
        </p:nvSpPr>
        <p:spPr>
          <a:xfrm>
            <a:off x="4362450" y="4295775"/>
            <a:ext cx="819150" cy="2571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50122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rotWithShape="1">
          <a:blip r:embed="rId2"/>
          <a:srcRect t="8072" b="46263"/>
          <a:stretch/>
        </p:blipFill>
        <p:spPr>
          <a:xfrm>
            <a:off x="193402" y="1476375"/>
            <a:ext cx="8664848" cy="2746709"/>
          </a:xfrm>
          <a:prstGeom prst="rect">
            <a:avLst/>
          </a:prstGeom>
        </p:spPr>
      </p:pic>
      <p:sp>
        <p:nvSpPr>
          <p:cNvPr id="5" name="Right Arrow 4"/>
          <p:cNvSpPr/>
          <p:nvPr/>
        </p:nvSpPr>
        <p:spPr>
          <a:xfrm>
            <a:off x="3381375" y="3076575"/>
            <a:ext cx="409575" cy="1333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37980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srcRect l="33153" t="7602" b="40562"/>
          <a:stretch/>
        </p:blipFill>
        <p:spPr>
          <a:xfrm>
            <a:off x="417150" y="246459"/>
            <a:ext cx="8571275" cy="4154091"/>
          </a:xfrm>
          <a:prstGeom prst="rect">
            <a:avLst/>
          </a:prstGeom>
        </p:spPr>
      </p:pic>
    </p:spTree>
    <p:extLst>
      <p:ext uri="{BB962C8B-B14F-4D97-AF65-F5344CB8AC3E}">
        <p14:creationId xmlns:p14="http://schemas.microsoft.com/office/powerpoint/2010/main" val="2087504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922005" y="1663792"/>
            <a:ext cx="5078776" cy="1527050"/>
          </a:xfrm>
        </p:spPr>
        <p:txBody>
          <a:bodyPr>
            <a:normAutofit/>
          </a:bodyPr>
          <a:lstStyle/>
          <a:p>
            <a:pPr algn="ctr" rtl="1">
              <a:lnSpc>
                <a:spcPct val="150000"/>
              </a:lnSpc>
            </a:pPr>
            <a:r>
              <a:rPr lang="fa-IR" altLang="en-US" sz="2800" b="1" dirty="0">
                <a:cs typeface="B Titr" panose="00000700000000000000" pitchFamily="2" charset="-78"/>
              </a:rPr>
              <a:t>گام سوم مراقبت سالمندان پر خطر:  </a:t>
            </a:r>
            <a:br>
              <a:rPr lang="fa-IR" altLang="en-US" sz="2800" b="1" dirty="0">
                <a:cs typeface="B Titr" panose="00000700000000000000" pitchFamily="2" charset="-78"/>
              </a:rPr>
            </a:br>
            <a:r>
              <a:rPr lang="fa-IR" altLang="en-US" sz="2800" b="1" dirty="0">
                <a:solidFill>
                  <a:srgbClr val="FF0000"/>
                </a:solidFill>
                <a:cs typeface="B Titr" panose="00000700000000000000" pitchFamily="2" charset="-78"/>
              </a:rPr>
              <a:t>اولویت بندی نیازها و شناسایی ذینفعان</a:t>
            </a:r>
          </a:p>
        </p:txBody>
      </p:sp>
    </p:spTree>
    <p:extLst>
      <p:ext uri="{BB962C8B-B14F-4D97-AF65-F5344CB8AC3E}">
        <p14:creationId xmlns:p14="http://schemas.microsoft.com/office/powerpoint/2010/main" val="1129361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6" name="Content Placeholder 5"/>
          <p:cNvSpPr>
            <a:spLocks noGrp="1"/>
          </p:cNvSpPr>
          <p:nvPr>
            <p:ph sz="quarter" idx="4"/>
          </p:nvPr>
        </p:nvSpPr>
        <p:spPr>
          <a:xfrm>
            <a:off x="98612" y="1201271"/>
            <a:ext cx="8964706" cy="3774141"/>
          </a:xfrm>
        </p:spPr>
        <p:txBody>
          <a:bodyPr/>
          <a:lstStyle/>
          <a:p>
            <a:pPr algn="r" rtl="1"/>
            <a:endParaRPr lang="fa-IR" dirty="0">
              <a:solidFill>
                <a:srgbClr val="000000"/>
              </a:solidFill>
              <a:latin typeface="Calibri" panose="020F0502020204030204" pitchFamily="34" charset="0"/>
              <a:cs typeface="B Nazanin" panose="00000400000000000000" pitchFamily="2" charset="-78"/>
            </a:endParaRPr>
          </a:p>
          <a:p>
            <a:pPr algn="r" rtl="1"/>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پس از آنکه نیازها توسط تیم ارزیاب شناسایی شد لازم است تا بر حسب فوریت و تاثیر بر سلامت و رفاه سالمند، اولویت بندی شوند. سه بعد در ارتباط با اولویت بندی نیازهای سالمندان وجود دارد: نیاز از دید سالمند، نیاز از دید متخصص، نیاز سیستمی.</a:t>
            </a:r>
          </a:p>
        </p:txBody>
      </p:sp>
    </p:spTree>
    <p:extLst>
      <p:ext uri="{BB962C8B-B14F-4D97-AF65-F5344CB8AC3E}">
        <p14:creationId xmlns:p14="http://schemas.microsoft.com/office/powerpoint/2010/main" val="371328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342368" cy="763525"/>
          </a:xfrm>
        </p:spPr>
        <p:txBody>
          <a:bodyPr>
            <a:normAutofit/>
          </a:bodyPr>
          <a:lstStyle/>
          <a:p>
            <a:r>
              <a:rPr lang="fa-IR" sz="2800" b="1" dirty="0">
                <a:solidFill>
                  <a:srgbClr val="003296"/>
                </a:solidFill>
                <a:cs typeface="B Nazanin" panose="00000400000000000000" pitchFamily="2" charset="-78"/>
              </a:rPr>
              <a:t>اولویت بندی نیازهای سالمندان</a:t>
            </a:r>
          </a:p>
        </p:txBody>
      </p:sp>
      <p:graphicFrame>
        <p:nvGraphicFramePr>
          <p:cNvPr id="4" name="Content Placeholder 3"/>
          <p:cNvGraphicFramePr>
            <a:graphicFrameLocks noGrp="1"/>
          </p:cNvGraphicFramePr>
          <p:nvPr>
            <p:ph sz="quarter" idx="4"/>
          </p:nvPr>
        </p:nvGraphicFramePr>
        <p:xfrm>
          <a:off x="98425" y="1201738"/>
          <a:ext cx="8964613" cy="3773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532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lstStyle/>
          <a:p>
            <a:pPr algn="ctr" rtl="1"/>
            <a:r>
              <a:rPr lang="fa-IR" b="1" dirty="0">
                <a:solidFill>
                  <a:srgbClr val="003296"/>
                </a:solidFill>
                <a:effectLst/>
                <a:cs typeface="B Nazanin" panose="00000400000000000000" pitchFamily="2" charset="-78"/>
              </a:rPr>
              <a:t>شناسایی ذینفعان</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502815"/>
            <a:ext cx="8856890" cy="2595985"/>
          </a:xfrm>
        </p:spPr>
        <p:txBody>
          <a:bodyPr/>
          <a:lstStyle/>
          <a:p>
            <a:pPr algn="justLow" rtl="1"/>
            <a:r>
              <a:rPr lang="fa-IR" dirty="0">
                <a:cs typeface="B Nazanin" panose="00000400000000000000" pitchFamily="2" charset="-78"/>
              </a:rPr>
              <a:t>منظور افراد، نهادها و گروه هایی هستند که  ممکن است در جریان اجرای برنامه اثر بگذارند یا اثر پذیرند. به طوریکه در جریان تصمیم سازی ها نقش افرینی نموده و تعامل فعالانه در اجرای برنامه ها و علائق مثبت یا منفی آن ها،  اجرای برنامه را تحت تاثیر قرار دهد.</a:t>
            </a:r>
            <a:endParaRPr lang="en-US" dirty="0">
              <a:cs typeface="B Nazanin" panose="00000400000000000000" pitchFamily="2" charset="-78"/>
            </a:endParaRPr>
          </a:p>
        </p:txBody>
      </p:sp>
    </p:spTree>
    <p:extLst>
      <p:ext uri="{BB962C8B-B14F-4D97-AF65-F5344CB8AC3E}">
        <p14:creationId xmlns:p14="http://schemas.microsoft.com/office/powerpoint/2010/main" val="31909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normAutofit fontScale="90000"/>
          </a:bodyPr>
          <a:lstStyle/>
          <a:p>
            <a:pPr algn="ctr" rtl="1"/>
            <a:r>
              <a:rPr lang="fa-IR" b="1" dirty="0">
                <a:solidFill>
                  <a:srgbClr val="003296"/>
                </a:solidFill>
                <a:effectLst/>
                <a:cs typeface="B Nazanin" panose="00000400000000000000" pitchFamily="2" charset="-78"/>
              </a:rPr>
              <a:t>تحلیل ذینفعان و انتظارات</a:t>
            </a:r>
            <a:endParaRPr lang="en-US" b="1" dirty="0">
              <a:solidFill>
                <a:srgbClr val="003296"/>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9174421"/>
              </p:ext>
            </p:extLst>
          </p:nvPr>
        </p:nvGraphicFramePr>
        <p:xfrm>
          <a:off x="77119" y="1017403"/>
          <a:ext cx="9033830" cy="4126097"/>
        </p:xfrm>
        <a:graphic>
          <a:graphicData uri="http://schemas.openxmlformats.org/drawingml/2006/table">
            <a:tbl>
              <a:tblPr rtl="1" firstRow="1" firstCol="1" bandRow="1"/>
              <a:tblGrid>
                <a:gridCol w="2186333">
                  <a:extLst>
                    <a:ext uri="{9D8B030D-6E8A-4147-A177-3AD203B41FA5}">
                      <a16:colId xmlns:a16="http://schemas.microsoft.com/office/drawing/2014/main" val="3000244668"/>
                    </a:ext>
                  </a:extLst>
                </a:gridCol>
                <a:gridCol w="425822">
                  <a:extLst>
                    <a:ext uri="{9D8B030D-6E8A-4147-A177-3AD203B41FA5}">
                      <a16:colId xmlns:a16="http://schemas.microsoft.com/office/drawing/2014/main" val="4293508343"/>
                    </a:ext>
                  </a:extLst>
                </a:gridCol>
                <a:gridCol w="425822">
                  <a:extLst>
                    <a:ext uri="{9D8B030D-6E8A-4147-A177-3AD203B41FA5}">
                      <a16:colId xmlns:a16="http://schemas.microsoft.com/office/drawing/2014/main" val="2994441060"/>
                    </a:ext>
                  </a:extLst>
                </a:gridCol>
                <a:gridCol w="340297">
                  <a:extLst>
                    <a:ext uri="{9D8B030D-6E8A-4147-A177-3AD203B41FA5}">
                      <a16:colId xmlns:a16="http://schemas.microsoft.com/office/drawing/2014/main" val="791169099"/>
                    </a:ext>
                  </a:extLst>
                </a:gridCol>
                <a:gridCol w="320421">
                  <a:extLst>
                    <a:ext uri="{9D8B030D-6E8A-4147-A177-3AD203B41FA5}">
                      <a16:colId xmlns:a16="http://schemas.microsoft.com/office/drawing/2014/main" val="3611394307"/>
                    </a:ext>
                  </a:extLst>
                </a:gridCol>
                <a:gridCol w="5335135">
                  <a:extLst>
                    <a:ext uri="{9D8B030D-6E8A-4147-A177-3AD203B41FA5}">
                      <a16:colId xmlns:a16="http://schemas.microsoft.com/office/drawing/2014/main" val="3886330150"/>
                    </a:ext>
                  </a:extLst>
                </a:gridCol>
              </a:tblGrid>
              <a:tr h="245517">
                <a:tc row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نام ذینفعان</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grid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قدرت</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علاقه</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row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شرح وظایف و انتظارات</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extLst>
                  <a:ext uri="{0D108BD9-81ED-4DB2-BD59-A6C34878D82A}">
                    <a16:rowId xmlns:a16="http://schemas.microsoft.com/office/drawing/2014/main" val="1539303758"/>
                  </a:ext>
                </a:extLst>
              </a:tr>
              <a:tr h="408482">
                <a:tc vMerge="1">
                  <a:txBody>
                    <a:bodyPr/>
                    <a:lstStyle/>
                    <a:p>
                      <a:endParaRPr lang="en-US"/>
                    </a:p>
                  </a:txBody>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کم</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زیاد</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کم</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زیاد</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vMerge="1">
                  <a:txBody>
                    <a:bodyPr/>
                    <a:lstStyle/>
                    <a:p>
                      <a:endParaRPr lang="en-US"/>
                    </a:p>
                  </a:txBody>
                  <a:tcPr/>
                </a:tc>
                <a:extLst>
                  <a:ext uri="{0D108BD9-81ED-4DB2-BD59-A6C34878D82A}">
                    <a16:rowId xmlns:a16="http://schemas.microsoft.com/office/drawing/2014/main" val="1052241885"/>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سالمندان</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همکاری در فرایند مراقبت شناسایی و طبقه بندی  و نیاز سنجی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69312"/>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خانواده و مراقبین سالمندان</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همکاری در فرایند مراقبت شناسایی و طبقه بندی  و نیاز سنجی و همچنین مراقبت از سالمندان بسیار پر خطر بر اساس استانداردها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642916"/>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دبیرخانه شورای عالی سلامت و امنیت غذایی دانشگاه</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154432"/>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کمیته امداد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575876"/>
                  </a:ext>
                </a:extLst>
              </a:tr>
              <a:tr h="612724">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بهزیستی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در قالب ادغام بانک های اطلاعاتی، مراقبت از سالمندان پر خطر، تامین تجهیزات و لوازم بهداشتی، درمانی، توانبخشی، توانمند سازی خانواده ها و مراقبین سالمندان تحت پوشش</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214663"/>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هلال احمر</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در قالب حمایت از سالمندان پر خطر، تامین تجهیزات و لوازم بهداشتی، درمانی، توانبخشی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800135"/>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صندوق های بازنشستگی کشوری و لشکری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سالمندان پر خطر با توجه به شرح وظایف و حدود اختیارات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442638"/>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مجمع خیرین سلامت امام هادی (ع) معاونت بهداشتی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معیشتی، بهداشتی، درمانی، توانبخی، خدماتی سالمندان پر خطر با توجه به شرح وظایف و حدود اختیارات</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408956"/>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خیرین مردمی، </a:t>
                      </a:r>
                      <a:r>
                        <a:rPr lang="en-US" sz="1050" b="1" dirty="0">
                          <a:effectLst/>
                          <a:latin typeface="Calibri" panose="020F0502020204030204" pitchFamily="34" charset="0"/>
                          <a:ea typeface="Calibri" panose="020F0502020204030204" pitchFamily="34" charset="0"/>
                          <a:cs typeface="B Mitra" panose="00000400000000000000" pitchFamily="2" charset="-78"/>
                        </a:rPr>
                        <a:t>NGO </a:t>
                      </a:r>
                      <a:r>
                        <a:rPr lang="fa-IR" sz="1050" b="1" dirty="0">
                          <a:effectLst/>
                          <a:latin typeface="Calibri" panose="020F0502020204030204" pitchFamily="34" charset="0"/>
                          <a:ea typeface="Calibri" panose="020F0502020204030204" pitchFamily="34" charset="0"/>
                          <a:cs typeface="B Mitra" panose="00000400000000000000" pitchFamily="2" charset="-78"/>
                        </a:rPr>
                        <a:t>ها و سمن ها، مراکز نیکوکاری کمته امداد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معیشتی، بهداشتی، درمانی، توانبخی، خدماتی سالمندان پر خطر با توجه به شرح وظایف و حدود اختیارات</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693368"/>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بنیاد فرزانگان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628220"/>
                  </a:ext>
                </a:extLst>
              </a:tr>
            </a:tbl>
          </a:graphicData>
        </a:graphic>
      </p:graphicFrame>
    </p:spTree>
    <p:extLst>
      <p:ext uri="{BB962C8B-B14F-4D97-AF65-F5344CB8AC3E}">
        <p14:creationId xmlns:p14="http://schemas.microsoft.com/office/powerpoint/2010/main" val="2913521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normAutofit fontScale="90000"/>
          </a:bodyPr>
          <a:lstStyle/>
          <a:p>
            <a:pPr algn="ctr" rtl="1"/>
            <a:r>
              <a:rPr lang="fa-IR" b="1" dirty="0">
                <a:solidFill>
                  <a:srgbClr val="003296"/>
                </a:solidFill>
                <a:effectLst/>
                <a:cs typeface="B Nazanin" panose="00000400000000000000" pitchFamily="2" charset="-78"/>
              </a:rPr>
              <a:t>تحلیل ذینفعان و انتظارات</a:t>
            </a:r>
            <a:endParaRPr lang="en-US" b="1" dirty="0">
              <a:solidFill>
                <a:srgbClr val="003296"/>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2771088"/>
              </p:ext>
            </p:extLst>
          </p:nvPr>
        </p:nvGraphicFramePr>
        <p:xfrm>
          <a:off x="0" y="918251"/>
          <a:ext cx="9143997" cy="4225250"/>
        </p:xfrm>
        <a:graphic>
          <a:graphicData uri="http://schemas.openxmlformats.org/drawingml/2006/table">
            <a:tbl>
              <a:tblPr rtl="1" firstRow="1" firstCol="1" bandRow="1"/>
              <a:tblGrid>
                <a:gridCol w="1777379">
                  <a:extLst>
                    <a:ext uri="{9D8B030D-6E8A-4147-A177-3AD203B41FA5}">
                      <a16:colId xmlns:a16="http://schemas.microsoft.com/office/drawing/2014/main" val="3099527011"/>
                    </a:ext>
                  </a:extLst>
                </a:gridCol>
                <a:gridCol w="368890">
                  <a:extLst>
                    <a:ext uri="{9D8B030D-6E8A-4147-A177-3AD203B41FA5}">
                      <a16:colId xmlns:a16="http://schemas.microsoft.com/office/drawing/2014/main" val="702790868"/>
                    </a:ext>
                  </a:extLst>
                </a:gridCol>
                <a:gridCol w="435961">
                  <a:extLst>
                    <a:ext uri="{9D8B030D-6E8A-4147-A177-3AD203B41FA5}">
                      <a16:colId xmlns:a16="http://schemas.microsoft.com/office/drawing/2014/main" val="2705819627"/>
                    </a:ext>
                  </a:extLst>
                </a:gridCol>
                <a:gridCol w="312997">
                  <a:extLst>
                    <a:ext uri="{9D8B030D-6E8A-4147-A177-3AD203B41FA5}">
                      <a16:colId xmlns:a16="http://schemas.microsoft.com/office/drawing/2014/main" val="1388235812"/>
                    </a:ext>
                  </a:extLst>
                </a:gridCol>
                <a:gridCol w="424782">
                  <a:extLst>
                    <a:ext uri="{9D8B030D-6E8A-4147-A177-3AD203B41FA5}">
                      <a16:colId xmlns:a16="http://schemas.microsoft.com/office/drawing/2014/main" val="1041756478"/>
                    </a:ext>
                  </a:extLst>
                </a:gridCol>
                <a:gridCol w="5823988">
                  <a:extLst>
                    <a:ext uri="{9D8B030D-6E8A-4147-A177-3AD203B41FA5}">
                      <a16:colId xmlns:a16="http://schemas.microsoft.com/office/drawing/2014/main" val="1226299356"/>
                    </a:ext>
                  </a:extLst>
                </a:gridCol>
              </a:tblGrid>
              <a:tr h="227981">
                <a:tc rowSpan="2">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نام ذینفعان</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gridSpan="2">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قدرت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علاقه</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rowSpan="2">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شرح وظایف و انتظارات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extLst>
                  <a:ext uri="{0D108BD9-81ED-4DB2-BD59-A6C34878D82A}">
                    <a16:rowId xmlns:a16="http://schemas.microsoft.com/office/drawing/2014/main" val="3221414148"/>
                  </a:ext>
                </a:extLst>
              </a:tr>
              <a:tr h="364770">
                <a:tc vMerge="1">
                  <a:txBody>
                    <a:bodyPr/>
                    <a:lstStyle/>
                    <a:p>
                      <a:endParaRPr lang="en-US"/>
                    </a:p>
                  </a:txBody>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کم</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زیاد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کم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زیاد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vMerge="1">
                  <a:txBody>
                    <a:bodyPr/>
                    <a:lstStyle/>
                    <a:p>
                      <a:endParaRPr lang="en-US"/>
                    </a:p>
                  </a:txBody>
                  <a:tcPr/>
                </a:tc>
                <a:extLst>
                  <a:ext uri="{0D108BD9-81ED-4DB2-BD59-A6C34878D82A}">
                    <a16:rowId xmlns:a16="http://schemas.microsoft.com/office/drawing/2014/main" val="1837224966"/>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معاونت درمان</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برنامه مراقبت در منزل سالمندان، توانمند سازی پرسنل تحت پوشش،  ارائه خدمات درمانی و بستری  پر خطر با توجه به شرح وظایف و حدود اختیارات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331519"/>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معاونت آموزشی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تهیه محتواها و رسانه های آموزشی مورد نیاز سالمندان پر خطر، خانواده و مراقبین آنان، توانمند سازی دانشجویان و هیات علمی در قالب اصلاح کوریکولوم ها و سایر اقدامات با توجه به شرح وظایف و حدود اختیارات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391220"/>
                  </a:ext>
                </a:extLst>
              </a:tr>
              <a:tr h="547153">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دانشکده های بهداشت، پرستاری و مامایی، توانبخشی، تغذیه، پزشکی و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تهیه محتواها و رسانه های آموزشی مورد نیاز سالمندان پر خطر، خانواده و مراقبین آنان، برنامه ریزی و اجرای پژوهش های مرتبط با مراقبت خطر پذیری، توانمند سازی دانشجویان و هیات علمی در قالب اصلاح کوریکولوم هاو سایر اقدامات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664234"/>
                  </a:ext>
                </a:extLst>
              </a:tr>
              <a:tr h="349571">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سایر معاونت های دانشگاه</a:t>
                      </a:r>
                      <a:r>
                        <a:rPr lang="fa-IR" sz="900" b="1" dirty="0">
                          <a:effectLst/>
                          <a:latin typeface="Calibri" panose="020F0502020204030204" pitchFamily="34" charset="0"/>
                          <a:ea typeface="Calibri" panose="020F0502020204030204" pitchFamily="34" charset="0"/>
                          <a:cs typeface="B Mitra" panose="00000400000000000000" pitchFamily="2" charset="-78"/>
                        </a:rPr>
                        <a:t> (پژوهشی، دانشجویی، توسعه و...)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539512"/>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استانداری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47841"/>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شهرداری ها و فرمانداری ها</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019131"/>
                  </a:ext>
                </a:extLst>
              </a:tr>
              <a:tr h="182385">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سپاه و بسیج سازندگی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452354"/>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صدا و سیما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طرح موضوع حمایت و مراقبت از سالمندان پر خطر شناسایی و اطلاع رسانی عمومی و جلب مشارکت های مردمی و خیرین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19892"/>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پرسنل بهداشتی (پزشک، مراقب سلامت، بهورز و ...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در اجرای برنامه شناسایی و طبقه بندی، نیاز سنجی، مراقبت از سالمندان بسیار پر خطر و پر خطر، معرفی سالمندان نیازمند به مراکز مراقبتی و حمایتی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600209"/>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سایر گروه های معاونت بهداشت (شبکه و ارتقای سلامت,آموزش و...</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683312"/>
                  </a:ext>
                </a:extLst>
              </a:tr>
            </a:tbl>
          </a:graphicData>
        </a:graphic>
      </p:graphicFrame>
    </p:spTree>
    <p:extLst>
      <p:ext uri="{BB962C8B-B14F-4D97-AF65-F5344CB8AC3E}">
        <p14:creationId xmlns:p14="http://schemas.microsoft.com/office/powerpoint/2010/main" val="164872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Slide Title</a:t>
            </a:r>
            <a:endParaRPr lang="en-US" dirty="0"/>
          </a:p>
        </p:txBody>
      </p:sp>
      <p:sp>
        <p:nvSpPr>
          <p:cNvPr id="8" name="Content Placeholder 7"/>
          <p:cNvSpPr>
            <a:spLocks noGrp="1"/>
          </p:cNvSpPr>
          <p:nvPr>
            <p:ph sz="quarter" idx="4"/>
          </p:nvPr>
        </p:nvSpPr>
        <p:spPr>
          <a:xfrm>
            <a:off x="92279" y="1082180"/>
            <a:ext cx="8951053" cy="4061320"/>
          </a:xfrm>
        </p:spPr>
        <p:txBody>
          <a:bodyPr>
            <a:normAutofit/>
          </a:bodyPr>
          <a:lstStyle/>
          <a:p>
            <a:pPr algn="r" rtl="1"/>
            <a:r>
              <a:rPr lang="fa-IR" dirty="0">
                <a:cs typeface="B Nazanin" panose="00000400000000000000" pitchFamily="2" charset="-78"/>
              </a:rPr>
              <a:t>مراقبت یکپارچه سالمندان مشتمل بر ارایه راهکارهای مراقبتی – حمایتی جامع در سه حوزه است:</a:t>
            </a:r>
          </a:p>
          <a:p>
            <a:pPr algn="r" rtl="1"/>
            <a:r>
              <a:rPr lang="fa-IR" dirty="0">
                <a:cs typeface="B Nazanin" panose="00000400000000000000" pitchFamily="2" charset="-78"/>
              </a:rPr>
              <a:t>1 . حوزه اول: کاهش ظرفیت عملکردی شامل توان حرکتی، سوء تغذیه، اختلالات بینایی و شنیداری، اختلالات شناختی و سندرمهای افسردگی - روانشناختی</a:t>
            </a:r>
          </a:p>
          <a:p>
            <a:pPr algn="r" rtl="1"/>
            <a:r>
              <a:rPr lang="fa-IR" dirty="0">
                <a:cs typeface="B Nazanin" panose="00000400000000000000" pitchFamily="2" charset="-78"/>
              </a:rPr>
              <a:t>2 حوزه دوم: سندرم های سالمندی و بیماری های شایع در سالمندان که منجر به وابستگی مراقبتی می شوند شامل : بی اختیاری ادرار و خطر سقوط، بیماری های قلبی و عروقی و دیابت، سوء تغذیه، مشکلات سلامت روان و اختلالات شناختی و ...</a:t>
            </a:r>
          </a:p>
          <a:p>
            <a:pPr algn="r" rtl="1"/>
            <a:r>
              <a:rPr lang="fa-IR" dirty="0">
                <a:cs typeface="B Nazanin" panose="00000400000000000000" pitchFamily="2" charset="-78"/>
              </a:rPr>
              <a:t>3 . حوزه سوم: حمایت از مراقبین، مداخلاتی در زمینه حمایت از مراقبین اولیه سالمند و پیشگیری از وقوع تقلا و فشار زیاد</a:t>
            </a:r>
            <a:endParaRPr lang="en-US" dirty="0">
              <a:cs typeface="B Nazanin" panose="00000400000000000000" pitchFamily="2" charset="-78"/>
            </a:endParaRPr>
          </a:p>
        </p:txBody>
      </p:sp>
    </p:spTree>
    <p:extLst>
      <p:ext uri="{BB962C8B-B14F-4D97-AF65-F5344CB8AC3E}">
        <p14:creationId xmlns:p14="http://schemas.microsoft.com/office/powerpoint/2010/main" val="1343035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514380" y="1575657"/>
            <a:ext cx="5629620" cy="1527050"/>
          </a:xfrm>
        </p:spPr>
        <p:txBody>
          <a:bodyPr>
            <a:normAutofit fontScale="90000"/>
          </a:bodyPr>
          <a:lstStyle/>
          <a:p>
            <a:pPr algn="ctr" rtl="1">
              <a:lnSpc>
                <a:spcPct val="150000"/>
              </a:lnSpc>
            </a:pPr>
            <a:r>
              <a:rPr lang="fa-IR" altLang="en-US" sz="2800" b="1" dirty="0">
                <a:cs typeface="B Titr" panose="00000700000000000000" pitchFamily="2" charset="-78"/>
              </a:rPr>
              <a:t>گام چهارم مراقبت سالمندان پر خطر:  </a:t>
            </a:r>
            <a:br>
              <a:rPr lang="fa-IR" altLang="en-US" sz="2800" b="1" dirty="0">
                <a:cs typeface="B Titr" panose="00000700000000000000" pitchFamily="2" charset="-78"/>
              </a:rPr>
            </a:br>
            <a:r>
              <a:rPr lang="fa-IR" altLang="en-US" sz="2700" b="1" dirty="0">
                <a:solidFill>
                  <a:srgbClr val="FF0000"/>
                </a:solidFill>
                <a:cs typeface="B Titr" panose="00000700000000000000" pitchFamily="2" charset="-78"/>
              </a:rPr>
              <a:t>طراحی و اجرای مداخلات </a:t>
            </a:r>
            <a:r>
              <a:rPr lang="fa-IR" altLang="en-US" sz="1600" b="1" dirty="0">
                <a:solidFill>
                  <a:srgbClr val="FF0000"/>
                </a:solidFill>
                <a:cs typeface="B Titr" panose="00000700000000000000" pitchFamily="2" charset="-78"/>
              </a:rPr>
              <a:t>بهداشتی درمانی، توانبخشی، حمایتی و ...) </a:t>
            </a:r>
            <a:r>
              <a:rPr lang="fa-IR" altLang="en-US" sz="2700" b="1" dirty="0">
                <a:solidFill>
                  <a:srgbClr val="FF0000"/>
                </a:solidFill>
                <a:cs typeface="B Titr" panose="00000700000000000000" pitchFamily="2" charset="-78"/>
              </a:rPr>
              <a:t>از طریق بسترسازی و جلب مشارکت درون بخشی</a:t>
            </a:r>
          </a:p>
        </p:txBody>
      </p:sp>
    </p:spTree>
    <p:extLst>
      <p:ext uri="{BB962C8B-B14F-4D97-AF65-F5344CB8AC3E}">
        <p14:creationId xmlns:p14="http://schemas.microsoft.com/office/powerpoint/2010/main" val="3256265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342368" cy="763525"/>
          </a:xfrm>
        </p:spPr>
        <p:txBody>
          <a:bodyPr>
            <a:normAutofit/>
          </a:bodyPr>
          <a:lstStyle/>
          <a:p>
            <a:r>
              <a:rPr lang="fa-IR" sz="2800" b="1" dirty="0">
                <a:solidFill>
                  <a:srgbClr val="003296"/>
                </a:solidFill>
                <a:cs typeface="B Nazanin" panose="00000400000000000000" pitchFamily="2" charset="-78"/>
              </a:rPr>
              <a:t>انتخاب رویکرد و روش مناسب</a:t>
            </a:r>
          </a:p>
        </p:txBody>
      </p:sp>
      <p:sp>
        <p:nvSpPr>
          <p:cNvPr id="3" name="Content Placeholder 2"/>
          <p:cNvSpPr>
            <a:spLocks noGrp="1"/>
          </p:cNvSpPr>
          <p:nvPr>
            <p:ph sz="quarter" idx="4"/>
          </p:nvPr>
        </p:nvSpPr>
        <p:spPr>
          <a:xfrm>
            <a:off x="215153" y="1174375"/>
            <a:ext cx="8812305" cy="3863789"/>
          </a:xfrm>
        </p:spPr>
        <p:txBody>
          <a:bodyPr>
            <a:normAutofit/>
          </a:bodyPr>
          <a:lstStyle/>
          <a:p>
            <a:pPr algn="r" rtl="1"/>
            <a:r>
              <a:rPr lang="fa-IR" dirty="0">
                <a:cs typeface="B Nazanin" panose="00000400000000000000" pitchFamily="2" charset="-78"/>
              </a:rPr>
              <a:t>در این مرحله4 رویکرد برای ادامه کار پیش بینی شده است، هر رویکرد به بعد خاصی از مشکلات سالمندان توجه می کند و مبنای انتخاب برنامه ی مناسب خواهد بود:</a:t>
            </a:r>
          </a:p>
          <a:p>
            <a:pPr algn="r" rtl="1"/>
            <a:r>
              <a:rPr lang="fa-IR" dirty="0">
                <a:cs typeface="B Nazanin" panose="00000400000000000000" pitchFamily="2" charset="-78"/>
              </a:rPr>
              <a:t>الف) رویکرد تک بخشی</a:t>
            </a:r>
          </a:p>
          <a:p>
            <a:pPr algn="r" rtl="1"/>
            <a:r>
              <a:rPr lang="fa-IR" dirty="0">
                <a:cs typeface="B Nazanin" panose="00000400000000000000" pitchFamily="2" charset="-78"/>
              </a:rPr>
              <a:t>ب‌) رویکرد تیمی و چند بخشی</a:t>
            </a:r>
          </a:p>
          <a:p>
            <a:pPr algn="r" rtl="1"/>
            <a:r>
              <a:rPr lang="fa-IR" dirty="0">
                <a:cs typeface="B Nazanin" panose="00000400000000000000" pitchFamily="2" charset="-78"/>
              </a:rPr>
              <a:t>ج‌) رویکرد خود مراقبتی</a:t>
            </a:r>
          </a:p>
          <a:p>
            <a:pPr algn="r" rtl="1"/>
            <a:r>
              <a:rPr lang="fa-IR" dirty="0">
                <a:cs typeface="B Nazanin" panose="00000400000000000000" pitchFamily="2" charset="-78"/>
              </a:rPr>
              <a:t>د‌) رویکرد حمایتی </a:t>
            </a:r>
          </a:p>
        </p:txBody>
      </p:sp>
    </p:spTree>
    <p:extLst>
      <p:ext uri="{BB962C8B-B14F-4D97-AF65-F5344CB8AC3E}">
        <p14:creationId xmlns:p14="http://schemas.microsoft.com/office/powerpoint/2010/main" val="2624936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marL="0" indent="0" algn="just" rtl="1">
              <a:buNone/>
            </a:pPr>
            <a:r>
              <a:rPr lang="fa-IR" b="1" dirty="0">
                <a:solidFill>
                  <a:srgbClr val="FF0000"/>
                </a:solidFill>
                <a:cs typeface="B Nazanin" panose="00000400000000000000" pitchFamily="2" charset="-78"/>
              </a:rPr>
              <a:t>الف) رویکرد تک بخشی: </a:t>
            </a:r>
          </a:p>
          <a:p>
            <a:pPr marL="0" indent="0" algn="just" rtl="1">
              <a:buNone/>
            </a:pPr>
            <a:r>
              <a:rPr lang="fa-IR" dirty="0">
                <a:cs typeface="B Nazanin" panose="00000400000000000000" pitchFamily="2" charset="-78"/>
              </a:rPr>
              <a:t>در این رویکرد، با اعلام نیاز استخراج شده سالمند پرخطر به سازمان متولی، دستگاه مربوطه مداخله کامل و لازم را به تنهائی انجام می دهد. </a:t>
            </a:r>
          </a:p>
          <a:p>
            <a:pPr marL="0" indent="0" algn="just" rtl="1">
              <a:buNone/>
            </a:pPr>
            <a:endParaRPr lang="fa-IR" dirty="0">
              <a:cs typeface="B Nazanin" panose="00000400000000000000" pitchFamily="2" charset="-78"/>
            </a:endParaRPr>
          </a:p>
          <a:p>
            <a:pPr marL="0" indent="0" algn="just" rtl="1">
              <a:buNone/>
            </a:pPr>
            <a:r>
              <a:rPr lang="fa-IR" b="1" dirty="0">
                <a:solidFill>
                  <a:srgbClr val="FF0000"/>
                </a:solidFill>
                <a:cs typeface="B Nazanin" panose="00000400000000000000" pitchFamily="2" charset="-78"/>
              </a:rPr>
              <a:t>ب‌) رویکرد تیمی و چند بخشی: </a:t>
            </a:r>
          </a:p>
          <a:p>
            <a:pPr marL="0" indent="0" algn="just" rtl="1">
              <a:buNone/>
            </a:pPr>
            <a:r>
              <a:rPr lang="fa-IR" dirty="0">
                <a:cs typeface="B Nazanin" panose="00000400000000000000" pitchFamily="2" charset="-78"/>
              </a:rPr>
              <a:t>در این مدل سالمند به طیفی از مداخلات مختلف بهداشتی، درمانی، رفاهی و اجتماعی نیازمند است و به همین دلیل نیازها باید به سازمانها و دستگاههای مختلف متولی اطلاع رسانی شود و بر اساس پتانسیل موجود دستگاهها برای هر یک از آیتم های نیاز یا بخشی از یک آیتم از کمک خانواده، گروه های داوطلب و یا سایر نهادهای غیر دولتی و مردمی استفاده شود.   </a:t>
            </a:r>
          </a:p>
        </p:txBody>
      </p:sp>
    </p:spTree>
    <p:extLst>
      <p:ext uri="{BB962C8B-B14F-4D97-AF65-F5344CB8AC3E}">
        <p14:creationId xmlns:p14="http://schemas.microsoft.com/office/powerpoint/2010/main" val="1360806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marL="0" indent="0" algn="just" rtl="1">
              <a:buNone/>
            </a:pPr>
            <a:r>
              <a:rPr lang="fa-IR" b="1" dirty="0">
                <a:solidFill>
                  <a:srgbClr val="FF0000"/>
                </a:solidFill>
                <a:cs typeface="B Nazanin" panose="00000400000000000000" pitchFamily="2" charset="-78"/>
              </a:rPr>
              <a:t>ج‌) رویکرد خود مراقبتی:</a:t>
            </a:r>
          </a:p>
          <a:p>
            <a:pPr marL="0" indent="0" algn="just" rtl="1">
              <a:buNone/>
            </a:pPr>
            <a:r>
              <a:rPr lang="fa-IR" sz="2000" dirty="0">
                <a:cs typeface="B Nazanin" panose="00000400000000000000" pitchFamily="2" charset="-78"/>
              </a:rPr>
              <a:t>خود مدیریتی یا خود مراقبتی، رویکردی است که در برخی موارد با انتقال اطلاعات و مهارت های بهداشتی و توانمندسازی بیماران برای داشتن نقشی فعال در مدیریت شرایط مزمن بیماری و پیشگیری از ابتلا به بیماری ها و مشکلات و معضلات طراحی و اجرا می شود. این آموزش ها می تواند توسط طیف وسیعی از افراد و سازمانها شامل سازمانهای دولتی و خصوصی و سمن ها و گروههای داوطلب انجام شود. در این رویکرد مداخله اصلی توسط خود سالمند و خانواده انجام می شود.</a:t>
            </a:r>
          </a:p>
        </p:txBody>
      </p:sp>
    </p:spTree>
    <p:extLst>
      <p:ext uri="{BB962C8B-B14F-4D97-AF65-F5344CB8AC3E}">
        <p14:creationId xmlns:p14="http://schemas.microsoft.com/office/powerpoint/2010/main" val="1001276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algn="just" rtl="1"/>
            <a:r>
              <a:rPr lang="fa-IR" b="1" dirty="0">
                <a:solidFill>
                  <a:srgbClr val="FF0000"/>
                </a:solidFill>
                <a:cs typeface="B Nazanin" panose="00000400000000000000" pitchFamily="2" charset="-78"/>
              </a:rPr>
              <a:t>د‌) رویکرد حمایتی : </a:t>
            </a:r>
          </a:p>
          <a:p>
            <a:pPr marL="0" indent="0" algn="just" rtl="1">
              <a:buNone/>
            </a:pPr>
            <a:r>
              <a:rPr lang="fa-IR" sz="2000" dirty="0">
                <a:cs typeface="B Nazanin" panose="00000400000000000000" pitchFamily="2" charset="-78"/>
              </a:rPr>
              <a:t>این رویکرد در مورد سالمندانی مورد استفاده قرار می گیرد که دارای سابقه ی حداقل یک مشکل خطرناک و جدی سلامتی یا رفاهی باشند. در این رویکرد، مدیریت وضعیت سالمندان مذکور پس از اولین ارزیابی، با توجه به نوع مشکل موجود، به یک دستگاه یا نهاد دولتی / غیر دولتی یا گروه داوطلب واگذار می شود و مسئول مربوطه از طریق بازدیدهای مکرر و مستمر از منزل و یا پیگیری های تلفنی نسبت به وضعیت سالمند مطلع می شود. </a:t>
            </a:r>
          </a:p>
          <a:p>
            <a:pPr marL="0" indent="0" algn="just" rtl="1">
              <a:buNone/>
            </a:pPr>
            <a:r>
              <a:rPr lang="fa-IR" sz="2000" dirty="0">
                <a:cs typeface="B Nazanin" panose="00000400000000000000" pitchFamily="2" charset="-78"/>
              </a:rPr>
              <a:t>کیس های آزار دیده و یا سالمندان آسیب پذیر از نظر اقتصادی و سالمندانی که در مراحل ابتدایی بیماری های صعب العلاج (سرطان، سکته های مغزی، آلزایمر) قرار دارند گزینه های خوبی هستند که به عنوان گروه هدف این رویکرد مورد مداخله قرار گیرند. نتایج نشان می‌دهد پیگیری های مستمر از مرگ، بستریهای طولانی مدت و مکرر در بیمارستان و آسیب های روانی، اجتماعی و اقتصادی در سالمند و خانواده او جلوگیری می کند.</a:t>
            </a: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881006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999122" y="1575657"/>
            <a:ext cx="5144877" cy="1527050"/>
          </a:xfrm>
        </p:spPr>
        <p:txBody>
          <a:bodyPr>
            <a:normAutofit fontScale="90000"/>
          </a:bodyPr>
          <a:lstStyle/>
          <a:p>
            <a:pPr algn="ctr" rtl="1">
              <a:lnSpc>
                <a:spcPct val="150000"/>
              </a:lnSpc>
            </a:pPr>
            <a:r>
              <a:rPr lang="fa-IR" altLang="en-US" sz="2800" b="1" dirty="0">
                <a:cs typeface="B Titr" panose="00000700000000000000" pitchFamily="2" charset="-78"/>
              </a:rPr>
              <a:t>فعالیت های پیش بینی شده برنامه مراقبت و حمایت از سالمندان پر خطر در سال 1401</a:t>
            </a:r>
            <a:endParaRPr lang="fa-IR" altLang="en-US" sz="27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761222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020" y="0"/>
            <a:ext cx="5183268" cy="1068636"/>
          </a:xfrm>
        </p:spPr>
        <p:txBody>
          <a:bodyPr>
            <a:noAutofit/>
          </a:bodyPr>
          <a:lstStyle/>
          <a:p>
            <a:pPr algn="ctr"/>
            <a:r>
              <a:rPr lang="fa-IR" sz="2400" b="1" dirty="0">
                <a:solidFill>
                  <a:srgbClr val="003296"/>
                </a:solidFill>
                <a:effectLst/>
                <a:cs typeface="B Nazanin" panose="00000400000000000000" pitchFamily="2" charset="-78"/>
              </a:rPr>
              <a:t>فعالیت های پیش بینی شده برنامه مراقبت و حمایت از سالمندان پر خطر در سال 1401</a:t>
            </a:r>
            <a:endParaRPr lang="en-US" sz="2400" dirty="0"/>
          </a:p>
        </p:txBody>
      </p:sp>
      <p:sp>
        <p:nvSpPr>
          <p:cNvPr id="3" name="Content Placeholder 2"/>
          <p:cNvSpPr>
            <a:spLocks noGrp="1"/>
          </p:cNvSpPr>
          <p:nvPr>
            <p:ph idx="1"/>
          </p:nvPr>
        </p:nvSpPr>
        <p:spPr>
          <a:xfrm>
            <a:off x="107667" y="1068636"/>
            <a:ext cx="8928666" cy="4074863"/>
          </a:xfrm>
        </p:spPr>
        <p:txBody>
          <a:bodyPr>
            <a:normAutofit fontScale="85000" lnSpcReduction="10000"/>
          </a:bodyPr>
          <a:lstStyle/>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1-اضافه نمودن شاخص های برنامه در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شاخص های عملکردی </a:t>
            </a:r>
            <a:r>
              <a:rPr lang="fa-IR" sz="2400" dirty="0">
                <a:latin typeface="Calibri" panose="020F0502020204030204" pitchFamily="34" charset="0"/>
                <a:ea typeface="Calibri" panose="020F0502020204030204" pitchFamily="34" charset="0"/>
                <a:cs typeface="B Nazanin" panose="00000400000000000000" pitchFamily="2" charset="-78"/>
              </a:rPr>
              <a:t>مراقبین سلامت و بهورزان به عنوان آیتم امتیاز آور و کلیدی و ابلاغ به شبکه های بهداشت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"پوشش مراقبت بالای 95% در شناسایی و طبقه بندی خطر پذیری سالمندان" </a:t>
            </a: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"پوشش نیاز سنجی 100 % سالمندان بسیار پر خطر و 50 % سالمندان پر خطر در شهرهای زیر 20 هزار نفر" </a:t>
            </a: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 پوشش 40 % مراقبت ادغام یافته سالمندان بسیار پر خطر و پر خطر "</a:t>
            </a:r>
          </a:p>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 2- </a:t>
            </a:r>
            <a:r>
              <a:rPr lang="fa-IR" sz="2500" dirty="0">
                <a:latin typeface="Calibri" panose="020F0502020204030204" pitchFamily="34" charset="0"/>
                <a:ea typeface="Calibri" panose="020F0502020204030204" pitchFamily="34" charset="0"/>
                <a:cs typeface="B Nazanin" panose="00000400000000000000" pitchFamily="2" charset="-78"/>
              </a:rPr>
              <a:t>اضافه نمودن 3 شاخص اصلی فوق در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چک لیستهای پایش مراکز محیطی و ستاد شهرستان </a:t>
            </a:r>
            <a:r>
              <a:rPr lang="fa-IR" sz="2400" dirty="0">
                <a:latin typeface="Calibri" panose="020F0502020204030204" pitchFamily="34" charset="0"/>
                <a:ea typeface="Calibri" panose="020F0502020204030204" pitchFamily="34" charset="0"/>
                <a:cs typeface="B Nazanin" panose="00000400000000000000" pitchFamily="2" charset="-78"/>
              </a:rPr>
              <a:t>و اختصاص امتیاز ویژه</a:t>
            </a:r>
          </a:p>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3- رصد مستمر شاخصها در شهرستانها و مقایسه با حد انتظار ابلاغی (تماس تلفنی، ارسال نامه و بارگذاری نمودارهای پوشش شهرستانها در گروه مجازی همکاران محیطی، کارشناسان سالمندان و معاونین بهداشتی شبکه ها)</a:t>
            </a:r>
          </a:p>
        </p:txBody>
      </p:sp>
    </p:spTree>
    <p:extLst>
      <p:ext uri="{BB962C8B-B14F-4D97-AF65-F5344CB8AC3E}">
        <p14:creationId xmlns:p14="http://schemas.microsoft.com/office/powerpoint/2010/main" val="3426441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79" y="1044701"/>
            <a:ext cx="9000444" cy="3054099"/>
          </a:xfrm>
        </p:spPr>
        <p:txBody>
          <a:bodyPr>
            <a:noAutofit/>
          </a:bodyPr>
          <a:lstStyle/>
          <a:p>
            <a:pPr marL="0" indent="0" algn="just" rtl="1">
              <a:lnSpc>
                <a:spcPct val="115000"/>
              </a:lnSpc>
              <a:spcBef>
                <a:spcPts val="0"/>
              </a:spcBef>
              <a:spcAft>
                <a:spcPts val="1000"/>
              </a:spcAft>
              <a:buNone/>
            </a:pP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5-طراحی فرمت نیاز سنجی سالمندان بسیار پر خطر و پر خطر </a:t>
            </a:r>
            <a:r>
              <a:rPr lang="fa-IR" sz="2000" dirty="0">
                <a:latin typeface="Calibri" panose="020F0502020204030204" pitchFamily="34" charset="0"/>
                <a:ea typeface="Calibri" panose="020F0502020204030204" pitchFamily="34" charset="0"/>
                <a:cs typeface="B Nazanin" panose="00000400000000000000" pitchFamily="2" charset="-78"/>
              </a:rPr>
              <a:t>در حیطه های سلامت جسمی، روانی، حمایتی، فضای فیزیکی منزل</a:t>
            </a:r>
          </a:p>
          <a:p>
            <a:pPr marL="0" indent="0" algn="just" rtl="1">
              <a:lnSpc>
                <a:spcPct val="115000"/>
              </a:lnSpc>
              <a:spcBef>
                <a:spcPts val="0"/>
              </a:spcBef>
              <a:spcAft>
                <a:spcPts val="1000"/>
              </a:spcAft>
              <a:buNone/>
            </a:pPr>
            <a:r>
              <a:rPr lang="fa-IR" sz="2000" dirty="0">
                <a:latin typeface="Calibri" panose="020F0502020204030204" pitchFamily="34" charset="0"/>
                <a:ea typeface="Calibri" panose="020F0502020204030204" pitchFamily="34" charset="0"/>
                <a:cs typeface="B Nazanin" panose="00000400000000000000" pitchFamily="2" charset="-78"/>
              </a:rPr>
              <a:t>6- اجرای </a:t>
            </a: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پایلوت نیاز سنجی سالمندان به صورت کاغذی برای 10 % سالمندان بسیار پر خطر </a:t>
            </a:r>
            <a:r>
              <a:rPr lang="fa-IR" sz="2000" dirty="0">
                <a:latin typeface="Calibri" panose="020F0502020204030204" pitchFamily="34" charset="0"/>
                <a:ea typeface="Calibri" panose="020F0502020204030204" pitchFamily="34" charset="0"/>
                <a:cs typeface="B Nazanin" panose="00000400000000000000" pitchFamily="2" charset="-78"/>
              </a:rPr>
              <a:t>در 4 شهرستان اصفهان 1و2 لنجان و نایین و استخراج مشکلات و چالش های فرایند نیاز سنجی و فرمت مربوطه و انجام اصلاحات نهایی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15000"/>
              </a:lnSpc>
              <a:spcBef>
                <a:spcPts val="0"/>
              </a:spcBef>
              <a:spcAft>
                <a:spcPts val="1000"/>
              </a:spcAft>
              <a:buNone/>
            </a:pPr>
            <a:r>
              <a:rPr lang="fa-IR" sz="2000" dirty="0">
                <a:latin typeface="Calibri" panose="020F0502020204030204" pitchFamily="34" charset="0"/>
                <a:ea typeface="Calibri" panose="020F0502020204030204" pitchFamily="34" charset="0"/>
                <a:cs typeface="B Nazanin" panose="00000400000000000000" pitchFamily="2" charset="-78"/>
              </a:rPr>
              <a:t>7- </a:t>
            </a: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طراحی سامانه نیاز سنجی </a:t>
            </a:r>
            <a:r>
              <a:rPr lang="fa-IR" sz="2000" dirty="0">
                <a:latin typeface="Calibri" panose="020F0502020204030204" pitchFamily="34" charset="0"/>
                <a:ea typeface="Calibri" panose="020F0502020204030204" pitchFamily="34" charset="0"/>
                <a:cs typeface="B Nazanin" panose="00000400000000000000" pitchFamily="2" charset="-78"/>
              </a:rPr>
              <a:t>و بارگذاری فرم نیاز سنجی تایید شده سالمندان به منظور سهولت در ورود اطلاعات، گزارش گیری و دستیابی به نتایج به منظور طبقه بندی و اولویت سنجی نیازها و صرفه جویی در منابع</a:t>
            </a:r>
          </a:p>
          <a:p>
            <a:pPr marL="0" indent="0" algn="r" rtl="1">
              <a:buNone/>
            </a:pPr>
            <a:endParaRPr lang="en-US" sz="2000" dirty="0">
              <a:latin typeface="Calibri" panose="020F0502020204030204" pitchFamily="34" charset="0"/>
              <a:ea typeface="Calibri" panose="020F0502020204030204" pitchFamily="34" charset="0"/>
              <a:cs typeface="B Nazanin" panose="00000400000000000000" pitchFamily="2" charset="-78"/>
            </a:endParaRPr>
          </a:p>
          <a:p>
            <a:pPr marL="0" indent="0">
              <a:buNone/>
            </a:pPr>
            <a:endParaRPr lang="en-US" sz="2000" dirty="0">
              <a:cs typeface="B Nazanin" panose="00000400000000000000" pitchFamily="2" charset="-78"/>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23821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7619"/>
            <a:ext cx="9000444" cy="4085880"/>
          </a:xfrm>
        </p:spPr>
        <p:txBody>
          <a:bodyPr>
            <a:noAutofit/>
          </a:bodyPr>
          <a:lstStyle/>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8-ورود اطلاعات 10 % نیاز سنجی سالمندان شهرستانهای پایلوت در سامانه نیاز سنجی به منظور بررسی مشکلات و رفع آنها جهت نهایی نمودن و ابلاغ برنامه نیاز سنجی به سایر شبکه ها</a:t>
            </a:r>
          </a:p>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9- بارگذاری گزارش های منتج از نیاز سنجی در سامانه نیاز سنجی و داشبورد مدیریتی (ادغام اطلاعات سامانه نیاز سنجی در داشبورد مدیریتی)</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10- پیش بینی برگزاری </a:t>
            </a:r>
            <a:r>
              <a:rPr lang="fa-IR" sz="1800" b="1" dirty="0">
                <a:solidFill>
                  <a:srgbClr val="FF0000"/>
                </a:solidFill>
                <a:latin typeface="Calibri" panose="020F0502020204030204" pitchFamily="34" charset="0"/>
                <a:ea typeface="Calibri" panose="020F0502020204030204" pitchFamily="34" charset="0"/>
                <a:cs typeface="B Nazanin" panose="00000400000000000000" pitchFamily="2" charset="-78"/>
              </a:rPr>
              <a:t>جلسه آموزشی نحوه انجام نیاز سنجی در سامانه نیاز سنجی سالمندان و نظام مراقبت از سالمندان پر خطر </a:t>
            </a:r>
            <a:r>
              <a:rPr lang="fa-IR" sz="1800" dirty="0">
                <a:latin typeface="Calibri" panose="020F0502020204030204" pitchFamily="34" charset="0"/>
                <a:ea typeface="Calibri" panose="020F0502020204030204" pitchFamily="34" charset="0"/>
                <a:cs typeface="B Nazanin" panose="00000400000000000000" pitchFamily="2" charset="-78"/>
              </a:rPr>
              <a:t>ستاد شهرستانها – 18 و 21 خرداد</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11- تجزیه و تحلیل نتایج و گزارشات نیاز سنجی سالمندان بسیار پر خطر  و 50 درصد سالمندان پر خطر در شهرهای زیر 20 هزار نفر  </a:t>
            </a:r>
          </a:p>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12- اولویت بندی نیازها جهت ارائه در جلسات بین بخشی و برون بخشی و جلب حمایت</a:t>
            </a:r>
            <a:endParaRPr lang="en-US" sz="1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712438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044701"/>
            <a:ext cx="8856890" cy="3817624"/>
          </a:xfrm>
        </p:spPr>
        <p:txBody>
          <a:bodyPr>
            <a:normAutofit/>
          </a:bodyPr>
          <a:lstStyle/>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13- بارگذاری اطلاعات مربوط به گزارش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دریافت مراقبت های ادغام یافته سالمندان بسیار پر خطر و پر خطر</a:t>
            </a:r>
            <a:r>
              <a:rPr lang="fa-IR" sz="2400" dirty="0">
                <a:latin typeface="Calibri" panose="020F0502020204030204" pitchFamily="34" charset="0"/>
                <a:ea typeface="Calibri" panose="020F0502020204030204" pitchFamily="34" charset="0"/>
                <a:cs typeface="B Nazanin" panose="00000400000000000000" pitchFamily="2" charset="-78"/>
              </a:rPr>
              <a:t> در صفحه خطر پذیری سالمندان در داشبورد مدیریتی</a:t>
            </a:r>
          </a:p>
          <a:p>
            <a:pPr marL="0" indent="0" algn="just" rtl="1">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14- تعیین اولویت های مراقبت ادغام یافته و جامع برای سالمندان بسیار پر خطر و پر خطر و تنها در سال 1401 به تفکیک 23 شهرستان تابعه و ابلاغ در قالب اهداف کمی برنامه عملیاتی سال 1401 شهرستانها </a:t>
            </a:r>
          </a:p>
          <a:p>
            <a:pPr algn="r" rtl="1"/>
            <a:endParaRPr lang="en-US" sz="1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41704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918" y="92611"/>
            <a:ext cx="4636234" cy="739290"/>
          </a:xfrm>
        </p:spPr>
        <p:txBody>
          <a:bodyPr>
            <a:noAutofit/>
          </a:bodyPr>
          <a:lstStyle/>
          <a:p>
            <a:pPr algn="ctr" rtl="1"/>
            <a:r>
              <a:rPr lang="fa-IR" sz="2800" b="1" dirty="0">
                <a:solidFill>
                  <a:srgbClr val="003296"/>
                </a:solidFill>
                <a:effectLst/>
                <a:cs typeface="B Nazanin" panose="00000400000000000000" pitchFamily="2" charset="-78"/>
              </a:rPr>
              <a:t>اهداف اجرای برنامه مراقبت سالمندان پر خطر</a:t>
            </a:r>
            <a:endParaRPr lang="en-US" sz="2800" dirty="0">
              <a:solidFill>
                <a:srgbClr val="003296"/>
              </a:solidFill>
            </a:endParaRPr>
          </a:p>
        </p:txBody>
      </p:sp>
      <p:sp>
        <p:nvSpPr>
          <p:cNvPr id="3" name="Content Placeholder 2"/>
          <p:cNvSpPr>
            <a:spLocks noGrp="1"/>
          </p:cNvSpPr>
          <p:nvPr>
            <p:ph idx="1"/>
          </p:nvPr>
        </p:nvSpPr>
        <p:spPr>
          <a:xfrm>
            <a:off x="0" y="1187246"/>
            <a:ext cx="9144000" cy="3956254"/>
          </a:xfrm>
        </p:spPr>
        <p:txBody>
          <a:bodyPr>
            <a:normAutofit/>
          </a:bodyPr>
          <a:lstStyle/>
          <a:p>
            <a:pPr marL="0" indent="0" algn="justLow" rtl="1">
              <a:buNone/>
            </a:pPr>
            <a:r>
              <a:rPr lang="fa-IR" sz="2000" dirty="0">
                <a:cs typeface="B Nazanin" panose="00000400000000000000" pitchFamily="2" charset="-78"/>
              </a:rPr>
              <a:t>1- شناسایی سالمندان پرخطر از نظر </a:t>
            </a:r>
            <a:r>
              <a:rPr lang="fa-IR" sz="2000" dirty="0">
                <a:solidFill>
                  <a:srgbClr val="FF0000"/>
                </a:solidFill>
                <a:cs typeface="B Nazanin" panose="00000400000000000000" pitchFamily="2" charset="-78"/>
              </a:rPr>
              <a:t>ابتلا به کووید </a:t>
            </a:r>
            <a:r>
              <a:rPr lang="fa-IR" sz="2000" dirty="0">
                <a:cs typeface="B Nazanin" panose="00000400000000000000" pitchFamily="2" charset="-78"/>
              </a:rPr>
              <a:t>و معرفی به تیم های رهگیری، مراقبت در منزل و تیم حمایتی</a:t>
            </a:r>
          </a:p>
          <a:p>
            <a:pPr marL="0" indent="0" algn="justLow" rtl="1">
              <a:buNone/>
            </a:pPr>
            <a:r>
              <a:rPr lang="fa-IR" sz="2000" dirty="0">
                <a:cs typeface="B Nazanin" panose="00000400000000000000" pitchFamily="2" charset="-78"/>
              </a:rPr>
              <a:t>2-</a:t>
            </a:r>
            <a:r>
              <a:rPr lang="fa-IR" sz="2000" dirty="0">
                <a:solidFill>
                  <a:srgbClr val="FF0000"/>
                </a:solidFill>
                <a:cs typeface="B Nazanin" panose="00000400000000000000" pitchFamily="2" charset="-78"/>
              </a:rPr>
              <a:t>اولویت بندی </a:t>
            </a:r>
            <a:r>
              <a:rPr lang="fa-IR" sz="2000" dirty="0">
                <a:cs typeface="B Nazanin" panose="00000400000000000000" pitchFamily="2" charset="-78"/>
              </a:rPr>
              <a:t>سالمندان جهت ارائه مراقبت ها و خدمات بهداشتی درمانی</a:t>
            </a:r>
          </a:p>
          <a:p>
            <a:pPr marL="0" indent="0" algn="justLow" rtl="1">
              <a:buNone/>
            </a:pPr>
            <a:r>
              <a:rPr lang="fa-IR" sz="2000" dirty="0">
                <a:cs typeface="B Nazanin" panose="00000400000000000000" pitchFamily="2" charset="-78"/>
              </a:rPr>
              <a:t>3- نهادینه سازی و تقویت </a:t>
            </a:r>
            <a:r>
              <a:rPr lang="fa-IR" sz="2000" dirty="0">
                <a:solidFill>
                  <a:srgbClr val="FF0000"/>
                </a:solidFill>
                <a:cs typeface="B Nazanin" panose="00000400000000000000" pitchFamily="2" charset="-78"/>
              </a:rPr>
              <a:t>همکاری بین بخشی </a:t>
            </a:r>
            <a:r>
              <a:rPr lang="fa-IR" sz="2000" dirty="0">
                <a:cs typeface="B Nazanin" panose="00000400000000000000" pitchFamily="2" charset="-78"/>
              </a:rPr>
              <a:t>و افزایش مشارکت سازمانها و نهادهای متولی سالمندان در جهت توسعه خدمت رسانی </a:t>
            </a:r>
          </a:p>
          <a:p>
            <a:pPr marL="0" indent="0" algn="justLow" rtl="1">
              <a:buNone/>
            </a:pPr>
            <a:r>
              <a:rPr lang="fa-IR" sz="2000" dirty="0">
                <a:cs typeface="B Nazanin" panose="00000400000000000000" pitchFamily="2" charset="-78"/>
              </a:rPr>
              <a:t>4- افزایش دسترسی سالمندان بسیار پر خطر و پر خطر به </a:t>
            </a:r>
            <a:r>
              <a:rPr lang="fa-IR" sz="2000" dirty="0">
                <a:solidFill>
                  <a:srgbClr val="FF0000"/>
                </a:solidFill>
                <a:cs typeface="B Nazanin" panose="00000400000000000000" pitchFamily="2" charset="-78"/>
              </a:rPr>
              <a:t>خدمات حمایتی</a:t>
            </a:r>
          </a:p>
          <a:p>
            <a:pPr marL="0" indent="0" algn="justLow" rtl="1">
              <a:buNone/>
            </a:pPr>
            <a:r>
              <a:rPr lang="fa-IR" sz="2000" dirty="0">
                <a:cs typeface="B Nazanin" panose="00000400000000000000" pitchFamily="2" charset="-78"/>
              </a:rPr>
              <a:t>5- تسهیل در دسترسی سالمندان به </a:t>
            </a:r>
            <a:r>
              <a:rPr lang="fa-IR" sz="2000" dirty="0">
                <a:solidFill>
                  <a:srgbClr val="FF0000"/>
                </a:solidFill>
                <a:cs typeface="B Nazanin" panose="00000400000000000000" pitchFamily="2" charset="-78"/>
              </a:rPr>
              <a:t>منابع و ظرفیت های محلی</a:t>
            </a:r>
          </a:p>
          <a:p>
            <a:pPr marL="0" indent="0" algn="justLow" rtl="1">
              <a:buNone/>
            </a:pPr>
            <a:r>
              <a:rPr lang="fa-IR" sz="2000" dirty="0">
                <a:cs typeface="B Nazanin" panose="00000400000000000000" pitchFamily="2" charset="-78"/>
              </a:rPr>
              <a:t>6-افزایش كميت و كيفيت </a:t>
            </a:r>
            <a:r>
              <a:rPr lang="fa-IR" sz="2000" dirty="0">
                <a:solidFill>
                  <a:srgbClr val="FF0000"/>
                </a:solidFill>
                <a:cs typeface="B Nazanin" panose="00000400000000000000" pitchFamily="2" charset="-78"/>
              </a:rPr>
              <a:t>مشاركت مردم و خیرین </a:t>
            </a:r>
            <a:r>
              <a:rPr lang="fa-IR" sz="2000" dirty="0">
                <a:cs typeface="B Nazanin" panose="00000400000000000000" pitchFamily="2" charset="-78"/>
              </a:rPr>
              <a:t>در سلامت و مراقبت از سالمندان نیازمند </a:t>
            </a:r>
            <a:endParaRPr lang="en-US" sz="2000" dirty="0">
              <a:cs typeface="B Nazanin" panose="00000400000000000000" pitchFamily="2" charset="-78"/>
            </a:endParaRPr>
          </a:p>
          <a:p>
            <a:pPr marL="0" indent="0" algn="justLow" rtl="1">
              <a:buNone/>
            </a:pPr>
            <a:r>
              <a:rPr lang="fa-IR" sz="2000" dirty="0">
                <a:cs typeface="B Nazanin" panose="00000400000000000000" pitchFamily="2" charset="-78"/>
              </a:rPr>
              <a:t>7- پیشگیری از </a:t>
            </a:r>
            <a:r>
              <a:rPr lang="fa-IR" sz="2000" dirty="0">
                <a:solidFill>
                  <a:srgbClr val="FF0000"/>
                </a:solidFill>
                <a:cs typeface="B Nazanin" panose="00000400000000000000" pitchFamily="2" charset="-78"/>
              </a:rPr>
              <a:t>عوارض و مرگ های زودرس </a:t>
            </a:r>
            <a:r>
              <a:rPr lang="fa-IR" sz="2000" dirty="0">
                <a:cs typeface="B Nazanin" panose="00000400000000000000" pitchFamily="2" charset="-78"/>
              </a:rPr>
              <a:t>ناشی از  بیماری های غیر واگیر                                 </a:t>
            </a:r>
          </a:p>
          <a:p>
            <a:pPr marL="0" indent="0" algn="justLow" rtl="1">
              <a:buNone/>
            </a:pPr>
            <a:r>
              <a:rPr lang="fa-IR" sz="2000" dirty="0">
                <a:cs typeface="B Nazanin" panose="00000400000000000000" pitchFamily="2" charset="-78"/>
              </a:rPr>
              <a:t>8- کاهش </a:t>
            </a:r>
            <a:r>
              <a:rPr lang="fa-IR" sz="2000" dirty="0">
                <a:solidFill>
                  <a:srgbClr val="FF0000"/>
                </a:solidFill>
                <a:cs typeface="B Nazanin" panose="00000400000000000000" pitchFamily="2" charset="-78"/>
              </a:rPr>
              <a:t>آسیب‌های اجتماعی</a:t>
            </a:r>
          </a:p>
          <a:p>
            <a:pPr marL="0" indent="0" algn="justLow" rtl="1">
              <a:buNone/>
            </a:pPr>
            <a:r>
              <a:rPr lang="fa-IR" sz="2000" dirty="0">
                <a:cs typeface="B Nazanin" panose="00000400000000000000" pitchFamily="2" charset="-78"/>
              </a:rPr>
              <a:t>9- ارتقاء </a:t>
            </a:r>
            <a:r>
              <a:rPr lang="fa-IR" sz="2000" dirty="0">
                <a:solidFill>
                  <a:srgbClr val="FF0000"/>
                </a:solidFill>
                <a:cs typeface="B Nazanin" panose="00000400000000000000" pitchFamily="2" charset="-78"/>
              </a:rPr>
              <a:t>کیفیت زندگی </a:t>
            </a:r>
            <a:r>
              <a:rPr lang="fa-IR" sz="2000" dirty="0">
                <a:cs typeface="B Nazanin" panose="00000400000000000000" pitchFamily="2" charset="-78"/>
              </a:rPr>
              <a:t>سالمندان با اولویت سالمندان بسیار پر خطر و پر خطر</a:t>
            </a:r>
          </a:p>
        </p:txBody>
      </p:sp>
    </p:spTree>
    <p:extLst>
      <p:ext uri="{BB962C8B-B14F-4D97-AF65-F5344CB8AC3E}">
        <p14:creationId xmlns:p14="http://schemas.microsoft.com/office/powerpoint/2010/main" val="3115983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5754"/>
            <a:ext cx="9000445" cy="3997746"/>
          </a:xfrm>
        </p:spPr>
        <p:txBody>
          <a:bodyPr>
            <a:normAutofit/>
          </a:bodyPr>
          <a:lstStyle/>
          <a:p>
            <a:pPr marL="0" indent="0" algn="just" rtl="1">
              <a:buNone/>
            </a:pPr>
            <a:r>
              <a:rPr lang="fa-IR" sz="1800" dirty="0">
                <a:latin typeface="Calibri" panose="020F0502020204030204" pitchFamily="34" charset="0"/>
                <a:ea typeface="Calibri" panose="020F0502020204030204" pitchFamily="34" charset="0"/>
                <a:cs typeface="B Nazanin" panose="00000400000000000000" pitchFamily="2" charset="-78"/>
              </a:rPr>
              <a:t>1</a:t>
            </a:r>
            <a:r>
              <a:rPr lang="fa-IR" sz="2400" dirty="0">
                <a:latin typeface="Calibri" panose="020F0502020204030204" pitchFamily="34" charset="0"/>
                <a:ea typeface="Calibri" panose="020F0502020204030204" pitchFamily="34" charset="0"/>
                <a:cs typeface="B Nazanin" panose="00000400000000000000" pitchFamily="2" charset="-78"/>
              </a:rPr>
              <a:t>5- هماهنگی با شهرستانها در خصوص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اعلام تعداد تیم های نیاز سنجی مورد نیاز جهت تعریف در سامانه نیاز سنجی</a:t>
            </a:r>
            <a:r>
              <a:rPr lang="fa-IR" sz="2400" dirty="0">
                <a:latin typeface="Calibri" panose="020F0502020204030204" pitchFamily="34" charset="0"/>
                <a:ea typeface="Calibri" panose="020F0502020204030204" pitchFamily="34" charset="0"/>
                <a:cs typeface="B Nazanin" panose="00000400000000000000" pitchFamily="2" charset="-78"/>
              </a:rPr>
              <a:t> و تعریف نام کاربری و رمز عبور تیم های شهرستانی</a:t>
            </a:r>
          </a:p>
          <a:p>
            <a:pPr marL="0" indent="0" algn="just" rtl="1">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16-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ابلاغ آغاز برنامه نیاز سنجی به تمام شهرستانها </a:t>
            </a:r>
            <a:r>
              <a:rPr lang="fa-IR" sz="2400" dirty="0">
                <a:latin typeface="Calibri" panose="020F0502020204030204" pitchFamily="34" charset="0"/>
                <a:ea typeface="Calibri" panose="020F0502020204030204" pitchFamily="34" charset="0"/>
                <a:cs typeface="B Nazanin" panose="00000400000000000000" pitchFamily="2" charset="-78"/>
              </a:rPr>
              <a:t>و تعیین حد انتظار نیاز سنجی به تفکیک شهرستانها و برنامه زمان بندی (100 % سالمندان بسیار پرخطر، 50% سالمندان پر خطر در شهرستانهای زیر 20 هزار و سالمندان تنها) </a:t>
            </a:r>
          </a:p>
          <a:p>
            <a:pPr marL="0" indent="0" algn="just" rtl="1">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17- نظارت بر عملکرد تیم های نیاز سنجی در بازدیدهای دوره ای کارشناسان سالمندان معاونت بهداشتی و ارائه فیدبک </a:t>
            </a:r>
          </a:p>
          <a:p>
            <a:pPr algn="r" rtl="1"/>
            <a:endParaRPr lang="en-US" sz="1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97995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5876"/>
            <a:ext cx="9000445" cy="3817624"/>
          </a:xfrm>
        </p:spPr>
        <p:txBody>
          <a:bodyPr>
            <a:normAutofit/>
          </a:bodyPr>
          <a:lstStyle/>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18- هماهنگی با ریاست دانشگاه و دبیرخانه ساغ دانشگاه و برگزاری جلسات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درون بخشی </a:t>
            </a:r>
            <a:r>
              <a:rPr lang="fa-IR" sz="2400" dirty="0">
                <a:latin typeface="Calibri" panose="020F0502020204030204" pitchFamily="34" charset="0"/>
                <a:ea typeface="Calibri" panose="020F0502020204030204" pitchFamily="34" charset="0"/>
                <a:cs typeface="B Nazanin" panose="00000400000000000000" pitchFamily="2" charset="-78"/>
              </a:rPr>
              <a:t>با </a:t>
            </a:r>
            <a:r>
              <a:rPr lang="fa-IR" sz="2400" dirty="0">
                <a:latin typeface="Calibri" panose="020F0502020204030204" pitchFamily="34" charset="0"/>
                <a:ea typeface="Times New Roman" panose="02020603050405020304" pitchFamily="18" charset="0"/>
                <a:cs typeface="B Mitra" panose="00000400000000000000" pitchFamily="2" charset="-78"/>
              </a:rPr>
              <a:t>معاونت های درمان، غذا و دارو، آموزشی، دانشکده های بهداشت، پرستاری مامایی، توانبخشی، تغذیه و ... و نظام پزشکی استان ، </a:t>
            </a:r>
            <a:r>
              <a:rPr lang="fa-IR" sz="2400" dirty="0">
                <a:latin typeface="Calibri" panose="020F0502020204030204" pitchFamily="34" charset="0"/>
                <a:ea typeface="Calibri" panose="020F0502020204030204" pitchFamily="34" charset="0"/>
                <a:cs typeface="B Nazanin" panose="00000400000000000000" pitchFamily="2" charset="-78"/>
              </a:rPr>
              <a:t>و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برون بخشی </a:t>
            </a:r>
            <a:r>
              <a:rPr lang="fa-IR" sz="2400" dirty="0">
                <a:latin typeface="Calibri" panose="020F0502020204030204" pitchFamily="34" charset="0"/>
                <a:ea typeface="Calibri" panose="020F0502020204030204" pitchFamily="34" charset="0"/>
                <a:cs typeface="B Nazanin" panose="00000400000000000000" pitchFamily="2" charset="-78"/>
              </a:rPr>
              <a:t>با معاونت های مختلف سازمان بهزیستی استان، کمیته امداد، هلال احمر و خیرین و </a:t>
            </a:r>
            <a:r>
              <a:rPr lang="en-US" sz="2400" dirty="0">
                <a:latin typeface="Calibri" panose="020F0502020204030204" pitchFamily="34" charset="0"/>
                <a:ea typeface="Calibri" panose="020F0502020204030204" pitchFamily="34" charset="0"/>
                <a:cs typeface="B Nazanin" panose="00000400000000000000" pitchFamily="2" charset="-78"/>
              </a:rPr>
              <a:t>NGO </a:t>
            </a:r>
            <a:r>
              <a:rPr lang="fa-IR" sz="2400" dirty="0">
                <a:latin typeface="Calibri" panose="020F0502020204030204" pitchFamily="34" charset="0"/>
                <a:ea typeface="Calibri" panose="020F0502020204030204" pitchFamily="34" charset="0"/>
                <a:cs typeface="B Nazanin" panose="00000400000000000000" pitchFamily="2" charset="-78"/>
              </a:rPr>
              <a:t>ها... به منظور تشریح برنامه مراقبت سالمندان بسیار پر خطر، اهداف و انتظارات بین بخشی و جلب حمایت</a:t>
            </a:r>
          </a:p>
          <a:p>
            <a:pPr marL="0" indent="0" algn="just" rtl="1">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19- پیگیری جهت طرح موضوع و نتایج مراقبت خطر پذیری و همچنین نیاز سنجی سالمندان پر خطر و انتظارات از دستگاه ها در مراقبت از این گروه آسیب پذیر در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شورای ساماندهی سالمندان استانداری و فرمانداری ها</a:t>
            </a:r>
            <a:endParaRPr lang="en-US" sz="24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30412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183818"/>
            <a:ext cx="8856890" cy="3970329"/>
          </a:xfrm>
        </p:spPr>
        <p:txBody>
          <a:bodyPr>
            <a:normAutofit/>
          </a:bodyPr>
          <a:lstStyle/>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20- دریافت لیست مددجویان سالمند تحت پوشش سازمان بهزیستی و کمیته امداد و تطابق با </a:t>
            </a:r>
            <a:r>
              <a:rPr lang="fa-IR"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بانک اطلاعاتی سالمندان بسیار پر خطر و پر خطر </a:t>
            </a:r>
            <a:r>
              <a:rPr lang="fa-IR" sz="2200" dirty="0">
                <a:latin typeface="Calibri" panose="020F0502020204030204" pitchFamily="34" charset="0"/>
                <a:ea typeface="Calibri" panose="020F0502020204030204" pitchFamily="34" charset="0"/>
                <a:cs typeface="B Nazanin" panose="00000400000000000000" pitchFamily="2" charset="-78"/>
              </a:rPr>
              <a:t>معاونت بهداشتی در داشبورد مدیریتی به منظور شناسایی سالمندان نیازمند و برنامه ریزی برای حمایت</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21- تعریف فرایند معرفی سالمندان بسیار پر خطر  و پر خطر شناسایی شده  نیازمند خدمات</a:t>
            </a:r>
            <a:r>
              <a:rPr lang="fa-IR"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 "تیم های ویزیت در منزل" </a:t>
            </a:r>
            <a:r>
              <a:rPr lang="fa-IR" sz="2200" dirty="0">
                <a:latin typeface="Calibri" panose="020F0502020204030204" pitchFamily="34" charset="0"/>
                <a:ea typeface="Calibri" panose="020F0502020204030204" pitchFamily="34" charset="0"/>
                <a:cs typeface="B Nazanin" panose="00000400000000000000" pitchFamily="2" charset="-78"/>
              </a:rPr>
              <a:t>و خدمت </a:t>
            </a:r>
            <a:r>
              <a:rPr lang="fa-IR"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"مراقبت در منزل سالمند" </a:t>
            </a:r>
            <a:r>
              <a:rPr lang="fa-IR" sz="2200" dirty="0">
                <a:latin typeface="Calibri" panose="020F0502020204030204" pitchFamily="34" charset="0"/>
                <a:ea typeface="Calibri" panose="020F0502020204030204" pitchFamily="34" charset="0"/>
                <a:cs typeface="B Nazanin" panose="00000400000000000000" pitchFamily="2" charset="-78"/>
              </a:rPr>
              <a:t>در فرایند نیاز سنجی به معاونت توانبخشی و اداره حمایت های اجتماعی سازمان بهزیستی و  مراکز نیکوکاری تحت نظارت  کمیته امداد امام خمینی(ره) در هر منطقه و اعلام به شبکه های بهداشت و درمان جهت معرفی سالمندان نیازمند</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22- مکاتبه با شهرستانها و آموزش به تیم های مجری برنامه نیاز سنجی در خصوص معرفی سالمندان در معرض</a:t>
            </a:r>
            <a:r>
              <a:rPr lang="fa-IR"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 سالمندآزاری به اورژانس اجتماعی </a:t>
            </a:r>
            <a:r>
              <a:rPr lang="fa-IR" sz="2200" dirty="0">
                <a:latin typeface="Calibri" panose="020F0502020204030204" pitchFamily="34" charset="0"/>
                <a:ea typeface="Calibri" panose="020F0502020204030204" pitchFamily="34" charset="0"/>
                <a:cs typeface="B Nazanin" panose="00000400000000000000" pitchFamily="2" charset="-78"/>
              </a:rPr>
              <a:t>(شماره تلفن 123) معاونت امور اجتماعی</a:t>
            </a:r>
            <a:endParaRPr lang="en-US" sz="22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259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43555" y="1044700"/>
            <a:ext cx="8856889" cy="4098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23- هماهنگی با بهزیستی،کمیته امداد، سازمان اوقاف و امور خیریه، مجمع خیرین سلامت استان و تکمیل دریافت لیست، شماره تماس و حوزه فعالیت مراکز خیریه و سمن های فعال در عرصه سالمندی</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24- برنامه ریزی و برگزاری جلسه با مسئولین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hlinkClick r:id="rId2" action="ppaction://hlinkfile"/>
              </a:rPr>
              <a:t>خیریه و سمن های شناسایی شده،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ظرفیت های آنها و تعریف فرایند معرفی سالمندان پر خطر نیازمند مراقبت و حمایت به آنان </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25- معرفی خیریه و سمن های شناسایی شده، ظرفیت ها و فرایند ارجاع سالمندان به شبکه های بهداشت و درمان تابعه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26- طرح موضوع مراقبت از سالمندان پر خطر و نیازهای آنان در جلسه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hlinkClick r:id="rId3" action="ppaction://hlinkfile"/>
              </a:rPr>
              <a:t>مجمع خیرین سلامت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امام هادی (ع) معاونت بهداشتی و جلب مشارکت آنان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5731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43555" y="1168948"/>
            <a:ext cx="8856890" cy="3974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27- پیگیری ساماندهی </a:t>
            </a:r>
            <a:r>
              <a:rPr kumimoji="0" lang="fa-IR" sz="2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مراقبت در منزل سالمندان </a:t>
            </a: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بسیار پر خطر و پر خطر ساکن در روستاها توسط</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 </a:t>
            </a:r>
            <a:r>
              <a:rPr kumimoji="0" lang="fa-IR" sz="2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تیم پزشک خانواده </a:t>
            </a: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در کمیته سالمندان پر خطر دانشگاه</a:t>
            </a:r>
            <a:endParaRPr lang="en-US" sz="2200" dirty="0">
              <a:solidFill>
                <a:prstClr val="black"/>
              </a:solidFill>
              <a:latin typeface="Calibri" panose="020F0502020204030204" pitchFamily="34" charset="0"/>
              <a:ea typeface="Times New Roman" panose="02020603050405020304" pitchFamily="18" charset="0"/>
              <a:cs typeface="B Mitra" panose="00000400000000000000" pitchFamily="2" charset="-78"/>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28-برنامه ریزی و پیگیری تشکیل / تقویت تیم های مراقبت در منزل سالمندان بسیار پر خطر و پر خطر ساکن شهر توسط تیم مراقبت در منزل بهزیستی و بسیج جامعه پزشکی و سپاه سازندگی در کمیته ساماندهی سالمندان استانداری</a:t>
            </a:r>
          </a:p>
          <a:p>
            <a:pPr marL="0" indent="0" algn="just" rtl="1">
              <a:buNone/>
              <a:defRPr/>
            </a:pP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29 –ابلاغ </a:t>
            </a:r>
            <a:r>
              <a:rPr kumimoji="0" lang="fa-IR" sz="2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فرمت گزارش اقدامات شهرستانها</a:t>
            </a:r>
            <a:r>
              <a:rPr lang="fa-IR" sz="2400" dirty="0">
                <a:solidFill>
                  <a:prstClr val="black"/>
                </a:solidFill>
                <a:latin typeface="Calibri" panose="020F0502020204030204" pitchFamily="34" charset="0"/>
                <a:ea typeface="Times New Roman" panose="02020603050405020304" pitchFamily="18" charset="0"/>
                <a:cs typeface="B Mitra" panose="00000400000000000000" pitchFamily="2" charset="-78"/>
              </a:rPr>
              <a:t> </a:t>
            </a: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(برگزاری جلسات با ارگان های حمایتی در سطح شهرستان ،مراقبت در منزل، مراقبت ادغام یافته سالمندان پر خطر، تعداد سالمندان دریافت کننده خدمات حمایتی و مراقبتی) و ارسال به شهرستانها/ واحدهای تابعه</a:t>
            </a:r>
            <a:endParaRPr lang="en-US" sz="2200" dirty="0">
              <a:solidFill>
                <a:prstClr val="black"/>
              </a:solidFill>
              <a:latin typeface="Calibri" panose="020F0502020204030204" pitchFamily="34" charset="0"/>
              <a:ea typeface="Times New Roman" panose="02020603050405020304" pitchFamily="18" charset="0"/>
              <a:cs typeface="B Mitra" panose="00000400000000000000" pitchFamily="2" charset="-78"/>
            </a:endParaRPr>
          </a:p>
          <a:p>
            <a:pPr marL="0" marR="0" lvl="0" indent="0" algn="just" rtl="1" fontAlgn="auto">
              <a:lnSpc>
                <a:spcPct val="100000"/>
              </a:lnSpc>
              <a:spcAft>
                <a:spcPts val="0"/>
              </a:spcAft>
              <a:buClrTx/>
              <a:buSzTx/>
              <a:buNone/>
              <a:tabLst/>
              <a:defRPr/>
            </a:pP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30 - بررسی عملکرد شهرستانها و مراکز محیطی در ارائه خدمات و مراقبت ها به سالمندان پر خطر (بررسی گزارش های دوره ای، نظارت های حضوری و ... ) </a:t>
            </a:r>
            <a:endParaRPr lang="en-US" sz="2200" dirty="0">
              <a:solidFill>
                <a:prstClr val="black"/>
              </a:solidFill>
              <a:latin typeface="Calibri" panose="020F0502020204030204" pitchFamily="34"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365258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 y="1044701"/>
            <a:ext cx="9000445" cy="3817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31- تشکیل </a:t>
            </a:r>
            <a:r>
              <a:rPr lang="fa-IR" sz="2000" b="1" dirty="0">
                <a:solidFill>
                  <a:srgbClr val="FF0000"/>
                </a:solidFill>
                <a:latin typeface="Calibri" panose="020F0502020204030204" pitchFamily="34" charset="0"/>
                <a:ea typeface="Times New Roman" panose="02020603050405020304" pitchFamily="18" charset="0"/>
                <a:cs typeface="B Mitra" panose="00000400000000000000" pitchFamily="2" charset="-78"/>
              </a:rPr>
              <a:t>تیم علمی و تولید محتوای سالمندی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و </a:t>
            </a:r>
            <a:r>
              <a:rPr kumimoji="0" lang="fa-IR" sz="2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تیم تولید رسانه</a:t>
            </a:r>
            <a:r>
              <a:rPr kumimoji="0" lang="fa-IR" sz="23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 </a:t>
            </a:r>
            <a:r>
              <a:rPr kumimoji="0" lang="fa-IR" sz="2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با همکاری اساتید و کارشناسان مرتبط و فعال در عرصه سالمندی</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32</a:t>
            </a:r>
            <a:r>
              <a:rPr lang="fa-IR" sz="2300" dirty="0">
                <a:solidFill>
                  <a:prstClr val="black"/>
                </a:solidFill>
                <a:latin typeface="Calibri" panose="020F0502020204030204" pitchFamily="34" charset="0"/>
                <a:ea typeface="Times New Roman" panose="02020603050405020304" pitchFamily="18" charset="0"/>
                <a:cs typeface="B Mitra" panose="00000400000000000000" pitchFamily="2" charset="-78"/>
              </a:rPr>
              <a:t>- تهیه لیست محتواهای آموزشی مورد نیاز سالمندان بسیار پر خطر و پر خطر (بر اساس نتایج نیاز سنجی و نظر اساتید دانشکده پزشکی، بهداشت، پرستاری، تغذیه، توانبخشی، دندانپزشکی و ... ) و اولویت بندی محتواهای مورد نیاز</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33- هماهنگی و برگزاری جلسات با تیم تولید محتوا و تولید رسانه به منظور انتخاب رسانه مناسب جهت هر محتوای تولید شده برای سالمندان بسیار پر خطر، مراقبین و خانواده آنان (تراکت/ پمفلت/ </a:t>
            </a:r>
            <a:r>
              <a:rPr kumimoji="0" lang="fa-IR" sz="23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Nazanin" panose="00000400000000000000" pitchFamily="2" charset="-78"/>
              </a:rPr>
              <a:t>کلیپ/انیمیشن</a:t>
            </a:r>
            <a:r>
              <a:rPr kumimoji="0" lang="fa-IR" sz="2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 کتابچه/ پادکست و ....)</a:t>
            </a:r>
          </a:p>
          <a:p>
            <a:pPr marL="0" indent="0" algn="just" rtl="1">
              <a:buNone/>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34 – </a:t>
            </a:r>
            <a:r>
              <a:rPr lang="fa-IR" sz="2000" b="1" dirty="0">
                <a:solidFill>
                  <a:srgbClr val="FF0000"/>
                </a:solidFill>
                <a:latin typeface="Calibri" panose="020F0502020204030204" pitchFamily="34" charset="0"/>
                <a:ea typeface="Times New Roman" panose="02020603050405020304" pitchFamily="18" charset="0"/>
                <a:cs typeface="B Mitra" panose="00000400000000000000" pitchFamily="2" charset="-78"/>
              </a:rPr>
              <a:t>چاپ و توزیع رسانه های آموزشی تهیه شده به شهرستانها </a:t>
            </a:r>
            <a:r>
              <a:rPr lang="fa-IR" sz="2300" dirty="0">
                <a:solidFill>
                  <a:prstClr val="black"/>
                </a:solidFill>
                <a:latin typeface="Calibri" panose="020F0502020204030204" pitchFamily="34" charset="0"/>
                <a:ea typeface="Times New Roman" panose="02020603050405020304" pitchFamily="18" charset="0"/>
                <a:cs typeface="B Mitra" panose="00000400000000000000" pitchFamily="2" charset="-78"/>
              </a:rPr>
              <a:t>جهت ارائه به سالمندان پر خطر و خانواده های آنان  به صورت مجازی و فیزیکی (در جریان مراقبت در واحد بهداشتی یا مراقبت در منزل) </a:t>
            </a:r>
            <a:endParaRPr lang="en-US" sz="2300" dirty="0">
              <a:solidFill>
                <a:prstClr val="black"/>
              </a:solidFill>
              <a:latin typeface="Calibri" panose="020F0502020204030204" pitchFamily="34"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633770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514380" y="1575657"/>
            <a:ext cx="5629620" cy="1527050"/>
          </a:xfrm>
        </p:spPr>
        <p:txBody>
          <a:bodyPr>
            <a:normAutofit/>
          </a:bodyPr>
          <a:lstStyle/>
          <a:p>
            <a:pPr algn="ctr" rtl="1">
              <a:lnSpc>
                <a:spcPct val="150000"/>
              </a:lnSpc>
            </a:pPr>
            <a:r>
              <a:rPr lang="fa-IR" altLang="en-US" sz="2800" b="1" dirty="0">
                <a:cs typeface="B Titr" panose="00000700000000000000" pitchFamily="2" charset="-78"/>
              </a:rPr>
              <a:t>گام پنجم مراقبت سالمندان پر خطر:  </a:t>
            </a:r>
            <a:br>
              <a:rPr lang="fa-IR" altLang="en-US" sz="2800" b="1" dirty="0">
                <a:cs typeface="B Titr" panose="00000700000000000000" pitchFamily="2" charset="-78"/>
              </a:rPr>
            </a:br>
            <a:r>
              <a:rPr lang="fa-IR" altLang="en-US" sz="2700" b="1" dirty="0">
                <a:solidFill>
                  <a:srgbClr val="FF0000"/>
                </a:solidFill>
                <a:cs typeface="B Titr" panose="00000700000000000000" pitchFamily="2" charset="-78"/>
              </a:rPr>
              <a:t>پایش و ارزشیابی برنامه</a:t>
            </a:r>
          </a:p>
        </p:txBody>
      </p:sp>
    </p:spTree>
    <p:extLst>
      <p:ext uri="{BB962C8B-B14F-4D97-AF65-F5344CB8AC3E}">
        <p14:creationId xmlns:p14="http://schemas.microsoft.com/office/powerpoint/2010/main" val="76323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424" y="128470"/>
            <a:ext cx="4527176" cy="739290"/>
          </a:xfrm>
        </p:spPr>
        <p:txBody>
          <a:bodyPr>
            <a:noAutofit/>
          </a:bodyPr>
          <a:lstStyle/>
          <a:p>
            <a:pPr algn="ctr" rtl="1"/>
            <a:r>
              <a:rPr lang="fa-IR" sz="2800" b="1" dirty="0">
                <a:solidFill>
                  <a:srgbClr val="003296"/>
                </a:solidFill>
                <a:effectLst/>
                <a:cs typeface="B Nazanin" panose="00000400000000000000" pitchFamily="2" charset="-78"/>
              </a:rPr>
              <a:t>مراحل اجرای برنامه مراقبت سالمندان پر خطر</a:t>
            </a:r>
            <a:endParaRPr lang="en-US" sz="2800" b="1" dirty="0">
              <a:solidFill>
                <a:srgbClr val="003296"/>
              </a:solidFill>
              <a:effectLst/>
              <a:cs typeface="B Nazanin" panose="00000400000000000000" pitchFamily="2" charset="-78"/>
            </a:endParaRPr>
          </a:p>
        </p:txBody>
      </p:sp>
      <p:sp>
        <p:nvSpPr>
          <p:cNvPr id="3" name="Content Placeholder 2"/>
          <p:cNvSpPr>
            <a:spLocks noGrp="1"/>
          </p:cNvSpPr>
          <p:nvPr>
            <p:ph idx="1"/>
          </p:nvPr>
        </p:nvSpPr>
        <p:spPr>
          <a:xfrm>
            <a:off x="187287" y="1187246"/>
            <a:ext cx="8804313" cy="3956254"/>
          </a:xfrm>
        </p:spPr>
        <p:txBody>
          <a:bodyPr>
            <a:normAutofit lnSpcReduction="10000"/>
          </a:bodyPr>
          <a:lstStyle/>
          <a:p>
            <a:pPr marL="0" indent="0" algn="justLow" rtl="1">
              <a:lnSpc>
                <a:spcPct val="150000"/>
              </a:lnSpc>
              <a:buNone/>
            </a:pPr>
            <a:r>
              <a:rPr lang="fa-IR" sz="2400" dirty="0">
                <a:cs typeface="B Nazanin" panose="00000400000000000000" pitchFamily="2" charset="-78"/>
              </a:rPr>
              <a:t>1- شناسایی اولیه و طبقه بندی کلیه سالمندان تحت پوشش از نظر خطر پذیری </a:t>
            </a:r>
            <a:r>
              <a:rPr lang="fa-IR" sz="1800" dirty="0">
                <a:cs typeface="B Nazanin" panose="00000400000000000000" pitchFamily="2" charset="-78"/>
              </a:rPr>
              <a:t>(سال 1400 و استمرار در سال 1401)</a:t>
            </a:r>
          </a:p>
          <a:p>
            <a:pPr marL="0" indent="0" algn="justLow" rtl="1">
              <a:lnSpc>
                <a:spcPct val="150000"/>
              </a:lnSpc>
              <a:buNone/>
            </a:pPr>
            <a:r>
              <a:rPr lang="fa-IR" sz="2400" dirty="0">
                <a:cs typeface="B Nazanin" panose="00000400000000000000" pitchFamily="2" charset="-78"/>
              </a:rPr>
              <a:t>2- نیاز سنجی و ارزیابی وضعیت سالمندان بسیار پر خطر و پر خطر و تعیین نیازها</a:t>
            </a:r>
          </a:p>
          <a:p>
            <a:pPr marL="0" indent="0" algn="justLow" rtl="1">
              <a:lnSpc>
                <a:spcPct val="150000"/>
              </a:lnSpc>
              <a:buNone/>
            </a:pPr>
            <a:r>
              <a:rPr lang="fa-IR" sz="2400" dirty="0">
                <a:cs typeface="B Nazanin" panose="00000400000000000000" pitchFamily="2" charset="-78"/>
              </a:rPr>
              <a:t>3- اولویت بندی نیازها و شناسایی ذینفعان</a:t>
            </a:r>
          </a:p>
          <a:p>
            <a:pPr marL="0" indent="0" algn="justLow" rtl="1">
              <a:lnSpc>
                <a:spcPct val="150000"/>
              </a:lnSpc>
              <a:buNone/>
            </a:pPr>
            <a:r>
              <a:rPr lang="fa-IR" sz="2400" dirty="0">
                <a:cs typeface="B Nazanin" panose="00000400000000000000" pitchFamily="2" charset="-78"/>
              </a:rPr>
              <a:t>4- طراحی و اجرای مداخلات بهداشتی درمانی، توانبخشی، حمایتی (مالی، خدماتی، و ...) از طریق بسترسازی و جلب مشارکت درون بخشی و برون بخشی </a:t>
            </a:r>
          </a:p>
          <a:p>
            <a:pPr marL="0" indent="0" algn="justLow" rtl="1">
              <a:lnSpc>
                <a:spcPct val="150000"/>
              </a:lnSpc>
              <a:buNone/>
            </a:pPr>
            <a:r>
              <a:rPr lang="fa-IR" sz="2400" dirty="0">
                <a:cs typeface="B Nazanin" panose="00000400000000000000" pitchFamily="2" charset="-78"/>
              </a:rPr>
              <a:t>5- پایش و ارزشیابی برنامه</a:t>
            </a:r>
          </a:p>
        </p:txBody>
      </p:sp>
    </p:spTree>
    <p:extLst>
      <p:ext uri="{BB962C8B-B14F-4D97-AF65-F5344CB8AC3E}">
        <p14:creationId xmlns:p14="http://schemas.microsoft.com/office/powerpoint/2010/main" val="401526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809999" y="1652775"/>
            <a:ext cx="5334001" cy="1527050"/>
          </a:xfrm>
        </p:spPr>
        <p:txBody>
          <a:bodyPr>
            <a:normAutofit fontScale="90000"/>
          </a:bodyPr>
          <a:lstStyle/>
          <a:p>
            <a:pPr algn="ctr" rtl="1" eaLnBrk="1" hangingPunct="1"/>
            <a:r>
              <a:rPr lang="fa-IR" altLang="en-US" sz="2800" b="1" dirty="0">
                <a:cs typeface="B Titr" panose="00000700000000000000" pitchFamily="2" charset="-78"/>
              </a:rPr>
              <a:t>گام اول مراقبت سالمندان پر خطر:</a:t>
            </a:r>
            <a:br>
              <a:rPr lang="fa-IR" altLang="en-US" sz="2800" b="1" dirty="0">
                <a:cs typeface="B Titr" panose="00000700000000000000" pitchFamily="2" charset="-78"/>
              </a:rPr>
            </a:br>
            <a:r>
              <a:rPr lang="fa-IR" altLang="en-US" sz="2800" b="1" dirty="0">
                <a:cs typeface="B Titr" panose="00000700000000000000" pitchFamily="2" charset="-78"/>
              </a:rPr>
              <a:t>  </a:t>
            </a:r>
            <a:br>
              <a:rPr lang="fa-IR" altLang="en-US" sz="2800" b="1" dirty="0">
                <a:cs typeface="B Titr" panose="00000700000000000000" pitchFamily="2" charset="-78"/>
              </a:rPr>
            </a:br>
            <a:r>
              <a:rPr lang="fa-IR" altLang="en-US" sz="2400" b="1" dirty="0">
                <a:solidFill>
                  <a:srgbClr val="FF0000"/>
                </a:solidFill>
                <a:cs typeface="B Titr" panose="00000700000000000000" pitchFamily="2" charset="-78"/>
              </a:rPr>
              <a:t>شناسایی و طبقه بندی سالمندان از نظر خطر پذیری</a:t>
            </a:r>
          </a:p>
        </p:txBody>
      </p:sp>
    </p:spTree>
    <p:extLst>
      <p:ext uri="{BB962C8B-B14F-4D97-AF65-F5344CB8AC3E}">
        <p14:creationId xmlns:p14="http://schemas.microsoft.com/office/powerpoint/2010/main" val="205057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353886" y="84523"/>
            <a:ext cx="4654821" cy="846655"/>
          </a:xfrm>
        </p:spPr>
        <p:txBody>
          <a:bodyPr>
            <a:normAutofit fontScale="90000"/>
          </a:bodyPr>
          <a:lstStyle/>
          <a:p>
            <a:pPr rtl="1" eaLnBrk="1" hangingPunct="1"/>
            <a:r>
              <a:rPr lang="fa-IR" altLang="en-US" sz="2800" b="1" dirty="0">
                <a:solidFill>
                  <a:srgbClr val="003296"/>
                </a:solidFill>
                <a:effectLst/>
                <a:cs typeface="B Nazanin" panose="00000400000000000000" pitchFamily="2" charset="-78"/>
              </a:rPr>
              <a:t>ابلاغ برنامه شناسایی و طبقه بندی خطر پذیری سالمندان</a:t>
            </a:r>
            <a:endParaRPr lang="en-US" altLang="en-US" sz="2800" b="1" dirty="0">
              <a:solidFill>
                <a:srgbClr val="003296"/>
              </a:solidFill>
              <a:effectLst/>
              <a:cs typeface="B Nazanin" panose="00000400000000000000" pitchFamily="2" charset="-78"/>
            </a:endParaRPr>
          </a:p>
        </p:txBody>
      </p:sp>
      <p:pic>
        <p:nvPicPr>
          <p:cNvPr id="55299"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77" t="2416" b="2683"/>
          <a:stretch/>
        </p:blipFill>
        <p:spPr>
          <a:xfrm>
            <a:off x="-116124" y="-66479"/>
            <a:ext cx="4585037" cy="5209979"/>
          </a:xfrm>
        </p:spPr>
      </p:pic>
    </p:spTree>
    <p:extLst>
      <p:ext uri="{BB962C8B-B14F-4D97-AF65-F5344CB8AC3E}">
        <p14:creationId xmlns:p14="http://schemas.microsoft.com/office/powerpoint/2010/main" val="1669332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FF0000"/>
    </a:accent6>
    <a:hlink>
      <a:srgbClr val="009999"/>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5039</Words>
  <Application>Microsoft Office PowerPoint</Application>
  <PresentationFormat>On-screen Show (16:9)</PresentationFormat>
  <Paragraphs>728</Paragraphs>
  <Slides>66</Slides>
  <Notes>0</Notes>
  <HiddenSlides>5</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66</vt:i4>
      </vt:variant>
    </vt:vector>
  </HeadingPairs>
  <TitlesOfParts>
    <vt:vector size="74" baseType="lpstr">
      <vt:lpstr>Arial</vt:lpstr>
      <vt:lpstr>B Nazanin</vt:lpstr>
      <vt:lpstr>B Titr</vt:lpstr>
      <vt:lpstr>Calibri</vt:lpstr>
      <vt:lpstr>Calibri Light</vt:lpstr>
      <vt:lpstr>Office Theme</vt:lpstr>
      <vt:lpstr>1_Office Theme</vt:lpstr>
      <vt:lpstr>2_Office Theme</vt:lpstr>
      <vt:lpstr>Click to edit  Master title style</vt:lpstr>
      <vt:lpstr>PowerPoint Presentation</vt:lpstr>
      <vt:lpstr>مقدمه</vt:lpstr>
      <vt:lpstr>مقدمه</vt:lpstr>
      <vt:lpstr>Slide Title</vt:lpstr>
      <vt:lpstr>اهداف اجرای برنامه مراقبت سالمندان پر خطر</vt:lpstr>
      <vt:lpstr>مراحل اجرای برنامه مراقبت سالمندان پر خطر</vt:lpstr>
      <vt:lpstr>گام اول مراقبت سالمندان پر خطر:    شناسایی و طبقه بندی سالمندان از نظر خطر پذیری</vt:lpstr>
      <vt:lpstr>ابلاغ برنامه شناسایی و طبقه بندی خطر پذیری سالمندان</vt:lpstr>
      <vt:lpstr>ریسک فاکتورهای طبقه بندی سالمندان از نظر خطر پذیری </vt:lpstr>
      <vt:lpstr>بیماری صعب العلاج: </vt:lpstr>
      <vt:lpstr>PowerPoint Presentation</vt:lpstr>
      <vt:lpstr>PowerPoint Presentation</vt:lpstr>
      <vt:lpstr>هم ابتلائی(Comorbidity)</vt:lpstr>
      <vt:lpstr>PowerPoint Presentation</vt:lpstr>
      <vt:lpstr>ناتوانی( Disability):</vt:lpstr>
      <vt:lpstr>PowerPoint Presentation</vt:lpstr>
      <vt:lpstr>PowerPoint Presentation</vt:lpstr>
      <vt:lpstr>Slide Title</vt:lpstr>
      <vt:lpstr>PowerPoint Presentation</vt:lpstr>
      <vt:lpstr>PowerPoint Presentation</vt:lpstr>
      <vt:lpstr>PowerPoint Presentation</vt:lpstr>
      <vt:lpstr>اهداف اختصاصی برنامه مراقبت سالمندان پر خطر در سال 1401</vt:lpstr>
      <vt:lpstr>گام دوم مراقبت سالمندان پر خطر:   نیاز سنجی، ارزیابی وضعیت و تعیین نیازها </vt:lpstr>
      <vt:lpstr>PowerPoint Presentation</vt:lpstr>
      <vt:lpstr>PowerPoint Presentation</vt:lpstr>
      <vt:lpstr>گام دوم : نیاز سنجی و ارزیابی وضعیت سالمندان و تعیین نیازها </vt:lpstr>
      <vt:lpstr>آدرس سامانه نیاز سنجی  سالمندان بسیار پر خطر و پر خطر</vt:lpstr>
      <vt:lpstr>نحوه ارتباط و آغاز مصاحبه</vt:lpstr>
      <vt:lpstr>نحوه ارتباط و آغاز مصاحبه</vt:lpstr>
      <vt:lpstr>انتظارات از شهرستانها</vt:lpstr>
      <vt:lpstr>انتظارات از شهرستانها</vt:lpstr>
      <vt:lpstr>زمان بری فرایند نیاز سنجی تیم ها و تقسیم وظایف</vt:lpstr>
      <vt:lpstr>PowerPoint Presentation</vt:lpstr>
      <vt:lpstr>PowerPoint Presentation</vt:lpstr>
      <vt:lpstr>PowerPoint Presentation</vt:lpstr>
      <vt:lpstr>PowerPoint Presentation</vt:lpstr>
      <vt:lpstr>سامانه نیاز سنجی سالمندان پر خطر</vt:lpstr>
      <vt:lpstr>PowerPoint Presentation</vt:lpstr>
      <vt:lpstr>تعریف تیم ها</vt:lpstr>
      <vt:lpstr>PowerPoint Presentation</vt:lpstr>
      <vt:lpstr>PowerPoint Presentation</vt:lpstr>
      <vt:lpstr>PowerPoint Presentation</vt:lpstr>
      <vt:lpstr>گام سوم مراقبت سالمندان پر خطر:   اولویت بندی نیازها و شناسایی ذینفعان</vt:lpstr>
      <vt:lpstr>PowerPoint Presentation</vt:lpstr>
      <vt:lpstr>اولویت بندی نیازهای سالمندان</vt:lpstr>
      <vt:lpstr>شناسایی ذینفعان</vt:lpstr>
      <vt:lpstr>تحلیل ذینفعان و انتظارات</vt:lpstr>
      <vt:lpstr>تحلیل ذینفعان و انتظارات</vt:lpstr>
      <vt:lpstr>گام چهارم مراقبت سالمندان پر خطر:   طراحی و اجرای مداخلات بهداشتی درمانی، توانبخشی، حمایتی و ...) از طریق بسترسازی و جلب مشارکت درون بخشی</vt:lpstr>
      <vt:lpstr>انتخاب رویکرد و روش مناسب</vt:lpstr>
      <vt:lpstr>PowerPoint Presentation</vt:lpstr>
      <vt:lpstr>PowerPoint Presentation</vt:lpstr>
      <vt:lpstr>PowerPoint Presentation</vt:lpstr>
      <vt:lpstr>فعالیت های پیش بینی شده برنامه مراقبت و حمایت از سالمندان پر خطر در سال 1401</vt:lpstr>
      <vt:lpstr>فعالیت های پیش بینی شده برنامه مراقبت و حمایت از سالمندان پر خطر در سال 1401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گام پنجم مراقبت سالمندان پر خطر:   پایش و ارزشیابی برنامه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2024-05-28T06:39:27Z</dcterms:modified>
</cp:coreProperties>
</file>