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361" r:id="rId7"/>
    <p:sldId id="362" r:id="rId8"/>
    <p:sldId id="363" r:id="rId9"/>
    <p:sldId id="360" r:id="rId10"/>
    <p:sldId id="364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365" r:id="rId20"/>
    <p:sldId id="269" r:id="rId21"/>
    <p:sldId id="270" r:id="rId22"/>
    <p:sldId id="271" r:id="rId23"/>
    <p:sldId id="272" r:id="rId24"/>
    <p:sldId id="273" r:id="rId25"/>
    <p:sldId id="274" r:id="rId26"/>
    <p:sldId id="348" r:id="rId27"/>
    <p:sldId id="349" r:id="rId28"/>
    <p:sldId id="350" r:id="rId29"/>
    <p:sldId id="351" r:id="rId30"/>
    <p:sldId id="292" r:id="rId31"/>
    <p:sldId id="293" r:id="rId32"/>
    <p:sldId id="352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41" r:id="rId75"/>
    <p:sldId id="342" r:id="rId76"/>
    <p:sldId id="343" r:id="rId77"/>
    <p:sldId id="344" r:id="rId78"/>
    <p:sldId id="356" r:id="rId79"/>
    <p:sldId id="358" r:id="rId80"/>
    <p:sldId id="357" r:id="rId81"/>
    <p:sldId id="359" r:id="rId82"/>
    <p:sldId id="355" r:id="rId83"/>
    <p:sldId id="345" r:id="rId84"/>
    <p:sldId id="288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5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73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56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7A501-6C4B-4F44-97F6-77CCF13B2A34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5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0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1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5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41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1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3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AB489-9CE5-42B4-B72A-37AAD2514DC1}" type="datetimeFigureOut">
              <a:rPr lang="en-US" smtClean="0"/>
              <a:t>8/12/2022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49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6383" y="600074"/>
            <a:ext cx="8050695" cy="348173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</a:rPr>
              <a:t>نظام مراقبت </a:t>
            </a:r>
            <a:r>
              <a:rPr lang="fa-IR" dirty="0" err="1" smtClean="0">
                <a:solidFill>
                  <a:srgbClr val="FF0000"/>
                </a:solidFill>
              </a:rPr>
              <a:t>سندرمیک</a:t>
            </a:r>
            <a:r>
              <a:rPr lang="fa-IR" dirty="0" smtClean="0">
                <a:solidFill>
                  <a:srgbClr val="FF0000"/>
                </a:solidFill>
              </a:rPr>
              <a:t/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fa-IR" dirty="0" err="1" smtClean="0">
                <a:solidFill>
                  <a:srgbClr val="FF0000"/>
                </a:solidFill>
              </a:rPr>
              <a:t>درسیستم</a:t>
            </a:r>
            <a:r>
              <a:rPr lang="fa-IR" dirty="0" smtClean="0">
                <a:solidFill>
                  <a:srgbClr val="FF0000"/>
                </a:solidFill>
              </a:rPr>
              <a:t> بهداشتی درمانی کشور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fa-IR" dirty="0" smtClean="0">
                <a:solidFill>
                  <a:srgbClr val="FF0000"/>
                </a:solidFill>
              </a:rPr>
              <a:t/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SYNDROMIC  SURVEILLANCE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73880" y="4867100"/>
            <a:ext cx="7188642" cy="1619839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وزارت بهداشت درمان و آموزش پزشکی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معاونت بهداشت- مرکز مدیریت  بیماریهای واگیر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دکتر محمد نصر دادرس-1401/04/01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4" y="0"/>
            <a:ext cx="3365079" cy="3433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4" y="3745745"/>
            <a:ext cx="3249134" cy="224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9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814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بخشهای عمده در مداخلات مرتبط به سلامت عمومی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52940"/>
            <a:ext cx="10515599" cy="5446643"/>
          </a:xfrm>
        </p:spPr>
      </p:pic>
    </p:spTree>
    <p:extLst>
      <p:ext uri="{BB962C8B-B14F-4D97-AF65-F5344CB8AC3E}">
        <p14:creationId xmlns:p14="http://schemas.microsoft.com/office/powerpoint/2010/main" val="295742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518" t="26937" r="25041" b="29519"/>
          <a:stretch/>
        </p:blipFill>
        <p:spPr>
          <a:xfrm>
            <a:off x="914400" y="365126"/>
            <a:ext cx="10306050" cy="590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831" t="36252" r="14750" b="31252"/>
          <a:stretch/>
        </p:blipFill>
        <p:spPr>
          <a:xfrm>
            <a:off x="942976" y="1046375"/>
            <a:ext cx="10512534" cy="476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60" t="30403" r="12043" b="16736"/>
          <a:stretch/>
        </p:blipFill>
        <p:spPr>
          <a:xfrm>
            <a:off x="485776" y="365125"/>
            <a:ext cx="11020424" cy="599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دامنه نظام مراقبت </a:t>
            </a:r>
            <a:r>
              <a:rPr lang="fa-IR" dirty="0" err="1" smtClean="0">
                <a:solidFill>
                  <a:srgbClr val="FF0000"/>
                </a:solidFill>
              </a:rPr>
              <a:t>سندرمیک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007" t="15238" r="18136" b="9804"/>
          <a:stretch/>
        </p:blipFill>
        <p:spPr>
          <a:xfrm>
            <a:off x="495300" y="1000125"/>
            <a:ext cx="11229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1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61" t="21304" r="18948" b="10887"/>
          <a:stretch/>
        </p:blipFill>
        <p:spPr>
          <a:xfrm>
            <a:off x="733425" y="365125"/>
            <a:ext cx="10553699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955" t="29969" r="18676" b="12187"/>
          <a:stretch/>
        </p:blipFill>
        <p:spPr>
          <a:xfrm>
            <a:off x="666750" y="365125"/>
            <a:ext cx="10848975" cy="602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5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768" t="16537" r="19624" b="6555"/>
          <a:stretch/>
        </p:blipFill>
        <p:spPr>
          <a:xfrm>
            <a:off x="771525" y="365125"/>
            <a:ext cx="10734675" cy="604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9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236" t="35819" r="25446" b="32552"/>
          <a:stretch/>
        </p:blipFill>
        <p:spPr>
          <a:xfrm>
            <a:off x="838200" y="365126"/>
            <a:ext cx="10582275" cy="595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9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توجه ویژه به پردازش داده ها و تحلیل اطلاعات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71600"/>
            <a:ext cx="10515599" cy="5148470"/>
          </a:xfrm>
        </p:spPr>
      </p:pic>
    </p:spTree>
    <p:extLst>
      <p:ext uri="{BB962C8B-B14F-4D97-AF65-F5344CB8AC3E}">
        <p14:creationId xmlns:p14="http://schemas.microsoft.com/office/powerpoint/2010/main" val="239523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سیر پیشرفت نظام مراقبت سلامت در دنیا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5461" t="35602" r="9470" b="30385"/>
          <a:stretch/>
        </p:blipFill>
        <p:spPr>
          <a:xfrm>
            <a:off x="904875" y="1534786"/>
            <a:ext cx="10086779" cy="503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4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78" t="16321" r="20843" b="9805"/>
          <a:stretch/>
        </p:blipFill>
        <p:spPr>
          <a:xfrm>
            <a:off x="695325" y="365124"/>
            <a:ext cx="10658475" cy="594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7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72" t="31446" r="19760" b="15603"/>
          <a:stretch/>
        </p:blipFill>
        <p:spPr>
          <a:xfrm>
            <a:off x="447675" y="365125"/>
            <a:ext cx="10906125" cy="59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485" t="15671" r="26260" b="20852"/>
          <a:stretch/>
        </p:blipFill>
        <p:spPr>
          <a:xfrm>
            <a:off x="4452730" y="365125"/>
            <a:ext cx="7243970" cy="57911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5374"/>
            <a:ext cx="4452730" cy="518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1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799" t="37119" r="26937" b="16304"/>
          <a:stretch/>
        </p:blipFill>
        <p:spPr>
          <a:xfrm>
            <a:off x="542925" y="365125"/>
            <a:ext cx="10953749" cy="598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2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61" t="23687" r="21385" b="9804"/>
          <a:stretch/>
        </p:blipFill>
        <p:spPr>
          <a:xfrm>
            <a:off x="838201" y="365125"/>
            <a:ext cx="10448924" cy="591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71" t="31486" r="19219" b="28652"/>
          <a:stretch/>
        </p:blipFill>
        <p:spPr>
          <a:xfrm>
            <a:off x="452486" y="365126"/>
            <a:ext cx="10784265" cy="595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4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095" t="23162" r="22286" b="57333"/>
          <a:stretch/>
        </p:blipFill>
        <p:spPr>
          <a:xfrm>
            <a:off x="4452730" y="722416"/>
            <a:ext cx="7258878" cy="30978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3" y="2664723"/>
            <a:ext cx="4094922" cy="419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3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964" t="34046" r="12132" b="34083"/>
          <a:stretch/>
        </p:blipFill>
        <p:spPr>
          <a:xfrm>
            <a:off x="838201" y="295275"/>
            <a:ext cx="110299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6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793" t="34746" r="35114" b="34433"/>
          <a:stretch/>
        </p:blipFill>
        <p:spPr>
          <a:xfrm>
            <a:off x="794909" y="365126"/>
            <a:ext cx="10558891" cy="599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410" t="36148" r="51095" b="35483"/>
          <a:stretch/>
        </p:blipFill>
        <p:spPr>
          <a:xfrm>
            <a:off x="609599" y="285750"/>
            <a:ext cx="110775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3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306" t="34086" r="9064" b="28435"/>
          <a:stretch/>
        </p:blipFill>
        <p:spPr>
          <a:xfrm>
            <a:off x="838200" y="438150"/>
            <a:ext cx="10515599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9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4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972800" cy="68738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توجه</a:t>
            </a:r>
            <a:endParaRPr lang="en-US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27651" name="Text Box 126"/>
          <p:cNvSpPr txBox="1">
            <a:spLocks noChangeArrowheads="1"/>
          </p:cNvSpPr>
          <p:nvPr/>
        </p:nvSpPr>
        <p:spPr bwMode="auto">
          <a:xfrm>
            <a:off x="800100" y="1214422"/>
            <a:ext cx="10020299" cy="1077218"/>
          </a:xfrm>
          <a:prstGeom prst="rect">
            <a:avLst/>
          </a:prstGeom>
          <a:solidFill>
            <a:srgbClr val="0A0AC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rtl="1" eaLnBrk="1" hangingPunct="1"/>
            <a:r>
              <a:rPr lang="fa-IR" sz="3200" b="1" dirty="0">
                <a:solidFill>
                  <a:schemeClr val="bg1"/>
                </a:solidFill>
              </a:rPr>
              <a:t>هر </a:t>
            </a:r>
            <a:r>
              <a:rPr lang="fa-IR" sz="3200" b="1" u="sng" dirty="0">
                <a:solidFill>
                  <a:srgbClr val="FFFF00"/>
                </a:solidFill>
              </a:rPr>
              <a:t>مرگ</a:t>
            </a:r>
            <a:r>
              <a:rPr lang="fa-IR" sz="3200" b="1" dirty="0">
                <a:solidFill>
                  <a:schemeClr val="bg1"/>
                </a:solidFill>
              </a:rPr>
              <a:t> براثر بیماریهای عفونی مشمول مراقبت در بیمارستان یا خارج بیمارستان باید گزارش فوری شود.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7652" name="Text Box 126"/>
          <p:cNvSpPr txBox="1">
            <a:spLocks noChangeArrowheads="1"/>
          </p:cNvSpPr>
          <p:nvPr/>
        </p:nvSpPr>
        <p:spPr bwMode="auto">
          <a:xfrm>
            <a:off x="800101" y="2571744"/>
            <a:ext cx="10020298" cy="1077218"/>
          </a:xfrm>
          <a:prstGeom prst="rect">
            <a:avLst/>
          </a:prstGeom>
          <a:solidFill>
            <a:srgbClr val="0A0AC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rtl="1" eaLnBrk="1" hangingPunct="1"/>
            <a:r>
              <a:rPr lang="fa-IR" sz="3200" b="1" dirty="0">
                <a:solidFill>
                  <a:schemeClr val="bg1"/>
                </a:solidFill>
              </a:rPr>
              <a:t>هر </a:t>
            </a:r>
            <a:r>
              <a:rPr lang="fa-IR" sz="3200" b="1" u="sng" dirty="0">
                <a:solidFill>
                  <a:srgbClr val="FFFF00"/>
                </a:solidFill>
              </a:rPr>
              <a:t>بستری</a:t>
            </a:r>
            <a:r>
              <a:rPr lang="fa-IR" sz="3200" b="1" dirty="0">
                <a:solidFill>
                  <a:schemeClr val="bg1"/>
                </a:solidFill>
              </a:rPr>
              <a:t> در بیمارستان بر اثر بیماریهای عفونی مشمول  گزارش غیرفوری باید گزارش فوری شود .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7653" name="Text Box 126"/>
          <p:cNvSpPr txBox="1">
            <a:spLocks noChangeArrowheads="1"/>
          </p:cNvSpPr>
          <p:nvPr/>
        </p:nvSpPr>
        <p:spPr bwMode="auto">
          <a:xfrm>
            <a:off x="800099" y="4000504"/>
            <a:ext cx="10020299" cy="2308324"/>
          </a:xfrm>
          <a:prstGeom prst="rect">
            <a:avLst/>
          </a:prstGeom>
          <a:solidFill>
            <a:srgbClr val="0A0AC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rtl="1" eaLnBrk="1" hangingPunct="1"/>
            <a:r>
              <a:rPr lang="fa-IR" sz="3600" b="1" dirty="0">
                <a:solidFill>
                  <a:schemeClr val="bg1"/>
                </a:solidFill>
              </a:rPr>
              <a:t>هرمورد </a:t>
            </a:r>
            <a:r>
              <a:rPr lang="fa-IR" sz="3600" b="1" u="sng" dirty="0">
                <a:solidFill>
                  <a:srgbClr val="FFFF00"/>
                </a:solidFill>
              </a:rPr>
              <a:t>بیماری عفونی نادر </a:t>
            </a:r>
            <a:r>
              <a:rPr lang="fa-IR" sz="3600" b="1" dirty="0">
                <a:solidFill>
                  <a:schemeClr val="bg1"/>
                </a:solidFill>
              </a:rPr>
              <a:t>مانند تب راجعه ، جذام ، ایدز در خانم باردار ، شیستوزومیازیس ، لپتوسپیروزیس ، سیاه زخم جلدی ، کالاآزار ، </a:t>
            </a:r>
            <a:r>
              <a:rPr lang="fa-IR" sz="3600" b="1" dirty="0" err="1">
                <a:solidFill>
                  <a:schemeClr val="bg1"/>
                </a:solidFill>
              </a:rPr>
              <a:t>فاسیولازیس</a:t>
            </a:r>
            <a:r>
              <a:rPr lang="fa-IR" sz="3600" b="1" dirty="0">
                <a:solidFill>
                  <a:schemeClr val="bg1"/>
                </a:solidFill>
              </a:rPr>
              <a:t> در بیمارستان یا خارج بیمارستان باید گزارش فوری شود .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228726"/>
            <a:ext cx="10515600" cy="4948237"/>
          </a:xfrm>
        </p:spPr>
        <p:txBody>
          <a:bodyPr>
            <a:normAutofit/>
          </a:bodyPr>
          <a:lstStyle/>
          <a:p>
            <a:pPr algn="r" rtl="1" eaLnBrk="1" hangingPunct="1"/>
            <a:endParaRPr lang="fa-IR" sz="40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کلیه موارد مرگ منتسب به واکسیناسیون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بستری در بیمارستان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آبسه محل تزریق 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هرگاه دو مورد ویا بیشتر از یک عارضه مشابه بعداز واکسیناسیون رخ دهد و ازنظر زمانی ، جغرافیایی و یا نوع واکسن استفاده شده مشابه باشند .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سایر عوارض در صورت ایجاد نگرانی در جامعه</a:t>
            </a:r>
          </a:p>
          <a:p>
            <a:pPr algn="r" rtl="1" eaLnBrk="1" hangingPunct="1"/>
            <a:endParaRPr lang="fa-IR" sz="4000" b="1" dirty="0">
              <a:cs typeface="B Nazanin" panose="00000400000000000000" pitchFamily="2" charset="-78"/>
            </a:endParaRPr>
          </a:p>
          <a:p>
            <a:pPr algn="r" rtl="1" eaLnBrk="1" hangingPunct="1">
              <a:buFontTx/>
              <a:buNone/>
            </a:pPr>
            <a:endParaRPr lang="fa-IR" sz="40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 eaLnBrk="1" hangingPunct="1"/>
            <a:endParaRPr lang="fa-IR" sz="40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36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200" b="1" dirty="0" smtClean="0">
                <a:solidFill>
                  <a:srgbClr val="FF0000"/>
                </a:solidFill>
                <a:cs typeface="B Zar" pitchFamily="2" charset="-78"/>
              </a:rPr>
              <a:t>موارد فوری عوارض متعاقب ایمن سازی که باید گزارش شوند</a:t>
            </a:r>
            <a:br>
              <a:rPr lang="fa-IR" sz="3200" b="1" dirty="0" smtClean="0">
                <a:solidFill>
                  <a:srgbClr val="FF0000"/>
                </a:solidFill>
                <a:cs typeface="B Zar" pitchFamily="2" charset="-78"/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09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a-IR" sz="1600" b="1" dirty="0" smtClean="0"/>
          </a:p>
          <a:p>
            <a:pPr marL="514350" indent="-514350" algn="r" rtl="1">
              <a:buFont typeface="+mj-lt"/>
              <a:buAutoNum type="arabicPeriod"/>
            </a:pPr>
            <a:endParaRPr lang="en-US" sz="16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657186"/>
              </p:ext>
            </p:extLst>
          </p:nvPr>
        </p:nvGraphicFramePr>
        <p:xfrm>
          <a:off x="762000" y="90805"/>
          <a:ext cx="10591800" cy="6592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60367">
                  <a:extLst>
                    <a:ext uri="{9D8B030D-6E8A-4147-A177-3AD203B41FA5}">
                      <a16:colId xmlns:a16="http://schemas.microsoft.com/office/drawing/2014/main" val="1950744687"/>
                    </a:ext>
                  </a:extLst>
                </a:gridCol>
                <a:gridCol w="4631433">
                  <a:extLst>
                    <a:ext uri="{9D8B030D-6E8A-4147-A177-3AD203B41FA5}">
                      <a16:colId xmlns:a16="http://schemas.microsoft.com/office/drawing/2014/main" val="543158266"/>
                    </a:ext>
                  </a:extLst>
                </a:gridCol>
              </a:tblGrid>
              <a:tr h="527052">
                <a:tc gridSpan="2"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لیست سندرم های تحت مراقبت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25037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اسهال خونی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BLOODY DIARRHEA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1">
                        <a:buFont typeface="+mj-lt"/>
                        <a:buNone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فلج شل حاد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ACUTE FLACCID PARALYSIS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 algn="ctr" rtl="1">
                        <a:buFont typeface="+mj-lt"/>
                        <a:buNone/>
                      </a:pP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25715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زردی حاد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ACUTE JAUNDICE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راش</a:t>
                      </a: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 (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بثورات</a:t>
                      </a: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) حاد جلدی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AND ACUTE RASH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924671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علایم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نورولوژیک</a:t>
                      </a: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(علایم عصبی)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AND NEUROLOGICAL SYMPTOMS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خونریزی (بدون تروما)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WITH HEMORRHAGIC MANIFESTATION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061812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طول کشیده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PROLONGED FEVER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شبه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انفلوانزا</a:t>
                      </a: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INFLUENZA-LIKE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ILLNESSES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400" dirty="0" smtClean="0">
                          <a:cs typeface="B Nazanin" panose="00000400000000000000" pitchFamily="2" charset="-78"/>
                        </a:rPr>
                        <a:t>(ILI)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258743"/>
                  </a:ext>
                </a:extLst>
              </a:tr>
              <a:tr h="888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شوک عفونی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SEPTIC SHOCK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عفونت شدید حاد تنفسی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SEVERE ACUTE RESPIRATORY INFECTIONS/ILLNESS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 (SARI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fa-IR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748611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مرگ ناگهانی و غیر منتظره(مرگ مشکوک)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SUDDEN DEATH AND UNEXPECTED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سرفه مزمن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CHRONIC COUGH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875696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تورم غدد لنفاوی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AND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LYMPHADENOPATHY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مسمومیت غذایی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FOOD INTOXICATION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214068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بیماریهای آمیزشی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SEXUALLY TRANSMITTED DISEASES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اسهال حاد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غیرخونی</a:t>
                      </a: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ACUTE DIARRHEA (NONBLOODY)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80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88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71438"/>
            <a:ext cx="1051560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31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43114" y="214291"/>
            <a:ext cx="8181976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0115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715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 smtClean="0">
                <a:solidFill>
                  <a:srgbClr val="FF0000"/>
                </a:solidFill>
              </a:rPr>
              <a:t>اقدامات بهداشتی در سندرم تب و خونریزی (وظایف کادر بهداشتی درمانی)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800600"/>
          </a:xfrm>
        </p:spPr>
        <p:txBody>
          <a:bodyPr>
            <a:normAutofit/>
          </a:bodyPr>
          <a:lstStyle/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ثبت سندرم </a:t>
            </a:r>
            <a:r>
              <a:rPr lang="fa-IR" b="1" dirty="0"/>
              <a:t>در فرم  گزارش دهی و اطلاع به سطوح بالاتر عملیاتی -ویزیت فوری توسط پزشک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جداسازی با رعایت کلیه احتیاطات </a:t>
            </a:r>
            <a:r>
              <a:rPr lang="en-US" b="1" dirty="0">
                <a:solidFill>
                  <a:srgbClr val="C00000"/>
                </a:solidFill>
              </a:rPr>
              <a:t>(Strict isolation)</a:t>
            </a:r>
            <a:r>
              <a:rPr lang="fa-IR" b="1" dirty="0">
                <a:solidFill>
                  <a:srgbClr val="C00000"/>
                </a:solidFill>
              </a:rPr>
              <a:t> </a:t>
            </a:r>
            <a:r>
              <a:rPr lang="fa-IR" b="1" dirty="0"/>
              <a:t>و رعایت اصول حفاظت فردی -آموزش بهداشت فردی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بررسی موارد تماس </a:t>
            </a:r>
            <a:r>
              <a:rPr lang="fa-IR" b="1" dirty="0"/>
              <a:t>و آموزش اطرافیان</a:t>
            </a:r>
            <a:r>
              <a:rPr lang="en-US" b="1" dirty="0"/>
              <a:t> </a:t>
            </a:r>
            <a:r>
              <a:rPr lang="fa-IR" b="1" dirty="0"/>
              <a:t>-</a:t>
            </a:r>
            <a:r>
              <a:rPr lang="en-US" b="1" dirty="0"/>
              <a:t> </a:t>
            </a:r>
            <a:r>
              <a:rPr lang="fa-IR" b="1" dirty="0"/>
              <a:t>اطلاع رسانی به گروههای در معرض خطر و در معرض تماس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در صورت فوت، دفن بهداشتی اجساد</a:t>
            </a:r>
            <a:endParaRPr lang="en-US" dirty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79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14314"/>
            <a:ext cx="864399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4686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26054" y="357167"/>
            <a:ext cx="8727665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459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65125"/>
            <a:ext cx="11399520" cy="747395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تب و </a:t>
            </a:r>
            <a:r>
              <a:rPr lang="fa-IR" sz="2800" b="1" dirty="0" err="1">
                <a:solidFill>
                  <a:srgbClr val="FF0000"/>
                </a:solidFill>
              </a:rPr>
              <a:t>بثورات</a:t>
            </a:r>
            <a:r>
              <a:rPr lang="fa-IR" sz="2800" b="1" dirty="0">
                <a:solidFill>
                  <a:srgbClr val="FF0000"/>
                </a:solidFill>
              </a:rPr>
              <a:t> حاد </a:t>
            </a:r>
            <a:r>
              <a:rPr lang="fa-IR" sz="2800" b="1" dirty="0" err="1">
                <a:solidFill>
                  <a:srgbClr val="FF0000"/>
                </a:solidFill>
              </a:rPr>
              <a:t>ماکولوپاپولر</a:t>
            </a:r>
            <a:r>
              <a:rPr lang="fa-IR" sz="2800" b="1" dirty="0">
                <a:solidFill>
                  <a:srgbClr val="FF0000"/>
                </a:solidFill>
              </a:rPr>
              <a:t> </a:t>
            </a:r>
            <a:r>
              <a:rPr lang="fa-IR" sz="2800" b="1" dirty="0" smtClean="0">
                <a:solidFill>
                  <a:srgbClr val="FF0000"/>
                </a:solidFill>
              </a:rPr>
              <a:t>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280" y="1600200"/>
            <a:ext cx="10911840" cy="4373880"/>
          </a:xfrm>
        </p:spPr>
        <p:txBody>
          <a:bodyPr>
            <a:normAutofit/>
          </a:bodyPr>
          <a:lstStyle/>
          <a:p>
            <a:pPr lvl="0" algn="just" rtl="1"/>
            <a:r>
              <a:rPr lang="fa-IR" b="1" dirty="0">
                <a:solidFill>
                  <a:srgbClr val="C00000"/>
                </a:solidFill>
              </a:rPr>
              <a:t>ثبت و گزارش دهی </a:t>
            </a:r>
            <a:r>
              <a:rPr lang="fa-IR" b="1" dirty="0"/>
              <a:t>-</a:t>
            </a:r>
            <a:r>
              <a:rPr lang="en-US" b="1" dirty="0"/>
              <a:t> </a:t>
            </a:r>
            <a:r>
              <a:rPr lang="fa-IR" b="1" dirty="0"/>
              <a:t>تکمیل فرم بررسی- نمونه گیری </a:t>
            </a:r>
            <a:endParaRPr lang="en-US" dirty="0"/>
          </a:p>
          <a:p>
            <a:pPr lvl="0" algn="just" rtl="1"/>
            <a:endParaRPr lang="en-US" b="1" dirty="0"/>
          </a:p>
          <a:p>
            <a:pPr lvl="0" algn="just" rtl="1"/>
            <a:r>
              <a:rPr lang="fa-IR" b="1" dirty="0">
                <a:solidFill>
                  <a:srgbClr val="C00000"/>
                </a:solidFill>
              </a:rPr>
              <a:t>پیگیری و بررسی </a:t>
            </a:r>
            <a:r>
              <a:rPr lang="fa-IR" b="1" u="sng" dirty="0">
                <a:solidFill>
                  <a:srgbClr val="C00000"/>
                </a:solidFill>
              </a:rPr>
              <a:t>اطرافیان و موارد تماس </a:t>
            </a:r>
            <a:r>
              <a:rPr lang="fa-IR" b="1" dirty="0"/>
              <a:t>تا </a:t>
            </a:r>
            <a:r>
              <a:rPr lang="fa-IR" b="1" dirty="0">
                <a:solidFill>
                  <a:srgbClr val="C00000"/>
                </a:solidFill>
              </a:rPr>
              <a:t>3 هفته بعد </a:t>
            </a:r>
            <a:endParaRPr lang="en-US" dirty="0">
              <a:solidFill>
                <a:srgbClr val="C00000"/>
              </a:solidFill>
            </a:endParaRPr>
          </a:p>
          <a:p>
            <a:pPr lvl="0" algn="just" rtl="1"/>
            <a:endParaRPr lang="en-US" b="1" dirty="0"/>
          </a:p>
          <a:p>
            <a:pPr lvl="0" algn="just" rtl="1"/>
            <a:r>
              <a:rPr lang="fa-IR" b="1" dirty="0"/>
              <a:t>شناسایی افراد پرخطر یا در معرض خطر</a:t>
            </a:r>
            <a:endParaRPr lang="en-US" dirty="0"/>
          </a:p>
          <a:p>
            <a:pPr lvl="0" algn="just" rtl="1"/>
            <a:endParaRPr lang="en-US" b="1" dirty="0"/>
          </a:p>
          <a:p>
            <a:pPr lvl="0" algn="just" rtl="1"/>
            <a:r>
              <a:rPr lang="fa-IR" b="1" dirty="0"/>
              <a:t>توصیه به </a:t>
            </a:r>
            <a:r>
              <a:rPr lang="fa-IR" b="1" dirty="0">
                <a:solidFill>
                  <a:srgbClr val="C00000"/>
                </a:solidFill>
              </a:rPr>
              <a:t>رعایت بهداشت تماسی و تنفسی </a:t>
            </a:r>
            <a:r>
              <a:rPr lang="fa-IR" b="1" dirty="0"/>
              <a:t>توسط بیمار( استفاده از دستمال یا ماسک، دست ندادن، عدم </a:t>
            </a:r>
            <a:r>
              <a:rPr lang="fa-IR" b="1" dirty="0" err="1"/>
              <a:t>روبوسی</a:t>
            </a:r>
            <a:r>
              <a:rPr lang="fa-IR" b="1" dirty="0"/>
              <a:t> و در آغوش گرفتن)</a:t>
            </a:r>
            <a:endParaRPr lang="en-US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9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93438" y="1"/>
            <a:ext cx="8488842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6120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412" t="32136" r="8252" b="25835"/>
          <a:stretch/>
        </p:blipFill>
        <p:spPr>
          <a:xfrm>
            <a:off x="838200" y="285750"/>
            <a:ext cx="10515599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5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6676" y="285728"/>
            <a:ext cx="87970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2067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365125"/>
            <a:ext cx="11673840" cy="655955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تب و </a:t>
            </a:r>
            <a:r>
              <a:rPr lang="fa-IR" sz="2800" b="1" dirty="0" err="1">
                <a:solidFill>
                  <a:srgbClr val="FF0000"/>
                </a:solidFill>
              </a:rPr>
              <a:t>بثورات</a:t>
            </a:r>
            <a:r>
              <a:rPr lang="fa-IR" sz="2800" b="1" dirty="0">
                <a:solidFill>
                  <a:srgbClr val="FF0000"/>
                </a:solidFill>
              </a:rPr>
              <a:t> حاد غیر </a:t>
            </a:r>
            <a:r>
              <a:rPr lang="fa-IR" sz="2800" b="1" dirty="0" err="1" smtClean="0">
                <a:solidFill>
                  <a:srgbClr val="FF0000"/>
                </a:solidFill>
              </a:rPr>
              <a:t>ماکولوپاپولر</a:t>
            </a:r>
            <a:r>
              <a:rPr lang="fa-IR" sz="2800" b="1" dirty="0" smtClean="0">
                <a:solidFill>
                  <a:srgbClr val="FF0000"/>
                </a:solidFill>
              </a:rPr>
              <a:t>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628800"/>
            <a:ext cx="10988040" cy="4253840"/>
          </a:xfrm>
        </p:spPr>
        <p:txBody>
          <a:bodyPr>
            <a:normAutofit/>
          </a:bodyPr>
          <a:lstStyle/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ثبت و گزارش دهی  </a:t>
            </a:r>
            <a:r>
              <a:rPr lang="fa-IR" b="1" dirty="0"/>
              <a:t>-نمونه گیری 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پیگیری و بررسی اطرافیان </a:t>
            </a:r>
            <a:r>
              <a:rPr lang="fa-IR" b="1" dirty="0"/>
              <a:t>و موارد تماس تا 3 هفته بعد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/>
              <a:t>شناسایی افراد پرخطر یا در معرض خطر</a:t>
            </a:r>
            <a:endParaRPr lang="en-US" dirty="0"/>
          </a:p>
          <a:p>
            <a:pPr marL="0" indent="0" algn="r" rtl="1">
              <a:buNone/>
            </a:pPr>
            <a:endParaRPr lang="fa-IR" b="1" dirty="0"/>
          </a:p>
          <a:p>
            <a:pPr lvl="0" algn="r" rtl="1"/>
            <a:r>
              <a:rPr lang="fa-IR" b="1" dirty="0"/>
              <a:t>توصیه به </a:t>
            </a:r>
            <a:r>
              <a:rPr lang="fa-IR" b="1" dirty="0">
                <a:solidFill>
                  <a:srgbClr val="C00000"/>
                </a:solidFill>
              </a:rPr>
              <a:t>رعایت بهداشت تماسی و تنفسی توسط بیمار </a:t>
            </a:r>
            <a:r>
              <a:rPr lang="fa-IR" b="1" dirty="0"/>
              <a:t>( استفاده از دستمال یا ماسک، دست ندادن، عدم </a:t>
            </a:r>
            <a:r>
              <a:rPr lang="fa-IR" b="1" dirty="0" err="1"/>
              <a:t>روبوسی</a:t>
            </a:r>
            <a:r>
              <a:rPr lang="fa-IR" b="1" dirty="0"/>
              <a:t> و در آغوش گرفتن)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06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3360" y="0"/>
            <a:ext cx="885179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125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33638" y="214314"/>
            <a:ext cx="706282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5397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" y="441960"/>
            <a:ext cx="11323320" cy="817672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شبه </a:t>
            </a:r>
            <a:r>
              <a:rPr lang="fa-IR" sz="2800" b="1" dirty="0" smtClean="0">
                <a:solidFill>
                  <a:srgbClr val="FF0000"/>
                </a:solidFill>
              </a:rPr>
              <a:t>آنفلونزا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11140440" cy="5213176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ثبت و  گزارش دهی </a:t>
            </a:r>
            <a:r>
              <a:rPr lang="fa-IR" b="1" dirty="0"/>
              <a:t>–بررسی و شناسایی موارد </a:t>
            </a:r>
            <a:r>
              <a:rPr lang="fa-IR" b="1" dirty="0" err="1"/>
              <a:t>دراماکن</a:t>
            </a:r>
            <a:r>
              <a:rPr lang="fa-IR" b="1" dirty="0"/>
              <a:t> </a:t>
            </a:r>
            <a:r>
              <a:rPr lang="fa-IR" b="1" dirty="0" err="1"/>
              <a:t>تجمعی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در صورت تغییر به بیماری شدید تنفسی معرفی فوری به پزشک </a:t>
            </a:r>
            <a:r>
              <a:rPr lang="fa-IR" b="1" dirty="0"/>
              <a:t>و نمونه گیری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جداسازی نسبی و توصیه به رعایت بهداشت تنفسی </a:t>
            </a:r>
            <a:r>
              <a:rPr lang="fa-IR" b="1" dirty="0"/>
              <a:t>توسط بیمار( ماسک، شستشوی دست)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توصیه به استراحت و مصرف مایعات فراوان </a:t>
            </a:r>
            <a:r>
              <a:rPr lang="fa-IR" b="1" dirty="0"/>
              <a:t>توسط بیماران با علائم شبه آنفلوانزا توسط پزشک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/>
              <a:t>پیگیری اطرافیان </a:t>
            </a:r>
            <a:r>
              <a:rPr lang="fa-IR" b="1" dirty="0" err="1"/>
              <a:t>وشناسایی</a:t>
            </a:r>
            <a:r>
              <a:rPr lang="fa-IR" b="1" dirty="0"/>
              <a:t> افراد پر خطر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/>
              <a:t>اطلاع رسانی به گروههای در معرض خطر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20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53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75521" y="116633"/>
            <a:ext cx="8640960" cy="655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735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1018520" cy="721568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در </a:t>
            </a:r>
            <a:r>
              <a:rPr lang="fa-IR" sz="2800" b="1" dirty="0" smtClean="0">
                <a:solidFill>
                  <a:srgbClr val="FF0000"/>
                </a:solidFill>
              </a:rPr>
              <a:t>سندرم </a:t>
            </a:r>
            <a:r>
              <a:rPr lang="fa-IR" sz="2800" b="1" dirty="0">
                <a:solidFill>
                  <a:srgbClr val="FF0000"/>
                </a:solidFill>
              </a:rPr>
              <a:t>(بیماری) شدید </a:t>
            </a:r>
            <a:r>
              <a:rPr lang="fa-IR" sz="2800" b="1" dirty="0" smtClean="0">
                <a:solidFill>
                  <a:srgbClr val="FF0000"/>
                </a:solidFill>
              </a:rPr>
              <a:t>تنفسی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11018520" cy="4530824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sz="2400" b="1" dirty="0">
                <a:solidFill>
                  <a:srgbClr val="C00000"/>
                </a:solidFill>
              </a:rPr>
              <a:t>ثبت و  گزارش دهی فوری</a:t>
            </a:r>
            <a:endParaRPr lang="en-US" sz="2400" dirty="0">
              <a:solidFill>
                <a:srgbClr val="C00000"/>
              </a:solidFill>
            </a:endParaRPr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ویزیت فوری توسط پزشک</a:t>
            </a: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جداسازی نسبی و  توصیه به رعایت بهداشت تنفسی توسط بیمار</a:t>
            </a:r>
            <a:r>
              <a:rPr lang="fa-IR" sz="2400" b="1" dirty="0"/>
              <a:t>(دستمال یا </a:t>
            </a:r>
            <a:r>
              <a:rPr lang="fa-IR" sz="2400" b="1" dirty="0" err="1"/>
              <a:t>ماسک،عدم</a:t>
            </a:r>
            <a:r>
              <a:rPr lang="fa-IR" sz="2400" b="1" dirty="0"/>
              <a:t> </a:t>
            </a:r>
            <a:r>
              <a:rPr lang="fa-IR" sz="2400" b="1" dirty="0" err="1"/>
              <a:t>روبوسی</a:t>
            </a:r>
            <a:r>
              <a:rPr lang="fa-IR" sz="2400" b="1" dirty="0"/>
              <a:t> و در آغوش گرفتن)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رعایت احتیاطات تنفسی و تماسی در برخورد با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رعایت موازین بهداشت فردی و خصوصا توسط پرسنل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پیگیری اطرافیان( موارد تماس با بیمار)-</a:t>
            </a:r>
            <a:r>
              <a:rPr lang="fa-IR" sz="2400" b="1" dirty="0"/>
              <a:t>شناسایی افراد پر خطر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535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79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33270" y="214290"/>
            <a:ext cx="8891886" cy="623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6907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352" t="38202" r="7980" b="28218"/>
          <a:stretch/>
        </p:blipFill>
        <p:spPr>
          <a:xfrm>
            <a:off x="838200" y="365124"/>
            <a:ext cx="10515599" cy="613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487680"/>
            <a:ext cx="11353800" cy="69994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تب و علائم </a:t>
            </a:r>
            <a:r>
              <a:rPr lang="fa-IR" sz="2800" b="1" dirty="0" err="1">
                <a:solidFill>
                  <a:srgbClr val="FF0000"/>
                </a:solidFill>
              </a:rPr>
              <a:t>نورولوژیک</a:t>
            </a:r>
            <a:r>
              <a:rPr lang="fa-IR" sz="2800" b="1" dirty="0">
                <a:solidFill>
                  <a:srgbClr val="FF0000"/>
                </a:solidFill>
              </a:rPr>
              <a:t> (عصبی</a:t>
            </a:r>
            <a:r>
              <a:rPr lang="fa-IR" sz="2800" b="1" dirty="0" smtClean="0">
                <a:solidFill>
                  <a:srgbClr val="FF0000"/>
                </a:solidFill>
              </a:rPr>
              <a:t>)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38280"/>
            <a:ext cx="11308080" cy="4855840"/>
          </a:xfrm>
        </p:spPr>
        <p:txBody>
          <a:bodyPr>
            <a:normAutofit fontScale="85000" lnSpcReduction="2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ثبت و  گزارش دهی فوری</a:t>
            </a:r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u="sng" dirty="0">
                <a:solidFill>
                  <a:srgbClr val="C00000"/>
                </a:solidFill>
              </a:rPr>
              <a:t>ویزیت فوری توسط پزشک مرکز </a:t>
            </a:r>
            <a:r>
              <a:rPr lang="fa-IR" sz="2400" b="1" dirty="0">
                <a:solidFill>
                  <a:srgbClr val="C00000"/>
                </a:solidFill>
              </a:rPr>
              <a:t>و </a:t>
            </a:r>
            <a:r>
              <a:rPr lang="fa-IR" sz="2400" b="1" u="sng" dirty="0">
                <a:solidFill>
                  <a:srgbClr val="C00000"/>
                </a:solidFill>
              </a:rPr>
              <a:t>ارجاع فوری به بیمارستان </a:t>
            </a:r>
            <a:r>
              <a:rPr lang="fa-IR" sz="2400" b="1" dirty="0"/>
              <a:t>توسط پزشک در صورت تأیید سندرم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جداسازی  و رعایت اصول حفاظت فردی </a:t>
            </a:r>
            <a:r>
              <a:rPr lang="fa-IR" sz="2400" b="1" dirty="0"/>
              <a:t>در موارد لازم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بررسی موارد تماس با بیمار-شناسایی افراد پر خطر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توصیه به </a:t>
            </a:r>
            <a:r>
              <a:rPr lang="fa-IR" sz="2400" b="1" dirty="0">
                <a:solidFill>
                  <a:srgbClr val="C00000"/>
                </a:solidFill>
              </a:rPr>
              <a:t>رعایت موازین بهداشتی فردی توسط پرسنل بهداشتی و درمانی</a:t>
            </a:r>
            <a:endParaRPr lang="en-US" sz="2400" dirty="0">
              <a:solidFill>
                <a:srgbClr val="C00000"/>
              </a:solidFill>
            </a:endParaRPr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اطلاع رسانی به گروههای در معرض تماس ( در معرض خطر)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جمع آوری اطلاعات غیر انسانی مرتبط با بیماریهای مذکور از سازمانها مربوطه مثل مرگ و میر پرندگان </a:t>
            </a:r>
            <a:r>
              <a:rPr lang="fa-IR" sz="2400" b="1" dirty="0" smtClean="0"/>
              <a:t>و </a:t>
            </a:r>
            <a:r>
              <a:rPr lang="fa-IR" sz="2400" b="1" dirty="0"/>
              <a:t>یا مرگ حیوانات در هاری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8886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20" y="332656"/>
            <a:ext cx="871096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15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60772" y="357167"/>
            <a:ext cx="8207194" cy="64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7674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72440"/>
            <a:ext cx="10866120" cy="715184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err="1" smtClean="0">
                <a:solidFill>
                  <a:srgbClr val="FF0000"/>
                </a:solidFill>
              </a:rPr>
              <a:t>درسندرم</a:t>
            </a:r>
            <a:r>
              <a:rPr lang="fa-IR" sz="2800" b="1" dirty="0" smtClean="0">
                <a:solidFill>
                  <a:srgbClr val="FF0000"/>
                </a:solidFill>
              </a:rPr>
              <a:t> </a:t>
            </a:r>
            <a:r>
              <a:rPr lang="fa-IR" sz="2800" b="1" dirty="0">
                <a:solidFill>
                  <a:srgbClr val="FF0000"/>
                </a:solidFill>
              </a:rPr>
              <a:t>تب طول </a:t>
            </a:r>
            <a:r>
              <a:rPr lang="fa-IR" sz="2800" b="1" dirty="0" smtClean="0">
                <a:solidFill>
                  <a:srgbClr val="FF0000"/>
                </a:solidFill>
              </a:rPr>
              <a:t>کشیده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240160"/>
            <a:ext cx="11460480" cy="5008240"/>
          </a:xfrm>
        </p:spPr>
        <p:txBody>
          <a:bodyPr>
            <a:normAutofit lnSpcReduction="10000"/>
          </a:bodyPr>
          <a:lstStyle/>
          <a:p>
            <a:pPr lvl="0" algn="r" rtl="1"/>
            <a:r>
              <a:rPr lang="fa-IR" sz="2400" b="1" dirty="0"/>
              <a:t>ثبت و  گزارش دهی -نمونه گیری در صورت وجود امکانات </a:t>
            </a:r>
            <a:endParaRPr lang="en-US" sz="2400" dirty="0"/>
          </a:p>
          <a:p>
            <a:pPr lvl="0" algn="r" rtl="1"/>
            <a:r>
              <a:rPr lang="fa-IR" sz="2400" b="1" dirty="0"/>
              <a:t>آموزش بیمار و اطرافیان در خصوص توصیه به رعایت اصول بهداشت فردی با تاکید بر موازین کنترل کننده  بیماریهای تب دار بومی منطقه</a:t>
            </a:r>
            <a:endParaRPr lang="en-US" sz="2400" dirty="0"/>
          </a:p>
          <a:p>
            <a:pPr lvl="0" algn="r" rtl="1"/>
            <a:r>
              <a:rPr lang="fa-IR" sz="2400" b="1" dirty="0"/>
              <a:t>توصیه های غذایی : مصرف غذاهای کاملا پخته و شستشوی صحیح  سبزیجات و میوه </a:t>
            </a:r>
            <a:r>
              <a:rPr lang="fa-IR" sz="2400" b="1" dirty="0" err="1"/>
              <a:t>جات</a:t>
            </a:r>
            <a:r>
              <a:rPr lang="fa-IR" sz="2400" b="1" dirty="0"/>
              <a:t> خصوصا گندزدایی سبزیجات قبل از مصرف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آب آشامیدنی مطمئن: </a:t>
            </a:r>
            <a:r>
              <a:rPr lang="fa-IR" sz="2400" b="1" dirty="0" err="1"/>
              <a:t>کلرزنی</a:t>
            </a:r>
            <a:r>
              <a:rPr lang="fa-IR" sz="2400" b="1" dirty="0"/>
              <a:t> شده، جوشیده، بطری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ظروف شخصی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محصولات لبنی پاستوریزه توسط اطرافیان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لباس آستین بلند و مناسب </a:t>
            </a:r>
            <a:endParaRPr lang="en-US" sz="2400" dirty="0"/>
          </a:p>
          <a:p>
            <a:pPr lvl="0" algn="r" rtl="1"/>
            <a:r>
              <a:rPr lang="fa-IR" sz="2400" b="1" dirty="0"/>
              <a:t>جدا کردن محل زندگی انسان و دام -استفاده از وسایل حفاظت فردی در حین کار </a:t>
            </a:r>
            <a:endParaRPr lang="en-US" sz="2400" dirty="0"/>
          </a:p>
          <a:p>
            <a:pPr lvl="0" algn="r" rtl="1"/>
            <a:r>
              <a:rPr lang="fa-IR" sz="2400" b="1" dirty="0"/>
              <a:t>حفظ فاصله  مناسب از بیمار در صورت شک به عفونتهای تنفسی</a:t>
            </a:r>
            <a:endParaRPr lang="en-US" sz="2400" dirty="0"/>
          </a:p>
          <a:p>
            <a:pPr lvl="0" algn="r" rtl="1"/>
            <a:r>
              <a:rPr lang="fa-IR" sz="2400" b="1" dirty="0"/>
              <a:t>انجام </a:t>
            </a:r>
            <a:r>
              <a:rPr lang="fa-IR" sz="2400" b="1" dirty="0" err="1"/>
              <a:t>پروفیلاکسی</a:t>
            </a:r>
            <a:r>
              <a:rPr lang="fa-IR" sz="2400" b="1" dirty="0"/>
              <a:t> در اطرافیان پرخطر پس از تعیین عامل بیماری در صورت داشتن ضرورت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6991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260648"/>
            <a:ext cx="87129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90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89922" y="1"/>
            <a:ext cx="6763664" cy="681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236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" y="472440"/>
            <a:ext cx="11079480" cy="71518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مسمومیت </a:t>
            </a:r>
            <a:r>
              <a:rPr lang="fa-IR" sz="2800" b="1" dirty="0" smtClean="0">
                <a:solidFill>
                  <a:srgbClr val="FF0000"/>
                </a:solidFill>
              </a:rPr>
              <a:t>غذایی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240160"/>
            <a:ext cx="11109960" cy="5236840"/>
          </a:xfrm>
        </p:spPr>
        <p:txBody>
          <a:bodyPr>
            <a:normAutofit fontScale="77500" lnSpcReduction="2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ثبت و  گزارش دهی -نمونه گیری</a:t>
            </a: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ارجاع فوری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بررسی علائم و بیماریابی افرادی که از منبع مشترک غذایی </a:t>
            </a:r>
            <a:r>
              <a:rPr lang="fa-IR" sz="2400" b="1" dirty="0"/>
              <a:t>استفاده نموده </a:t>
            </a:r>
            <a:r>
              <a:rPr lang="fa-IR" sz="2400" b="1" dirty="0" err="1"/>
              <a:t>اند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algn="r" rtl="1"/>
            <a:r>
              <a:rPr lang="fa-IR" sz="2400" b="1" dirty="0"/>
              <a:t>آموزش بیمار و اطرافیان و توصیه به آنها برای گزارش دهی سریع پیدایش موارد مشابه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توصیه های غذایی </a:t>
            </a:r>
            <a:r>
              <a:rPr lang="fa-IR" sz="2400" b="1" dirty="0"/>
              <a:t>( پخت کامل غذا ها، عدم مصرف کنسرو های نجوشیده و ماهی های </a:t>
            </a:r>
            <a:r>
              <a:rPr lang="fa-IR" sz="2400" b="1" dirty="0" err="1"/>
              <a:t>هیستامینی</a:t>
            </a:r>
            <a:r>
              <a:rPr lang="fa-IR" sz="2400" b="1" dirty="0"/>
              <a:t>، شستشوی صحیح سبزیجات و میوه </a:t>
            </a:r>
            <a:r>
              <a:rPr lang="fa-IR" sz="2400" b="1" dirty="0" err="1"/>
              <a:t>جات</a:t>
            </a:r>
            <a:r>
              <a:rPr lang="fa-IR" sz="2400" b="1" dirty="0"/>
              <a:t> خصوصا گندزدایی سبزیجات قبل از مصرف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استفاده از آب آشامیدنی مطمئن </a:t>
            </a:r>
            <a:r>
              <a:rPr lang="fa-IR" sz="2400" b="1" dirty="0"/>
              <a:t>( </a:t>
            </a:r>
            <a:r>
              <a:rPr lang="fa-IR" sz="2400" b="1" dirty="0" err="1"/>
              <a:t>کلرزنی</a:t>
            </a:r>
            <a:r>
              <a:rPr lang="fa-IR" sz="2400" b="1" dirty="0"/>
              <a:t> شده، جوشیده، بطری)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تماس با پزشک معالج (فوکال پوینت ) در بیمارستان بمنظور اطلاع از تشخیص احتمالی و انجام </a:t>
            </a:r>
            <a:r>
              <a:rPr lang="fa-IR" sz="2400" b="1" dirty="0" err="1"/>
              <a:t>پروفیلاکسی</a:t>
            </a:r>
            <a:r>
              <a:rPr lang="fa-IR" sz="2400" b="1" dirty="0"/>
              <a:t> در اطرافیان 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اطلاع رسانی به گروههای در معرض تماس ( در معرض خطر)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9646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60649"/>
            <a:ext cx="8401050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5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1910" y="142853"/>
            <a:ext cx="7580304" cy="65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1347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7680"/>
            <a:ext cx="11170920" cy="69994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/>
              <a:t>اقدامات بهداشتی </a:t>
            </a:r>
            <a:r>
              <a:rPr lang="fa-IR" sz="2800" b="1" dirty="0" smtClean="0"/>
              <a:t>در </a:t>
            </a:r>
            <a:r>
              <a:rPr lang="fa-IR" sz="2800" b="1" dirty="0"/>
              <a:t>سندرم </a:t>
            </a:r>
            <a:r>
              <a:rPr lang="fa-IR" sz="2800" b="1" dirty="0">
                <a:solidFill>
                  <a:srgbClr val="FF0000"/>
                </a:solidFill>
              </a:rPr>
              <a:t>اسهال حاد (آبکی</a:t>
            </a:r>
            <a:r>
              <a:rPr lang="fa-IR" sz="2800" b="1" dirty="0" smtClean="0">
                <a:solidFill>
                  <a:srgbClr val="FF0000"/>
                </a:solidFill>
              </a:rPr>
              <a:t>) </a:t>
            </a:r>
            <a:r>
              <a:rPr lang="fa-IR" sz="2800" b="1" dirty="0" smtClean="0"/>
              <a:t>(</a:t>
            </a:r>
            <a:r>
              <a:rPr lang="fa-IR" sz="2800" b="1" dirty="0"/>
              <a:t>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11170920" cy="5246370"/>
          </a:xfrm>
        </p:spPr>
        <p:txBody>
          <a:bodyPr>
            <a:noAutofit/>
          </a:bodyPr>
          <a:lstStyle/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گزارش دهی -نمونه گیری همزمان با تکمیل فرم خطی 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افرادی که از منبع مشترک آب یا ماده غذایی </a:t>
            </a:r>
            <a:r>
              <a:rPr lang="fa-IR" sz="1600" b="1" dirty="0">
                <a:cs typeface="B Nazanin" panose="00000400000000000000" pitchFamily="2" charset="-78"/>
              </a:rPr>
              <a:t>استفاده نموده </a:t>
            </a:r>
            <a:r>
              <a:rPr lang="fa-IR" sz="1600" b="1" dirty="0" err="1" smtClean="0">
                <a:cs typeface="B Nazanin" panose="00000400000000000000" pitchFamily="2" charset="-78"/>
              </a:rPr>
              <a:t>اند</a:t>
            </a:r>
            <a:r>
              <a:rPr lang="fa-IR" sz="1600" b="1" dirty="0" smtClean="0">
                <a:cs typeface="B Nazanin" panose="00000400000000000000" pitchFamily="2" charset="-78"/>
              </a:rPr>
              <a:t>  /آموزش </a:t>
            </a:r>
            <a:r>
              <a:rPr lang="fa-IR" sz="1600" b="1" dirty="0">
                <a:cs typeface="B Nazanin" panose="00000400000000000000" pitchFamily="2" charset="-78"/>
              </a:rPr>
              <a:t>بیمار و اطرافیان و توصیه به آنها برای 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گزارش دهی سریع موارد مشابه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بررسی موارد جهت شناسایی بیماران دارای علائم مشابه و شناسایی منبع آب یا غذایی مشکوک</a:t>
            </a:r>
            <a:endParaRPr lang="en-US" sz="1600" dirty="0"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cs typeface="B Nazanin" panose="00000400000000000000" pitchFamily="2" charset="-78"/>
              </a:rPr>
              <a:t>انجام </a:t>
            </a:r>
            <a:r>
              <a:rPr lang="fa-IR" sz="1600" b="1" dirty="0" err="1">
                <a:cs typeface="B Nazanin" panose="00000400000000000000" pitchFamily="2" charset="-78"/>
              </a:rPr>
              <a:t>پروفیلاکسی</a:t>
            </a:r>
            <a:r>
              <a:rPr lang="fa-IR" sz="1600" b="1" dirty="0">
                <a:cs typeface="B Nazanin" panose="00000400000000000000" pitchFamily="2" charset="-78"/>
              </a:rPr>
              <a:t> در اطرافیان </a:t>
            </a:r>
            <a:r>
              <a:rPr lang="fa-IR" sz="1600" b="1" dirty="0" smtClean="0">
                <a:cs typeface="B Nazanin" panose="00000400000000000000" pitchFamily="2" charset="-78"/>
              </a:rPr>
              <a:t>پرخطر  / </a:t>
            </a:r>
            <a:r>
              <a:rPr lang="fa-IR" sz="1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تماس 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با پزشک معالج در بیمارستان بمنظور </a:t>
            </a:r>
            <a:r>
              <a:rPr lang="fa-IR" sz="1600" b="1" dirty="0">
                <a:cs typeface="B Nazanin" panose="00000400000000000000" pitchFamily="2" charset="-78"/>
              </a:rPr>
              <a:t>اطلاع از تشخیص احتمالی و انجام </a:t>
            </a:r>
            <a:r>
              <a:rPr lang="fa-IR" sz="16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پروفیلاکسی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 اطرافیان 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cs typeface="B Nazanin" panose="00000400000000000000" pitchFamily="2" charset="-78"/>
              </a:rPr>
              <a:t>توصیه به 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پرسنل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1600" b="1" dirty="0">
                <a:cs typeface="B Nazanin" panose="00000400000000000000" pitchFamily="2" charset="-78"/>
              </a:rPr>
              <a:t>( پخت کامل غذا ها و شستشوی صحیح سبزیجات و میوه </a:t>
            </a:r>
            <a:r>
              <a:rPr lang="fa-IR" sz="1600" b="1" dirty="0" err="1">
                <a:cs typeface="B Nazanin" panose="00000400000000000000" pitchFamily="2" charset="-78"/>
              </a:rPr>
              <a:t>جات</a:t>
            </a:r>
            <a:r>
              <a:rPr lang="fa-IR" sz="1600" b="1" dirty="0">
                <a:cs typeface="B Nazanin" panose="00000400000000000000" pitchFamily="2" charset="-78"/>
              </a:rPr>
              <a:t> خصوصا گندزدایی سبزیجات قبل مصرف)</a:t>
            </a:r>
            <a:endParaRPr lang="en-US" sz="1600" dirty="0"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 </a:t>
            </a:r>
            <a:r>
              <a:rPr lang="fa-IR" sz="1600" b="1" dirty="0">
                <a:cs typeface="B Nazanin" panose="00000400000000000000" pitchFamily="2" charset="-78"/>
              </a:rPr>
              <a:t>( </a:t>
            </a:r>
            <a:r>
              <a:rPr lang="fa-IR" sz="1600" b="1" dirty="0" err="1">
                <a:cs typeface="B Nazanin" panose="00000400000000000000" pitchFamily="2" charset="-78"/>
              </a:rPr>
              <a:t>کلرزنی</a:t>
            </a:r>
            <a:r>
              <a:rPr lang="fa-IR" sz="1600" b="1" dirty="0">
                <a:cs typeface="B Nazanin" panose="00000400000000000000" pitchFamily="2" charset="-78"/>
              </a:rPr>
              <a:t> شده، جوشیده، بطری آب آشامیدنی بسته بندی شده) </a:t>
            </a: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cs typeface="B Nazanin" panose="00000400000000000000" pitchFamily="2" charset="-78"/>
              </a:rPr>
              <a:t>اطلاع رسانی به گروههای در معرض تماس ( در معرض خطر)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41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9397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اهمیت ویژه مراقبت بیماریهای </a:t>
            </a:r>
            <a:r>
              <a:rPr lang="fa-IR" b="1" dirty="0" err="1" smtClean="0">
                <a:solidFill>
                  <a:srgbClr val="FF0000"/>
                </a:solidFill>
              </a:rPr>
              <a:t>واگیردر</a:t>
            </a:r>
            <a:r>
              <a:rPr lang="fa-IR" b="1" dirty="0" smtClean="0">
                <a:solidFill>
                  <a:srgbClr val="FF0000"/>
                </a:solidFill>
              </a:rPr>
              <a:t> طول زمان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57" y="894522"/>
            <a:ext cx="11290851" cy="5446643"/>
          </a:xfrm>
        </p:spPr>
      </p:pic>
    </p:spTree>
    <p:extLst>
      <p:ext uri="{BB962C8B-B14F-4D97-AF65-F5344CB8AC3E}">
        <p14:creationId xmlns:p14="http://schemas.microsoft.com/office/powerpoint/2010/main" val="215921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88640"/>
            <a:ext cx="849630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2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4954" y="285729"/>
            <a:ext cx="7918699" cy="63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00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750" y="441960"/>
            <a:ext cx="10641330" cy="74566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err="1" smtClean="0">
                <a:solidFill>
                  <a:srgbClr val="FF0000"/>
                </a:solidFill>
              </a:rPr>
              <a:t>درسندرم</a:t>
            </a:r>
            <a:r>
              <a:rPr lang="fa-IR" sz="2800" b="1" dirty="0" smtClean="0">
                <a:solidFill>
                  <a:srgbClr val="FF0000"/>
                </a:solidFill>
              </a:rPr>
              <a:t> </a:t>
            </a:r>
            <a:r>
              <a:rPr lang="fa-IR" sz="2800" b="1" dirty="0">
                <a:solidFill>
                  <a:srgbClr val="FF0000"/>
                </a:solidFill>
              </a:rPr>
              <a:t>اسهال </a:t>
            </a:r>
            <a:r>
              <a:rPr lang="fa-IR" sz="2800" b="1" dirty="0" smtClean="0">
                <a:solidFill>
                  <a:srgbClr val="FF0000"/>
                </a:solidFill>
              </a:rPr>
              <a:t>خونی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" y="1752600"/>
            <a:ext cx="11384280" cy="4770120"/>
          </a:xfrm>
        </p:spPr>
        <p:txBody>
          <a:bodyPr>
            <a:normAutofit lnSpcReduction="10000"/>
          </a:bodyPr>
          <a:lstStyle/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 - نمونه گیری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  /  </a:t>
            </a:r>
            <a:r>
              <a:rPr lang="fa-IR" sz="1800" b="1" dirty="0" smtClean="0">
                <a:cs typeface="B Nazanin" panose="00000400000000000000" pitchFamily="2" charset="-78"/>
              </a:rPr>
              <a:t>ویزیت </a:t>
            </a:r>
            <a:r>
              <a:rPr lang="fa-IR" sz="1800" b="1" dirty="0">
                <a:cs typeface="B Nazanin" panose="00000400000000000000" pitchFamily="2" charset="-78"/>
              </a:rPr>
              <a:t>فوری پزشک و بررسی آزمایشگاهی</a:t>
            </a: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افرادی که از منبع مشترک آب یا ماده غذایی </a:t>
            </a:r>
            <a:r>
              <a:rPr lang="fa-IR" sz="1800" b="1" dirty="0">
                <a:cs typeface="B Nazanin" panose="00000400000000000000" pitchFamily="2" charset="-78"/>
              </a:rPr>
              <a:t>استفاده نموده </a:t>
            </a:r>
            <a:r>
              <a:rPr lang="fa-IR" sz="1800" b="1" dirty="0" err="1">
                <a:cs typeface="B Nazanin" panose="00000400000000000000" pitchFamily="2" charset="-78"/>
              </a:rPr>
              <a:t>اند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به اطرافیان بیمار برای گزارش دهی سریع</a:t>
            </a:r>
            <a:r>
              <a:rPr lang="fa-IR" sz="1800" b="1" dirty="0">
                <a:cs typeface="B Nazanin" panose="00000400000000000000" pitchFamily="2" charset="-78"/>
              </a:rPr>
              <a:t> پیدایش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موارد مشابه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تماس با پزشک معالج در بیمارستان </a:t>
            </a:r>
            <a:r>
              <a:rPr lang="fa-IR" sz="1800" b="1" dirty="0">
                <a:cs typeface="B Nazanin" panose="00000400000000000000" pitchFamily="2" charset="-78"/>
              </a:rPr>
              <a:t>بمنظور اطلاع از تشخیص احتمالی و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انجام </a:t>
            </a:r>
            <a:r>
              <a:rPr lang="fa-IR" sz="18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پروفیلاکسی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در اطرافیان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پرخطر 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1800" b="1" dirty="0">
                <a:cs typeface="B Nazanin" panose="00000400000000000000" pitchFamily="2" charset="-78"/>
              </a:rPr>
              <a:t>( پخت کامل غذا ها و شستشوی صحیح سبزیجات و میوه </a:t>
            </a:r>
            <a:r>
              <a:rPr lang="fa-IR" sz="1800" b="1" dirty="0" err="1">
                <a:cs typeface="B Nazanin" panose="00000400000000000000" pitchFamily="2" charset="-78"/>
              </a:rPr>
              <a:t>جات</a:t>
            </a:r>
            <a:r>
              <a:rPr lang="fa-IR" sz="1800" b="1" dirty="0">
                <a:cs typeface="B Nazanin" panose="00000400000000000000" pitchFamily="2" charset="-78"/>
              </a:rPr>
              <a:t> خصوصا گندزدایی سبزیجات قبل مصرف)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</a:t>
            </a:r>
            <a:r>
              <a:rPr lang="fa-IR" sz="1800" b="1" dirty="0">
                <a:cs typeface="B Nazanin" panose="00000400000000000000" pitchFamily="2" charset="-78"/>
              </a:rPr>
              <a:t>( </a:t>
            </a:r>
            <a:r>
              <a:rPr lang="fa-IR" sz="1800" b="1" dirty="0" err="1">
                <a:cs typeface="B Nazanin" panose="00000400000000000000" pitchFamily="2" charset="-78"/>
              </a:rPr>
              <a:t>کلرزنی</a:t>
            </a:r>
            <a:r>
              <a:rPr lang="fa-IR" sz="1800" b="1" dirty="0">
                <a:cs typeface="B Nazanin" panose="00000400000000000000" pitchFamily="2" charset="-78"/>
              </a:rPr>
              <a:t> شده، جوشیده، بطری) منظور از بطری آب آشامیدنی بسته بندی شده می باشد.</a:t>
            </a:r>
            <a:endParaRPr lang="en-US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توصیه به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پرسنل  / </a:t>
            </a:r>
            <a:r>
              <a:rPr lang="fa-IR" sz="1800" b="1" dirty="0" smtClean="0">
                <a:cs typeface="B Nazanin" panose="00000400000000000000" pitchFamily="2" charset="-78"/>
              </a:rPr>
              <a:t>اطلاع </a:t>
            </a:r>
            <a:r>
              <a:rPr lang="fa-IR" sz="1800" b="1" dirty="0">
                <a:cs typeface="B Nazanin" panose="00000400000000000000" pitchFamily="2" charset="-78"/>
              </a:rPr>
              <a:t>رسانی به گروههای در معرض تماس ( در معرض خطر)</a:t>
            </a:r>
            <a:endParaRPr lang="en-US" sz="1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471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4" y="260648"/>
            <a:ext cx="829627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29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1486" y="500042"/>
            <a:ext cx="8046480" cy="579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175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040" y="396240"/>
            <a:ext cx="10759440" cy="79138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زردی </a:t>
            </a:r>
            <a:r>
              <a:rPr lang="fa-IR" sz="2800" b="1" dirty="0" smtClean="0">
                <a:solidFill>
                  <a:srgbClr val="FF0000"/>
                </a:solidFill>
              </a:rPr>
              <a:t>حاد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1" y="1000125"/>
            <a:ext cx="11536680" cy="5505449"/>
          </a:xfrm>
        </p:spPr>
        <p:txBody>
          <a:bodyPr>
            <a:noAutofit/>
          </a:bodyPr>
          <a:lstStyle/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دهی   /  </a:t>
            </a:r>
            <a:r>
              <a:rPr lang="fa-IR" sz="1800" b="1" dirty="0" smtClean="0">
                <a:cs typeface="B Nazanin" panose="00000400000000000000" pitchFamily="2" charset="-78"/>
              </a:rPr>
              <a:t>ویزیت </a:t>
            </a:r>
            <a:r>
              <a:rPr lang="fa-IR" sz="1800" b="1" dirty="0">
                <a:cs typeface="B Nazanin" panose="00000400000000000000" pitchFamily="2" charset="-78"/>
              </a:rPr>
              <a:t>فوری پزشک جهت بررسی دقیق آزمایشگاهی و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و ارسال نمونه های توصیه شده  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بررسی بروز زردی حاد در افرادی که با بیمار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در فضای مشترک کار یا زندگی </a:t>
            </a:r>
            <a:r>
              <a:rPr lang="fa-IR" sz="1800" b="1" dirty="0">
                <a:cs typeface="B Nazanin" panose="00000400000000000000" pitchFamily="2" charset="-78"/>
              </a:rPr>
              <a:t>میکنند(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در افراد با تماس نزدیک</a:t>
            </a:r>
            <a:r>
              <a:rPr lang="fa-IR" sz="1800" b="1" dirty="0">
                <a:cs typeface="B Nazanin" panose="00000400000000000000" pitchFamily="2" charset="-78"/>
              </a:rPr>
              <a:t>)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800" b="1" dirty="0">
                <a:cs typeface="B Nazanin" panose="00000400000000000000" pitchFamily="2" charset="-78"/>
              </a:rPr>
              <a:t>توصیه به اطرافیان بیمار برای گزارش دهی سریع پیدایش موارد </a:t>
            </a:r>
            <a:r>
              <a:rPr lang="fa-IR" sz="1800" b="1" dirty="0" smtClean="0">
                <a:cs typeface="B Nazanin" panose="00000400000000000000" pitchFamily="2" charset="-78"/>
              </a:rPr>
              <a:t>مشابه  / بررسی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واکسیناسیون هپاتیت </a:t>
            </a:r>
            <a:r>
              <a:rPr lang="en-US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B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 در فرد بیمار و اطرافیان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بررسی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واکسیناسیون تب زرد در افرادی که به تازگی در مناطق آندمیک </a:t>
            </a:r>
            <a:r>
              <a:rPr lang="fa-IR" sz="1800" b="1" dirty="0">
                <a:cs typeface="B Nazanin" panose="00000400000000000000" pitchFamily="2" charset="-78"/>
              </a:rPr>
              <a:t>اقامت داشته </a:t>
            </a:r>
            <a:r>
              <a:rPr lang="fa-IR" sz="1800" b="1" dirty="0" err="1">
                <a:cs typeface="B Nazanin" panose="00000400000000000000" pitchFamily="2" charset="-78"/>
              </a:rPr>
              <a:t>اند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بررسی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مصرف و نوع داروی </a:t>
            </a:r>
            <a:r>
              <a:rPr lang="fa-IR" sz="18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پروفیلاکتیک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 در صورت سفر به منطقه آندمیک مالاریا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1800" b="1" dirty="0">
                <a:cs typeface="B Nazanin" panose="00000400000000000000" pitchFamily="2" charset="-78"/>
              </a:rPr>
              <a:t>( مصرف غذا های کاملا پخته شده و شستشوی صحیح سبزیجات و میوه </a:t>
            </a:r>
            <a:r>
              <a:rPr lang="fa-IR" sz="1800" b="1" dirty="0" err="1">
                <a:cs typeface="B Nazanin" panose="00000400000000000000" pitchFamily="2" charset="-78"/>
              </a:rPr>
              <a:t>جات</a:t>
            </a:r>
            <a:r>
              <a:rPr lang="fa-IR" sz="1800" b="1" dirty="0">
                <a:cs typeface="B Nazanin" panose="00000400000000000000" pitchFamily="2" charset="-78"/>
              </a:rPr>
              <a:t> خصوصا گندزدایی سبزیجات قبل از مصرف)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استفاده از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آب آشامیدنی مطمئن</a:t>
            </a:r>
            <a:r>
              <a:rPr lang="fa-IR" sz="1800" b="1" dirty="0">
                <a:cs typeface="B Nazanin" panose="00000400000000000000" pitchFamily="2" charset="-78"/>
              </a:rPr>
              <a:t>( </a:t>
            </a:r>
            <a:r>
              <a:rPr lang="fa-IR" sz="1800" b="1" dirty="0" err="1">
                <a:cs typeface="B Nazanin" panose="00000400000000000000" pitchFamily="2" charset="-78"/>
              </a:rPr>
              <a:t>کلرزنی</a:t>
            </a:r>
            <a:r>
              <a:rPr lang="fa-IR" sz="1800" b="1" dirty="0">
                <a:cs typeface="B Nazanin" panose="00000400000000000000" pitchFamily="2" charset="-78"/>
              </a:rPr>
              <a:t> شده، جوشیده، بطری) </a:t>
            </a:r>
            <a:r>
              <a:rPr lang="fa-IR" sz="1800" b="1" dirty="0" smtClean="0">
                <a:cs typeface="B Nazanin" panose="00000400000000000000" pitchFamily="2" charset="-78"/>
              </a:rPr>
              <a:t> /  استفاده </a:t>
            </a:r>
            <a:r>
              <a:rPr lang="fa-IR" sz="1800" b="1" dirty="0">
                <a:cs typeface="B Nazanin" panose="00000400000000000000" pitchFamily="2" charset="-78"/>
              </a:rPr>
              <a:t>از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لباس آستین بلند و پوشش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مناسب  /    </a:t>
            </a:r>
            <a:r>
              <a:rPr lang="fa-IR" sz="1800" b="1" dirty="0" smtClean="0">
                <a:cs typeface="B Nazanin" panose="00000400000000000000" pitchFamily="2" charset="-78"/>
              </a:rPr>
              <a:t>استفاده </a:t>
            </a:r>
            <a:r>
              <a:rPr lang="fa-IR" sz="1800" b="1" dirty="0">
                <a:cs typeface="B Nazanin" panose="00000400000000000000" pitchFamily="2" charset="-78"/>
              </a:rPr>
              <a:t>از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وسایل حفاظت شخصی </a:t>
            </a:r>
            <a:r>
              <a:rPr lang="fa-IR" sz="1800" b="1" dirty="0">
                <a:cs typeface="B Nazanin" panose="00000400000000000000" pitchFamily="2" charset="-78"/>
              </a:rPr>
              <a:t>در حین کار</a:t>
            </a:r>
          </a:p>
        </p:txBody>
      </p:sp>
    </p:spTree>
    <p:extLst>
      <p:ext uri="{BB962C8B-B14F-4D97-AF65-F5344CB8AC3E}">
        <p14:creationId xmlns:p14="http://schemas.microsoft.com/office/powerpoint/2010/main" val="18818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14" y="200299"/>
            <a:ext cx="900112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143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6876" y="262173"/>
            <a:ext cx="8858280" cy="6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74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10561320" cy="73042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فلج شل </a:t>
            </a:r>
            <a:r>
              <a:rPr lang="fa-IR" sz="2800" b="1" dirty="0" smtClean="0">
                <a:solidFill>
                  <a:srgbClr val="FF0000"/>
                </a:solidFill>
              </a:rPr>
              <a:t>حاد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28800"/>
            <a:ext cx="10561320" cy="4032448"/>
          </a:xfrm>
        </p:spPr>
        <p:txBody>
          <a:bodyPr>
            <a:normAutofit/>
          </a:bodyPr>
          <a:lstStyle/>
          <a:p>
            <a:pPr lvl="0" algn="just" rtl="1"/>
            <a:r>
              <a:rPr lang="fa-IR" sz="2400" b="1" dirty="0"/>
              <a:t>ثبت  و  گزارش دهی</a:t>
            </a:r>
          </a:p>
          <a:p>
            <a:pPr lvl="0" algn="just" rtl="1"/>
            <a:endParaRPr lang="fa-IR" sz="2400" b="1" dirty="0"/>
          </a:p>
          <a:p>
            <a:pPr lvl="0" algn="just" rtl="1"/>
            <a:r>
              <a:rPr lang="fa-IR" sz="2400" b="1" dirty="0"/>
              <a:t>ویزیت فوری توسط پزشک – نمونه گیری</a:t>
            </a:r>
          </a:p>
          <a:p>
            <a:pPr marL="0" indent="0" algn="just" rtl="1">
              <a:buNone/>
            </a:pPr>
            <a:r>
              <a:rPr lang="fa-IR" sz="2400" b="1" dirty="0"/>
              <a:t> </a:t>
            </a:r>
            <a:endParaRPr lang="en-US" sz="2400" dirty="0"/>
          </a:p>
          <a:p>
            <a:pPr lvl="0" algn="just" rtl="1"/>
            <a:r>
              <a:rPr lang="fa-IR" sz="2400" b="1" dirty="0"/>
              <a:t>بررسی موارد تماس ( کودکان زیر  5سال که با بیمار فلج شل حاد در یک خانه زندگی میکنند) و نمونه گیری از آنها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1470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247675"/>
            <a:ext cx="8640959" cy="634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82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8910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جهان تحت تاثیر بیماریهای نوپدید و بازپدید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1" y="974036"/>
            <a:ext cx="11032435" cy="5744816"/>
          </a:xfrm>
        </p:spPr>
      </p:pic>
    </p:spTree>
    <p:extLst>
      <p:ext uri="{BB962C8B-B14F-4D97-AF65-F5344CB8AC3E}">
        <p14:creationId xmlns:p14="http://schemas.microsoft.com/office/powerpoint/2010/main" val="26234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6845" y="357166"/>
            <a:ext cx="888604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8528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65760"/>
            <a:ext cx="10454640" cy="68697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شوک </a:t>
            </a:r>
            <a:r>
              <a:rPr lang="fa-IR" sz="2800" b="1" dirty="0" smtClean="0">
                <a:solidFill>
                  <a:srgbClr val="FF0000"/>
                </a:solidFill>
              </a:rPr>
              <a:t>عفونی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400174"/>
            <a:ext cx="11323320" cy="4867275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معرفی و ویزیت فوری پزشک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جداسازی نسبی و رعایت اصول حفاظت فردی 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cs typeface="B Nazanin" panose="00000400000000000000" pitchFamily="2" charset="-78"/>
              </a:rPr>
              <a:t>بدلیل</a:t>
            </a:r>
            <a:r>
              <a:rPr lang="fa-IR" sz="2400" b="1" dirty="0">
                <a:cs typeface="B Nazanin" panose="00000400000000000000" pitchFamily="2" charset="-78"/>
              </a:rPr>
              <a:t> تشخیص های محتمل با واگیری بالا و خطرناک نظیر پنومونی - طاعون - </a:t>
            </a:r>
            <a:r>
              <a:rPr lang="fa-IR" sz="2400" b="1" dirty="0" err="1">
                <a:cs typeface="B Nazanin" panose="00000400000000000000" pitchFamily="2" charset="-78"/>
              </a:rPr>
              <a:t>آنفلوانزای</a:t>
            </a:r>
            <a:r>
              <a:rPr lang="fa-IR" sz="2400" b="1" dirty="0">
                <a:cs typeface="B Nazanin" panose="00000400000000000000" pitchFamily="2" charset="-78"/>
              </a:rPr>
              <a:t> پرندگان)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توصیه به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اصول حفاظت فردی توسط پرسنل بهداشتی درمانی</a:t>
            </a:r>
            <a:r>
              <a:rPr lang="fa-IR" sz="2400" b="1" dirty="0">
                <a:cs typeface="B Nazanin" panose="00000400000000000000" pitchFamily="2" charset="-78"/>
              </a:rPr>
              <a:t> (دستکش و شستشوی دست، گان ، ماسک در برخورد با بیماران دارای اکسیژن </a:t>
            </a:r>
            <a:r>
              <a:rPr lang="fa-IR" sz="2400" b="1" dirty="0" err="1">
                <a:cs typeface="B Nazanin" panose="00000400000000000000" pitchFamily="2" charset="-78"/>
              </a:rPr>
              <a:t>نازال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 موارد تماس با </a:t>
            </a: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بیمار  /  </a:t>
            </a:r>
            <a:r>
              <a:rPr lang="fa-IR" sz="2400" b="1" dirty="0" smtClean="0">
                <a:cs typeface="B Nazanin" panose="00000400000000000000" pitchFamily="2" charset="-78"/>
              </a:rPr>
              <a:t>شناسایی </a:t>
            </a:r>
            <a:r>
              <a:rPr lang="fa-IR" sz="2400" b="1" dirty="0">
                <a:cs typeface="B Nazanin" panose="00000400000000000000" pitchFamily="2" charset="-78"/>
              </a:rPr>
              <a:t>افراد پر خطر یا در معرض خطر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936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398" y="274638"/>
            <a:ext cx="8693204" cy="632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00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4034" y="246071"/>
            <a:ext cx="8215370" cy="6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9419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472440"/>
            <a:ext cx="10696575" cy="58029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در </a:t>
            </a:r>
            <a:r>
              <a:rPr lang="fa-IR" sz="2800" b="1" dirty="0" smtClean="0">
                <a:solidFill>
                  <a:srgbClr val="FF0000"/>
                </a:solidFill>
              </a:rPr>
              <a:t>سندرم </a:t>
            </a:r>
            <a:r>
              <a:rPr lang="fa-IR" sz="2800" b="1" dirty="0">
                <a:solidFill>
                  <a:srgbClr val="FF0000"/>
                </a:solidFill>
              </a:rPr>
              <a:t>سرفه طول </a:t>
            </a:r>
            <a:r>
              <a:rPr lang="fa-IR" sz="2800" b="1" dirty="0" smtClean="0">
                <a:solidFill>
                  <a:srgbClr val="FF0000"/>
                </a:solidFill>
              </a:rPr>
              <a:t>کشیده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025" y="1402080"/>
            <a:ext cx="11001375" cy="5055870"/>
          </a:xfrm>
        </p:spPr>
        <p:txBody>
          <a:bodyPr>
            <a:noAutofit/>
          </a:bodyPr>
          <a:lstStyle/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گزارش </a:t>
            </a: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دهی    /  ویزیت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توسط پزشک و نمونه گیری خلط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بهداشت تنفسی توسط بیمار ، </a:t>
            </a:r>
            <a:r>
              <a:rPr lang="fa-IR" sz="2000" b="1" dirty="0">
                <a:cs typeface="B Nazanin" panose="00000400000000000000" pitchFamily="2" charset="-78"/>
              </a:rPr>
              <a:t>توصیه به استفاده از ماسک توسط بیمار هنگام تماس با سایرین  ( درصورت همراه نبودن ماسک استفاده از دستمال کاغذی مخصوصا به هنگام سرفه) </a:t>
            </a: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و همچنین رعایت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اصول حفاظت فردی توسط پرسنل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آموزش رعایت اصول بهداشت  فردی و تنفسی به بیماران و اطرافیان </a:t>
            </a:r>
            <a:r>
              <a:rPr lang="fa-IR" sz="2000" b="1" dirty="0">
                <a:cs typeface="B Nazanin" panose="00000400000000000000" pitchFamily="2" charset="-78"/>
              </a:rPr>
              <a:t>منجمله شستشوی دست با آب و صابون</a:t>
            </a:r>
            <a:endParaRPr lang="en-US" sz="20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جداسازی نسبی بیمار </a:t>
            </a:r>
            <a:r>
              <a:rPr lang="fa-IR" sz="2000" b="1" dirty="0">
                <a:cs typeface="B Nazanin" panose="00000400000000000000" pitchFamily="2" charset="-78"/>
              </a:rPr>
              <a:t>منجمله حفظ فاصله مناسب از بیمار یعنی حدود 1 الی 2متر ( </a:t>
            </a:r>
            <a:r>
              <a:rPr lang="fa-IR" sz="2000" b="1" dirty="0" err="1">
                <a:cs typeface="B Nazanin" panose="00000400000000000000" pitchFamily="2" charset="-78"/>
              </a:rPr>
              <a:t>خوداری</a:t>
            </a:r>
            <a:r>
              <a:rPr lang="fa-IR" sz="2000" b="1" dirty="0">
                <a:cs typeface="B Nazanin" panose="00000400000000000000" pitchFamily="2" charset="-78"/>
              </a:rPr>
              <a:t> از </a:t>
            </a:r>
            <a:r>
              <a:rPr lang="en-US" sz="2000" b="1" dirty="0">
                <a:cs typeface="B Nazanin" panose="00000400000000000000" pitchFamily="2" charset="-78"/>
              </a:rPr>
              <a:t>close contact</a:t>
            </a:r>
            <a:r>
              <a:rPr lang="fa-IR" sz="2000" b="1" dirty="0">
                <a:cs typeface="B Nazanin" panose="00000400000000000000" pitchFamily="2" charset="-78"/>
              </a:rPr>
              <a:t>  تماس نزدیک با یک بیمار)</a:t>
            </a:r>
            <a:endParaRPr lang="en-US" sz="20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توصیه به قطع مصرف </a:t>
            </a:r>
            <a:r>
              <a:rPr lang="fa-IR" sz="2000" b="1" dirty="0" smtClean="0">
                <a:cs typeface="B Nazanin" panose="00000400000000000000" pitchFamily="2" charset="-78"/>
              </a:rPr>
              <a:t>سیگار  /  توصیه </a:t>
            </a:r>
            <a:r>
              <a:rPr lang="fa-IR" sz="2000" b="1" dirty="0">
                <a:cs typeface="B Nazanin" panose="00000400000000000000" pitchFamily="2" charset="-78"/>
              </a:rPr>
              <a:t>به مراجعه سریع اطرافیان در صورت ابتلا به علائم مشابه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707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5" y="260648"/>
            <a:ext cx="820891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58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38348" y="295143"/>
            <a:ext cx="7858180" cy="60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15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20" y="502920"/>
            <a:ext cx="11018520" cy="54981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 </a:t>
            </a:r>
            <a:r>
              <a:rPr lang="fa-IR" sz="2800" b="1" dirty="0">
                <a:solidFill>
                  <a:srgbClr val="FF0000"/>
                </a:solidFill>
              </a:rPr>
              <a:t>سندرم مرگ ناگهانی </a:t>
            </a:r>
            <a:r>
              <a:rPr lang="fa-IR" sz="2800" b="1" dirty="0" err="1" smtClean="0">
                <a:solidFill>
                  <a:srgbClr val="FF0000"/>
                </a:solidFill>
              </a:rPr>
              <a:t>غیرمنتظره</a:t>
            </a:r>
            <a:r>
              <a:rPr lang="fa-IR" sz="2800" b="1" dirty="0" smtClean="0">
                <a:solidFill>
                  <a:srgbClr val="FF0000"/>
                </a:solidFill>
              </a:rPr>
              <a:t> 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412776"/>
            <a:ext cx="11170920" cy="5112568"/>
          </a:xfrm>
        </p:spPr>
        <p:txBody>
          <a:bodyPr>
            <a:normAutofit/>
          </a:bodyPr>
          <a:lstStyle/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ویزیت فوری پزشک</a:t>
            </a:r>
          </a:p>
          <a:p>
            <a:pPr lvl="0" algn="r" rtl="1"/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و  گزارش دهی در صورت تأیید مرگ توسط پزشک</a:t>
            </a:r>
          </a:p>
          <a:p>
            <a:pPr marL="0" indent="0" algn="r" rtl="1">
              <a:buNone/>
            </a:pP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درخواست فوری برای بررسی و تحقیق توسط تیم بهداشتی مستقر</a:t>
            </a:r>
          </a:p>
          <a:p>
            <a:pPr marL="0" indent="0" algn="r" rtl="1">
              <a:buNone/>
            </a:pP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همکاری پزشک و کارشناس بهداشتی جهت تکمیل فرم بررسی انفرادی(</a:t>
            </a:r>
            <a:r>
              <a:rPr lang="en-US" sz="2000" b="1" dirty="0">
                <a:cs typeface="B Nazanin" panose="00000400000000000000" pitchFamily="2" charset="-78"/>
              </a:rPr>
              <a:t>verbal </a:t>
            </a:r>
            <a:r>
              <a:rPr lang="en-US" sz="2000" b="1" dirty="0" err="1">
                <a:cs typeface="B Nazanin" panose="00000400000000000000" pitchFamily="2" charset="-78"/>
              </a:rPr>
              <a:t>autospy</a:t>
            </a:r>
            <a:r>
              <a:rPr lang="fa-IR" sz="2000" b="1" dirty="0">
                <a:cs typeface="B Nazanin" panose="00000400000000000000" pitchFamily="2" charset="-78"/>
              </a:rPr>
              <a:t>)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و انجام نمونه گیری های لازم </a:t>
            </a:r>
            <a:r>
              <a:rPr lang="fa-IR" sz="2000" b="1" dirty="0">
                <a:cs typeface="B Nazanin" panose="00000400000000000000" pitchFamily="2" charset="-78"/>
              </a:rPr>
              <a:t>با مشورت مرکز مدیریت بیماریهای واگیر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توصیه به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اصول بهداشت فردی توسط </a:t>
            </a: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اطرافیان  /  </a:t>
            </a:r>
            <a:r>
              <a:rPr lang="fa-IR" sz="2000" b="1" dirty="0" smtClean="0">
                <a:cs typeface="B Nazanin" panose="00000400000000000000" pitchFamily="2" charset="-78"/>
              </a:rPr>
              <a:t>توصیه </a:t>
            </a:r>
            <a:r>
              <a:rPr lang="fa-IR" sz="2000" b="1" dirty="0">
                <a:cs typeface="B Nazanin" panose="00000400000000000000" pitchFamily="2" charset="-78"/>
              </a:rPr>
              <a:t>به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پرسنل 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اطلاع رسانی به گروه در معرض خطر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4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263" t="44947" r="81193" b="27472"/>
          <a:stretch/>
        </p:blipFill>
        <p:spPr>
          <a:xfrm>
            <a:off x="2842260" y="365125"/>
            <a:ext cx="5915025" cy="58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44624"/>
            <a:ext cx="10332720" cy="1008112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</a:t>
            </a:r>
            <a:r>
              <a:rPr lang="fa-IR" sz="2800" b="1" dirty="0" smtClean="0">
                <a:solidFill>
                  <a:srgbClr val="FF0000"/>
                </a:solidFill>
              </a:rPr>
              <a:t>تب و تورم غدد لنفاوی 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400174"/>
            <a:ext cx="10957560" cy="4867275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معرفی و ویزیت فوری پزشک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جداسازی نسبی و رعایت اصول حفاظت فردی 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cs typeface="B Nazanin" panose="00000400000000000000" pitchFamily="2" charset="-78"/>
              </a:rPr>
              <a:t>بدلیل</a:t>
            </a:r>
            <a:r>
              <a:rPr lang="fa-IR" sz="2400" b="1" dirty="0">
                <a:cs typeface="B Nazanin" panose="00000400000000000000" pitchFamily="2" charset="-78"/>
              </a:rPr>
              <a:t> تشخیص های محتمل با واگیری </a:t>
            </a:r>
            <a:r>
              <a:rPr lang="fa-IR" sz="2400" b="1" dirty="0" smtClean="0">
                <a:cs typeface="B Nazanin" panose="00000400000000000000" pitchFamily="2" charset="-78"/>
              </a:rPr>
              <a:t>بالا)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توصیه به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اصول حفاظت فردی توسط پرسنل بهداشتی </a:t>
            </a: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درمانی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 موارد تماس با بیمار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شناسایی افراد پر خطر یا در معرض خطر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7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40" y="344486"/>
            <a:ext cx="10658060" cy="6235217"/>
          </a:xfrm>
        </p:spPr>
      </p:pic>
    </p:spTree>
    <p:extLst>
      <p:ext uri="{BB962C8B-B14F-4D97-AF65-F5344CB8AC3E}">
        <p14:creationId xmlns:p14="http://schemas.microsoft.com/office/powerpoint/2010/main" val="21179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25" t="73623" r="59987" b="10835"/>
          <a:stretch/>
        </p:blipFill>
        <p:spPr>
          <a:xfrm>
            <a:off x="1114426" y="752475"/>
            <a:ext cx="10516134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1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426720"/>
            <a:ext cx="11155680" cy="62601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در قبال سندرم </a:t>
            </a:r>
            <a:r>
              <a:rPr lang="fa-IR" sz="2800" b="1" dirty="0" smtClean="0">
                <a:solidFill>
                  <a:srgbClr val="FF0000"/>
                </a:solidFill>
              </a:rPr>
              <a:t>بیماریهای آمیزشی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40" y="1400174"/>
            <a:ext cx="10561320" cy="4867275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ثبت  و  گزارش دهی</a:t>
            </a:r>
            <a:endParaRPr lang="fa-IR" sz="2400" b="1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معرفی و ویزیت فوری پزشک </a:t>
            </a:r>
            <a:r>
              <a:rPr lang="fa-IR" sz="2400" b="1" dirty="0"/>
              <a:t>و </a:t>
            </a:r>
            <a:r>
              <a:rPr lang="fa-IR" sz="2400" b="1" dirty="0">
                <a:solidFill>
                  <a:srgbClr val="C00000"/>
                </a:solidFill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جداسازی نسبی و رعایت اصول حفاظت فردی </a:t>
            </a:r>
            <a:r>
              <a:rPr lang="fa-IR" sz="2400" b="1" dirty="0"/>
              <a:t>(</a:t>
            </a:r>
            <a:r>
              <a:rPr lang="fa-IR" sz="2400" b="1" dirty="0" err="1"/>
              <a:t>بدلیل</a:t>
            </a:r>
            <a:r>
              <a:rPr lang="fa-IR" sz="2400" b="1" dirty="0"/>
              <a:t> تشخیص های محتمل با واگیری </a:t>
            </a:r>
            <a:r>
              <a:rPr lang="fa-IR" sz="2400" b="1" dirty="0" smtClean="0"/>
              <a:t>بالا)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توصیه به </a:t>
            </a:r>
            <a:r>
              <a:rPr lang="fa-IR" sz="2400" b="1" dirty="0">
                <a:solidFill>
                  <a:srgbClr val="C00000"/>
                </a:solidFill>
              </a:rPr>
              <a:t>رعایت اصول حفاظت فردی توسط پرسنل بهداشتی </a:t>
            </a:r>
            <a:r>
              <a:rPr lang="fa-IR" sz="2400" b="1" dirty="0" smtClean="0">
                <a:solidFill>
                  <a:srgbClr val="C00000"/>
                </a:solidFill>
              </a:rPr>
              <a:t>درمانی</a:t>
            </a: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بررسی موارد تماس با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شناسایی افراد پر خطر یا در معرض خطر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398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840" t="20430" r="19492" b="25282"/>
          <a:stretch/>
        </p:blipFill>
        <p:spPr>
          <a:xfrm>
            <a:off x="477170" y="365125"/>
            <a:ext cx="11057605" cy="592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5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796" t="29186" r="20313" b="8865"/>
          <a:stretch/>
        </p:blipFill>
        <p:spPr>
          <a:xfrm>
            <a:off x="903630" y="365125"/>
            <a:ext cx="1045017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8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8179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با تشکر از کلیه مدعوین و حضار گرامی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93304"/>
            <a:ext cx="10515600" cy="5387009"/>
          </a:xfrm>
        </p:spPr>
      </p:pic>
    </p:spTree>
    <p:extLst>
      <p:ext uri="{BB962C8B-B14F-4D97-AF65-F5344CB8AC3E}">
        <p14:creationId xmlns:p14="http://schemas.microsoft.com/office/powerpoint/2010/main" val="56435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8301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توجه: عوامل موثر بر گسترش و طغیان بیماریهای واگیر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74" y="1073426"/>
            <a:ext cx="10141226" cy="5526157"/>
          </a:xfrm>
        </p:spPr>
      </p:pic>
    </p:spTree>
    <p:extLst>
      <p:ext uri="{BB962C8B-B14F-4D97-AF65-F5344CB8AC3E}">
        <p14:creationId xmlns:p14="http://schemas.microsoft.com/office/powerpoint/2010/main" val="359005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2034</Words>
  <Application>Microsoft Office PowerPoint</Application>
  <PresentationFormat>Widescreen</PresentationFormat>
  <Paragraphs>259</Paragraphs>
  <Slides>84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1" baseType="lpstr">
      <vt:lpstr>Arial</vt:lpstr>
      <vt:lpstr>B Nazanin</vt:lpstr>
      <vt:lpstr>B Zar</vt:lpstr>
      <vt:lpstr>Calibri</vt:lpstr>
      <vt:lpstr>Calibri Light</vt:lpstr>
      <vt:lpstr>Times New Roman</vt:lpstr>
      <vt:lpstr>Office Theme</vt:lpstr>
      <vt:lpstr>نظام مراقبت سندرمیک درسیستم بهداشتی درمانی کشور  SYNDROMIC  SURVEILLANCE</vt:lpstr>
      <vt:lpstr>سیر پیشرفت نظام مراقبت سلامت در دنیا</vt:lpstr>
      <vt:lpstr>PowerPoint Presentation</vt:lpstr>
      <vt:lpstr>PowerPoint Presentation</vt:lpstr>
      <vt:lpstr>PowerPoint Presentation</vt:lpstr>
      <vt:lpstr>اهمیت ویژه مراقبت بیماریهای واگیردر طول زمان</vt:lpstr>
      <vt:lpstr>جهان تحت تاثیر بیماریهای نوپدید و بازپدید</vt:lpstr>
      <vt:lpstr>PowerPoint Presentation</vt:lpstr>
      <vt:lpstr>توجه: عوامل موثر بر گسترش و طغیان بیماریهای واگیر</vt:lpstr>
      <vt:lpstr>بخشهای عمده در مداخلات مرتبط به سلامت عمومی</vt:lpstr>
      <vt:lpstr>PowerPoint Presentation</vt:lpstr>
      <vt:lpstr>PowerPoint Presentation</vt:lpstr>
      <vt:lpstr>PowerPoint Presentation</vt:lpstr>
      <vt:lpstr>دامنه نظام مراقبت سندرمیک</vt:lpstr>
      <vt:lpstr>PowerPoint Presentation</vt:lpstr>
      <vt:lpstr>PowerPoint Presentation</vt:lpstr>
      <vt:lpstr>PowerPoint Presentation</vt:lpstr>
      <vt:lpstr>PowerPoint Presentation</vt:lpstr>
      <vt:lpstr>توجه ویژه به پردازش داده ها و تحلیل اطلاعات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توجه</vt:lpstr>
      <vt:lpstr>موارد فوری عوارض متعاقب ایمن سازی که باید گزارش شوند </vt:lpstr>
      <vt:lpstr>PowerPoint Presentation</vt:lpstr>
      <vt:lpstr>PowerPoint Presentation</vt:lpstr>
      <vt:lpstr>PowerPoint Presentation</vt:lpstr>
      <vt:lpstr>اقدامات بهداشتی در سندرم تب و خونریزی (وظایف کادر بهداشتی درمانی)</vt:lpstr>
      <vt:lpstr>PowerPoint Presentation</vt:lpstr>
      <vt:lpstr>PowerPoint Presentation</vt:lpstr>
      <vt:lpstr>اقدامات بهداشتی در سندرم تب و بثورات حاد ماکولوپاپولر (وظایف کادر بهداشتی درمانی)</vt:lpstr>
      <vt:lpstr>PowerPoint Presentation</vt:lpstr>
      <vt:lpstr>PowerPoint Presentation</vt:lpstr>
      <vt:lpstr>اقدامات بهداشتی در سندرم تب و بثورات حاد غیر ماکولوپاپولر (وظایف کادر بهداشتی درمانی)</vt:lpstr>
      <vt:lpstr>PowerPoint Presentation</vt:lpstr>
      <vt:lpstr>PowerPoint Presentation</vt:lpstr>
      <vt:lpstr>اقدامات بهداشتی در سندرم شبه آنفلونزا (وظایف کادر بهداشتی درمانی)</vt:lpstr>
      <vt:lpstr>PowerPoint Presentation</vt:lpstr>
      <vt:lpstr>PowerPoint Presentation</vt:lpstr>
      <vt:lpstr>اقدامات بهداشتی در سندرم (بیماری) شدید تنفسی (وظایف کادر بهداشتی درمانی)</vt:lpstr>
      <vt:lpstr>PowerPoint Presentation</vt:lpstr>
      <vt:lpstr>PowerPoint Presentation</vt:lpstr>
      <vt:lpstr>اقدامات بهداشتی در سندرم تب و علائم نورولوژیک (عصبی) (وظایف کادر بهداشتی درمانی)</vt:lpstr>
      <vt:lpstr>PowerPoint Presentation</vt:lpstr>
      <vt:lpstr>PowerPoint Presentation</vt:lpstr>
      <vt:lpstr>اقدامات بهداشتی درسندرم تب طول کشیده (وظایف کادر بهداشتی درمانی)</vt:lpstr>
      <vt:lpstr>PowerPoint Presentation</vt:lpstr>
      <vt:lpstr>PowerPoint Presentation</vt:lpstr>
      <vt:lpstr>اقدامات بهداشتی در سندرم مسمومیت غذایی (وظایف کادر بهداشتی درمانی)</vt:lpstr>
      <vt:lpstr>PowerPoint Presentation</vt:lpstr>
      <vt:lpstr>PowerPoint Presentation</vt:lpstr>
      <vt:lpstr>اقدامات بهداشتی در سندرم اسهال حاد (آبکی) (وظایف کادر بهداشتی درمانی)</vt:lpstr>
      <vt:lpstr>PowerPoint Presentation</vt:lpstr>
      <vt:lpstr>PowerPoint Presentation</vt:lpstr>
      <vt:lpstr>اقدامات بهداشتی درسندرم اسهال خونی (وظایف کادر بهداشتی درمانی)</vt:lpstr>
      <vt:lpstr>PowerPoint Presentation</vt:lpstr>
      <vt:lpstr>PowerPoint Presentation</vt:lpstr>
      <vt:lpstr>اقدامات بهداشتی در سندرم زردی حاد (وظایف کادر بهداشتی درمانی)</vt:lpstr>
      <vt:lpstr>PowerPoint Presentation</vt:lpstr>
      <vt:lpstr>PowerPoint Presentation</vt:lpstr>
      <vt:lpstr>اقدامات بهداشتی در سندرم فلج شل حاد (وظایف کادر بهداشتی درمانی)</vt:lpstr>
      <vt:lpstr>PowerPoint Presentation</vt:lpstr>
      <vt:lpstr>PowerPoint Presentation</vt:lpstr>
      <vt:lpstr>اقدامات بهداشتی در سندرم شوک عفونی (وظایف کادر بهداشتی درمانی)</vt:lpstr>
      <vt:lpstr>PowerPoint Presentation</vt:lpstr>
      <vt:lpstr>PowerPoint Presentation</vt:lpstr>
      <vt:lpstr>اقدامات بهداشتی در سندرم سرفه طول کشیده (وظایف کادر بهداشتی درمانی)</vt:lpstr>
      <vt:lpstr>PowerPoint Presentation</vt:lpstr>
      <vt:lpstr>PowerPoint Presentation</vt:lpstr>
      <vt:lpstr>اقدامات بهداشتی در  سندرم مرگ ناگهانی غیرمنتظره  (وظایف کادر بهداشتی درمانی)</vt:lpstr>
      <vt:lpstr>PowerPoint Presentation</vt:lpstr>
      <vt:lpstr>اقدامات بهداشتی در سندرم تب و تورم غدد لنفاوی  (وظایف کادر بهداشتی درمانی)</vt:lpstr>
      <vt:lpstr>PowerPoint Presentation</vt:lpstr>
      <vt:lpstr>اقدامات بهداشتی در قبال سندرم بیماریهای آمیزشی (وظایف کادر بهداشتی درمانی)</vt:lpstr>
      <vt:lpstr>PowerPoint Presentation</vt:lpstr>
      <vt:lpstr>PowerPoint Presentation</vt:lpstr>
      <vt:lpstr>با تشکر از کلیه مدعوین و حضار گرامی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مراقبت سندرمیک درسیستم بهداشتی درمانی کشور</dc:title>
  <dc:creator>دادرس دكتر محمد نصر</dc:creator>
  <cp:lastModifiedBy>A.R.I</cp:lastModifiedBy>
  <cp:revision>38</cp:revision>
  <dcterms:created xsi:type="dcterms:W3CDTF">2022-07-07T04:35:19Z</dcterms:created>
  <dcterms:modified xsi:type="dcterms:W3CDTF">2022-08-13T03:32:21Z</dcterms:modified>
</cp:coreProperties>
</file>