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93"/>
  </p:notesMasterIdLst>
  <p:handoutMasterIdLst>
    <p:handoutMasterId r:id="rId94"/>
  </p:handoutMasterIdLst>
  <p:sldIdLst>
    <p:sldId id="401" r:id="rId2"/>
    <p:sldId id="400" r:id="rId3"/>
    <p:sldId id="379" r:id="rId4"/>
    <p:sldId id="314" r:id="rId5"/>
    <p:sldId id="348" r:id="rId6"/>
    <p:sldId id="349" r:id="rId7"/>
    <p:sldId id="388" r:id="rId8"/>
    <p:sldId id="353" r:id="rId9"/>
    <p:sldId id="397" r:id="rId10"/>
    <p:sldId id="399" r:id="rId11"/>
    <p:sldId id="319" r:id="rId12"/>
    <p:sldId id="355" r:id="rId13"/>
    <p:sldId id="321" r:id="rId14"/>
    <p:sldId id="356" r:id="rId15"/>
    <p:sldId id="322" r:id="rId16"/>
    <p:sldId id="357" r:id="rId17"/>
    <p:sldId id="381" r:id="rId18"/>
    <p:sldId id="323" r:id="rId19"/>
    <p:sldId id="376" r:id="rId20"/>
    <p:sldId id="325" r:id="rId21"/>
    <p:sldId id="359" r:id="rId22"/>
    <p:sldId id="326" r:id="rId23"/>
    <p:sldId id="360" r:id="rId24"/>
    <p:sldId id="370" r:id="rId25"/>
    <p:sldId id="327" r:id="rId26"/>
    <p:sldId id="361" r:id="rId27"/>
    <p:sldId id="328" r:id="rId28"/>
    <p:sldId id="329" r:id="rId29"/>
    <p:sldId id="362" r:id="rId30"/>
    <p:sldId id="378" r:id="rId31"/>
    <p:sldId id="350" r:id="rId32"/>
    <p:sldId id="387" r:id="rId33"/>
    <p:sldId id="330" r:id="rId34"/>
    <p:sldId id="363" r:id="rId35"/>
    <p:sldId id="364" r:id="rId36"/>
    <p:sldId id="331" r:id="rId37"/>
    <p:sldId id="332" r:id="rId38"/>
    <p:sldId id="333" r:id="rId39"/>
    <p:sldId id="334" r:id="rId40"/>
    <p:sldId id="365" r:id="rId41"/>
    <p:sldId id="366" r:id="rId42"/>
    <p:sldId id="335" r:id="rId43"/>
    <p:sldId id="367" r:id="rId44"/>
    <p:sldId id="368" r:id="rId45"/>
    <p:sldId id="369" r:id="rId46"/>
    <p:sldId id="371" r:id="rId47"/>
    <p:sldId id="336" r:id="rId48"/>
    <p:sldId id="372" r:id="rId49"/>
    <p:sldId id="337" r:id="rId50"/>
    <p:sldId id="339" r:id="rId51"/>
    <p:sldId id="373" r:id="rId52"/>
    <p:sldId id="374" r:id="rId53"/>
    <p:sldId id="338" r:id="rId54"/>
    <p:sldId id="342" r:id="rId55"/>
    <p:sldId id="375" r:id="rId56"/>
    <p:sldId id="341" r:id="rId57"/>
    <p:sldId id="380" r:id="rId58"/>
    <p:sldId id="382" r:id="rId59"/>
    <p:sldId id="402" r:id="rId60"/>
    <p:sldId id="404" r:id="rId61"/>
    <p:sldId id="405" r:id="rId62"/>
    <p:sldId id="406" r:id="rId63"/>
    <p:sldId id="407" r:id="rId64"/>
    <p:sldId id="429" r:id="rId65"/>
    <p:sldId id="430" r:id="rId66"/>
    <p:sldId id="431" r:id="rId67"/>
    <p:sldId id="432" r:id="rId68"/>
    <p:sldId id="433" r:id="rId69"/>
    <p:sldId id="434" r:id="rId70"/>
    <p:sldId id="408" r:id="rId71"/>
    <p:sldId id="409" r:id="rId72"/>
    <p:sldId id="423" r:id="rId73"/>
    <p:sldId id="435" r:id="rId74"/>
    <p:sldId id="436" r:id="rId75"/>
    <p:sldId id="437" r:id="rId76"/>
    <p:sldId id="410" r:id="rId77"/>
    <p:sldId id="411" r:id="rId78"/>
    <p:sldId id="412" r:id="rId79"/>
    <p:sldId id="413" r:id="rId80"/>
    <p:sldId id="414" r:id="rId81"/>
    <p:sldId id="415" r:id="rId82"/>
    <p:sldId id="419" r:id="rId83"/>
    <p:sldId id="420" r:id="rId84"/>
    <p:sldId id="421" r:id="rId85"/>
    <p:sldId id="422" r:id="rId86"/>
    <p:sldId id="424" r:id="rId87"/>
    <p:sldId id="425" r:id="rId88"/>
    <p:sldId id="426" r:id="rId89"/>
    <p:sldId id="427" r:id="rId90"/>
    <p:sldId id="428" r:id="rId91"/>
    <p:sldId id="403" r:id="rId92"/>
  </p:sldIdLst>
  <p:sldSz cx="9144000" cy="6858000" type="screen4x3"/>
  <p:notesSz cx="6858000" cy="9144000"/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سبک متوسط 2 - آکسان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433" autoAdjust="0"/>
    <p:restoredTop sz="94683" autoAdjust="0"/>
  </p:normalViewPr>
  <p:slideViewPr>
    <p:cSldViewPr>
      <p:cViewPr varScale="1">
        <p:scale>
          <a:sx n="74" d="100"/>
          <a:sy n="74" d="100"/>
        </p:scale>
        <p:origin x="-7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0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07C066-1047-466C-AB5B-D5C3F17DECBC}" type="doc">
      <dgm:prSet loTypeId="urn:microsoft.com/office/officeart/2005/8/layout/hList6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4242CA9-D7E2-46E0-82B9-170D1F6CCE2C}">
      <dgm:prSet custT="1"/>
      <dgm:spPr/>
      <dgm:t>
        <a:bodyPr/>
        <a:lstStyle/>
        <a:p>
          <a:pPr algn="r" rtl="1"/>
          <a:r>
            <a:rPr lang="fa-IR" sz="3200" dirty="0" smtClean="0">
              <a:cs typeface="B Nazanin" pitchFamily="2" charset="-78"/>
            </a:rPr>
            <a:t>انتقال </a:t>
          </a:r>
          <a:r>
            <a:rPr lang="en-US" sz="2800" dirty="0" smtClean="0">
              <a:cs typeface="B Nazanin" pitchFamily="2" charset="-78"/>
            </a:rPr>
            <a:t>HIV</a:t>
          </a:r>
          <a:r>
            <a:rPr lang="fa-IR" sz="3200" dirty="0" smtClean="0">
              <a:cs typeface="B Nazanin" pitchFamily="2" charset="-78"/>
            </a:rPr>
            <a:t> از مادر به کودک در رحم، حوالی زایمان و پس از تولد با شیردهی روی می دهد. </a:t>
          </a:r>
        </a:p>
        <a:p>
          <a:pPr algn="r" rtl="1"/>
          <a:r>
            <a:rPr lang="fa-IR" sz="3200" dirty="0" smtClean="0">
              <a:cs typeface="B Nazanin" pitchFamily="2" charset="-78"/>
            </a:rPr>
            <a:t>بدون مداخله، خطر انتقال پری ناتال 45-20% است. </a:t>
          </a:r>
        </a:p>
        <a:p>
          <a:pPr algn="r" rtl="1"/>
          <a:r>
            <a:rPr lang="fa-IR" sz="3200" dirty="0" smtClean="0">
              <a:cs typeface="B Nazanin" pitchFamily="2" charset="-78"/>
            </a:rPr>
            <a:t>احتمال آلودگی شیرخوار </a:t>
          </a:r>
          <a:r>
            <a:rPr lang="ar-SA" sz="3200" dirty="0" smtClean="0">
              <a:cs typeface="B Nazanin" pitchFamily="2" charset="-78"/>
            </a:rPr>
            <a:t>از طريق شير</a:t>
          </a:r>
          <a:r>
            <a:rPr lang="fa-IR" sz="3200" dirty="0" smtClean="0">
              <a:cs typeface="B Nazanin" pitchFamily="2" charset="-78"/>
            </a:rPr>
            <a:t> </a:t>
          </a:r>
          <a:r>
            <a:rPr lang="ar-SA" sz="3200" dirty="0" smtClean="0">
              <a:cs typeface="B Nazanin" pitchFamily="2" charset="-78"/>
            </a:rPr>
            <a:t>مادر</a:t>
          </a:r>
          <a:r>
            <a:rPr lang="fa-IR" sz="3200" dirty="0" smtClean="0">
              <a:cs typeface="B Nazanin" pitchFamily="2" charset="-78"/>
            </a:rPr>
            <a:t> 22-4</a:t>
          </a:r>
          <a:r>
            <a:rPr lang="ar-SA" sz="3200" dirty="0" smtClean="0">
              <a:cs typeface="B Nazanin" pitchFamily="2" charset="-78"/>
            </a:rPr>
            <a:t>% </a:t>
          </a:r>
          <a:r>
            <a:rPr lang="fa-IR" sz="3200" dirty="0" smtClean="0">
              <a:cs typeface="B Nazanin" pitchFamily="2" charset="-78"/>
            </a:rPr>
            <a:t> است. </a:t>
          </a:r>
          <a:endParaRPr lang="en-US" sz="3200" dirty="0"/>
        </a:p>
      </dgm:t>
    </dgm:pt>
    <dgm:pt modelId="{3F38DFA5-9F4B-4D47-995F-A6291FC4C9B5}" type="parTrans" cxnId="{2F8B8FD6-B65E-4C07-AF1B-3A6E44B5C1F0}">
      <dgm:prSet/>
      <dgm:spPr/>
      <dgm:t>
        <a:bodyPr/>
        <a:lstStyle/>
        <a:p>
          <a:endParaRPr lang="en-US"/>
        </a:p>
      </dgm:t>
    </dgm:pt>
    <dgm:pt modelId="{11FF5BA5-E8D3-403E-A84C-CE2127EC0D8F}" type="sibTrans" cxnId="{2F8B8FD6-B65E-4C07-AF1B-3A6E44B5C1F0}">
      <dgm:prSet/>
      <dgm:spPr/>
      <dgm:t>
        <a:bodyPr/>
        <a:lstStyle/>
        <a:p>
          <a:endParaRPr lang="en-US"/>
        </a:p>
      </dgm:t>
    </dgm:pt>
    <dgm:pt modelId="{62C4C8A5-EC3C-47C5-8513-91D09E620A67}" type="pres">
      <dgm:prSet presAssocID="{1507C066-1047-466C-AB5B-D5C3F17DECB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ECA0CE-AA2E-4FBA-A052-9BB1167B3C6C}" type="pres">
      <dgm:prSet presAssocID="{14242CA9-D7E2-46E0-82B9-170D1F6CCE2C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974BD5C-5E43-4482-90C1-B4E507BC8620}" type="presOf" srcId="{1507C066-1047-466C-AB5B-D5C3F17DECBC}" destId="{62C4C8A5-EC3C-47C5-8513-91D09E620A67}" srcOrd="0" destOrd="0" presId="urn:microsoft.com/office/officeart/2005/8/layout/hList6"/>
    <dgm:cxn modelId="{2F8B8FD6-B65E-4C07-AF1B-3A6E44B5C1F0}" srcId="{1507C066-1047-466C-AB5B-D5C3F17DECBC}" destId="{14242CA9-D7E2-46E0-82B9-170D1F6CCE2C}" srcOrd="0" destOrd="0" parTransId="{3F38DFA5-9F4B-4D47-995F-A6291FC4C9B5}" sibTransId="{11FF5BA5-E8D3-403E-A84C-CE2127EC0D8F}"/>
    <dgm:cxn modelId="{0E2F0E11-7C16-486D-8AFA-08145743A516}" type="presOf" srcId="{14242CA9-D7E2-46E0-82B9-170D1F6CCE2C}" destId="{7CECA0CE-AA2E-4FBA-A052-9BB1167B3C6C}" srcOrd="0" destOrd="0" presId="urn:microsoft.com/office/officeart/2005/8/layout/hList6"/>
    <dgm:cxn modelId="{27D00AD9-2139-45ED-BAAD-09B9153A5D8A}" type="presParOf" srcId="{62C4C8A5-EC3C-47C5-8513-91D09E620A67}" destId="{7CECA0CE-AA2E-4FBA-A052-9BB1167B3C6C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70C9FC7-7132-4028-8716-42C7BA357D74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32DEEBFC-580E-4842-926B-7CFCED75365A}">
      <dgm:prSet custT="1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b="1" dirty="0" err="1" smtClean="0">
              <a:solidFill>
                <a:schemeClr val="tx1"/>
              </a:solidFill>
              <a:cs typeface="B Nazanin" panose="00000400000000000000" pitchFamily="2" charset="-78"/>
            </a:rPr>
            <a:t>ایندیوم</a:t>
          </a:r>
          <a:r>
            <a:rPr lang="fa-IR" sz="2400" b="1" dirty="0" smtClean="0">
              <a:solidFill>
                <a:schemeClr val="tx1"/>
              </a:solidFill>
              <a:cs typeface="B Nazanin" panose="00000400000000000000" pitchFamily="2" charset="-78"/>
            </a:rPr>
            <a:t> 111                        20 ساعت</a:t>
          </a:r>
          <a:endParaRPr lang="en-US" sz="2000" dirty="0" smtClean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2C5FDD1E-12B3-499E-92BE-D3A33C2AFFE4}" type="parTrans" cxnId="{8953D621-A7D6-4971-8568-5ED10B8C5225}">
      <dgm:prSet/>
      <dgm:spPr/>
      <dgm:t>
        <a:bodyPr/>
        <a:lstStyle/>
        <a:p>
          <a:endParaRPr lang="en-US" sz="32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B6E64311-5385-4167-8729-655E59FC57B6}" type="sibTrans" cxnId="{8953D621-A7D6-4971-8568-5ED10B8C5225}">
      <dgm:prSet/>
      <dgm:spPr/>
      <dgm:t>
        <a:bodyPr/>
        <a:lstStyle/>
        <a:p>
          <a:endParaRPr lang="en-US" sz="32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4BF43029-1201-416B-A7D3-CCF8EE6C8FB8}">
      <dgm:prSet custT="1"/>
      <dgm:spPr/>
      <dgm:t>
        <a:bodyPr/>
        <a:lstStyle/>
        <a:p>
          <a:pPr rtl="1"/>
          <a:r>
            <a:rPr lang="fa-IR" sz="2400" b="1" dirty="0" smtClean="0">
              <a:solidFill>
                <a:schemeClr val="tx1"/>
              </a:solidFill>
              <a:effectLst/>
              <a:cs typeface="B Nazanin" panose="00000400000000000000" pitchFamily="2" charset="-78"/>
            </a:rPr>
            <a:t>سدیم </a:t>
          </a:r>
          <a:r>
            <a:rPr lang="fa-IR" sz="2400" b="1" dirty="0" err="1" smtClean="0">
              <a:solidFill>
                <a:schemeClr val="tx1"/>
              </a:solidFill>
              <a:effectLst/>
              <a:cs typeface="B Nazanin" panose="00000400000000000000" pitchFamily="2" charset="-78"/>
            </a:rPr>
            <a:t>رادیواکتیو</a:t>
          </a:r>
          <a:r>
            <a:rPr lang="fa-IR" sz="2400" b="1" dirty="0" smtClean="0">
              <a:solidFill>
                <a:schemeClr val="tx1"/>
              </a:solidFill>
              <a:effectLst/>
              <a:cs typeface="B Nazanin" panose="00000400000000000000" pitchFamily="2" charset="-78"/>
            </a:rPr>
            <a:t>                    96 ساعت</a:t>
          </a:r>
          <a:endParaRPr lang="en-US" sz="2400" dirty="0">
            <a:solidFill>
              <a:schemeClr val="tx1"/>
            </a:solidFill>
            <a:effectLst/>
            <a:cs typeface="B Nazanin" panose="00000400000000000000" pitchFamily="2" charset="-78"/>
          </a:endParaRPr>
        </a:p>
      </dgm:t>
    </dgm:pt>
    <dgm:pt modelId="{6A2DBB0D-C156-4DA3-9572-026E828545EB}" type="parTrans" cxnId="{D6CFF64D-18A0-42AA-AF3A-E4A4F1B53B12}">
      <dgm:prSet/>
      <dgm:spPr/>
      <dgm:t>
        <a:bodyPr/>
        <a:lstStyle/>
        <a:p>
          <a:endParaRPr lang="en-US" sz="32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74E6D86A-1595-43F1-BB07-34831D5B257E}" type="sibTrans" cxnId="{D6CFF64D-18A0-42AA-AF3A-E4A4F1B53B12}">
      <dgm:prSet/>
      <dgm:spPr/>
      <dgm:t>
        <a:bodyPr/>
        <a:lstStyle/>
        <a:p>
          <a:endParaRPr lang="en-US" sz="32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30A0081C-8A2E-4F98-9B6D-94708A44EA4C}">
      <dgm:prSet custT="1"/>
      <dgm:spPr/>
      <dgm:t>
        <a:bodyPr/>
        <a:lstStyle/>
        <a:p>
          <a:pPr rtl="1"/>
          <a:r>
            <a:rPr lang="fa-IR" sz="2400" b="1" dirty="0" err="1" smtClean="0">
              <a:solidFill>
                <a:schemeClr val="tx1"/>
              </a:solidFill>
              <a:cs typeface="B Nazanin" panose="00000400000000000000" pitchFamily="2" charset="-78"/>
            </a:rPr>
            <a:t>تکنتیوم</a:t>
          </a:r>
          <a:r>
            <a:rPr lang="fa-IR" sz="2400" b="1" dirty="0" smtClean="0">
              <a:solidFill>
                <a:schemeClr val="tx1"/>
              </a:solidFill>
              <a:cs typeface="B Nazanin" panose="00000400000000000000" pitchFamily="2" charset="-78"/>
            </a:rPr>
            <a:t> 99                         15 ساعت تا 3 روز</a:t>
          </a:r>
          <a:endParaRPr lang="en-US" sz="240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EA15FE10-22B5-47D5-90C8-2ECE0F538F3E}" type="parTrans" cxnId="{017D6FD1-E874-4AA7-97C5-F70BCCC51B49}">
      <dgm:prSet/>
      <dgm:spPr/>
      <dgm:t>
        <a:bodyPr/>
        <a:lstStyle/>
        <a:p>
          <a:endParaRPr lang="en-US" sz="32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C62DB68D-A093-485C-B401-CFE10572751E}" type="sibTrans" cxnId="{017D6FD1-E874-4AA7-97C5-F70BCCC51B49}">
      <dgm:prSet/>
      <dgm:spPr/>
      <dgm:t>
        <a:bodyPr/>
        <a:lstStyle/>
        <a:p>
          <a:endParaRPr lang="en-US" sz="32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7EC7B522-D45D-4ADC-86E3-07C67B5331D4}">
      <dgm:prSet custT="1"/>
      <dgm:spPr/>
      <dgm:t>
        <a:bodyPr/>
        <a:lstStyle/>
        <a:p>
          <a:pPr rtl="1"/>
          <a:r>
            <a:rPr lang="fa-IR" sz="2400" b="1" dirty="0" smtClean="0">
              <a:solidFill>
                <a:schemeClr val="tx1"/>
              </a:solidFill>
              <a:cs typeface="B Nazanin" panose="00000400000000000000" pitchFamily="2" charset="-78"/>
            </a:rPr>
            <a:t>ید 131                              2 تا 14 روز</a:t>
          </a:r>
          <a:endParaRPr lang="en-US" sz="240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A92857F8-3540-4E3E-8AC3-E9B6EFAD6A9F}" type="parTrans" cxnId="{AAC9FBD2-1192-4B51-BC06-725A2A5995C2}">
      <dgm:prSet/>
      <dgm:spPr/>
      <dgm:t>
        <a:bodyPr/>
        <a:lstStyle/>
        <a:p>
          <a:endParaRPr lang="en-US" sz="32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40FE4E39-759D-4577-BA96-4BECDD06325D}" type="sibTrans" cxnId="{AAC9FBD2-1192-4B51-BC06-725A2A5995C2}">
      <dgm:prSet/>
      <dgm:spPr/>
      <dgm:t>
        <a:bodyPr/>
        <a:lstStyle/>
        <a:p>
          <a:endParaRPr lang="en-US" sz="32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7D7A226D-77CC-4187-82F8-BCF5C535B886}">
      <dgm:prSet custT="1"/>
      <dgm:spPr/>
      <dgm:t>
        <a:bodyPr/>
        <a:lstStyle/>
        <a:p>
          <a:pPr rtl="1"/>
          <a:r>
            <a:rPr lang="fa-IR" sz="2400" b="1" dirty="0" err="1" smtClean="0">
              <a:solidFill>
                <a:schemeClr val="tx1"/>
              </a:solidFill>
              <a:cs typeface="B Nazanin" panose="00000400000000000000" pitchFamily="2" charset="-78"/>
            </a:rPr>
            <a:t>گالیوم</a:t>
          </a:r>
          <a:r>
            <a:rPr lang="fa-IR" sz="2400" b="1" dirty="0" smtClean="0">
              <a:solidFill>
                <a:schemeClr val="tx1"/>
              </a:solidFill>
              <a:cs typeface="B Nazanin" panose="00000400000000000000" pitchFamily="2" charset="-78"/>
            </a:rPr>
            <a:t> 67                           2 هفته</a:t>
          </a:r>
          <a:endParaRPr lang="en-US" sz="240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E006C6EB-2D9B-4B3B-9E85-40D57EF14010}" type="parTrans" cxnId="{FAF0B586-9F34-4F8D-B8F0-04F23E6CA602}">
      <dgm:prSet/>
      <dgm:spPr/>
      <dgm:t>
        <a:bodyPr/>
        <a:lstStyle/>
        <a:p>
          <a:endParaRPr lang="en-US" sz="32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9566BD69-92F4-441E-90BC-0703309FC682}" type="sibTrans" cxnId="{FAF0B586-9F34-4F8D-B8F0-04F23E6CA602}">
      <dgm:prSet/>
      <dgm:spPr/>
      <dgm:t>
        <a:bodyPr/>
        <a:lstStyle/>
        <a:p>
          <a:endParaRPr lang="en-US" sz="32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6F159228-1201-466E-98E4-F198A4468833}" type="pres">
      <dgm:prSet presAssocID="{070C9FC7-7132-4028-8716-42C7BA357D7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927EC5-F2ED-4BAB-AC9D-B19737EA6BA0}" type="pres">
      <dgm:prSet presAssocID="{32DEEBFC-580E-4842-926B-7CFCED75365A}" presName="parentText" presStyleLbl="node1" presStyleIdx="0" presStyleCnt="5" custLinFactNeighborX="1087" custLinFactNeighborY="2247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40BD1C-9433-4BD7-80FB-0B10590AEC36}" type="pres">
      <dgm:prSet presAssocID="{B6E64311-5385-4167-8729-655E59FC57B6}" presName="spacer" presStyleCnt="0"/>
      <dgm:spPr/>
      <dgm:t>
        <a:bodyPr/>
        <a:lstStyle/>
        <a:p>
          <a:endParaRPr lang="en-US"/>
        </a:p>
      </dgm:t>
    </dgm:pt>
    <dgm:pt modelId="{10A651EF-5679-4312-B9DB-FB135D861736}" type="pres">
      <dgm:prSet presAssocID="{4BF43029-1201-416B-A7D3-CCF8EE6C8FB8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EF2410-D9AD-4269-A547-66CDCE52E0CE}" type="pres">
      <dgm:prSet presAssocID="{74E6D86A-1595-43F1-BB07-34831D5B257E}" presName="spacer" presStyleCnt="0"/>
      <dgm:spPr/>
      <dgm:t>
        <a:bodyPr/>
        <a:lstStyle/>
        <a:p>
          <a:endParaRPr lang="en-US"/>
        </a:p>
      </dgm:t>
    </dgm:pt>
    <dgm:pt modelId="{B0A40AC8-38D2-4453-B36F-A81E93E84A8E}" type="pres">
      <dgm:prSet presAssocID="{30A0081C-8A2E-4F98-9B6D-94708A44EA4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CF76F2-606A-4A8D-AB83-6920441B8E92}" type="pres">
      <dgm:prSet presAssocID="{C62DB68D-A093-485C-B401-CFE10572751E}" presName="spacer" presStyleCnt="0"/>
      <dgm:spPr/>
      <dgm:t>
        <a:bodyPr/>
        <a:lstStyle/>
        <a:p>
          <a:endParaRPr lang="en-US"/>
        </a:p>
      </dgm:t>
    </dgm:pt>
    <dgm:pt modelId="{29BB4816-E7A2-4097-B31C-E99438955D77}" type="pres">
      <dgm:prSet presAssocID="{7EC7B522-D45D-4ADC-86E3-07C67B5331D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86747F-AF08-4DF2-B00E-F824B7CAFCC7}" type="pres">
      <dgm:prSet presAssocID="{40FE4E39-759D-4577-BA96-4BECDD06325D}" presName="spacer" presStyleCnt="0"/>
      <dgm:spPr/>
      <dgm:t>
        <a:bodyPr/>
        <a:lstStyle/>
        <a:p>
          <a:endParaRPr lang="en-US"/>
        </a:p>
      </dgm:t>
    </dgm:pt>
    <dgm:pt modelId="{24F93108-7DA3-4E97-A34C-EFB649CFF12C}" type="pres">
      <dgm:prSet presAssocID="{7D7A226D-77CC-4187-82F8-BCF5C535B88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53D621-A7D6-4971-8568-5ED10B8C5225}" srcId="{070C9FC7-7132-4028-8716-42C7BA357D74}" destId="{32DEEBFC-580E-4842-926B-7CFCED75365A}" srcOrd="0" destOrd="0" parTransId="{2C5FDD1E-12B3-499E-92BE-D3A33C2AFFE4}" sibTransId="{B6E64311-5385-4167-8729-655E59FC57B6}"/>
    <dgm:cxn modelId="{017D6FD1-E874-4AA7-97C5-F70BCCC51B49}" srcId="{070C9FC7-7132-4028-8716-42C7BA357D74}" destId="{30A0081C-8A2E-4F98-9B6D-94708A44EA4C}" srcOrd="2" destOrd="0" parTransId="{EA15FE10-22B5-47D5-90C8-2ECE0F538F3E}" sibTransId="{C62DB68D-A093-485C-B401-CFE10572751E}"/>
    <dgm:cxn modelId="{8F0A2E2B-5E49-480C-BEE9-5B5B37A5D98A}" type="presOf" srcId="{7D7A226D-77CC-4187-82F8-BCF5C535B886}" destId="{24F93108-7DA3-4E97-A34C-EFB649CFF12C}" srcOrd="0" destOrd="0" presId="urn:microsoft.com/office/officeart/2005/8/layout/vList2"/>
    <dgm:cxn modelId="{AAC9FBD2-1192-4B51-BC06-725A2A5995C2}" srcId="{070C9FC7-7132-4028-8716-42C7BA357D74}" destId="{7EC7B522-D45D-4ADC-86E3-07C67B5331D4}" srcOrd="3" destOrd="0" parTransId="{A92857F8-3540-4E3E-8AC3-E9B6EFAD6A9F}" sibTransId="{40FE4E39-759D-4577-BA96-4BECDD06325D}"/>
    <dgm:cxn modelId="{93386892-0493-4F7B-98A5-95992D3D56A7}" type="presOf" srcId="{4BF43029-1201-416B-A7D3-CCF8EE6C8FB8}" destId="{10A651EF-5679-4312-B9DB-FB135D861736}" srcOrd="0" destOrd="0" presId="urn:microsoft.com/office/officeart/2005/8/layout/vList2"/>
    <dgm:cxn modelId="{98591614-69DC-4606-A3C6-B40B58F7E717}" type="presOf" srcId="{7EC7B522-D45D-4ADC-86E3-07C67B5331D4}" destId="{29BB4816-E7A2-4097-B31C-E99438955D77}" srcOrd="0" destOrd="0" presId="urn:microsoft.com/office/officeart/2005/8/layout/vList2"/>
    <dgm:cxn modelId="{FAF0B586-9F34-4F8D-B8F0-04F23E6CA602}" srcId="{070C9FC7-7132-4028-8716-42C7BA357D74}" destId="{7D7A226D-77CC-4187-82F8-BCF5C535B886}" srcOrd="4" destOrd="0" parTransId="{E006C6EB-2D9B-4B3B-9E85-40D57EF14010}" sibTransId="{9566BD69-92F4-441E-90BC-0703309FC682}"/>
    <dgm:cxn modelId="{D59F0142-D8ED-4A6A-B60D-4D31E57A2C4D}" type="presOf" srcId="{070C9FC7-7132-4028-8716-42C7BA357D74}" destId="{6F159228-1201-466E-98E4-F198A4468833}" srcOrd="0" destOrd="0" presId="urn:microsoft.com/office/officeart/2005/8/layout/vList2"/>
    <dgm:cxn modelId="{D6CFF64D-18A0-42AA-AF3A-E4A4F1B53B12}" srcId="{070C9FC7-7132-4028-8716-42C7BA357D74}" destId="{4BF43029-1201-416B-A7D3-CCF8EE6C8FB8}" srcOrd="1" destOrd="0" parTransId="{6A2DBB0D-C156-4DA3-9572-026E828545EB}" sibTransId="{74E6D86A-1595-43F1-BB07-34831D5B257E}"/>
    <dgm:cxn modelId="{529EA733-0A13-4B0D-BA7F-88F6A61EC8C5}" type="presOf" srcId="{30A0081C-8A2E-4F98-9B6D-94708A44EA4C}" destId="{B0A40AC8-38D2-4453-B36F-A81E93E84A8E}" srcOrd="0" destOrd="0" presId="urn:microsoft.com/office/officeart/2005/8/layout/vList2"/>
    <dgm:cxn modelId="{E0046DE2-826D-4B90-9401-1A78D973210A}" type="presOf" srcId="{32DEEBFC-580E-4842-926B-7CFCED75365A}" destId="{E1927EC5-F2ED-4BAB-AC9D-B19737EA6BA0}" srcOrd="0" destOrd="0" presId="urn:microsoft.com/office/officeart/2005/8/layout/vList2"/>
    <dgm:cxn modelId="{A55786E4-B8E5-4E4B-B808-C6F6F5D7464A}" type="presParOf" srcId="{6F159228-1201-466E-98E4-F198A4468833}" destId="{E1927EC5-F2ED-4BAB-AC9D-B19737EA6BA0}" srcOrd="0" destOrd="0" presId="urn:microsoft.com/office/officeart/2005/8/layout/vList2"/>
    <dgm:cxn modelId="{21918450-D209-499A-916D-EAD81347C385}" type="presParOf" srcId="{6F159228-1201-466E-98E4-F198A4468833}" destId="{DB40BD1C-9433-4BD7-80FB-0B10590AEC36}" srcOrd="1" destOrd="0" presId="urn:microsoft.com/office/officeart/2005/8/layout/vList2"/>
    <dgm:cxn modelId="{B0DEC04F-2E1D-4446-AEEF-C2318F659E24}" type="presParOf" srcId="{6F159228-1201-466E-98E4-F198A4468833}" destId="{10A651EF-5679-4312-B9DB-FB135D861736}" srcOrd="2" destOrd="0" presId="urn:microsoft.com/office/officeart/2005/8/layout/vList2"/>
    <dgm:cxn modelId="{5C84ABBD-3882-4CC2-856F-94F65431D308}" type="presParOf" srcId="{6F159228-1201-466E-98E4-F198A4468833}" destId="{BAEF2410-D9AD-4269-A547-66CDCE52E0CE}" srcOrd="3" destOrd="0" presId="urn:microsoft.com/office/officeart/2005/8/layout/vList2"/>
    <dgm:cxn modelId="{C6C2CEB3-9C76-4012-AFB1-18DCA564755B}" type="presParOf" srcId="{6F159228-1201-466E-98E4-F198A4468833}" destId="{B0A40AC8-38D2-4453-B36F-A81E93E84A8E}" srcOrd="4" destOrd="0" presId="urn:microsoft.com/office/officeart/2005/8/layout/vList2"/>
    <dgm:cxn modelId="{FB32B330-014D-4842-AB74-428C063796AA}" type="presParOf" srcId="{6F159228-1201-466E-98E4-F198A4468833}" destId="{12CF76F2-606A-4A8D-AB83-6920441B8E92}" srcOrd="5" destOrd="0" presId="urn:microsoft.com/office/officeart/2005/8/layout/vList2"/>
    <dgm:cxn modelId="{6DEB3541-1533-48E4-AFE1-32B1C7B1EBF1}" type="presParOf" srcId="{6F159228-1201-466E-98E4-F198A4468833}" destId="{29BB4816-E7A2-4097-B31C-E99438955D77}" srcOrd="6" destOrd="0" presId="urn:microsoft.com/office/officeart/2005/8/layout/vList2"/>
    <dgm:cxn modelId="{B84B84E3-5A06-4CC5-ACBC-DA277DD99FAC}" type="presParOf" srcId="{6F159228-1201-466E-98E4-F198A4468833}" destId="{9C86747F-AF08-4DF2-B00E-F824B7CAFCC7}" srcOrd="7" destOrd="0" presId="urn:microsoft.com/office/officeart/2005/8/layout/vList2"/>
    <dgm:cxn modelId="{57697173-4B0F-4CD8-A3E3-8D9A5244629A}" type="presParOf" srcId="{6F159228-1201-466E-98E4-F198A4468833}" destId="{24F93108-7DA3-4E97-A34C-EFB649CFF12C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FE2E514-4126-4D9E-A644-6F1F5A23401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D483ECA-1520-46D2-82D5-B85495B4BD05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منع موقت شیردهی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EE175507-BD26-4B3C-BC6A-EEAEE5DE7DA4}" type="parTrans" cxnId="{AE9884E7-B3FD-4482-B117-0C2D3C5D9116}">
      <dgm:prSet/>
      <dgm:spPr/>
      <dgm:t>
        <a:bodyPr/>
        <a:lstStyle/>
        <a:p>
          <a:endParaRPr lang="en-US"/>
        </a:p>
      </dgm:t>
    </dgm:pt>
    <dgm:pt modelId="{53544E53-53EA-488A-926F-2B6CFD98E81B}" type="sibTrans" cxnId="{AE9884E7-B3FD-4482-B117-0C2D3C5D9116}">
      <dgm:prSet/>
      <dgm:spPr/>
      <dgm:t>
        <a:bodyPr/>
        <a:lstStyle/>
        <a:p>
          <a:endParaRPr lang="en-US"/>
        </a:p>
      </dgm:t>
    </dgm:pt>
    <dgm:pt modelId="{D9933A14-CBEA-4CB5-8718-ED3B4E0D7F18}" type="pres">
      <dgm:prSet presAssocID="{8FE2E514-4126-4D9E-A644-6F1F5A2340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F2863D6-35D6-4332-9EAB-2C11858231AA}" type="pres">
      <dgm:prSet presAssocID="{BD483ECA-1520-46D2-82D5-B85495B4BD0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4E7944-D227-413D-9104-5768FC5A0399}" type="presOf" srcId="{BD483ECA-1520-46D2-82D5-B85495B4BD05}" destId="{4F2863D6-35D6-4332-9EAB-2C11858231AA}" srcOrd="0" destOrd="0" presId="urn:microsoft.com/office/officeart/2005/8/layout/vList2"/>
    <dgm:cxn modelId="{AE9884E7-B3FD-4482-B117-0C2D3C5D9116}" srcId="{8FE2E514-4126-4D9E-A644-6F1F5A234011}" destId="{BD483ECA-1520-46D2-82D5-B85495B4BD05}" srcOrd="0" destOrd="0" parTransId="{EE175507-BD26-4B3C-BC6A-EEAEE5DE7DA4}" sibTransId="{53544E53-53EA-488A-926F-2B6CFD98E81B}"/>
    <dgm:cxn modelId="{8C07C732-C28E-4330-B809-4450C5BFD8A4}" type="presOf" srcId="{8FE2E514-4126-4D9E-A644-6F1F5A234011}" destId="{D9933A14-CBEA-4CB5-8718-ED3B4E0D7F18}" srcOrd="0" destOrd="0" presId="urn:microsoft.com/office/officeart/2005/8/layout/vList2"/>
    <dgm:cxn modelId="{92D77AD6-393A-4636-A265-3C7032705619}" type="presParOf" srcId="{D9933A14-CBEA-4CB5-8718-ED3B4E0D7F18}" destId="{4F2863D6-35D6-4332-9EAB-2C11858231A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FE2E514-4126-4D9E-A644-6F1F5A23401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D483ECA-1520-46D2-82D5-B85495B4BD05}">
      <dgm:prSet custT="1"/>
      <dgm:spPr/>
      <dgm:t>
        <a:bodyPr/>
        <a:lstStyle/>
        <a:p>
          <a:pPr algn="ctr" rtl="1"/>
          <a:r>
            <a:rPr lang="fa-IR" alt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در آغاز دوره درمان مادر یا طی یک دوره کوتاه مدت درمان</a:t>
          </a:r>
          <a:endParaRPr lang="en-US" sz="28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EE175507-BD26-4B3C-BC6A-EEAEE5DE7DA4}" type="parTrans" cxnId="{AE9884E7-B3FD-4482-B117-0C2D3C5D9116}">
      <dgm:prSet/>
      <dgm:spPr/>
      <dgm:t>
        <a:bodyPr/>
        <a:lstStyle/>
        <a:p>
          <a:endParaRPr lang="en-US"/>
        </a:p>
      </dgm:t>
    </dgm:pt>
    <dgm:pt modelId="{53544E53-53EA-488A-926F-2B6CFD98E81B}" type="sibTrans" cxnId="{AE9884E7-B3FD-4482-B117-0C2D3C5D9116}">
      <dgm:prSet/>
      <dgm:spPr/>
      <dgm:t>
        <a:bodyPr/>
        <a:lstStyle/>
        <a:p>
          <a:endParaRPr lang="en-US"/>
        </a:p>
      </dgm:t>
    </dgm:pt>
    <dgm:pt modelId="{D9933A14-CBEA-4CB5-8718-ED3B4E0D7F18}" type="pres">
      <dgm:prSet presAssocID="{8FE2E514-4126-4D9E-A644-6F1F5A2340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F2863D6-35D6-4332-9EAB-2C11858231AA}" type="pres">
      <dgm:prSet presAssocID="{BD483ECA-1520-46D2-82D5-B85495B4BD05}" presName="parentText" presStyleLbl="node1" presStyleIdx="0" presStyleCnt="1" custLinFactNeighborY="806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9C5554-3BDB-42B6-9ABA-A3D2B52E2442}" type="presOf" srcId="{8FE2E514-4126-4D9E-A644-6F1F5A234011}" destId="{D9933A14-CBEA-4CB5-8718-ED3B4E0D7F18}" srcOrd="0" destOrd="0" presId="urn:microsoft.com/office/officeart/2005/8/layout/vList2"/>
    <dgm:cxn modelId="{4D2D17F8-1D92-41D4-8F1A-BE2D0BC76F87}" type="presOf" srcId="{BD483ECA-1520-46D2-82D5-B85495B4BD05}" destId="{4F2863D6-35D6-4332-9EAB-2C11858231AA}" srcOrd="0" destOrd="0" presId="urn:microsoft.com/office/officeart/2005/8/layout/vList2"/>
    <dgm:cxn modelId="{AE9884E7-B3FD-4482-B117-0C2D3C5D9116}" srcId="{8FE2E514-4126-4D9E-A644-6F1F5A234011}" destId="{BD483ECA-1520-46D2-82D5-B85495B4BD05}" srcOrd="0" destOrd="0" parTransId="{EE175507-BD26-4B3C-BC6A-EEAEE5DE7DA4}" sibTransId="{53544E53-53EA-488A-926F-2B6CFD98E81B}"/>
    <dgm:cxn modelId="{971F510C-B94F-46EF-8C13-FC87595BDC6D}" type="presParOf" srcId="{D9933A14-CBEA-4CB5-8718-ED3B4E0D7F18}" destId="{4F2863D6-35D6-4332-9EAB-2C11858231A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8888F3D-8D01-48BC-ADC2-CB8574C549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C8CF8A6-19FB-4F14-9193-FD03433E50B6}">
      <dgm:prSet custT="1"/>
      <dgm:spPr/>
      <dgm:t>
        <a:bodyPr/>
        <a:lstStyle/>
        <a:p>
          <a:pPr algn="ctr" rtl="1"/>
          <a:r>
            <a:rPr lang="fa-IR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مادرانی که می توانند شیر بدهند</a:t>
          </a:r>
          <a:endParaRPr lang="en-US" sz="4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D8A0A74-E2CB-4D48-BEB8-B2AC9C704EB5}" type="parTrans" cxnId="{E3ECCC05-3471-4C36-88FC-C00CB1216AC8}">
      <dgm:prSet/>
      <dgm:spPr/>
      <dgm:t>
        <a:bodyPr/>
        <a:lstStyle/>
        <a:p>
          <a:endParaRPr lang="en-US" sz="2400"/>
        </a:p>
      </dgm:t>
    </dgm:pt>
    <dgm:pt modelId="{F30720EB-8C23-43DD-9302-A5D20C234A63}" type="sibTrans" cxnId="{E3ECCC05-3471-4C36-88FC-C00CB1216AC8}">
      <dgm:prSet/>
      <dgm:spPr/>
      <dgm:t>
        <a:bodyPr/>
        <a:lstStyle/>
        <a:p>
          <a:endParaRPr lang="en-US" sz="2400"/>
        </a:p>
      </dgm:t>
    </dgm:pt>
    <dgm:pt modelId="{DDECB194-DC12-49CC-9BBD-2147545E2D4C}" type="pres">
      <dgm:prSet presAssocID="{08888F3D-8D01-48BC-ADC2-CB8574C549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4A96A7-ADC6-48E3-965A-B8ADEEEE8ADD}" type="pres">
      <dgm:prSet presAssocID="{8C8CF8A6-19FB-4F14-9193-FD03433E50B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3ECCC05-3471-4C36-88FC-C00CB1216AC8}" srcId="{08888F3D-8D01-48BC-ADC2-CB8574C54933}" destId="{8C8CF8A6-19FB-4F14-9193-FD03433E50B6}" srcOrd="0" destOrd="0" parTransId="{6D8A0A74-E2CB-4D48-BEB8-B2AC9C704EB5}" sibTransId="{F30720EB-8C23-43DD-9302-A5D20C234A63}"/>
    <dgm:cxn modelId="{B57BA346-E569-4C0E-AE48-6DF1B174E7F2}" type="presOf" srcId="{8C8CF8A6-19FB-4F14-9193-FD03433E50B6}" destId="{794A96A7-ADC6-48E3-965A-B8ADEEEE8ADD}" srcOrd="0" destOrd="0" presId="urn:microsoft.com/office/officeart/2005/8/layout/vList2"/>
    <dgm:cxn modelId="{46C23C2D-3C9F-435D-8854-3C5992D199E5}" type="presOf" srcId="{08888F3D-8D01-48BC-ADC2-CB8574C54933}" destId="{DDECB194-DC12-49CC-9BBD-2147545E2D4C}" srcOrd="0" destOrd="0" presId="urn:microsoft.com/office/officeart/2005/8/layout/vList2"/>
    <dgm:cxn modelId="{97CD7D9D-DBAF-45C5-A7D5-B2BB8528D1F3}" type="presParOf" srcId="{DDECB194-DC12-49CC-9BBD-2147545E2D4C}" destId="{794A96A7-ADC6-48E3-965A-B8ADEEEE8A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ADBB6E-F1C3-4FFE-BF58-887A5D90272F}" type="doc">
      <dgm:prSet loTypeId="urn:microsoft.com/office/officeart/2005/8/layout/vList3#1" loCatId="list" qsTypeId="urn:microsoft.com/office/officeart/2005/8/quickstyle/simple5" qsCatId="simple" csTypeId="urn:microsoft.com/office/officeart/2005/8/colors/accent1_2" csCatId="accent1" phldr="1"/>
      <dgm:spPr/>
    </dgm:pt>
    <dgm:pt modelId="{A21F8CE4-03F1-4271-9049-CC653949E457}">
      <dgm:prSet custT="1"/>
      <dgm:spPr/>
      <dgm:t>
        <a:bodyPr/>
        <a:lstStyle/>
        <a:p>
          <a:pPr algn="r"/>
          <a:r>
            <a:rPr lang="fa-IR" sz="2800" dirty="0" smtClean="0">
              <a:cs typeface="B Nazanin" pitchFamily="2" charset="-78"/>
            </a:rPr>
            <a:t>   </a:t>
          </a:r>
          <a:r>
            <a:rPr lang="ar-SA" sz="2800" dirty="0" smtClean="0">
              <a:cs typeface="B Nazanin" pitchFamily="2" charset="-78"/>
            </a:rPr>
            <a:t>وقتي مادر نياز به بستري در بيمارستان دارد، نيازمند حمايت، مشاوره وكمك است چون درمورد سلا‌متي خود و نگهداري فرزندش نگران و آشفته مي‌شود. </a:t>
          </a:r>
          <a:endParaRPr lang="en-US" sz="2800" dirty="0" smtClean="0">
            <a:cs typeface="B Nazanin" pitchFamily="2" charset="-78"/>
          </a:endParaRPr>
        </a:p>
        <a:p>
          <a:pPr algn="r"/>
          <a:r>
            <a:rPr lang="fa-IR" sz="2800" dirty="0" smtClean="0">
              <a:cs typeface="B Nazanin" pitchFamily="2" charset="-78"/>
            </a:rPr>
            <a:t>   </a:t>
          </a:r>
          <a:r>
            <a:rPr lang="ar-SA" sz="2800" dirty="0" smtClean="0">
              <a:cs typeface="B Nazanin" pitchFamily="2" charset="-78"/>
            </a:rPr>
            <a:t>بهترين روش آن است كه مادر و شيرخوار در بيمارستان در كنار هم قرار گيرند و شيردهي در </a:t>
          </a:r>
          <a:r>
            <a:rPr lang="fa-IR" sz="2800" dirty="0" smtClean="0">
              <a:cs typeface="B Nazanin" pitchFamily="2" charset="-78"/>
            </a:rPr>
            <a:t>تمام ساعات شبانه روز </a:t>
          </a:r>
          <a:r>
            <a:rPr lang="ar-SA" sz="2800" dirty="0" smtClean="0">
              <a:cs typeface="B Nazanin" pitchFamily="2" charset="-78"/>
            </a:rPr>
            <a:t>ادامه داشته باشد. </a:t>
          </a:r>
          <a:endParaRPr lang="ar-SA" sz="2800" dirty="0">
            <a:cs typeface="B Nazanin" pitchFamily="2" charset="-78"/>
          </a:endParaRPr>
        </a:p>
      </dgm:t>
    </dgm:pt>
    <dgm:pt modelId="{12677A2C-3A78-45CA-A74F-D0C7D205945F}" type="parTrans" cxnId="{B1292D47-C81D-408C-8D80-A4645A59D1F0}">
      <dgm:prSet/>
      <dgm:spPr/>
      <dgm:t>
        <a:bodyPr/>
        <a:lstStyle/>
        <a:p>
          <a:endParaRPr lang="en-US"/>
        </a:p>
      </dgm:t>
    </dgm:pt>
    <dgm:pt modelId="{82530C4F-4A1D-4BD7-A08C-9446819E9FC0}" type="sibTrans" cxnId="{B1292D47-C81D-408C-8D80-A4645A59D1F0}">
      <dgm:prSet/>
      <dgm:spPr/>
      <dgm:t>
        <a:bodyPr/>
        <a:lstStyle/>
        <a:p>
          <a:endParaRPr lang="en-US"/>
        </a:p>
      </dgm:t>
    </dgm:pt>
    <dgm:pt modelId="{E8C03F69-9781-4001-85F0-3C09BBFF8354}" type="pres">
      <dgm:prSet presAssocID="{85ADBB6E-F1C3-4FFE-BF58-887A5D90272F}" presName="linearFlow" presStyleCnt="0">
        <dgm:presLayoutVars>
          <dgm:dir/>
          <dgm:resizeHandles val="exact"/>
        </dgm:presLayoutVars>
      </dgm:prSet>
      <dgm:spPr/>
    </dgm:pt>
    <dgm:pt modelId="{6E4B6261-78A4-49D1-90FC-109D12AE45F4}" type="pres">
      <dgm:prSet presAssocID="{A21F8CE4-03F1-4271-9049-CC653949E457}" presName="composite" presStyleCnt="0"/>
      <dgm:spPr/>
    </dgm:pt>
    <dgm:pt modelId="{D08A8EB5-8CC9-484A-BBBB-36CCFA5D1AF9}" type="pres">
      <dgm:prSet presAssocID="{A21F8CE4-03F1-4271-9049-CC653949E457}" presName="imgShp" presStyleLbl="fgImgPlace1" presStyleIdx="0" presStyleCnt="1" custLinFactNeighborX="-22438" custLinFactNeighborY="315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42A8037-AF06-42A6-AF9C-6CA7F43373A9}" type="pres">
      <dgm:prSet presAssocID="{A21F8CE4-03F1-4271-9049-CC653949E457}" presName="txShp" presStyleLbl="node1" presStyleIdx="0" presStyleCnt="1" custScaleX="135839" custScaleY="1266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896547-D589-4B31-A215-FCC1F529D806}" type="presOf" srcId="{A21F8CE4-03F1-4271-9049-CC653949E457}" destId="{142A8037-AF06-42A6-AF9C-6CA7F43373A9}" srcOrd="0" destOrd="0" presId="urn:microsoft.com/office/officeart/2005/8/layout/vList3#1"/>
    <dgm:cxn modelId="{8966988E-6024-4C48-A02C-07FDE41F3029}" type="presOf" srcId="{85ADBB6E-F1C3-4FFE-BF58-887A5D90272F}" destId="{E8C03F69-9781-4001-85F0-3C09BBFF8354}" srcOrd="0" destOrd="0" presId="urn:microsoft.com/office/officeart/2005/8/layout/vList3#1"/>
    <dgm:cxn modelId="{B1292D47-C81D-408C-8D80-A4645A59D1F0}" srcId="{85ADBB6E-F1C3-4FFE-BF58-887A5D90272F}" destId="{A21F8CE4-03F1-4271-9049-CC653949E457}" srcOrd="0" destOrd="0" parTransId="{12677A2C-3A78-45CA-A74F-D0C7D205945F}" sibTransId="{82530C4F-4A1D-4BD7-A08C-9446819E9FC0}"/>
    <dgm:cxn modelId="{09770D37-2662-4B3C-A1E4-3C8967A00A36}" type="presParOf" srcId="{E8C03F69-9781-4001-85F0-3C09BBFF8354}" destId="{6E4B6261-78A4-49D1-90FC-109D12AE45F4}" srcOrd="0" destOrd="0" presId="urn:microsoft.com/office/officeart/2005/8/layout/vList3#1"/>
    <dgm:cxn modelId="{B57F2C5B-6F25-4DE1-A285-49861913B168}" type="presParOf" srcId="{6E4B6261-78A4-49D1-90FC-109D12AE45F4}" destId="{D08A8EB5-8CC9-484A-BBBB-36CCFA5D1AF9}" srcOrd="0" destOrd="0" presId="urn:microsoft.com/office/officeart/2005/8/layout/vList3#1"/>
    <dgm:cxn modelId="{BE9C415B-A437-4049-B058-3F05E7C0344F}" type="presParOf" srcId="{6E4B6261-78A4-49D1-90FC-109D12AE45F4}" destId="{142A8037-AF06-42A6-AF9C-6CA7F43373A9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85B2B9-E2A7-49C2-94F2-D0F065A960F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90C62E6-1C3F-4A09-AC8B-A63C706A7D72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منع </a:t>
          </a:r>
          <a:r>
            <a:rPr lang="fa-IR" sz="4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مطلق</a:t>
          </a:r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شیردهی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3A6CE0C8-AA61-4783-855A-64A68FD78E00}" type="parTrans" cxnId="{91E04717-C02C-4136-89A4-0433D18D11C9}">
      <dgm:prSet/>
      <dgm:spPr/>
      <dgm:t>
        <a:bodyPr/>
        <a:lstStyle/>
        <a:p>
          <a:endParaRPr lang="en-US"/>
        </a:p>
      </dgm:t>
    </dgm:pt>
    <dgm:pt modelId="{9638A721-09ED-446F-88D6-48EF34B49819}" type="sibTrans" cxnId="{91E04717-C02C-4136-89A4-0433D18D11C9}">
      <dgm:prSet/>
      <dgm:spPr/>
      <dgm:t>
        <a:bodyPr/>
        <a:lstStyle/>
        <a:p>
          <a:endParaRPr lang="en-US"/>
        </a:p>
      </dgm:t>
    </dgm:pt>
    <dgm:pt modelId="{7C8D7154-5FC9-4360-93AE-060D54274F8C}" type="pres">
      <dgm:prSet presAssocID="{A885B2B9-E2A7-49C2-94F2-D0F065A960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E356E5-C7A8-4829-B5A6-0AF8C290772F}" type="pres">
      <dgm:prSet presAssocID="{E90C62E6-1C3F-4A09-AC8B-A63C706A7D7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EB8105-B5F3-44FF-AD2F-B5586411EFD3}" type="presOf" srcId="{E90C62E6-1C3F-4A09-AC8B-A63C706A7D72}" destId="{95E356E5-C7A8-4829-B5A6-0AF8C290772F}" srcOrd="0" destOrd="0" presId="urn:microsoft.com/office/officeart/2005/8/layout/vList2"/>
    <dgm:cxn modelId="{8B58D75D-0001-4018-A8D0-BECF38885FD3}" type="presOf" srcId="{A885B2B9-E2A7-49C2-94F2-D0F065A960F0}" destId="{7C8D7154-5FC9-4360-93AE-060D54274F8C}" srcOrd="0" destOrd="0" presId="urn:microsoft.com/office/officeart/2005/8/layout/vList2"/>
    <dgm:cxn modelId="{91E04717-C02C-4136-89A4-0433D18D11C9}" srcId="{A885B2B9-E2A7-49C2-94F2-D0F065A960F0}" destId="{E90C62E6-1C3F-4A09-AC8B-A63C706A7D72}" srcOrd="0" destOrd="0" parTransId="{3A6CE0C8-AA61-4783-855A-64A68FD78E00}" sibTransId="{9638A721-09ED-446F-88D6-48EF34B49819}"/>
    <dgm:cxn modelId="{BB43D783-E8E9-4CF2-9AC1-349808C37A1A}" type="presParOf" srcId="{7C8D7154-5FC9-4360-93AE-060D54274F8C}" destId="{95E356E5-C7A8-4829-B5A6-0AF8C290772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885B2B9-E2A7-49C2-94F2-D0F065A960F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90C62E6-1C3F-4A09-AC8B-A63C706A7D72}">
      <dgm:prSet custT="1"/>
      <dgm:spPr/>
      <dgm:t>
        <a:bodyPr/>
        <a:lstStyle/>
        <a:p>
          <a:pPr marL="0" marR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altLang="en-US" sz="4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مادر بیمار</a:t>
          </a:r>
          <a:r>
            <a:rPr lang="en-US" altLang="en-US" sz="4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alt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مبتلا به:</a:t>
          </a:r>
        </a:p>
      </dgm:t>
    </dgm:pt>
    <dgm:pt modelId="{3A6CE0C8-AA61-4783-855A-64A68FD78E00}" type="parTrans" cxnId="{91E04717-C02C-4136-89A4-0433D18D11C9}">
      <dgm:prSet/>
      <dgm:spPr/>
      <dgm:t>
        <a:bodyPr/>
        <a:lstStyle/>
        <a:p>
          <a:endParaRPr lang="en-US"/>
        </a:p>
      </dgm:t>
    </dgm:pt>
    <dgm:pt modelId="{9638A721-09ED-446F-88D6-48EF34B49819}" type="sibTrans" cxnId="{91E04717-C02C-4136-89A4-0433D18D11C9}">
      <dgm:prSet/>
      <dgm:spPr/>
      <dgm:t>
        <a:bodyPr/>
        <a:lstStyle/>
        <a:p>
          <a:endParaRPr lang="en-US"/>
        </a:p>
      </dgm:t>
    </dgm:pt>
    <dgm:pt modelId="{7C8D7154-5FC9-4360-93AE-060D54274F8C}" type="pres">
      <dgm:prSet presAssocID="{A885B2B9-E2A7-49C2-94F2-D0F065A960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E356E5-C7A8-4829-B5A6-0AF8C290772F}" type="pres">
      <dgm:prSet presAssocID="{E90C62E6-1C3F-4A09-AC8B-A63C706A7D7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B7B1CF-FA54-4F66-8374-7C18284F8737}" type="presOf" srcId="{E90C62E6-1C3F-4A09-AC8B-A63C706A7D72}" destId="{95E356E5-C7A8-4829-B5A6-0AF8C290772F}" srcOrd="0" destOrd="0" presId="urn:microsoft.com/office/officeart/2005/8/layout/vList2"/>
    <dgm:cxn modelId="{0EAA3E0A-32D6-4463-A1DE-47B5BA56B82C}" type="presOf" srcId="{A885B2B9-E2A7-49C2-94F2-D0F065A960F0}" destId="{7C8D7154-5FC9-4360-93AE-060D54274F8C}" srcOrd="0" destOrd="0" presId="urn:microsoft.com/office/officeart/2005/8/layout/vList2"/>
    <dgm:cxn modelId="{91E04717-C02C-4136-89A4-0433D18D11C9}" srcId="{A885B2B9-E2A7-49C2-94F2-D0F065A960F0}" destId="{E90C62E6-1C3F-4A09-AC8B-A63C706A7D72}" srcOrd="0" destOrd="0" parTransId="{3A6CE0C8-AA61-4783-855A-64A68FD78E00}" sibTransId="{9638A721-09ED-446F-88D6-48EF34B49819}"/>
    <dgm:cxn modelId="{DDCED509-393E-4846-867C-C38FCAFB6B18}" type="presParOf" srcId="{7C8D7154-5FC9-4360-93AE-060D54274F8C}" destId="{95E356E5-C7A8-4829-B5A6-0AF8C290772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BA65FB-B7D1-4E59-B59F-82AC3637F8E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B9071AC-4D6E-4566-AF16-313DEBCF99F0}">
      <dgm:prSet custT="1"/>
      <dgm:spPr/>
      <dgm:t>
        <a:bodyPr/>
        <a:lstStyle/>
        <a:p>
          <a:pPr algn="ctr" rtl="0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سوء مصرف مواد </a:t>
          </a:r>
          <a:r>
            <a: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/>
          </a:r>
          <a:br>
            <a: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</a:br>
          <a:r>
            <a: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Street Drugs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033C70FE-6173-41DA-930F-D3A8D6E5EEA1}" type="parTrans" cxnId="{D4397D80-E367-4C5C-A5CF-07E8CA438D96}">
      <dgm:prSet/>
      <dgm:spPr/>
      <dgm:t>
        <a:bodyPr/>
        <a:lstStyle/>
        <a:p>
          <a:endParaRPr lang="en-US"/>
        </a:p>
      </dgm:t>
    </dgm:pt>
    <dgm:pt modelId="{32E8445D-571F-43A7-B707-55C3EA464FD6}" type="sibTrans" cxnId="{D4397D80-E367-4C5C-A5CF-07E8CA438D96}">
      <dgm:prSet/>
      <dgm:spPr/>
      <dgm:t>
        <a:bodyPr/>
        <a:lstStyle/>
        <a:p>
          <a:endParaRPr lang="en-US"/>
        </a:p>
      </dgm:t>
    </dgm:pt>
    <dgm:pt modelId="{8424FEA7-E939-4A11-BB3F-A95C14390B20}" type="pres">
      <dgm:prSet presAssocID="{96BA65FB-B7D1-4E59-B59F-82AC3637F8E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68ED69-38E1-4428-BB46-07F3A67812ED}" type="pres">
      <dgm:prSet presAssocID="{EB9071AC-4D6E-4566-AF16-313DEBCF99F0}" presName="parentText" presStyleLbl="node1" presStyleIdx="0" presStyleCnt="1" custScaleY="2615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397D80-E367-4C5C-A5CF-07E8CA438D96}" srcId="{96BA65FB-B7D1-4E59-B59F-82AC3637F8E2}" destId="{EB9071AC-4D6E-4566-AF16-313DEBCF99F0}" srcOrd="0" destOrd="0" parTransId="{033C70FE-6173-41DA-930F-D3A8D6E5EEA1}" sibTransId="{32E8445D-571F-43A7-B707-55C3EA464FD6}"/>
    <dgm:cxn modelId="{C2C49710-1750-49A6-AE58-52F62738922D}" type="presOf" srcId="{96BA65FB-B7D1-4E59-B59F-82AC3637F8E2}" destId="{8424FEA7-E939-4A11-BB3F-A95C14390B20}" srcOrd="0" destOrd="0" presId="urn:microsoft.com/office/officeart/2005/8/layout/vList2"/>
    <dgm:cxn modelId="{F6E72F34-69A3-49D0-B4AD-A347710FFD0B}" type="presOf" srcId="{EB9071AC-4D6E-4566-AF16-313DEBCF99F0}" destId="{4268ED69-38E1-4428-BB46-07F3A67812ED}" srcOrd="0" destOrd="0" presId="urn:microsoft.com/office/officeart/2005/8/layout/vList2"/>
    <dgm:cxn modelId="{3DB17391-DEBA-4FBC-8EDA-89166B170924}" type="presParOf" srcId="{8424FEA7-E939-4A11-BB3F-A95C14390B20}" destId="{4268ED69-38E1-4428-BB46-07F3A67812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45A4A05-3BC1-4E6F-9D63-9AA8B81387C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41EF41E-82C9-4913-AE2C-4E50D401DFE8}">
      <dgm:prSet/>
      <dgm:spPr/>
      <dgm:t>
        <a:bodyPr/>
        <a:lstStyle/>
        <a:p>
          <a:pPr algn="ctr" rtl="1"/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اطلاعات تکمیلی</a:t>
          </a:r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BB30CA86-52DA-4700-8BC8-BF8C6BF176CE}" type="parTrans" cxnId="{C03F2F61-F90E-4355-AED1-BEEA4B7FCF9C}">
      <dgm:prSet/>
      <dgm:spPr/>
      <dgm:t>
        <a:bodyPr/>
        <a:lstStyle/>
        <a:p>
          <a:endParaRPr lang="en-US"/>
        </a:p>
      </dgm:t>
    </dgm:pt>
    <dgm:pt modelId="{21901A7D-4F3B-4589-B423-BE0F39AE62A6}" type="sibTrans" cxnId="{C03F2F61-F90E-4355-AED1-BEEA4B7FCF9C}">
      <dgm:prSet/>
      <dgm:spPr/>
      <dgm:t>
        <a:bodyPr/>
        <a:lstStyle/>
        <a:p>
          <a:endParaRPr lang="en-US"/>
        </a:p>
      </dgm:t>
    </dgm:pt>
    <dgm:pt modelId="{A1926A41-4169-4D51-9631-BE2464A002C8}" type="pres">
      <dgm:prSet presAssocID="{B45A4A05-3BC1-4E6F-9D63-9AA8B81387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7A4A54-4BED-4681-917C-CFDCC3C7D3F2}" type="pres">
      <dgm:prSet presAssocID="{E41EF41E-82C9-4913-AE2C-4E50D401DFE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1D48BE-5CE8-4CDB-8DBE-78F9974D4C86}" type="presOf" srcId="{B45A4A05-3BC1-4E6F-9D63-9AA8B81387CF}" destId="{A1926A41-4169-4D51-9631-BE2464A002C8}" srcOrd="0" destOrd="0" presId="urn:microsoft.com/office/officeart/2005/8/layout/vList2"/>
    <dgm:cxn modelId="{C03F2F61-F90E-4355-AED1-BEEA4B7FCF9C}" srcId="{B45A4A05-3BC1-4E6F-9D63-9AA8B81387CF}" destId="{E41EF41E-82C9-4913-AE2C-4E50D401DFE8}" srcOrd="0" destOrd="0" parTransId="{BB30CA86-52DA-4700-8BC8-BF8C6BF176CE}" sibTransId="{21901A7D-4F3B-4589-B423-BE0F39AE62A6}"/>
    <dgm:cxn modelId="{85DEFC23-843F-4356-93C6-206039665921}" type="presOf" srcId="{E41EF41E-82C9-4913-AE2C-4E50D401DFE8}" destId="{E57A4A54-4BED-4681-917C-CFDCC3C7D3F2}" srcOrd="0" destOrd="0" presId="urn:microsoft.com/office/officeart/2005/8/layout/vList2"/>
    <dgm:cxn modelId="{1A1A7D1B-3B6E-42C4-9CFF-C48FAE4A6FDA}" type="presParOf" srcId="{A1926A41-4169-4D51-9631-BE2464A002C8}" destId="{E57A4A54-4BED-4681-917C-CFDCC3C7D3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88F74D7-C9E6-4BF8-A124-140DB030CF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F811CB2-7021-4715-8B66-9CD26BDB8B2F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هنگام نباید ها چه باید کرد ؟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DB73F13B-DCAD-444D-B526-C8570219A3F1}" type="parTrans" cxnId="{8964ED90-8D1D-4520-82F7-6E697523325E}">
      <dgm:prSet/>
      <dgm:spPr/>
      <dgm:t>
        <a:bodyPr/>
        <a:lstStyle/>
        <a:p>
          <a:endParaRPr lang="en-US"/>
        </a:p>
      </dgm:t>
    </dgm:pt>
    <dgm:pt modelId="{C9E64707-A576-40CF-BAC9-DA1D22DE9FDA}" type="sibTrans" cxnId="{8964ED90-8D1D-4520-82F7-6E697523325E}">
      <dgm:prSet/>
      <dgm:spPr/>
      <dgm:t>
        <a:bodyPr/>
        <a:lstStyle/>
        <a:p>
          <a:endParaRPr lang="en-US"/>
        </a:p>
      </dgm:t>
    </dgm:pt>
    <dgm:pt modelId="{16BDB2A5-C84F-4009-B1E1-8E66B68A62E6}" type="pres">
      <dgm:prSet presAssocID="{188F74D7-C9E6-4BF8-A124-140DB030CF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BC0E56-5C68-4417-84A3-3FD1A439D232}" type="pres">
      <dgm:prSet presAssocID="{8F811CB2-7021-4715-8B66-9CD26BDB8B2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64ED90-8D1D-4520-82F7-6E697523325E}" srcId="{188F74D7-C9E6-4BF8-A124-140DB030CF63}" destId="{8F811CB2-7021-4715-8B66-9CD26BDB8B2F}" srcOrd="0" destOrd="0" parTransId="{DB73F13B-DCAD-444D-B526-C8570219A3F1}" sibTransId="{C9E64707-A576-40CF-BAC9-DA1D22DE9FDA}"/>
    <dgm:cxn modelId="{9D36D2B8-647C-4265-92B8-895A141089AB}" type="presOf" srcId="{8F811CB2-7021-4715-8B66-9CD26BDB8B2F}" destId="{B5BC0E56-5C68-4417-84A3-3FD1A439D232}" srcOrd="0" destOrd="0" presId="urn:microsoft.com/office/officeart/2005/8/layout/vList2"/>
    <dgm:cxn modelId="{B2DAE570-07A7-4EAF-9BFA-1A124B35A4CF}" type="presOf" srcId="{188F74D7-C9E6-4BF8-A124-140DB030CF63}" destId="{16BDB2A5-C84F-4009-B1E1-8E66B68A62E6}" srcOrd="0" destOrd="0" presId="urn:microsoft.com/office/officeart/2005/8/layout/vList2"/>
    <dgm:cxn modelId="{80270C1C-0924-4A40-869B-C7A5BA5513DA}" type="presParOf" srcId="{16BDB2A5-C84F-4009-B1E1-8E66B68A62E6}" destId="{B5BC0E56-5C68-4417-84A3-3FD1A439D2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88F74D7-C9E6-4BF8-A124-140DB030CF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F811CB2-7021-4715-8B66-9CD26BDB8B2F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هنگام نباید ها چه باید کرد ؟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DB73F13B-DCAD-444D-B526-C8570219A3F1}" type="parTrans" cxnId="{8964ED90-8D1D-4520-82F7-6E697523325E}">
      <dgm:prSet/>
      <dgm:spPr/>
      <dgm:t>
        <a:bodyPr/>
        <a:lstStyle/>
        <a:p>
          <a:endParaRPr lang="en-US"/>
        </a:p>
      </dgm:t>
    </dgm:pt>
    <dgm:pt modelId="{C9E64707-A576-40CF-BAC9-DA1D22DE9FDA}" type="sibTrans" cxnId="{8964ED90-8D1D-4520-82F7-6E697523325E}">
      <dgm:prSet/>
      <dgm:spPr/>
      <dgm:t>
        <a:bodyPr/>
        <a:lstStyle/>
        <a:p>
          <a:endParaRPr lang="en-US"/>
        </a:p>
      </dgm:t>
    </dgm:pt>
    <dgm:pt modelId="{16BDB2A5-C84F-4009-B1E1-8E66B68A62E6}" type="pres">
      <dgm:prSet presAssocID="{188F74D7-C9E6-4BF8-A124-140DB030CF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BC0E56-5C68-4417-84A3-3FD1A439D232}" type="pres">
      <dgm:prSet presAssocID="{8F811CB2-7021-4715-8B66-9CD26BDB8B2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64ED90-8D1D-4520-82F7-6E697523325E}" srcId="{188F74D7-C9E6-4BF8-A124-140DB030CF63}" destId="{8F811CB2-7021-4715-8B66-9CD26BDB8B2F}" srcOrd="0" destOrd="0" parTransId="{DB73F13B-DCAD-444D-B526-C8570219A3F1}" sibTransId="{C9E64707-A576-40CF-BAC9-DA1D22DE9FDA}"/>
    <dgm:cxn modelId="{19261CB1-C2FE-48DF-8F20-A3884BF5DD93}" type="presOf" srcId="{8F811CB2-7021-4715-8B66-9CD26BDB8B2F}" destId="{B5BC0E56-5C68-4417-84A3-3FD1A439D232}" srcOrd="0" destOrd="0" presId="urn:microsoft.com/office/officeart/2005/8/layout/vList2"/>
    <dgm:cxn modelId="{468110AE-4614-43D5-B41D-7DC6D618C1B1}" type="presOf" srcId="{188F74D7-C9E6-4BF8-A124-140DB030CF63}" destId="{16BDB2A5-C84F-4009-B1E1-8E66B68A62E6}" srcOrd="0" destOrd="0" presId="urn:microsoft.com/office/officeart/2005/8/layout/vList2"/>
    <dgm:cxn modelId="{D81A6E34-34D5-4EC7-B333-AA5CC9184423}" type="presParOf" srcId="{16BDB2A5-C84F-4009-B1E1-8E66B68A62E6}" destId="{B5BC0E56-5C68-4417-84A3-3FD1A439D2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88F74D7-C9E6-4BF8-A124-140DB030CF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F811CB2-7021-4715-8B66-9CD26BDB8B2F}">
      <dgm:prSet custT="1"/>
      <dgm:spPr/>
      <dgm:t>
        <a:bodyPr/>
        <a:lstStyle/>
        <a:p>
          <a:pPr algn="ctr" rtl="1"/>
          <a:r>
            <a:rPr lang="fa-IR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هنگام نباید ها چه باید کرد ؟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DB73F13B-DCAD-444D-B526-C8570219A3F1}" type="parTrans" cxnId="{8964ED90-8D1D-4520-82F7-6E697523325E}">
      <dgm:prSet/>
      <dgm:spPr/>
      <dgm:t>
        <a:bodyPr/>
        <a:lstStyle/>
        <a:p>
          <a:endParaRPr lang="en-US"/>
        </a:p>
      </dgm:t>
    </dgm:pt>
    <dgm:pt modelId="{C9E64707-A576-40CF-BAC9-DA1D22DE9FDA}" type="sibTrans" cxnId="{8964ED90-8D1D-4520-82F7-6E697523325E}">
      <dgm:prSet/>
      <dgm:spPr/>
      <dgm:t>
        <a:bodyPr/>
        <a:lstStyle/>
        <a:p>
          <a:endParaRPr lang="en-US"/>
        </a:p>
      </dgm:t>
    </dgm:pt>
    <dgm:pt modelId="{16BDB2A5-C84F-4009-B1E1-8E66B68A62E6}" type="pres">
      <dgm:prSet presAssocID="{188F74D7-C9E6-4BF8-A124-140DB030CF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BC0E56-5C68-4417-84A3-3FD1A439D232}" type="pres">
      <dgm:prSet presAssocID="{8F811CB2-7021-4715-8B66-9CD26BDB8B2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64ED90-8D1D-4520-82F7-6E697523325E}" srcId="{188F74D7-C9E6-4BF8-A124-140DB030CF63}" destId="{8F811CB2-7021-4715-8B66-9CD26BDB8B2F}" srcOrd="0" destOrd="0" parTransId="{DB73F13B-DCAD-444D-B526-C8570219A3F1}" sibTransId="{C9E64707-A576-40CF-BAC9-DA1D22DE9FDA}"/>
    <dgm:cxn modelId="{F984CA0B-2B45-4E67-8520-72EB71EC59C6}" type="presOf" srcId="{8F811CB2-7021-4715-8B66-9CD26BDB8B2F}" destId="{B5BC0E56-5C68-4417-84A3-3FD1A439D232}" srcOrd="0" destOrd="0" presId="urn:microsoft.com/office/officeart/2005/8/layout/vList2"/>
    <dgm:cxn modelId="{D2D7B43C-7903-4E60-B266-344D526143A2}" type="presOf" srcId="{188F74D7-C9E6-4BF8-A124-140DB030CF63}" destId="{16BDB2A5-C84F-4009-B1E1-8E66B68A62E6}" srcOrd="0" destOrd="0" presId="urn:microsoft.com/office/officeart/2005/8/layout/vList2"/>
    <dgm:cxn modelId="{1BE7C57E-6C26-4D96-B991-8D9CC8AB3A88}" type="presParOf" srcId="{16BDB2A5-C84F-4009-B1E1-8E66B68A62E6}" destId="{B5BC0E56-5C68-4417-84A3-3FD1A439D2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ECA0CE-AA2E-4FBA-A052-9BB1167B3C6C}">
      <dsp:nvSpPr>
        <dsp:cNvPr id="0" name=""/>
        <dsp:cNvSpPr/>
      </dsp:nvSpPr>
      <dsp:spPr>
        <a:xfrm rot="16200000">
          <a:off x="1080119" y="-1080119"/>
          <a:ext cx="5400600" cy="7560840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0" tIns="0" rIns="203200" bIns="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Nazanin" pitchFamily="2" charset="-78"/>
            </a:rPr>
            <a:t>انتقال </a:t>
          </a:r>
          <a:r>
            <a:rPr lang="en-US" sz="2800" kern="1200" dirty="0" smtClean="0">
              <a:cs typeface="B Nazanin" pitchFamily="2" charset="-78"/>
            </a:rPr>
            <a:t>HIV</a:t>
          </a:r>
          <a:r>
            <a:rPr lang="fa-IR" sz="3200" kern="1200" dirty="0" smtClean="0">
              <a:cs typeface="B Nazanin" pitchFamily="2" charset="-78"/>
            </a:rPr>
            <a:t> از مادر به کودک در رحم، حوالی زایمان و پس از تولد با شیردهی روی می دهد. </a:t>
          </a:r>
        </a:p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Nazanin" pitchFamily="2" charset="-78"/>
            </a:rPr>
            <a:t>بدون مداخله، خطر انتقال پری ناتال 45-20% است. </a:t>
          </a:r>
        </a:p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Nazanin" pitchFamily="2" charset="-78"/>
            </a:rPr>
            <a:t>احتمال آلودگی شیرخوار </a:t>
          </a:r>
          <a:r>
            <a:rPr lang="ar-SA" sz="3200" kern="1200" dirty="0" smtClean="0">
              <a:cs typeface="B Nazanin" pitchFamily="2" charset="-78"/>
            </a:rPr>
            <a:t>از طريق شير</a:t>
          </a:r>
          <a:r>
            <a:rPr lang="fa-IR" sz="3200" kern="1200" dirty="0" smtClean="0">
              <a:cs typeface="B Nazanin" pitchFamily="2" charset="-78"/>
            </a:rPr>
            <a:t> </a:t>
          </a:r>
          <a:r>
            <a:rPr lang="ar-SA" sz="3200" kern="1200" dirty="0" smtClean="0">
              <a:cs typeface="B Nazanin" pitchFamily="2" charset="-78"/>
            </a:rPr>
            <a:t>مادر</a:t>
          </a:r>
          <a:r>
            <a:rPr lang="fa-IR" sz="3200" kern="1200" dirty="0" smtClean="0">
              <a:cs typeface="B Nazanin" pitchFamily="2" charset="-78"/>
            </a:rPr>
            <a:t> 22-4</a:t>
          </a:r>
          <a:r>
            <a:rPr lang="ar-SA" sz="3200" kern="1200" dirty="0" smtClean="0">
              <a:cs typeface="B Nazanin" pitchFamily="2" charset="-78"/>
            </a:rPr>
            <a:t>% </a:t>
          </a:r>
          <a:r>
            <a:rPr lang="fa-IR" sz="3200" kern="1200" dirty="0" smtClean="0">
              <a:cs typeface="B Nazanin" pitchFamily="2" charset="-78"/>
            </a:rPr>
            <a:t> است. </a:t>
          </a:r>
          <a:endParaRPr lang="en-US" sz="3200" kern="1200" dirty="0"/>
        </a:p>
      </dsp:txBody>
      <dsp:txXfrm rot="5400000">
        <a:off x="-1" y="1080121"/>
        <a:ext cx="7560840" cy="324036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927EC5-F2ED-4BAB-AC9D-B19737EA6BA0}">
      <dsp:nvSpPr>
        <dsp:cNvPr id="0" name=""/>
        <dsp:cNvSpPr/>
      </dsp:nvSpPr>
      <dsp:spPr>
        <a:xfrm>
          <a:off x="0" y="4259"/>
          <a:ext cx="4968552" cy="76465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b="1" kern="1200" dirty="0" err="1" smtClean="0">
              <a:solidFill>
                <a:schemeClr val="tx1"/>
              </a:solidFill>
              <a:cs typeface="B Nazanin" panose="00000400000000000000" pitchFamily="2" charset="-78"/>
            </a:rPr>
            <a:t>ایندیوم</a:t>
          </a:r>
          <a:r>
            <a:rPr lang="fa-IR" sz="24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 111                        20 ساعت</a:t>
          </a:r>
          <a:endParaRPr lang="en-US" sz="2000" kern="1200" dirty="0" smtClean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37328" y="41587"/>
        <a:ext cx="4893896" cy="690002"/>
      </dsp:txXfrm>
    </dsp:sp>
    <dsp:sp modelId="{10A651EF-5679-4312-B9DB-FB135D861736}">
      <dsp:nvSpPr>
        <dsp:cNvPr id="0" name=""/>
        <dsp:cNvSpPr/>
      </dsp:nvSpPr>
      <dsp:spPr>
        <a:xfrm>
          <a:off x="0" y="779973"/>
          <a:ext cx="4968552" cy="764658"/>
        </a:xfrm>
        <a:prstGeom prst="roundRect">
          <a:avLst/>
        </a:prstGeom>
        <a:solidFill>
          <a:schemeClr val="accent3">
            <a:hueOff val="-2097367"/>
            <a:satOff val="-6280"/>
            <a:lumOff val="-784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effectLst/>
              <a:cs typeface="B Nazanin" panose="00000400000000000000" pitchFamily="2" charset="-78"/>
            </a:rPr>
            <a:t>سدیم </a:t>
          </a:r>
          <a:r>
            <a:rPr lang="fa-IR" sz="2400" b="1" kern="1200" dirty="0" err="1" smtClean="0">
              <a:solidFill>
                <a:schemeClr val="tx1"/>
              </a:solidFill>
              <a:effectLst/>
              <a:cs typeface="B Nazanin" panose="00000400000000000000" pitchFamily="2" charset="-78"/>
            </a:rPr>
            <a:t>رادیواکتیو</a:t>
          </a:r>
          <a:r>
            <a:rPr lang="fa-IR" sz="2400" b="1" kern="1200" dirty="0" smtClean="0">
              <a:solidFill>
                <a:schemeClr val="tx1"/>
              </a:solidFill>
              <a:effectLst/>
              <a:cs typeface="B Nazanin" panose="00000400000000000000" pitchFamily="2" charset="-78"/>
            </a:rPr>
            <a:t>                    96 ساعت</a:t>
          </a:r>
          <a:endParaRPr lang="en-US" sz="2400" kern="1200" dirty="0">
            <a:solidFill>
              <a:schemeClr val="tx1"/>
            </a:solidFill>
            <a:effectLst/>
            <a:cs typeface="B Nazanin" panose="00000400000000000000" pitchFamily="2" charset="-78"/>
          </a:endParaRPr>
        </a:p>
      </dsp:txBody>
      <dsp:txXfrm>
        <a:off x="37328" y="817301"/>
        <a:ext cx="4893896" cy="690002"/>
      </dsp:txXfrm>
    </dsp:sp>
    <dsp:sp modelId="{B0A40AC8-38D2-4453-B36F-A81E93E84A8E}">
      <dsp:nvSpPr>
        <dsp:cNvPr id="0" name=""/>
        <dsp:cNvSpPr/>
      </dsp:nvSpPr>
      <dsp:spPr>
        <a:xfrm>
          <a:off x="0" y="1558891"/>
          <a:ext cx="4968552" cy="764658"/>
        </a:xfrm>
        <a:prstGeom prst="roundRect">
          <a:avLst/>
        </a:prstGeom>
        <a:solidFill>
          <a:schemeClr val="accent3">
            <a:hueOff val="-4194735"/>
            <a:satOff val="-12560"/>
            <a:lumOff val="-1569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err="1" smtClean="0">
              <a:solidFill>
                <a:schemeClr val="tx1"/>
              </a:solidFill>
              <a:cs typeface="B Nazanin" panose="00000400000000000000" pitchFamily="2" charset="-78"/>
            </a:rPr>
            <a:t>تکنتیوم</a:t>
          </a:r>
          <a:r>
            <a:rPr lang="fa-IR" sz="24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 99                         15 ساعت تا 3 روز</a:t>
          </a:r>
          <a:endParaRPr lang="en-US" sz="240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37328" y="1596219"/>
        <a:ext cx="4893896" cy="690002"/>
      </dsp:txXfrm>
    </dsp:sp>
    <dsp:sp modelId="{29BB4816-E7A2-4097-B31C-E99438955D77}">
      <dsp:nvSpPr>
        <dsp:cNvPr id="0" name=""/>
        <dsp:cNvSpPr/>
      </dsp:nvSpPr>
      <dsp:spPr>
        <a:xfrm>
          <a:off x="0" y="2337809"/>
          <a:ext cx="4968552" cy="764658"/>
        </a:xfrm>
        <a:prstGeom prst="roundRect">
          <a:avLst/>
        </a:prstGeom>
        <a:solidFill>
          <a:schemeClr val="accent3">
            <a:hueOff val="-6292102"/>
            <a:satOff val="-18839"/>
            <a:lumOff val="-2353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ید 131                              2 تا 14 روز</a:t>
          </a:r>
          <a:endParaRPr lang="en-US" sz="240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37328" y="2375137"/>
        <a:ext cx="4893896" cy="690002"/>
      </dsp:txXfrm>
    </dsp:sp>
    <dsp:sp modelId="{24F93108-7DA3-4E97-A34C-EFB649CFF12C}">
      <dsp:nvSpPr>
        <dsp:cNvPr id="0" name=""/>
        <dsp:cNvSpPr/>
      </dsp:nvSpPr>
      <dsp:spPr>
        <a:xfrm>
          <a:off x="0" y="3116728"/>
          <a:ext cx="4968552" cy="764658"/>
        </a:xfrm>
        <a:prstGeom prst="roundRect">
          <a:avLst/>
        </a:prstGeom>
        <a:solidFill>
          <a:schemeClr val="accent3">
            <a:hueOff val="-8389470"/>
            <a:satOff val="-25119"/>
            <a:lumOff val="-3137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err="1" smtClean="0">
              <a:solidFill>
                <a:schemeClr val="tx1"/>
              </a:solidFill>
              <a:cs typeface="B Nazanin" panose="00000400000000000000" pitchFamily="2" charset="-78"/>
            </a:rPr>
            <a:t>گالیوم</a:t>
          </a:r>
          <a:r>
            <a:rPr lang="fa-IR" sz="2400" b="1" kern="1200" dirty="0" smtClean="0">
              <a:solidFill>
                <a:schemeClr val="tx1"/>
              </a:solidFill>
              <a:cs typeface="B Nazanin" panose="00000400000000000000" pitchFamily="2" charset="-78"/>
            </a:rPr>
            <a:t> 67                           2 هفته</a:t>
          </a:r>
          <a:endParaRPr lang="en-US" sz="240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37328" y="3154056"/>
        <a:ext cx="4893896" cy="69000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2863D6-35D6-4332-9EAB-2C11858231AA}">
      <dsp:nvSpPr>
        <dsp:cNvPr id="0" name=""/>
        <dsp:cNvSpPr/>
      </dsp:nvSpPr>
      <dsp:spPr>
        <a:xfrm>
          <a:off x="0" y="474"/>
          <a:ext cx="8015287" cy="10071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منع موقت شیردهی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49163" y="49637"/>
        <a:ext cx="7916961" cy="90878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2863D6-35D6-4332-9EAB-2C11858231AA}">
      <dsp:nvSpPr>
        <dsp:cNvPr id="0" name=""/>
        <dsp:cNvSpPr/>
      </dsp:nvSpPr>
      <dsp:spPr>
        <a:xfrm>
          <a:off x="0" y="15902"/>
          <a:ext cx="8015287" cy="992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در آغاز دوره درمان مادر یا طی یک دوره کوتاه مدت درمان</a:t>
          </a:r>
          <a:endParaRPr lang="en-US" sz="2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48433" y="64335"/>
        <a:ext cx="7918421" cy="89529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4A96A7-ADC6-48E3-965A-B8ADEEEE8ADD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مادرانی که می توانند شیر بدهند</a:t>
          </a:r>
          <a:endParaRPr lang="en-US" sz="44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2A8037-AF06-42A6-AF9C-6CA7F43373A9}">
      <dsp:nvSpPr>
        <dsp:cNvPr id="0" name=""/>
        <dsp:cNvSpPr/>
      </dsp:nvSpPr>
      <dsp:spPr>
        <a:xfrm rot="10800000">
          <a:off x="646700" y="928699"/>
          <a:ext cx="8066476" cy="3786203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17861" tIns="106680" rIns="199136" bIns="10668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B Nazanin" pitchFamily="2" charset="-78"/>
            </a:rPr>
            <a:t>   </a:t>
          </a:r>
          <a:r>
            <a:rPr lang="ar-SA" sz="2800" kern="1200" dirty="0" smtClean="0">
              <a:cs typeface="B Nazanin" pitchFamily="2" charset="-78"/>
            </a:rPr>
            <a:t>وقتي مادر نياز به بستري در بيمارستان دارد، نيازمند حمايت، مشاوره وكمك است چون درمورد سلا‌متي خود و نگهداري فرزندش نگران و آشفته مي‌شود. </a:t>
          </a:r>
          <a:endParaRPr lang="en-US" sz="2800" kern="1200" dirty="0" smtClean="0">
            <a:cs typeface="B Nazanin" pitchFamily="2" charset="-78"/>
          </a:endParaRPr>
        </a:p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B Nazanin" pitchFamily="2" charset="-78"/>
            </a:rPr>
            <a:t>   </a:t>
          </a:r>
          <a:r>
            <a:rPr lang="ar-SA" sz="2800" kern="1200" dirty="0" smtClean="0">
              <a:cs typeface="B Nazanin" pitchFamily="2" charset="-78"/>
            </a:rPr>
            <a:t>بهترين روش آن است كه مادر و شيرخوار در بيمارستان در كنار هم قرار گيرند و شيردهي در </a:t>
          </a:r>
          <a:r>
            <a:rPr lang="fa-IR" sz="2800" kern="1200" dirty="0" smtClean="0">
              <a:cs typeface="B Nazanin" pitchFamily="2" charset="-78"/>
            </a:rPr>
            <a:t>تمام ساعات شبانه روز </a:t>
          </a:r>
          <a:r>
            <a:rPr lang="ar-SA" sz="2800" kern="1200" dirty="0" smtClean="0">
              <a:cs typeface="B Nazanin" pitchFamily="2" charset="-78"/>
            </a:rPr>
            <a:t>ادامه داشته باشد. </a:t>
          </a:r>
          <a:endParaRPr lang="ar-SA" sz="2800" kern="1200" dirty="0">
            <a:cs typeface="B Nazanin" pitchFamily="2" charset="-78"/>
          </a:endParaRPr>
        </a:p>
      </dsp:txBody>
      <dsp:txXfrm rot="10800000">
        <a:off x="1593251" y="928699"/>
        <a:ext cx="7119925" cy="3786203"/>
      </dsp:txXfrm>
    </dsp:sp>
    <dsp:sp modelId="{D08A8EB5-8CC9-484A-BBBB-36CCFA5D1AF9}">
      <dsp:nvSpPr>
        <dsp:cNvPr id="0" name=""/>
        <dsp:cNvSpPr/>
      </dsp:nvSpPr>
      <dsp:spPr>
        <a:xfrm>
          <a:off x="0" y="1421792"/>
          <a:ext cx="2988534" cy="298853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tint val="50000"/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E356E5-C7A8-4829-B5A6-0AF8C290772F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منع </a:t>
          </a:r>
          <a:r>
            <a:rPr lang="fa-IR" sz="4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مطلق</a:t>
          </a: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شیردهی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E356E5-C7A8-4829-B5A6-0AF8C290772F}">
      <dsp:nvSpPr>
        <dsp:cNvPr id="0" name=""/>
        <dsp:cNvSpPr/>
      </dsp:nvSpPr>
      <dsp:spPr>
        <a:xfrm>
          <a:off x="0" y="439"/>
          <a:ext cx="8229600" cy="11421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altLang="en-US" sz="4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مادر بیمار</a:t>
          </a:r>
          <a:r>
            <a:rPr lang="en-US" altLang="en-US" sz="4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altLang="en-US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مبتلا به:</a:t>
          </a:r>
        </a:p>
      </dsp:txBody>
      <dsp:txXfrm>
        <a:off x="55754" y="56193"/>
        <a:ext cx="8118092" cy="10306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68ED69-38E1-4428-BB46-07F3A67812ED}">
      <dsp:nvSpPr>
        <dsp:cNvPr id="0" name=""/>
        <dsp:cNvSpPr/>
      </dsp:nvSpPr>
      <dsp:spPr>
        <a:xfrm>
          <a:off x="0" y="731"/>
          <a:ext cx="8229600" cy="14967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سوء مصرف مواد </a:t>
          </a:r>
          <a:r>
            <a:rPr lang="en-US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/>
          </a:r>
          <a:br>
            <a:rPr lang="en-US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</a:br>
          <a:r>
            <a:rPr lang="en-US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Street Drugs 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73064" y="73795"/>
        <a:ext cx="8083472" cy="135058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A4A54-4BED-4681-917C-CFDCC3C7D3F2}">
      <dsp:nvSpPr>
        <dsp:cNvPr id="0" name=""/>
        <dsp:cNvSpPr/>
      </dsp:nvSpPr>
      <dsp:spPr>
        <a:xfrm>
          <a:off x="0" y="4635"/>
          <a:ext cx="8229600" cy="1133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اطلاعات تکمیلی</a:t>
          </a:r>
          <a:endParaRPr lang="en-US" sz="3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344" y="59979"/>
        <a:ext cx="8118912" cy="10230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C0E56-5C68-4417-84A3-3FD1A439D232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هنگام نباید ها چه باید کرد ؟ 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C0E56-5C68-4417-84A3-3FD1A439D232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هنگام نباید ها چه باید کرد ؟ 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C0E56-5C68-4417-84A3-3FD1A439D232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هنگام نباید ها چه باید کرد ؟ 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F1F6D1-C6E8-47D3-87AF-DD431A9E5772}" type="datetimeFigureOut">
              <a:rPr lang="fa-IR"/>
              <a:pPr>
                <a:defRPr/>
              </a:pPr>
              <a:t>04/07/1441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614F368-F446-4EAF-9A43-D91CD590929B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4472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CA2008-05A7-4266-ADF3-D75B13E5F170}" type="datetimeFigureOut">
              <a:rPr lang="fa-IR"/>
              <a:pPr>
                <a:defRPr/>
              </a:pPr>
              <a:t>04/07/1441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48E416-0867-456D-A132-87D1FBAB503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666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a-IR" sz="1200" dirty="0" smtClean="0">
                <a:cs typeface="B Nazanin" pitchFamily="2" charset="-78"/>
              </a:rPr>
              <a:t>خطر کم تری در تمام دوران شیردهی وجود دارد.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9561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400" dirty="0" smtClean="0">
                <a:cs typeface="B Nazanin" pitchFamily="2" charset="-78"/>
              </a:rPr>
              <a:t>شیرخوار با </a:t>
            </a:r>
            <a:r>
              <a:rPr lang="en-US" sz="1200" dirty="0" err="1" smtClean="0">
                <a:cs typeface="B Nazanin" pitchFamily="2" charset="-78"/>
              </a:rPr>
              <a:t>Nevirapine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1940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a-IR" sz="1200" dirty="0" smtClean="0">
                <a:cs typeface="B Nazanin" pitchFamily="2" charset="-78"/>
              </a:rPr>
              <a:t>ا</a:t>
            </a:r>
            <a:r>
              <a:rPr lang="ar-SA" sz="1200" dirty="0" smtClean="0">
                <a:cs typeface="B Nazanin" pitchFamily="2" charset="-78"/>
              </a:rPr>
              <a:t>نتقال</a:t>
            </a:r>
            <a:r>
              <a:rPr lang="fa-IR" sz="1200" dirty="0" smtClean="0">
                <a:cs typeface="B Nazanin" pitchFamily="2" charset="-78"/>
              </a:rPr>
              <a:t> آن </a:t>
            </a:r>
            <a:r>
              <a:rPr lang="ar-SA" sz="1200" dirty="0" smtClean="0">
                <a:cs typeface="B Nazanin" pitchFamily="2" charset="-78"/>
              </a:rPr>
              <a:t>با تغذيه بيش از 6 ماه با شير</a:t>
            </a:r>
            <a:r>
              <a:rPr lang="fa-IR" sz="1200" dirty="0" smtClean="0">
                <a:cs typeface="B Nazanin" pitchFamily="2" charset="-78"/>
              </a:rPr>
              <a:t> </a:t>
            </a:r>
            <a:r>
              <a:rPr lang="ar-SA" sz="1200" dirty="0" smtClean="0">
                <a:cs typeface="B Nazanin" pitchFamily="2" charset="-78"/>
              </a:rPr>
              <a:t>‌مادر ارتباط دارد. </a:t>
            </a:r>
            <a:endParaRPr lang="fa-IR" sz="1200" dirty="0" smtClean="0">
              <a:cs typeface="B Nazanin" pitchFamily="2" charset="-7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24067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1200" dirty="0" smtClean="0">
                <a:cs typeface="B Nazanin" pitchFamily="2" charset="-78"/>
              </a:rPr>
              <a:t>هرپس مي‌تواند</a:t>
            </a:r>
            <a:r>
              <a:rPr lang="fa-IR" sz="1200" dirty="0" smtClean="0">
                <a:cs typeface="B Nazanin" pitchFamily="2" charset="-78"/>
              </a:rPr>
              <a:t> </a:t>
            </a:r>
            <a:r>
              <a:rPr lang="ar-SA" sz="1200" dirty="0" smtClean="0">
                <a:cs typeface="B Nazanin" pitchFamily="2" charset="-78"/>
              </a:rPr>
              <a:t>به راحتي از ساير اعضا</a:t>
            </a:r>
            <a:r>
              <a:rPr lang="fa-IR" sz="1200" dirty="0" smtClean="0">
                <a:cs typeface="B Nazanin" pitchFamily="2" charset="-78"/>
              </a:rPr>
              <a:t>ی</a:t>
            </a:r>
            <a:r>
              <a:rPr lang="ar-SA" sz="1200" dirty="0" smtClean="0">
                <a:cs typeface="B Nazanin" pitchFamily="2" charset="-78"/>
              </a:rPr>
              <a:t> خانواده به</a:t>
            </a:r>
            <a:r>
              <a:rPr lang="fa-IR" sz="1200" dirty="0" smtClean="0">
                <a:cs typeface="B Nazanin" pitchFamily="2" charset="-78"/>
              </a:rPr>
              <a:t> شیرخوار </a:t>
            </a:r>
            <a:r>
              <a:rPr lang="ar-SA" sz="1200" dirty="0" smtClean="0">
                <a:cs typeface="B Nazanin" pitchFamily="2" charset="-78"/>
              </a:rPr>
              <a:t>انتقال يابد.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64403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ar-SA" sz="1200" dirty="0" smtClean="0">
                <a:cs typeface="B Nazanin" pitchFamily="2" charset="-78"/>
              </a:rPr>
              <a:t>اغلب بيماري بالغين و وابسته به آبله مرغان است. </a:t>
            </a:r>
            <a:endParaRPr lang="fa-IR" sz="1200" dirty="0" smtClean="0">
              <a:cs typeface="B Nazanin" pitchFamily="2" charset="-78"/>
            </a:endParaRPr>
          </a:p>
          <a:p>
            <a:pPr>
              <a:spcBef>
                <a:spcPts val="2400"/>
              </a:spcBef>
            </a:pPr>
            <a:r>
              <a:rPr lang="ar-SA" sz="1200" dirty="0" smtClean="0">
                <a:cs typeface="B Nazanin" pitchFamily="2" charset="-78"/>
              </a:rPr>
              <a:t>با اين</a:t>
            </a:r>
            <a:r>
              <a:rPr lang="fa-IR" sz="1200" dirty="0" smtClean="0">
                <a:cs typeface="B Nazanin" pitchFamily="2" charset="-78"/>
              </a:rPr>
              <a:t> </a:t>
            </a:r>
            <a:r>
              <a:rPr lang="ar-SA" sz="1200" dirty="0" smtClean="0">
                <a:cs typeface="B Nazanin" pitchFamily="2" charset="-78"/>
              </a:rPr>
              <a:t>كه شبيه آبله مرغان است ولي مشابه هم درمان نمي</a:t>
            </a:r>
            <a:r>
              <a:rPr lang="fa-IR" sz="1200" dirty="0" smtClean="0">
                <a:cs typeface="B Nazanin" pitchFamily="2" charset="-78"/>
              </a:rPr>
              <a:t> </a:t>
            </a:r>
            <a:r>
              <a:rPr lang="ar-SA" sz="1200" dirty="0" smtClean="0">
                <a:cs typeface="B Nazanin" pitchFamily="2" charset="-78"/>
              </a:rPr>
              <a:t>شوند.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9259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ar-SA" sz="1200" dirty="0" smtClean="0">
                <a:cs typeface="B Nazanin" pitchFamily="2" charset="-78"/>
              </a:rPr>
              <a:t>او مجبور نيست براي تهيه شير خشك بيرون برود و از رختخواب خارج شود و شيشه شير را بشويد و شير درست كند.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28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3364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ar-SA" sz="1200" dirty="0" smtClean="0">
                <a:cs typeface="B Nazanin" pitchFamily="2" charset="-78"/>
              </a:rPr>
              <a:t>ميكروب سل در شير ترشح نمي‌شود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33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0638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1200" dirty="0" smtClean="0">
                <a:cs typeface="B Nazanin" pitchFamily="2" charset="-78"/>
              </a:rPr>
              <a:t>هيچ مدركي دال بر اين كه تيفوئيد از طريق تغذيه با شير‌مادر انتقال پيدا كند وجود ندارد.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35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06384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1200" dirty="0" smtClean="0">
                <a:cs typeface="B Nazanin" pitchFamily="2" charset="-78"/>
              </a:rPr>
              <a:t>اگرچه اسپيروكت مي‌تواند از طريق جفت به جنين منتقل شود ولي از طريق شير‌مادر قابل انتقال نيست.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37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7708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3962400" y="304800"/>
            <a:ext cx="16367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987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322227-A2C0-497B-978A-3B850B4BB6DA}" type="datetime8">
              <a:rPr lang="fa-IR"/>
              <a:pPr>
                <a:defRPr/>
              </a:pPr>
              <a:t>دسامبر 4،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3606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99146C-F68F-4ECB-8711-0F2E60761E41}" type="datetime8">
              <a:rPr lang="fa-IR"/>
              <a:pPr>
                <a:defRPr/>
              </a:pPr>
              <a:t>دسامبر 4،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2566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90600" y="18288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0E2BD-6F22-4A95-AC40-743B69647A5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294944"/>
      </p:ext>
    </p:extLst>
  </p:cSld>
  <p:clrMapOvr>
    <a:masterClrMapping/>
  </p:clrMapOvr>
  <p:transition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9A681A-1B13-41B5-884C-C5D05421DE29}" type="datetime8">
              <a:rPr lang="fa-IR"/>
              <a:pPr>
                <a:defRPr/>
              </a:pPr>
              <a:t>دسامبر 4، 19</a:t>
            </a:fld>
            <a:endParaRPr lang="fa-I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/>
              <a:pPr>
                <a:defRPr/>
              </a:pPr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87722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31DFCD-FB77-4DE6-B2CC-6FF203495E49}" type="datetime8">
              <a:rPr lang="fa-IR"/>
              <a:pPr>
                <a:defRPr/>
              </a:pPr>
              <a:t>دسامبر 4، 19</a:t>
            </a:fld>
            <a:endParaRPr lang="fa-I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35664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E59C7B-E2AB-4541-BAEF-8BAB74F8E652}" type="datetime8">
              <a:rPr lang="fa-IR"/>
              <a:pPr>
                <a:defRPr/>
              </a:pPr>
              <a:t>دسامبر 4،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802107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0D4AA-27D4-41C4-BFB2-16A2F1B8E079}" type="datetime8">
              <a:rPr lang="fa-IR"/>
              <a:pPr>
                <a:defRPr/>
              </a:pPr>
              <a:t>دسامبر 4، 19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55937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85E94A-5A99-4FEC-B3DB-79BC6CD116B4}" type="datetime8">
              <a:rPr lang="fa-IR"/>
              <a:pPr>
                <a:defRPr/>
              </a:pPr>
              <a:t>دسامبر 4، 19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8778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0FB47D-9166-4B36-BCF5-21BF2D92A47E}" type="datetime8">
              <a:rPr lang="fa-IR"/>
              <a:pPr>
                <a:defRPr/>
              </a:pPr>
              <a:t>دسامبر 4، 19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5469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3E9E74-05A3-4366-A7D0-1E7D00D7C979}" type="datetime8">
              <a:rPr lang="fa-IR"/>
              <a:pPr>
                <a:defRPr/>
              </a:pPr>
              <a:t>دسامبر 4،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500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CBFC792-2CB2-4E05-9C4E-006BCEE2C476}" type="datetime8">
              <a:rPr lang="fa-IR"/>
              <a:pPr>
                <a:defRPr/>
              </a:pPr>
              <a:t>دسامبر 4، 19</a:t>
            </a:fld>
            <a:endParaRPr lang="fa-IR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81953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D5BEAAF-77F3-4B9E-83D4-7AFADA4381AE}" type="datetime8">
              <a:rPr lang="fa-IR"/>
              <a:pPr>
                <a:defRPr/>
              </a:pPr>
              <a:t>دسامبر 4، 19</a:t>
            </a:fld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sldNum="0"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greenbism_1_"/>
          <p:cNvPicPr>
            <a:picLocks noChangeAspect="1" noChangeArrowheads="1"/>
          </p:cNvPicPr>
          <p:nvPr/>
        </p:nvPicPr>
        <p:blipFill>
          <a:blip r:embed="rId2">
            <a:lum bright="-30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7488237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2730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ts val="2400"/>
              </a:spcBef>
            </a:pPr>
            <a:r>
              <a:rPr lang="fa-IR" sz="3200" dirty="0" smtClean="0">
                <a:cs typeface="B Nazanin" pitchFamily="2" charset="-78"/>
              </a:rPr>
              <a:t>استفاده از داروهای ضد ویروس در دوران بارداری و زایمان احتمال انتقال را از 24% به حدود 1% کاهش داده است. </a:t>
            </a:r>
          </a:p>
          <a:p>
            <a:pPr algn="just">
              <a:spcBef>
                <a:spcPts val="2400"/>
              </a:spcBef>
            </a:pPr>
            <a:r>
              <a:rPr lang="fa-IR" sz="3200" dirty="0" smtClean="0">
                <a:cs typeface="B Nazanin" pitchFamily="2" charset="-78"/>
              </a:rPr>
              <a:t> بررسی ها نشان داده که 9% شیرخواران از راه شیر مادر آلوده می شوند که استفاده از داروها در دوران شیردهی این میزان را به 3% رسانده است.  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cs typeface="B Titr" pitchFamily="2" charset="-78"/>
              </a:rPr>
              <a:t>تأثیر درمان ضدویروسی</a:t>
            </a:r>
            <a:endParaRPr lang="en-US" sz="4400" dirty="0">
              <a:solidFill>
                <a:srgbClr val="00B050"/>
              </a:solidFill>
              <a:cs typeface="B Titr" pitchFamily="2" charset="-78"/>
            </a:endParaRPr>
          </a:p>
        </p:txBody>
      </p:sp>
      <p:pic>
        <p:nvPicPr>
          <p:cNvPr id="4" name="Picture 3" descr="ff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4221088"/>
            <a:ext cx="2952328" cy="22359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868363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00B050"/>
                </a:solidFill>
                <a:cs typeface="B Nazanin" pitchFamily="2" charset="-78"/>
              </a:rPr>
              <a:t>Human T cell </a:t>
            </a:r>
            <a:r>
              <a:rPr lang="en-US" sz="3200" b="1" dirty="0" err="1" smtClean="0">
                <a:solidFill>
                  <a:srgbClr val="00B050"/>
                </a:solidFill>
                <a:cs typeface="B Nazanin" pitchFamily="2" charset="-78"/>
              </a:rPr>
              <a:t>Lymphotrophic</a:t>
            </a:r>
            <a:r>
              <a:rPr lang="en-US" sz="3200" b="1" dirty="0" smtClean="0">
                <a:solidFill>
                  <a:srgbClr val="00B050"/>
                </a:solidFill>
                <a:cs typeface="B Nazanin" pitchFamily="2" charset="-78"/>
              </a:rPr>
              <a:t> Virus (HTLV-1)</a:t>
            </a:r>
            <a:endParaRPr lang="fa-IR" sz="3200" b="1" dirty="0" smtClean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5</a:t>
            </a:r>
            <a:r>
              <a:rPr lang="ar-SA" sz="3200" dirty="0">
                <a:cs typeface="B Nazanin" pitchFamily="2" charset="-78"/>
              </a:rPr>
              <a:t>%-1% از كساني كه با اين ويروس آلوده هستند به سمت لوسمي سلول  </a:t>
            </a:r>
            <a:r>
              <a:rPr lang="ar-SA" sz="2800" dirty="0">
                <a:cs typeface="B Nazanin" pitchFamily="2" charset="-78"/>
              </a:rPr>
              <a:t>T</a:t>
            </a:r>
            <a:r>
              <a:rPr lang="ar-SA" sz="3200" dirty="0">
                <a:cs typeface="B Nazanin" pitchFamily="2" charset="-78"/>
              </a:rPr>
              <a:t> و </a:t>
            </a:r>
            <a:r>
              <a:rPr lang="ar-SA" sz="3200" dirty="0" smtClean="0">
                <a:cs typeface="B Nazanin" pitchFamily="2" charset="-78"/>
              </a:rPr>
              <a:t>ل</a:t>
            </a:r>
            <a:r>
              <a:rPr lang="fa-IR" sz="3200" dirty="0" smtClean="0">
                <a:cs typeface="B Nazanin" pitchFamily="2" charset="-78"/>
              </a:rPr>
              <a:t>نفوم </a:t>
            </a:r>
            <a:r>
              <a:rPr lang="ar-SA" sz="3200" dirty="0" smtClean="0">
                <a:cs typeface="B Nazanin" pitchFamily="2" charset="-78"/>
              </a:rPr>
              <a:t>پيش مي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روند</a:t>
            </a:r>
            <a:r>
              <a:rPr lang="ar-SA" sz="3200" dirty="0">
                <a:cs typeface="B Nazanin" pitchFamily="2" charset="-78"/>
              </a:rPr>
              <a:t>.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اين </a:t>
            </a:r>
            <a:r>
              <a:rPr lang="ar-SA" sz="3200" dirty="0">
                <a:cs typeface="B Nazanin" pitchFamily="2" charset="-78"/>
              </a:rPr>
              <a:t>بيماري </a:t>
            </a:r>
            <a:r>
              <a:rPr lang="fa-IR" sz="3200" dirty="0" smtClean="0">
                <a:cs typeface="B Nazanin" pitchFamily="2" charset="-78"/>
              </a:rPr>
              <a:t>دو</a:t>
            </a:r>
            <a:r>
              <a:rPr lang="ar-SA" sz="3200" dirty="0" smtClean="0">
                <a:cs typeface="B Nazanin" pitchFamily="2" charset="-78"/>
              </a:rPr>
              <a:t>ره </a:t>
            </a:r>
            <a:r>
              <a:rPr lang="ar-SA" sz="3200" dirty="0">
                <a:cs typeface="B Nazanin" pitchFamily="2" charset="-78"/>
              </a:rPr>
              <a:t>كمون طولا‌ني دارد و علا‌ئم آن گاهي در تعداد كمي از افراد </a:t>
            </a:r>
            <a:r>
              <a:rPr lang="ar-SA" sz="3200" dirty="0" smtClean="0">
                <a:cs typeface="B Nazanin" pitchFamily="2" charset="-78"/>
              </a:rPr>
              <a:t>آلوده </a:t>
            </a:r>
            <a:r>
              <a:rPr lang="ar-SA" sz="3200" dirty="0">
                <a:cs typeface="B Nazanin" pitchFamily="2" charset="-78"/>
              </a:rPr>
              <a:t>تا زمان نوجواني ظاهر نمي‌شود.</a:t>
            </a:r>
          </a:p>
          <a:p>
            <a:pPr algn="just">
              <a:spcBef>
                <a:spcPts val="1200"/>
              </a:spcBef>
            </a:pPr>
            <a:r>
              <a:rPr lang="fa-IR" sz="3200" dirty="0" smtClean="0">
                <a:cs typeface="B Nazanin" pitchFamily="2" charset="-78"/>
              </a:rPr>
              <a:t>از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طريق خون، تماس جنسي و تغذيه با </a:t>
            </a:r>
            <a:r>
              <a:rPr lang="ar-SA" sz="3200" dirty="0" smtClean="0">
                <a:cs typeface="B Nazanin" pitchFamily="2" charset="-78"/>
              </a:rPr>
              <a:t>شير‌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مادر منت</a:t>
            </a:r>
            <a:r>
              <a:rPr lang="fa-IR" sz="3200" dirty="0" smtClean="0">
                <a:cs typeface="B Nazanin" pitchFamily="2" charset="-78"/>
              </a:rPr>
              <a:t>قل م</a:t>
            </a:r>
            <a:r>
              <a:rPr lang="ar-SA" sz="3200" dirty="0" smtClean="0">
                <a:cs typeface="B Nazanin" pitchFamily="2" charset="-78"/>
              </a:rPr>
              <a:t>ي‌شود</a:t>
            </a:r>
            <a:r>
              <a:rPr lang="ar-SA" sz="3200" dirty="0">
                <a:cs typeface="B Nazanin" pitchFamily="2" charset="-78"/>
              </a:rPr>
              <a:t>. </a:t>
            </a:r>
          </a:p>
          <a:p>
            <a:pPr lvl="1" algn="just"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تغذيه انحصاري با شير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‌مادر</a:t>
            </a:r>
            <a:r>
              <a:rPr lang="fa-IR" sz="2800" dirty="0" smtClean="0">
                <a:cs typeface="B Nazanin" pitchFamily="2" charset="-78"/>
              </a:rPr>
              <a:t> آلوده به </a:t>
            </a:r>
            <a:r>
              <a:rPr lang="en-US" sz="2400" dirty="0" smtClean="0">
                <a:cs typeface="B Nazanin" pitchFamily="2" charset="-78"/>
              </a:rPr>
              <a:t>HTLV-1</a:t>
            </a:r>
            <a:r>
              <a:rPr lang="en-US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latin typeface="Arial"/>
                <a:cs typeface="Arial"/>
              </a:rPr>
              <a:t>←</a:t>
            </a:r>
            <a:r>
              <a:rPr lang="fa-IR" sz="2800" dirty="0" smtClean="0">
                <a:cs typeface="B Nazanin" pitchFamily="2" charset="-78"/>
              </a:rPr>
              <a:t> 30</a:t>
            </a:r>
            <a:r>
              <a:rPr lang="ar-SA" sz="2800" dirty="0" smtClean="0">
                <a:cs typeface="B Nazanin" pitchFamily="2" charset="-78"/>
              </a:rPr>
              <a:t>%</a:t>
            </a:r>
            <a:r>
              <a:rPr lang="fa-IR" sz="2800" dirty="0" smtClean="0">
                <a:cs typeface="B Nazanin" pitchFamily="2" charset="-78"/>
              </a:rPr>
              <a:t>،</a:t>
            </a:r>
          </a:p>
          <a:p>
            <a:pPr lvl="1" algn="just"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تغذیه </a:t>
            </a:r>
            <a:r>
              <a:rPr lang="ar-SA" sz="2800" dirty="0" smtClean="0">
                <a:cs typeface="B Nazanin" pitchFamily="2" charset="-78"/>
              </a:rPr>
              <a:t>از شير‌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مادر </a:t>
            </a:r>
            <a:r>
              <a:rPr lang="ar-SA" sz="2800" dirty="0">
                <a:cs typeface="B Nazanin" pitchFamily="2" charset="-78"/>
              </a:rPr>
              <a:t>و </a:t>
            </a:r>
            <a:r>
              <a:rPr lang="ar-SA" sz="2800" dirty="0" smtClean="0">
                <a:cs typeface="B Nazanin" pitchFamily="2" charset="-78"/>
              </a:rPr>
              <a:t>شير مصنوعي </a:t>
            </a:r>
            <a:r>
              <a:rPr lang="ar-SA" sz="2800" dirty="0" smtClean="0">
                <a:latin typeface="Arial"/>
                <a:cs typeface="Arial"/>
              </a:rPr>
              <a:t>←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cs typeface="B Nazanin" pitchFamily="2" charset="-78"/>
              </a:rPr>
              <a:t>10</a:t>
            </a:r>
            <a:r>
              <a:rPr lang="ar-SA" sz="2800" dirty="0" smtClean="0">
                <a:cs typeface="B Nazanin" pitchFamily="2" charset="-78"/>
              </a:rPr>
              <a:t>%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ar-SA" sz="2800" dirty="0" smtClean="0">
                <a:cs typeface="B Nazanin" pitchFamily="2" charset="-78"/>
              </a:rPr>
              <a:t> </a:t>
            </a:r>
            <a:endParaRPr lang="fa-IR" sz="2800" dirty="0" smtClean="0">
              <a:cs typeface="B Nazanin" pitchFamily="2" charset="-78"/>
            </a:endParaRPr>
          </a:p>
          <a:p>
            <a:pPr lvl="1" algn="just"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تغذیه با </a:t>
            </a:r>
            <a:r>
              <a:rPr lang="ar-SA" sz="2800" dirty="0" smtClean="0">
                <a:cs typeface="B Nazanin" pitchFamily="2" charset="-78"/>
              </a:rPr>
              <a:t>شير </a:t>
            </a:r>
            <a:r>
              <a:rPr lang="ar-SA" sz="2800" dirty="0">
                <a:cs typeface="B Nazanin" pitchFamily="2" charset="-78"/>
              </a:rPr>
              <a:t>خشك </a:t>
            </a:r>
            <a:r>
              <a:rPr lang="ar-SA" sz="2800" dirty="0" smtClean="0">
                <a:latin typeface="Arial"/>
                <a:cs typeface="Arial"/>
              </a:rPr>
              <a:t>←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cs typeface="B Nazanin" pitchFamily="2" charset="-78"/>
              </a:rPr>
              <a:t>0% آلودگی در شیرخوار </a:t>
            </a:r>
            <a:endParaRPr lang="ar-SA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33326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8683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50"/>
                </a:solidFill>
                <a:cs typeface="B Nazanin" pitchFamily="2" charset="-78"/>
              </a:rPr>
              <a:t>Human T cell </a:t>
            </a:r>
            <a:r>
              <a:rPr lang="en-US" sz="3200" b="1" dirty="0" err="1" smtClean="0">
                <a:solidFill>
                  <a:srgbClr val="00B050"/>
                </a:solidFill>
                <a:cs typeface="B Nazanin" pitchFamily="2" charset="-78"/>
              </a:rPr>
              <a:t>Lymphotrophic</a:t>
            </a:r>
            <a:r>
              <a:rPr lang="en-US" sz="3200" b="1" dirty="0" smtClean="0">
                <a:solidFill>
                  <a:srgbClr val="00B050"/>
                </a:solidFill>
                <a:cs typeface="B Nazanin" pitchFamily="2" charset="-78"/>
              </a:rPr>
              <a:t> Virus (HTLV-1)</a:t>
            </a:r>
            <a:endParaRPr lang="fa-IR" sz="3200" b="1" dirty="0" smtClean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>
              <a:lnSpc>
                <a:spcPts val="4400"/>
              </a:lnSpc>
              <a:spcBef>
                <a:spcPts val="1200"/>
              </a:spcBef>
            </a:pPr>
            <a:r>
              <a:rPr lang="fa-IR" sz="3200" dirty="0" smtClean="0">
                <a:cs typeface="B Nazanin" pitchFamily="2" charset="-78"/>
              </a:rPr>
              <a:t>خانم های مبتلا به خصوص </a:t>
            </a:r>
            <a:r>
              <a:rPr lang="ar-SA" sz="3200" dirty="0" smtClean="0">
                <a:cs typeface="B Nazanin" pitchFamily="2" charset="-78"/>
              </a:rPr>
              <a:t>در مناطق </a:t>
            </a:r>
            <a:r>
              <a:rPr lang="ar-SA" sz="3200" dirty="0">
                <a:cs typeface="B Nazanin" pitchFamily="2" charset="-78"/>
              </a:rPr>
              <a:t>شايع </a:t>
            </a:r>
            <a:r>
              <a:rPr lang="ar-SA" sz="3200" dirty="0" smtClean="0">
                <a:cs typeface="B Nazanin" pitchFamily="2" charset="-78"/>
              </a:rPr>
              <a:t>بايد </a:t>
            </a:r>
            <a:r>
              <a:rPr lang="ar-SA" sz="3200" dirty="0">
                <a:cs typeface="B Nazanin" pitchFamily="2" charset="-78"/>
              </a:rPr>
              <a:t>از شير دادن خودداري كنند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fa-IR" sz="3200" dirty="0" smtClean="0">
              <a:cs typeface="B Nazanin" pitchFamily="2" charset="-78"/>
            </a:endParaRPr>
          </a:p>
          <a:p>
            <a:pPr>
              <a:lnSpc>
                <a:spcPts val="4400"/>
              </a:lnSpc>
              <a:spcBef>
                <a:spcPts val="1200"/>
              </a:spcBef>
            </a:pPr>
            <a:r>
              <a:rPr lang="fa-IR" sz="3200" b="1" dirty="0" smtClean="0">
                <a:latin typeface="Arial"/>
                <a:cs typeface="Arial"/>
              </a:rPr>
              <a:t>↑ </a:t>
            </a:r>
            <a:r>
              <a:rPr lang="ar-SA" sz="3200" b="1" dirty="0" smtClean="0">
                <a:cs typeface="B Nazanin" pitchFamily="2" charset="-78"/>
              </a:rPr>
              <a:t>احتمال </a:t>
            </a:r>
            <a:r>
              <a:rPr lang="fa-IR" sz="3200" b="1" dirty="0" smtClean="0">
                <a:cs typeface="B Nazanin" pitchFamily="2" charset="-78"/>
              </a:rPr>
              <a:t>انتقال به شیرخوار: </a:t>
            </a:r>
          </a:p>
          <a:p>
            <a:pPr lvl="1">
              <a:lnSpc>
                <a:spcPts val="44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سطح خوني بالا‌تر ويروس در مادر </a:t>
            </a:r>
            <a:endParaRPr lang="fa-IR" sz="2800" dirty="0" smtClean="0">
              <a:cs typeface="B Nazanin" pitchFamily="2" charset="-78"/>
            </a:endParaRPr>
          </a:p>
          <a:p>
            <a:pPr lvl="1">
              <a:lnSpc>
                <a:spcPts val="44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سن بالا‌تر مادر</a:t>
            </a:r>
            <a:endParaRPr lang="fa-IR" sz="2800" dirty="0" smtClean="0">
              <a:cs typeface="B Nazanin" pitchFamily="2" charset="-78"/>
            </a:endParaRPr>
          </a:p>
          <a:p>
            <a:pPr lvl="1">
              <a:lnSpc>
                <a:spcPts val="4400"/>
              </a:lnSpc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افزایش مدت </a:t>
            </a:r>
            <a:r>
              <a:rPr lang="ar-SA" sz="2800" dirty="0" smtClean="0">
                <a:cs typeface="B Nazanin" pitchFamily="2" charset="-78"/>
              </a:rPr>
              <a:t>شير</a:t>
            </a:r>
            <a:r>
              <a:rPr lang="fa-IR" sz="2800" dirty="0" smtClean="0">
                <a:cs typeface="B Nazanin" pitchFamily="2" charset="-78"/>
              </a:rPr>
              <a:t>دهی</a:t>
            </a:r>
            <a:endParaRPr lang="ar-SA" sz="28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33326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هپاتیت عفونی (هپاتیت </a:t>
            </a:r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A</a:t>
            </a:r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</a:pPr>
            <a:r>
              <a:rPr lang="ar-SA" sz="3200" dirty="0" smtClean="0">
                <a:cs typeface="B Nazanin" pitchFamily="2" charset="-78"/>
              </a:rPr>
              <a:t>نوعي </a:t>
            </a:r>
            <a:r>
              <a:rPr lang="ar-SA" sz="3200" dirty="0">
                <a:cs typeface="B Nazanin" pitchFamily="2" charset="-78"/>
              </a:rPr>
              <a:t>هپاتيت ويروسي با دوره كمون </a:t>
            </a:r>
            <a:r>
              <a:rPr lang="ar-SA" sz="3200" dirty="0" smtClean="0">
                <a:cs typeface="B Nazanin" pitchFamily="2" charset="-78"/>
              </a:rPr>
              <a:t>كوتاه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spcBef>
                <a:spcPts val="600"/>
              </a:spcBef>
            </a:pPr>
            <a:r>
              <a:rPr lang="ar-SA" sz="3200" dirty="0" smtClean="0">
                <a:cs typeface="B Nazanin" pitchFamily="2" charset="-78"/>
              </a:rPr>
              <a:t>عفونت </a:t>
            </a:r>
            <a:r>
              <a:rPr lang="ar-SA" sz="3200" dirty="0">
                <a:cs typeface="B Nazanin" pitchFamily="2" charset="-78"/>
              </a:rPr>
              <a:t>ويروسي كبد </a:t>
            </a:r>
            <a:r>
              <a:rPr lang="ar-SA" sz="3200" dirty="0" smtClean="0">
                <a:latin typeface="Arial"/>
                <a:cs typeface="Arial"/>
              </a:rPr>
              <a:t>←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حساسيت و تورم </a:t>
            </a:r>
            <a:r>
              <a:rPr lang="ar-SA" sz="3200" dirty="0" smtClean="0">
                <a:cs typeface="B Nazanin" pitchFamily="2" charset="-78"/>
              </a:rPr>
              <a:t>كبد</a:t>
            </a:r>
            <a:r>
              <a:rPr lang="fa-IR" sz="3200" dirty="0" smtClean="0">
                <a:cs typeface="B Nazanin" pitchFamily="2" charset="-78"/>
              </a:rPr>
              <a:t>، </a:t>
            </a:r>
            <a:r>
              <a:rPr lang="ar-SA" sz="3200" dirty="0" smtClean="0">
                <a:cs typeface="B Nazanin" pitchFamily="2" charset="-78"/>
              </a:rPr>
              <a:t>تجمع </a:t>
            </a:r>
            <a:r>
              <a:rPr lang="ar-SA" sz="3200" dirty="0">
                <a:cs typeface="B Nazanin" pitchFamily="2" charset="-78"/>
              </a:rPr>
              <a:t>بيلي‌روبين در خون و </a:t>
            </a:r>
            <a:r>
              <a:rPr lang="ar-SA" sz="3200" dirty="0" smtClean="0">
                <a:cs typeface="B Nazanin" pitchFamily="2" charset="-78"/>
              </a:rPr>
              <a:t>زردي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spcBef>
                <a:spcPts val="600"/>
              </a:spcBef>
            </a:pPr>
            <a:r>
              <a:rPr lang="ar-SA" sz="3200" dirty="0" smtClean="0">
                <a:cs typeface="B Nazanin" pitchFamily="2" charset="-78"/>
              </a:rPr>
              <a:t>منع </a:t>
            </a:r>
            <a:r>
              <a:rPr lang="ar-SA" sz="3200" dirty="0">
                <a:cs typeface="B Nazanin" pitchFamily="2" charset="-78"/>
              </a:rPr>
              <a:t>شيردهي </a:t>
            </a:r>
            <a:r>
              <a:rPr lang="ar-SA" sz="3200" dirty="0" smtClean="0">
                <a:cs typeface="B Nazanin" pitchFamily="2" charset="-78"/>
              </a:rPr>
              <a:t>ندارد</a:t>
            </a:r>
            <a:r>
              <a:rPr lang="ar-SA" sz="3200" dirty="0">
                <a:cs typeface="B Nazanin" pitchFamily="2" charset="-78"/>
              </a:rPr>
              <a:t>.</a:t>
            </a:r>
          </a:p>
          <a:p>
            <a:pPr algn="just">
              <a:spcBef>
                <a:spcPts val="600"/>
              </a:spcBef>
            </a:pPr>
            <a:r>
              <a:rPr lang="ar-SA" sz="3200" dirty="0">
                <a:cs typeface="B Nazanin" pitchFamily="2" charset="-78"/>
              </a:rPr>
              <a:t>مادر </a:t>
            </a:r>
            <a:r>
              <a:rPr lang="ar-SA" sz="3200" dirty="0" smtClean="0">
                <a:cs typeface="B Nazanin" pitchFamily="2" charset="-78"/>
              </a:rPr>
              <a:t>مبتلا‌ </a:t>
            </a:r>
            <a:r>
              <a:rPr lang="ar-SA" sz="3200" dirty="0">
                <a:cs typeface="B Nazanin" pitchFamily="2" charset="-78"/>
              </a:rPr>
              <a:t>در فاز حاد بيماري و علا‌مت دار </a:t>
            </a:r>
            <a:r>
              <a:rPr lang="fa-IR" sz="3200" dirty="0" smtClean="0">
                <a:cs typeface="B Nazanin" pitchFamily="2" charset="-78"/>
              </a:rPr>
              <a:t>م</a:t>
            </a:r>
            <a:r>
              <a:rPr lang="ar-SA" sz="3200" dirty="0" smtClean="0">
                <a:cs typeface="B Nazanin" pitchFamily="2" charset="-78"/>
              </a:rPr>
              <a:t>مكن </a:t>
            </a:r>
            <a:r>
              <a:rPr lang="ar-SA" sz="3200" dirty="0">
                <a:cs typeface="B Nazanin" pitchFamily="2" charset="-78"/>
              </a:rPr>
              <a:t>است </a:t>
            </a:r>
            <a:r>
              <a:rPr lang="ar-SA" sz="3200" dirty="0" smtClean="0">
                <a:cs typeface="B Nazanin" pitchFamily="2" charset="-78"/>
              </a:rPr>
              <a:t>ب</a:t>
            </a:r>
            <a:r>
              <a:rPr lang="fa-IR" sz="3200" dirty="0" smtClean="0">
                <a:cs typeface="B Nazanin" pitchFamily="2" charset="-78"/>
              </a:rPr>
              <a:t>ه </a:t>
            </a:r>
            <a:r>
              <a:rPr lang="ar-SA" sz="3200" dirty="0" smtClean="0">
                <a:cs typeface="B Nazanin" pitchFamily="2" charset="-78"/>
              </a:rPr>
              <a:t>دليل </a:t>
            </a:r>
            <a:r>
              <a:rPr lang="ar-SA" sz="3200" dirty="0">
                <a:cs typeface="B Nazanin" pitchFamily="2" charset="-78"/>
              </a:rPr>
              <a:t>احساس ضعف و بيماري شديد قادر به شيردهي نباشد لذا </a:t>
            </a:r>
            <a:r>
              <a:rPr lang="fa-IR" sz="3200" dirty="0" smtClean="0">
                <a:cs typeface="B Nazanin" pitchFamily="2" charset="-78"/>
              </a:rPr>
              <a:t>      </a:t>
            </a:r>
            <a:r>
              <a:rPr lang="ar-SA" sz="3200" dirty="0" smtClean="0">
                <a:cs typeface="B Nazanin" pitchFamily="2" charset="-78"/>
              </a:rPr>
              <a:t>مي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توان </a:t>
            </a:r>
            <a:r>
              <a:rPr lang="ar-SA" sz="3200" dirty="0">
                <a:cs typeface="B Nazanin" pitchFamily="2" charset="-78"/>
              </a:rPr>
              <a:t>شيردهي را موقتاً </a:t>
            </a:r>
            <a:r>
              <a:rPr lang="ar-SA" sz="3200" dirty="0" smtClean="0">
                <a:cs typeface="B Nazanin" pitchFamily="2" charset="-78"/>
              </a:rPr>
              <a:t>قطع نمود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latin typeface="Arial"/>
                <a:cs typeface="Arial"/>
              </a:rPr>
              <a:t>← </a:t>
            </a:r>
            <a:r>
              <a:rPr lang="ar-SA" sz="3200" dirty="0" smtClean="0">
                <a:cs typeface="B Nazanin" pitchFamily="2" charset="-78"/>
              </a:rPr>
              <a:t>بايد </a:t>
            </a:r>
            <a:r>
              <a:rPr lang="ar-SA" sz="3200" dirty="0">
                <a:cs typeface="B Nazanin" pitchFamily="2" charset="-78"/>
              </a:rPr>
              <a:t>به او آموزش داد كه چگونه شيرش را بدوشد تا دچار احتقان پستان نشود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723347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-214346" y="214290"/>
            <a:ext cx="9144000" cy="868363"/>
          </a:xfrm>
        </p:spPr>
        <p:txBody>
          <a:bodyPr>
            <a:noAutofit/>
          </a:bodyPr>
          <a:lstStyle/>
          <a:p>
            <a:r>
              <a:rPr lang="fa-IR" sz="3200" b="1" dirty="0" smtClean="0">
                <a:solidFill>
                  <a:srgbClr val="00B050"/>
                </a:solidFill>
                <a:cs typeface="B Titr" pitchFamily="2" charset="-78"/>
              </a:rPr>
              <a:t>توصیه </a:t>
            </a:r>
            <a:r>
              <a:rPr lang="ar-SA" sz="3200" dirty="0" smtClean="0">
                <a:solidFill>
                  <a:srgbClr val="00B050"/>
                </a:solidFill>
                <a:cs typeface="B Titr" pitchFamily="2" charset="-78"/>
              </a:rPr>
              <a:t>كميته بيماري‌هاي عفوني آكادمي طب كودكان آمريكا</a:t>
            </a:r>
            <a:r>
              <a:rPr lang="fa-IR" sz="3200" b="1" dirty="0" smtClean="0">
                <a:solidFill>
                  <a:srgbClr val="00B050"/>
                </a:solidFill>
                <a:cs typeface="B Titr" pitchFamily="2" charset="-78"/>
              </a:rPr>
              <a:t>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باید </a:t>
            </a:r>
            <a:r>
              <a:rPr lang="ar-SA" sz="3200" dirty="0" smtClean="0">
                <a:cs typeface="B Nazanin" pitchFamily="2" charset="-78"/>
              </a:rPr>
              <a:t>يك </a:t>
            </a:r>
            <a:r>
              <a:rPr lang="ar-SA" sz="3200" dirty="0">
                <a:cs typeface="B Nazanin" pitchFamily="2" charset="-78"/>
              </a:rPr>
              <a:t>دوز عضلا‌ني گاماگلوبولين </a:t>
            </a:r>
            <a:r>
              <a:rPr lang="fa-IR" sz="3200" dirty="0" smtClean="0">
                <a:cs typeface="B Nazanin" pitchFamily="2" charset="-78"/>
              </a:rPr>
              <a:t>و واکسن </a:t>
            </a:r>
            <a:r>
              <a:rPr lang="ar-SA" sz="3200" dirty="0" smtClean="0">
                <a:cs typeface="B Nazanin" pitchFamily="2" charset="-78"/>
              </a:rPr>
              <a:t>به </a:t>
            </a:r>
            <a:r>
              <a:rPr lang="ar-SA" sz="3200" dirty="0">
                <a:cs typeface="B Nazanin" pitchFamily="2" charset="-78"/>
              </a:rPr>
              <a:t>شيرخوار تزريق شود و هيچ دليلي براي قطع شيردهي مادر وجود ندارد. </a:t>
            </a:r>
            <a:endParaRPr lang="fa-IR" sz="3200" dirty="0" smtClean="0">
              <a:cs typeface="B Nazanin" pitchFamily="2" charset="-78"/>
            </a:endParaRPr>
          </a:p>
          <a:p>
            <a:pPr lvl="1" algn="just">
              <a:spcBef>
                <a:spcPts val="1800"/>
              </a:spcBef>
            </a:pPr>
            <a:r>
              <a:rPr lang="ar-SA" sz="3200" dirty="0" smtClean="0">
                <a:cs typeface="B Nazanin" pitchFamily="2" charset="-78"/>
              </a:rPr>
              <a:t>آنتي‌بادي‌هاي </a:t>
            </a:r>
            <a:r>
              <a:rPr lang="ar-SA" sz="3200" dirty="0">
                <a:cs typeface="B Nazanin" pitchFamily="2" charset="-78"/>
              </a:rPr>
              <a:t>موجود در شير، اثر حفاظتي </a:t>
            </a:r>
            <a:r>
              <a:rPr lang="ar-SA" sz="3200" dirty="0" smtClean="0">
                <a:cs typeface="B Nazanin" pitchFamily="2" charset="-78"/>
              </a:rPr>
              <a:t>براي </a:t>
            </a:r>
            <a:r>
              <a:rPr lang="ar-SA" sz="3200" dirty="0">
                <a:cs typeface="B Nazanin" pitchFamily="2" charset="-78"/>
              </a:rPr>
              <a:t>شيرخوار دارند. </a:t>
            </a:r>
            <a:endParaRPr lang="fa-IR" sz="3200" dirty="0" smtClean="0">
              <a:cs typeface="B Nazanin" pitchFamily="2" charset="-78"/>
            </a:endParaRPr>
          </a:p>
          <a:p>
            <a:pPr lvl="1" algn="just">
              <a:spcBef>
                <a:spcPts val="1800"/>
              </a:spcBef>
            </a:pPr>
            <a:r>
              <a:rPr lang="ar-SA" sz="3200" dirty="0" smtClean="0">
                <a:cs typeface="B Nazanin" pitchFamily="2" charset="-78"/>
              </a:rPr>
              <a:t>مادر </a:t>
            </a:r>
            <a:r>
              <a:rPr lang="ar-SA" sz="3200" dirty="0">
                <a:cs typeface="B Nazanin" pitchFamily="2" charset="-78"/>
              </a:rPr>
              <a:t>بايد هميشه </a:t>
            </a:r>
            <a:r>
              <a:rPr lang="ar-SA" sz="3200" dirty="0" smtClean="0">
                <a:cs typeface="B Nazanin" pitchFamily="2" charset="-78"/>
              </a:rPr>
              <a:t>دست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هاي </a:t>
            </a:r>
            <a:r>
              <a:rPr lang="ar-SA" sz="3200" dirty="0">
                <a:cs typeface="B Nazanin" pitchFamily="2" charset="-78"/>
              </a:rPr>
              <a:t>خود را به دقت بشويد.</a:t>
            </a:r>
            <a:endParaRPr lang="fa-IR" sz="3200" b="1" dirty="0" smtClean="0">
              <a:cs typeface="B Nazanin" pitchFamily="2" charset="-78"/>
            </a:endParaRPr>
          </a:p>
        </p:txBody>
      </p:sp>
      <p:pic>
        <p:nvPicPr>
          <p:cNvPr id="4" name="Picture 3" descr="image 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4500570"/>
            <a:ext cx="2133920" cy="196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7723347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868363"/>
          </a:xfrm>
        </p:spPr>
        <p:txBody>
          <a:bodyPr>
            <a:normAutofit fontScale="90000"/>
          </a:bodyPr>
          <a:lstStyle/>
          <a:p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هپاتيت </a:t>
            </a:r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سرمی (هپاتیت</a:t>
            </a:r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 B</a:t>
            </a:r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)</a:t>
            </a:r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/>
            </a:r>
            <a:b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</a:b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هپاتيتي </a:t>
            </a:r>
            <a:r>
              <a:rPr lang="fa-IR" sz="3200" dirty="0" smtClean="0">
                <a:cs typeface="B Nazanin" pitchFamily="2" charset="-78"/>
              </a:rPr>
              <a:t>با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دوره كمون طولا‌ني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spcBef>
                <a:spcPts val="1200"/>
              </a:spcBef>
            </a:pPr>
            <a:r>
              <a:rPr lang="fa-IR" sz="3200" dirty="0" smtClean="0">
                <a:cs typeface="B Nazanin" pitchFamily="2" charset="-78"/>
              </a:rPr>
              <a:t>تظاهرات </a:t>
            </a:r>
            <a:r>
              <a:rPr lang="ar-SA" sz="3200" dirty="0" smtClean="0">
                <a:cs typeface="B Nazanin" pitchFamily="2" charset="-78"/>
              </a:rPr>
              <a:t>باليني مشابه هپاتيت </a:t>
            </a:r>
            <a:r>
              <a:rPr lang="ar-SA" sz="2800" dirty="0">
                <a:cs typeface="B Nazanin" pitchFamily="2" charset="-78"/>
              </a:rPr>
              <a:t>A</a:t>
            </a:r>
            <a:r>
              <a:rPr lang="ar-SA" sz="3200" dirty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که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ممكن است مدت بيشتري ادامه پيدا كند.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از </a:t>
            </a:r>
            <a:r>
              <a:rPr lang="ar-SA" sz="3200" dirty="0">
                <a:cs typeface="B Nazanin" pitchFamily="2" charset="-78"/>
              </a:rPr>
              <a:t>طريق </a:t>
            </a:r>
            <a:r>
              <a:rPr lang="ar-SA" sz="3200" dirty="0" smtClean="0">
                <a:cs typeface="B Nazanin" pitchFamily="2" charset="-78"/>
              </a:rPr>
              <a:t>بزاق</a:t>
            </a:r>
            <a:r>
              <a:rPr lang="ar-SA" sz="3200" dirty="0">
                <a:cs typeface="B Nazanin" pitchFamily="2" charset="-78"/>
              </a:rPr>
              <a:t>، موكوس، خون و ديگر مايعات </a:t>
            </a:r>
            <a:r>
              <a:rPr lang="ar-SA" sz="3200" dirty="0" smtClean="0">
                <a:cs typeface="B Nazanin" pitchFamily="2" charset="-78"/>
              </a:rPr>
              <a:t>بدن</a:t>
            </a:r>
            <a:r>
              <a:rPr lang="fa-IR" sz="3200" dirty="0" smtClean="0">
                <a:cs typeface="B Nazanin" pitchFamily="2" charset="-78"/>
              </a:rPr>
              <a:t> منتقل        می شود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spcBef>
                <a:spcPts val="1200"/>
              </a:spcBef>
            </a:pPr>
            <a:r>
              <a:rPr lang="fa-IR" sz="3200" dirty="0" smtClean="0">
                <a:cs typeface="B Nazanin" pitchFamily="2" charset="-78"/>
              </a:rPr>
              <a:t>آلودگی </a:t>
            </a:r>
            <a:r>
              <a:rPr lang="ar-SA" sz="3200" dirty="0" smtClean="0">
                <a:cs typeface="B Nazanin" pitchFamily="2" charset="-78"/>
              </a:rPr>
              <a:t>مادر </a:t>
            </a:r>
            <a:r>
              <a:rPr lang="fa-IR" sz="3200" dirty="0" smtClean="0">
                <a:cs typeface="B Nazanin" pitchFamily="2" charset="-78"/>
              </a:rPr>
              <a:t>باردار </a:t>
            </a:r>
            <a:r>
              <a:rPr lang="ar-SA" sz="3200" dirty="0" smtClean="0">
                <a:latin typeface="Arial"/>
                <a:cs typeface="Arial"/>
              </a:rPr>
              <a:t>←</a:t>
            </a:r>
            <a:r>
              <a:rPr lang="ar-SA" sz="3200" dirty="0" smtClean="0">
                <a:cs typeface="B Nazanin" pitchFamily="2" charset="-78"/>
              </a:rPr>
              <a:t> نوزاد ممكن است به علت تماس با ترشحات و مايعات مادر در طي تولد در معرض بيماري قرار گيرد.</a:t>
            </a:r>
            <a:endParaRPr lang="fa-IR" sz="32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91986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-214346" y="285728"/>
            <a:ext cx="9144000" cy="868363"/>
          </a:xfrm>
        </p:spPr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00B050"/>
                </a:solidFill>
                <a:cs typeface="B Titr" pitchFamily="2" charset="-78"/>
              </a:rPr>
              <a:t>توصیه </a:t>
            </a:r>
            <a:r>
              <a:rPr lang="ar-SA" sz="3200" dirty="0" smtClean="0">
                <a:solidFill>
                  <a:srgbClr val="00B050"/>
                </a:solidFill>
                <a:cs typeface="B Titr" pitchFamily="2" charset="-78"/>
              </a:rPr>
              <a:t>كميته بيماري‌هاي عفوني آكادمي طب كودكان آمريكا</a:t>
            </a:r>
            <a:r>
              <a:rPr lang="fa-IR" sz="3200" dirty="0" smtClean="0">
                <a:solidFill>
                  <a:srgbClr val="00B050"/>
                </a:solidFill>
                <a:cs typeface="B Titr" pitchFamily="2" charset="-78"/>
              </a:rPr>
              <a:t> </a:t>
            </a:r>
            <a:endParaRPr lang="fa-IR" sz="32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نوزادان </a:t>
            </a:r>
            <a:r>
              <a:rPr lang="ar-SA" sz="3200" dirty="0">
                <a:cs typeface="B Nazanin" pitchFamily="2" charset="-78"/>
              </a:rPr>
              <a:t>متولد شده از مادران </a:t>
            </a:r>
            <a:r>
              <a:rPr lang="ar-SA" sz="3200" dirty="0" smtClean="0">
                <a:cs typeface="B Nazanin" pitchFamily="2" charset="-78"/>
              </a:rPr>
              <a:t>مبتلا‌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در </a:t>
            </a:r>
            <a:r>
              <a:rPr lang="ar-SA" sz="3200" dirty="0">
                <a:cs typeface="B Nazanin" pitchFamily="2" charset="-78"/>
              </a:rPr>
              <a:t>عرض </a:t>
            </a:r>
            <a:r>
              <a:rPr lang="fa-IR" sz="3200" dirty="0" smtClean="0">
                <a:cs typeface="B Nazanin" pitchFamily="2" charset="-78"/>
              </a:rPr>
              <a:t>12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ساعت اول تولد بايد </a:t>
            </a:r>
            <a:r>
              <a:rPr lang="ar-SA" sz="3200" dirty="0" smtClean="0">
                <a:cs typeface="B Nazanin" pitchFamily="2" charset="-78"/>
              </a:rPr>
              <a:t>ايمونوگلوبولين اختصاصي هپاتيت </a:t>
            </a:r>
            <a:r>
              <a:rPr lang="ar-SA" sz="2800" dirty="0" smtClean="0">
                <a:cs typeface="B Nazanin" pitchFamily="2" charset="-78"/>
              </a:rPr>
              <a:t>B</a:t>
            </a:r>
            <a:r>
              <a:rPr lang="ar-SA" sz="3200" dirty="0" smtClean="0">
                <a:cs typeface="B Nazanin" pitchFamily="2" charset="-78"/>
              </a:rPr>
              <a:t> (</a:t>
            </a:r>
            <a:r>
              <a:rPr lang="en-US" sz="2800" dirty="0" smtClean="0">
                <a:cs typeface="B Nazanin" pitchFamily="2" charset="-78"/>
              </a:rPr>
              <a:t>HBIG</a:t>
            </a:r>
            <a:r>
              <a:rPr lang="ar-SA" sz="3200" dirty="0" smtClean="0">
                <a:cs typeface="B Nazanin" pitchFamily="2" charset="-78"/>
              </a:rPr>
              <a:t>) </a:t>
            </a:r>
            <a:r>
              <a:rPr lang="ar-SA" sz="3200" dirty="0">
                <a:cs typeface="B Nazanin" pitchFamily="2" charset="-78"/>
              </a:rPr>
              <a:t>و اولين دوز </a:t>
            </a:r>
            <a:r>
              <a:rPr lang="ar-SA" sz="3200" dirty="0" smtClean="0">
                <a:cs typeface="B Nazanin" pitchFamily="2" charset="-78"/>
              </a:rPr>
              <a:t>واكسن </a:t>
            </a:r>
            <a:r>
              <a:rPr lang="ar-SA" sz="3200" dirty="0">
                <a:cs typeface="B Nazanin" pitchFamily="2" charset="-78"/>
              </a:rPr>
              <a:t>هپاتيت </a:t>
            </a:r>
            <a:r>
              <a:rPr lang="ar-SA" sz="2800" dirty="0" smtClean="0">
                <a:cs typeface="B Nazanin" pitchFamily="2" charset="-78"/>
              </a:rPr>
              <a:t>B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را دريافت نمايند.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دو </a:t>
            </a:r>
            <a:r>
              <a:rPr lang="ar-SA" sz="3200" dirty="0">
                <a:cs typeface="B Nazanin" pitchFamily="2" charset="-78"/>
              </a:rPr>
              <a:t>نوبت بعدي واكسن يك ماه و 6 ماه بعد از تولد تزريق مي‌شود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اين </a:t>
            </a:r>
            <a:r>
              <a:rPr lang="ar-SA" sz="3200" dirty="0">
                <a:cs typeface="B Nazanin" pitchFamily="2" charset="-78"/>
              </a:rPr>
              <a:t>كودكان مي‌توانند با شير‌مادر تغذيه شوند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  <p:pic>
        <p:nvPicPr>
          <p:cNvPr id="4" name="Picture 3" descr="97QCA6VE9RGCABLI1A9CA3H0K0QCAEUJ05LCA1D8OXTCAJZJ6ZKCA6L8R5KCA0GID2WCAFQDDV9CACT7MAACAXMATY9CAIMCQ6YCA43TVH3CAFHRIXZCA1CN5WRCAO8FTX8CAD1J90GCAOL90ZHCA83Z37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3841" y="4077072"/>
            <a:ext cx="4622455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91986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868363"/>
          </a:xfrm>
        </p:spPr>
        <p:txBody>
          <a:bodyPr>
            <a:normAutofit fontScale="90000"/>
          </a:bodyPr>
          <a:lstStyle/>
          <a:p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هپاتيت </a:t>
            </a:r>
            <a:r>
              <a:rPr lang="en-US" sz="4000" dirty="0" smtClean="0">
                <a:solidFill>
                  <a:srgbClr val="00B050"/>
                </a:solidFill>
                <a:cs typeface="B Titr" pitchFamily="2" charset="-78"/>
              </a:rPr>
              <a:t>C</a:t>
            </a:r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/>
            </a:r>
            <a:b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</a:b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r>
              <a:rPr lang="ar-SA" sz="3200" dirty="0" smtClean="0">
                <a:cs typeface="B Nazanin" pitchFamily="2" charset="-78"/>
              </a:rPr>
              <a:t>احتمال انتقال </a:t>
            </a:r>
            <a:r>
              <a:rPr lang="fa-IR" sz="3200" dirty="0" smtClean="0">
                <a:cs typeface="B Nazanin" pitchFamily="2" charset="-78"/>
              </a:rPr>
              <a:t> آن </a:t>
            </a:r>
            <a:r>
              <a:rPr lang="ar-SA" sz="3200" dirty="0" smtClean="0">
                <a:cs typeface="B Nazanin" pitchFamily="2" charset="-78"/>
              </a:rPr>
              <a:t>از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طريق شير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‌مادر معلوم نيست</a:t>
            </a:r>
            <a:r>
              <a:rPr lang="fa-IR" sz="3200" dirty="0" smtClean="0">
                <a:cs typeface="B Nazanin" pitchFamily="2" charset="-78"/>
              </a:rPr>
              <a:t>، اما کم است</a:t>
            </a:r>
            <a:r>
              <a:rPr lang="ar-SA" sz="3200" dirty="0" smtClean="0">
                <a:cs typeface="B Nazanin" pitchFamily="2" charset="-78"/>
              </a:rPr>
              <a:t>. </a:t>
            </a:r>
            <a:endParaRPr lang="fa-IR" sz="3200" dirty="0" smtClean="0">
              <a:cs typeface="B Nazanin" pitchFamily="2" charset="-78"/>
            </a:endParaRPr>
          </a:p>
          <a:p>
            <a:r>
              <a:rPr lang="ar-SA" sz="3200" dirty="0" smtClean="0">
                <a:cs typeface="B Nazanin" pitchFamily="2" charset="-78"/>
              </a:rPr>
              <a:t>مانعي براي تغذيه با شير</a:t>
            </a:r>
            <a:r>
              <a:rPr lang="en-US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‌مادر نيست مگر اين كه</a:t>
            </a:r>
            <a:r>
              <a:rPr lang="fa-IR" sz="3200" dirty="0" smtClean="0">
                <a:cs typeface="B Nazanin" pitchFamily="2" charset="-78"/>
              </a:rPr>
              <a:t> مادر </a:t>
            </a:r>
            <a:r>
              <a:rPr lang="ar-SA" sz="3200" dirty="0" smtClean="0">
                <a:cs typeface="B Nazanin" pitchFamily="2" charset="-78"/>
              </a:rPr>
              <a:t>هم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زمان ب</a:t>
            </a:r>
            <a:r>
              <a:rPr lang="fa-IR" sz="3200" dirty="0" smtClean="0">
                <a:cs typeface="B Nazanin" pitchFamily="2" charset="-78"/>
              </a:rPr>
              <a:t>ه</a:t>
            </a:r>
            <a:r>
              <a:rPr lang="ar-SA" sz="3200" dirty="0" smtClean="0">
                <a:cs typeface="B Nazanin" pitchFamily="2" charset="-78"/>
              </a:rPr>
              <a:t> عفونت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en-US" sz="2800" dirty="0" smtClean="0">
                <a:cs typeface="B Nazanin" pitchFamily="2" charset="-78"/>
              </a:rPr>
              <a:t>HIV</a:t>
            </a:r>
            <a:r>
              <a:rPr lang="ar-SA" sz="3200" dirty="0" smtClean="0">
                <a:cs typeface="B Nazanin" pitchFamily="2" charset="-78"/>
              </a:rPr>
              <a:t> نيز مبتلا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‌</a:t>
            </a:r>
            <a:r>
              <a:rPr lang="fa-IR" sz="3200" dirty="0" smtClean="0">
                <a:cs typeface="B Nazanin" pitchFamily="2" charset="-78"/>
              </a:rPr>
              <a:t>باشد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  <p:pic>
        <p:nvPicPr>
          <p:cNvPr id="4" name="Picture 3" descr="hepcInEcol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3" y="3429000"/>
            <a:ext cx="2996653" cy="30499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591986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سایر هپاتیت های ویروسی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</a:pPr>
            <a:r>
              <a:rPr lang="ar-SA" sz="3200" dirty="0" smtClean="0">
                <a:cs typeface="B Nazanin" pitchFamily="2" charset="-78"/>
              </a:rPr>
              <a:t>هپاتيت D </a:t>
            </a:r>
            <a:r>
              <a:rPr lang="ar-SA" sz="3200" dirty="0">
                <a:cs typeface="B Nazanin" pitchFamily="2" charset="-78"/>
              </a:rPr>
              <a:t>تنها در بيماراني كه دچار هپاتيت </a:t>
            </a:r>
            <a:r>
              <a:rPr lang="ar-SA" sz="3200" dirty="0" smtClean="0">
                <a:cs typeface="B Nazanin" pitchFamily="2" charset="-78"/>
              </a:rPr>
              <a:t>B </a:t>
            </a:r>
            <a:r>
              <a:rPr lang="ar-SA" sz="3200" dirty="0">
                <a:cs typeface="B Nazanin" pitchFamily="2" charset="-78"/>
              </a:rPr>
              <a:t>هستند ديده مي‌شود.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spcBef>
                <a:spcPts val="600"/>
              </a:spcBef>
            </a:pPr>
            <a:r>
              <a:rPr lang="ar-SA" sz="3200" dirty="0" smtClean="0">
                <a:cs typeface="B Nazanin" pitchFamily="2" charset="-78"/>
              </a:rPr>
              <a:t>هپاتيت E </a:t>
            </a:r>
            <a:r>
              <a:rPr lang="ar-SA" sz="3200" dirty="0">
                <a:cs typeface="B Nazanin" pitchFamily="2" charset="-78"/>
              </a:rPr>
              <a:t>توسط آب آلوده منتقل </a:t>
            </a:r>
            <a:r>
              <a:rPr lang="ar-SA" sz="3200" dirty="0" smtClean="0">
                <a:cs typeface="B Nazanin" pitchFamily="2" charset="-78"/>
              </a:rPr>
              <a:t>شد</a:t>
            </a:r>
            <a:r>
              <a:rPr lang="fa-IR" sz="3200" dirty="0" smtClean="0">
                <a:cs typeface="B Nazanin" pitchFamily="2" charset="-78"/>
              </a:rPr>
              <a:t>ه؛ </a:t>
            </a:r>
            <a:r>
              <a:rPr lang="ar-SA" sz="3200" dirty="0" smtClean="0">
                <a:cs typeface="B Nazanin" pitchFamily="2" charset="-78"/>
              </a:rPr>
              <a:t>در </a:t>
            </a:r>
            <a:r>
              <a:rPr lang="ar-SA" sz="3200" dirty="0">
                <a:cs typeface="B Nazanin" pitchFamily="2" charset="-78"/>
              </a:rPr>
              <a:t>آسيا، آفريقا و خاور‌ميانه يافت مي‌شود و در خانم‌هاي حامله حدود </a:t>
            </a:r>
            <a:r>
              <a:rPr lang="fa-IR" sz="3200" dirty="0" smtClean="0">
                <a:cs typeface="B Nazanin" pitchFamily="2" charset="-78"/>
              </a:rPr>
              <a:t>15</a:t>
            </a:r>
            <a:r>
              <a:rPr lang="ar-SA" sz="3200" dirty="0" smtClean="0">
                <a:cs typeface="B Nazanin" pitchFamily="2" charset="-78"/>
              </a:rPr>
              <a:t>‌</a:t>
            </a:r>
            <a:r>
              <a:rPr lang="ar-SA" sz="3200" dirty="0">
                <a:cs typeface="B Nazanin" pitchFamily="2" charset="-78"/>
              </a:rPr>
              <a:t>% مرگ‌و‌مير دارد.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spcBef>
                <a:spcPts val="600"/>
              </a:spcBef>
            </a:pPr>
            <a:r>
              <a:rPr lang="ar-SA" sz="3200" dirty="0" smtClean="0">
                <a:cs typeface="B Nazanin" pitchFamily="2" charset="-78"/>
              </a:rPr>
              <a:t>هيچ </a:t>
            </a:r>
            <a:r>
              <a:rPr lang="ar-SA" sz="3200" dirty="0">
                <a:cs typeface="B Nazanin" pitchFamily="2" charset="-78"/>
              </a:rPr>
              <a:t>گزارشي درباره انتقال هپاتيت </a:t>
            </a:r>
            <a:r>
              <a:rPr lang="ar-SA" sz="3200" dirty="0" smtClean="0">
                <a:cs typeface="B Nazanin" pitchFamily="2" charset="-78"/>
              </a:rPr>
              <a:t>D</a:t>
            </a:r>
            <a:r>
              <a:rPr lang="ar-SA" sz="3200" dirty="0">
                <a:cs typeface="B Nazanin" pitchFamily="2" charset="-78"/>
              </a:rPr>
              <a:t>، </a:t>
            </a:r>
            <a:r>
              <a:rPr lang="ar-SA" sz="3200" dirty="0" smtClean="0">
                <a:cs typeface="B Nazanin" pitchFamily="2" charset="-78"/>
              </a:rPr>
              <a:t>E</a:t>
            </a:r>
            <a:r>
              <a:rPr lang="fa-IR" sz="3200" dirty="0" smtClean="0">
                <a:cs typeface="B Nazanin" pitchFamily="2" charset="-78"/>
              </a:rPr>
              <a:t> و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G از طريق شير انسان يا اثر حفاظتي شير بر فرزندان مادراني كه حامل اين عوامل هپاتيت هستند شناخته نشده است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054958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ویروس سیتومگال (</a:t>
            </a:r>
            <a:r>
              <a:rPr lang="en-US" sz="4000" b="1" dirty="0" smtClean="0">
                <a:solidFill>
                  <a:srgbClr val="00B050"/>
                </a:solidFill>
                <a:cs typeface="B Titr" pitchFamily="2" charset="-78"/>
              </a:rPr>
              <a:t>CMV</a:t>
            </a:r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57158" y="1071546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خطر انتقال سیتومگالوویروس (</a:t>
            </a:r>
            <a:r>
              <a:rPr lang="en-US" sz="2800" dirty="0" smtClean="0">
                <a:cs typeface="B Nazanin" pitchFamily="2" charset="-78"/>
              </a:rPr>
              <a:t>CMV</a:t>
            </a:r>
            <a:r>
              <a:rPr lang="fa-IR" sz="3200" dirty="0" smtClean="0">
                <a:cs typeface="B Nazanin" pitchFamily="2" charset="-78"/>
              </a:rPr>
              <a:t>) از شیر مادر نادر است.</a:t>
            </a:r>
            <a:endParaRPr lang="en-US" sz="3200" dirty="0" smtClean="0">
              <a:cs typeface="B Nazanin" pitchFamily="2" charset="-78"/>
            </a:endParaRPr>
          </a:p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در نوزادان بسیار کم وزن (</a:t>
            </a:r>
            <a:r>
              <a:rPr lang="en-US" sz="2800" dirty="0" smtClean="0">
                <a:cs typeface="B Nazanin" pitchFamily="2" charset="-78"/>
              </a:rPr>
              <a:t>VLBW</a:t>
            </a:r>
            <a:r>
              <a:rPr lang="fa-IR" sz="3200" dirty="0" smtClean="0">
                <a:cs typeface="B Nazanin" pitchFamily="2" charset="-78"/>
              </a:rPr>
              <a:t>) خطر بیماری علامت دار وجود دارد.</a:t>
            </a:r>
          </a:p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پاستوریزاسیون (30 دقیقه در </a:t>
            </a:r>
            <a:r>
              <a:rPr lang="en-US" sz="2800" dirty="0" smtClean="0"/>
              <a:t>˚C</a:t>
            </a:r>
            <a:r>
              <a:rPr lang="en-US" sz="3200" dirty="0" smtClean="0"/>
              <a:t> </a:t>
            </a:r>
            <a:r>
              <a:rPr lang="fa-IR" sz="3200" dirty="0" smtClean="0">
                <a:cs typeface="B Nazanin" pitchFamily="2" charset="-78"/>
              </a:rPr>
              <a:t>62/5 یا 5 دقیقه در </a:t>
            </a:r>
            <a:r>
              <a:rPr lang="en-US" sz="2800" dirty="0" smtClean="0"/>
              <a:t>˚C</a:t>
            </a:r>
            <a:r>
              <a:rPr lang="fa-IR" sz="3200" dirty="0" smtClean="0">
                <a:cs typeface="B Nazanin" pitchFamily="2" charset="-78"/>
              </a:rPr>
              <a:t> 72) ویروس را غیرفعال می سازد.   </a:t>
            </a:r>
            <a:endParaRPr lang="en-US" sz="3200" dirty="0" smtClean="0">
              <a:cs typeface="B Nazanin" pitchFamily="2" charset="-78"/>
            </a:endParaRPr>
          </a:p>
        </p:txBody>
      </p:sp>
      <p:pic>
        <p:nvPicPr>
          <p:cNvPr id="4" name="Picture 3" descr="00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4221088"/>
            <a:ext cx="3396119" cy="22084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79356422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7950" y="404813"/>
            <a:ext cx="7704138" cy="1143000"/>
          </a:xfrm>
        </p:spPr>
        <p:txBody>
          <a:bodyPr>
            <a:normAutofit/>
          </a:bodyPr>
          <a:lstStyle/>
          <a:p>
            <a:pPr>
              <a:defRPr/>
            </a:pPr>
            <a:endParaRPr lang="fa-I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099" name="Content Placeholder 4"/>
          <p:cNvSpPr>
            <a:spLocks noGrp="1"/>
          </p:cNvSpPr>
          <p:nvPr>
            <p:ph idx="1"/>
          </p:nvPr>
        </p:nvSpPr>
        <p:spPr>
          <a:xfrm>
            <a:off x="250825" y="1628775"/>
            <a:ext cx="7273925" cy="4895850"/>
          </a:xfrm>
        </p:spPr>
        <p:txBody>
          <a:bodyPr/>
          <a:lstStyle/>
          <a:p>
            <a:pPr marL="109537" indent="0" algn="ctr" rtl="1">
              <a:buNone/>
            </a:pPr>
            <a:endParaRPr lang="en-US" altLang="en-US" sz="3600" b="1" dirty="0" smtClean="0">
              <a:cs typeface="B Nazanin" pitchFamily="2" charset="-78"/>
            </a:endParaRPr>
          </a:p>
          <a:p>
            <a:pPr algn="ctr"/>
            <a:r>
              <a:rPr lang="ar-IQ" sz="3600" dirty="0">
                <a:latin typeface="B Titr Bold"/>
                <a:cs typeface="B Titr Bold"/>
              </a:rPr>
              <a:t>بیماری</a:t>
            </a:r>
            <a:r>
              <a:rPr lang="en-US" sz="3600" dirty="0">
                <a:latin typeface="B Titr Bold"/>
                <a:cs typeface="B Titr Bold"/>
              </a:rPr>
              <a:t> </a:t>
            </a:r>
            <a:r>
              <a:rPr lang="ar-IQ" sz="3600" dirty="0">
                <a:latin typeface="B Titr Bold"/>
                <a:cs typeface="B Titr Bold"/>
              </a:rPr>
              <a:t>های مادر</a:t>
            </a:r>
            <a:r>
              <a:rPr lang="fa-IR" sz="3600" dirty="0">
                <a:latin typeface="B Titr Bold"/>
                <a:cs typeface="B Titr Bold"/>
              </a:rPr>
              <a:t> و شیردهی</a:t>
            </a:r>
            <a:r>
              <a:rPr lang="ar-IQ" sz="3600" dirty="0">
                <a:latin typeface="B Titr Bold"/>
                <a:cs typeface="B Titr Bold"/>
              </a:rPr>
              <a:t/>
            </a:r>
            <a:br>
              <a:rPr lang="ar-IQ" sz="3600" dirty="0">
                <a:latin typeface="B Titr Bold"/>
                <a:cs typeface="B Titr Bold"/>
              </a:rPr>
            </a:br>
            <a:r>
              <a:rPr lang="ar-IQ" sz="3600" i="1" dirty="0">
                <a:latin typeface="B Titr Bold"/>
                <a:cs typeface="B Titr Bold"/>
              </a:rPr>
              <a:t>بیماری</a:t>
            </a:r>
            <a:r>
              <a:rPr lang="en-US" sz="3600" i="1" dirty="0">
                <a:latin typeface="B Titr Bold"/>
                <a:cs typeface="B Titr Bold"/>
              </a:rPr>
              <a:t> </a:t>
            </a:r>
            <a:r>
              <a:rPr lang="ar-IQ" sz="3600" i="1" dirty="0">
                <a:latin typeface="B Titr Bold"/>
                <a:cs typeface="B Titr Bold"/>
              </a:rPr>
              <a:t>های </a:t>
            </a:r>
            <a:r>
              <a:rPr lang="ar-IQ" sz="3600" i="1" dirty="0" smtClean="0">
                <a:latin typeface="B Titr Bold"/>
                <a:cs typeface="B Titr Bold"/>
              </a:rPr>
              <a:t>عفونی</a:t>
            </a:r>
            <a:endParaRPr lang="fa-IR" sz="3600" i="1" dirty="0" smtClean="0">
              <a:latin typeface="B Titr Bold"/>
              <a:cs typeface="B Titr Bold"/>
            </a:endParaRPr>
          </a:p>
          <a:p>
            <a:pPr algn="ctr"/>
            <a:endParaRPr lang="fa-IR" sz="3600" i="1" dirty="0" smtClean="0">
              <a:latin typeface="B Titr Bold"/>
              <a:cs typeface="B Titr Bold"/>
            </a:endParaRPr>
          </a:p>
          <a:p>
            <a:pPr algn="ctr"/>
            <a:r>
              <a:rPr lang="fa-IR" altLang="en-US" sz="3600" u="sng" dirty="0">
                <a:solidFill>
                  <a:schemeClr val="accent6">
                    <a:lumMod val="50000"/>
                  </a:schemeClr>
                </a:solidFill>
                <a:latin typeface="B Titr Bold"/>
                <a:cs typeface="B Titr Bold"/>
              </a:rPr>
              <a:t>آرزو آقایی</a:t>
            </a:r>
          </a:p>
          <a:p>
            <a:pPr algn="ctr"/>
            <a:r>
              <a:rPr lang="fa-IR" altLang="en-US" sz="3600" u="sng" dirty="0">
                <a:solidFill>
                  <a:schemeClr val="accent6">
                    <a:lumMod val="50000"/>
                  </a:schemeClr>
                </a:solidFill>
                <a:latin typeface="B Titr Bold"/>
                <a:cs typeface="B Titr Bold"/>
              </a:rPr>
              <a:t>مدرس ارشد مشاوره شیردهی</a:t>
            </a:r>
            <a:endParaRPr lang="en-US" altLang="en-US" sz="3600" u="sng" dirty="0">
              <a:solidFill>
                <a:schemeClr val="accent6">
                  <a:lumMod val="50000"/>
                </a:schemeClr>
              </a:solidFill>
              <a:latin typeface="B Titr Bold"/>
              <a:cs typeface="B Titr Bold"/>
            </a:endParaRPr>
          </a:p>
        </p:txBody>
      </p:sp>
      <p:pic>
        <p:nvPicPr>
          <p:cNvPr id="4100" name="Picture 4" descr="E:\Documents and Settings\elnaz\My Documents\My Pictures\متحرک\1355529anr4vjyg4i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79216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228429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229200"/>
            <a:ext cx="2088232" cy="1296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734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868363"/>
          </a:xfrm>
        </p:spPr>
        <p:txBody>
          <a:bodyPr>
            <a:normAutofit fontScale="90000"/>
          </a:bodyPr>
          <a:lstStyle/>
          <a:p>
            <a:r>
              <a:rPr lang="ar-SA" sz="3600" dirty="0" smtClean="0">
                <a:solidFill>
                  <a:srgbClr val="00B050"/>
                </a:solidFill>
                <a:cs typeface="B Titr" pitchFamily="2" charset="-78"/>
              </a:rPr>
              <a:t>هرپس سيمپلكس  I (تب خال) و نوع </a:t>
            </a:r>
            <a:r>
              <a:rPr lang="en-US" sz="3600" dirty="0" smtClean="0">
                <a:solidFill>
                  <a:srgbClr val="00B050"/>
                </a:solidFill>
                <a:cs typeface="B Titr" pitchFamily="2" charset="-78"/>
              </a:rPr>
              <a:t> II</a:t>
            </a:r>
            <a:r>
              <a:rPr lang="ar-SA" sz="3600" dirty="0" smtClean="0">
                <a:solidFill>
                  <a:srgbClr val="00B050"/>
                </a:solidFill>
                <a:cs typeface="B Titr" pitchFamily="2" charset="-78"/>
              </a:rPr>
              <a:t> (هرپس ژنيتال)</a:t>
            </a:r>
            <a:br>
              <a:rPr lang="ar-SA" sz="3600" dirty="0" smtClean="0">
                <a:solidFill>
                  <a:srgbClr val="00B050"/>
                </a:solidFill>
                <a:cs typeface="B Titr" pitchFamily="2" charset="-78"/>
              </a:rPr>
            </a:br>
            <a:endParaRPr lang="fa-IR" sz="36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37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ويروس </a:t>
            </a:r>
            <a:r>
              <a:rPr lang="ar-SA" sz="2800" dirty="0">
                <a:cs typeface="B Nazanin" pitchFamily="2" charset="-78"/>
              </a:rPr>
              <a:t>هرپس براي نوزادان كشنده است و زخم‌هاي هرپس ژنيتال نيز مي‌تواند به پستان منتقل شود.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37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در‌صورتي </a:t>
            </a:r>
            <a:r>
              <a:rPr lang="ar-SA" sz="2800" dirty="0">
                <a:cs typeface="B Nazanin" pitchFamily="2" charset="-78"/>
              </a:rPr>
              <a:t>كه شيرخوار با زخم هرپس تماس نداشته باشد، زخم پوشيده شود و دور از دسترس و تماس كودك قرار‌گيرد، شيردهي بلا‌مانع است.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37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تا </a:t>
            </a:r>
            <a:r>
              <a:rPr lang="ar-SA" sz="2800" dirty="0">
                <a:cs typeface="B Nazanin" pitchFamily="2" charset="-78"/>
              </a:rPr>
              <a:t>وقتي كه كليه ضايعات هرپس خشك </a:t>
            </a:r>
            <a:r>
              <a:rPr lang="ar-SA" sz="2800" dirty="0" smtClean="0">
                <a:cs typeface="B Nazanin" pitchFamily="2" charset="-78"/>
              </a:rPr>
              <a:t>شد</a:t>
            </a:r>
            <a:r>
              <a:rPr lang="fa-IR" sz="2800" dirty="0" smtClean="0">
                <a:cs typeface="B Nazanin" pitchFamily="2" charset="-78"/>
              </a:rPr>
              <a:t>ه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و بهبود يابند بايد احتياط لا‌زم را انجام داد.</a:t>
            </a:r>
          </a:p>
          <a:p>
            <a:pPr algn="just">
              <a:lnSpc>
                <a:spcPts val="3700"/>
              </a:lnSpc>
              <a:spcBef>
                <a:spcPts val="1200"/>
              </a:spcBef>
            </a:pPr>
            <a:r>
              <a:rPr lang="ar-SA" sz="2800" dirty="0">
                <a:cs typeface="B Nazanin" pitchFamily="2" charset="-78"/>
              </a:rPr>
              <a:t>مادر بايد دستهايش را قبل از بغل كردن </a:t>
            </a:r>
            <a:r>
              <a:rPr lang="ar-SA" sz="2800" dirty="0" smtClean="0">
                <a:cs typeface="B Nazanin" pitchFamily="2" charset="-78"/>
              </a:rPr>
              <a:t>شيرخوار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ar-SA" sz="2800" dirty="0" smtClean="0">
                <a:cs typeface="B Nazanin" pitchFamily="2" charset="-78"/>
              </a:rPr>
              <a:t>هم </a:t>
            </a:r>
            <a:r>
              <a:rPr lang="ar-SA" sz="2800" dirty="0">
                <a:cs typeface="B Nazanin" pitchFamily="2" charset="-78"/>
              </a:rPr>
              <a:t>چنين بعد از هر بار تماس با زخم هرپسي </a:t>
            </a:r>
            <a:r>
              <a:rPr lang="ar-SA" sz="2800" dirty="0" smtClean="0">
                <a:cs typeface="B Nazanin" pitchFamily="2" charset="-78"/>
              </a:rPr>
              <a:t>بشويد</a:t>
            </a:r>
            <a:r>
              <a:rPr lang="fa-IR" sz="2800" dirty="0" smtClean="0">
                <a:cs typeface="B Nazanin" pitchFamily="2" charset="-78"/>
              </a:rPr>
              <a:t>، </a:t>
            </a:r>
            <a:r>
              <a:rPr lang="ar-SA" sz="2800" dirty="0" smtClean="0">
                <a:cs typeface="B Nazanin" pitchFamily="2" charset="-78"/>
              </a:rPr>
              <a:t>پوشش </a:t>
            </a:r>
            <a:r>
              <a:rPr lang="ar-SA" sz="2800" dirty="0">
                <a:cs typeface="B Nazanin" pitchFamily="2" charset="-78"/>
              </a:rPr>
              <a:t>تميز روي زخم بگذارد و اگر ضايعه روي لب و دهان است از بوسيدن كودك خودداري نمايد</a:t>
            </a:r>
            <a:r>
              <a:rPr lang="ar-SA" sz="2800" dirty="0" smtClean="0">
                <a:cs typeface="B Nazanin" pitchFamily="2" charset="-78"/>
              </a:rPr>
              <a:t>.</a:t>
            </a:r>
            <a:endParaRPr lang="ar-SA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135146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868363"/>
          </a:xfrm>
        </p:spPr>
        <p:txBody>
          <a:bodyPr>
            <a:normAutofit fontScale="90000"/>
          </a:bodyPr>
          <a:lstStyle/>
          <a:p>
            <a:r>
              <a:rPr lang="ar-SA" sz="3600" dirty="0" smtClean="0">
                <a:solidFill>
                  <a:srgbClr val="00B050"/>
                </a:solidFill>
                <a:cs typeface="B Titr" pitchFamily="2" charset="-78"/>
              </a:rPr>
              <a:t>هرپس سيمپلكس  I (تب خال) و نوع </a:t>
            </a:r>
            <a:r>
              <a:rPr lang="en-US" sz="3600" dirty="0" smtClean="0">
                <a:solidFill>
                  <a:srgbClr val="00B050"/>
                </a:solidFill>
                <a:cs typeface="B Titr" pitchFamily="2" charset="-78"/>
              </a:rPr>
              <a:t> II</a:t>
            </a:r>
            <a:r>
              <a:rPr lang="ar-SA" sz="3600" dirty="0" smtClean="0">
                <a:solidFill>
                  <a:srgbClr val="00B050"/>
                </a:solidFill>
                <a:cs typeface="B Titr" pitchFamily="2" charset="-78"/>
              </a:rPr>
              <a:t> (هرپس ژنيتال)</a:t>
            </a:r>
            <a:br>
              <a:rPr lang="ar-SA" sz="3600" dirty="0" smtClean="0">
                <a:solidFill>
                  <a:srgbClr val="00B050"/>
                </a:solidFill>
                <a:cs typeface="B Titr" pitchFamily="2" charset="-78"/>
              </a:rPr>
            </a:br>
            <a:endParaRPr lang="fa-IR" sz="36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4000"/>
              </a:lnSpc>
              <a:spcBef>
                <a:spcPts val="1800"/>
              </a:spcBef>
            </a:pPr>
            <a:r>
              <a:rPr lang="ar-SA" sz="2800" dirty="0" smtClean="0">
                <a:cs typeface="B Nazanin" pitchFamily="2" charset="-78"/>
              </a:rPr>
              <a:t>اگر </a:t>
            </a:r>
            <a:r>
              <a:rPr lang="ar-SA" sz="2800" dirty="0">
                <a:cs typeface="B Nazanin" pitchFamily="2" charset="-78"/>
              </a:rPr>
              <a:t>زخم روي پستان باشد ولي بتوان با پوشاندن، دور از دسترس كودك قرار داد شيردهي بلا‌مانع است ولي در‌صورتي كه ضايعه هرپس روي نوك </a:t>
            </a:r>
            <a:r>
              <a:rPr lang="ar-SA" sz="2800" dirty="0" smtClean="0">
                <a:cs typeface="B Nazanin" pitchFamily="2" charset="-78"/>
              </a:rPr>
              <a:t>يا‌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هاله </a:t>
            </a:r>
            <a:r>
              <a:rPr lang="ar-SA" sz="2800" dirty="0">
                <a:cs typeface="B Nazanin" pitchFamily="2" charset="-78"/>
              </a:rPr>
              <a:t>پستان باشد قطع موقت شيردهي از پستان </a:t>
            </a:r>
            <a:r>
              <a:rPr lang="ar-SA" sz="2800" dirty="0" smtClean="0">
                <a:cs typeface="B Nazanin" pitchFamily="2" charset="-78"/>
              </a:rPr>
              <a:t>مبتلا‌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تا </a:t>
            </a:r>
            <a:r>
              <a:rPr lang="ar-SA" sz="2800" dirty="0">
                <a:cs typeface="B Nazanin" pitchFamily="2" charset="-78"/>
              </a:rPr>
              <a:t>بهبود ضايعه لا‌زم است.</a:t>
            </a:r>
          </a:p>
          <a:p>
            <a:pPr algn="just">
              <a:lnSpc>
                <a:spcPts val="4000"/>
              </a:lnSpc>
              <a:spcBef>
                <a:spcPts val="1800"/>
              </a:spcBef>
            </a:pPr>
            <a:r>
              <a:rPr lang="ar-SA" sz="2800" dirty="0">
                <a:cs typeface="B Nazanin" pitchFamily="2" charset="-78"/>
              </a:rPr>
              <a:t>اگر دست مادر يا پمپ در زمان دوشيدن شير با زخم تماس پيدا كند آلوده به ويروس مي‌شود. در اين موارد هم بايد شير را دور ريخت.</a:t>
            </a:r>
          </a:p>
          <a:p>
            <a:pPr algn="just">
              <a:lnSpc>
                <a:spcPts val="4000"/>
              </a:lnSpc>
              <a:spcBef>
                <a:spcPts val="1800"/>
              </a:spcBef>
            </a:pPr>
            <a:endParaRPr lang="fa-IR" sz="2800" b="1" dirty="0" smtClean="0">
              <a:cs typeface="B Nazanin" pitchFamily="2" charset="-78"/>
            </a:endParaRPr>
          </a:p>
        </p:txBody>
      </p:sp>
      <p:pic>
        <p:nvPicPr>
          <p:cNvPr id="4" name="Picture 3" descr="herp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4653136"/>
            <a:ext cx="2457450" cy="18573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135146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آبله مرغان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بيماري </a:t>
            </a:r>
            <a:r>
              <a:rPr lang="ar-SA" sz="3200" dirty="0">
                <a:cs typeface="B Nazanin" pitchFamily="2" charset="-78"/>
              </a:rPr>
              <a:t>شايع دوره كودكي </a:t>
            </a:r>
            <a:r>
              <a:rPr lang="ar-SA" sz="3200" dirty="0" smtClean="0">
                <a:cs typeface="B Nazanin" pitchFamily="2" charset="-78"/>
              </a:rPr>
              <a:t>كه </a:t>
            </a:r>
            <a:r>
              <a:rPr lang="ar-SA" sz="3200" dirty="0">
                <a:cs typeface="B Nazanin" pitchFamily="2" charset="-78"/>
              </a:rPr>
              <a:t>اگر كودك بعد از تولد </a:t>
            </a:r>
            <a:r>
              <a:rPr lang="ar-SA" sz="3200" dirty="0" smtClean="0">
                <a:cs typeface="B Nazanin" pitchFamily="2" charset="-78"/>
              </a:rPr>
              <a:t>مبتلا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‌شود </a:t>
            </a:r>
            <a:r>
              <a:rPr lang="ar-SA" sz="3200" dirty="0">
                <a:cs typeface="B Nazanin" pitchFamily="2" charset="-78"/>
              </a:rPr>
              <a:t>به‌ندرت عارضه ايجاد مي‌كند ولي در جنين سبب تولد نوزاد بسيار نارس و يا در نوزاد تازه به دنيا آمده در صورت </a:t>
            </a:r>
            <a:r>
              <a:rPr lang="ar-SA" sz="3200" dirty="0" smtClean="0">
                <a:cs typeface="B Nazanin" pitchFamily="2" charset="-78"/>
              </a:rPr>
              <a:t>ابتلا‌ </a:t>
            </a:r>
            <a:r>
              <a:rPr lang="ar-SA" sz="3200" dirty="0">
                <a:cs typeface="B Nazanin" pitchFamily="2" charset="-78"/>
              </a:rPr>
              <a:t>كشنده است.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200" dirty="0">
                <a:cs typeface="B Nazanin" pitchFamily="2" charset="-78"/>
              </a:rPr>
              <a:t>دوره كمون </a:t>
            </a:r>
            <a:r>
              <a:rPr lang="fa-IR" sz="3200" dirty="0" smtClean="0">
                <a:cs typeface="B Nazanin" pitchFamily="2" charset="-78"/>
              </a:rPr>
              <a:t>12-11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روز است و مادر حدود 7 روز مسري است كه شروع آن از 2 روز قبل از ظهور بثورات مي‌باشد.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fa-IR" sz="3200" dirty="0" smtClean="0">
                <a:cs typeface="B Nazanin" pitchFamily="2" charset="-78"/>
              </a:rPr>
              <a:t>ابتلای </a:t>
            </a:r>
            <a:r>
              <a:rPr lang="ar-SA" sz="3200" dirty="0" smtClean="0">
                <a:cs typeface="B Nazanin" pitchFamily="2" charset="-78"/>
              </a:rPr>
              <a:t>مادر </a:t>
            </a:r>
            <a:r>
              <a:rPr lang="ar-SA" sz="3200" dirty="0">
                <a:cs typeface="B Nazanin" pitchFamily="2" charset="-78"/>
              </a:rPr>
              <a:t>5 روز </a:t>
            </a:r>
            <a:r>
              <a:rPr lang="ar-SA" sz="3200" dirty="0" smtClean="0">
                <a:cs typeface="B Nazanin" pitchFamily="2" charset="-78"/>
              </a:rPr>
              <a:t>قبل </a:t>
            </a:r>
            <a:r>
              <a:rPr lang="ar-SA" sz="3200" dirty="0">
                <a:cs typeface="B Nazanin" pitchFamily="2" charset="-78"/>
              </a:rPr>
              <a:t>از زايمان </a:t>
            </a:r>
            <a:r>
              <a:rPr lang="fa-IR" sz="3200" dirty="0" smtClean="0">
                <a:cs typeface="B Nazanin" pitchFamily="2" charset="-78"/>
              </a:rPr>
              <a:t>تا </a:t>
            </a:r>
            <a:r>
              <a:rPr lang="ar-SA" sz="3200" dirty="0" smtClean="0">
                <a:cs typeface="B Nazanin" pitchFamily="2" charset="-78"/>
              </a:rPr>
              <a:t>2 </a:t>
            </a:r>
            <a:r>
              <a:rPr lang="ar-SA" sz="3200" dirty="0">
                <a:cs typeface="B Nazanin" pitchFamily="2" charset="-78"/>
              </a:rPr>
              <a:t>روز بعد از زايمان </a:t>
            </a:r>
            <a:r>
              <a:rPr lang="ar-SA" sz="3200" dirty="0" smtClean="0">
                <a:latin typeface="Arial"/>
                <a:cs typeface="Arial"/>
              </a:rPr>
              <a:t>←</a:t>
            </a:r>
            <a:r>
              <a:rPr lang="fa-IR" sz="3200" dirty="0" smtClean="0">
                <a:latin typeface="Arial"/>
                <a:cs typeface="Arial"/>
              </a:rPr>
              <a:t> </a:t>
            </a:r>
            <a:r>
              <a:rPr lang="ar-SA" sz="3200" dirty="0" smtClean="0">
                <a:cs typeface="B Nazanin" pitchFamily="2" charset="-78"/>
              </a:rPr>
              <a:t>جدا </a:t>
            </a:r>
            <a:r>
              <a:rPr lang="ar-SA" sz="3200" dirty="0">
                <a:cs typeface="B Nazanin" pitchFamily="2" charset="-78"/>
              </a:rPr>
              <a:t>كردن مادر و </a:t>
            </a:r>
            <a:r>
              <a:rPr lang="ar-SA" sz="3200" dirty="0" smtClean="0">
                <a:cs typeface="B Nazanin" pitchFamily="2" charset="-78"/>
              </a:rPr>
              <a:t>نوزاد</a:t>
            </a:r>
            <a:r>
              <a:rPr lang="fa-IR" sz="3200" dirty="0" smtClean="0">
                <a:cs typeface="B Nazanin" pitchFamily="2" charset="-78"/>
              </a:rPr>
              <a:t>. </a:t>
            </a:r>
            <a:r>
              <a:rPr lang="ar-SA" sz="3200" dirty="0" smtClean="0">
                <a:cs typeface="B Nazanin" pitchFamily="2" charset="-78"/>
              </a:rPr>
              <a:t>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بيماري </a:t>
            </a:r>
            <a:r>
              <a:rPr lang="ar-SA" sz="3200" dirty="0">
                <a:cs typeface="B Nazanin" pitchFamily="2" charset="-78"/>
              </a:rPr>
              <a:t>بيش از نيمي از نوزادان خفيف است. </a:t>
            </a:r>
            <a:endParaRPr lang="fa-IR" sz="32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881406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آبله مرغان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44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اگر </a:t>
            </a:r>
            <a:r>
              <a:rPr lang="fa-IR" sz="3200" dirty="0" smtClean="0">
                <a:cs typeface="B Nazanin" pitchFamily="2" charset="-78"/>
              </a:rPr>
              <a:t>پ</a:t>
            </a:r>
            <a:r>
              <a:rPr lang="ar-SA" sz="3200" dirty="0" smtClean="0">
                <a:cs typeface="B Nazanin" pitchFamily="2" charset="-78"/>
              </a:rPr>
              <a:t>ستان </a:t>
            </a:r>
            <a:r>
              <a:rPr lang="ar-SA" sz="3200" dirty="0">
                <a:cs typeface="B Nazanin" pitchFamily="2" charset="-78"/>
              </a:rPr>
              <a:t>مادر ضايعه‌اي نداشته باشد مادر بايد شيرش را بدوشد و شخص ديگري آن را به نوزاد بدهد. </a:t>
            </a:r>
            <a:endParaRPr lang="fa-IR" sz="3200" dirty="0" smtClean="0">
              <a:cs typeface="B Nazanin" pitchFamily="2" charset="-78"/>
            </a:endParaRPr>
          </a:p>
          <a:p>
            <a:pPr lvl="1" algn="just">
              <a:lnSpc>
                <a:spcPts val="44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بايد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به </a:t>
            </a:r>
            <a:r>
              <a:rPr lang="ar-SA" sz="3200" dirty="0">
                <a:cs typeface="B Nazanin" pitchFamily="2" charset="-78"/>
              </a:rPr>
              <a:t>نوزاد </a:t>
            </a:r>
            <a:r>
              <a:rPr lang="en-US" sz="2800" dirty="0" smtClean="0">
                <a:cs typeface="B Nazanin" pitchFamily="2" charset="-78"/>
              </a:rPr>
              <a:t>VZIG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نیز </a:t>
            </a:r>
            <a:r>
              <a:rPr lang="ar-SA" sz="3200" dirty="0" smtClean="0">
                <a:cs typeface="B Nazanin" pitchFamily="2" charset="-78"/>
              </a:rPr>
              <a:t>تزريق </a:t>
            </a:r>
            <a:r>
              <a:rPr lang="ar-SA" sz="3200" dirty="0">
                <a:cs typeface="B Nazanin" pitchFamily="2" charset="-78"/>
              </a:rPr>
              <a:t>نمود.</a:t>
            </a:r>
          </a:p>
          <a:p>
            <a:pPr algn="just">
              <a:lnSpc>
                <a:spcPts val="4400"/>
              </a:lnSpc>
              <a:spcBef>
                <a:spcPts val="1200"/>
              </a:spcBef>
            </a:pPr>
            <a:r>
              <a:rPr lang="ar-SA" sz="3200" dirty="0">
                <a:cs typeface="B Nazanin" pitchFamily="2" charset="-78"/>
              </a:rPr>
              <a:t>در زماني كه مادر مسري نيست (ضايعات خشك </a:t>
            </a:r>
            <a:r>
              <a:rPr lang="ar-SA" sz="3200" dirty="0" smtClean="0">
                <a:cs typeface="B Nazanin" pitchFamily="2" charset="-78"/>
              </a:rPr>
              <a:t>شده </a:t>
            </a:r>
            <a:r>
              <a:rPr lang="ar-SA" sz="3200" dirty="0">
                <a:cs typeface="B Nazanin" pitchFamily="2" charset="-78"/>
              </a:rPr>
              <a:t>و ضايعه جديدي بعد از </a:t>
            </a:r>
            <a:r>
              <a:rPr lang="fa-IR" sz="3200" dirty="0" smtClean="0">
                <a:cs typeface="B Nazanin" pitchFamily="2" charset="-78"/>
              </a:rPr>
              <a:t>72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ساعت ظاهر نشده است) جدا كردن مادر و شيرخوار لزومي ندارد و بايد شيردهي به طور مستقيم از پستان ادامه يابد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881406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زونا (</a:t>
            </a:r>
            <a:r>
              <a:rPr lang="en-US" sz="4000" dirty="0" smtClean="0">
                <a:solidFill>
                  <a:srgbClr val="00B050"/>
                </a:solidFill>
                <a:cs typeface="B Titr" pitchFamily="2" charset="-78"/>
              </a:rPr>
              <a:t>Shingles</a:t>
            </a:r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)</a:t>
            </a: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28596" y="1000108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2400"/>
              </a:spcBef>
            </a:pPr>
            <a:r>
              <a:rPr lang="fa-IR" sz="3200" dirty="0" smtClean="0">
                <a:cs typeface="B Nazanin" pitchFamily="2" charset="-78"/>
              </a:rPr>
              <a:t>ابتلای مادر </a:t>
            </a:r>
            <a:r>
              <a:rPr lang="fa-IR" sz="3200" dirty="0" smtClean="0">
                <a:latin typeface="Arial"/>
                <a:cs typeface="Arial"/>
              </a:rPr>
              <a:t>←</a:t>
            </a:r>
            <a:r>
              <a:rPr lang="ar-SA" sz="3200" dirty="0" smtClean="0">
                <a:cs typeface="B Nazanin" pitchFamily="2" charset="-78"/>
              </a:rPr>
              <a:t> مراقبت‌ها</a:t>
            </a:r>
            <a:r>
              <a:rPr lang="fa-IR" sz="3200" dirty="0" smtClean="0">
                <a:cs typeface="B Nazanin" pitchFamily="2" charset="-78"/>
              </a:rPr>
              <a:t>ی </a:t>
            </a:r>
            <a:r>
              <a:rPr lang="ar-SA" sz="3200" dirty="0" smtClean="0">
                <a:cs typeface="B Nazanin" pitchFamily="2" charset="-78"/>
              </a:rPr>
              <a:t>مشابه هرپس </a:t>
            </a:r>
            <a:r>
              <a:rPr lang="fa-IR" sz="3200" dirty="0" smtClean="0">
                <a:cs typeface="B Nazanin" pitchFamily="2" charset="-78"/>
              </a:rPr>
              <a:t>پس از تولد نوزاد لازم </a:t>
            </a:r>
            <a:r>
              <a:rPr lang="ar-SA" sz="3200" dirty="0" smtClean="0">
                <a:cs typeface="B Nazanin" pitchFamily="2" charset="-78"/>
              </a:rPr>
              <a:t>است.</a:t>
            </a:r>
          </a:p>
          <a:p>
            <a:pPr>
              <a:spcBef>
                <a:spcPts val="2400"/>
              </a:spcBef>
            </a:pPr>
            <a:endParaRPr lang="fa-IR" sz="3200" b="1" dirty="0" smtClean="0">
              <a:cs typeface="B Nazanin" pitchFamily="2" charset="-78"/>
            </a:endParaRPr>
          </a:p>
        </p:txBody>
      </p:sp>
      <p:pic>
        <p:nvPicPr>
          <p:cNvPr id="4" name="Picture 3" descr="Shingles-300x2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5843" y="2708920"/>
            <a:ext cx="3552394" cy="26642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28173486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سرخک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28596" y="1071546"/>
            <a:ext cx="8458200" cy="4424378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مي‌تواند </a:t>
            </a:r>
            <a:r>
              <a:rPr lang="ar-SA" sz="2800" dirty="0">
                <a:cs typeface="B Nazanin" pitchFamily="2" charset="-78"/>
              </a:rPr>
              <a:t>در جنين و دوره نوزادي كشنده </a:t>
            </a:r>
            <a:r>
              <a:rPr lang="ar-SA" sz="2800" dirty="0" smtClean="0">
                <a:cs typeface="B Nazanin" pitchFamily="2" charset="-78"/>
              </a:rPr>
              <a:t>باشد</a:t>
            </a:r>
            <a:r>
              <a:rPr lang="fa-IR" sz="2800" dirty="0" smtClean="0">
                <a:cs typeface="B Nazanin" pitchFamily="2" charset="-78"/>
              </a:rPr>
              <a:t>. </a:t>
            </a:r>
          </a:p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تا </a:t>
            </a:r>
            <a:r>
              <a:rPr lang="ar-SA" sz="2800" dirty="0">
                <a:cs typeface="B Nazanin" pitchFamily="2" charset="-78"/>
              </a:rPr>
              <a:t>زماني كه مادر مسري است بايد مادر و </a:t>
            </a:r>
            <a:r>
              <a:rPr lang="fa-IR" sz="2800" dirty="0" smtClean="0">
                <a:cs typeface="B Nazanin" pitchFamily="2" charset="-78"/>
              </a:rPr>
              <a:t>شیرخوار ر</a:t>
            </a:r>
            <a:r>
              <a:rPr lang="ar-SA" sz="2800" dirty="0" smtClean="0">
                <a:cs typeface="B Nazanin" pitchFamily="2" charset="-78"/>
              </a:rPr>
              <a:t>ا </a:t>
            </a:r>
            <a:r>
              <a:rPr lang="ar-SA" sz="2800" dirty="0">
                <a:cs typeface="B Nazanin" pitchFamily="2" charset="-78"/>
              </a:rPr>
              <a:t>جدا كرد تا احتمال گرفتاري </a:t>
            </a:r>
            <a:r>
              <a:rPr lang="ar-SA" sz="2800" dirty="0" smtClean="0">
                <a:cs typeface="B Nazanin" pitchFamily="2" charset="-78"/>
              </a:rPr>
              <a:t>كم </a:t>
            </a:r>
            <a:r>
              <a:rPr lang="ar-SA" sz="2800" dirty="0">
                <a:cs typeface="B Nazanin" pitchFamily="2" charset="-78"/>
              </a:rPr>
              <a:t>شود.</a:t>
            </a:r>
          </a:p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2800" dirty="0">
                <a:cs typeface="B Nazanin" pitchFamily="2" charset="-78"/>
              </a:rPr>
              <a:t>در </a:t>
            </a:r>
            <a:r>
              <a:rPr lang="fa-IR" sz="2800" dirty="0" smtClean="0">
                <a:cs typeface="B Nazanin" pitchFamily="2" charset="-78"/>
              </a:rPr>
              <a:t>4-3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روز اول، علا‌ئم بثوري سرخك هنوز ظاهر نشده و به صورت </a:t>
            </a:r>
            <a:r>
              <a:rPr lang="ar-SA" sz="2800" dirty="0" smtClean="0">
                <a:cs typeface="B Nazanin" pitchFamily="2" charset="-78"/>
              </a:rPr>
              <a:t>سرماخوردگي </a:t>
            </a:r>
            <a:r>
              <a:rPr lang="ar-SA" sz="2800" dirty="0">
                <a:cs typeface="B Nazanin" pitchFamily="2" charset="-78"/>
              </a:rPr>
              <a:t>خيلي شديد تظاهر </a:t>
            </a:r>
            <a:r>
              <a:rPr lang="ar-SA" sz="2800" dirty="0" smtClean="0">
                <a:cs typeface="B Nazanin" pitchFamily="2" charset="-78"/>
              </a:rPr>
              <a:t>مي‌كند</a:t>
            </a:r>
            <a:r>
              <a:rPr lang="fa-IR" sz="2800" dirty="0" smtClean="0">
                <a:cs typeface="B Nazanin" pitchFamily="2" charset="-78"/>
              </a:rPr>
              <a:t>.</a:t>
            </a:r>
            <a:r>
              <a:rPr lang="ar-SA" sz="2800" dirty="0" smtClean="0">
                <a:cs typeface="B Nazanin" pitchFamily="2" charset="-78"/>
              </a:rPr>
              <a:t>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بثورات </a:t>
            </a:r>
            <a:r>
              <a:rPr lang="ar-SA" sz="2800" dirty="0">
                <a:cs typeface="B Nazanin" pitchFamily="2" charset="-78"/>
              </a:rPr>
              <a:t>از روز چهارم ظاهر مي‌شوند </a:t>
            </a:r>
            <a:r>
              <a:rPr lang="fa-IR" sz="2800" dirty="0" smtClean="0">
                <a:cs typeface="B Nazanin" pitchFamily="2" charset="-78"/>
              </a:rPr>
              <a:t>و </a:t>
            </a:r>
            <a:r>
              <a:rPr lang="ar-SA" sz="2800" dirty="0" smtClean="0">
                <a:cs typeface="B Nazanin" pitchFamily="2" charset="-78"/>
              </a:rPr>
              <a:t>وقتي </a:t>
            </a:r>
            <a:r>
              <a:rPr lang="ar-SA" sz="2800" dirty="0">
                <a:cs typeface="B Nazanin" pitchFamily="2" charset="-78"/>
              </a:rPr>
              <a:t>علا‌ئم فروكش </a:t>
            </a:r>
            <a:r>
              <a:rPr lang="ar-SA" sz="2800" dirty="0" smtClean="0">
                <a:cs typeface="B Nazanin" pitchFamily="2" charset="-78"/>
              </a:rPr>
              <a:t>ك</a:t>
            </a:r>
            <a:r>
              <a:rPr lang="fa-IR" sz="2800" dirty="0" smtClean="0">
                <a:cs typeface="B Nazanin" pitchFamily="2" charset="-78"/>
              </a:rPr>
              <a:t>رده </a:t>
            </a:r>
            <a:r>
              <a:rPr lang="ar-SA" sz="2800" dirty="0" smtClean="0">
                <a:cs typeface="B Nazanin" pitchFamily="2" charset="-78"/>
              </a:rPr>
              <a:t>و </a:t>
            </a:r>
            <a:r>
              <a:rPr lang="ar-SA" sz="2800" dirty="0">
                <a:cs typeface="B Nazanin" pitchFamily="2" charset="-78"/>
              </a:rPr>
              <a:t>ضايعات بثوري از بين بروند ديگر </a:t>
            </a:r>
            <a:r>
              <a:rPr lang="ar-SA" sz="2800" dirty="0" smtClean="0">
                <a:cs typeface="B Nazanin" pitchFamily="2" charset="-78"/>
              </a:rPr>
              <a:t>مسري </a:t>
            </a:r>
            <a:r>
              <a:rPr lang="ar-SA" sz="2800" dirty="0">
                <a:cs typeface="B Nazanin" pitchFamily="2" charset="-78"/>
              </a:rPr>
              <a:t>نيست.</a:t>
            </a:r>
          </a:p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2800" dirty="0">
                <a:cs typeface="B Nazanin" pitchFamily="2" charset="-78"/>
              </a:rPr>
              <a:t>اگر خانم </a:t>
            </a:r>
            <a:r>
              <a:rPr lang="fa-IR" sz="2800" dirty="0" smtClean="0">
                <a:cs typeface="B Nazanin" pitchFamily="2" charset="-78"/>
              </a:rPr>
              <a:t>بارداری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در تماس با بيمار </a:t>
            </a:r>
            <a:r>
              <a:rPr lang="ar-SA" sz="2800" dirty="0" smtClean="0">
                <a:cs typeface="B Nazanin" pitchFamily="2" charset="-78"/>
              </a:rPr>
              <a:t>مبتلا‌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به </a:t>
            </a:r>
            <a:r>
              <a:rPr lang="ar-SA" sz="2800" dirty="0">
                <a:cs typeface="B Nazanin" pitchFamily="2" charset="-78"/>
              </a:rPr>
              <a:t>سرخك قرار </a:t>
            </a:r>
            <a:r>
              <a:rPr lang="ar-SA" sz="2800" dirty="0" smtClean="0">
                <a:cs typeface="B Nazanin" pitchFamily="2" charset="-78"/>
              </a:rPr>
              <a:t>گيرد </a:t>
            </a:r>
            <a:r>
              <a:rPr lang="ar-SA" sz="2800" dirty="0">
                <a:cs typeface="B Nazanin" pitchFamily="2" charset="-78"/>
              </a:rPr>
              <a:t>و از وضعيت واكسيناسيون و </a:t>
            </a:r>
            <a:r>
              <a:rPr lang="ar-SA" sz="2800" dirty="0" smtClean="0">
                <a:cs typeface="B Nazanin" pitchFamily="2" charset="-78"/>
              </a:rPr>
              <a:t>ابتلا‌</a:t>
            </a:r>
            <a:r>
              <a:rPr lang="fa-IR" sz="2800" dirty="0" smtClean="0">
                <a:cs typeface="B Nazanin" pitchFamily="2" charset="-78"/>
              </a:rPr>
              <a:t>ی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قبلي خود اطلا‌ع نداشته باشد </a:t>
            </a:r>
            <a:r>
              <a:rPr lang="ar-SA" sz="2800" dirty="0" smtClean="0">
                <a:cs typeface="B Nazanin" pitchFamily="2" charset="-78"/>
              </a:rPr>
              <a:t>مي‌توان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با </a:t>
            </a:r>
            <a:r>
              <a:rPr lang="ar-SA" sz="2800" dirty="0">
                <a:cs typeface="B Nazanin" pitchFamily="2" charset="-78"/>
              </a:rPr>
              <a:t>انجام آزمايش خون، وضعيت ايمني او را تعيين </a:t>
            </a:r>
            <a:r>
              <a:rPr lang="ar-SA" sz="2800" dirty="0" smtClean="0">
                <a:cs typeface="B Nazanin" pitchFamily="2" charset="-78"/>
              </a:rPr>
              <a:t>ك</a:t>
            </a:r>
            <a:r>
              <a:rPr lang="fa-IR" sz="2800" dirty="0" smtClean="0">
                <a:cs typeface="B Nazanin" pitchFamily="2" charset="-78"/>
              </a:rPr>
              <a:t>رد</a:t>
            </a:r>
            <a:r>
              <a:rPr lang="ar-SA" sz="2800" dirty="0" smtClean="0">
                <a:cs typeface="B Nazanin" pitchFamily="2" charset="-78"/>
              </a:rPr>
              <a:t>.</a:t>
            </a:r>
            <a:endParaRPr lang="ar-SA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96052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توصیه ها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57158" y="1071546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1800"/>
              </a:spcBef>
            </a:pPr>
            <a:r>
              <a:rPr lang="ar-SA" sz="3000" dirty="0" smtClean="0">
                <a:cs typeface="B Nazanin" pitchFamily="2" charset="-78"/>
              </a:rPr>
              <a:t>ا</a:t>
            </a:r>
            <a:r>
              <a:rPr lang="fa-IR" sz="3000" dirty="0" smtClean="0">
                <a:cs typeface="B Nazanin" pitchFamily="2" charset="-78"/>
              </a:rPr>
              <a:t>بتلای </a:t>
            </a:r>
            <a:r>
              <a:rPr lang="ar-SA" sz="3000" dirty="0" smtClean="0">
                <a:cs typeface="B Nazanin" pitchFamily="2" charset="-78"/>
              </a:rPr>
              <a:t>مادر≤ </a:t>
            </a:r>
            <a:r>
              <a:rPr lang="ar-SA" sz="3000" dirty="0">
                <a:cs typeface="B Nazanin" pitchFamily="2" charset="-78"/>
              </a:rPr>
              <a:t>5 </a:t>
            </a:r>
            <a:r>
              <a:rPr lang="ar-SA" sz="3000" dirty="0" smtClean="0">
                <a:cs typeface="B Nazanin" pitchFamily="2" charset="-78"/>
              </a:rPr>
              <a:t>روز</a:t>
            </a:r>
            <a:r>
              <a:rPr lang="fa-IR" sz="3000" dirty="0" smtClean="0">
                <a:cs typeface="B Nazanin" pitchFamily="2" charset="-78"/>
              </a:rPr>
              <a:t> </a:t>
            </a:r>
            <a:r>
              <a:rPr lang="ar-SA" sz="3000" dirty="0" smtClean="0">
                <a:cs typeface="B Nazanin" pitchFamily="2" charset="-78"/>
              </a:rPr>
              <a:t>قبل </a:t>
            </a:r>
            <a:r>
              <a:rPr lang="ar-SA" sz="3000" dirty="0">
                <a:cs typeface="B Nazanin" pitchFamily="2" charset="-78"/>
              </a:rPr>
              <a:t>از تولد نوزاد </a:t>
            </a:r>
            <a:r>
              <a:rPr lang="ar-SA" sz="3000" dirty="0" smtClean="0">
                <a:latin typeface="Arial"/>
                <a:cs typeface="B Nazanin" pitchFamily="2" charset="-78"/>
              </a:rPr>
              <a:t>←</a:t>
            </a:r>
            <a:r>
              <a:rPr lang="fa-IR" sz="3000" dirty="0" smtClean="0">
                <a:latin typeface="Arial"/>
                <a:cs typeface="B Nazanin" pitchFamily="2" charset="-78"/>
              </a:rPr>
              <a:t> جدایی مادر از نوزاد. </a:t>
            </a:r>
          </a:p>
          <a:p>
            <a:pPr algn="just">
              <a:spcBef>
                <a:spcPts val="1800"/>
              </a:spcBef>
            </a:pPr>
            <a:r>
              <a:rPr lang="ar-SA" sz="3000" dirty="0" smtClean="0">
                <a:cs typeface="B Nazanin" pitchFamily="2" charset="-78"/>
              </a:rPr>
              <a:t>علي</a:t>
            </a:r>
            <a:r>
              <a:rPr lang="fa-IR" sz="3000" dirty="0" smtClean="0">
                <a:cs typeface="B Nazanin" pitchFamily="2" charset="-78"/>
              </a:rPr>
              <a:t> </a:t>
            </a:r>
            <a:r>
              <a:rPr lang="ar-SA" sz="3000" dirty="0" smtClean="0">
                <a:cs typeface="B Nazanin" pitchFamily="2" charset="-78"/>
              </a:rPr>
              <a:t>رغم </a:t>
            </a:r>
            <a:r>
              <a:rPr lang="ar-SA" sz="3000" dirty="0">
                <a:cs typeface="B Nazanin" pitchFamily="2" charset="-78"/>
              </a:rPr>
              <a:t>اين </a:t>
            </a:r>
            <a:r>
              <a:rPr lang="ar-SA" sz="3000" dirty="0" smtClean="0">
                <a:cs typeface="B Nazanin" pitchFamily="2" charset="-78"/>
              </a:rPr>
              <a:t>جدا</a:t>
            </a:r>
            <a:r>
              <a:rPr lang="fa-IR" sz="3000" dirty="0" smtClean="0">
                <a:cs typeface="B Nazanin" pitchFamily="2" charset="-78"/>
              </a:rPr>
              <a:t>ی</a:t>
            </a:r>
            <a:r>
              <a:rPr lang="ar-SA" sz="3000" dirty="0" smtClean="0">
                <a:cs typeface="B Nazanin" pitchFamily="2" charset="-78"/>
              </a:rPr>
              <a:t>ي </a:t>
            </a:r>
            <a:r>
              <a:rPr lang="ar-SA" sz="3000" dirty="0">
                <a:cs typeface="B Nazanin" pitchFamily="2" charset="-78"/>
              </a:rPr>
              <a:t>امكان دارد </a:t>
            </a:r>
            <a:r>
              <a:rPr lang="ar-SA" sz="3000" dirty="0" smtClean="0">
                <a:cs typeface="B Nazanin" pitchFamily="2" charset="-78"/>
              </a:rPr>
              <a:t>در</a:t>
            </a:r>
            <a:r>
              <a:rPr lang="fa-IR" sz="3000" dirty="0" smtClean="0">
                <a:cs typeface="B Nazanin" pitchFamily="2" charset="-78"/>
              </a:rPr>
              <a:t> 50</a:t>
            </a:r>
            <a:r>
              <a:rPr lang="ar-SA" sz="3000" dirty="0" smtClean="0">
                <a:cs typeface="B Nazanin" pitchFamily="2" charset="-78"/>
              </a:rPr>
              <a:t>% </a:t>
            </a:r>
            <a:r>
              <a:rPr lang="ar-SA" sz="3000" dirty="0">
                <a:cs typeface="B Nazanin" pitchFamily="2" charset="-78"/>
              </a:rPr>
              <a:t>از نوزاداني كه </a:t>
            </a:r>
            <a:r>
              <a:rPr lang="fa-IR" sz="3000" dirty="0" smtClean="0">
                <a:cs typeface="B Nazanin" pitchFamily="2" charset="-78"/>
              </a:rPr>
              <a:t>قبل از تولد</a:t>
            </a:r>
            <a:r>
              <a:rPr lang="ar-SA" sz="3000" dirty="0" smtClean="0">
                <a:cs typeface="B Nazanin" pitchFamily="2" charset="-78"/>
              </a:rPr>
              <a:t> </a:t>
            </a:r>
            <a:r>
              <a:rPr lang="ar-SA" sz="3000" dirty="0">
                <a:cs typeface="B Nazanin" pitchFamily="2" charset="-78"/>
              </a:rPr>
              <a:t>با ويروس سرخك در تماس بوده‌اند پيشرفت بيماري مشاهده شود</a:t>
            </a:r>
            <a:r>
              <a:rPr lang="ar-SA" sz="3000" dirty="0" smtClean="0">
                <a:cs typeface="B Nazanin" pitchFamily="2" charset="-78"/>
              </a:rPr>
              <a:t>.</a:t>
            </a:r>
            <a:endParaRPr lang="fa-IR" sz="3000" dirty="0" smtClean="0">
              <a:cs typeface="B Nazanin" pitchFamily="2" charset="-78"/>
            </a:endParaRPr>
          </a:p>
          <a:p>
            <a:pPr algn="just"/>
            <a:r>
              <a:rPr lang="ar-SA" sz="3000" dirty="0" smtClean="0">
                <a:cs typeface="B Nazanin" pitchFamily="2" charset="-78"/>
              </a:rPr>
              <a:t>اگر پزشك ترجيح مي‌دهد كه مادر و نوزاد را جدا كند مادر را بايد تشويق نمود كه شير دوشيده شده خود را به شيرخوار بدهد تا آنتي‌بادي‌هاي موجود در شير به نوزاد منتقل شد</a:t>
            </a:r>
            <a:r>
              <a:rPr lang="fa-IR" sz="3000" dirty="0" smtClean="0">
                <a:cs typeface="B Nazanin" pitchFamily="2" charset="-78"/>
              </a:rPr>
              <a:t>ه</a:t>
            </a:r>
            <a:r>
              <a:rPr lang="ar-SA" sz="3000" dirty="0" smtClean="0">
                <a:cs typeface="B Nazanin" pitchFamily="2" charset="-78"/>
              </a:rPr>
              <a:t> و به مقاومت و ايمني او كمك كند.</a:t>
            </a:r>
          </a:p>
          <a:p>
            <a:pPr algn="just"/>
            <a:r>
              <a:rPr lang="ar-SA" sz="3000" dirty="0" smtClean="0">
                <a:cs typeface="B Nazanin" pitchFamily="2" charset="-78"/>
              </a:rPr>
              <a:t>مادري كه دچار سرخك مي‌شود بهتر است تا </a:t>
            </a:r>
            <a:r>
              <a:rPr lang="fa-IR" sz="3000" dirty="0" smtClean="0">
                <a:cs typeface="B Nazanin" pitchFamily="2" charset="-78"/>
              </a:rPr>
              <a:t>72</a:t>
            </a:r>
            <a:r>
              <a:rPr lang="en-US" sz="3000" dirty="0" smtClean="0">
                <a:cs typeface="B Nazanin" pitchFamily="2" charset="-78"/>
              </a:rPr>
              <a:t> </a:t>
            </a:r>
            <a:r>
              <a:rPr lang="ar-SA" sz="3000" dirty="0" smtClean="0">
                <a:cs typeface="B Nazanin" pitchFamily="2" charset="-78"/>
              </a:rPr>
              <a:t>ساعت پس از بروز بثورات از كودك خود جدا شود اما شيرخوار بعد از دريافت ايمونوگلوبولين مي‌تواند از شير دوشيده شده مادر تغذيه كند.</a:t>
            </a:r>
          </a:p>
        </p:txBody>
      </p:sp>
    </p:spTree>
    <p:extLst>
      <p:ext uri="{BB962C8B-B14F-4D97-AF65-F5344CB8AC3E}">
        <p14:creationId xmlns:p14="http://schemas.microsoft.com/office/powerpoint/2010/main" val="16396052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سرخجه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مادر </a:t>
            </a:r>
            <a:r>
              <a:rPr lang="ar-SA" sz="3200" dirty="0">
                <a:cs typeface="B Nazanin" pitchFamily="2" charset="-78"/>
              </a:rPr>
              <a:t>مبتلا‌به سرخجه مي‌تواند به شيردهي خود ادامه </a:t>
            </a:r>
            <a:r>
              <a:rPr lang="ar-SA" sz="3200" dirty="0" smtClean="0">
                <a:cs typeface="B Nazanin" pitchFamily="2" charset="-78"/>
              </a:rPr>
              <a:t>دهد</a:t>
            </a:r>
            <a:r>
              <a:rPr lang="ar-SA" sz="3200" dirty="0" smtClean="0">
                <a:latin typeface="Arial"/>
                <a:cs typeface="Arial"/>
              </a:rPr>
              <a:t>←</a:t>
            </a:r>
            <a:r>
              <a:rPr lang="fa-IR" sz="3200" dirty="0" smtClean="0">
                <a:latin typeface="Arial"/>
                <a:cs typeface="Arial"/>
              </a:rPr>
              <a:t> </a:t>
            </a:r>
            <a:r>
              <a:rPr lang="ar-SA" sz="3200" dirty="0" smtClean="0">
                <a:cs typeface="B Nazanin" pitchFamily="2" charset="-78"/>
              </a:rPr>
              <a:t>واكسيناسيون </a:t>
            </a:r>
            <a:r>
              <a:rPr lang="ar-SA" sz="3200" dirty="0">
                <a:cs typeface="B Nazanin" pitchFamily="2" charset="-78"/>
              </a:rPr>
              <a:t>طبيعي براي شيرخوار فراهم مي‌كند.</a:t>
            </a:r>
          </a:p>
          <a:p>
            <a:endParaRPr lang="fa-IR" sz="3200" b="1" dirty="0" smtClean="0">
              <a:cs typeface="B Nazanin" pitchFamily="2" charset="-78"/>
            </a:endParaRPr>
          </a:p>
        </p:txBody>
      </p:sp>
      <p:pic>
        <p:nvPicPr>
          <p:cNvPr id="5" name="Picture 4" descr="images rubel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2640429"/>
            <a:ext cx="5072098" cy="344655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8223676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868363"/>
          </a:xfrm>
        </p:spPr>
        <p:txBody>
          <a:bodyPr>
            <a:noAutofit/>
          </a:bodyPr>
          <a:lstStyle/>
          <a:p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سرماخوردگي، </a:t>
            </a:r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ا</a:t>
            </a:r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نفلو</a:t>
            </a:r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آ</a:t>
            </a:r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نزا و عفونت‌هاي خفيف</a:t>
            </a:r>
            <a:b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</a:b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28596" y="1071546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3800"/>
              </a:lnSpc>
              <a:spcBef>
                <a:spcPts val="600"/>
              </a:spcBef>
            </a:pPr>
            <a:r>
              <a:rPr lang="ar-SA" sz="3000" dirty="0" smtClean="0">
                <a:cs typeface="B Nazanin" pitchFamily="2" charset="-78"/>
              </a:rPr>
              <a:t>تب </a:t>
            </a:r>
            <a:r>
              <a:rPr lang="ar-SA" sz="3000" dirty="0">
                <a:cs typeface="B Nazanin" pitchFamily="2" charset="-78"/>
              </a:rPr>
              <a:t>و سرماخوردگي </a:t>
            </a:r>
            <a:r>
              <a:rPr lang="fa-IR" sz="3000" dirty="0" smtClean="0">
                <a:cs typeface="B Nazanin" pitchFamily="2" charset="-78"/>
              </a:rPr>
              <a:t>مادر </a:t>
            </a:r>
            <a:r>
              <a:rPr lang="fa-IR" sz="3000" dirty="0" smtClean="0">
                <a:latin typeface="Arial"/>
                <a:cs typeface="Arial"/>
              </a:rPr>
              <a:t>← </a:t>
            </a:r>
            <a:r>
              <a:rPr lang="fa-IR" sz="3000" dirty="0" smtClean="0">
                <a:latin typeface="Arial"/>
                <a:cs typeface="B Nazanin" pitchFamily="2" charset="-78"/>
              </a:rPr>
              <a:t>سنتز</a:t>
            </a:r>
            <a:r>
              <a:rPr lang="fa-IR" sz="3000" dirty="0" smtClean="0">
                <a:latin typeface="Arial"/>
                <a:cs typeface="Arial"/>
              </a:rPr>
              <a:t> </a:t>
            </a:r>
            <a:r>
              <a:rPr lang="ar-SA" sz="3000" dirty="0" smtClean="0">
                <a:cs typeface="B Nazanin" pitchFamily="2" charset="-78"/>
              </a:rPr>
              <a:t>آنتي‌بادي‌هاي </a:t>
            </a:r>
            <a:r>
              <a:rPr lang="ar-SA" sz="3000" dirty="0">
                <a:cs typeface="B Nazanin" pitchFamily="2" charset="-78"/>
              </a:rPr>
              <a:t>مخصوصي </a:t>
            </a:r>
            <a:r>
              <a:rPr lang="ar-SA" sz="3000" dirty="0" smtClean="0">
                <a:cs typeface="B Nazanin" pitchFamily="2" charset="-78"/>
              </a:rPr>
              <a:t>كه </a:t>
            </a:r>
            <a:r>
              <a:rPr lang="ar-SA" sz="3000" dirty="0">
                <a:cs typeface="B Nazanin" pitchFamily="2" charset="-78"/>
              </a:rPr>
              <a:t>به </a:t>
            </a:r>
            <a:r>
              <a:rPr lang="ar-SA" sz="3000" dirty="0" smtClean="0">
                <a:cs typeface="B Nazanin" pitchFamily="2" charset="-78"/>
              </a:rPr>
              <a:t>شيرخوار </a:t>
            </a:r>
            <a:r>
              <a:rPr lang="ar-SA" sz="3000" dirty="0">
                <a:cs typeface="B Nazanin" pitchFamily="2" charset="-78"/>
              </a:rPr>
              <a:t>ايمني مي‌دهد. </a:t>
            </a:r>
            <a:endParaRPr lang="fa-IR" sz="3000" dirty="0" smtClean="0">
              <a:cs typeface="B Nazanin" pitchFamily="2" charset="-78"/>
            </a:endParaRPr>
          </a:p>
          <a:p>
            <a:pPr algn="just">
              <a:lnSpc>
                <a:spcPts val="3800"/>
              </a:lnSpc>
              <a:spcBef>
                <a:spcPts val="600"/>
              </a:spcBef>
            </a:pPr>
            <a:r>
              <a:rPr lang="fa-IR" sz="3000" dirty="0" smtClean="0">
                <a:cs typeface="B Nazanin" pitchFamily="2" charset="-78"/>
              </a:rPr>
              <a:t>د</a:t>
            </a:r>
            <a:r>
              <a:rPr lang="ar-SA" sz="3000" dirty="0" smtClean="0">
                <a:cs typeface="B Nazanin" pitchFamily="2" charset="-78"/>
              </a:rPr>
              <a:t>ريافت </a:t>
            </a:r>
            <a:r>
              <a:rPr lang="ar-SA" sz="3000" dirty="0">
                <a:cs typeface="B Nazanin" pitchFamily="2" charset="-78"/>
              </a:rPr>
              <a:t>آنتي </a:t>
            </a:r>
            <a:r>
              <a:rPr lang="ar-SA" sz="3000" dirty="0" smtClean="0">
                <a:cs typeface="B Nazanin" pitchFamily="2" charset="-78"/>
              </a:rPr>
              <a:t>بادي</a:t>
            </a:r>
            <a:r>
              <a:rPr lang="fa-IR" sz="3000" dirty="0" smtClean="0">
                <a:cs typeface="B Nazanin" pitchFamily="2" charset="-78"/>
              </a:rPr>
              <a:t> </a:t>
            </a:r>
            <a:r>
              <a:rPr lang="ar-SA" sz="3000" dirty="0" smtClean="0">
                <a:cs typeface="B Nazanin" pitchFamily="2" charset="-78"/>
              </a:rPr>
              <a:t>ها </a:t>
            </a:r>
            <a:r>
              <a:rPr lang="ar-SA" sz="3000" dirty="0">
                <a:cs typeface="B Nazanin" pitchFamily="2" charset="-78"/>
              </a:rPr>
              <a:t>از طريق </a:t>
            </a:r>
            <a:r>
              <a:rPr lang="ar-SA" sz="3000" dirty="0" smtClean="0">
                <a:cs typeface="B Nazanin" pitchFamily="2" charset="-78"/>
              </a:rPr>
              <a:t>شير‌</a:t>
            </a:r>
            <a:r>
              <a:rPr lang="fa-IR" sz="3000" dirty="0" smtClean="0">
                <a:cs typeface="B Nazanin" pitchFamily="2" charset="-78"/>
              </a:rPr>
              <a:t> </a:t>
            </a:r>
            <a:r>
              <a:rPr lang="ar-SA" sz="3000" dirty="0" smtClean="0">
                <a:cs typeface="B Nazanin" pitchFamily="2" charset="-78"/>
              </a:rPr>
              <a:t>مادر </a:t>
            </a:r>
            <a:r>
              <a:rPr lang="ar-SA" sz="3000" dirty="0" smtClean="0">
                <a:latin typeface="Arial"/>
                <a:cs typeface="Arial"/>
              </a:rPr>
              <a:t>←</a:t>
            </a:r>
            <a:r>
              <a:rPr lang="ar-SA" sz="3000" dirty="0" smtClean="0">
                <a:cs typeface="B Nazanin" pitchFamily="2" charset="-78"/>
              </a:rPr>
              <a:t> </a:t>
            </a:r>
            <a:r>
              <a:rPr lang="fa-IR" sz="3000" dirty="0" smtClean="0">
                <a:cs typeface="B Nazanin" pitchFamily="2" charset="-78"/>
              </a:rPr>
              <a:t>شیرخوار </a:t>
            </a:r>
            <a:r>
              <a:rPr lang="ar-SA" sz="3000" dirty="0" smtClean="0">
                <a:cs typeface="B Nazanin" pitchFamily="2" charset="-78"/>
              </a:rPr>
              <a:t>بيمار نشد</a:t>
            </a:r>
            <a:r>
              <a:rPr lang="fa-IR" sz="3000" dirty="0" smtClean="0">
                <a:cs typeface="B Nazanin" pitchFamily="2" charset="-78"/>
              </a:rPr>
              <a:t>ه</a:t>
            </a:r>
            <a:r>
              <a:rPr lang="ar-SA" sz="3000" dirty="0" smtClean="0">
                <a:cs typeface="B Nazanin" pitchFamily="2" charset="-78"/>
              </a:rPr>
              <a:t> </a:t>
            </a:r>
            <a:r>
              <a:rPr lang="ar-SA" sz="3000" dirty="0">
                <a:cs typeface="B Nazanin" pitchFamily="2" charset="-78"/>
              </a:rPr>
              <a:t>و يا </a:t>
            </a:r>
            <a:r>
              <a:rPr lang="ar-SA" sz="3000" dirty="0" smtClean="0">
                <a:cs typeface="B Nazanin" pitchFamily="2" charset="-78"/>
              </a:rPr>
              <a:t>بيماري </a:t>
            </a:r>
            <a:r>
              <a:rPr lang="ar-SA" sz="3000" dirty="0">
                <a:cs typeface="B Nazanin" pitchFamily="2" charset="-78"/>
              </a:rPr>
              <a:t>او بسيار خفيف باشد.</a:t>
            </a:r>
          </a:p>
          <a:p>
            <a:pPr algn="just">
              <a:lnSpc>
                <a:spcPts val="3800"/>
              </a:lnSpc>
              <a:spcBef>
                <a:spcPts val="600"/>
              </a:spcBef>
            </a:pPr>
            <a:r>
              <a:rPr lang="ar-SA" sz="3000" dirty="0">
                <a:cs typeface="B Nazanin" pitchFamily="2" charset="-78"/>
              </a:rPr>
              <a:t>بسياري از مادران </a:t>
            </a:r>
            <a:r>
              <a:rPr lang="ar-SA" sz="3000" dirty="0" smtClean="0">
                <a:cs typeface="B Nazanin" pitchFamily="2" charset="-78"/>
              </a:rPr>
              <a:t>راحت‌تر</a:t>
            </a:r>
            <a:r>
              <a:rPr lang="fa-IR" sz="3000" dirty="0" smtClean="0">
                <a:cs typeface="B Nazanin" pitchFamily="2" charset="-78"/>
              </a:rPr>
              <a:t>ند </a:t>
            </a:r>
            <a:r>
              <a:rPr lang="ar-SA" sz="3000" dirty="0" smtClean="0">
                <a:cs typeface="B Nazanin" pitchFamily="2" charset="-78"/>
              </a:rPr>
              <a:t>كه </a:t>
            </a:r>
            <a:r>
              <a:rPr lang="ar-SA" sz="3000" dirty="0">
                <a:cs typeface="B Nazanin" pitchFamily="2" charset="-78"/>
              </a:rPr>
              <a:t>استراحت </a:t>
            </a:r>
            <a:r>
              <a:rPr lang="ar-SA" sz="3000" dirty="0" smtClean="0">
                <a:cs typeface="B Nazanin" pitchFamily="2" charset="-78"/>
              </a:rPr>
              <a:t>ك</a:t>
            </a:r>
            <a:r>
              <a:rPr lang="fa-IR" sz="3000" dirty="0" smtClean="0">
                <a:cs typeface="B Nazanin" pitchFamily="2" charset="-78"/>
              </a:rPr>
              <a:t>رده </a:t>
            </a:r>
            <a:r>
              <a:rPr lang="ar-SA" sz="3000" dirty="0" smtClean="0">
                <a:cs typeface="B Nazanin" pitchFamily="2" charset="-78"/>
              </a:rPr>
              <a:t>و </a:t>
            </a:r>
            <a:r>
              <a:rPr lang="ar-SA" sz="3000" dirty="0">
                <a:cs typeface="B Nazanin" pitchFamily="2" charset="-78"/>
              </a:rPr>
              <a:t>انرژي خود را ذخيره </a:t>
            </a:r>
            <a:r>
              <a:rPr lang="ar-SA" sz="3000" dirty="0" smtClean="0">
                <a:cs typeface="B Nazanin" pitchFamily="2" charset="-78"/>
              </a:rPr>
              <a:t>كنند</a:t>
            </a:r>
            <a:r>
              <a:rPr lang="fa-IR" sz="3000" dirty="0" smtClean="0">
                <a:cs typeface="B Nazanin" pitchFamily="2" charset="-78"/>
              </a:rPr>
              <a:t> </a:t>
            </a:r>
            <a:r>
              <a:rPr lang="fa-IR" sz="3000" dirty="0" smtClean="0">
                <a:latin typeface="Arial"/>
                <a:cs typeface="Arial"/>
              </a:rPr>
              <a:t>←</a:t>
            </a:r>
            <a:r>
              <a:rPr lang="ar-SA" sz="3000" dirty="0" smtClean="0">
                <a:cs typeface="B Nazanin" pitchFamily="2" charset="-78"/>
              </a:rPr>
              <a:t> </a:t>
            </a:r>
            <a:r>
              <a:rPr lang="ar-SA" sz="3000" dirty="0">
                <a:cs typeface="B Nazanin" pitchFamily="2" charset="-78"/>
              </a:rPr>
              <a:t>براي مادري كه </a:t>
            </a:r>
            <a:r>
              <a:rPr lang="ar-SA" sz="3000" dirty="0" smtClean="0">
                <a:cs typeface="B Nazanin" pitchFamily="2" charset="-78"/>
              </a:rPr>
              <a:t>تنها</a:t>
            </a:r>
            <a:r>
              <a:rPr lang="fa-IR" sz="3000" dirty="0" smtClean="0">
                <a:cs typeface="B Nazanin" pitchFamily="2" charset="-78"/>
              </a:rPr>
              <a:t> است، </a:t>
            </a:r>
            <a:r>
              <a:rPr lang="ar-SA" sz="3000" dirty="0" smtClean="0">
                <a:cs typeface="B Nazanin" pitchFamily="2" charset="-78"/>
              </a:rPr>
              <a:t>تغذيه </a:t>
            </a:r>
            <a:r>
              <a:rPr lang="ar-SA" sz="3000" dirty="0">
                <a:cs typeface="B Nazanin" pitchFamily="2" charset="-78"/>
              </a:rPr>
              <a:t>با </a:t>
            </a:r>
            <a:r>
              <a:rPr lang="ar-SA" sz="3000" dirty="0" smtClean="0">
                <a:cs typeface="B Nazanin" pitchFamily="2" charset="-78"/>
              </a:rPr>
              <a:t>شير</a:t>
            </a:r>
            <a:r>
              <a:rPr lang="fa-IR" sz="3000" dirty="0" smtClean="0">
                <a:cs typeface="B Nazanin" pitchFamily="2" charset="-78"/>
              </a:rPr>
              <a:t> </a:t>
            </a:r>
            <a:r>
              <a:rPr lang="ar-SA" sz="3000" dirty="0" smtClean="0">
                <a:cs typeface="B Nazanin" pitchFamily="2" charset="-78"/>
              </a:rPr>
              <a:t>‌مادر </a:t>
            </a:r>
            <a:r>
              <a:rPr lang="ar-SA" sz="3000" dirty="0">
                <a:cs typeface="B Nazanin" pitchFamily="2" charset="-78"/>
              </a:rPr>
              <a:t>راحت‌تر است. </a:t>
            </a:r>
          </a:p>
          <a:p>
            <a:pPr algn="just">
              <a:lnSpc>
                <a:spcPts val="3800"/>
              </a:lnSpc>
              <a:spcBef>
                <a:spcPts val="600"/>
              </a:spcBef>
            </a:pPr>
            <a:r>
              <a:rPr lang="ar-SA" sz="3000" dirty="0">
                <a:cs typeface="B Nazanin" pitchFamily="2" charset="-78"/>
              </a:rPr>
              <a:t>تب، مايعات بدن را كاهش </a:t>
            </a:r>
            <a:r>
              <a:rPr lang="fa-IR" sz="3000" dirty="0" smtClean="0">
                <a:cs typeface="B Nazanin" pitchFamily="2" charset="-78"/>
              </a:rPr>
              <a:t>داده </a:t>
            </a:r>
            <a:r>
              <a:rPr lang="ar-SA" sz="3000" dirty="0" smtClean="0">
                <a:cs typeface="B Nazanin" pitchFamily="2" charset="-78"/>
              </a:rPr>
              <a:t>و </a:t>
            </a:r>
            <a:r>
              <a:rPr lang="ar-SA" sz="3000" dirty="0">
                <a:cs typeface="B Nazanin" pitchFamily="2" charset="-78"/>
              </a:rPr>
              <a:t>شانس يبوست و كم آبي را افزايش </a:t>
            </a:r>
            <a:r>
              <a:rPr lang="ar-SA" sz="3000" dirty="0" smtClean="0">
                <a:cs typeface="B Nazanin" pitchFamily="2" charset="-78"/>
              </a:rPr>
              <a:t>مي‌دهد</a:t>
            </a:r>
            <a:r>
              <a:rPr lang="fa-IR" sz="3000" dirty="0" smtClean="0">
                <a:cs typeface="B Nazanin" pitchFamily="2" charset="-78"/>
              </a:rPr>
              <a:t> </a:t>
            </a:r>
            <a:r>
              <a:rPr lang="fa-IR" sz="3000" dirty="0" smtClean="0">
                <a:latin typeface="Arial"/>
                <a:cs typeface="Arial"/>
              </a:rPr>
              <a:t>←</a:t>
            </a:r>
            <a:r>
              <a:rPr lang="ar-SA" sz="3000" dirty="0" smtClean="0">
                <a:cs typeface="B Nazanin" pitchFamily="2" charset="-78"/>
              </a:rPr>
              <a:t> </a:t>
            </a:r>
            <a:r>
              <a:rPr lang="ar-SA" sz="3000" dirty="0">
                <a:cs typeface="B Nazanin" pitchFamily="2" charset="-78"/>
              </a:rPr>
              <a:t>مادري كه دچار تب و سرماخوردگي است به مايعات بيشتري نياز دارد. </a:t>
            </a:r>
            <a:endParaRPr lang="fa-IR" sz="30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516671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868363"/>
          </a:xfrm>
        </p:spPr>
        <p:txBody>
          <a:bodyPr>
            <a:noAutofit/>
          </a:bodyPr>
          <a:lstStyle/>
          <a:p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سرماخوردگي، </a:t>
            </a:r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ا</a:t>
            </a:r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نفلو</a:t>
            </a:r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آ</a:t>
            </a:r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نزا و عفونت‌هاي خفيف</a:t>
            </a:r>
            <a:b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</a:b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000" dirty="0" smtClean="0">
                <a:cs typeface="B Nazanin" pitchFamily="2" charset="-78"/>
              </a:rPr>
              <a:t>مادر مي‌تواند با رعايت بهداشت مناسب </a:t>
            </a:r>
            <a:r>
              <a:rPr lang="fa-IR" sz="3000" dirty="0" smtClean="0">
                <a:cs typeface="B Nazanin" pitchFamily="2" charset="-78"/>
              </a:rPr>
              <a:t>از </a:t>
            </a:r>
            <a:r>
              <a:rPr lang="ar-SA" sz="3000" dirty="0" smtClean="0">
                <a:cs typeface="B Nazanin" pitchFamily="2" charset="-78"/>
              </a:rPr>
              <a:t>احتمال بيمار</a:t>
            </a:r>
            <a:r>
              <a:rPr lang="fa-IR" sz="3000" dirty="0" smtClean="0">
                <a:cs typeface="B Nazanin" pitchFamily="2" charset="-78"/>
              </a:rPr>
              <a:t>ی شیرخوار بکاهد</a:t>
            </a:r>
            <a:r>
              <a:rPr lang="ar-SA" sz="3000" dirty="0" smtClean="0">
                <a:cs typeface="B Nazanin" pitchFamily="2" charset="-78"/>
              </a:rPr>
              <a:t>.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000" dirty="0" smtClean="0">
                <a:cs typeface="B Nazanin" pitchFamily="2" charset="-78"/>
              </a:rPr>
              <a:t>چون بيماري معمولا‌ً از طريق تماس پوستي و ترشحات بيني منتقل مي‌شود</a:t>
            </a:r>
            <a:r>
              <a:rPr lang="fa-IR" sz="3000" dirty="0" smtClean="0">
                <a:cs typeface="B Nazanin" pitchFamily="2" charset="-78"/>
              </a:rPr>
              <a:t>،</a:t>
            </a:r>
            <a:r>
              <a:rPr lang="ar-SA" sz="3000" dirty="0" smtClean="0">
                <a:cs typeface="B Nazanin" pitchFamily="2" charset="-78"/>
              </a:rPr>
              <a:t> شستن مرتب دست‌ها انتقال از طريق پوست را كم مي‌كند. </a:t>
            </a:r>
            <a:endParaRPr lang="fa-IR" sz="3000" dirty="0" smtClean="0">
              <a:cs typeface="B Nazanin" pitchFamily="2" charset="-78"/>
            </a:endParaRP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000" dirty="0" smtClean="0">
                <a:cs typeface="B Nazanin" pitchFamily="2" charset="-78"/>
              </a:rPr>
              <a:t>محدود كردن تماس‌ صورت ب</a:t>
            </a:r>
            <a:r>
              <a:rPr lang="fa-IR" sz="3000" dirty="0" smtClean="0">
                <a:cs typeface="B Nazanin" pitchFamily="2" charset="-78"/>
              </a:rPr>
              <a:t>ا</a:t>
            </a:r>
            <a:r>
              <a:rPr lang="ar-SA" sz="3000" dirty="0" smtClean="0">
                <a:cs typeface="B Nazanin" pitchFamily="2" charset="-78"/>
              </a:rPr>
              <a:t> صورت نيز به مادر كمك مي‌كند تا از تنفس و انتشار قطرات آلوده</a:t>
            </a:r>
            <a:r>
              <a:rPr lang="fa-IR" sz="3000" dirty="0" smtClean="0">
                <a:cs typeface="B Nazanin" pitchFamily="2" charset="-78"/>
              </a:rPr>
              <a:t> </a:t>
            </a:r>
            <a:r>
              <a:rPr lang="ar-SA" sz="3000" dirty="0" smtClean="0">
                <a:cs typeface="B Nazanin" pitchFamily="2" charset="-78"/>
              </a:rPr>
              <a:t>جلوگيري شود. </a:t>
            </a:r>
            <a:endParaRPr lang="fa-IR" sz="3000" dirty="0" smtClean="0">
              <a:cs typeface="B Nazanin" pitchFamily="2" charset="-78"/>
            </a:endParaRP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000" dirty="0" smtClean="0">
                <a:cs typeface="B Nazanin" pitchFamily="2" charset="-78"/>
              </a:rPr>
              <a:t>در موارد‌ي كه بيماري مادر بسيار مسري و جدي است مي‌تواند با استفاده از يك ماسك مانع انتقال بيماري از طريق تنفس، بيني و دهان خود به </a:t>
            </a:r>
            <a:r>
              <a:rPr lang="fa-IR" sz="3000" dirty="0" smtClean="0">
                <a:cs typeface="B Nazanin" pitchFamily="2" charset="-78"/>
              </a:rPr>
              <a:t>شیرخوار</a:t>
            </a:r>
            <a:r>
              <a:rPr lang="ar-SA" sz="3000" dirty="0" smtClean="0">
                <a:cs typeface="B Nazanin" pitchFamily="2" charset="-78"/>
              </a:rPr>
              <a:t> شود.</a:t>
            </a:r>
            <a:endParaRPr lang="ar-SA" sz="3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516671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14546" y="1857364"/>
            <a:ext cx="4786346" cy="928694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عفونت های شایع 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  <p:pic>
        <p:nvPicPr>
          <p:cNvPr id="5" name="Picture 4" descr="rhinovir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2928934"/>
            <a:ext cx="2571768" cy="25993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5" descr="E:\Documents and Settings\elnaz\My Documents\My Pictures\متحرک\1355529anr4vjyg4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8785671" cy="177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868363"/>
          </a:xfrm>
        </p:spPr>
        <p:txBody>
          <a:bodyPr>
            <a:noAutofit/>
          </a:bodyPr>
          <a:lstStyle/>
          <a:p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سرماخوردگي، </a:t>
            </a:r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ا</a:t>
            </a:r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نفلو</a:t>
            </a:r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آ</a:t>
            </a:r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نزا و عفونت‌هاي خفيف</a:t>
            </a:r>
            <a:b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</a:b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4500"/>
              </a:lnSpc>
            </a:pPr>
            <a:r>
              <a:rPr lang="ar-SA" sz="3200" dirty="0" smtClean="0">
                <a:cs typeface="B Nazanin" pitchFamily="2" charset="-78"/>
              </a:rPr>
              <a:t>شيردهي </a:t>
            </a:r>
            <a:r>
              <a:rPr lang="ar-SA" sz="3200" dirty="0">
                <a:cs typeface="B Nazanin" pitchFamily="2" charset="-78"/>
              </a:rPr>
              <a:t>در حين بيماري و شرايط سخت، مادر را از نظر روحي حمايت </a:t>
            </a:r>
            <a:r>
              <a:rPr lang="ar-SA" sz="3200" dirty="0" smtClean="0">
                <a:cs typeface="B Nazanin" pitchFamily="2" charset="-78"/>
              </a:rPr>
              <a:t>مي‌كند</a:t>
            </a:r>
            <a:r>
              <a:rPr lang="fa-IR" sz="3200" dirty="0" smtClean="0">
                <a:cs typeface="B Nazanin" pitchFamily="2" charset="-78"/>
              </a:rPr>
              <a:t>،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زيرا در زماني كه مادر بر خلا‌ف تمايلش نمي‌تواند زياد به كودكش برسد و از او مراقبت كند شيردادن يك راه بسيار خوب برقراري ارتباط است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  <p:pic>
        <p:nvPicPr>
          <p:cNvPr id="5" name="Picture 4" descr="Influenza_virus_2008765-222x2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3718614"/>
            <a:ext cx="2500330" cy="25679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9516671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14546" y="1500174"/>
            <a:ext cx="4786346" cy="1357322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بیماری های میکروبی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  <p:pic>
        <p:nvPicPr>
          <p:cNvPr id="3" name="Picture 2" descr="ist2_9678853-nasty-germ-microb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2928934"/>
            <a:ext cx="2357454" cy="27820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E:\Documents and Settings\elnaz\My Documents\My Pictures\متحرک\1355529anr4vjyg4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8785671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868363"/>
          </a:xfrm>
        </p:spPr>
        <p:txBody>
          <a:bodyPr>
            <a:noAutofit/>
          </a:bodyPr>
          <a:lstStyle/>
          <a:p>
            <a:r>
              <a:rPr lang="ar-SA" sz="3400" dirty="0" smtClean="0">
                <a:solidFill>
                  <a:srgbClr val="00B050"/>
                </a:solidFill>
                <a:cs typeface="B Titr" pitchFamily="2" charset="-78"/>
              </a:rPr>
              <a:t>عفونت‌هاي </a:t>
            </a:r>
            <a:r>
              <a:rPr lang="ar-SA" sz="3600" dirty="0" smtClean="0">
                <a:solidFill>
                  <a:srgbClr val="00B050"/>
                </a:solidFill>
                <a:cs typeface="B Titr" pitchFamily="2" charset="-78"/>
              </a:rPr>
              <a:t>استرپتوك</a:t>
            </a:r>
            <a:r>
              <a:rPr lang="fa-IR" sz="3600" dirty="0" smtClean="0">
                <a:solidFill>
                  <a:srgbClr val="00B050"/>
                </a:solidFill>
                <a:cs typeface="B Titr" pitchFamily="2" charset="-78"/>
              </a:rPr>
              <a:t>و</a:t>
            </a:r>
            <a:r>
              <a:rPr lang="ar-SA" sz="3600" dirty="0" smtClean="0">
                <a:solidFill>
                  <a:srgbClr val="00B050"/>
                </a:solidFill>
                <a:cs typeface="B Titr" pitchFamily="2" charset="-78"/>
              </a:rPr>
              <a:t>ك</a:t>
            </a:r>
            <a:r>
              <a:rPr lang="fa-IR" sz="3600" dirty="0" smtClean="0">
                <a:solidFill>
                  <a:srgbClr val="00B050"/>
                </a:solidFill>
                <a:cs typeface="B Titr" pitchFamily="2" charset="-78"/>
              </a:rPr>
              <a:t> </a:t>
            </a:r>
            <a:r>
              <a:rPr lang="ar-SA" sz="3600" dirty="0" smtClean="0">
                <a:solidFill>
                  <a:srgbClr val="00B050"/>
                </a:solidFill>
                <a:cs typeface="B Titr" pitchFamily="2" charset="-78"/>
              </a:rPr>
              <a:t>گروه A</a:t>
            </a:r>
            <a:r>
              <a:rPr lang="fa-IR" sz="3400" b="1" dirty="0" smtClean="0">
                <a:solidFill>
                  <a:srgbClr val="00B050"/>
                </a:solidFill>
                <a:cs typeface="B Titr" pitchFamily="2" charset="-78"/>
              </a:rPr>
              <a:t>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4400"/>
              </a:lnSpc>
              <a:spcBef>
                <a:spcPts val="1200"/>
              </a:spcBef>
            </a:pPr>
            <a:r>
              <a:rPr lang="fa-IR" sz="3200" dirty="0" smtClean="0">
                <a:cs typeface="B Nazanin" pitchFamily="2" charset="-78"/>
              </a:rPr>
              <a:t>در موارد بیماری مادر (سلولیت، پنومونی، ماستیت و ...): جداسازی مادر و شیرخوار برای حداقل 24 ساعت پس از شروع درمان  </a:t>
            </a:r>
          </a:p>
          <a:p>
            <a:pPr algn="just">
              <a:spcBef>
                <a:spcPts val="1200"/>
              </a:spcBef>
            </a:pPr>
            <a:endParaRPr lang="fa-IR" sz="3200" b="1" dirty="0" smtClean="0">
              <a:cs typeface="B Nazanin" pitchFamily="2" charset="-78"/>
            </a:endParaRPr>
          </a:p>
        </p:txBody>
      </p:sp>
      <p:pic>
        <p:nvPicPr>
          <p:cNvPr id="5" name="Picture 4" descr="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2910145"/>
            <a:ext cx="3240360" cy="3225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92389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سل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57158" y="1071546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3800"/>
              </a:lnSpc>
              <a:spcBef>
                <a:spcPts val="600"/>
              </a:spcBef>
            </a:pPr>
            <a:r>
              <a:rPr lang="ar-SA" sz="2800" dirty="0" smtClean="0">
                <a:cs typeface="B Nazanin" pitchFamily="2" charset="-78"/>
              </a:rPr>
              <a:t>در </a:t>
            </a:r>
            <a:r>
              <a:rPr lang="ar-SA" sz="2800" dirty="0">
                <a:cs typeface="B Nazanin" pitchFamily="2" charset="-78"/>
              </a:rPr>
              <a:t>مادراني كه فقط تست </a:t>
            </a:r>
            <a:r>
              <a:rPr lang="ar-SA" sz="2800" dirty="0" smtClean="0">
                <a:cs typeface="B Nazanin" pitchFamily="2" charset="-78"/>
              </a:rPr>
              <a:t>توبركولين </a:t>
            </a:r>
            <a:r>
              <a:rPr lang="ar-SA" sz="2800" dirty="0">
                <a:cs typeface="B Nazanin" pitchFamily="2" charset="-78"/>
              </a:rPr>
              <a:t>آنان مثبت است و بيماري فعال ندارند تغذيه كودك با </a:t>
            </a:r>
            <a:r>
              <a:rPr lang="ar-SA" sz="2800" dirty="0" smtClean="0">
                <a:cs typeface="B Nazanin" pitchFamily="2" charset="-78"/>
              </a:rPr>
              <a:t>شير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‌مادر </a:t>
            </a:r>
            <a:r>
              <a:rPr lang="ar-SA" sz="2800" dirty="0">
                <a:cs typeface="B Nazanin" pitchFamily="2" charset="-78"/>
              </a:rPr>
              <a:t>بلا‌مانع است.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3800"/>
              </a:lnSpc>
              <a:spcBef>
                <a:spcPts val="600"/>
              </a:spcBef>
            </a:pPr>
            <a:r>
              <a:rPr lang="ar-SA" sz="2800" dirty="0" smtClean="0">
                <a:cs typeface="B Nazanin" pitchFamily="2" charset="-78"/>
              </a:rPr>
              <a:t>در </a:t>
            </a:r>
            <a:r>
              <a:rPr lang="ar-SA" sz="2800" dirty="0">
                <a:cs typeface="B Nazanin" pitchFamily="2" charset="-78"/>
              </a:rPr>
              <a:t>مادر مبتلا‌به سل فعال، نوزاد بايد بلا‌فاصله پس از تولد از مادر جدا شود زيرا انتقال ميكروب سل از </a:t>
            </a:r>
            <a:r>
              <a:rPr lang="fa-IR" sz="2800" dirty="0" smtClean="0">
                <a:cs typeface="B Nazanin" pitchFamily="2" charset="-78"/>
              </a:rPr>
              <a:t>راه </a:t>
            </a:r>
            <a:r>
              <a:rPr lang="ar-SA" sz="2800" dirty="0" smtClean="0">
                <a:cs typeface="B Nazanin" pitchFamily="2" charset="-78"/>
              </a:rPr>
              <a:t>تنفس </a:t>
            </a:r>
            <a:r>
              <a:rPr lang="ar-SA" sz="2800" dirty="0">
                <a:cs typeface="B Nazanin" pitchFamily="2" charset="-78"/>
              </a:rPr>
              <a:t>است. </a:t>
            </a:r>
            <a:endParaRPr lang="fa-IR" sz="2800" dirty="0" smtClean="0">
              <a:cs typeface="B Nazanin" pitchFamily="2" charset="-78"/>
            </a:endParaRPr>
          </a:p>
          <a:p>
            <a:pPr lvl="1" algn="just">
              <a:lnSpc>
                <a:spcPts val="3800"/>
              </a:lnSpc>
              <a:spcBef>
                <a:spcPts val="600"/>
              </a:spcBef>
            </a:pPr>
            <a:r>
              <a:rPr lang="ar-SA" sz="2800" dirty="0" smtClean="0">
                <a:cs typeface="B Nazanin" pitchFamily="2" charset="-78"/>
              </a:rPr>
              <a:t>مادر </a:t>
            </a:r>
            <a:r>
              <a:rPr lang="ar-SA" sz="2800" dirty="0">
                <a:cs typeface="B Nazanin" pitchFamily="2" charset="-78"/>
              </a:rPr>
              <a:t>مي‌تواند شير خود را بدوشد تا توسط فرد ديگري به نوزاد داده شود. </a:t>
            </a:r>
            <a:endParaRPr lang="fa-IR" sz="2800" dirty="0" smtClean="0">
              <a:cs typeface="B Nazanin" pitchFamily="2" charset="-78"/>
            </a:endParaRPr>
          </a:p>
          <a:p>
            <a:pPr lvl="1" algn="just">
              <a:lnSpc>
                <a:spcPts val="3800"/>
              </a:lnSpc>
              <a:spcBef>
                <a:spcPts val="600"/>
              </a:spcBef>
            </a:pPr>
            <a:r>
              <a:rPr lang="ar-SA" sz="2800" dirty="0" smtClean="0">
                <a:cs typeface="B Nazanin" pitchFamily="2" charset="-78"/>
              </a:rPr>
              <a:t>به </a:t>
            </a:r>
            <a:r>
              <a:rPr lang="ar-SA" sz="2800" dirty="0">
                <a:cs typeface="B Nazanin" pitchFamily="2" charset="-78"/>
              </a:rPr>
              <a:t>محض </a:t>
            </a:r>
            <a:r>
              <a:rPr lang="fa-IR" sz="2800" dirty="0" smtClean="0">
                <a:cs typeface="B Nazanin" pitchFamily="2" charset="-78"/>
              </a:rPr>
              <a:t>غ</a:t>
            </a:r>
            <a:r>
              <a:rPr lang="ar-SA" sz="2800" dirty="0" smtClean="0">
                <a:cs typeface="B Nazanin" pitchFamily="2" charset="-78"/>
              </a:rPr>
              <a:t>يرواگير </a:t>
            </a:r>
            <a:r>
              <a:rPr lang="ar-SA" sz="2800" dirty="0">
                <a:cs typeface="B Nazanin" pitchFamily="2" charset="-78"/>
              </a:rPr>
              <a:t>بودن </a:t>
            </a:r>
            <a:r>
              <a:rPr lang="ar-SA" sz="2800" dirty="0" smtClean="0">
                <a:cs typeface="B Nazanin" pitchFamily="2" charset="-78"/>
              </a:rPr>
              <a:t>بيماري</a:t>
            </a:r>
            <a:r>
              <a:rPr lang="fa-IR" sz="2800" dirty="0" smtClean="0">
                <a:cs typeface="B Nazanin" pitchFamily="2" charset="-78"/>
              </a:rPr>
              <a:t> (</a:t>
            </a:r>
            <a:r>
              <a:rPr lang="ar-SA" sz="2800" dirty="0" smtClean="0">
                <a:cs typeface="B Nazanin" pitchFamily="2" charset="-78"/>
              </a:rPr>
              <a:t>منفي </a:t>
            </a:r>
            <a:r>
              <a:rPr lang="ar-SA" sz="2800" dirty="0">
                <a:cs typeface="B Nazanin" pitchFamily="2" charset="-78"/>
              </a:rPr>
              <a:t>شدن خلط </a:t>
            </a:r>
            <a:r>
              <a:rPr lang="ar-SA" sz="2800" dirty="0" smtClean="0">
                <a:cs typeface="B Nazanin" pitchFamily="2" charset="-78"/>
              </a:rPr>
              <a:t>مادر</a:t>
            </a:r>
            <a:r>
              <a:rPr lang="fa-IR" sz="2800" dirty="0" smtClean="0">
                <a:cs typeface="B Nazanin" pitchFamily="2" charset="-78"/>
              </a:rPr>
              <a:t>)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كه معمولا‌ً 2 هفته طول مي‌كشد تغذيه مستقيم </a:t>
            </a:r>
            <a:r>
              <a:rPr lang="ar-SA" sz="2800" dirty="0" smtClean="0">
                <a:cs typeface="B Nazanin" pitchFamily="2" charset="-78"/>
              </a:rPr>
              <a:t>شروع </a:t>
            </a:r>
            <a:r>
              <a:rPr lang="fa-IR" sz="2800" dirty="0" smtClean="0">
                <a:cs typeface="B Nazanin" pitchFamily="2" charset="-78"/>
              </a:rPr>
              <a:t>می </a:t>
            </a:r>
            <a:r>
              <a:rPr lang="ar-SA" sz="2800" dirty="0" smtClean="0">
                <a:cs typeface="B Nazanin" pitchFamily="2" charset="-78"/>
              </a:rPr>
              <a:t>شود</a:t>
            </a:r>
            <a:r>
              <a:rPr lang="ar-SA" sz="2800" dirty="0">
                <a:cs typeface="B Nazanin" pitchFamily="2" charset="-78"/>
              </a:rPr>
              <a:t>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3800"/>
              </a:lnSpc>
              <a:spcBef>
                <a:spcPts val="600"/>
              </a:spcBef>
            </a:pPr>
            <a:r>
              <a:rPr lang="ar-SA" sz="2800" dirty="0" smtClean="0">
                <a:cs typeface="B Nazanin" pitchFamily="2" charset="-78"/>
              </a:rPr>
              <a:t>در ماستيت سلي</a:t>
            </a:r>
            <a:r>
              <a:rPr lang="fa-IR" sz="2800" dirty="0" smtClean="0">
                <a:cs typeface="B Nazanin" pitchFamily="2" charset="-78"/>
              </a:rPr>
              <a:t>، معمولاً تا </a:t>
            </a:r>
            <a:r>
              <a:rPr lang="ar-SA" sz="2800" dirty="0" smtClean="0">
                <a:cs typeface="B Nazanin" pitchFamily="2" charset="-78"/>
              </a:rPr>
              <a:t>2 هفته </a:t>
            </a:r>
            <a:r>
              <a:rPr lang="fa-IR" sz="2800" dirty="0" smtClean="0">
                <a:cs typeface="B Nazanin" pitchFamily="2" charset="-78"/>
              </a:rPr>
              <a:t>پس از شروع درمان </a:t>
            </a:r>
            <a:r>
              <a:rPr lang="ar-SA" sz="2800" dirty="0" smtClean="0">
                <a:cs typeface="B Nazanin" pitchFamily="2" charset="-78"/>
              </a:rPr>
              <a:t>بايد </a:t>
            </a:r>
            <a:r>
              <a:rPr lang="ar-SA" sz="2800" dirty="0">
                <a:cs typeface="B Nazanin" pitchFamily="2" charset="-78"/>
              </a:rPr>
              <a:t>شير را دوشيد و دور </a:t>
            </a:r>
            <a:r>
              <a:rPr lang="ar-SA" sz="2800" dirty="0" smtClean="0">
                <a:cs typeface="B Nazanin" pitchFamily="2" charset="-78"/>
              </a:rPr>
              <a:t>ريخت.</a:t>
            </a:r>
            <a:endParaRPr lang="ar-SA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16428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تب مالت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45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انتقال </a:t>
            </a:r>
            <a:r>
              <a:rPr lang="ar-SA" sz="2800" dirty="0">
                <a:cs typeface="B Nazanin" pitchFamily="2" charset="-78"/>
              </a:rPr>
              <a:t>عفونت از طريق تغذيه با شير‌مادر مطرح </a:t>
            </a:r>
            <a:r>
              <a:rPr lang="fa-IR" sz="2800" dirty="0" smtClean="0">
                <a:cs typeface="B Nazanin" pitchFamily="2" charset="-78"/>
              </a:rPr>
              <a:t>شده </a:t>
            </a:r>
            <a:r>
              <a:rPr lang="ar-SA" sz="2800" dirty="0" smtClean="0">
                <a:cs typeface="B Nazanin" pitchFamily="2" charset="-78"/>
              </a:rPr>
              <a:t>ولي </a:t>
            </a:r>
            <a:r>
              <a:rPr lang="ar-SA" sz="2800" dirty="0">
                <a:cs typeface="B Nazanin" pitchFamily="2" charset="-78"/>
              </a:rPr>
              <a:t>ثابت نشده است.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45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شايد </a:t>
            </a:r>
            <a:r>
              <a:rPr lang="ar-SA" sz="2800" dirty="0">
                <a:cs typeface="B Nazanin" pitchFamily="2" charset="-78"/>
              </a:rPr>
              <a:t>مناسب باشد كه براي مدت </a:t>
            </a:r>
            <a:r>
              <a:rPr lang="fa-IR" sz="2800" dirty="0" smtClean="0">
                <a:cs typeface="B Nazanin" pitchFamily="2" charset="-78"/>
              </a:rPr>
              <a:t>96-48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ساعت اول كه مادر تحت درمان قرار </a:t>
            </a:r>
            <a:r>
              <a:rPr lang="ar-SA" sz="2800" dirty="0" smtClean="0">
                <a:cs typeface="B Nazanin" pitchFamily="2" charset="-78"/>
              </a:rPr>
              <a:t>مي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گيرد </a:t>
            </a:r>
            <a:r>
              <a:rPr lang="ar-SA" sz="2800" dirty="0">
                <a:cs typeface="B Nazanin" pitchFamily="2" charset="-78"/>
              </a:rPr>
              <a:t>تغذيه با شير‌مادر قطع </a:t>
            </a:r>
            <a:r>
              <a:rPr lang="ar-SA" sz="2800" dirty="0" smtClean="0">
                <a:cs typeface="B Nazanin" pitchFamily="2" charset="-78"/>
              </a:rPr>
              <a:t>شد</a:t>
            </a:r>
            <a:r>
              <a:rPr lang="fa-IR" sz="2800" dirty="0" smtClean="0">
                <a:cs typeface="B Nazanin" pitchFamily="2" charset="-78"/>
              </a:rPr>
              <a:t>ه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و پستان‌ها دوشيده و شير دور ريخته شود.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45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درمان </a:t>
            </a:r>
            <a:r>
              <a:rPr lang="ar-SA" sz="2800" dirty="0">
                <a:cs typeface="B Nazanin" pitchFamily="2" charset="-78"/>
              </a:rPr>
              <a:t>مادر مي‌تواند با استرپتومايسين، تتراسيكلين، كوتريموكسازول و ريفامپين در </a:t>
            </a:r>
            <a:r>
              <a:rPr lang="ar-SA" sz="2800" dirty="0" smtClean="0">
                <a:cs typeface="B Nazanin" pitchFamily="2" charset="-78"/>
              </a:rPr>
              <a:t>شيردهي </a:t>
            </a:r>
            <a:r>
              <a:rPr lang="ar-SA" sz="2800" dirty="0">
                <a:cs typeface="B Nazanin" pitchFamily="2" charset="-78"/>
              </a:rPr>
              <a:t>ادامه يابد</a:t>
            </a:r>
            <a:r>
              <a:rPr lang="ar-SA" sz="2800" dirty="0" smtClean="0">
                <a:cs typeface="B Nazanin" pitchFamily="2" charset="-78"/>
              </a:rPr>
              <a:t>.</a:t>
            </a:r>
            <a:endParaRPr lang="ar-SA" sz="2800" dirty="0">
              <a:cs typeface="B Nazanin" pitchFamily="2" charset="-78"/>
            </a:endParaRPr>
          </a:p>
        </p:txBody>
      </p:sp>
      <p:pic>
        <p:nvPicPr>
          <p:cNvPr id="4" name="Picture 3" descr="2POCALXHKHKCAY9B6NFCA22YZ0NCA5AUWV1CASV0OMYCAUVDJ5ECA24ALU7CAEMBZDJCAZYP0CACA9D33O5CABYEIFSCAIBG0K2CAR4MD0BCADEOUO3CA2328WNCA6OFLC1CASNIR1XCAZ4R7GKCA46O4X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4450872"/>
            <a:ext cx="3012346" cy="1835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316428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وبا و تب حصبه (تیفوئید) 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37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وبا </a:t>
            </a:r>
            <a:r>
              <a:rPr lang="ar-SA" sz="2800" dirty="0">
                <a:cs typeface="B Nazanin" pitchFamily="2" charset="-78"/>
              </a:rPr>
              <a:t>توسط باكتري ايجاد </a:t>
            </a:r>
            <a:r>
              <a:rPr lang="fa-IR" sz="2800" dirty="0" smtClean="0">
                <a:cs typeface="B Nazanin" pitchFamily="2" charset="-78"/>
              </a:rPr>
              <a:t>شده، </a:t>
            </a:r>
            <a:r>
              <a:rPr lang="ar-SA" sz="2800" dirty="0" smtClean="0">
                <a:cs typeface="B Nazanin" pitchFamily="2" charset="-78"/>
              </a:rPr>
              <a:t>به </a:t>
            </a:r>
            <a:r>
              <a:rPr lang="ar-SA" sz="2800" dirty="0">
                <a:cs typeface="B Nazanin" pitchFamily="2" charset="-78"/>
              </a:rPr>
              <a:t>پوشش روده آسيب </a:t>
            </a:r>
            <a:r>
              <a:rPr lang="fa-IR" sz="2800" dirty="0" smtClean="0">
                <a:cs typeface="B Nazanin" pitchFamily="2" charset="-78"/>
              </a:rPr>
              <a:t>رسانده </a:t>
            </a:r>
            <a:r>
              <a:rPr lang="ar-SA" sz="2800" dirty="0" smtClean="0">
                <a:cs typeface="B Nazanin" pitchFamily="2" charset="-78"/>
              </a:rPr>
              <a:t>و </a:t>
            </a:r>
            <a:r>
              <a:rPr lang="ar-SA" sz="2800" dirty="0">
                <a:cs typeface="B Nazanin" pitchFamily="2" charset="-78"/>
              </a:rPr>
              <a:t>سبب اسهال و استفراغ مي‌گردد.</a:t>
            </a:r>
          </a:p>
          <a:p>
            <a:pPr algn="just">
              <a:lnSpc>
                <a:spcPts val="37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حصبه </a:t>
            </a:r>
            <a:r>
              <a:rPr lang="ar-SA" sz="2800" dirty="0">
                <a:cs typeface="B Nazanin" pitchFamily="2" charset="-78"/>
              </a:rPr>
              <a:t>يك بيماري عفوني است كه به دليل سطح بهداشتي پايين و از طريق غذا و نوشيدني يا آب آلوده منتقل مي‌شود اما مي‌تواند از فرد به فرد هم منتقل گردد</a:t>
            </a:r>
            <a:r>
              <a:rPr lang="ar-SA" sz="2800" dirty="0" smtClean="0">
                <a:cs typeface="B Nazanin" pitchFamily="2" charset="-78"/>
              </a:rPr>
              <a:t>.</a:t>
            </a:r>
            <a:endParaRPr lang="fa-IR" sz="2800" dirty="0" smtClean="0">
              <a:cs typeface="B Nazanin" pitchFamily="2" charset="-78"/>
            </a:endParaRPr>
          </a:p>
          <a:p>
            <a:pPr>
              <a:lnSpc>
                <a:spcPts val="37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شيردهي، شيرخوار را از ابتلا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‌به وبا و تب حصبه محافظت مي‌كند</a:t>
            </a:r>
            <a:r>
              <a:rPr lang="fa-IR" sz="2800" dirty="0" smtClean="0">
                <a:cs typeface="B Nazanin" pitchFamily="2" charset="-78"/>
              </a:rPr>
              <a:t>:</a:t>
            </a:r>
            <a:endParaRPr lang="ar-SA" sz="2800" dirty="0" smtClean="0">
              <a:cs typeface="B Nazanin" pitchFamily="2" charset="-78"/>
            </a:endParaRPr>
          </a:p>
          <a:p>
            <a:pPr lvl="1">
              <a:lnSpc>
                <a:spcPts val="3700"/>
              </a:lnSpc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آ</a:t>
            </a:r>
            <a:r>
              <a:rPr lang="ar-SA" sz="2800" dirty="0" smtClean="0">
                <a:cs typeface="B Nazanin" pitchFamily="2" charset="-78"/>
              </a:rPr>
              <a:t>نتي‌بادي‌هاي موجود در شير‌مادر </a:t>
            </a:r>
          </a:p>
          <a:p>
            <a:pPr lvl="1">
              <a:lnSpc>
                <a:spcPts val="3700"/>
              </a:lnSpc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عدم تغذیه </a:t>
            </a:r>
            <a:r>
              <a:rPr lang="ar-SA" sz="2800" dirty="0" smtClean="0">
                <a:cs typeface="B Nazanin" pitchFamily="2" charset="-78"/>
              </a:rPr>
              <a:t>شيرخوار با آب و مواد غذايي</a:t>
            </a:r>
            <a:r>
              <a:rPr lang="fa-IR" sz="2800" dirty="0" smtClean="0">
                <a:cs typeface="B Nazanin" pitchFamily="2" charset="-78"/>
              </a:rPr>
              <a:t> آلوده</a:t>
            </a:r>
            <a:endParaRPr lang="ar-SA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16428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جذام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4424378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4100"/>
              </a:lnSpc>
              <a:spcBef>
                <a:spcPts val="1800"/>
              </a:spcBef>
            </a:pPr>
            <a:r>
              <a:rPr lang="ar-SA" sz="2800" dirty="0" smtClean="0">
                <a:cs typeface="B Nazanin" pitchFamily="2" charset="-78"/>
              </a:rPr>
              <a:t>بيماري </a:t>
            </a:r>
            <a:r>
              <a:rPr lang="ar-SA" sz="2800" dirty="0">
                <a:cs typeface="B Nazanin" pitchFamily="2" charset="-78"/>
              </a:rPr>
              <a:t>عفوني </a:t>
            </a:r>
            <a:r>
              <a:rPr lang="ar-SA" sz="2800" dirty="0" smtClean="0">
                <a:cs typeface="B Nazanin" pitchFamily="2" charset="-78"/>
              </a:rPr>
              <a:t>مزمن</a:t>
            </a:r>
            <a:r>
              <a:rPr lang="fa-IR" sz="2800" dirty="0" smtClean="0">
                <a:cs typeface="B Nazanin" pitchFamily="2" charset="-78"/>
              </a:rPr>
              <a:t>ی که </a:t>
            </a:r>
            <a:r>
              <a:rPr lang="ar-SA" sz="2800" dirty="0" smtClean="0">
                <a:cs typeface="B Nazanin" pitchFamily="2" charset="-78"/>
              </a:rPr>
              <a:t>پوست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ar-SA" sz="2800" dirty="0" smtClean="0">
                <a:cs typeface="B Nazanin" pitchFamily="2" charset="-78"/>
              </a:rPr>
              <a:t>بافت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ها </a:t>
            </a:r>
            <a:r>
              <a:rPr lang="ar-SA" sz="2800" dirty="0">
                <a:cs typeface="B Nazanin" pitchFamily="2" charset="-78"/>
              </a:rPr>
              <a:t>و سيستم عصبي را درگير مي‌كند.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4100"/>
              </a:lnSpc>
              <a:spcBef>
                <a:spcPts val="1800"/>
              </a:spcBef>
            </a:pPr>
            <a:r>
              <a:rPr lang="ar-SA" sz="2800" dirty="0" smtClean="0">
                <a:cs typeface="B Nazanin" pitchFamily="2" charset="-78"/>
              </a:rPr>
              <a:t>سبب </a:t>
            </a:r>
            <a:r>
              <a:rPr lang="ar-SA" sz="2800" dirty="0">
                <a:cs typeface="B Nazanin" pitchFamily="2" charset="-78"/>
              </a:rPr>
              <a:t>زخم، پوسته ريزي، تغيير فرم و از بين رفتن قسمت‌هايي از بدن </a:t>
            </a:r>
            <a:r>
              <a:rPr lang="ar-SA" sz="2800" dirty="0" smtClean="0">
                <a:cs typeface="B Nazanin" pitchFamily="2" charset="-78"/>
              </a:rPr>
              <a:t>مي‌شود</a:t>
            </a:r>
            <a:r>
              <a:rPr lang="fa-IR" sz="2800" dirty="0" smtClean="0">
                <a:cs typeface="B Nazanin" pitchFamily="2" charset="-78"/>
              </a:rPr>
              <a:t>.</a:t>
            </a:r>
          </a:p>
          <a:p>
            <a:pPr algn="just">
              <a:lnSpc>
                <a:spcPts val="4100"/>
              </a:lnSpc>
              <a:spcBef>
                <a:spcPts val="1800"/>
              </a:spcBef>
            </a:pPr>
            <a:r>
              <a:rPr lang="ar-SA" sz="2800" dirty="0" smtClean="0">
                <a:cs typeface="B Nazanin" pitchFamily="2" charset="-78"/>
              </a:rPr>
              <a:t>انتقال </a:t>
            </a:r>
            <a:r>
              <a:rPr lang="ar-SA" sz="2800" dirty="0">
                <a:cs typeface="B Nazanin" pitchFamily="2" charset="-78"/>
              </a:rPr>
              <a:t>بعد از تماس طولا‌ني و نزديك صورت </a:t>
            </a:r>
            <a:r>
              <a:rPr lang="ar-SA" sz="2800" dirty="0" smtClean="0">
                <a:cs typeface="B Nazanin" pitchFamily="2" charset="-78"/>
              </a:rPr>
              <a:t>مي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گيرد</a:t>
            </a:r>
            <a:r>
              <a:rPr lang="ar-SA" sz="2800" dirty="0">
                <a:cs typeface="B Nazanin" pitchFamily="2" charset="-78"/>
              </a:rPr>
              <a:t>.</a:t>
            </a:r>
          </a:p>
          <a:p>
            <a:pPr algn="just">
              <a:lnSpc>
                <a:spcPts val="4100"/>
              </a:lnSpc>
              <a:spcBef>
                <a:spcPts val="1800"/>
              </a:spcBef>
            </a:pPr>
            <a:r>
              <a:rPr lang="ar-SA" sz="2800" dirty="0">
                <a:cs typeface="B Nazanin" pitchFamily="2" charset="-78"/>
              </a:rPr>
              <a:t>شواهدي دال بر انتقال بيماري از طريق </a:t>
            </a:r>
            <a:r>
              <a:rPr lang="ar-SA" sz="2800" dirty="0" smtClean="0">
                <a:cs typeface="B Nazanin" pitchFamily="2" charset="-78"/>
              </a:rPr>
              <a:t>شير‌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مادر </a:t>
            </a:r>
            <a:r>
              <a:rPr lang="ar-SA" sz="2800" dirty="0">
                <a:cs typeface="B Nazanin" pitchFamily="2" charset="-78"/>
              </a:rPr>
              <a:t>وجود ندارد.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4100"/>
              </a:lnSpc>
              <a:spcBef>
                <a:spcPts val="1800"/>
              </a:spcBef>
            </a:pPr>
            <a:r>
              <a:rPr lang="ar-SA" sz="2800" dirty="0" smtClean="0">
                <a:cs typeface="B Nazanin" pitchFamily="2" charset="-78"/>
              </a:rPr>
              <a:t>داروهاي </a:t>
            </a:r>
            <a:r>
              <a:rPr lang="ar-SA" sz="2800" dirty="0">
                <a:cs typeface="B Nazanin" pitchFamily="2" charset="-78"/>
              </a:rPr>
              <a:t>ضد جذام </a:t>
            </a:r>
            <a:r>
              <a:rPr lang="ar-SA" sz="2800" dirty="0" smtClean="0">
                <a:cs typeface="B Nazanin" pitchFamily="2" charset="-78"/>
              </a:rPr>
              <a:t>با </a:t>
            </a:r>
            <a:r>
              <a:rPr lang="ar-SA" sz="2800" dirty="0">
                <a:cs typeface="B Nazanin" pitchFamily="2" charset="-78"/>
              </a:rPr>
              <a:t>شيردهي سازگاري دارند.</a:t>
            </a:r>
            <a:endParaRPr lang="fa-IR" sz="2800" b="1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662949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بیماری لایم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از </a:t>
            </a:r>
            <a:r>
              <a:rPr lang="ar-SA" sz="2800" dirty="0">
                <a:cs typeface="B Nazanin" pitchFamily="2" charset="-78"/>
              </a:rPr>
              <a:t>طريق </a:t>
            </a:r>
            <a:r>
              <a:rPr lang="ar-SA" sz="2800" dirty="0" smtClean="0">
                <a:cs typeface="B Nazanin" pitchFamily="2" charset="-78"/>
              </a:rPr>
              <a:t>شير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‌مادر </a:t>
            </a:r>
            <a:r>
              <a:rPr lang="fa-IR" sz="2800" dirty="0" smtClean="0">
                <a:cs typeface="B Nazanin" pitchFamily="2" charset="-78"/>
              </a:rPr>
              <a:t>منتقل نمی شود</a:t>
            </a:r>
            <a:r>
              <a:rPr lang="ar-SA" sz="2800" dirty="0" smtClean="0">
                <a:cs typeface="B Nazanin" pitchFamily="2" charset="-78"/>
              </a:rPr>
              <a:t>.</a:t>
            </a:r>
            <a:endParaRPr lang="ar-SA" sz="2800" dirty="0">
              <a:cs typeface="B Nazanin" pitchFamily="2" charset="-78"/>
            </a:endParaRPr>
          </a:p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به </a:t>
            </a:r>
            <a:r>
              <a:rPr lang="ar-SA" sz="2800" dirty="0">
                <a:cs typeface="B Nazanin" pitchFamily="2" charset="-78"/>
              </a:rPr>
              <a:t>وسيله اسپيروكت ايجاد </a:t>
            </a:r>
            <a:r>
              <a:rPr lang="fa-IR" sz="2800" dirty="0" smtClean="0">
                <a:cs typeface="B Nazanin" pitchFamily="2" charset="-78"/>
              </a:rPr>
              <a:t>شده و </a:t>
            </a:r>
            <a:r>
              <a:rPr lang="ar-SA" sz="2800" dirty="0" smtClean="0">
                <a:cs typeface="B Nazanin" pitchFamily="2" charset="-78"/>
              </a:rPr>
              <a:t>از </a:t>
            </a:r>
            <a:r>
              <a:rPr lang="ar-SA" sz="2800" dirty="0">
                <a:cs typeface="B Nazanin" pitchFamily="2" charset="-78"/>
              </a:rPr>
              <a:t>طريق كنه به انسان انتقال مي‌يابد.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32-3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روز بعد از گزش </a:t>
            </a:r>
            <a:r>
              <a:rPr lang="ar-SA" sz="2800" dirty="0" smtClean="0">
                <a:cs typeface="B Nazanin" pitchFamily="2" charset="-78"/>
              </a:rPr>
              <a:t>كنه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latin typeface="Arial"/>
                <a:cs typeface="Arial"/>
              </a:rPr>
              <a:t>←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تب</a:t>
            </a:r>
            <a:r>
              <a:rPr lang="ar-SA" sz="2800" dirty="0">
                <a:cs typeface="B Nazanin" pitchFamily="2" charset="-78"/>
              </a:rPr>
              <a:t>، سر‌درد، لرز و </a:t>
            </a:r>
            <a:r>
              <a:rPr lang="ar-SA" sz="2800" dirty="0" smtClean="0">
                <a:cs typeface="B Nazanin" pitchFamily="2" charset="-78"/>
              </a:rPr>
              <a:t>خستگي.</a:t>
            </a:r>
            <a:endParaRPr lang="ar-SA" sz="2800" dirty="0">
              <a:cs typeface="B Nazanin" pitchFamily="2" charset="-78"/>
            </a:endParaRPr>
          </a:p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تشخیص </a:t>
            </a:r>
            <a:r>
              <a:rPr lang="ar-SA" sz="2800" dirty="0" smtClean="0">
                <a:cs typeface="B Nazanin" pitchFamily="2" charset="-78"/>
              </a:rPr>
              <a:t>بيماري </a:t>
            </a:r>
            <a:r>
              <a:rPr lang="ar-SA" sz="2800" dirty="0">
                <a:cs typeface="B Nazanin" pitchFamily="2" charset="-78"/>
              </a:rPr>
              <a:t>پس از </a:t>
            </a:r>
            <a:r>
              <a:rPr lang="ar-SA" sz="2800" dirty="0" smtClean="0">
                <a:cs typeface="B Nazanin" pitchFamily="2" charset="-78"/>
              </a:rPr>
              <a:t>تولد</a:t>
            </a:r>
            <a:r>
              <a:rPr lang="fa-IR" sz="2800" dirty="0" smtClean="0">
                <a:cs typeface="B Nazanin" pitchFamily="2" charset="-78"/>
              </a:rPr>
              <a:t>: </a:t>
            </a:r>
          </a:p>
          <a:p>
            <a:pPr lvl="1" algn="just">
              <a:lnSpc>
                <a:spcPts val="3500"/>
              </a:lnSpc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د</a:t>
            </a:r>
            <a:r>
              <a:rPr lang="ar-SA" sz="2800" dirty="0" smtClean="0">
                <a:cs typeface="B Nazanin" pitchFamily="2" charset="-78"/>
              </a:rPr>
              <a:t>رمان </a:t>
            </a:r>
            <a:r>
              <a:rPr lang="ar-SA" sz="2800" dirty="0">
                <a:cs typeface="B Nazanin" pitchFamily="2" charset="-78"/>
              </a:rPr>
              <a:t>آنتي بيوتيكي مناسب </a:t>
            </a:r>
            <a:r>
              <a:rPr lang="fa-IR" sz="2800" dirty="0" smtClean="0">
                <a:cs typeface="B Nazanin" pitchFamily="2" charset="-78"/>
              </a:rPr>
              <a:t>مادر؛ </a:t>
            </a:r>
          </a:p>
          <a:p>
            <a:pPr lvl="1" algn="just">
              <a:lnSpc>
                <a:spcPts val="3500"/>
              </a:lnSpc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کنترل شیرخوار </a:t>
            </a:r>
            <a:r>
              <a:rPr lang="ar-SA" sz="2800" dirty="0" smtClean="0">
                <a:cs typeface="B Nazanin" pitchFamily="2" charset="-78"/>
              </a:rPr>
              <a:t>از </a:t>
            </a:r>
            <a:r>
              <a:rPr lang="ar-SA" sz="2800" dirty="0">
                <a:cs typeface="B Nazanin" pitchFamily="2" charset="-78"/>
              </a:rPr>
              <a:t>نظر علا‌ئم باليني </a:t>
            </a:r>
            <a:r>
              <a:rPr lang="ar-SA" sz="2800" dirty="0" smtClean="0">
                <a:cs typeface="B Nazanin" pitchFamily="2" charset="-78"/>
              </a:rPr>
              <a:t>ب</a:t>
            </a:r>
            <a:r>
              <a:rPr lang="fa-IR" sz="2800" dirty="0" smtClean="0">
                <a:cs typeface="B Nazanin" pitchFamily="2" charset="-78"/>
              </a:rPr>
              <a:t>ه </a:t>
            </a:r>
            <a:r>
              <a:rPr lang="ar-SA" sz="2800" dirty="0" smtClean="0">
                <a:cs typeface="B Nazanin" pitchFamily="2" charset="-78"/>
              </a:rPr>
              <a:t>ويژه </a:t>
            </a:r>
            <a:r>
              <a:rPr lang="ar-SA" sz="2800" dirty="0">
                <a:cs typeface="B Nazanin" pitchFamily="2" charset="-78"/>
              </a:rPr>
              <a:t>تب و </a:t>
            </a:r>
            <a:r>
              <a:rPr lang="ar-SA" sz="2800" dirty="0" smtClean="0">
                <a:cs typeface="B Nazanin" pitchFamily="2" charset="-78"/>
              </a:rPr>
              <a:t>بثورات</a:t>
            </a:r>
            <a:r>
              <a:rPr lang="fa-IR" sz="2800" dirty="0" smtClean="0">
                <a:cs typeface="B Nazanin" pitchFamily="2" charset="-78"/>
              </a:rPr>
              <a:t>؛ انجام </a:t>
            </a:r>
            <a:r>
              <a:rPr lang="ar-SA" sz="2800" dirty="0" smtClean="0">
                <a:cs typeface="B Nazanin" pitchFamily="2" charset="-78"/>
              </a:rPr>
              <a:t>آزمايش خون</a:t>
            </a:r>
            <a:r>
              <a:rPr lang="fa-IR" sz="2800" dirty="0" smtClean="0">
                <a:cs typeface="B Nazanin" pitchFamily="2" charset="-78"/>
              </a:rPr>
              <a:t> و شروع فوری </a:t>
            </a:r>
            <a:r>
              <a:rPr lang="ar-SA" sz="2800" dirty="0" smtClean="0">
                <a:cs typeface="B Nazanin" pitchFamily="2" charset="-78"/>
              </a:rPr>
              <a:t>درمان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در </a:t>
            </a:r>
            <a:r>
              <a:rPr lang="ar-SA" sz="2800" dirty="0">
                <a:cs typeface="B Nazanin" pitchFamily="2" charset="-78"/>
              </a:rPr>
              <a:t>صورت وجود </a:t>
            </a:r>
            <a:r>
              <a:rPr lang="ar-SA" sz="2800" dirty="0" smtClean="0">
                <a:cs typeface="B Nazanin" pitchFamily="2" charset="-78"/>
              </a:rPr>
              <a:t>بيماري.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lnSpc>
                <a:spcPts val="35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پس </a:t>
            </a:r>
            <a:r>
              <a:rPr lang="ar-SA" sz="2800" dirty="0">
                <a:cs typeface="B Nazanin" pitchFamily="2" charset="-78"/>
              </a:rPr>
              <a:t>از شروع درمان مادر، </a:t>
            </a:r>
            <a:r>
              <a:rPr lang="ar-SA" sz="2800" dirty="0" smtClean="0">
                <a:cs typeface="B Nazanin" pitchFamily="2" charset="-78"/>
              </a:rPr>
              <a:t>مي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توان </a:t>
            </a:r>
            <a:r>
              <a:rPr lang="ar-SA" sz="2800" dirty="0">
                <a:cs typeface="B Nazanin" pitchFamily="2" charset="-78"/>
              </a:rPr>
              <a:t>تغذيه با شير‌مادر را شروع كرد</a:t>
            </a:r>
            <a:r>
              <a:rPr lang="ar-SA" sz="2800" dirty="0" smtClean="0">
                <a:cs typeface="B Nazanin" pitchFamily="2" charset="-78"/>
              </a:rPr>
              <a:t>.</a:t>
            </a:r>
            <a:endParaRPr lang="ar-SA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421259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مالاریا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4424378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مادر مبتلا </a:t>
            </a:r>
            <a:r>
              <a:rPr lang="ar-SA" sz="3200" dirty="0">
                <a:cs typeface="B Nazanin" pitchFamily="2" charset="-78"/>
              </a:rPr>
              <a:t>مي‌تواند به شيردهي ادامه دهد.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توسط </a:t>
            </a:r>
            <a:r>
              <a:rPr lang="ar-SA" sz="3200" dirty="0">
                <a:cs typeface="B Nazanin" pitchFamily="2" charset="-78"/>
              </a:rPr>
              <a:t>نوع خاصي از پشه از فردي به فرد ديگر انتقال مي‌يابد.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fa-IR" sz="3200" dirty="0" smtClean="0">
                <a:cs typeface="B Nazanin" pitchFamily="2" charset="-78"/>
              </a:rPr>
              <a:t>30-8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روز بعد از گزش </a:t>
            </a:r>
            <a:r>
              <a:rPr lang="ar-SA" sz="3200" dirty="0" smtClean="0">
                <a:cs typeface="B Nazanin" pitchFamily="2" charset="-78"/>
              </a:rPr>
              <a:t>پشه </a:t>
            </a:r>
            <a:r>
              <a:rPr lang="ar-SA" sz="3200" dirty="0" smtClean="0">
                <a:latin typeface="Arial"/>
                <a:cs typeface="Arial"/>
              </a:rPr>
              <a:t>←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سردرد</a:t>
            </a:r>
            <a:r>
              <a:rPr lang="ar-SA" sz="3200" dirty="0">
                <a:cs typeface="B Nazanin" pitchFamily="2" charset="-78"/>
              </a:rPr>
              <a:t>، خستگي، </a:t>
            </a:r>
            <a:r>
              <a:rPr lang="ar-SA" sz="3200" dirty="0" smtClean="0">
                <a:cs typeface="B Nazanin" pitchFamily="2" charset="-78"/>
              </a:rPr>
              <a:t>تهوع</a:t>
            </a:r>
            <a:r>
              <a:rPr lang="fa-IR" sz="3200" dirty="0" smtClean="0">
                <a:cs typeface="B Nazanin" pitchFamily="2" charset="-78"/>
              </a:rPr>
              <a:t> و </a:t>
            </a:r>
            <a:r>
              <a:rPr lang="ar-SA" sz="3200" dirty="0" smtClean="0">
                <a:cs typeface="B Nazanin" pitchFamily="2" charset="-78"/>
              </a:rPr>
              <a:t>حملا‌ت </a:t>
            </a:r>
            <a:r>
              <a:rPr lang="ar-SA" sz="3200" dirty="0">
                <a:cs typeface="B Nazanin" pitchFamily="2" charset="-78"/>
              </a:rPr>
              <a:t>تب و لرز ناگهاني </a:t>
            </a:r>
            <a:r>
              <a:rPr lang="fa-IR" sz="3200" dirty="0" smtClean="0">
                <a:cs typeface="B Nazanin" pitchFamily="2" charset="-78"/>
              </a:rPr>
              <a:t>همراه با </a:t>
            </a:r>
            <a:r>
              <a:rPr lang="ar-SA" sz="3200" dirty="0" smtClean="0">
                <a:cs typeface="B Nazanin" pitchFamily="2" charset="-78"/>
              </a:rPr>
              <a:t>تب </a:t>
            </a:r>
            <a:r>
              <a:rPr lang="fa-IR" sz="3200" dirty="0" smtClean="0">
                <a:cs typeface="B Nazanin" pitchFamily="2" charset="-78"/>
              </a:rPr>
              <a:t>و </a:t>
            </a:r>
            <a:r>
              <a:rPr lang="ar-SA" sz="3200" dirty="0" smtClean="0">
                <a:cs typeface="B Nazanin" pitchFamily="2" charset="-78"/>
              </a:rPr>
              <a:t>تنفس </a:t>
            </a:r>
            <a:r>
              <a:rPr lang="ar-SA" sz="3200" dirty="0">
                <a:cs typeface="B Nazanin" pitchFamily="2" charset="-78"/>
              </a:rPr>
              <a:t>تند بدون </a:t>
            </a:r>
            <a:r>
              <a:rPr lang="ar-SA" sz="3200" dirty="0" smtClean="0">
                <a:cs typeface="B Nazanin" pitchFamily="2" charset="-78"/>
              </a:rPr>
              <a:t>تعريق</a:t>
            </a:r>
            <a:r>
              <a:rPr lang="fa-IR" sz="3200" dirty="0" smtClean="0">
                <a:cs typeface="B Nazanin" pitchFamily="2" charset="-78"/>
              </a:rPr>
              <a:t>.</a:t>
            </a:r>
            <a:r>
              <a:rPr lang="ar-SA" sz="3200" dirty="0" smtClean="0">
                <a:cs typeface="B Nazanin" pitchFamily="2" charset="-78"/>
              </a:rPr>
              <a:t>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مرحله </a:t>
            </a:r>
            <a:r>
              <a:rPr lang="ar-SA" sz="3200" dirty="0">
                <a:cs typeface="B Nazanin" pitchFamily="2" charset="-78"/>
              </a:rPr>
              <a:t>نهايي با تعريق و افت درجه حرارت همراه است.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انگل </a:t>
            </a:r>
            <a:r>
              <a:rPr lang="ar-SA" sz="3200" dirty="0">
                <a:cs typeface="B Nazanin" pitchFamily="2" charset="-78"/>
              </a:rPr>
              <a:t>مالا‌ريا از طريق </a:t>
            </a:r>
            <a:r>
              <a:rPr lang="ar-SA" sz="3200" dirty="0" smtClean="0">
                <a:cs typeface="B Nazanin" pitchFamily="2" charset="-78"/>
              </a:rPr>
              <a:t>شير‌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مادر </a:t>
            </a:r>
            <a:r>
              <a:rPr lang="ar-SA" sz="3200" dirty="0">
                <a:cs typeface="B Nazanin" pitchFamily="2" charset="-78"/>
              </a:rPr>
              <a:t>قابل انتقال </a:t>
            </a:r>
            <a:r>
              <a:rPr lang="fa-IR" sz="3200" dirty="0" smtClean="0">
                <a:cs typeface="B Nazanin" pitchFamily="2" charset="-78"/>
              </a:rPr>
              <a:t>نیست. 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داروهاي </a:t>
            </a:r>
            <a:r>
              <a:rPr lang="ar-SA" sz="3200" dirty="0">
                <a:cs typeface="B Nazanin" pitchFamily="2" charset="-78"/>
              </a:rPr>
              <a:t>ضد مالا‌ريا </a:t>
            </a:r>
            <a:r>
              <a:rPr lang="ar-SA" sz="3200" dirty="0" smtClean="0">
                <a:cs typeface="B Nazanin" pitchFamily="2" charset="-78"/>
              </a:rPr>
              <a:t>با </a:t>
            </a:r>
            <a:r>
              <a:rPr lang="ar-SA" sz="3200" dirty="0">
                <a:cs typeface="B Nazanin" pitchFamily="2" charset="-78"/>
              </a:rPr>
              <a:t>شيردهي سازگاري دارند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8225030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/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توکسوپلاسموز</a:t>
            </a:r>
            <a:r>
              <a:rPr lang="fa-IR" sz="3200" b="1" dirty="0" smtClean="0">
                <a:solidFill>
                  <a:srgbClr val="00B050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57158" y="1071546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ar-SA" sz="3200" dirty="0" smtClean="0">
                <a:cs typeface="B Nazanin" pitchFamily="2" charset="-78"/>
              </a:rPr>
              <a:t>شايع</a:t>
            </a:r>
            <a:r>
              <a:rPr lang="fa-IR" sz="3200" dirty="0" smtClean="0">
                <a:cs typeface="B Nazanin" pitchFamily="2" charset="-78"/>
              </a:rPr>
              <a:t> است. </a:t>
            </a: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ar-SA" sz="3200" dirty="0" smtClean="0">
                <a:cs typeface="B Nazanin" pitchFamily="2" charset="-78"/>
              </a:rPr>
              <a:t>علا‌ئم </a:t>
            </a:r>
            <a:r>
              <a:rPr lang="ar-SA" sz="3200" dirty="0">
                <a:cs typeface="B Nazanin" pitchFamily="2" charset="-78"/>
              </a:rPr>
              <a:t>متعددي ايجاد </a:t>
            </a:r>
            <a:r>
              <a:rPr lang="fa-IR" sz="3200" dirty="0" smtClean="0">
                <a:cs typeface="B Nazanin" pitchFamily="2" charset="-78"/>
              </a:rPr>
              <a:t>می کند</a:t>
            </a:r>
            <a:r>
              <a:rPr lang="ar-SA" sz="3200" dirty="0" smtClean="0">
                <a:cs typeface="B Nazanin" pitchFamily="2" charset="-78"/>
              </a:rPr>
              <a:t>. </a:t>
            </a:r>
            <a:endParaRPr lang="fa-IR" sz="3200" dirty="0" smtClean="0">
              <a:cs typeface="B Nazanin" pitchFamily="2" charset="-78"/>
            </a:endParaRP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ar-SA" sz="3200" dirty="0" smtClean="0">
                <a:latin typeface="Arial"/>
                <a:cs typeface="Arial"/>
              </a:rPr>
              <a:t>↑</a:t>
            </a:r>
            <a:r>
              <a:rPr lang="ar-SA" sz="3200" dirty="0" smtClean="0">
                <a:cs typeface="B Nazanin" pitchFamily="2" charset="-78"/>
              </a:rPr>
              <a:t>سن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latin typeface="Arial"/>
                <a:cs typeface="Arial"/>
              </a:rPr>
              <a:t>← ↑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% </a:t>
            </a:r>
            <a:r>
              <a:rPr lang="ar-SA" sz="3200" dirty="0" smtClean="0">
                <a:cs typeface="B Nazanin" pitchFamily="2" charset="-78"/>
              </a:rPr>
              <a:t>افرادي </a:t>
            </a:r>
            <a:r>
              <a:rPr lang="ar-SA" sz="3200" dirty="0">
                <a:cs typeface="B Nazanin" pitchFamily="2" charset="-78"/>
              </a:rPr>
              <a:t>كه تست </a:t>
            </a:r>
            <a:r>
              <a:rPr lang="ar-SA" sz="3200" dirty="0" smtClean="0">
                <a:cs typeface="B Nazanin" pitchFamily="2" charset="-78"/>
              </a:rPr>
              <a:t>توكسوپلا‌سموز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مثبت دارند. </a:t>
            </a:r>
            <a:endParaRPr lang="ar-SA" sz="3200" dirty="0">
              <a:cs typeface="B Nazanin" pitchFamily="2" charset="-78"/>
            </a:endParaRP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fa-IR" sz="3200" dirty="0" smtClean="0">
                <a:cs typeface="B Nazanin" pitchFamily="2" charset="-78"/>
              </a:rPr>
              <a:t>تماس </a:t>
            </a:r>
            <a:r>
              <a:rPr lang="ar-SA" sz="3200" dirty="0" smtClean="0">
                <a:cs typeface="B Nazanin" pitchFamily="2" charset="-78"/>
              </a:rPr>
              <a:t>در </a:t>
            </a:r>
            <a:r>
              <a:rPr lang="ar-SA" sz="3200" dirty="0">
                <a:cs typeface="B Nazanin" pitchFamily="2" charset="-78"/>
              </a:rPr>
              <a:t>زمان جنيني و يا اوايل حاملگي مادر </a:t>
            </a:r>
            <a:r>
              <a:rPr lang="ar-SA" sz="3200" dirty="0" smtClean="0">
                <a:latin typeface="Arial"/>
                <a:cs typeface="Arial"/>
              </a:rPr>
              <a:t>←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مشكلا‌ت جدي </a:t>
            </a:r>
            <a:r>
              <a:rPr lang="ar-SA" sz="3200" dirty="0" smtClean="0">
                <a:cs typeface="B Nazanin" pitchFamily="2" charset="-78"/>
              </a:rPr>
              <a:t>سلا‌متي.</a:t>
            </a:r>
            <a:endParaRPr lang="ar-SA" sz="3200" dirty="0">
              <a:cs typeface="B Nazanin" pitchFamily="2" charset="-78"/>
            </a:endParaRP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fa-IR" sz="3200" dirty="0" smtClean="0">
                <a:cs typeface="B Nazanin" pitchFamily="2" charset="-78"/>
              </a:rPr>
              <a:t>3 راه انتقال</a:t>
            </a:r>
            <a:r>
              <a:rPr lang="ar-SA" sz="3200" dirty="0" smtClean="0">
                <a:cs typeface="B Nazanin" pitchFamily="2" charset="-78"/>
              </a:rPr>
              <a:t>:</a:t>
            </a:r>
            <a:endParaRPr lang="ar-SA" sz="3200" dirty="0">
              <a:cs typeface="B Nazanin" pitchFamily="2" charset="-78"/>
            </a:endParaRPr>
          </a:p>
          <a:p>
            <a:pPr lvl="1">
              <a:lnSpc>
                <a:spcPts val="4000"/>
              </a:lnSpc>
              <a:spcBef>
                <a:spcPts val="600"/>
              </a:spcBef>
            </a:pPr>
            <a:r>
              <a:rPr lang="ar-SA" sz="3200" dirty="0">
                <a:cs typeface="B Nazanin" pitchFamily="2" charset="-78"/>
              </a:rPr>
              <a:t>نوشيدن شير غير پاستوريزه گاو</a:t>
            </a:r>
          </a:p>
          <a:p>
            <a:pPr lvl="1">
              <a:lnSpc>
                <a:spcPts val="4000"/>
              </a:lnSpc>
              <a:spcBef>
                <a:spcPts val="600"/>
              </a:spcBef>
            </a:pPr>
            <a:r>
              <a:rPr lang="ar-SA" sz="3200" dirty="0">
                <a:cs typeface="B Nazanin" pitchFamily="2" charset="-78"/>
              </a:rPr>
              <a:t>خوردن گوشت خام يا خوب پخته نشده</a:t>
            </a:r>
          </a:p>
          <a:p>
            <a:pPr lvl="1">
              <a:lnSpc>
                <a:spcPts val="4000"/>
              </a:lnSpc>
              <a:spcBef>
                <a:spcPts val="600"/>
              </a:spcBef>
            </a:pPr>
            <a:r>
              <a:rPr lang="ar-SA" sz="3200" dirty="0">
                <a:cs typeface="B Nazanin" pitchFamily="2" charset="-78"/>
              </a:rPr>
              <a:t>تماس با مدفوع </a:t>
            </a:r>
            <a:r>
              <a:rPr lang="ar-SA" sz="3200" dirty="0" smtClean="0">
                <a:cs typeface="B Nazanin" pitchFamily="2" charset="-78"/>
              </a:rPr>
              <a:t>گربه</a:t>
            </a:r>
            <a:endParaRPr lang="ar-SA" sz="3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822020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ar-SA" sz="4000" dirty="0" smtClean="0">
                <a:solidFill>
                  <a:srgbClr val="00B050"/>
                </a:solidFill>
                <a:cs typeface="B Titr" pitchFamily="2" charset="-78"/>
              </a:rPr>
              <a:t>سرماخوردگي</a:t>
            </a: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57620" y="1214422"/>
            <a:ext cx="5053018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ادامه تغذیه با شیر مادر </a:t>
            </a:r>
          </a:p>
          <a:p>
            <a:pPr lvl="1" algn="just">
              <a:lnSpc>
                <a:spcPts val="4000"/>
              </a:lnSpc>
              <a:spcBef>
                <a:spcPts val="1800"/>
              </a:spcBef>
            </a:pPr>
            <a:r>
              <a:rPr lang="ar-SA" sz="3200" dirty="0" smtClean="0">
                <a:cs typeface="B Nazanin" pitchFamily="2" charset="-78"/>
              </a:rPr>
              <a:t>شيرخوار </a:t>
            </a:r>
            <a:r>
              <a:rPr lang="ar-SA" sz="3200" dirty="0">
                <a:cs typeface="B Nazanin" pitchFamily="2" charset="-78"/>
              </a:rPr>
              <a:t>در دوره </a:t>
            </a:r>
            <a:r>
              <a:rPr lang="fa-IR" sz="3200" dirty="0" smtClean="0">
                <a:cs typeface="B Nazanin" pitchFamily="2" charset="-78"/>
              </a:rPr>
              <a:t>کمون </a:t>
            </a:r>
            <a:r>
              <a:rPr lang="ar-SA" sz="3200" dirty="0" smtClean="0">
                <a:cs typeface="B Nazanin" pitchFamily="2" charset="-78"/>
              </a:rPr>
              <a:t>بيماري </a:t>
            </a:r>
            <a:r>
              <a:rPr lang="ar-SA" sz="3200" dirty="0">
                <a:cs typeface="B Nazanin" pitchFamily="2" charset="-78"/>
              </a:rPr>
              <a:t>در معرض </a:t>
            </a:r>
            <a:r>
              <a:rPr lang="ar-SA" sz="3200" dirty="0" smtClean="0">
                <a:cs typeface="B Nazanin" pitchFamily="2" charset="-78"/>
              </a:rPr>
              <a:t>ابتلا </a:t>
            </a:r>
            <a:r>
              <a:rPr lang="ar-SA" sz="3200" dirty="0">
                <a:cs typeface="B Nazanin" pitchFamily="2" charset="-78"/>
              </a:rPr>
              <a:t>قرار داشته و در زمان تظاهر علا‌ئم بيماري در مادر، پادتن‌ها و ساير عناصر </a:t>
            </a:r>
            <a:r>
              <a:rPr lang="ar-SA" sz="3200" dirty="0" smtClean="0">
                <a:cs typeface="B Nazanin" pitchFamily="2" charset="-78"/>
              </a:rPr>
              <a:t>ضدالتهابي </a:t>
            </a:r>
            <a:r>
              <a:rPr lang="ar-SA" sz="3200" dirty="0">
                <a:cs typeface="B Nazanin" pitchFamily="2" charset="-78"/>
              </a:rPr>
              <a:t>و ايمني بخش را از طريق </a:t>
            </a:r>
            <a:r>
              <a:rPr lang="ar-SA" sz="3200" dirty="0" smtClean="0">
                <a:cs typeface="B Nazanin" pitchFamily="2" charset="-78"/>
              </a:rPr>
              <a:t>شير‌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مادر </a:t>
            </a:r>
            <a:r>
              <a:rPr lang="ar-SA" sz="3200" dirty="0">
                <a:cs typeface="B Nazanin" pitchFamily="2" charset="-78"/>
              </a:rPr>
              <a:t>دريافت </a:t>
            </a:r>
            <a:r>
              <a:rPr lang="ar-SA" sz="3200" dirty="0" smtClean="0">
                <a:cs typeface="B Nazanin" pitchFamily="2" charset="-78"/>
              </a:rPr>
              <a:t>مي‌كند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latin typeface="Arial"/>
                <a:cs typeface="B Nazanin" pitchFamily="2" charset="-78"/>
              </a:rPr>
              <a:t>←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اگر بيماري هم اتفاق </a:t>
            </a:r>
            <a:r>
              <a:rPr lang="ar-SA" sz="3200" dirty="0" smtClean="0">
                <a:cs typeface="B Nazanin" pitchFamily="2" charset="-78"/>
              </a:rPr>
              <a:t>بيفتد</a:t>
            </a:r>
            <a:r>
              <a:rPr lang="fa-IR" sz="3200" dirty="0" smtClean="0">
                <a:cs typeface="B Nazanin" pitchFamily="2" charset="-78"/>
              </a:rPr>
              <a:t>،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انتقال اين مواد به </a:t>
            </a:r>
            <a:r>
              <a:rPr lang="fa-IR" sz="3200" dirty="0" smtClean="0">
                <a:cs typeface="B Nazanin" pitchFamily="2" charset="-78"/>
              </a:rPr>
              <a:t>شیرخوار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موجب تخفيف بيماري او مي‌شود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  <p:pic>
        <p:nvPicPr>
          <p:cNvPr id="4" name="Picture 3" descr="r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785926"/>
            <a:ext cx="3429024" cy="3493833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44192389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/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توکسوپلاسموز</a:t>
            </a:r>
            <a:r>
              <a:rPr lang="fa-IR" sz="3200" b="1" dirty="0" smtClean="0">
                <a:solidFill>
                  <a:srgbClr val="00B050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29058" y="1219200"/>
            <a:ext cx="4910142" cy="3995750"/>
          </a:xfrm>
          <a:ln>
            <a:noFill/>
          </a:ln>
        </p:spPr>
        <p:txBody>
          <a:bodyPr>
            <a:normAutofit/>
          </a:bodyPr>
          <a:lstStyle/>
          <a:p>
            <a:pPr algn="just">
              <a:lnSpc>
                <a:spcPts val="4500"/>
              </a:lnSpc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ا</a:t>
            </a:r>
            <a:r>
              <a:rPr lang="ar-SA" sz="3200" dirty="0" smtClean="0">
                <a:cs typeface="B Nazanin" pitchFamily="2" charset="-78"/>
              </a:rPr>
              <a:t>ز </a:t>
            </a:r>
            <a:r>
              <a:rPr lang="ar-SA" sz="3200" dirty="0">
                <a:cs typeface="B Nazanin" pitchFamily="2" charset="-78"/>
              </a:rPr>
              <a:t>طريق شير‌مادر منتقل </a:t>
            </a:r>
            <a:r>
              <a:rPr lang="fa-IR" sz="3200" dirty="0" smtClean="0">
                <a:cs typeface="B Nazanin" pitchFamily="2" charset="-78"/>
              </a:rPr>
              <a:t>نمی شود. </a:t>
            </a:r>
          </a:p>
          <a:p>
            <a:pPr algn="just">
              <a:lnSpc>
                <a:spcPts val="4500"/>
              </a:lnSpc>
              <a:spcBef>
                <a:spcPts val="1800"/>
              </a:spcBef>
            </a:pPr>
            <a:r>
              <a:rPr lang="ar-SA" sz="3200" dirty="0" smtClean="0">
                <a:cs typeface="B Nazanin" pitchFamily="2" charset="-78"/>
              </a:rPr>
              <a:t>مادر </a:t>
            </a:r>
            <a:r>
              <a:rPr lang="ar-SA" sz="3200" dirty="0">
                <a:cs typeface="B Nazanin" pitchFamily="2" charset="-78"/>
              </a:rPr>
              <a:t>با شير دادن، آنتي‌بادي را منتقل </a:t>
            </a:r>
            <a:r>
              <a:rPr lang="fa-IR" sz="3200" dirty="0" smtClean="0">
                <a:cs typeface="B Nazanin" pitchFamily="2" charset="-78"/>
              </a:rPr>
              <a:t>نموده </a:t>
            </a:r>
            <a:r>
              <a:rPr lang="ar-SA" sz="3200" dirty="0" smtClean="0">
                <a:cs typeface="B Nazanin" pitchFamily="2" charset="-78"/>
              </a:rPr>
              <a:t>و </a:t>
            </a:r>
            <a:r>
              <a:rPr lang="ar-SA" sz="3200" dirty="0">
                <a:cs typeface="B Nazanin" pitchFamily="2" charset="-78"/>
              </a:rPr>
              <a:t>كودك را عليه عفونت محافظت مي‌نمايد.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lnSpc>
                <a:spcPts val="4500"/>
              </a:lnSpc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شیردهی م</a:t>
            </a:r>
            <a:r>
              <a:rPr lang="ar-SA" sz="3200" dirty="0" smtClean="0">
                <a:cs typeface="B Nazanin" pitchFamily="2" charset="-78"/>
              </a:rPr>
              <a:t>ادر آلوده</a:t>
            </a:r>
            <a:r>
              <a:rPr lang="fa-IR" sz="3200" dirty="0" smtClean="0">
                <a:cs typeface="B Nazanin" pitchFamily="2" charset="-78"/>
              </a:rPr>
              <a:t>،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بلامانع است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  <p:pic>
        <p:nvPicPr>
          <p:cNvPr id="4" name="Picture 3" descr="T_gondii_tach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500174"/>
            <a:ext cx="3254380" cy="32543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0822020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14546" y="2714620"/>
            <a:ext cx="4786346" cy="18288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بیماری های آمیزشی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  <p:pic>
        <p:nvPicPr>
          <p:cNvPr id="3" name="Picture 2" descr="E:\Documents and Settings\elnaz\My Documents\My Pictures\متحرک\1355529anr4vjyg4i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8893175" cy="19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کلامیدیا </a:t>
            </a: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2400"/>
              </a:spcBef>
            </a:pPr>
            <a:r>
              <a:rPr lang="ar-SA" sz="3200" dirty="0" smtClean="0">
                <a:cs typeface="B Nazanin" pitchFamily="2" charset="-78"/>
              </a:rPr>
              <a:t>از </a:t>
            </a:r>
            <a:r>
              <a:rPr lang="ar-SA" sz="3200" dirty="0">
                <a:cs typeface="B Nazanin" pitchFamily="2" charset="-78"/>
              </a:rPr>
              <a:t>راه شير‌مادر قابل انتقال </a:t>
            </a:r>
            <a:r>
              <a:rPr lang="ar-SA" sz="3200" dirty="0" smtClean="0">
                <a:cs typeface="B Nazanin" pitchFamily="2" charset="-78"/>
              </a:rPr>
              <a:t>نيست</a:t>
            </a:r>
            <a:r>
              <a:rPr lang="fa-IR" sz="3200" dirty="0" smtClean="0">
                <a:cs typeface="B Nazanin" pitchFamily="2" charset="-78"/>
              </a:rPr>
              <a:t>. </a:t>
            </a:r>
          </a:p>
          <a:p>
            <a:pPr>
              <a:spcBef>
                <a:spcPts val="2400"/>
              </a:spcBef>
            </a:pPr>
            <a:r>
              <a:rPr lang="ar-SA" sz="3200" dirty="0" smtClean="0">
                <a:cs typeface="B Nazanin" pitchFamily="2" charset="-78"/>
              </a:rPr>
              <a:t>داروهاي </a:t>
            </a:r>
            <a:r>
              <a:rPr lang="ar-SA" sz="3200" dirty="0">
                <a:cs typeface="B Nazanin" pitchFamily="2" charset="-78"/>
              </a:rPr>
              <a:t>مؤثر بر آن </a:t>
            </a:r>
            <a:r>
              <a:rPr lang="ar-SA" sz="3200" dirty="0" smtClean="0">
                <a:cs typeface="B Nazanin" pitchFamily="2" charset="-78"/>
              </a:rPr>
              <a:t>با </a:t>
            </a:r>
            <a:r>
              <a:rPr lang="ar-SA" sz="3200" dirty="0">
                <a:cs typeface="B Nazanin" pitchFamily="2" charset="-78"/>
              </a:rPr>
              <a:t>شيردهي </a:t>
            </a:r>
            <a:r>
              <a:rPr lang="ar-SA" sz="3200" dirty="0" smtClean="0">
                <a:cs typeface="B Nazanin" pitchFamily="2" charset="-78"/>
              </a:rPr>
              <a:t>سازگاري </a:t>
            </a:r>
            <a:r>
              <a:rPr lang="ar-SA" sz="3200" dirty="0">
                <a:cs typeface="B Nazanin" pitchFamily="2" charset="-78"/>
              </a:rPr>
              <a:t>دارد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  <p:pic>
        <p:nvPicPr>
          <p:cNvPr id="4" name="Picture 3" descr="chlamydiaba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3000372"/>
            <a:ext cx="5449374" cy="335252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28173486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گنوره (سوزاک)  </a:t>
            </a: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2400"/>
              </a:spcBef>
            </a:pPr>
            <a:r>
              <a:rPr lang="ar-SA" sz="3200" dirty="0" smtClean="0">
                <a:cs typeface="B Nazanin" pitchFamily="2" charset="-78"/>
              </a:rPr>
              <a:t>مادر مبتلا </a:t>
            </a:r>
            <a:r>
              <a:rPr lang="ar-SA" sz="3200" dirty="0">
                <a:cs typeface="B Nazanin" pitchFamily="2" charset="-78"/>
              </a:rPr>
              <a:t>مي‌تواند به شيردهي خود ادامه دهد.</a:t>
            </a:r>
          </a:p>
          <a:p>
            <a:pPr>
              <a:spcBef>
                <a:spcPts val="2400"/>
              </a:spcBef>
            </a:pPr>
            <a:r>
              <a:rPr lang="ar-SA" sz="3200" dirty="0">
                <a:cs typeface="B Nazanin" pitchFamily="2" charset="-78"/>
              </a:rPr>
              <a:t>عامل گنوره از طريق شير قابل انتقال </a:t>
            </a:r>
            <a:r>
              <a:rPr lang="ar-SA" sz="3200" dirty="0" smtClean="0">
                <a:cs typeface="B Nazanin" pitchFamily="2" charset="-78"/>
              </a:rPr>
              <a:t>نيست</a:t>
            </a:r>
            <a:r>
              <a:rPr lang="fa-IR" sz="3200" dirty="0" smtClean="0">
                <a:cs typeface="B Nazanin" pitchFamily="2" charset="-78"/>
              </a:rPr>
              <a:t>. </a:t>
            </a:r>
          </a:p>
          <a:p>
            <a:pPr>
              <a:spcBef>
                <a:spcPts val="2400"/>
              </a:spcBef>
            </a:pPr>
            <a:r>
              <a:rPr lang="fa-IR" sz="3200" dirty="0" smtClean="0">
                <a:cs typeface="B Nazanin" pitchFamily="2" charset="-78"/>
              </a:rPr>
              <a:t>درمان های </a:t>
            </a:r>
            <a:r>
              <a:rPr lang="ar-SA" sz="3200" dirty="0" smtClean="0">
                <a:cs typeface="B Nazanin" pitchFamily="2" charset="-78"/>
              </a:rPr>
              <a:t>دارويي آن با </a:t>
            </a:r>
            <a:r>
              <a:rPr lang="ar-SA" sz="3200" dirty="0">
                <a:cs typeface="B Nazanin" pitchFamily="2" charset="-78"/>
              </a:rPr>
              <a:t>شيردهي سازگار هستند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  <p:pic>
        <p:nvPicPr>
          <p:cNvPr id="4" name="Picture 3" descr="100407-gonorrhea-hmed-4p_grid-6x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3571876"/>
            <a:ext cx="4214842" cy="27832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8173486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سیفیلیس  </a:t>
            </a: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57158" y="1071546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marL="365125" lvl="1" indent="-255588" algn="just">
              <a:lnSpc>
                <a:spcPts val="4300"/>
              </a:lnSpc>
              <a:spcBef>
                <a:spcPts val="1800"/>
              </a:spcBef>
              <a:buSzPct val="68000"/>
              <a:buFont typeface="Wingdings 3" pitchFamily="18" charset="2"/>
              <a:buChar char=""/>
            </a:pPr>
            <a:r>
              <a:rPr lang="ar-SA" sz="3200" dirty="0" smtClean="0">
                <a:cs typeface="B Nazanin" pitchFamily="2" charset="-78"/>
              </a:rPr>
              <a:t>مادر مبتلا </a:t>
            </a:r>
            <a:r>
              <a:rPr lang="ar-SA" sz="3200" dirty="0">
                <a:cs typeface="B Nazanin" pitchFamily="2" charset="-78"/>
              </a:rPr>
              <a:t>مي‌تواند </a:t>
            </a:r>
            <a:r>
              <a:rPr lang="fa-IR" sz="3200" dirty="0" smtClean="0">
                <a:cs typeface="B Nazanin" pitchFamily="2" charset="-78"/>
              </a:rPr>
              <a:t>به شرطی </a:t>
            </a:r>
            <a:r>
              <a:rPr lang="ar-SA" sz="3200" dirty="0" smtClean="0">
                <a:cs typeface="B Nazanin" pitchFamily="2" charset="-78"/>
              </a:rPr>
              <a:t>كه نوزاد با ضايعه سيف</a:t>
            </a:r>
            <a:r>
              <a:rPr lang="fa-IR" sz="3200" dirty="0" smtClean="0">
                <a:cs typeface="B Nazanin" pitchFamily="2" charset="-78"/>
              </a:rPr>
              <a:t>ی</a:t>
            </a:r>
            <a:r>
              <a:rPr lang="ar-SA" sz="3200" dirty="0" smtClean="0">
                <a:cs typeface="B Nazanin" pitchFamily="2" charset="-78"/>
              </a:rPr>
              <a:t>ليسي (گوم) تماس نداشته باشد</a:t>
            </a:r>
            <a:r>
              <a:rPr lang="fa-IR" sz="3200" dirty="0" smtClean="0">
                <a:cs typeface="B Nazanin" pitchFamily="2" charset="-78"/>
              </a:rPr>
              <a:t> به </a:t>
            </a:r>
            <a:r>
              <a:rPr lang="ar-SA" sz="3200" dirty="0" smtClean="0">
                <a:cs typeface="B Nazanin" pitchFamily="2" charset="-78"/>
              </a:rPr>
              <a:t>شيردهي </a:t>
            </a:r>
            <a:r>
              <a:rPr lang="ar-SA" sz="3200" dirty="0">
                <a:cs typeface="B Nazanin" pitchFamily="2" charset="-78"/>
              </a:rPr>
              <a:t>خود ادامه </a:t>
            </a:r>
            <a:r>
              <a:rPr lang="ar-SA" sz="3200" dirty="0" smtClean="0">
                <a:cs typeface="B Nazanin" pitchFamily="2" charset="-78"/>
              </a:rPr>
              <a:t>دهد</a:t>
            </a:r>
            <a:r>
              <a:rPr lang="fa-IR" sz="3200" dirty="0" smtClean="0">
                <a:cs typeface="B Nazanin" pitchFamily="2" charset="-78"/>
              </a:rPr>
              <a:t>. </a:t>
            </a:r>
          </a:p>
          <a:p>
            <a:pPr algn="just">
              <a:lnSpc>
                <a:spcPts val="4300"/>
              </a:lnSpc>
              <a:spcBef>
                <a:spcPts val="1800"/>
              </a:spcBef>
            </a:pPr>
            <a:r>
              <a:rPr lang="ar-SA" sz="3200" dirty="0" smtClean="0">
                <a:cs typeface="B Nazanin" pitchFamily="2" charset="-78"/>
              </a:rPr>
              <a:t>درمان سيف</a:t>
            </a:r>
            <a:r>
              <a:rPr lang="fa-IR" sz="3200" dirty="0" smtClean="0">
                <a:cs typeface="B Nazanin" pitchFamily="2" charset="-78"/>
              </a:rPr>
              <a:t>ی</a:t>
            </a:r>
            <a:r>
              <a:rPr lang="ar-SA" sz="3200" dirty="0" smtClean="0">
                <a:cs typeface="B Nazanin" pitchFamily="2" charset="-78"/>
              </a:rPr>
              <a:t>ليس با </a:t>
            </a:r>
            <a:r>
              <a:rPr lang="ar-SA" sz="3200" dirty="0">
                <a:cs typeface="B Nazanin" pitchFamily="2" charset="-78"/>
              </a:rPr>
              <a:t>شيردهي سازگار بوده و اگر مادر در زمان تولد نوزاد، </a:t>
            </a:r>
            <a:r>
              <a:rPr lang="ar-SA" sz="3200" dirty="0" smtClean="0">
                <a:cs typeface="B Nazanin" pitchFamily="2" charset="-78"/>
              </a:rPr>
              <a:t>مبتلا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‌به سيف</a:t>
            </a:r>
            <a:r>
              <a:rPr lang="fa-IR" sz="3200" dirty="0" smtClean="0">
                <a:cs typeface="B Nazanin" pitchFamily="2" charset="-78"/>
              </a:rPr>
              <a:t>ی</a:t>
            </a:r>
            <a:r>
              <a:rPr lang="ar-SA" sz="3200" dirty="0" smtClean="0">
                <a:cs typeface="B Nazanin" pitchFamily="2" charset="-78"/>
              </a:rPr>
              <a:t>ليس </a:t>
            </a:r>
            <a:r>
              <a:rPr lang="ar-SA" sz="3200" dirty="0">
                <a:cs typeface="B Nazanin" pitchFamily="2" charset="-78"/>
              </a:rPr>
              <a:t>شده است مراقبت‌ها مشابه هرپس مي‌باشد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  <p:pic>
        <p:nvPicPr>
          <p:cNvPr id="4" name="Picture 3" descr="lossy-page1-220px-The_face_of_a_newborn_infant_with_Congenital_Syphilis_t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4000504"/>
            <a:ext cx="3000396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accent1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8173486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تریکومونا  </a:t>
            </a: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خطري </a:t>
            </a:r>
            <a:r>
              <a:rPr lang="ar-SA" sz="3200" dirty="0">
                <a:cs typeface="B Nazanin" pitchFamily="2" charset="-78"/>
              </a:rPr>
              <a:t>براي شيرخوار </a:t>
            </a:r>
            <a:r>
              <a:rPr lang="ar-SA" sz="3200" dirty="0" smtClean="0">
                <a:cs typeface="B Nazanin" pitchFamily="2" charset="-78"/>
              </a:rPr>
              <a:t>ندارد</a:t>
            </a:r>
            <a:r>
              <a:rPr lang="fa-IR" sz="3200" dirty="0" smtClean="0">
                <a:cs typeface="B Nazanin" pitchFamily="2" charset="-78"/>
              </a:rPr>
              <a:t>. </a:t>
            </a:r>
            <a:endParaRPr lang="ar-SA" sz="3200" dirty="0">
              <a:cs typeface="B Nazanin" pitchFamily="2" charset="-78"/>
            </a:endParaRPr>
          </a:p>
          <a:p>
            <a:pPr algn="just">
              <a:spcBef>
                <a:spcPts val="1200"/>
              </a:spcBef>
            </a:pPr>
            <a:r>
              <a:rPr lang="ar-SA" sz="3200" dirty="0">
                <a:cs typeface="B Nazanin" pitchFamily="2" charset="-78"/>
              </a:rPr>
              <a:t>داروي قابل استفاده مترونيدازول است كه </a:t>
            </a:r>
            <a:r>
              <a:rPr lang="ar-SA" sz="3200" dirty="0" smtClean="0">
                <a:cs typeface="B Nazanin" pitchFamily="2" charset="-78"/>
              </a:rPr>
              <a:t>ب</a:t>
            </a:r>
            <a:r>
              <a:rPr lang="fa-IR" sz="3200" dirty="0" smtClean="0">
                <a:cs typeface="B Nazanin" pitchFamily="2" charset="-78"/>
              </a:rPr>
              <a:t>ه </a:t>
            </a:r>
            <a:r>
              <a:rPr lang="ar-SA" sz="3200" dirty="0" smtClean="0">
                <a:cs typeface="B Nazanin" pitchFamily="2" charset="-78"/>
              </a:rPr>
              <a:t>صورت </a:t>
            </a:r>
            <a:r>
              <a:rPr lang="ar-SA" sz="3200" dirty="0">
                <a:cs typeface="B Nazanin" pitchFamily="2" charset="-78"/>
              </a:rPr>
              <a:t>تك دوز 2 </a:t>
            </a:r>
            <a:r>
              <a:rPr lang="ar-SA" sz="3200" dirty="0" smtClean="0">
                <a:cs typeface="B Nazanin" pitchFamily="2" charset="-78"/>
              </a:rPr>
              <a:t>گرم</a:t>
            </a:r>
            <a:r>
              <a:rPr lang="fa-IR" sz="3200" dirty="0" smtClean="0">
                <a:cs typeface="B Nazanin" pitchFamily="2" charset="-78"/>
              </a:rPr>
              <a:t>ی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استفاده مي‌شود. </a:t>
            </a:r>
            <a:endParaRPr lang="fa-IR" sz="3200" dirty="0" smtClean="0">
              <a:cs typeface="B Nazanin" pitchFamily="2" charset="-78"/>
            </a:endParaRPr>
          </a:p>
          <a:p>
            <a:pPr algn="just"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درصورت </a:t>
            </a:r>
            <a:r>
              <a:rPr lang="ar-SA" sz="3200" dirty="0">
                <a:cs typeface="B Nazanin" pitchFamily="2" charset="-78"/>
              </a:rPr>
              <a:t>استفاده از اين </a:t>
            </a:r>
            <a:r>
              <a:rPr lang="ar-SA" sz="3200" dirty="0" smtClean="0">
                <a:cs typeface="B Nazanin" pitchFamily="2" charset="-78"/>
              </a:rPr>
              <a:t>دارو</a:t>
            </a:r>
            <a:r>
              <a:rPr lang="fa-IR" sz="3200" dirty="0" smtClean="0">
                <a:cs typeface="B Nazanin" pitchFamily="2" charset="-78"/>
              </a:rPr>
              <a:t>، 24-12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ar-SA" sz="3200" dirty="0">
                <a:cs typeface="B Nazanin" pitchFamily="2" charset="-78"/>
              </a:rPr>
              <a:t>ساعت </a:t>
            </a:r>
            <a:r>
              <a:rPr lang="ar-SA" sz="3200" dirty="0" smtClean="0">
                <a:cs typeface="B Nazanin" pitchFamily="2" charset="-78"/>
              </a:rPr>
              <a:t>شير‌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مادر </a:t>
            </a:r>
            <a:r>
              <a:rPr lang="ar-SA" sz="3200" dirty="0">
                <a:cs typeface="B Nazanin" pitchFamily="2" charset="-78"/>
              </a:rPr>
              <a:t>دوشيده و دور ريخته </a:t>
            </a:r>
            <a:r>
              <a:rPr lang="ar-SA" sz="3200" dirty="0" smtClean="0">
                <a:cs typeface="B Nazanin" pitchFamily="2" charset="-78"/>
              </a:rPr>
              <a:t>شد</a:t>
            </a:r>
            <a:r>
              <a:rPr lang="fa-IR" sz="3200" dirty="0" smtClean="0">
                <a:cs typeface="B Nazanin" pitchFamily="2" charset="-78"/>
              </a:rPr>
              <a:t>ه</a:t>
            </a:r>
            <a:r>
              <a:rPr lang="ar-SA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و </a:t>
            </a:r>
            <a:r>
              <a:rPr lang="ar-SA" sz="3200" dirty="0" smtClean="0">
                <a:cs typeface="B Nazanin" pitchFamily="2" charset="-78"/>
              </a:rPr>
              <a:t>سپس </a:t>
            </a:r>
            <a:r>
              <a:rPr lang="ar-SA" sz="3200" dirty="0">
                <a:cs typeface="B Nazanin" pitchFamily="2" charset="-78"/>
              </a:rPr>
              <a:t>شيردهي آغاز گردد</a:t>
            </a:r>
            <a:r>
              <a:rPr lang="ar-SA" sz="3200" dirty="0" smtClean="0">
                <a:cs typeface="B Nazanin" pitchFamily="2" charset="-78"/>
              </a:rPr>
              <a:t>.</a:t>
            </a:r>
            <a:endParaRPr lang="ar-SA" sz="3200" dirty="0">
              <a:cs typeface="B Nazanin" pitchFamily="2" charset="-78"/>
            </a:endParaRPr>
          </a:p>
        </p:txBody>
      </p:sp>
      <p:pic>
        <p:nvPicPr>
          <p:cNvPr id="4" name="Picture 3" descr="200px-Trichomonas_gallinae_ph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840422" y="3483240"/>
            <a:ext cx="2248974" cy="36433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8173486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14546" y="2714620"/>
            <a:ext cx="4786346" cy="18288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سایر بیماری ها 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  <p:pic>
        <p:nvPicPr>
          <p:cNvPr id="3" name="Picture 2" descr="E:\Documents and Settings\elnaz\My Documents\My Pictures\متحرک\1355529anr4vjyg4i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8893175" cy="19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ژیاردیا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ar-SA" sz="2800" dirty="0" smtClean="0">
                <a:cs typeface="B Nazanin" pitchFamily="2" charset="-78"/>
              </a:rPr>
              <a:t>پارازيتي كه </a:t>
            </a:r>
            <a:r>
              <a:rPr lang="ar-SA" sz="2800" dirty="0">
                <a:cs typeface="B Nazanin" pitchFamily="2" charset="-78"/>
              </a:rPr>
              <a:t>موجب اسهال و سوءجذب مي‌شود. </a:t>
            </a:r>
            <a:endParaRPr lang="fa-IR" sz="2800" dirty="0" smtClean="0">
              <a:cs typeface="B Nazanin" pitchFamily="2" charset="-78"/>
            </a:endParaRPr>
          </a:p>
          <a:p>
            <a:pPr algn="just"/>
            <a:r>
              <a:rPr lang="ar-SA" sz="2800" dirty="0" smtClean="0">
                <a:cs typeface="B Nazanin" pitchFamily="2" charset="-78"/>
              </a:rPr>
              <a:t>پارازيت‌ها </a:t>
            </a:r>
            <a:r>
              <a:rPr lang="ar-SA" sz="2800" dirty="0">
                <a:cs typeface="B Nazanin" pitchFamily="2" charset="-78"/>
              </a:rPr>
              <a:t>مشكلا‌ت جدي در كشورهاي در حال توسعه به وجود مي‌آورند و در كشورهاي صنعتي نيز رو به افزايش هستند. </a:t>
            </a:r>
            <a:endParaRPr lang="fa-IR" sz="2800" dirty="0" smtClean="0">
              <a:cs typeface="B Nazanin" pitchFamily="2" charset="-78"/>
            </a:endParaRPr>
          </a:p>
          <a:p>
            <a:pPr algn="just"/>
            <a:r>
              <a:rPr lang="fa-IR" sz="2800" dirty="0" smtClean="0">
                <a:cs typeface="B Nazanin" pitchFamily="2" charset="-78"/>
              </a:rPr>
              <a:t>د</a:t>
            </a:r>
            <a:r>
              <a:rPr lang="ar-SA" sz="2800" dirty="0" smtClean="0">
                <a:cs typeface="B Nazanin" pitchFamily="2" charset="-78"/>
              </a:rPr>
              <a:t>رمان</a:t>
            </a:r>
            <a:r>
              <a:rPr lang="fa-IR" sz="2800" dirty="0" smtClean="0">
                <a:cs typeface="B Nazanin" pitchFamily="2" charset="-78"/>
              </a:rPr>
              <a:t>: </a:t>
            </a:r>
            <a:r>
              <a:rPr lang="ar-SA" sz="2800" dirty="0" smtClean="0">
                <a:cs typeface="B Nazanin" pitchFamily="2" charset="-78"/>
              </a:rPr>
              <a:t>مترونيدازول </a:t>
            </a:r>
            <a:r>
              <a:rPr lang="fa-IR" sz="2800" dirty="0" smtClean="0">
                <a:cs typeface="B Nazanin" pitchFamily="2" charset="-78"/>
              </a:rPr>
              <a:t>(</a:t>
            </a:r>
            <a:r>
              <a:rPr lang="ar-SA" sz="2800" dirty="0" smtClean="0">
                <a:cs typeface="B Nazanin" pitchFamily="2" charset="-78"/>
              </a:rPr>
              <a:t>تجويز</a:t>
            </a:r>
            <a:r>
              <a:rPr lang="en-US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يك </a:t>
            </a:r>
            <a:r>
              <a:rPr lang="ar-SA" sz="2800" dirty="0">
                <a:cs typeface="B Nazanin" pitchFamily="2" charset="-78"/>
              </a:rPr>
              <a:t>دوز </a:t>
            </a:r>
            <a:r>
              <a:rPr lang="ar-SA" sz="2800" dirty="0" smtClean="0">
                <a:cs typeface="B Nazanin" pitchFamily="2" charset="-78"/>
              </a:rPr>
              <a:t>2 </a:t>
            </a:r>
            <a:r>
              <a:rPr lang="fa-IR" sz="2800" dirty="0" smtClean="0">
                <a:cs typeface="B Nazanin" pitchFamily="2" charset="-78"/>
              </a:rPr>
              <a:t>گرمی </a:t>
            </a:r>
            <a:r>
              <a:rPr lang="ar-SA" sz="2800" dirty="0" smtClean="0">
                <a:cs typeface="B Nazanin" pitchFamily="2" charset="-78"/>
              </a:rPr>
              <a:t>‌و</a:t>
            </a:r>
            <a:r>
              <a:rPr lang="fa-IR" sz="2800" dirty="0" smtClean="0">
                <a:cs typeface="B Nazanin" pitchFamily="2" charset="-78"/>
              </a:rPr>
              <a:t> قطع شیردهی برای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cs typeface="B Nazanin" pitchFamily="2" charset="-78"/>
              </a:rPr>
              <a:t>    24-12</a:t>
            </a:r>
            <a:r>
              <a:rPr lang="ar-SA" sz="2800" dirty="0" smtClean="0">
                <a:cs typeface="B Nazanin" pitchFamily="2" charset="-78"/>
              </a:rPr>
              <a:t> ساعت</a:t>
            </a:r>
            <a:r>
              <a:rPr lang="fa-IR" sz="2800" dirty="0" smtClean="0">
                <a:cs typeface="B Nazanin" pitchFamily="2" charset="-78"/>
              </a:rPr>
              <a:t>)</a:t>
            </a:r>
            <a:r>
              <a:rPr lang="ar-SA" sz="2800" dirty="0" smtClean="0">
                <a:cs typeface="B Nazanin" pitchFamily="2" charset="-78"/>
              </a:rPr>
              <a:t>. </a:t>
            </a:r>
            <a:endParaRPr lang="fa-IR" sz="2800" dirty="0" smtClean="0">
              <a:cs typeface="B Nazanin" pitchFamily="2" charset="-78"/>
            </a:endParaRPr>
          </a:p>
          <a:p>
            <a:pPr lvl="1" algn="just"/>
            <a:r>
              <a:rPr lang="ar-SA" sz="2800" dirty="0" smtClean="0">
                <a:cs typeface="B Nazanin" pitchFamily="2" charset="-78"/>
              </a:rPr>
              <a:t>مي‌توان </a:t>
            </a:r>
            <a:r>
              <a:rPr lang="fa-IR" sz="2800" dirty="0" smtClean="0">
                <a:cs typeface="B Nazanin" pitchFamily="2" charset="-78"/>
              </a:rPr>
              <a:t>با </a:t>
            </a:r>
            <a:r>
              <a:rPr lang="ar-SA" sz="2800" dirty="0" smtClean="0">
                <a:cs typeface="B Nazanin" pitchFamily="2" charset="-78"/>
              </a:rPr>
              <a:t>دوز كمتر </a:t>
            </a:r>
            <a:r>
              <a:rPr lang="ar-SA" sz="2800" dirty="0">
                <a:cs typeface="B Nazanin" pitchFamily="2" charset="-78"/>
              </a:rPr>
              <a:t>و مدت </a:t>
            </a:r>
            <a:r>
              <a:rPr lang="fa-IR" sz="2800" dirty="0" smtClean="0">
                <a:cs typeface="B Nazanin" pitchFamily="2" charset="-78"/>
              </a:rPr>
              <a:t>درمان </a:t>
            </a:r>
            <a:r>
              <a:rPr lang="ar-SA" sz="2800" dirty="0" smtClean="0">
                <a:cs typeface="B Nazanin" pitchFamily="2" charset="-78"/>
              </a:rPr>
              <a:t>طولا‌ني‌تر</a:t>
            </a:r>
            <a:r>
              <a:rPr lang="fa-IR" sz="2800" dirty="0" smtClean="0">
                <a:cs typeface="B Nazanin" pitchFamily="2" charset="-78"/>
              </a:rPr>
              <a:t>، </a:t>
            </a:r>
            <a:r>
              <a:rPr lang="ar-SA" sz="2800" dirty="0" smtClean="0">
                <a:cs typeface="B Nazanin" pitchFamily="2" charset="-78"/>
              </a:rPr>
              <a:t>شيردهي </a:t>
            </a:r>
            <a:r>
              <a:rPr lang="ar-SA" sz="2800" dirty="0">
                <a:cs typeface="B Nazanin" pitchFamily="2" charset="-78"/>
              </a:rPr>
              <a:t>را </a:t>
            </a:r>
            <a:r>
              <a:rPr lang="ar-SA" sz="2800" dirty="0" smtClean="0">
                <a:cs typeface="B Nazanin" pitchFamily="2" charset="-78"/>
              </a:rPr>
              <a:t>ادامه داد</a:t>
            </a:r>
            <a:r>
              <a:rPr lang="fa-IR" sz="2800" dirty="0" smtClean="0">
                <a:cs typeface="B Nazanin" pitchFamily="2" charset="-78"/>
              </a:rPr>
              <a:t>.</a:t>
            </a:r>
            <a:r>
              <a:rPr lang="ar-SA" sz="2800" dirty="0" smtClean="0">
                <a:cs typeface="B Nazanin" pitchFamily="2" charset="-78"/>
              </a:rPr>
              <a:t> </a:t>
            </a:r>
            <a:endParaRPr lang="ar-SA" sz="2800" dirty="0">
              <a:cs typeface="B Nazanin" pitchFamily="2" charset="-78"/>
            </a:endParaRPr>
          </a:p>
          <a:p>
            <a:pPr algn="just"/>
            <a:r>
              <a:rPr lang="ar-SA" sz="2800" dirty="0" smtClean="0">
                <a:cs typeface="B Nazanin" pitchFamily="2" charset="-78"/>
              </a:rPr>
              <a:t>درمان </a:t>
            </a:r>
            <a:r>
              <a:rPr lang="ar-SA" sz="2800" dirty="0">
                <a:cs typeface="B Nazanin" pitchFamily="2" charset="-78"/>
              </a:rPr>
              <a:t>استاندارد پيشنهادي </a:t>
            </a:r>
            <a:r>
              <a:rPr lang="ar-SA" sz="2800" dirty="0" smtClean="0">
                <a:cs typeface="B Nazanin" pitchFamily="2" charset="-78"/>
              </a:rPr>
              <a:t>ديگر</a:t>
            </a:r>
            <a:r>
              <a:rPr lang="fa-IR" sz="2800" dirty="0" smtClean="0">
                <a:cs typeface="B Nazanin" pitchFamily="2" charset="-78"/>
              </a:rPr>
              <a:t>: </a:t>
            </a:r>
            <a:r>
              <a:rPr lang="en-US" sz="2800" dirty="0" smtClean="0">
                <a:cs typeface="B Nazanin" pitchFamily="2" charset="-78"/>
              </a:rPr>
              <a:t> </a:t>
            </a:r>
            <a:r>
              <a:rPr lang="en-US" sz="2400" dirty="0" smtClean="0">
                <a:cs typeface="B Nazanin" pitchFamily="2" charset="-78"/>
              </a:rPr>
              <a:t>mg</a:t>
            </a:r>
            <a:r>
              <a:rPr lang="fa-IR" sz="2800" dirty="0" smtClean="0">
                <a:cs typeface="B Nazanin" pitchFamily="2" charset="-78"/>
              </a:rPr>
              <a:t>250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مترونيدازول سه بار در روز </a:t>
            </a:r>
            <a:r>
              <a:rPr lang="ar-SA" sz="2800" dirty="0" smtClean="0">
                <a:cs typeface="B Nazanin" pitchFamily="2" charset="-78"/>
              </a:rPr>
              <a:t>ب</a:t>
            </a:r>
            <a:r>
              <a:rPr lang="fa-IR" sz="2800" dirty="0" smtClean="0">
                <a:cs typeface="B Nazanin" pitchFamily="2" charset="-78"/>
              </a:rPr>
              <a:t>رای 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7-5 </a:t>
            </a:r>
            <a:r>
              <a:rPr lang="ar-SA" sz="2800" dirty="0" smtClean="0">
                <a:cs typeface="B Nazanin" pitchFamily="2" charset="-78"/>
              </a:rPr>
              <a:t>روز</a:t>
            </a:r>
            <a:r>
              <a:rPr lang="fa-IR" sz="2800" dirty="0" smtClean="0">
                <a:cs typeface="B Nazanin" pitchFamily="2" charset="-78"/>
              </a:rPr>
              <a:t>.</a:t>
            </a:r>
          </a:p>
          <a:p>
            <a:pPr algn="just"/>
            <a:r>
              <a:rPr lang="ar-SA" sz="2800" dirty="0" smtClean="0">
                <a:cs typeface="B Nazanin" pitchFamily="2" charset="-78"/>
              </a:rPr>
              <a:t>درمان </a:t>
            </a:r>
            <a:r>
              <a:rPr lang="ar-SA" sz="2800" dirty="0">
                <a:cs typeface="B Nazanin" pitchFamily="2" charset="-78"/>
              </a:rPr>
              <a:t>آلترناتيو </a:t>
            </a:r>
            <a:r>
              <a:rPr lang="ar-SA" sz="2800" dirty="0" smtClean="0">
                <a:cs typeface="B Nazanin" pitchFamily="2" charset="-78"/>
              </a:rPr>
              <a:t>ديگر</a:t>
            </a:r>
            <a:r>
              <a:rPr lang="fa-IR" sz="2800" dirty="0" smtClean="0">
                <a:cs typeface="B Nazanin" pitchFamily="2" charset="-78"/>
              </a:rPr>
              <a:t>: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فورازوليدون </a:t>
            </a:r>
            <a:r>
              <a:rPr lang="ar-SA" sz="2800" dirty="0" smtClean="0">
                <a:cs typeface="B Nazanin" pitchFamily="2" charset="-78"/>
              </a:rPr>
              <a:t>همزمان </a:t>
            </a:r>
            <a:r>
              <a:rPr lang="ar-SA" sz="2800" dirty="0">
                <a:cs typeface="B Nazanin" pitchFamily="2" charset="-78"/>
              </a:rPr>
              <a:t>با شيردهي </a:t>
            </a:r>
            <a:r>
              <a:rPr lang="ar-SA" sz="2800" dirty="0" smtClean="0">
                <a:cs typeface="B Nazanin" pitchFamily="2" charset="-78"/>
              </a:rPr>
              <a:t>به </a:t>
            </a:r>
            <a:r>
              <a:rPr lang="ar-SA" sz="2800" dirty="0">
                <a:cs typeface="B Nazanin" pitchFamily="2" charset="-78"/>
              </a:rPr>
              <a:t>شرطي كه سن شيرخوار بيش از </a:t>
            </a:r>
            <a:r>
              <a:rPr lang="ar-SA" sz="2800" dirty="0" smtClean="0">
                <a:cs typeface="B Nazanin" pitchFamily="2" charset="-78"/>
              </a:rPr>
              <a:t>يك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ماه باشد.</a:t>
            </a:r>
            <a:endParaRPr lang="ar-SA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759401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بیماری شاگاس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ar-SA" sz="3200" dirty="0" smtClean="0">
                <a:cs typeface="B Nazanin" pitchFamily="2" charset="-78"/>
              </a:rPr>
              <a:t>بيماري </a:t>
            </a:r>
            <a:r>
              <a:rPr lang="ar-SA" sz="3200" dirty="0">
                <a:cs typeface="B Nazanin" pitchFamily="2" charset="-78"/>
              </a:rPr>
              <a:t>پارازيتي </a:t>
            </a:r>
            <a:r>
              <a:rPr lang="ar-SA" sz="3200" dirty="0" smtClean="0">
                <a:cs typeface="B Nazanin" pitchFamily="2" charset="-78"/>
              </a:rPr>
              <a:t>كه </a:t>
            </a:r>
            <a:r>
              <a:rPr lang="ar-SA" sz="3200" dirty="0">
                <a:cs typeface="B Nazanin" pitchFamily="2" charset="-78"/>
              </a:rPr>
              <a:t>در مرحله حاد بيماري بايستي تغذيه از پستان موقتاً قطع </a:t>
            </a:r>
            <a:r>
              <a:rPr lang="fa-IR" sz="3200" dirty="0" smtClean="0">
                <a:cs typeface="B Nazanin" pitchFamily="2" charset="-78"/>
              </a:rPr>
              <a:t>شده </a:t>
            </a:r>
            <a:r>
              <a:rPr lang="ar-SA" sz="3200" dirty="0" smtClean="0">
                <a:cs typeface="B Nazanin" pitchFamily="2" charset="-78"/>
              </a:rPr>
              <a:t>و </a:t>
            </a:r>
            <a:r>
              <a:rPr lang="ar-SA" sz="3200" dirty="0">
                <a:cs typeface="B Nazanin" pitchFamily="2" charset="-78"/>
              </a:rPr>
              <a:t>از شير دوشيده و پاستوريزه شده مادر استفاده نمود.</a:t>
            </a:r>
          </a:p>
          <a:p>
            <a:endParaRPr lang="fa-IR" sz="2800" b="1" dirty="0" smtClean="0">
              <a:cs typeface="B Nazanin" pitchFamily="2" charset="-78"/>
            </a:endParaRPr>
          </a:p>
        </p:txBody>
      </p:sp>
      <p:pic>
        <p:nvPicPr>
          <p:cNvPr id="4" name="Picture 3" descr="Triatoma-sanguisuga-male-collected-in-New-Orleans-Harold-Baquet-640x5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3000372"/>
            <a:ext cx="3796272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7759401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مسمومیت غذایی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ar-SA" sz="2800" dirty="0" smtClean="0">
                <a:cs typeface="B Nazanin" pitchFamily="2" charset="-78"/>
              </a:rPr>
              <a:t>پاتوژن‌ها</a:t>
            </a:r>
            <a:r>
              <a:rPr lang="fa-IR" sz="2800" dirty="0" smtClean="0">
                <a:cs typeface="B Nazanin" pitchFamily="2" charset="-78"/>
              </a:rPr>
              <a:t>: </a:t>
            </a:r>
            <a:r>
              <a:rPr lang="ar-SA" sz="2800" dirty="0" smtClean="0">
                <a:cs typeface="B Nazanin" pitchFamily="2" charset="-78"/>
              </a:rPr>
              <a:t>بوتوليسم، ليستري</a:t>
            </a:r>
            <a:r>
              <a:rPr lang="fa-IR" sz="2800" dirty="0" smtClean="0">
                <a:cs typeface="B Nazanin" pitchFamily="2" charset="-78"/>
              </a:rPr>
              <a:t>ا</a:t>
            </a:r>
            <a:r>
              <a:rPr lang="ar-SA" sz="2800" dirty="0" smtClean="0">
                <a:cs typeface="B Nazanin" pitchFamily="2" charset="-78"/>
              </a:rPr>
              <a:t>، سالمونلا‌، شيگلا‌، </a:t>
            </a:r>
            <a:r>
              <a:rPr lang="en-US" sz="2800" dirty="0" smtClean="0">
                <a:cs typeface="B Nazanin" pitchFamily="2" charset="-78"/>
              </a:rPr>
              <a:t> </a:t>
            </a:r>
            <a:r>
              <a:rPr lang="en-US" sz="2400" dirty="0" err="1" smtClean="0">
                <a:cs typeface="B Nazanin" pitchFamily="2" charset="-78"/>
              </a:rPr>
              <a:t>E.coli</a:t>
            </a:r>
            <a:r>
              <a:rPr lang="fa-IR" sz="2400" dirty="0" smtClean="0">
                <a:cs typeface="B Nazanin" pitchFamily="2" charset="-78"/>
              </a:rPr>
              <a:t>و ...</a:t>
            </a:r>
            <a:r>
              <a:rPr lang="ar-SA" sz="2800" dirty="0" smtClean="0">
                <a:cs typeface="B Nazanin" pitchFamily="2" charset="-78"/>
              </a:rPr>
              <a:t>. </a:t>
            </a:r>
            <a:endParaRPr lang="en-US" sz="2800" dirty="0" smtClean="0">
              <a:cs typeface="B Nazanin" pitchFamily="2" charset="-78"/>
            </a:endParaRPr>
          </a:p>
          <a:p>
            <a:pPr algn="just"/>
            <a:r>
              <a:rPr lang="fa-IR" sz="2800" dirty="0" smtClean="0">
                <a:cs typeface="B Nazanin" pitchFamily="2" charset="-78"/>
              </a:rPr>
              <a:t>ناشی از مصرف غذای آلوده </a:t>
            </a:r>
            <a:r>
              <a:rPr lang="ar-SA" sz="2800" dirty="0" smtClean="0">
                <a:cs typeface="B Nazanin" pitchFamily="2" charset="-78"/>
              </a:rPr>
              <a:t>به </a:t>
            </a:r>
            <a:r>
              <a:rPr lang="ar-SA" sz="2800" dirty="0">
                <a:cs typeface="B Nazanin" pitchFamily="2" charset="-78"/>
              </a:rPr>
              <a:t>توكسين يا باكتري </a:t>
            </a:r>
            <a:r>
              <a:rPr lang="ar-SA" sz="2800" dirty="0" smtClean="0">
                <a:cs typeface="B Nazanin" pitchFamily="2" charset="-78"/>
              </a:rPr>
              <a:t>خاص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latin typeface="Arial"/>
                <a:cs typeface="Arial"/>
              </a:rPr>
              <a:t>←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استفراغ</a:t>
            </a:r>
            <a:r>
              <a:rPr lang="ar-SA" sz="2800" dirty="0">
                <a:cs typeface="B Nazanin" pitchFamily="2" charset="-78"/>
              </a:rPr>
              <a:t>، كرامپ‌هاي شكمي و </a:t>
            </a:r>
            <a:r>
              <a:rPr lang="ar-SA" sz="2800" dirty="0" smtClean="0">
                <a:cs typeface="B Nazanin" pitchFamily="2" charset="-78"/>
              </a:rPr>
              <a:t>اسهال</a:t>
            </a:r>
            <a:r>
              <a:rPr lang="fa-IR" sz="2800" dirty="0" smtClean="0">
                <a:cs typeface="B Nazanin" pitchFamily="2" charset="-78"/>
              </a:rPr>
              <a:t>.</a:t>
            </a:r>
            <a:r>
              <a:rPr lang="ar-SA" sz="2800" dirty="0" smtClean="0">
                <a:cs typeface="B Nazanin" pitchFamily="2" charset="-78"/>
              </a:rPr>
              <a:t> </a:t>
            </a:r>
            <a:endParaRPr lang="fa-IR" sz="2800" dirty="0" smtClean="0">
              <a:cs typeface="B Nazanin" pitchFamily="2" charset="-78"/>
            </a:endParaRPr>
          </a:p>
          <a:p>
            <a:pPr algn="just"/>
            <a:r>
              <a:rPr lang="fa-IR" sz="2800" dirty="0" smtClean="0">
                <a:cs typeface="B Nazanin" pitchFamily="2" charset="-78"/>
              </a:rPr>
              <a:t>مسمومیت غذایی مادر </a:t>
            </a:r>
            <a:r>
              <a:rPr lang="fa-IR" sz="2800" dirty="0" smtClean="0">
                <a:latin typeface="Arial"/>
                <a:cs typeface="Arial"/>
              </a:rPr>
              <a:t>← </a:t>
            </a:r>
            <a:r>
              <a:rPr lang="ar-SA" sz="2800" dirty="0" smtClean="0">
                <a:cs typeface="B Nazanin" pitchFamily="2" charset="-78"/>
              </a:rPr>
              <a:t>اين </a:t>
            </a:r>
            <a:r>
              <a:rPr lang="ar-SA" sz="2800" dirty="0">
                <a:cs typeface="B Nazanin" pitchFamily="2" charset="-78"/>
              </a:rPr>
              <a:t>عوامل در روده مادر هستند ولي به شير انتقال پيدا نمي‌كنند. </a:t>
            </a:r>
            <a:endParaRPr lang="fa-IR" sz="2800" dirty="0" smtClean="0">
              <a:cs typeface="B Nazanin" pitchFamily="2" charset="-78"/>
            </a:endParaRPr>
          </a:p>
          <a:p>
            <a:pPr algn="just"/>
            <a:r>
              <a:rPr lang="ar-SA" sz="2800" dirty="0" smtClean="0">
                <a:cs typeface="B Nazanin" pitchFamily="2" charset="-78"/>
              </a:rPr>
              <a:t>در تمام مدتي كه مادر علا‌ئم گوارشي ناشي از مسموميت غذا</a:t>
            </a:r>
            <a:r>
              <a:rPr lang="fa-IR" sz="2800" dirty="0" smtClean="0">
                <a:cs typeface="B Nazanin" pitchFamily="2" charset="-78"/>
              </a:rPr>
              <a:t>ی</a:t>
            </a:r>
            <a:r>
              <a:rPr lang="ar-SA" sz="2800" dirty="0" smtClean="0">
                <a:cs typeface="B Nazanin" pitchFamily="2" charset="-78"/>
              </a:rPr>
              <a:t>ي دارد</a:t>
            </a:r>
            <a:r>
              <a:rPr lang="fa-IR" sz="2800" dirty="0" smtClean="0">
                <a:cs typeface="B Nazanin" pitchFamily="2" charset="-78"/>
              </a:rPr>
              <a:t>،</a:t>
            </a:r>
            <a:r>
              <a:rPr lang="ar-SA" sz="2800" dirty="0" smtClean="0">
                <a:cs typeface="B Nazanin" pitchFamily="2" charset="-78"/>
              </a:rPr>
              <a:t> شيردهي بدون وقفه ادامه </a:t>
            </a:r>
            <a:r>
              <a:rPr lang="fa-IR" sz="2800" dirty="0" smtClean="0">
                <a:cs typeface="B Nazanin" pitchFamily="2" charset="-78"/>
              </a:rPr>
              <a:t>می </a:t>
            </a:r>
            <a:r>
              <a:rPr lang="ar-SA" sz="2800" dirty="0" smtClean="0">
                <a:cs typeface="B Nazanin" pitchFamily="2" charset="-78"/>
              </a:rPr>
              <a:t>يابد</a:t>
            </a:r>
            <a:r>
              <a:rPr lang="fa-IR" sz="2800" dirty="0" smtClean="0">
                <a:cs typeface="B Nazanin" pitchFamily="2" charset="-78"/>
              </a:rPr>
              <a:t> اما ما</a:t>
            </a:r>
            <a:r>
              <a:rPr lang="ar-SA" sz="2800" dirty="0" smtClean="0">
                <a:cs typeface="B Nazanin" pitchFamily="2" charset="-78"/>
              </a:rPr>
              <a:t>در </a:t>
            </a:r>
            <a:r>
              <a:rPr lang="ar-SA" sz="2800" dirty="0">
                <a:cs typeface="B Nazanin" pitchFamily="2" charset="-78"/>
              </a:rPr>
              <a:t>براي جلوگيري از كم آبي </a:t>
            </a:r>
            <a:r>
              <a:rPr lang="ar-SA" sz="2800" dirty="0" smtClean="0">
                <a:cs typeface="B Nazanin" pitchFamily="2" charset="-78"/>
              </a:rPr>
              <a:t>بايد  </a:t>
            </a:r>
            <a:r>
              <a:rPr lang="ar-SA" sz="2800" dirty="0">
                <a:cs typeface="B Nazanin" pitchFamily="2" charset="-78"/>
              </a:rPr>
              <a:t>مايعات فراوان استفاده </a:t>
            </a:r>
            <a:r>
              <a:rPr lang="ar-SA" sz="2800" dirty="0" smtClean="0">
                <a:cs typeface="B Nazanin" pitchFamily="2" charset="-78"/>
              </a:rPr>
              <a:t>كند</a:t>
            </a:r>
            <a:r>
              <a:rPr lang="ar-SA" sz="2800" dirty="0">
                <a:cs typeface="B Nazanin" pitchFamily="2" charset="-78"/>
              </a:rPr>
              <a:t>.</a:t>
            </a:r>
          </a:p>
          <a:p>
            <a:pPr algn="just"/>
            <a:endParaRPr lang="fa-IR" sz="2800" b="1" dirty="0" smtClean="0">
              <a:cs typeface="B Nazanin" pitchFamily="2" charset="-78"/>
            </a:endParaRPr>
          </a:p>
        </p:txBody>
      </p:sp>
      <p:pic>
        <p:nvPicPr>
          <p:cNvPr id="4" name="Picture 3" descr="Gastroenteritis-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4572008"/>
            <a:ext cx="2524132" cy="201930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 prst="hardEdge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2230639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868363"/>
          </a:xfrm>
        </p:spPr>
        <p:txBody>
          <a:bodyPr>
            <a:noAutofit/>
          </a:bodyPr>
          <a:lstStyle/>
          <a:p>
            <a:r>
              <a:rPr lang="ar-SA" sz="3400" dirty="0" smtClean="0">
                <a:solidFill>
                  <a:srgbClr val="00B050"/>
                </a:solidFill>
                <a:cs typeface="B Titr" pitchFamily="2" charset="-78"/>
              </a:rPr>
              <a:t>عفونت‌هاي دستگاه گوارش و دستگاه ادرا</a:t>
            </a:r>
            <a:r>
              <a:rPr lang="fa-IR" sz="3400" dirty="0" smtClean="0">
                <a:solidFill>
                  <a:srgbClr val="00B050"/>
                </a:solidFill>
                <a:cs typeface="B Titr" pitchFamily="2" charset="-78"/>
              </a:rPr>
              <a:t>ر</a:t>
            </a:r>
            <a:r>
              <a:rPr lang="ar-SA" sz="3400" dirty="0" smtClean="0">
                <a:solidFill>
                  <a:srgbClr val="00B050"/>
                </a:solidFill>
                <a:cs typeface="B Titr" pitchFamily="2" charset="-78"/>
              </a:rPr>
              <a:t>ي تناسلي</a:t>
            </a:r>
            <a:r>
              <a:rPr lang="fa-IR" sz="3400" b="1" dirty="0" smtClean="0">
                <a:solidFill>
                  <a:srgbClr val="00B050"/>
                </a:solidFill>
                <a:cs typeface="B Titr" pitchFamily="2" charset="-78"/>
              </a:rPr>
              <a:t>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خطري </a:t>
            </a:r>
            <a:r>
              <a:rPr lang="ar-SA" sz="3200" dirty="0">
                <a:cs typeface="B Nazanin" pitchFamily="2" charset="-78"/>
              </a:rPr>
              <a:t>براي شيرخوار ندارد مگر </a:t>
            </a:r>
            <a:r>
              <a:rPr lang="fa-IR" sz="3200" dirty="0" smtClean="0">
                <a:cs typeface="B Nazanin" pitchFamily="2" charset="-78"/>
              </a:rPr>
              <a:t>در </a:t>
            </a:r>
            <a:r>
              <a:rPr lang="ar-SA" sz="3200" dirty="0" smtClean="0">
                <a:cs typeface="B Nazanin" pitchFamily="2" charset="-78"/>
              </a:rPr>
              <a:t>مادر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دچار</a:t>
            </a:r>
            <a:r>
              <a:rPr lang="fa-IR" sz="3200" dirty="0" smtClean="0">
                <a:cs typeface="B Nazanin" pitchFamily="2" charset="-78"/>
              </a:rPr>
              <a:t> س</a:t>
            </a:r>
            <a:r>
              <a:rPr lang="ar-SA" sz="3200" dirty="0" smtClean="0">
                <a:cs typeface="B Nazanin" pitchFamily="2" charset="-78"/>
              </a:rPr>
              <a:t>پتي </a:t>
            </a:r>
            <a:r>
              <a:rPr lang="ar-SA" sz="3200" dirty="0">
                <a:cs typeface="B Nazanin" pitchFamily="2" charset="-78"/>
              </a:rPr>
              <a:t>سمي </a:t>
            </a:r>
            <a:endParaRPr lang="fa-IR" sz="3200" dirty="0" smtClean="0">
              <a:cs typeface="B Nazanin" pitchFamily="2" charset="-78"/>
            </a:endParaRPr>
          </a:p>
          <a:p>
            <a:pPr lvl="1" algn="just">
              <a:spcBef>
                <a:spcPts val="1200"/>
              </a:spcBef>
            </a:pPr>
            <a:r>
              <a:rPr lang="ar-SA" sz="3200" dirty="0" smtClean="0">
                <a:cs typeface="B Nazanin" pitchFamily="2" charset="-78"/>
              </a:rPr>
              <a:t>درصورتي </a:t>
            </a:r>
            <a:r>
              <a:rPr lang="ar-SA" sz="3200" dirty="0">
                <a:cs typeface="B Nazanin" pitchFamily="2" charset="-78"/>
              </a:rPr>
              <a:t>كه مادر تحت درمان با آنتي بيوتيك مناسب باشد تغذيه با </a:t>
            </a:r>
            <a:r>
              <a:rPr lang="ar-SA" sz="3200" dirty="0" smtClean="0">
                <a:cs typeface="B Nazanin" pitchFamily="2" charset="-78"/>
              </a:rPr>
              <a:t>شير‌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مادر </a:t>
            </a:r>
            <a:r>
              <a:rPr lang="ar-SA" sz="3200" dirty="0">
                <a:cs typeface="B Nazanin" pitchFamily="2" charset="-78"/>
              </a:rPr>
              <a:t>مي‌تواند ادامه يابد. </a:t>
            </a:r>
            <a:endParaRPr lang="fa-IR" sz="3200" dirty="0" smtClean="0">
              <a:cs typeface="B Nazanin" pitchFamily="2" charset="-78"/>
            </a:endParaRPr>
          </a:p>
        </p:txBody>
      </p:sp>
      <p:pic>
        <p:nvPicPr>
          <p:cNvPr id="4" name="Picture 3" descr="Gastroenteritis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3429000"/>
            <a:ext cx="3773730" cy="2954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4192389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مسمومیت غذایی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rmAutofit/>
          </a:bodyPr>
          <a:lstStyle/>
          <a:p>
            <a:pPr>
              <a:lnSpc>
                <a:spcPts val="4000"/>
              </a:lnSpc>
              <a:spcBef>
                <a:spcPts val="1200"/>
              </a:spcBef>
            </a:pPr>
            <a:r>
              <a:rPr lang="ar-SA" sz="2800" dirty="0">
                <a:cs typeface="B Nazanin" pitchFamily="2" charset="-78"/>
              </a:rPr>
              <a:t>در موارد نادري مسموميت </a:t>
            </a:r>
            <a:r>
              <a:rPr lang="ar-SA" sz="2800" dirty="0" smtClean="0">
                <a:cs typeface="B Nazanin" pitchFamily="2" charset="-78"/>
              </a:rPr>
              <a:t>غذا</a:t>
            </a:r>
            <a:r>
              <a:rPr lang="fa-IR" sz="2800" dirty="0" smtClean="0">
                <a:cs typeface="B Nazanin" pitchFamily="2" charset="-78"/>
              </a:rPr>
              <a:t>ی</a:t>
            </a:r>
            <a:r>
              <a:rPr lang="ar-SA" sz="2800" dirty="0" smtClean="0">
                <a:cs typeface="B Nazanin" pitchFamily="2" charset="-78"/>
              </a:rPr>
              <a:t>ي </a:t>
            </a:r>
            <a:r>
              <a:rPr lang="ar-SA" sz="2800" dirty="0">
                <a:cs typeface="B Nazanin" pitchFamily="2" charset="-78"/>
              </a:rPr>
              <a:t>سيستميك مي‌شود </a:t>
            </a:r>
            <a:r>
              <a:rPr lang="ar-SA" sz="2800" dirty="0" smtClean="0">
                <a:latin typeface="Arial"/>
                <a:cs typeface="Arial"/>
              </a:rPr>
              <a:t>←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باكتري‌ها به جريان خون و شير انتقال پيدا مي‌كنند. </a:t>
            </a:r>
            <a:endParaRPr lang="fa-IR" sz="2800" dirty="0" smtClean="0">
              <a:cs typeface="B Nazanin" pitchFamily="2" charset="-78"/>
            </a:endParaRPr>
          </a:p>
          <a:p>
            <a:pPr>
              <a:lnSpc>
                <a:spcPts val="40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مادر ب</a:t>
            </a:r>
            <a:r>
              <a:rPr lang="fa-IR" sz="2800" dirty="0" smtClean="0">
                <a:cs typeface="B Nazanin" pitchFamily="2" charset="-78"/>
              </a:rPr>
              <a:t>ه </a:t>
            </a:r>
            <a:r>
              <a:rPr lang="ar-SA" sz="2800" dirty="0" smtClean="0">
                <a:cs typeface="B Nazanin" pitchFamily="2" charset="-78"/>
              </a:rPr>
              <a:t>شدت </a:t>
            </a:r>
            <a:r>
              <a:rPr lang="ar-SA" sz="2800" dirty="0">
                <a:cs typeface="B Nazanin" pitchFamily="2" charset="-78"/>
              </a:rPr>
              <a:t>مريض است و اگر كشت خون عفونت سيستميك را نشان بدهد، آنتي بيوتيك شروع </a:t>
            </a:r>
            <a:r>
              <a:rPr lang="fa-IR" sz="2800" dirty="0" smtClean="0">
                <a:cs typeface="B Nazanin" pitchFamily="2" charset="-78"/>
              </a:rPr>
              <a:t>شده </a:t>
            </a:r>
            <a:r>
              <a:rPr lang="ar-SA" sz="2800" dirty="0" smtClean="0">
                <a:cs typeface="B Nazanin" pitchFamily="2" charset="-78"/>
              </a:rPr>
              <a:t>و </a:t>
            </a:r>
            <a:r>
              <a:rPr lang="ar-SA" sz="2800" dirty="0">
                <a:cs typeface="B Nazanin" pitchFamily="2" charset="-78"/>
              </a:rPr>
              <a:t>شيردهي به طور موقت تا منفي شدن كشت‌ها قطع مي‌شود. </a:t>
            </a:r>
            <a:endParaRPr lang="fa-IR" sz="2800" dirty="0" smtClean="0">
              <a:cs typeface="B Nazanin" pitchFamily="2" charset="-78"/>
            </a:endParaRPr>
          </a:p>
          <a:p>
            <a:pPr>
              <a:lnSpc>
                <a:spcPts val="40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در </a:t>
            </a:r>
            <a:r>
              <a:rPr lang="ar-SA" sz="2800" dirty="0">
                <a:cs typeface="B Nazanin" pitchFamily="2" charset="-78"/>
              </a:rPr>
              <a:t>اين شرايط جهت جلوگيري از احتقان پستان بايد شير را دوشيد و دور ريخت</a:t>
            </a:r>
            <a:r>
              <a:rPr lang="ar-SA" sz="2800" dirty="0" smtClean="0">
                <a:cs typeface="B Nazanin" pitchFamily="2" charset="-78"/>
              </a:rPr>
              <a:t>.</a:t>
            </a:r>
            <a:endParaRPr lang="ar-SA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416276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سندرم شوک سپتیک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</a:pPr>
            <a:r>
              <a:rPr lang="fa-IR" sz="2800" dirty="0" smtClean="0">
                <a:cs typeface="B Nazanin" pitchFamily="2" charset="-78"/>
              </a:rPr>
              <a:t>ناشی از </a:t>
            </a:r>
            <a:r>
              <a:rPr lang="ar-SA" sz="2800" dirty="0" smtClean="0">
                <a:cs typeface="B Nazanin" pitchFamily="2" charset="-78"/>
              </a:rPr>
              <a:t>استافيلوكوك </a:t>
            </a:r>
            <a:r>
              <a:rPr lang="fa-IR" sz="2800" dirty="0" smtClean="0">
                <a:cs typeface="B Nazanin" pitchFamily="2" charset="-78"/>
              </a:rPr>
              <a:t>مولد </a:t>
            </a:r>
            <a:r>
              <a:rPr lang="ar-SA" sz="2800" dirty="0" smtClean="0">
                <a:cs typeface="B Nazanin" pitchFamily="2" charset="-78"/>
              </a:rPr>
              <a:t>آنتروتوكسين</a:t>
            </a:r>
            <a:r>
              <a:rPr lang="fa-IR" sz="2800" dirty="0" smtClean="0">
                <a:cs typeface="B Nazanin" pitchFamily="2" charset="-78"/>
              </a:rPr>
              <a:t> است</a:t>
            </a:r>
            <a:r>
              <a:rPr lang="ar-SA" sz="2800" dirty="0" smtClean="0">
                <a:cs typeface="B Nazanin" pitchFamily="2" charset="-78"/>
              </a:rPr>
              <a:t>.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spcBef>
                <a:spcPts val="600"/>
              </a:spcBef>
            </a:pPr>
            <a:r>
              <a:rPr lang="fa-IR" sz="2800" dirty="0" smtClean="0">
                <a:cs typeface="B Nazanin" pitchFamily="2" charset="-78"/>
              </a:rPr>
              <a:t>ورود ت</a:t>
            </a:r>
            <a:r>
              <a:rPr lang="ar-SA" sz="2800" dirty="0" smtClean="0">
                <a:cs typeface="B Nazanin" pitchFamily="2" charset="-78"/>
              </a:rPr>
              <a:t>وكسين </a:t>
            </a:r>
            <a:r>
              <a:rPr lang="fa-IR" sz="2800" dirty="0" smtClean="0">
                <a:cs typeface="B Nazanin" pitchFamily="2" charset="-78"/>
              </a:rPr>
              <a:t>به </a:t>
            </a:r>
            <a:r>
              <a:rPr lang="ar-SA" sz="2800" dirty="0" smtClean="0">
                <a:cs typeface="B Nazanin" pitchFamily="2" charset="-78"/>
              </a:rPr>
              <a:t>جريان </a:t>
            </a:r>
            <a:r>
              <a:rPr lang="ar-SA" sz="2800" dirty="0">
                <a:cs typeface="B Nazanin" pitchFamily="2" charset="-78"/>
              </a:rPr>
              <a:t>خون </a:t>
            </a:r>
            <a:r>
              <a:rPr lang="ar-SA" sz="2800" dirty="0" smtClean="0">
                <a:latin typeface="Arial"/>
                <a:cs typeface="Arial"/>
              </a:rPr>
              <a:t>←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اسهال، استفراغ، درد </a:t>
            </a:r>
            <a:r>
              <a:rPr lang="ar-SA" sz="2800" dirty="0" smtClean="0">
                <a:cs typeface="B Nazanin" pitchFamily="2" charset="-78"/>
              </a:rPr>
              <a:t>عضلا‌ني</a:t>
            </a:r>
            <a:r>
              <a:rPr lang="fa-IR" sz="2800" dirty="0" smtClean="0">
                <a:cs typeface="B Nazanin" pitchFamily="2" charset="-78"/>
              </a:rPr>
              <a:t>، </a:t>
            </a:r>
            <a:r>
              <a:rPr lang="ar-SA" sz="2800" dirty="0" smtClean="0">
                <a:cs typeface="B Nazanin" pitchFamily="2" charset="-78"/>
              </a:rPr>
              <a:t>لرز</a:t>
            </a:r>
            <a:r>
              <a:rPr lang="fa-IR" sz="2800" dirty="0" smtClean="0">
                <a:cs typeface="B Nazanin" pitchFamily="2" charset="-78"/>
              </a:rPr>
              <a:t>، </a:t>
            </a:r>
            <a:r>
              <a:rPr lang="ar-SA" sz="2800" dirty="0" smtClean="0">
                <a:latin typeface="Arial"/>
                <a:cs typeface="Arial"/>
              </a:rPr>
              <a:t>↑</a:t>
            </a:r>
            <a:r>
              <a:rPr lang="ar-SA" sz="2800" dirty="0" smtClean="0">
                <a:cs typeface="B Nazanin" pitchFamily="2" charset="-78"/>
              </a:rPr>
              <a:t>دماي بدن</a:t>
            </a:r>
            <a:r>
              <a:rPr lang="fa-IR" sz="2800" dirty="0" smtClean="0">
                <a:cs typeface="B Nazanin" pitchFamily="2" charset="-78"/>
              </a:rPr>
              <a:t> و </a:t>
            </a:r>
            <a:r>
              <a:rPr lang="ar-SA" sz="2800" dirty="0" smtClean="0">
                <a:latin typeface="Arial"/>
                <a:cs typeface="Arial"/>
              </a:rPr>
              <a:t>↓</a:t>
            </a:r>
            <a:r>
              <a:rPr lang="ar-SA" sz="2800" dirty="0" smtClean="0">
                <a:cs typeface="B Nazanin" pitchFamily="2" charset="-78"/>
              </a:rPr>
              <a:t>فشار خون </a:t>
            </a:r>
            <a:r>
              <a:rPr lang="fa-IR" sz="2800" dirty="0" smtClean="0">
                <a:cs typeface="B Nazanin" pitchFamily="2" charset="-78"/>
              </a:rPr>
              <a:t>.</a:t>
            </a:r>
          </a:p>
          <a:p>
            <a:pPr algn="just">
              <a:spcBef>
                <a:spcPts val="600"/>
              </a:spcBef>
            </a:pPr>
            <a:r>
              <a:rPr lang="ar-SA" sz="2800" dirty="0" smtClean="0">
                <a:cs typeface="B Nazanin" pitchFamily="2" charset="-78"/>
              </a:rPr>
              <a:t>شديدترين </a:t>
            </a:r>
            <a:r>
              <a:rPr lang="ar-SA" sz="2800" dirty="0">
                <a:cs typeface="B Nazanin" pitchFamily="2" charset="-78"/>
              </a:rPr>
              <a:t>حالت </a:t>
            </a:r>
            <a:r>
              <a:rPr lang="ar-SA" sz="2800" dirty="0" smtClean="0">
                <a:latin typeface="Arial"/>
                <a:cs typeface="Arial"/>
              </a:rPr>
              <a:t>←</a:t>
            </a:r>
            <a:r>
              <a:rPr lang="fa-IR" sz="2800" dirty="0" smtClean="0">
                <a:latin typeface="Arial"/>
                <a:cs typeface="Arial"/>
              </a:rPr>
              <a:t> </a:t>
            </a:r>
            <a:r>
              <a:rPr lang="fa-IR" sz="2800" dirty="0" smtClean="0">
                <a:latin typeface="Arial"/>
                <a:cs typeface="B Nazanin" pitchFamily="2" charset="-78"/>
              </a:rPr>
              <a:t>ماد</a:t>
            </a:r>
            <a:r>
              <a:rPr lang="ar-SA" sz="2800" dirty="0" smtClean="0">
                <a:cs typeface="B Nazanin" pitchFamily="2" charset="-78"/>
              </a:rPr>
              <a:t>ر بدحال </a:t>
            </a:r>
            <a:r>
              <a:rPr lang="fa-IR" sz="2800" dirty="0" smtClean="0">
                <a:cs typeface="B Nazanin" pitchFamily="2" charset="-78"/>
              </a:rPr>
              <a:t>و بستری </a:t>
            </a:r>
            <a:r>
              <a:rPr lang="ar-SA" sz="2800" dirty="0" smtClean="0">
                <a:cs typeface="B Nazanin" pitchFamily="2" charset="-78"/>
              </a:rPr>
              <a:t>در </a:t>
            </a:r>
            <a:r>
              <a:rPr lang="en-US" sz="2400" dirty="0" smtClean="0">
                <a:cs typeface="B Nazanin" pitchFamily="2" charset="-78"/>
              </a:rPr>
              <a:t>ICU</a:t>
            </a:r>
            <a:r>
              <a:rPr lang="ar-SA" sz="2800" dirty="0" smtClean="0">
                <a:latin typeface="Arial"/>
                <a:cs typeface="Arial"/>
              </a:rPr>
              <a:t>←</a:t>
            </a:r>
            <a:r>
              <a:rPr lang="fa-IR" sz="2800" dirty="0" smtClean="0">
                <a:latin typeface="Arial"/>
                <a:cs typeface="Arial"/>
              </a:rPr>
              <a:t> </a:t>
            </a:r>
            <a:r>
              <a:rPr lang="fa-IR" sz="2800" dirty="0" smtClean="0">
                <a:latin typeface="Arial"/>
                <a:cs typeface="B Nazanin" pitchFamily="2" charset="-78"/>
              </a:rPr>
              <a:t>عدم توانایی شیر دادن </a:t>
            </a:r>
            <a:r>
              <a:rPr lang="fa-IR" sz="2800" dirty="0" smtClean="0">
                <a:latin typeface="Arial"/>
                <a:cs typeface="Arial"/>
              </a:rPr>
              <a:t>← </a:t>
            </a:r>
            <a:r>
              <a:rPr lang="ar-SA" sz="2800" dirty="0" smtClean="0">
                <a:cs typeface="B Nazanin" pitchFamily="2" charset="-78"/>
              </a:rPr>
              <a:t>براي جلوگيري از ماستيت بايد شير او دوشيده و دور ريخته شود.</a:t>
            </a:r>
            <a:r>
              <a:rPr lang="fa-IR" sz="2800" dirty="0" smtClean="0">
                <a:latin typeface="Arial"/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 </a:t>
            </a:r>
            <a:endParaRPr lang="en-US" sz="2800" dirty="0" smtClean="0">
              <a:cs typeface="B Nazanin" pitchFamily="2" charset="-78"/>
            </a:endParaRPr>
          </a:p>
          <a:p>
            <a:pPr algn="just">
              <a:spcBef>
                <a:spcPts val="600"/>
              </a:spcBef>
            </a:pPr>
            <a:r>
              <a:rPr lang="ar-SA" sz="2800" dirty="0" smtClean="0">
                <a:cs typeface="B Nazanin" pitchFamily="2" charset="-78"/>
              </a:rPr>
              <a:t>توكسين </a:t>
            </a:r>
            <a:r>
              <a:rPr lang="ar-SA" sz="2800" dirty="0">
                <a:cs typeface="B Nazanin" pitchFamily="2" charset="-78"/>
              </a:rPr>
              <a:t>ترشح شده در </a:t>
            </a:r>
            <a:r>
              <a:rPr lang="ar-SA" sz="2800" dirty="0" smtClean="0">
                <a:cs typeface="B Nazanin" pitchFamily="2" charset="-78"/>
              </a:rPr>
              <a:t>شير‌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مادر </a:t>
            </a:r>
            <a:r>
              <a:rPr lang="fa-IR" sz="2800" dirty="0" smtClean="0">
                <a:cs typeface="B Nazanin" pitchFamily="2" charset="-78"/>
              </a:rPr>
              <a:t>طی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چند روز بعد از </a:t>
            </a:r>
            <a:r>
              <a:rPr lang="ar-SA" sz="2800" dirty="0" smtClean="0">
                <a:cs typeface="B Nazanin" pitchFamily="2" charset="-78"/>
              </a:rPr>
              <a:t>درمان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از شير‌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مادر </a:t>
            </a:r>
            <a:r>
              <a:rPr lang="ar-SA" sz="2800" dirty="0">
                <a:cs typeface="B Nazanin" pitchFamily="2" charset="-78"/>
              </a:rPr>
              <a:t>پاك </a:t>
            </a:r>
            <a:r>
              <a:rPr lang="ar-SA" sz="2800" dirty="0" smtClean="0">
                <a:cs typeface="B Nazanin" pitchFamily="2" charset="-78"/>
              </a:rPr>
              <a:t>‌</a:t>
            </a:r>
            <a:r>
              <a:rPr lang="fa-IR" sz="2800" dirty="0" smtClean="0">
                <a:cs typeface="B Nazanin" pitchFamily="2" charset="-78"/>
              </a:rPr>
              <a:t>شده و </a:t>
            </a:r>
            <a:r>
              <a:rPr lang="ar-SA" sz="2800" dirty="0" smtClean="0">
                <a:cs typeface="B Nazanin" pitchFamily="2" charset="-78"/>
              </a:rPr>
              <a:t>مادر قادر به شير دادن مي‌باشد. </a:t>
            </a:r>
            <a:endParaRPr lang="fa-IR" sz="2800" dirty="0" smtClean="0">
              <a:cs typeface="B Nazanin" pitchFamily="2" charset="-78"/>
            </a:endParaRPr>
          </a:p>
        </p:txBody>
      </p:sp>
      <p:pic>
        <p:nvPicPr>
          <p:cNvPr id="5" name="Picture 4" descr="loadMed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286" y="4500570"/>
            <a:ext cx="3030334" cy="19141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88416276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بستری مادر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وقتي </a:t>
            </a:r>
            <a:r>
              <a:rPr lang="ar-SA" sz="2800" dirty="0">
                <a:cs typeface="B Nazanin" pitchFamily="2" charset="-78"/>
              </a:rPr>
              <a:t>به يك مادر شيرده گفته مي‌شود نياز به بستري </a:t>
            </a:r>
            <a:r>
              <a:rPr lang="ar-SA" sz="2800" dirty="0" smtClean="0">
                <a:cs typeface="B Nazanin" pitchFamily="2" charset="-78"/>
              </a:rPr>
              <a:t>دارد </a:t>
            </a:r>
            <a:r>
              <a:rPr lang="ar-SA" sz="2800" dirty="0">
                <a:cs typeface="B Nazanin" pitchFamily="2" charset="-78"/>
              </a:rPr>
              <a:t>مادر احساس آشفتگي كرده و در مورد سلا‌متي خود و فرزندش نگران </a:t>
            </a:r>
            <a:r>
              <a:rPr lang="ar-SA" sz="2800" dirty="0" smtClean="0">
                <a:cs typeface="B Nazanin" pitchFamily="2" charset="-78"/>
              </a:rPr>
              <a:t>مي‌شود</a:t>
            </a:r>
            <a:r>
              <a:rPr lang="fa-IR" sz="2800" dirty="0" smtClean="0">
                <a:cs typeface="B Nazanin" pitchFamily="2" charset="-78"/>
              </a:rPr>
              <a:t>.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حتي </a:t>
            </a:r>
            <a:r>
              <a:rPr lang="ar-SA" sz="2800" dirty="0">
                <a:cs typeface="B Nazanin" pitchFamily="2" charset="-78"/>
              </a:rPr>
              <a:t>شايد به او پيشنهاد شود كه كودك را از شير خود محروم كند بنابراين در مورد كنترل احساسات خود و تصميم گيري درست، به فرد ديگري كه به او كمك فكري كند نياز خواهد داشت.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endParaRPr lang="fa-IR" sz="2800" b="1" dirty="0" smtClean="0">
              <a:cs typeface="B Nazanin" pitchFamily="2" charset="-78"/>
            </a:endParaRPr>
          </a:p>
        </p:txBody>
      </p:sp>
      <p:pic>
        <p:nvPicPr>
          <p:cNvPr id="4" name="Picture 3" descr="4453-4482-15911-21168t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4210043"/>
            <a:ext cx="3286148" cy="22674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E:\Documents and Settings\elnaz\My Documents\My Pictures\متحرک\1355529anr4vjyg4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7921625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416276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71472" y="131745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بستری مادر</a:t>
            </a:r>
            <a:endParaRPr lang="fa-IR" sz="4000" b="1" dirty="0" smtClean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57158" y="1000108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ts val="3200"/>
              </a:lnSpc>
              <a:buNone/>
            </a:pPr>
            <a:r>
              <a:rPr lang="ar-SA" sz="2800" dirty="0" smtClean="0">
                <a:cs typeface="B Nazanin" pitchFamily="2" charset="-78"/>
              </a:rPr>
              <a:t>بهتر </a:t>
            </a:r>
            <a:r>
              <a:rPr lang="ar-SA" sz="2800" dirty="0">
                <a:cs typeface="B Nazanin" pitchFamily="2" charset="-78"/>
              </a:rPr>
              <a:t>است در موارد زير با مادر صحبت شود:</a:t>
            </a:r>
          </a:p>
          <a:p>
            <a:pPr algn="just">
              <a:lnSpc>
                <a:spcPts val="3200"/>
              </a:lnSpc>
            </a:pPr>
            <a:r>
              <a:rPr lang="ar-SA" sz="2800" dirty="0" smtClean="0">
                <a:cs typeface="B Nazanin" pitchFamily="2" charset="-78"/>
              </a:rPr>
              <a:t>سن فرزندش</a:t>
            </a:r>
            <a:r>
              <a:rPr lang="fa-IR" sz="2800" dirty="0" smtClean="0">
                <a:cs typeface="B Nazanin" pitchFamily="2" charset="-78"/>
              </a:rPr>
              <a:t>،</a:t>
            </a:r>
            <a:endParaRPr lang="ar-SA" sz="2800" dirty="0" smtClean="0">
              <a:cs typeface="B Nazanin" pitchFamily="2" charset="-78"/>
            </a:endParaRPr>
          </a:p>
          <a:p>
            <a:pPr algn="just">
              <a:lnSpc>
                <a:spcPts val="3200"/>
              </a:lnSpc>
            </a:pPr>
            <a:r>
              <a:rPr lang="ar-SA" sz="2800" dirty="0" smtClean="0">
                <a:cs typeface="B Nazanin" pitchFamily="2" charset="-78"/>
              </a:rPr>
              <a:t>الگوهاي معمولي نگهداري كودك</a:t>
            </a:r>
            <a:r>
              <a:rPr lang="fa-IR" sz="2800" dirty="0" smtClean="0">
                <a:cs typeface="B Nazanin" pitchFamily="2" charset="-78"/>
              </a:rPr>
              <a:t>،</a:t>
            </a:r>
            <a:endParaRPr lang="ar-SA" sz="2800" dirty="0" smtClean="0">
              <a:cs typeface="B Nazanin" pitchFamily="2" charset="-78"/>
            </a:endParaRPr>
          </a:p>
          <a:p>
            <a:pPr algn="just">
              <a:lnSpc>
                <a:spcPts val="3200"/>
              </a:lnSpc>
            </a:pPr>
            <a:r>
              <a:rPr lang="ar-SA" sz="2800" dirty="0" smtClean="0">
                <a:cs typeface="B Nazanin" pitchFamily="2" charset="-78"/>
              </a:rPr>
              <a:t>آيا فرزند ديگري هم دارد</a:t>
            </a:r>
            <a:r>
              <a:rPr lang="fa-IR" sz="2800" dirty="0" smtClean="0">
                <a:cs typeface="B Nazanin" pitchFamily="2" charset="-78"/>
              </a:rPr>
              <a:t>؟</a:t>
            </a:r>
            <a:endParaRPr lang="ar-SA" sz="2800" dirty="0" smtClean="0">
              <a:cs typeface="B Nazanin" pitchFamily="2" charset="-78"/>
            </a:endParaRPr>
          </a:p>
          <a:p>
            <a:pPr algn="just">
              <a:lnSpc>
                <a:spcPts val="3200"/>
              </a:lnSpc>
            </a:pPr>
            <a:r>
              <a:rPr lang="ar-SA" sz="2800" dirty="0" smtClean="0">
                <a:cs typeface="B Nazanin" pitchFamily="2" charset="-78"/>
              </a:rPr>
              <a:t>چرا پزشك به او پيشنهاد بستري شدن داده است</a:t>
            </a:r>
            <a:r>
              <a:rPr lang="fa-IR" sz="2800" dirty="0" smtClean="0">
                <a:cs typeface="B Nazanin" pitchFamily="2" charset="-78"/>
              </a:rPr>
              <a:t>؟</a:t>
            </a:r>
            <a:endParaRPr lang="ar-SA" sz="2800" dirty="0" smtClean="0">
              <a:cs typeface="B Nazanin" pitchFamily="2" charset="-78"/>
            </a:endParaRPr>
          </a:p>
          <a:p>
            <a:pPr algn="just">
              <a:lnSpc>
                <a:spcPts val="3200"/>
              </a:lnSpc>
            </a:pPr>
            <a:r>
              <a:rPr lang="ar-SA" sz="2800" dirty="0" smtClean="0">
                <a:cs typeface="B Nazanin" pitchFamily="2" charset="-78"/>
              </a:rPr>
              <a:t>وقتي او بستري است چه كسي از كودك مراقبت مي‌كند</a:t>
            </a:r>
            <a:r>
              <a:rPr lang="fa-IR" sz="2800" dirty="0" smtClean="0">
                <a:cs typeface="B Nazanin" pitchFamily="2" charset="-78"/>
              </a:rPr>
              <a:t>؟</a:t>
            </a:r>
            <a:endParaRPr lang="ar-SA" sz="2800" dirty="0" smtClean="0">
              <a:cs typeface="B Nazanin" pitchFamily="2" charset="-78"/>
            </a:endParaRPr>
          </a:p>
          <a:p>
            <a:pPr algn="just">
              <a:lnSpc>
                <a:spcPts val="3200"/>
              </a:lnSpc>
            </a:pPr>
            <a:r>
              <a:rPr lang="ar-SA" sz="2800" dirty="0" smtClean="0">
                <a:cs typeface="B Nazanin" pitchFamily="2" charset="-78"/>
              </a:rPr>
              <a:t>چه مدتي انتظار مي‌رود كه در بيمارستان بستري باشد</a:t>
            </a:r>
            <a:r>
              <a:rPr lang="fa-IR" sz="2800" dirty="0" smtClean="0">
                <a:cs typeface="B Nazanin" pitchFamily="2" charset="-78"/>
              </a:rPr>
              <a:t>؟</a:t>
            </a:r>
            <a:endParaRPr lang="ar-SA" sz="2800" dirty="0" smtClean="0">
              <a:cs typeface="B Nazanin" pitchFamily="2" charset="-78"/>
            </a:endParaRPr>
          </a:p>
          <a:p>
            <a:pPr algn="just">
              <a:lnSpc>
                <a:spcPts val="3200"/>
              </a:lnSpc>
            </a:pPr>
            <a:r>
              <a:rPr lang="ar-SA" sz="2800" dirty="0" smtClean="0">
                <a:cs typeface="B Nazanin" pitchFamily="2" charset="-78"/>
              </a:rPr>
              <a:t>آيا پزشك مي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داند كه او شير مي‌دهد و اگر مي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داند چه پيشنهادي دارد</a:t>
            </a:r>
            <a:r>
              <a:rPr lang="fa-IR" sz="2800" dirty="0" smtClean="0">
                <a:cs typeface="B Nazanin" pitchFamily="2" charset="-78"/>
              </a:rPr>
              <a:t>؟</a:t>
            </a:r>
            <a:endParaRPr lang="ar-SA" sz="2800" dirty="0" smtClean="0">
              <a:cs typeface="B Nazanin" pitchFamily="2" charset="-78"/>
            </a:endParaRPr>
          </a:p>
          <a:p>
            <a:pPr algn="just">
              <a:lnSpc>
                <a:spcPts val="3200"/>
              </a:lnSpc>
            </a:pPr>
            <a:r>
              <a:rPr lang="ar-SA" sz="2800" dirty="0" smtClean="0">
                <a:cs typeface="B Nazanin" pitchFamily="2" charset="-78"/>
              </a:rPr>
              <a:t>آيا پدر كودك يا بقيه افراد </a:t>
            </a:r>
            <a:r>
              <a:rPr lang="fa-IR" sz="2800" dirty="0" smtClean="0">
                <a:cs typeface="B Nazanin" pitchFamily="2" charset="-78"/>
              </a:rPr>
              <a:t>خانواده </a:t>
            </a:r>
            <a:r>
              <a:rPr lang="ar-SA" sz="2800" dirty="0" smtClean="0">
                <a:cs typeface="B Nazanin" pitchFamily="2" charset="-78"/>
              </a:rPr>
              <a:t>آمادگي كمك به كودك را در بيمارستان دارند</a:t>
            </a:r>
            <a:r>
              <a:rPr lang="fa-IR" sz="2800" dirty="0" smtClean="0">
                <a:cs typeface="B Nazanin" pitchFamily="2" charset="-78"/>
              </a:rPr>
              <a:t>؟</a:t>
            </a:r>
            <a:endParaRPr lang="ar-SA" sz="2800" dirty="0" smtClean="0">
              <a:cs typeface="B Nazanin" pitchFamily="2" charset="-78"/>
            </a:endParaRPr>
          </a:p>
          <a:p>
            <a:pPr algn="just">
              <a:lnSpc>
                <a:spcPts val="3200"/>
              </a:lnSpc>
            </a:pPr>
            <a:r>
              <a:rPr lang="ar-SA" sz="2800" dirty="0" smtClean="0">
                <a:cs typeface="B Nazanin" pitchFamily="2" charset="-78"/>
              </a:rPr>
              <a:t>پدر كودك و بقيه افراد </a:t>
            </a:r>
            <a:r>
              <a:rPr lang="fa-IR" sz="2800" dirty="0" smtClean="0">
                <a:cs typeface="B Nazanin" pitchFamily="2" charset="-78"/>
              </a:rPr>
              <a:t>خانواده </a:t>
            </a:r>
            <a:r>
              <a:rPr lang="ar-SA" sz="2800" dirty="0" smtClean="0">
                <a:cs typeface="B Nazanin" pitchFamily="2" charset="-78"/>
              </a:rPr>
              <a:t>چه احساسي و نظري نسبت به ادامه شيردهي در مدت بستري مادر دارند</a:t>
            </a:r>
            <a:r>
              <a:rPr lang="fa-IR" sz="2800" dirty="0" smtClean="0">
                <a:cs typeface="B Nazanin" pitchFamily="2" charset="-78"/>
              </a:rPr>
              <a:t>؟</a:t>
            </a:r>
            <a:endParaRPr lang="ar-SA" sz="2800" dirty="0" smtClean="0">
              <a:cs typeface="B Nazanin" pitchFamily="2" charset="-78"/>
            </a:endParaRPr>
          </a:p>
          <a:p>
            <a:pPr algn="just">
              <a:lnSpc>
                <a:spcPts val="3200"/>
              </a:lnSpc>
            </a:pPr>
            <a:endParaRPr lang="fa-IR" sz="2800" b="1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88224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بستری مادر</a:t>
            </a:r>
            <a:endParaRPr lang="fa-IR" sz="4000" b="1" dirty="0" smtClean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57158" y="928670"/>
            <a:ext cx="8458200" cy="435294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buNone/>
            </a:pPr>
            <a:r>
              <a:rPr lang="ar-SA" sz="2800" dirty="0">
                <a:cs typeface="B Nazanin" pitchFamily="2" charset="-78"/>
              </a:rPr>
              <a:t>از مادر سؤال شود:</a:t>
            </a:r>
          </a:p>
          <a:p>
            <a:pPr algn="just"/>
            <a:r>
              <a:rPr lang="ar-SA" sz="2800" dirty="0">
                <a:cs typeface="B Nazanin" pitchFamily="2" charset="-78"/>
              </a:rPr>
              <a:t>در </a:t>
            </a:r>
            <a:r>
              <a:rPr lang="ar-SA" sz="2800" dirty="0" smtClean="0">
                <a:cs typeface="B Nazanin" pitchFamily="2" charset="-78"/>
              </a:rPr>
              <a:t>ط</a:t>
            </a:r>
            <a:r>
              <a:rPr lang="fa-IR" sz="2800" dirty="0" smtClean="0">
                <a:cs typeface="B Nazanin" pitchFamily="2" charset="-78"/>
              </a:rPr>
              <a:t>ی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ar-SA" sz="2800" dirty="0">
                <a:cs typeface="B Nazanin" pitchFamily="2" charset="-78"/>
              </a:rPr>
              <a:t>بستري شدن در بيمارستان در مورد ادامه شيردهي چه قصدي دارد؟</a:t>
            </a:r>
          </a:p>
          <a:p>
            <a:pPr algn="just"/>
            <a:r>
              <a:rPr lang="ar-SA" sz="2800" dirty="0">
                <a:cs typeface="B Nazanin" pitchFamily="2" charset="-78"/>
              </a:rPr>
              <a:t>آيا مادر از پزشك خواسته است </a:t>
            </a:r>
            <a:r>
              <a:rPr lang="ar-SA" sz="2800" dirty="0" smtClean="0">
                <a:cs typeface="B Nazanin" pitchFamily="2" charset="-78"/>
              </a:rPr>
              <a:t>كه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مي‌تواند </a:t>
            </a:r>
            <a:r>
              <a:rPr lang="ar-SA" sz="2800" dirty="0">
                <a:cs typeface="B Nazanin" pitchFamily="2" charset="-78"/>
              </a:rPr>
              <a:t>زمان بستري را به تعويق بياندازد تا كودك بزرگتر شود‌؟</a:t>
            </a:r>
          </a:p>
          <a:p>
            <a:pPr algn="just"/>
            <a:r>
              <a:rPr lang="ar-SA" sz="2800" dirty="0">
                <a:cs typeface="B Nazanin" pitchFamily="2" charset="-78"/>
              </a:rPr>
              <a:t>در صورت امكان، درمان به صورت سرپايي يا احتمالا‌ً عمل جراحي با بي‌حسي موضعي انجام مي‌شود‌؟</a:t>
            </a:r>
          </a:p>
          <a:p>
            <a:pPr algn="just"/>
            <a:r>
              <a:rPr lang="ar-SA" sz="2800" dirty="0">
                <a:cs typeface="B Nazanin" pitchFamily="2" charset="-78"/>
              </a:rPr>
              <a:t>اگر بستري خيلي ضرورت دارد در حداقل زمان ممكن ترخيص انجام خواهد شد</a:t>
            </a:r>
            <a:r>
              <a:rPr lang="ar-SA" sz="2800" dirty="0" smtClean="0">
                <a:cs typeface="B Nazanin" pitchFamily="2" charset="-78"/>
              </a:rPr>
              <a:t>؟</a:t>
            </a:r>
          </a:p>
          <a:p>
            <a:pPr algn="just"/>
            <a:r>
              <a:rPr lang="ar-SA" sz="2800" dirty="0" smtClean="0">
                <a:cs typeface="B Nazanin" pitchFamily="2" charset="-78"/>
              </a:rPr>
              <a:t>ايده‌آل اين است بيمارستاني كه مادر را بستري مي‌كند سياستي را اتخاذ كند كه باز هم مادر و شيرخوار در يك اتاق و در </a:t>
            </a:r>
            <a:r>
              <a:rPr lang="fa-IR" sz="2800" dirty="0" smtClean="0">
                <a:cs typeface="B Nazanin" pitchFamily="2" charset="-78"/>
              </a:rPr>
              <a:t>تمام ساعات </a:t>
            </a:r>
            <a:r>
              <a:rPr lang="ar-SA" sz="2800" dirty="0" smtClean="0">
                <a:cs typeface="B Nazanin" pitchFamily="2" charset="-78"/>
              </a:rPr>
              <a:t>شبانه روز در كنار هم باشند و شيردهي ادامه يابد.</a:t>
            </a:r>
          </a:p>
        </p:txBody>
      </p:sp>
    </p:spTree>
    <p:extLst>
      <p:ext uri="{BB962C8B-B14F-4D97-AF65-F5344CB8AC3E}">
        <p14:creationId xmlns:p14="http://schemas.microsoft.com/office/powerpoint/2010/main" val="102023577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بستری مادر</a:t>
            </a:r>
            <a:endParaRPr lang="fa-IR" sz="4000" b="1" dirty="0" smtClean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1200"/>
              </a:spcBef>
              <a:buNone/>
            </a:pPr>
            <a:r>
              <a:rPr lang="ar-SA" sz="2800" dirty="0">
                <a:cs typeface="B Nazanin" pitchFamily="2" charset="-78"/>
              </a:rPr>
              <a:t>از مادر سؤال شود:</a:t>
            </a:r>
          </a:p>
          <a:p>
            <a:pPr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اگر </a:t>
            </a:r>
            <a:r>
              <a:rPr lang="ar-SA" sz="2800" dirty="0">
                <a:cs typeface="B Nazanin" pitchFamily="2" charset="-78"/>
              </a:rPr>
              <a:t>اين امكان وجود ندارد آيا </a:t>
            </a:r>
            <a:r>
              <a:rPr lang="ar-SA" sz="2800" dirty="0" smtClean="0">
                <a:cs typeface="B Nazanin" pitchFamily="2" charset="-78"/>
              </a:rPr>
              <a:t>مي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توان </a:t>
            </a:r>
            <a:r>
              <a:rPr lang="ar-SA" sz="2800" dirty="0">
                <a:cs typeface="B Nazanin" pitchFamily="2" charset="-78"/>
              </a:rPr>
              <a:t>كودك را براي </a:t>
            </a:r>
            <a:r>
              <a:rPr lang="ar-SA" sz="2800" dirty="0" smtClean="0">
                <a:cs typeface="B Nazanin" pitchFamily="2" charset="-78"/>
              </a:rPr>
              <a:t>شير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خوردن </a:t>
            </a:r>
            <a:r>
              <a:rPr lang="ar-SA" sz="2800" dirty="0">
                <a:cs typeface="B Nazanin" pitchFamily="2" charset="-78"/>
              </a:rPr>
              <a:t>نزد مادر آورد‌؟</a:t>
            </a:r>
          </a:p>
          <a:p>
            <a:pPr>
              <a:spcBef>
                <a:spcPts val="1200"/>
              </a:spcBef>
            </a:pPr>
            <a:r>
              <a:rPr lang="ar-SA" sz="2800" dirty="0">
                <a:cs typeface="B Nazanin" pitchFamily="2" charset="-78"/>
              </a:rPr>
              <a:t>اگر هيچ يك از موارد فوق امكان نداشت مادر بايد توسط پمپ الكتريكي و يا دست پستان را تخليه </a:t>
            </a:r>
            <a:r>
              <a:rPr lang="ar-SA" sz="2800" dirty="0" smtClean="0">
                <a:cs typeface="B Nazanin" pitchFamily="2" charset="-78"/>
              </a:rPr>
              <a:t>كند</a:t>
            </a:r>
            <a:r>
              <a:rPr lang="fa-IR" sz="2800" dirty="0" smtClean="0">
                <a:cs typeface="B Nazanin" pitchFamily="2" charset="-78"/>
              </a:rPr>
              <a:t>.</a:t>
            </a:r>
            <a:endParaRPr lang="ar-SA" sz="2800" dirty="0">
              <a:cs typeface="B Nazanin" pitchFamily="2" charset="-78"/>
            </a:endParaRPr>
          </a:p>
          <a:p>
            <a:pPr>
              <a:spcBef>
                <a:spcPts val="1200"/>
              </a:spcBef>
            </a:pPr>
            <a:r>
              <a:rPr lang="ar-SA" sz="2800" dirty="0">
                <a:cs typeface="B Nazanin" pitchFamily="2" charset="-78"/>
              </a:rPr>
              <a:t>اگر مادر نتواند پستان خود را تخليه كند و كودك هم قادر به خوردن شير نباشد اين وظيفه پرستار است كه به مادر كمك كند تا شيرش را بدوشد. </a:t>
            </a:r>
            <a:endParaRPr lang="fa-IR" sz="2800" dirty="0" smtClean="0">
              <a:cs typeface="B Nazanin" pitchFamily="2" charset="-78"/>
            </a:endParaRPr>
          </a:p>
          <a:p>
            <a:pPr lvl="1"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دوشيدن </a:t>
            </a:r>
            <a:r>
              <a:rPr lang="ar-SA" sz="2800" dirty="0">
                <a:cs typeface="B Nazanin" pitchFamily="2" charset="-78"/>
              </a:rPr>
              <a:t>شير </a:t>
            </a:r>
            <a:r>
              <a:rPr lang="ar-SA" sz="2800" dirty="0" smtClean="0">
                <a:latin typeface="Arial"/>
                <a:cs typeface="Arial"/>
              </a:rPr>
              <a:t>←</a:t>
            </a:r>
            <a:r>
              <a:rPr lang="fa-IR" sz="2800" dirty="0" smtClean="0">
                <a:latin typeface="Arial"/>
                <a:cs typeface="Arial"/>
              </a:rPr>
              <a:t> </a:t>
            </a:r>
            <a:r>
              <a:rPr lang="ar-SA" sz="2800" dirty="0" smtClean="0">
                <a:cs typeface="B Nazanin" pitchFamily="2" charset="-78"/>
              </a:rPr>
              <a:t>استمرار </a:t>
            </a:r>
            <a:r>
              <a:rPr lang="ar-SA" sz="2800" dirty="0">
                <a:cs typeface="B Nazanin" pitchFamily="2" charset="-78"/>
              </a:rPr>
              <a:t>جريان شير </a:t>
            </a:r>
            <a:r>
              <a:rPr lang="ar-SA" sz="2800" dirty="0" smtClean="0">
                <a:cs typeface="B Nazanin" pitchFamily="2" charset="-78"/>
              </a:rPr>
              <a:t>و </a:t>
            </a:r>
            <a:r>
              <a:rPr lang="ar-SA" sz="2800" dirty="0">
                <a:cs typeface="B Nazanin" pitchFamily="2" charset="-78"/>
              </a:rPr>
              <a:t>كاهش احتمال </a:t>
            </a:r>
            <a:r>
              <a:rPr lang="ar-SA" sz="2800" dirty="0" smtClean="0">
                <a:cs typeface="B Nazanin" pitchFamily="2" charset="-78"/>
              </a:rPr>
              <a:t>ماستيت.</a:t>
            </a:r>
            <a:endParaRPr lang="ar-SA" sz="2800" dirty="0">
              <a:cs typeface="B Nazanin" pitchFamily="2" charset="-78"/>
            </a:endParaRPr>
          </a:p>
          <a:p>
            <a:pPr>
              <a:spcBef>
                <a:spcPts val="1200"/>
              </a:spcBef>
            </a:pPr>
            <a:r>
              <a:rPr lang="ar-SA" sz="2800" dirty="0">
                <a:cs typeface="B Nazanin" pitchFamily="2" charset="-78"/>
              </a:rPr>
              <a:t>علي رغم جراحي بزرگ شيردهي مي‌تواند ادامه </a:t>
            </a:r>
            <a:r>
              <a:rPr lang="ar-SA" sz="2800" dirty="0" smtClean="0">
                <a:cs typeface="B Nazanin" pitchFamily="2" charset="-78"/>
              </a:rPr>
              <a:t>يابد</a:t>
            </a:r>
            <a:r>
              <a:rPr lang="fa-IR" sz="2800" dirty="0" smtClean="0">
                <a:cs typeface="B Nazanin" pitchFamily="2" charset="-78"/>
              </a:rPr>
              <a:t>.</a:t>
            </a:r>
            <a:endParaRPr lang="ar-SA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023577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عمل جراحی بزرگ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3962400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ar-SA" sz="2800" dirty="0" smtClean="0">
                <a:cs typeface="B Nazanin" pitchFamily="2" charset="-78"/>
              </a:rPr>
              <a:t>ممكن </a:t>
            </a:r>
            <a:r>
              <a:rPr lang="ar-SA" sz="2800" dirty="0">
                <a:cs typeface="B Nazanin" pitchFamily="2" charset="-78"/>
              </a:rPr>
              <a:t>است مراقبت از </a:t>
            </a:r>
            <a:r>
              <a:rPr lang="fa-IR" sz="2800" dirty="0" smtClean="0">
                <a:cs typeface="B Nazanin" pitchFamily="2" charset="-78"/>
              </a:rPr>
              <a:t>شیرخوار ر</a:t>
            </a:r>
            <a:r>
              <a:rPr lang="ar-SA" sz="2800" dirty="0" smtClean="0">
                <a:cs typeface="B Nazanin" pitchFamily="2" charset="-78"/>
              </a:rPr>
              <a:t>ا </a:t>
            </a:r>
            <a:r>
              <a:rPr lang="ar-SA" sz="2800" dirty="0">
                <a:cs typeface="B Nazanin" pitchFamily="2" charset="-78"/>
              </a:rPr>
              <a:t>دچار مشكل كند اما </a:t>
            </a:r>
            <a:r>
              <a:rPr lang="ar-SA" sz="2800" dirty="0" smtClean="0">
                <a:cs typeface="B Nazanin" pitchFamily="2" charset="-78"/>
              </a:rPr>
              <a:t>امكان‌پذير </a:t>
            </a:r>
            <a:r>
              <a:rPr lang="ar-SA" sz="2800" dirty="0">
                <a:cs typeface="B Nazanin" pitchFamily="2" charset="-78"/>
              </a:rPr>
              <a:t>است. </a:t>
            </a:r>
            <a:endParaRPr lang="fa-IR" sz="2800" dirty="0" smtClean="0">
              <a:cs typeface="B Nazanin" pitchFamily="2" charset="-78"/>
            </a:endParaRPr>
          </a:p>
          <a:p>
            <a:pPr algn="just"/>
            <a:r>
              <a:rPr lang="fa-IR" sz="2800" dirty="0" smtClean="0">
                <a:cs typeface="B Nazanin" pitchFamily="2" charset="-78"/>
              </a:rPr>
              <a:t>بعد از عمل حالات متفاوتی روی می دهد:</a:t>
            </a:r>
          </a:p>
          <a:p>
            <a:pPr algn="just"/>
            <a:r>
              <a:rPr lang="ar-SA" sz="2800" dirty="0" smtClean="0">
                <a:cs typeface="B Nazanin" pitchFamily="2" charset="-78"/>
              </a:rPr>
              <a:t>هوشيار </a:t>
            </a:r>
            <a:r>
              <a:rPr lang="ar-SA" sz="2800" dirty="0">
                <a:cs typeface="B Nazanin" pitchFamily="2" charset="-78"/>
              </a:rPr>
              <a:t>هستند و درد كمي </a:t>
            </a:r>
            <a:r>
              <a:rPr lang="ar-SA" sz="2800" dirty="0" smtClean="0">
                <a:cs typeface="B Nazanin" pitchFamily="2" charset="-78"/>
              </a:rPr>
              <a:t>دارند</a:t>
            </a:r>
            <a:r>
              <a:rPr lang="fa-IR" sz="2800" dirty="0" smtClean="0">
                <a:cs typeface="B Nazanin" pitchFamily="2" charset="-78"/>
              </a:rPr>
              <a:t>.</a:t>
            </a:r>
          </a:p>
          <a:p>
            <a:pPr algn="just"/>
            <a:r>
              <a:rPr lang="ar-SA" sz="2800" dirty="0" smtClean="0">
                <a:cs typeface="B Nazanin" pitchFamily="2" charset="-78"/>
              </a:rPr>
              <a:t>نياز </a:t>
            </a:r>
            <a:r>
              <a:rPr lang="ar-SA" sz="2800" dirty="0">
                <a:cs typeface="B Nazanin" pitchFamily="2" charset="-78"/>
              </a:rPr>
              <a:t>به مداخله پزشكي دارند. </a:t>
            </a:r>
            <a:endParaRPr lang="fa-IR" sz="2800" dirty="0" smtClean="0">
              <a:cs typeface="B Nazanin" pitchFamily="2" charset="-78"/>
            </a:endParaRPr>
          </a:p>
          <a:p>
            <a:pPr algn="just"/>
            <a:r>
              <a:rPr lang="ar-SA" sz="2800" dirty="0" smtClean="0">
                <a:cs typeface="B Nazanin" pitchFamily="2" charset="-78"/>
              </a:rPr>
              <a:t>مي‌توانند </a:t>
            </a:r>
            <a:r>
              <a:rPr lang="ar-SA" sz="2800" dirty="0">
                <a:cs typeface="B Nazanin" pitchFamily="2" charset="-78"/>
              </a:rPr>
              <a:t>به درستي از </a:t>
            </a:r>
            <a:r>
              <a:rPr lang="fa-IR" sz="2800" dirty="0" smtClean="0">
                <a:cs typeface="B Nazanin" pitchFamily="2" charset="-78"/>
              </a:rPr>
              <a:t>شیرخوار </a:t>
            </a:r>
            <a:r>
              <a:rPr lang="ar-SA" sz="2800" dirty="0" smtClean="0">
                <a:cs typeface="B Nazanin" pitchFamily="2" charset="-78"/>
              </a:rPr>
              <a:t>مراقبت </a:t>
            </a:r>
            <a:r>
              <a:rPr lang="ar-SA" sz="2800" dirty="0">
                <a:cs typeface="B Nazanin" pitchFamily="2" charset="-78"/>
              </a:rPr>
              <a:t>كنند و شير </a:t>
            </a:r>
            <a:r>
              <a:rPr lang="ar-SA" sz="2800" dirty="0" smtClean="0">
                <a:cs typeface="B Nazanin" pitchFamily="2" charset="-78"/>
              </a:rPr>
              <a:t>بدهند</a:t>
            </a:r>
            <a:r>
              <a:rPr lang="fa-IR" sz="2800" dirty="0" smtClean="0">
                <a:cs typeface="B Nazanin" pitchFamily="2" charset="-78"/>
              </a:rPr>
              <a:t>.</a:t>
            </a:r>
          </a:p>
          <a:p>
            <a:pPr algn="just"/>
            <a:r>
              <a:rPr lang="fa-IR" sz="2800" dirty="0" smtClean="0">
                <a:cs typeface="B Nazanin" pitchFamily="2" charset="-78"/>
              </a:rPr>
              <a:t>به </a:t>
            </a:r>
            <a:r>
              <a:rPr lang="ar-SA" sz="2800" dirty="0" smtClean="0">
                <a:cs typeface="B Nazanin" pitchFamily="2" charset="-78"/>
              </a:rPr>
              <a:t>زمان </a:t>
            </a:r>
            <a:r>
              <a:rPr lang="ar-SA" sz="2800" dirty="0">
                <a:cs typeface="B Nazanin" pitchFamily="2" charset="-78"/>
              </a:rPr>
              <a:t>بيشتري نياز دارند </a:t>
            </a:r>
            <a:r>
              <a:rPr lang="fa-IR" sz="2800" dirty="0" smtClean="0">
                <a:cs typeface="B Nazanin" pitchFamily="2" charset="-78"/>
              </a:rPr>
              <a:t>و </a:t>
            </a:r>
            <a:r>
              <a:rPr lang="ar-SA" sz="2800" dirty="0" smtClean="0">
                <a:cs typeface="B Nazanin" pitchFamily="2" charset="-78"/>
              </a:rPr>
              <a:t>توصيه </a:t>
            </a:r>
            <a:r>
              <a:rPr lang="ar-SA" sz="2800" dirty="0">
                <a:cs typeface="B Nazanin" pitchFamily="2" charset="-78"/>
              </a:rPr>
              <a:t>مي‌شود با پمپ الكتريكي شير خود را تخليه كنند.</a:t>
            </a:r>
          </a:p>
          <a:p>
            <a:pPr algn="just"/>
            <a:endParaRPr lang="fa-IR" sz="2800" b="1" dirty="0" smtClean="0">
              <a:cs typeface="B Nazanin" pitchFamily="2" charset="-78"/>
            </a:endParaRPr>
          </a:p>
        </p:txBody>
      </p:sp>
      <p:pic>
        <p:nvPicPr>
          <p:cNvPr id="4" name="Picture 3" descr="Surgery_Graham_640x3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4496307"/>
            <a:ext cx="3849686" cy="2147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89247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solidFill>
                  <a:srgbClr val="00B050"/>
                </a:solidFill>
                <a:cs typeface="B Titr" pitchFamily="2" charset="-78"/>
              </a:rPr>
              <a:t>عمل جراحی بزرگ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484784"/>
            <a:ext cx="8458200" cy="3696816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ar-SA" sz="3200" dirty="0" smtClean="0">
                <a:cs typeface="B Nazanin" pitchFamily="2" charset="-78"/>
              </a:rPr>
              <a:t>بعد </a:t>
            </a:r>
            <a:r>
              <a:rPr lang="ar-SA" sz="3200" dirty="0">
                <a:cs typeface="B Nazanin" pitchFamily="2" charset="-78"/>
              </a:rPr>
              <a:t>از </a:t>
            </a:r>
            <a:r>
              <a:rPr lang="ar-SA" sz="3200" dirty="0" smtClean="0">
                <a:cs typeface="B Nazanin" pitchFamily="2" charset="-78"/>
              </a:rPr>
              <a:t>بي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هوشي </a:t>
            </a:r>
            <a:r>
              <a:rPr lang="ar-SA" sz="3200" dirty="0">
                <a:cs typeface="B Nazanin" pitchFamily="2" charset="-78"/>
              </a:rPr>
              <a:t>عمومي مادر مي‌تواند به محض هوشيار شدن و ايجاد </a:t>
            </a:r>
            <a:r>
              <a:rPr lang="ar-SA" sz="3200" dirty="0" smtClean="0">
                <a:cs typeface="B Nazanin" pitchFamily="2" charset="-78"/>
              </a:rPr>
              <a:t>توانا</a:t>
            </a:r>
            <a:r>
              <a:rPr lang="fa-IR" sz="3200" dirty="0" smtClean="0">
                <a:cs typeface="B Nazanin" pitchFamily="2" charset="-78"/>
              </a:rPr>
              <a:t>ی</a:t>
            </a:r>
            <a:r>
              <a:rPr lang="ar-SA" sz="3200" dirty="0" smtClean="0">
                <a:cs typeface="B Nazanin" pitchFamily="2" charset="-78"/>
              </a:rPr>
              <a:t>ي </a:t>
            </a:r>
            <a:r>
              <a:rPr lang="ar-SA" sz="3200" dirty="0">
                <a:cs typeface="B Nazanin" pitchFamily="2" charset="-78"/>
              </a:rPr>
              <a:t>حفاظت از كودك از او مراقبت كند و شير </a:t>
            </a:r>
            <a:r>
              <a:rPr lang="ar-SA" sz="3200" dirty="0" smtClean="0">
                <a:cs typeface="B Nazanin" pitchFamily="2" charset="-78"/>
              </a:rPr>
              <a:t>دهد.</a:t>
            </a:r>
            <a:endParaRPr lang="fa-IR" sz="3200" dirty="0" smtClean="0">
              <a:cs typeface="B Nazanin" pitchFamily="2" charset="-78"/>
            </a:endParaRPr>
          </a:p>
          <a:p>
            <a:pPr algn="just"/>
            <a:r>
              <a:rPr lang="ar-SA" sz="3200" dirty="0" smtClean="0">
                <a:cs typeface="B Nazanin" pitchFamily="2" charset="-78"/>
              </a:rPr>
              <a:t>داروهاي </a:t>
            </a:r>
            <a:r>
              <a:rPr lang="ar-SA" sz="3200" dirty="0">
                <a:cs typeface="B Nazanin" pitchFamily="2" charset="-78"/>
              </a:rPr>
              <a:t>استفاده شده در </a:t>
            </a:r>
            <a:r>
              <a:rPr lang="ar-SA" sz="3200" dirty="0" smtClean="0">
                <a:cs typeface="B Nazanin" pitchFamily="2" charset="-78"/>
              </a:rPr>
              <a:t>بي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ar-SA" sz="3200" dirty="0" smtClean="0">
                <a:cs typeface="B Nazanin" pitchFamily="2" charset="-78"/>
              </a:rPr>
              <a:t>هوشي </a:t>
            </a:r>
            <a:r>
              <a:rPr lang="ar-SA" sz="3200" dirty="0">
                <a:cs typeface="B Nazanin" pitchFamily="2" charset="-78"/>
              </a:rPr>
              <a:t>در بدن مادر زياد باقي نمي‌مانند و روي شيردهي تأثير ندارند.</a:t>
            </a:r>
          </a:p>
          <a:p>
            <a:pPr algn="just"/>
            <a:endParaRPr lang="fa-IR" sz="3200" b="1" dirty="0" smtClean="0">
              <a:cs typeface="B Nazanin" pitchFamily="2" charset="-78"/>
            </a:endParaRPr>
          </a:p>
        </p:txBody>
      </p:sp>
      <p:pic>
        <p:nvPicPr>
          <p:cNvPr id="4" name="Picture 3" descr="prescription-drug-addiction-after-major-surgery-300x1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4221088"/>
            <a:ext cx="4857784" cy="237626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4" descr="E:\Documents and Settings\elnaz\My Documents\My Pictures\متحرک\1355529anr4vjyg4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7921625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9247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214282" y="285728"/>
          <a:ext cx="8929718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5-Point Star 4"/>
          <p:cNvSpPr/>
          <p:nvPr/>
        </p:nvSpPr>
        <p:spPr>
          <a:xfrm>
            <a:off x="8572528" y="1500174"/>
            <a:ext cx="214314" cy="14287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8501090" y="3571876"/>
            <a:ext cx="285752" cy="214314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370188"/>
          </a:xfrm>
        </p:spPr>
        <p:txBody>
          <a:bodyPr/>
          <a:lstStyle/>
          <a:p>
            <a:pPr algn="ctr"/>
            <a:endParaRPr lang="fa-IR" sz="2800" dirty="0" smtClean="0">
              <a:solidFill>
                <a:srgbClr val="00B050"/>
              </a:solidFill>
              <a:cs typeface="B Titr" pitchFamily="2" charset="-78"/>
            </a:endParaRPr>
          </a:p>
          <a:p>
            <a:pPr algn="ctr"/>
            <a:endParaRPr lang="fa-IR" sz="2800" dirty="0">
              <a:solidFill>
                <a:srgbClr val="00B050"/>
              </a:solidFill>
              <a:cs typeface="B Titr" pitchFamily="2" charset="-78"/>
            </a:endParaRPr>
          </a:p>
          <a:p>
            <a:pPr algn="ctr"/>
            <a:r>
              <a:rPr lang="fa-IR" sz="4800" dirty="0" smtClean="0">
                <a:solidFill>
                  <a:srgbClr val="00B050"/>
                </a:solidFill>
                <a:cs typeface="B Titr" pitchFamily="2" charset="-78"/>
              </a:rPr>
              <a:t>موارد </a:t>
            </a:r>
            <a:r>
              <a:rPr lang="fa-IR" sz="4800" dirty="0">
                <a:solidFill>
                  <a:srgbClr val="00B050"/>
                </a:solidFill>
                <a:cs typeface="B Titr" pitchFamily="2" charset="-78"/>
              </a:rPr>
              <a:t>منع تغذیه با شیر </a:t>
            </a:r>
            <a:r>
              <a:rPr lang="fa-IR" sz="4800" dirty="0" smtClean="0">
                <a:solidFill>
                  <a:srgbClr val="00B050"/>
                </a:solidFill>
                <a:cs typeface="B Titr" pitchFamily="2" charset="-78"/>
              </a:rPr>
              <a:t>مادر</a:t>
            </a:r>
          </a:p>
          <a:p>
            <a:pPr algn="l" rtl="0"/>
            <a:r>
              <a:rPr lang="fa-IR" altLang="en-US" sz="2800" dirty="0">
                <a:latin typeface="GungsuhChe" pitchFamily="49" charset="-127"/>
              </a:rPr>
              <a:t> 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Che" pitchFamily="49" charset="-127"/>
              </a:rPr>
              <a:t>Who can and who can not</a:t>
            </a:r>
            <a:r>
              <a:rPr lang="fa-IR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Che" pitchFamily="49" charset="-127"/>
              </a:rPr>
              <a:t> 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Che" pitchFamily="49" charset="-127"/>
              </a:rPr>
              <a:t>breastfeed?</a:t>
            </a:r>
            <a:endParaRPr lang="en-US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 descr="E:\Documents and Settings\elnaz\My Documents\My Pictures\متحرک\1355529anr4vjyg4i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6632"/>
            <a:ext cx="7921625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27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14546" y="2000240"/>
            <a:ext cx="4786346" cy="928694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بیماری های ویروسی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  <p:pic>
        <p:nvPicPr>
          <p:cNvPr id="3" name="Picture 2" descr="220px-Symian_viru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3758914"/>
            <a:ext cx="2500330" cy="17275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4" descr="E:\Documents and Settings\elnaz\My Documents\My Pictures\متحرک\1355529anr4vjyg4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8785671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557338"/>
            <a:ext cx="7624762" cy="3698875"/>
          </a:xfrm>
        </p:spPr>
        <p:txBody>
          <a:bodyPr/>
          <a:lstStyle/>
          <a:p>
            <a:pPr marL="342900" indent="-342900" algn="r" rtl="1" eaLnBrk="1" hangingPunct="1">
              <a:lnSpc>
                <a:spcPct val="150000"/>
              </a:lnSpc>
            </a:pPr>
            <a:r>
              <a:rPr lang="fa-IR" altLang="en-US" sz="3200" b="1" smtClean="0">
                <a:cs typeface="B Nazanin" pitchFamily="2" charset="-78"/>
                <a:hlinkClick r:id="" action="ppaction://noaction"/>
              </a:rPr>
              <a:t>مادر بیمار</a:t>
            </a:r>
            <a:endParaRPr lang="en-US" altLang="en-US" sz="3200" b="1" smtClean="0">
              <a:cs typeface="B Nazanin" pitchFamily="2" charset="-78"/>
            </a:endParaRPr>
          </a:p>
          <a:p>
            <a:pPr marL="342900" indent="-342900" algn="r" rtl="1" eaLnBrk="1" hangingPunct="1">
              <a:lnSpc>
                <a:spcPct val="150000"/>
              </a:lnSpc>
            </a:pPr>
            <a:r>
              <a:rPr lang="fa-IR" altLang="en-US" sz="3200" b="1" smtClean="0">
                <a:cs typeface="B Nazanin" pitchFamily="2" charset="-78"/>
                <a:hlinkClick r:id="" action="ppaction://noaction"/>
              </a:rPr>
              <a:t>شیرخوار بیمار</a:t>
            </a:r>
            <a:endParaRPr lang="fa-IR" altLang="en-US" sz="3200" b="1" smtClean="0">
              <a:cs typeface="B Nazanin" pitchFamily="2" charset="-78"/>
            </a:endParaRPr>
          </a:p>
          <a:p>
            <a:pPr marL="342900" indent="-342900" algn="r" rtl="1" eaLnBrk="1" hangingPunct="1">
              <a:lnSpc>
                <a:spcPct val="150000"/>
              </a:lnSpc>
            </a:pPr>
            <a:r>
              <a:rPr lang="fa-IR" altLang="en-US" sz="3200" b="1" smtClean="0">
                <a:cs typeface="B Nazanin" pitchFamily="2" charset="-78"/>
                <a:hlinkClick r:id="" action="ppaction://noaction"/>
              </a:rPr>
              <a:t>مصرف برخی داروها توسط مادر</a:t>
            </a:r>
            <a:endParaRPr lang="en-US" altLang="en-US" sz="3200" b="1" smtClean="0">
              <a:cs typeface="B Nazanin" pitchFamily="2" charset="-78"/>
            </a:endParaRPr>
          </a:p>
          <a:p>
            <a:pPr marL="342900" indent="-342900" algn="r" rtl="1" eaLnBrk="1" hangingPunct="1">
              <a:lnSpc>
                <a:spcPct val="150000"/>
              </a:lnSpc>
            </a:pPr>
            <a:r>
              <a:rPr lang="fa-IR" altLang="en-US" sz="3200" b="1" smtClean="0">
                <a:cs typeface="B Nazanin" pitchFamily="2" charset="-78"/>
              </a:rPr>
              <a:t>الکلیسم </a:t>
            </a:r>
            <a:r>
              <a:rPr lang="fa-IR" altLang="en-US" sz="3200" b="1" smtClean="0">
                <a:cs typeface="B Nazanin" pitchFamily="2" charset="-78"/>
                <a:hlinkClick r:id="" action="ppaction://noaction"/>
              </a:rPr>
              <a:t> , سوء مصرف مواد </a:t>
            </a:r>
            <a:r>
              <a:rPr lang="en-US" altLang="en-US" sz="3200" b="1" smtClean="0">
                <a:cs typeface="B Nazanin" pitchFamily="2" charset="-78"/>
              </a:rPr>
              <a:t>  Street Drugs </a:t>
            </a:r>
            <a:endParaRPr lang="fa-IR" altLang="en-US" sz="3200" b="1" smtClean="0">
              <a:cs typeface="B Nazanin" pitchFamily="2" charset="-78"/>
            </a:endParaRPr>
          </a:p>
        </p:txBody>
      </p:sp>
      <p:graphicFrame>
        <p:nvGraphicFramePr>
          <p:cNvPr id="2" name="Diagram 1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217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" y="2492896"/>
            <a:ext cx="7772400" cy="1829761"/>
          </a:xfrm>
        </p:spPr>
        <p:txBody>
          <a:bodyPr>
            <a:normAutofit fontScale="90000"/>
          </a:bodyPr>
          <a:lstStyle/>
          <a:p>
            <a:pPr marL="457200" indent="-457200" algn="ctr" rtl="1" eaLnBrk="1" hangingPunct="1">
              <a:defRPr/>
            </a:pPr>
            <a:r>
              <a:rPr lang="en-US" altLang="en-US" dirty="0">
                <a:solidFill>
                  <a:srgbClr val="FF0000"/>
                </a:solidFill>
                <a:cs typeface="B Nazanin" panose="00000400000000000000" pitchFamily="2" charset="-78"/>
              </a:rPr>
              <a:t>Human </a:t>
            </a:r>
            <a:r>
              <a:rPr lang="en-US" altLang="en-US" dirty="0" err="1">
                <a:solidFill>
                  <a:srgbClr val="FF0000"/>
                </a:solidFill>
                <a:cs typeface="B Nazanin" panose="00000400000000000000" pitchFamily="2" charset="-78"/>
              </a:rPr>
              <a:t>Tcell</a:t>
            </a:r>
            <a:r>
              <a:rPr lang="en-US" altLang="en-US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cs typeface="B Nazanin" panose="00000400000000000000" pitchFamily="2" charset="-78"/>
              </a:rPr>
              <a:t>Lymphotrophic</a:t>
            </a:r>
            <a:r>
              <a:rPr lang="en-US" altLang="en-US" dirty="0">
                <a:solidFill>
                  <a:srgbClr val="FF0000"/>
                </a:solidFill>
                <a:cs typeface="B Nazanin" panose="00000400000000000000" pitchFamily="2" charset="-78"/>
              </a:rPr>
              <a:t> Virus (HTLV1 &amp; HTLV2)</a:t>
            </a:r>
            <a:r>
              <a:rPr lang="fa-IR" altLang="en-US" dirty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fa-IR" altLang="en-US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altLang="en-US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en-US" altLang="en-US" dirty="0">
                <a:solidFill>
                  <a:srgbClr val="FF0000"/>
                </a:solidFill>
                <a:cs typeface="B Nazanin" panose="00000400000000000000" pitchFamily="2" charset="-78"/>
              </a:rPr>
              <a:t>HIV</a:t>
            </a:r>
            <a:r>
              <a:rPr lang="fa-IR" altLang="en-US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endParaRPr lang="en-US" dirty="0"/>
          </a:p>
        </p:txBody>
      </p:sp>
      <p:graphicFrame>
        <p:nvGraphicFramePr>
          <p:cNvPr id="2" name="Diagram 1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23067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676275" y="1403350"/>
            <a:ext cx="7975600" cy="4419600"/>
          </a:xfrm>
        </p:spPr>
        <p:txBody>
          <a:bodyPr/>
          <a:lstStyle/>
          <a:p>
            <a:pPr marL="609600" indent="-609600" algn="r" rtl="1" eaLnBrk="1" hangingPunct="1">
              <a:lnSpc>
                <a:spcPct val="150000"/>
              </a:lnSpc>
            </a:pPr>
            <a:r>
              <a:rPr lang="fa-IR" altLang="en-US" sz="2800" b="1" smtClean="0">
                <a:solidFill>
                  <a:srgbClr val="FF0000"/>
                </a:solidFill>
                <a:cs typeface="B Nazanin" pitchFamily="2" charset="-78"/>
              </a:rPr>
              <a:t>هپاتیت </a:t>
            </a:r>
            <a:r>
              <a:rPr lang="en-US" altLang="en-US" sz="2800" b="1" smtClean="0">
                <a:solidFill>
                  <a:srgbClr val="FF0000"/>
                </a:solidFill>
                <a:cs typeface="B Nazanin" pitchFamily="2" charset="-78"/>
              </a:rPr>
              <a:t>C</a:t>
            </a:r>
            <a:r>
              <a:rPr lang="fa-IR" altLang="en-US" sz="2800" b="1" smtClean="0">
                <a:cs typeface="B Nazanin" pitchFamily="2" charset="-78"/>
              </a:rPr>
              <a:t> </a:t>
            </a:r>
            <a:r>
              <a:rPr lang="fa-IR" altLang="en-US" sz="2800" smtClean="0">
                <a:cs typeface="B Nazanin" pitchFamily="2" charset="-78"/>
              </a:rPr>
              <a:t>که همزمان دچار</a:t>
            </a:r>
            <a:r>
              <a:rPr lang="fa-IR" altLang="en-US" sz="2800" smtClean="0">
                <a:solidFill>
                  <a:srgbClr val="FF0000"/>
                </a:solidFill>
                <a:cs typeface="B Nazanin" pitchFamily="2" charset="-78"/>
              </a:rPr>
              <a:t> نارسایی کبد </a:t>
            </a:r>
            <a:r>
              <a:rPr lang="fa-IR" altLang="en-US" sz="2800" smtClean="0">
                <a:cs typeface="B Nazanin" pitchFamily="2" charset="-78"/>
              </a:rPr>
              <a:t>و یا </a:t>
            </a:r>
            <a:r>
              <a:rPr lang="fa-IR" altLang="en-US" sz="2800" smtClean="0">
                <a:solidFill>
                  <a:srgbClr val="FF0000"/>
                </a:solidFill>
                <a:cs typeface="B Nazanin" pitchFamily="2" charset="-78"/>
              </a:rPr>
              <a:t>مبتلا به </a:t>
            </a:r>
            <a:r>
              <a:rPr lang="en-US" altLang="en-US" sz="2800" smtClean="0">
                <a:solidFill>
                  <a:srgbClr val="FF0000"/>
                </a:solidFill>
                <a:cs typeface="B Nazanin" pitchFamily="2" charset="-78"/>
              </a:rPr>
              <a:t>HIV</a:t>
            </a:r>
            <a:r>
              <a:rPr lang="fa-IR" altLang="en-US" sz="2800" smtClean="0">
                <a:cs typeface="B Nazanin" pitchFamily="2" charset="-78"/>
              </a:rPr>
              <a:t>هم شده باشد.</a:t>
            </a:r>
          </a:p>
          <a:p>
            <a:pPr marL="609600" indent="-609600" algn="r" rtl="1" eaLnBrk="1" hangingPunct="1">
              <a:lnSpc>
                <a:spcPct val="150000"/>
              </a:lnSpc>
            </a:pPr>
            <a:r>
              <a:rPr lang="fa-IR" altLang="en-US" sz="2800" b="1" smtClean="0">
                <a:solidFill>
                  <a:srgbClr val="FF0000"/>
                </a:solidFill>
                <a:cs typeface="B Nazanin" pitchFamily="2" charset="-78"/>
              </a:rPr>
              <a:t>بیماری های بسیار پیشرفته و سپسیس</a:t>
            </a:r>
          </a:p>
          <a:p>
            <a:pPr marL="609600" indent="-609600" algn="r" rtl="1" eaLnBrk="1" hangingPunct="1">
              <a:lnSpc>
                <a:spcPct val="150000"/>
              </a:lnSpc>
            </a:pPr>
            <a:r>
              <a:rPr lang="fa-IR" altLang="en-US" sz="2800" b="1" smtClean="0">
                <a:solidFill>
                  <a:srgbClr val="FF0000"/>
                </a:solidFill>
                <a:cs typeface="B Nazanin" pitchFamily="2" charset="-78"/>
              </a:rPr>
              <a:t>سندرم دیسترس تنفسی </a:t>
            </a:r>
            <a:r>
              <a:rPr lang="fa-IR" altLang="en-US" sz="2800" smtClean="0">
                <a:cs typeface="B Nazanin" pitchFamily="2" charset="-78"/>
              </a:rPr>
              <a:t>نیاز به انتوباسیون باشد.</a:t>
            </a:r>
          </a:p>
          <a:p>
            <a:pPr marL="609600" indent="-609600" algn="r" rtl="1" eaLnBrk="1" hangingPunct="1">
              <a:lnSpc>
                <a:spcPct val="150000"/>
              </a:lnSpc>
            </a:pPr>
            <a:r>
              <a:rPr lang="fa-IR" altLang="en-US" sz="2800" b="1" smtClean="0">
                <a:solidFill>
                  <a:srgbClr val="FF0000"/>
                </a:solidFill>
                <a:cs typeface="B Nazanin" pitchFamily="2" charset="-78"/>
              </a:rPr>
              <a:t>نارسایی شدید کلیه</a:t>
            </a:r>
            <a:r>
              <a:rPr lang="fa-IR" altLang="en-US" sz="2800" b="1" smtClean="0">
                <a:cs typeface="B Nazanin" pitchFamily="2" charset="-78"/>
              </a:rPr>
              <a:t> </a:t>
            </a:r>
            <a:r>
              <a:rPr lang="fa-IR" altLang="en-US" sz="2800" smtClean="0">
                <a:cs typeface="B Nazanin" pitchFamily="2" charset="-78"/>
              </a:rPr>
              <a:t>نیاز یا عدم نیاز به دیالیز</a:t>
            </a:r>
          </a:p>
          <a:p>
            <a:pPr marL="609600" indent="-609600" algn="r" rtl="1" eaLnBrk="1" hangingPunct="1">
              <a:lnSpc>
                <a:spcPct val="150000"/>
              </a:lnSpc>
            </a:pPr>
            <a:r>
              <a:rPr lang="fa-IR" altLang="en-US" sz="2800" b="1" smtClean="0">
                <a:solidFill>
                  <a:srgbClr val="FF0000"/>
                </a:solidFill>
                <a:cs typeface="B Nazanin" pitchFamily="2" charset="-78"/>
              </a:rPr>
              <a:t>لوپوس اریتماتو سیستمیک </a:t>
            </a:r>
            <a:r>
              <a:rPr lang="fa-IR" altLang="en-US" sz="2800" smtClean="0">
                <a:cs typeface="B Nazanin" pitchFamily="2" charset="-78"/>
              </a:rPr>
              <a:t>همراه با واسکولایتیس سیستم عصبی مرکزی یا آنسفالیت</a:t>
            </a:r>
            <a:endParaRPr lang="en-US" altLang="en-US" sz="2800" smtClean="0">
              <a:cs typeface="B Nazanin" pitchFamily="2" charset="-78"/>
            </a:endParaRPr>
          </a:p>
        </p:txBody>
      </p:sp>
      <p:grpSp>
        <p:nvGrpSpPr>
          <p:cNvPr id="16387" name="Group 5"/>
          <p:cNvGrpSpPr>
            <a:grpSpLocks/>
          </p:cNvGrpSpPr>
          <p:nvPr/>
        </p:nvGrpSpPr>
        <p:grpSpPr bwMode="auto">
          <a:xfrm>
            <a:off x="512763" y="260350"/>
            <a:ext cx="8229600" cy="1143000"/>
            <a:chOff x="0" y="439"/>
            <a:chExt cx="8229600" cy="1142121"/>
          </a:xfrm>
        </p:grpSpPr>
        <p:sp>
          <p:nvSpPr>
            <p:cNvPr id="7" name="Rounded Rectangle 6"/>
            <p:cNvSpPr/>
            <p:nvPr/>
          </p:nvSpPr>
          <p:spPr>
            <a:xfrm>
              <a:off x="0" y="439"/>
              <a:ext cx="8229600" cy="11421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55562" y="55959"/>
              <a:ext cx="8118475" cy="10310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7640" tIns="167640" rIns="167640" bIns="167640" spcCol="1270" anchor="ctr"/>
            <a:lstStyle/>
            <a:p>
              <a:pPr algn="ctr" rtl="1" eaLnBrk="1" fontAlgn="auto" hangingPunct="1">
                <a:spcAft>
                  <a:spcPts val="0"/>
                </a:spcAft>
                <a:defRPr/>
              </a:pPr>
              <a:r>
                <a:rPr lang="fa-IR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مادر بیمار</a:t>
              </a:r>
              <a:r>
                <a:rPr lang="en-US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</a:t>
              </a:r>
              <a:r>
                <a:rPr lang="fa-IR" altLang="en-US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مبتلا به: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565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700213"/>
            <a:ext cx="8139113" cy="4419600"/>
          </a:xfrm>
        </p:spPr>
        <p:txBody>
          <a:bodyPr/>
          <a:lstStyle/>
          <a:p>
            <a:pPr algn="r" rtl="1" eaLnBrk="1" hangingPunct="1">
              <a:lnSpc>
                <a:spcPct val="150000"/>
              </a:lnSpc>
            </a:pPr>
            <a:r>
              <a:rPr lang="fa-IR" altLang="en-US" sz="3200" b="1" smtClean="0">
                <a:cs typeface="B Nazanin" pitchFamily="2" charset="-78"/>
              </a:rPr>
              <a:t>شیرخوار مبتلا به </a:t>
            </a:r>
            <a:r>
              <a:rPr lang="fa-IR" altLang="en-US" sz="3200" b="1" smtClean="0">
                <a:solidFill>
                  <a:srgbClr val="FF0000"/>
                </a:solidFill>
                <a:cs typeface="B Nazanin" pitchFamily="2" charset="-78"/>
              </a:rPr>
              <a:t>گالاکتوزمی کلاسیک </a:t>
            </a:r>
          </a:p>
          <a:p>
            <a:pPr algn="r" rtl="1" eaLnBrk="1" hangingPunct="1">
              <a:lnSpc>
                <a:spcPct val="150000"/>
              </a:lnSpc>
            </a:pPr>
            <a:endParaRPr lang="fa-IR" altLang="en-US" sz="1200" b="1" smtClean="0">
              <a:cs typeface="B Nazanin" pitchFamily="2" charset="-78"/>
            </a:endParaRPr>
          </a:p>
          <a:p>
            <a:pPr algn="r" rtl="1" eaLnBrk="1" hangingPunct="1">
              <a:lnSpc>
                <a:spcPct val="150000"/>
              </a:lnSpc>
            </a:pPr>
            <a:r>
              <a:rPr lang="fa-IR" altLang="en-US" sz="3200" b="1" smtClean="0">
                <a:solidFill>
                  <a:srgbClr val="FF0000"/>
                </a:solidFill>
                <a:cs typeface="B Nazanin" pitchFamily="2" charset="-78"/>
              </a:rPr>
              <a:t>نوزاد نارس یا </a:t>
            </a:r>
            <a:r>
              <a:rPr lang="en-US" altLang="en-US" sz="3200" b="1" smtClean="0">
                <a:solidFill>
                  <a:srgbClr val="FF0000"/>
                </a:solidFill>
                <a:cs typeface="B Nazanin" pitchFamily="2" charset="-78"/>
              </a:rPr>
              <a:t>Immunocompromised</a:t>
            </a:r>
            <a:r>
              <a:rPr lang="fa-IR" altLang="en-US" sz="3200" b="1" smtClean="0">
                <a:cs typeface="B Nazanin" pitchFamily="2" charset="-78"/>
              </a:rPr>
              <a:t> </a:t>
            </a:r>
            <a:r>
              <a:rPr lang="fa-IR" altLang="en-US" sz="3200" smtClean="0">
                <a:cs typeface="B Nazanin" pitchFamily="2" charset="-78"/>
              </a:rPr>
              <a:t>از مادری که قبلا" </a:t>
            </a:r>
            <a:r>
              <a:rPr lang="en-US" altLang="en-US" sz="3200" smtClean="0">
                <a:cs typeface="B Nazanin" pitchFamily="2" charset="-78"/>
              </a:rPr>
              <a:t>CMV</a:t>
            </a:r>
            <a:r>
              <a:rPr lang="fa-IR" altLang="en-US" sz="3200" smtClean="0">
                <a:cs typeface="B Nazanin" pitchFamily="2" charset="-78"/>
              </a:rPr>
              <a:t>سرونگاتیو بوده و در دوران شیردهی به شدت سروپوزیتیو شده است .</a:t>
            </a:r>
            <a:r>
              <a:rPr lang="fa-IR" altLang="en-US" sz="2800" smtClean="0">
                <a:cs typeface="B Nazanin" pitchFamily="2" charset="-78"/>
              </a:rPr>
              <a:t> </a:t>
            </a:r>
            <a:endParaRPr lang="en-US" altLang="en-US" sz="2800" smtClean="0">
              <a:cs typeface="B Nazanin" pitchFamily="2" charset="-78"/>
            </a:endParaRPr>
          </a:p>
        </p:txBody>
      </p:sp>
      <p:sp>
        <p:nvSpPr>
          <p:cNvPr id="2" name="Striped Right Arrow 1"/>
          <p:cNvSpPr/>
          <p:nvPr/>
        </p:nvSpPr>
        <p:spPr>
          <a:xfrm rot="5400000">
            <a:off x="7308056" y="332582"/>
            <a:ext cx="792163" cy="647700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512763" y="315913"/>
            <a:ext cx="8229600" cy="1143000"/>
            <a:chOff x="0" y="439"/>
            <a:chExt cx="8229600" cy="1142121"/>
          </a:xfrm>
        </p:grpSpPr>
        <p:sp>
          <p:nvSpPr>
            <p:cNvPr id="6" name="Rounded Rectangle 5"/>
            <p:cNvSpPr/>
            <p:nvPr/>
          </p:nvSpPr>
          <p:spPr>
            <a:xfrm>
              <a:off x="0" y="439"/>
              <a:ext cx="8229600" cy="11421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562" y="55958"/>
              <a:ext cx="8118475" cy="10310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7640" tIns="167640" rIns="167640" bIns="167640" spcCol="1270" anchor="ctr"/>
            <a:lstStyle/>
            <a:p>
              <a:pPr algn="ctr" rtl="1" eaLnBrk="1" fontAlgn="auto" hangingPunct="1">
                <a:spcAft>
                  <a:spcPts val="0"/>
                </a:spcAft>
                <a:defRPr/>
              </a:pPr>
              <a:r>
                <a:rPr lang="fa-IR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شیرخوار بیمار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796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5376862"/>
          </a:xfrm>
        </p:spPr>
        <p:txBody>
          <a:bodyPr/>
          <a:lstStyle/>
          <a:p>
            <a:pPr algn="just">
              <a:spcBef>
                <a:spcPts val="1200"/>
              </a:spcBef>
            </a:pPr>
            <a:r>
              <a:rPr lang="fa-IR" sz="3200" dirty="0" smtClean="0">
                <a:cs typeface="B Nazanin" pitchFamily="2" charset="-78"/>
              </a:rPr>
              <a:t>مادر دچار عفونت </a:t>
            </a:r>
            <a:r>
              <a:rPr lang="en-US" sz="2800" dirty="0" smtClean="0">
                <a:cs typeface="B Nazanin" pitchFamily="2" charset="-78"/>
              </a:rPr>
              <a:t>HIV</a:t>
            </a:r>
            <a:r>
              <a:rPr lang="fa-IR" sz="3200" dirty="0" smtClean="0">
                <a:cs typeface="B Nazanin" pitchFamily="2" charset="-78"/>
              </a:rPr>
              <a:t> </a:t>
            </a:r>
          </a:p>
          <a:p>
            <a:pPr lvl="1" algn="just"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توصیه </a:t>
            </a:r>
            <a:r>
              <a:rPr lang="en-US" sz="2400" dirty="0" smtClean="0">
                <a:cs typeface="B Nazanin" pitchFamily="2" charset="-78"/>
              </a:rPr>
              <a:t>WHO</a:t>
            </a:r>
            <a:r>
              <a:rPr lang="fa-IR" sz="2800" dirty="0" smtClean="0">
                <a:cs typeface="B Nazanin" pitchFamily="2" charset="-78"/>
              </a:rPr>
              <a:t>: </a:t>
            </a:r>
          </a:p>
          <a:p>
            <a:pPr lvl="2" algn="just">
              <a:spcBef>
                <a:spcPts val="1200"/>
              </a:spcBef>
            </a:pPr>
            <a:r>
              <a:rPr lang="fa-IR" sz="2600" dirty="0" smtClean="0">
                <a:cs typeface="B Nazanin" pitchFamily="2" charset="-78"/>
              </a:rPr>
              <a:t>اگر جایگزین مناسب در دسترس، قابل قبول، سالم، همیشه موجود و به سهولت قابل تهیه است شیر مادر قطع گردد.</a:t>
            </a:r>
          </a:p>
          <a:p>
            <a:pPr lvl="2" algn="just">
              <a:spcBef>
                <a:spcPts val="1200"/>
              </a:spcBef>
            </a:pPr>
            <a:r>
              <a:rPr lang="fa-IR" sz="2600" dirty="0" smtClean="0">
                <a:cs typeface="B Nazanin" pitchFamily="2" charset="-78"/>
              </a:rPr>
              <a:t>اگر شیر جایگزین وجود ندارد تغذیه انحصاری با شیر مادر ادامه یابد. </a:t>
            </a:r>
          </a:p>
          <a:p>
            <a:pPr algn="just">
              <a:spcBef>
                <a:spcPts val="1200"/>
              </a:spcBef>
            </a:pPr>
            <a:r>
              <a:rPr lang="fa-IR" sz="3200" dirty="0" smtClean="0">
                <a:cs typeface="B Nazanin" pitchFamily="2" charset="-78"/>
              </a:rPr>
              <a:t>خانم های دچار بروسلوز درمان نشده یا </a:t>
            </a:r>
            <a:r>
              <a:rPr lang="en-US" sz="2800" dirty="0" smtClean="0">
                <a:cs typeface="B Nazanin" pitchFamily="2" charset="-78"/>
              </a:rPr>
              <a:t>Human T-cell </a:t>
            </a:r>
            <a:r>
              <a:rPr lang="en-US" sz="2800" dirty="0" err="1" smtClean="0">
                <a:cs typeface="B Nazanin" pitchFamily="2" charset="-78"/>
              </a:rPr>
              <a:t>lymphotrophic</a:t>
            </a:r>
            <a:r>
              <a:rPr lang="en-US" sz="2800" dirty="0" smtClean="0">
                <a:cs typeface="B Nazanin" pitchFamily="2" charset="-78"/>
              </a:rPr>
              <a:t> virus type I or II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نباید شیر دهند و نمی توانند شیر </a:t>
            </a:r>
            <a:r>
              <a:rPr lang="fa-IR" sz="3200" dirty="0" smtClean="0">
                <a:cs typeface="B Nazanin" pitchFamily="2" charset="-78"/>
              </a:rPr>
              <a:t>دوشیده </a:t>
            </a:r>
            <a:r>
              <a:rPr lang="fa-IR" sz="3200" dirty="0" smtClean="0">
                <a:cs typeface="B Nazanin" pitchFamily="2" charset="-78"/>
              </a:rPr>
              <a:t>شده خود را نیز به شیرخوارشان بدهند.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cs typeface="B Titr" pitchFamily="2" charset="-78"/>
              </a:rPr>
              <a:t>موارد منع تغذیه با شیر مادر </a:t>
            </a:r>
            <a:endParaRPr lang="en-US" sz="4400" dirty="0">
              <a:solidFill>
                <a:srgbClr val="00B05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259491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خانم های مبتلا به ضایعات هرپسی در پستان نباید تا زمان بهبود ضایعات شیر دهند زیرا تماس مستقیم با ضایعه ویروس هرپس سیمپلکس را به شیرخوار منتقل می کند.  </a:t>
            </a:r>
          </a:p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 مادر باید با دقت بهداشت دست را رعایت کرده و مانع تماس ضایعات با شیرخوار شود. </a:t>
            </a:r>
          </a:p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مادر می تواند شیر را دوشیده و شیر دوشیده شده را به       شیرخوار بدهد.    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cs typeface="B Titr" pitchFamily="2" charset="-78"/>
              </a:rPr>
              <a:t>موارد منع تغذیه با شیر مادر </a:t>
            </a:r>
            <a:endParaRPr lang="en-US" sz="4400" dirty="0">
              <a:solidFill>
                <a:srgbClr val="00B05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987825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مادری که 5 روز قبل تا 2 روز پس از زایمان دچار آبله مرغان می شود یابد از شیرخوارش جدا شود. </a:t>
            </a:r>
          </a:p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شیر دوشیده شده مادر برای تغذیه نوزاد قابل استفاده است. </a:t>
            </a:r>
          </a:p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مادر مستعد ابتلا به آبله مرغان که افراد قابل سرایت تماس داشته باید ایمنی پاسیو و واکسن دریافت کند.  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cs typeface="B Titr" pitchFamily="2" charset="-78"/>
              </a:rPr>
              <a:t>موارد منع تغذیه با شیر مادر </a:t>
            </a:r>
            <a:endParaRPr lang="en-US" sz="4400" dirty="0">
              <a:solidFill>
                <a:srgbClr val="00B05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057182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مادر مبتلا به سل فعال نباید تا زمانی که بیماری وی قابل سرایت نیست (معمولاً 2 هفته پس از شروع درمان) شیر دهد. </a:t>
            </a:r>
          </a:p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 چون توبرکولوز از راه قطرات تنفسی منتقل می گردد و نه شیر مادر، مادر می تواند شیر خود را دوشیده و شیر دوشیده شده او به شیرخوارش داده شود. </a:t>
            </a:r>
          </a:p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درمان ضد سل تداخلی با شیردهی ندارد. 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cs typeface="B Titr" pitchFamily="2" charset="-78"/>
              </a:rPr>
              <a:t>موارد منع تغذیه با شیر مادر </a:t>
            </a:r>
            <a:endParaRPr lang="en-US" sz="4400" dirty="0">
              <a:solidFill>
                <a:srgbClr val="00B05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326979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مادر مبتلا به </a:t>
            </a:r>
            <a:r>
              <a:rPr lang="en-US" sz="2800" dirty="0" smtClean="0">
                <a:cs typeface="B Nazanin" pitchFamily="2" charset="-78"/>
              </a:rPr>
              <a:t>H1N1</a:t>
            </a:r>
            <a:r>
              <a:rPr lang="fa-IR" sz="3200" dirty="0" smtClean="0">
                <a:cs typeface="B Nazanin" pitchFamily="2" charset="-78"/>
              </a:rPr>
              <a:t> باید تا زمان قطع تب از شیرخوارش جدا شود. </a:t>
            </a:r>
          </a:p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مادر می تواند شیر خود را بدوشد تا توسط مراقب دیگری به شیرخوار داده شود. </a:t>
            </a:r>
          </a:p>
          <a:p>
            <a:pPr algn="just"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استفاده از داروهای ضد ویروسی منعی برای شیردهی ندارد. </a:t>
            </a:r>
          </a:p>
          <a:p>
            <a:pPr algn="just">
              <a:spcBef>
                <a:spcPts val="1800"/>
              </a:spcBef>
            </a:pPr>
            <a:endParaRPr lang="en-US" sz="3200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cs typeface="B Titr" pitchFamily="2" charset="-78"/>
              </a:rPr>
              <a:t>موارد منع تغذیه با شیر مادر  </a:t>
            </a:r>
            <a:endParaRPr lang="en-US" sz="4400" dirty="0">
              <a:solidFill>
                <a:srgbClr val="00B05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396238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ts val="4500"/>
              </a:lnSpc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هپاتیت مادر پس از ایمونوپروفیلاکسی مناسب منع شیردهی نیست. </a:t>
            </a:r>
          </a:p>
          <a:p>
            <a:pPr algn="just">
              <a:lnSpc>
                <a:spcPts val="4500"/>
              </a:lnSpc>
              <a:spcBef>
                <a:spcPts val="1800"/>
              </a:spcBef>
            </a:pPr>
            <a:r>
              <a:rPr lang="fa-IR" sz="3200" dirty="0" smtClean="0">
                <a:cs typeface="B Nazanin" pitchFamily="2" charset="-78"/>
              </a:rPr>
              <a:t>خطر انتقال سیتومگالوویروس (</a:t>
            </a:r>
            <a:r>
              <a:rPr lang="en-US" sz="2800" dirty="0" smtClean="0">
                <a:cs typeface="B Nazanin" pitchFamily="2" charset="-78"/>
              </a:rPr>
              <a:t>CMV</a:t>
            </a:r>
            <a:r>
              <a:rPr lang="fa-IR" sz="3200" dirty="0" smtClean="0">
                <a:cs typeface="B Nazanin" pitchFamily="2" charset="-78"/>
              </a:rPr>
              <a:t>) از شیر مادر به جز در نوزادان بسیار کم وزن (</a:t>
            </a:r>
            <a:r>
              <a:rPr lang="en-US" sz="2800" dirty="0" smtClean="0">
                <a:cs typeface="B Nazanin" pitchFamily="2" charset="-78"/>
              </a:rPr>
              <a:t>VLBW</a:t>
            </a:r>
            <a:r>
              <a:rPr lang="fa-IR" sz="3200" dirty="0" smtClean="0">
                <a:cs typeface="B Nazanin" pitchFamily="2" charset="-78"/>
              </a:rPr>
              <a:t>) که خطر بیماری علامت دار وجود دارد، نادر است.</a:t>
            </a:r>
            <a:endParaRPr lang="en-US" sz="3200" dirty="0" smtClean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cs typeface="B Titr" pitchFamily="2" charset="-78"/>
              </a:rPr>
              <a:t>موارد منع تغذیه با شیر مادر </a:t>
            </a:r>
            <a:endParaRPr lang="en-US" sz="4400" dirty="0">
              <a:solidFill>
                <a:srgbClr val="00B05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124075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827584" y="836712"/>
          <a:ext cx="756084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693738" y="1628775"/>
            <a:ext cx="7867650" cy="4970463"/>
          </a:xfrm>
        </p:spPr>
        <p:txBody>
          <a:bodyPr/>
          <a:lstStyle/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داروهای سایتوتوکسیک و آنتی متابولیت </a:t>
            </a:r>
            <a:r>
              <a:rPr lang="fa-IR" altLang="en-US" sz="2400" smtClean="0">
                <a:cs typeface="B Nazanin" pitchFamily="2" charset="-78"/>
              </a:rPr>
              <a:t>( آنتی کانسر) </a:t>
            </a:r>
            <a:r>
              <a:rPr lang="en-US" altLang="en-US" sz="2400" smtClean="0">
                <a:cs typeface="B Nazanin" pitchFamily="2" charset="-78"/>
              </a:rPr>
              <a:t> </a:t>
            </a:r>
            <a:r>
              <a:rPr lang="fa-IR" altLang="en-US" sz="2400" smtClean="0">
                <a:cs typeface="B Nazanin" pitchFamily="2" charset="-78"/>
              </a:rPr>
              <a:t>ازجمله: سیکلوسپرین ، سیکلوفسفامید ، بوسولفان،</a:t>
            </a:r>
            <a:r>
              <a:rPr lang="en-US" altLang="en-US" sz="2400" smtClean="0">
                <a:cs typeface="B Nazanin" pitchFamily="2" charset="-78"/>
              </a:rPr>
              <a:t> </a:t>
            </a:r>
            <a:r>
              <a:rPr lang="fa-IR" altLang="en-US" sz="2400" smtClean="0">
                <a:cs typeface="B Nazanin" pitchFamily="2" charset="-78"/>
              </a:rPr>
              <a:t>مرکاپتوپوریل،کلرامبوسیل ، متوتروکسات و.... </a:t>
            </a: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داروهای ایمونوساپرسیو</a:t>
            </a:r>
            <a:r>
              <a:rPr lang="en-US" altLang="en-US" sz="2400" smtClean="0">
                <a:cs typeface="B Nazanin" pitchFamily="2" charset="-78"/>
              </a:rPr>
              <a:t>:</a:t>
            </a:r>
            <a:r>
              <a:rPr lang="fa-IR" altLang="en-US" sz="2400" smtClean="0">
                <a:cs typeface="B Nazanin" pitchFamily="2" charset="-78"/>
              </a:rPr>
              <a:t> آزاتیوپرین</a:t>
            </a:r>
            <a:r>
              <a:rPr lang="en-US" altLang="en-US" sz="2400" smtClean="0">
                <a:cs typeface="B Nazanin" pitchFamily="2" charset="-78"/>
              </a:rPr>
              <a:t> ,</a:t>
            </a:r>
            <a:r>
              <a:rPr lang="fa-IR" altLang="en-US" sz="2400" smtClean="0">
                <a:cs typeface="B Nazanin" pitchFamily="2" charset="-78"/>
              </a:rPr>
              <a:t>سیکلوسپورین </a:t>
            </a: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آندروژن ها </a:t>
            </a:r>
            <a:r>
              <a:rPr lang="fa-IR" altLang="en-US" sz="2400" smtClean="0">
                <a:cs typeface="B Nazanin" pitchFamily="2" charset="-78"/>
              </a:rPr>
              <a:t>: تستوسترون </a:t>
            </a: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محرک تخمک گذاری</a:t>
            </a:r>
            <a:r>
              <a:rPr lang="fa-IR" altLang="en-US" sz="2400" smtClean="0">
                <a:cs typeface="B Nazanin" pitchFamily="2" charset="-78"/>
              </a:rPr>
              <a:t>: کلومیفن</a:t>
            </a:r>
            <a:endParaRPr lang="en-US" altLang="en-US" sz="2400" smtClean="0">
              <a:cs typeface="B Nazanin" pitchFamily="2" charset="-78"/>
            </a:endParaRP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آنتی هورمون ها </a:t>
            </a:r>
            <a:r>
              <a:rPr lang="fa-IR" altLang="en-US" sz="2400" smtClean="0">
                <a:cs typeface="B Nazanin" pitchFamily="2" charset="-78"/>
              </a:rPr>
              <a:t>( آنتی استروژن ): تاموکسیفن</a:t>
            </a: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بروموکریپتین </a:t>
            </a: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لیتیوم</a:t>
            </a:r>
            <a:r>
              <a:rPr lang="en-US" altLang="en-US" sz="1800" b="1" smtClean="0">
                <a:cs typeface="B Nazanin" pitchFamily="2" charset="-78"/>
              </a:rPr>
              <a:t>AAP</a:t>
            </a:r>
            <a:endParaRPr lang="fa-IR" altLang="en-US" sz="1200" b="1" smtClean="0">
              <a:cs typeface="B Nazanin" pitchFamily="2" charset="-78"/>
            </a:endParaRP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ارگوتامین </a:t>
            </a: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ید رادیواکتیو</a:t>
            </a:r>
            <a:r>
              <a:rPr lang="fa-IR" altLang="en-US" sz="2400" smtClean="0">
                <a:cs typeface="B Nazanin" pitchFamily="2" charset="-78"/>
              </a:rPr>
              <a:t> برای درمان ( با دوز 30 میلی کوری یا  بیشتر) </a:t>
            </a:r>
          </a:p>
        </p:txBody>
      </p:sp>
      <p:sp>
        <p:nvSpPr>
          <p:cNvPr id="6" name="Striped Right Arrow 5"/>
          <p:cNvSpPr/>
          <p:nvPr/>
        </p:nvSpPr>
        <p:spPr>
          <a:xfrm rot="5400000">
            <a:off x="7308056" y="332582"/>
            <a:ext cx="792163" cy="647700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512763" y="315913"/>
            <a:ext cx="8229600" cy="1143000"/>
            <a:chOff x="0" y="439"/>
            <a:chExt cx="8229600" cy="1142121"/>
          </a:xfrm>
        </p:grpSpPr>
        <p:sp>
          <p:nvSpPr>
            <p:cNvPr id="8" name="Rounded Rectangle 7"/>
            <p:cNvSpPr/>
            <p:nvPr/>
          </p:nvSpPr>
          <p:spPr>
            <a:xfrm>
              <a:off x="0" y="439"/>
              <a:ext cx="8229600" cy="11421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55562" y="55958"/>
              <a:ext cx="8118475" cy="10310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7640" tIns="167640" rIns="167640" bIns="167640" spcCol="1270" anchor="ctr"/>
            <a:lstStyle/>
            <a:p>
              <a:pPr algn="ctr" rtl="1" eaLnBrk="1" fontAlgn="auto" hangingPunct="1">
                <a:spcAft>
                  <a:spcPts val="0"/>
                </a:spcAft>
                <a:defRPr/>
              </a:pPr>
              <a:r>
                <a:rPr lang="fa-IR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مصرف برخی داروها توسط مادر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157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276475"/>
            <a:ext cx="8229600" cy="2465388"/>
          </a:xfrm>
        </p:spPr>
        <p:txBody>
          <a:bodyPr/>
          <a:lstStyle/>
          <a:p>
            <a:pPr algn="r" rtl="1" eaLnBrk="1" hangingPunct="1"/>
            <a:r>
              <a:rPr lang="fa-IR" altLang="en-US" b="1" smtClean="0">
                <a:cs typeface="B Nazanin" pitchFamily="2" charset="-78"/>
              </a:rPr>
              <a:t>فن سیکلیدین (  </a:t>
            </a:r>
            <a:r>
              <a:rPr lang="en-US" altLang="en-US" b="1" smtClean="0">
                <a:cs typeface="B Nazanin" pitchFamily="2" charset="-78"/>
              </a:rPr>
              <a:t>PCP</a:t>
            </a:r>
            <a:r>
              <a:rPr lang="fa-IR" altLang="en-US" b="1" smtClean="0">
                <a:cs typeface="B Nazanin" pitchFamily="2" charset="-78"/>
              </a:rPr>
              <a:t> ) </a:t>
            </a:r>
          </a:p>
          <a:p>
            <a:pPr algn="r" rtl="1" eaLnBrk="1" hangingPunct="1"/>
            <a:r>
              <a:rPr lang="fa-IR" altLang="en-US" b="1" smtClean="0">
                <a:cs typeface="B Nazanin" pitchFamily="2" charset="-78"/>
              </a:rPr>
              <a:t>آمفتامین ( ترکیبات اکستازی ) </a:t>
            </a:r>
          </a:p>
          <a:p>
            <a:pPr lvl="1" algn="ctr" rtl="1" eaLnBrk="1" hangingPunct="1"/>
            <a:r>
              <a:rPr lang="fa-IR" altLang="en-US" b="1" smtClean="0">
                <a:cs typeface="B Nazanin" pitchFamily="2" charset="-78"/>
              </a:rPr>
              <a:t>   این </a:t>
            </a:r>
            <a:r>
              <a:rPr lang="fa-IR" altLang="en-US" sz="2000" b="1" smtClean="0">
                <a:cs typeface="B Nazanin" pitchFamily="2" charset="-78"/>
              </a:rPr>
              <a:t>دو مورد، در درازمدت عوارض شدید بر تکامل شیرخوار دارد .</a:t>
            </a:r>
          </a:p>
          <a:p>
            <a:pPr algn="r" rtl="1" eaLnBrk="1" hangingPunct="1"/>
            <a:r>
              <a:rPr lang="fa-IR" altLang="en-US" b="1" smtClean="0">
                <a:cs typeface="B Nazanin" pitchFamily="2" charset="-78"/>
              </a:rPr>
              <a:t>حشیش </a:t>
            </a:r>
            <a:r>
              <a:rPr lang="en-US" altLang="en-US" b="1" smtClean="0">
                <a:cs typeface="B Nazanin" pitchFamily="2" charset="-78"/>
              </a:rPr>
              <a:t>Canabis </a:t>
            </a:r>
            <a:endParaRPr lang="fa-IR" altLang="en-US" b="1" smtClean="0">
              <a:cs typeface="B Nazanin" pitchFamily="2" charset="-78"/>
            </a:endParaRPr>
          </a:p>
          <a:p>
            <a:pPr algn="r" rtl="1" eaLnBrk="1" hangingPunct="1"/>
            <a:r>
              <a:rPr lang="fa-IR" altLang="en-US" b="1" smtClean="0">
                <a:cs typeface="B Nazanin" pitchFamily="2" charset="-78"/>
              </a:rPr>
              <a:t>کوکائین </a:t>
            </a:r>
            <a:endParaRPr lang="en-US" altLang="en-US" b="1" smtClean="0">
              <a:cs typeface="B Nazanin" pitchFamily="2" charset="-78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457200" y="274638"/>
          <a:ext cx="8229600" cy="1498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130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250825" y="1628775"/>
            <a:ext cx="8497888" cy="4494213"/>
          </a:xfrm>
        </p:spPr>
        <p:txBody>
          <a:bodyPr/>
          <a:lstStyle/>
          <a:p>
            <a:pPr marL="457200" indent="-457200" algn="just" rtl="1" eaLnBrk="1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برخی بیماری های مادر می توانند </a:t>
            </a:r>
            <a:r>
              <a:rPr lang="fa-IR" altLang="en-US" sz="2800" dirty="0" err="1" smtClean="0">
                <a:cs typeface="B Nazanin" panose="00000400000000000000" pitchFamily="2" charset="-78"/>
              </a:rPr>
              <a:t>برشیردهی</a:t>
            </a:r>
            <a:r>
              <a:rPr lang="fa-IR" altLang="en-US" sz="2800" dirty="0" smtClean="0">
                <a:cs typeface="B Nazanin" panose="00000400000000000000" pitchFamily="2" charset="-78"/>
              </a:rPr>
              <a:t> اثرگذار باشند ولی منعی برای شیردهی نیستند.</a:t>
            </a:r>
          </a:p>
          <a:p>
            <a:pPr marL="171450" indent="-171450" algn="just" rtl="1" eaLnBrk="1" hangingPunct="1">
              <a:defRPr/>
            </a:pPr>
            <a:endParaRPr lang="fa-IR" altLang="en-US" sz="800" dirty="0" smtClean="0">
              <a:cs typeface="B Nazanin" panose="00000400000000000000" pitchFamily="2" charset="-78"/>
            </a:endParaRPr>
          </a:p>
          <a:p>
            <a:pPr marL="457200" indent="-457200" algn="just" rtl="1" eaLnBrk="1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از میان واکسن ها، تنها</a:t>
            </a:r>
            <a:r>
              <a:rPr lang="fa-IR" altLang="en-US" sz="2800" b="1" dirty="0" smtClean="0">
                <a:cs typeface="B Nazanin" panose="00000400000000000000" pitchFamily="2" charset="-78"/>
              </a:rPr>
              <a:t> واکسن تب زرد و واکسن آبله </a:t>
            </a:r>
            <a:r>
              <a:rPr lang="fa-IR" altLang="en-US" sz="2800" dirty="0" smtClean="0">
                <a:cs typeface="B Nazanin" panose="00000400000000000000" pitchFamily="2" charset="-78"/>
              </a:rPr>
              <a:t>در دوران</a:t>
            </a:r>
            <a:r>
              <a:rPr lang="en-US" altLang="en-US" sz="2800" dirty="0" smtClean="0">
                <a:cs typeface="B Nazanin" panose="00000400000000000000" pitchFamily="2" charset="-78"/>
              </a:rPr>
              <a:t> </a:t>
            </a:r>
            <a:r>
              <a:rPr lang="fa-IR" altLang="en-US" sz="2800" dirty="0" smtClean="0">
                <a:cs typeface="B Nazanin" panose="00000400000000000000" pitchFamily="2" charset="-78"/>
              </a:rPr>
              <a:t>شیردهی منع استفاده دارند.</a:t>
            </a:r>
          </a:p>
          <a:p>
            <a:pPr marL="171450" indent="-171450" algn="just" rtl="1" eaLnBrk="1" hangingPunct="1">
              <a:defRPr/>
            </a:pPr>
            <a:endParaRPr lang="fa-IR" altLang="en-US" sz="800" dirty="0" smtClean="0">
              <a:cs typeface="B Nazanin" panose="00000400000000000000" pitchFamily="2" charset="-78"/>
            </a:endParaRPr>
          </a:p>
          <a:p>
            <a:pPr marL="457200" indent="-457200" algn="just" rtl="1" eaLnBrk="1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مواجهه با مواد سمی محیطی منعی برای شیردهی نیست.</a:t>
            </a:r>
          </a:p>
          <a:p>
            <a:pPr marL="171450" indent="-171450" algn="just" rtl="1" eaLnBrk="1" hangingPunct="1">
              <a:defRPr/>
            </a:pPr>
            <a:endParaRPr lang="fa-IR" altLang="en-US" sz="800" dirty="0" smtClean="0">
              <a:cs typeface="B Nazanin" panose="00000400000000000000" pitchFamily="2" charset="-78"/>
            </a:endParaRPr>
          </a:p>
          <a:p>
            <a:pPr marL="457200" indent="-457200" algn="just" rtl="1" eaLnBrk="1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درمورد فلزات سنگین ازجمله سرب، اگر سطح سرب در خون محیطی مادر کمتر از 40 میلی گرم در </a:t>
            </a:r>
            <a:r>
              <a:rPr lang="fa-IR" altLang="en-US" sz="2800" dirty="0" err="1" smtClean="0">
                <a:cs typeface="B Nazanin" panose="00000400000000000000" pitchFamily="2" charset="-78"/>
              </a:rPr>
              <a:t>دسی</a:t>
            </a:r>
            <a:r>
              <a:rPr lang="fa-IR" altLang="en-US" sz="2800" dirty="0" smtClean="0">
                <a:cs typeface="B Nazanin" panose="00000400000000000000" pitchFamily="2" charset="-78"/>
              </a:rPr>
              <a:t> لیتر باشد، میزان سرب</a:t>
            </a:r>
            <a:r>
              <a:rPr lang="en-US" altLang="en-US" sz="2800" dirty="0" smtClean="0">
                <a:cs typeface="B Nazanin" panose="00000400000000000000" pitchFamily="2" charset="-78"/>
              </a:rPr>
              <a:t> </a:t>
            </a:r>
            <a:r>
              <a:rPr lang="fa-IR" altLang="en-US" sz="2800" dirty="0" smtClean="0">
                <a:cs typeface="B Nazanin" panose="00000400000000000000" pitchFamily="2" charset="-78"/>
              </a:rPr>
              <a:t>در شیرمادر یا بسیار اندک است یا اصلا وجود نخواهد داشت.</a:t>
            </a:r>
            <a:endParaRPr lang="en-US" altLang="en-US" sz="2800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368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57338"/>
            <a:ext cx="8280400" cy="3887787"/>
          </a:xfrm>
        </p:spPr>
        <p:txBody>
          <a:bodyPr/>
          <a:lstStyle/>
          <a:p>
            <a:pPr algn="r" rtl="1" eaLnBrk="1" hangingPunct="1"/>
            <a:r>
              <a:rPr lang="fa-IR" altLang="en-US" sz="3200" b="1" dirty="0" smtClean="0">
                <a:cs typeface="B Nazanin" pitchFamily="2" charset="-78"/>
              </a:rPr>
              <a:t>شیرخوار مبتلا به گالاکتوزمی کلاسیک: </a:t>
            </a:r>
            <a:r>
              <a:rPr lang="fa-IR" altLang="en-US" sz="2400" dirty="0" smtClean="0">
                <a:cs typeface="B Nazanin" pitchFamily="2" charset="-78"/>
              </a:rPr>
              <a:t>استفاده از شیر رژیمی </a:t>
            </a:r>
          </a:p>
          <a:p>
            <a:pPr algn="r" rtl="1" eaLnBrk="1" hangingPunct="1"/>
            <a:r>
              <a:rPr lang="fa-IR" altLang="en-US" sz="3200" b="1" dirty="0" smtClean="0">
                <a:cs typeface="B Nazanin" pitchFamily="2" charset="-78"/>
              </a:rPr>
              <a:t>مادر </a:t>
            </a:r>
            <a:r>
              <a:rPr lang="en-US" altLang="en-US" sz="3200" b="1" dirty="0" smtClean="0">
                <a:cs typeface="B Nazanin" pitchFamily="2" charset="-78"/>
              </a:rPr>
              <a:t>CMV</a:t>
            </a:r>
            <a:r>
              <a:rPr lang="fa-IR" altLang="en-US" sz="3200" b="1" dirty="0" smtClean="0">
                <a:cs typeface="B Nazanin" pitchFamily="2" charset="-78"/>
              </a:rPr>
              <a:t> پوزیتیو : </a:t>
            </a:r>
            <a:r>
              <a:rPr lang="fa-IR" altLang="en-US" sz="2400" dirty="0" smtClean="0">
                <a:cs typeface="B Nazanin" pitchFamily="2" charset="-78"/>
              </a:rPr>
              <a:t>فریز کردن شیر دوشیده شده مادر در 20_ درجه</a:t>
            </a:r>
            <a:r>
              <a:rPr lang="en-US" altLang="en-US" sz="2400" dirty="0" smtClean="0">
                <a:cs typeface="B Nazanin" pitchFamily="2" charset="-78"/>
              </a:rPr>
              <a:t> </a:t>
            </a:r>
            <a:r>
              <a:rPr lang="fa-IR" altLang="en-US" sz="2400" dirty="0" smtClean="0">
                <a:cs typeface="B Nazanin" pitchFamily="2" charset="-78"/>
              </a:rPr>
              <a:t>یا پاستوریزاسیون : به روش هولدر ( 62.5 درجه حرارت به مدت 30 دقیقه) یا به روش </a:t>
            </a:r>
            <a:r>
              <a:rPr lang="en-US" altLang="en-US" sz="2400" dirty="0" smtClean="0">
                <a:cs typeface="B Nazanin" pitchFamily="2" charset="-78"/>
              </a:rPr>
              <a:t>High </a:t>
            </a:r>
            <a:r>
              <a:rPr lang="en-US" altLang="en-US" sz="2400" dirty="0" err="1" smtClean="0">
                <a:cs typeface="B Nazanin" pitchFamily="2" charset="-78"/>
              </a:rPr>
              <a:t>Tempreture</a:t>
            </a:r>
            <a:r>
              <a:rPr lang="en-US" altLang="en-US" sz="2400" dirty="0" smtClean="0">
                <a:cs typeface="B Nazanin" pitchFamily="2" charset="-78"/>
              </a:rPr>
              <a:t> Short Time ( HTST)</a:t>
            </a:r>
            <a:r>
              <a:rPr lang="fa-IR" altLang="en-US" sz="2400" dirty="0" smtClean="0">
                <a:cs typeface="B Nazanin" pitchFamily="2" charset="-78"/>
              </a:rPr>
              <a:t> ( 72 درجه حرارت به مدت 5 تا 10  </a:t>
            </a:r>
            <a:r>
              <a:rPr lang="fa-IR" altLang="en-US" sz="2400" dirty="0" smtClean="0">
                <a:cs typeface="B Nazanin" pitchFamily="2" charset="-78"/>
              </a:rPr>
              <a:t>دقیقه </a:t>
            </a:r>
            <a:endParaRPr lang="fa-IR" altLang="en-US" sz="3200" dirty="0" smtClean="0">
              <a:cs typeface="B Nazanin" pitchFamily="2" charset="-78"/>
            </a:endParaRPr>
          </a:p>
          <a:p>
            <a:pPr algn="r" rtl="1" eaLnBrk="1" hangingPunct="1"/>
            <a:r>
              <a:rPr lang="fa-IR" altLang="en-US" sz="3200" b="1" dirty="0" smtClean="0">
                <a:cs typeface="B Nazanin" pitchFamily="2" charset="-78"/>
              </a:rPr>
              <a:t>استفاده مادر از رادیوداروها برای تشخیص بیماری</a:t>
            </a:r>
          </a:p>
          <a:p>
            <a:pPr lvl="1" algn="r" rtl="1" eaLnBrk="1" hangingPunct="1"/>
            <a:r>
              <a:rPr lang="fa-IR" altLang="en-US" sz="2400" dirty="0" smtClean="0">
                <a:cs typeface="B Nazanin" pitchFamily="2" charset="-78"/>
              </a:rPr>
              <a:t>دوشیدن و ذخیره کردن شیرقبل از اقدام به استفاده از رادیوداروها </a:t>
            </a:r>
          </a:p>
          <a:p>
            <a:pPr lvl="1" algn="r" rtl="1" eaLnBrk="1" hangingPunct="1"/>
            <a:r>
              <a:rPr lang="fa-IR" altLang="en-US" sz="2400" dirty="0" smtClean="0">
                <a:cs typeface="B Nazanin" pitchFamily="2" charset="-78"/>
              </a:rPr>
              <a:t>دوشیدن پستان در طی مدت ذکر شده و دور ریختن شیر دوشیده شده</a:t>
            </a:r>
            <a:endParaRPr lang="en-US" altLang="en-US" sz="2400" dirty="0" smtClean="0">
              <a:cs typeface="B Nazanin" pitchFamily="2" charset="-78"/>
            </a:endParaRPr>
          </a:p>
        </p:txBody>
      </p:sp>
      <p:graphicFrame>
        <p:nvGraphicFramePr>
          <p:cNvPr id="2" name="Diagram 1"/>
          <p:cNvGraphicFramePr/>
          <p:nvPr/>
        </p:nvGraphicFramePr>
        <p:xfrm>
          <a:off x="467544" y="18864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16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57338"/>
            <a:ext cx="8280400" cy="3887787"/>
          </a:xfrm>
        </p:spPr>
        <p:txBody>
          <a:bodyPr/>
          <a:lstStyle/>
          <a:p>
            <a:pPr algn="r" rtl="1" eaLnBrk="1" hangingPunct="1"/>
            <a:r>
              <a:rPr lang="fa-IR" altLang="en-US" sz="3200" b="1" smtClean="0">
                <a:cs typeface="B Nazanin" pitchFamily="2" charset="-78"/>
              </a:rPr>
              <a:t>شیرخوار مبتلا به گالاکتوزمی کلاسیک: </a:t>
            </a:r>
            <a:r>
              <a:rPr lang="fa-IR" altLang="en-US" sz="2400" smtClean="0">
                <a:cs typeface="B Nazanin" pitchFamily="2" charset="-78"/>
              </a:rPr>
              <a:t>استفاده از شیر رژیمی </a:t>
            </a:r>
          </a:p>
          <a:p>
            <a:pPr algn="r" rtl="1" eaLnBrk="1" hangingPunct="1"/>
            <a:r>
              <a:rPr lang="fa-IR" altLang="en-US" sz="3200" b="1" smtClean="0">
                <a:cs typeface="B Nazanin" pitchFamily="2" charset="-78"/>
              </a:rPr>
              <a:t>مادر </a:t>
            </a:r>
            <a:r>
              <a:rPr lang="en-US" altLang="en-US" sz="3200" b="1" smtClean="0">
                <a:cs typeface="B Nazanin" pitchFamily="2" charset="-78"/>
              </a:rPr>
              <a:t>CMV</a:t>
            </a:r>
            <a:r>
              <a:rPr lang="fa-IR" altLang="en-US" sz="3200" b="1" smtClean="0">
                <a:cs typeface="B Nazanin" pitchFamily="2" charset="-78"/>
              </a:rPr>
              <a:t> پوزیتیو : </a:t>
            </a:r>
            <a:r>
              <a:rPr lang="fa-IR" altLang="en-US" sz="2400" smtClean="0">
                <a:cs typeface="B Nazanin" pitchFamily="2" charset="-78"/>
              </a:rPr>
              <a:t>فریز کردن شیر دوشیده شده مادر در 20_ درجه</a:t>
            </a:r>
            <a:r>
              <a:rPr lang="en-US" altLang="en-US" sz="2400" smtClean="0">
                <a:cs typeface="B Nazanin" pitchFamily="2" charset="-78"/>
              </a:rPr>
              <a:t> </a:t>
            </a:r>
            <a:r>
              <a:rPr lang="fa-IR" altLang="en-US" sz="2400" smtClean="0">
                <a:cs typeface="B Nazanin" pitchFamily="2" charset="-78"/>
              </a:rPr>
              <a:t>یا پاستوریزاسیون : به روش هولدر ( 62.5 درجه حرارت به مدت 30 دقیقه) یا به روش </a:t>
            </a:r>
            <a:r>
              <a:rPr lang="en-US" altLang="en-US" sz="2400" smtClean="0">
                <a:cs typeface="B Nazanin" pitchFamily="2" charset="-78"/>
              </a:rPr>
              <a:t>High Tempreture Short Time ( HTST)</a:t>
            </a:r>
            <a:r>
              <a:rPr lang="fa-IR" altLang="en-US" sz="2400" smtClean="0">
                <a:cs typeface="B Nazanin" pitchFamily="2" charset="-78"/>
              </a:rPr>
              <a:t> ( 72 درجه حرارت به مدت 5 تا 10  ثانیه  </a:t>
            </a:r>
            <a:endParaRPr lang="fa-IR" altLang="en-US" sz="3200" smtClean="0">
              <a:cs typeface="B Nazanin" pitchFamily="2" charset="-78"/>
            </a:endParaRPr>
          </a:p>
          <a:p>
            <a:pPr algn="r" rtl="1" eaLnBrk="1" hangingPunct="1"/>
            <a:r>
              <a:rPr lang="fa-IR" altLang="en-US" sz="3200" b="1" smtClean="0">
                <a:cs typeface="B Nazanin" pitchFamily="2" charset="-78"/>
              </a:rPr>
              <a:t>استفاده مادر از رادیوداروها برای تشخیص بیماری</a:t>
            </a:r>
          </a:p>
          <a:p>
            <a:pPr lvl="1" algn="r" rtl="1" eaLnBrk="1" hangingPunct="1"/>
            <a:r>
              <a:rPr lang="fa-IR" altLang="en-US" sz="2400" smtClean="0">
                <a:cs typeface="B Nazanin" pitchFamily="2" charset="-78"/>
              </a:rPr>
              <a:t>دوشیدن و ذخیره کردن شیرقبل از اقدام به استفاده از رادیوداروها </a:t>
            </a:r>
          </a:p>
          <a:p>
            <a:pPr lvl="1" algn="r" rtl="1" eaLnBrk="1" hangingPunct="1"/>
            <a:r>
              <a:rPr lang="fa-IR" altLang="en-US" sz="2400" smtClean="0">
                <a:cs typeface="B Nazanin" pitchFamily="2" charset="-78"/>
              </a:rPr>
              <a:t>دوشیدن پستان در طی مدت ذکر شده و دور ریختن شیر دوشیده شده</a:t>
            </a:r>
            <a:endParaRPr lang="en-US" altLang="en-US" sz="2400" smtClean="0">
              <a:cs typeface="B Nazanin" pitchFamily="2" charset="-78"/>
            </a:endParaRPr>
          </a:p>
        </p:txBody>
      </p:sp>
      <p:graphicFrame>
        <p:nvGraphicFramePr>
          <p:cNvPr id="2" name="Diagram 1"/>
          <p:cNvGraphicFramePr/>
          <p:nvPr/>
        </p:nvGraphicFramePr>
        <p:xfrm>
          <a:off x="467544" y="18864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352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557338"/>
            <a:ext cx="8518525" cy="4525962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altLang="en-US" sz="3200" b="1" dirty="0" smtClean="0">
                <a:cs typeface="B Nazanin" pitchFamily="2" charset="-78"/>
              </a:rPr>
              <a:t>درمان های طولانی مدت چند ماهه </a:t>
            </a:r>
            <a:r>
              <a:rPr lang="fa-IR" altLang="en-US" sz="2800" b="1" dirty="0" smtClean="0">
                <a:cs typeface="B Nazanin" pitchFamily="2" charset="-78"/>
              </a:rPr>
              <a:t>(درمان با آنتی </a:t>
            </a:r>
            <a:r>
              <a:rPr lang="fa-IR" altLang="en-US" sz="2800" b="1" dirty="0" err="1" smtClean="0">
                <a:cs typeface="B Nazanin" pitchFamily="2" charset="-78"/>
              </a:rPr>
              <a:t>کانسرها</a:t>
            </a:r>
            <a:r>
              <a:rPr lang="fa-IR" altLang="en-US" sz="2800" b="1" dirty="0" smtClean="0">
                <a:cs typeface="B Nazanin" pitchFamily="2" charset="-78"/>
              </a:rPr>
              <a:t>)</a:t>
            </a:r>
          </a:p>
          <a:p>
            <a:pPr lvl="1" algn="r" rtl="1" eaLnBrk="1" hangingPunct="1">
              <a:defRPr/>
            </a:pPr>
            <a:r>
              <a:rPr lang="fa-IR" altLang="en-US" sz="2800" dirty="0" smtClean="0">
                <a:cs typeface="B Nazanin" pitchFamily="2" charset="-78"/>
              </a:rPr>
              <a:t>دوشیدن شیر و ذخیره کردن آن قبل از درمان در صورت امکان </a:t>
            </a:r>
          </a:p>
          <a:p>
            <a:pPr lvl="1" algn="r" rtl="1" eaLnBrk="1" hangingPunct="1">
              <a:defRPr/>
            </a:pPr>
            <a:r>
              <a:rPr lang="fa-IR" altLang="en-US" sz="2800" dirty="0" smtClean="0">
                <a:cs typeface="B Nazanin" pitchFamily="2" charset="-78"/>
              </a:rPr>
              <a:t>دوشیدن شیر در طول مدت درمان و دور ریختن آن </a:t>
            </a:r>
          </a:p>
          <a:p>
            <a:pPr lvl="1" algn="r" rtl="1" eaLnBrk="1" hangingPunct="1">
              <a:defRPr/>
            </a:pPr>
            <a:r>
              <a:rPr lang="fa-IR" altLang="en-US" sz="2800" dirty="0" smtClean="0">
                <a:cs typeface="B Nazanin" pitchFamily="2" charset="-78"/>
              </a:rPr>
              <a:t>استفاده از شیر دوشیده شده قبلی برای تغذیه شیرخوار   </a:t>
            </a:r>
          </a:p>
          <a:p>
            <a:pPr lvl="1" algn="r" rtl="1" eaLnBrk="1" hangingPunct="1">
              <a:defRPr/>
            </a:pPr>
            <a:r>
              <a:rPr lang="fa-IR" altLang="en-US" sz="2800" dirty="0" smtClean="0">
                <a:cs typeface="B Nazanin" pitchFamily="2" charset="-78"/>
              </a:rPr>
              <a:t>استفاده  از شیر دایه </a:t>
            </a:r>
          </a:p>
          <a:p>
            <a:pPr lvl="1" algn="r" rtl="1" eaLnBrk="1" hangingPunct="1">
              <a:defRPr/>
            </a:pPr>
            <a:r>
              <a:rPr lang="fa-IR" altLang="en-US" sz="2800" dirty="0" err="1" smtClean="0">
                <a:cs typeface="B Nazanin" pitchFamily="2" charset="-78"/>
              </a:rPr>
              <a:t>ناچارا</a:t>
            </a:r>
            <a:r>
              <a:rPr lang="en-US" altLang="en-US" sz="2800" dirty="0" smtClean="0">
                <a:cs typeface="B Nazanin" pitchFamily="2" charset="-78"/>
              </a:rPr>
              <a:t> </a:t>
            </a:r>
            <a:r>
              <a:rPr lang="fa-IR" altLang="en-US" sz="2800" dirty="0" smtClean="0">
                <a:cs typeface="B Nazanin" pitchFamily="2" charset="-78"/>
              </a:rPr>
              <a:t> </a:t>
            </a:r>
            <a:r>
              <a:rPr lang="fa-IR" altLang="en-US" sz="2800" dirty="0" smtClean="0">
                <a:solidFill>
                  <a:srgbClr val="C00000"/>
                </a:solidFill>
                <a:cs typeface="B Nazanin" pitchFamily="2" charset="-78"/>
              </a:rPr>
              <a:t>استفاده از شیر مصنوعی </a:t>
            </a:r>
          </a:p>
          <a:p>
            <a:pPr marL="623887" indent="-514350" algn="r" rtl="1" eaLnBrk="1" hangingPunct="1">
              <a:buFont typeface="+mj-lt"/>
              <a:buAutoNum type="arabicPeriod"/>
              <a:defRPr/>
            </a:pPr>
            <a:endParaRPr lang="fa-IR" altLang="en-US" sz="3200" dirty="0" smtClean="0">
              <a:cs typeface="B Nazanin" pitchFamily="2" charset="-78"/>
            </a:endParaRPr>
          </a:p>
          <a:p>
            <a:pPr algn="ctr" rtl="1" eaLnBrk="1" hangingPunct="1">
              <a:buFont typeface="Wingdings" pitchFamily="2" charset="2"/>
              <a:buNone/>
              <a:defRPr/>
            </a:pPr>
            <a:r>
              <a:rPr lang="fa-IR" altLang="en-US" sz="2800" b="1" dirty="0" smtClean="0">
                <a:solidFill>
                  <a:srgbClr val="C00000"/>
                </a:solidFill>
                <a:cs typeface="B Nazanin" pitchFamily="2" charset="-78"/>
              </a:rPr>
              <a:t>هیچکدام از شیرهای مصنوعی چندان </a:t>
            </a:r>
            <a:r>
              <a:rPr lang="fa-IR" altLang="en-US" sz="2800" b="1" dirty="0" err="1" smtClean="0">
                <a:solidFill>
                  <a:srgbClr val="C00000"/>
                </a:solidFill>
                <a:cs typeface="B Nazanin" pitchFamily="2" charset="-78"/>
              </a:rPr>
              <a:t>ارجحیتی</a:t>
            </a:r>
            <a:r>
              <a:rPr lang="fa-IR" altLang="en-US" sz="2800" b="1" dirty="0" smtClean="0">
                <a:solidFill>
                  <a:srgbClr val="C00000"/>
                </a:solidFill>
                <a:cs typeface="B Nazanin" pitchFamily="2" charset="-78"/>
              </a:rPr>
              <a:t> بر دیگری ندارند</a:t>
            </a:r>
            <a:r>
              <a:rPr lang="fa-IR" altLang="en-US" sz="2800" dirty="0" smtClean="0">
                <a:cs typeface="B Nazanin" pitchFamily="2" charset="-78"/>
              </a:rPr>
              <a:t>. </a:t>
            </a:r>
            <a:endParaRPr lang="en-US" altLang="en-US" sz="2800" dirty="0" smtClean="0">
              <a:cs typeface="B Nazanin" pitchFamily="2" charset="-78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467544" y="18864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1548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</p:nvPr>
        </p:nvGraphicFramePr>
        <p:xfrm>
          <a:off x="2015716" y="2132856"/>
          <a:ext cx="4968552" cy="3882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Diagram 1"/>
          <p:cNvGraphicFramePr/>
          <p:nvPr/>
        </p:nvGraphicFramePr>
        <p:xfrm>
          <a:off x="492348" y="116632"/>
          <a:ext cx="8015287" cy="1008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Rectangle 3"/>
          <p:cNvSpPr/>
          <p:nvPr/>
        </p:nvSpPr>
        <p:spPr>
          <a:xfrm>
            <a:off x="1763713" y="1268413"/>
            <a:ext cx="5472112" cy="7080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fa-IR" sz="2000" b="1" dirty="0">
                <a:cs typeface="B Nazanin" panose="00000400000000000000" pitchFamily="2" charset="-78"/>
              </a:rPr>
              <a:t>استفاده از </a:t>
            </a:r>
            <a:r>
              <a:rPr lang="fa-IR" sz="2000" b="1" dirty="0" err="1">
                <a:cs typeface="B Nazanin" panose="00000400000000000000" pitchFamily="2" charset="-78"/>
              </a:rPr>
              <a:t>رادیوداروها</a:t>
            </a:r>
            <a:r>
              <a:rPr lang="fa-IR" sz="2000" b="1" dirty="0">
                <a:cs typeface="B Nazanin" panose="00000400000000000000" pitchFamily="2" charset="-78"/>
              </a:rPr>
              <a:t> برای تشخیص بیماری ها</a:t>
            </a:r>
          </a:p>
          <a:p>
            <a:pPr algn="ctr" eaLnBrk="1" hangingPunct="1">
              <a:defRPr/>
            </a:pPr>
            <a:r>
              <a:rPr lang="fa-IR" sz="2000" b="1" dirty="0">
                <a:cs typeface="B Nazanin" panose="00000400000000000000" pitchFamily="2" charset="-78"/>
              </a:rPr>
              <a:t> (30 </a:t>
            </a:r>
            <a:r>
              <a:rPr lang="fa-IR" sz="2000" b="1" dirty="0" err="1">
                <a:cs typeface="B Nazanin" panose="00000400000000000000" pitchFamily="2" charset="-78"/>
              </a:rPr>
              <a:t>میکروکوری</a:t>
            </a:r>
            <a:r>
              <a:rPr lang="fa-IR" sz="2000" b="1" dirty="0">
                <a:cs typeface="B Nazanin" panose="00000400000000000000" pitchFamily="2" charset="-78"/>
              </a:rPr>
              <a:t> تا 5 میلی کوری)</a:t>
            </a:r>
          </a:p>
        </p:txBody>
      </p:sp>
    </p:spTree>
    <p:extLst>
      <p:ext uri="{BB962C8B-B14F-4D97-AF65-F5344CB8AC3E}">
        <p14:creationId xmlns:p14="http://schemas.microsoft.com/office/powerpoint/2010/main" val="395044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323850" y="1989138"/>
            <a:ext cx="8496300" cy="3181350"/>
          </a:xfrm>
        </p:spPr>
        <p:txBody>
          <a:bodyPr/>
          <a:lstStyle/>
          <a:p>
            <a:pPr marL="0" indent="0" algn="r" rtl="1" eaLnBrk="1" hangingPunct="1">
              <a:buFont typeface="Wingdings" pitchFamily="2" charset="2"/>
              <a:buNone/>
            </a:pPr>
            <a:endParaRPr lang="en-US" altLang="en-US" sz="2800" b="1" smtClean="0">
              <a:solidFill>
                <a:srgbClr val="CC0099"/>
              </a:solidFill>
            </a:endParaRPr>
          </a:p>
        </p:txBody>
      </p:sp>
      <p:sp>
        <p:nvSpPr>
          <p:cNvPr id="5" name="Striped Right Arrow 4"/>
          <p:cNvSpPr/>
          <p:nvPr/>
        </p:nvSpPr>
        <p:spPr>
          <a:xfrm rot="5400000">
            <a:off x="7308056" y="332582"/>
            <a:ext cx="792163" cy="647700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23850" y="1974850"/>
          <a:ext cx="8496300" cy="3686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155"/>
                <a:gridCol w="4104145"/>
              </a:tblGrid>
              <a:tr h="82293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kern="1200" dirty="0" smtClean="0">
                          <a:effectLst/>
                          <a:cs typeface="B Nazanin" panose="00000400000000000000" pitchFamily="2" charset="-78"/>
                        </a:rPr>
                        <a:t> قطع موقت تغذیه مستقیم از پستان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kern="1200" dirty="0" smtClean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fa-IR" sz="2400" kern="1200" baseline="0" dirty="0" smtClean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400" kern="1200" dirty="0" smtClean="0">
                          <a:effectLst/>
                          <a:cs typeface="B Nazanin" panose="00000400000000000000" pitchFamily="2" charset="-78"/>
                        </a:rPr>
                        <a:t>تغذیه با شیر دوشیده شده مادر (هردو)</a:t>
                      </a:r>
                      <a:endParaRPr lang="en-US" sz="2400" b="1" kern="1200" dirty="0" smtClean="0">
                        <a:solidFill>
                          <a:srgbClr val="CC0099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1433" marR="91433" marT="45709" marB="45709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مادر مبتلا به:</a:t>
                      </a:r>
                      <a:endParaRPr lang="en-US" sz="2400" b="1" dirty="0">
                        <a:solidFill>
                          <a:srgbClr val="CC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3" marR="91433" marT="45709" marB="45709"/>
                </a:tc>
              </a:tr>
              <a:tr h="701012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kern="1200" dirty="0" smtClean="0">
                          <a:effectLst/>
                          <a:cs typeface="B Nazanin" panose="00000400000000000000" pitchFamily="2" charset="-78"/>
                        </a:rPr>
                        <a:t>در طی درمان  یا تا 2 هفته یا بیشتر بعد از شروع درمان</a:t>
                      </a:r>
                      <a:endParaRPr lang="en-US" sz="2000" b="0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3" marR="91433" marT="45709" marB="45709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2000" b="1" kern="1200" dirty="0" smtClean="0">
                          <a:effectLst/>
                          <a:cs typeface="B Nazanin" panose="00000400000000000000" pitchFamily="2" charset="-78"/>
                        </a:rPr>
                        <a:t>ماستیت سلی </a:t>
                      </a:r>
                      <a:endParaRPr lang="en-US" sz="2000" b="1" dirty="0">
                        <a:solidFill>
                          <a:srgbClr val="CC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3" marR="91433" marT="45709" marB="45709"/>
                </a:tc>
              </a:tr>
              <a:tr h="673159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kern="1200" dirty="0" smtClean="0">
                          <a:effectLst/>
                          <a:cs typeface="B Nazanin" panose="00000400000000000000" pitchFamily="2" charset="-78"/>
                        </a:rPr>
                        <a:t> تا 48 تا 96 ساعت بعد از شروع درمان</a:t>
                      </a:r>
                      <a:endParaRPr lang="en-US" sz="2000" b="0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3" marR="91433" marT="45709" marB="45709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2000" b="1" kern="1200" dirty="0" smtClean="0">
                          <a:effectLst/>
                          <a:cs typeface="B Nazanin" panose="00000400000000000000" pitchFamily="2" charset="-78"/>
                        </a:rPr>
                        <a:t>بروسلوز </a:t>
                      </a:r>
                      <a:endParaRPr lang="en-US" sz="2000" b="1" dirty="0">
                        <a:solidFill>
                          <a:srgbClr val="CC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3" marR="91433" marT="45709" marB="45709"/>
                </a:tc>
              </a:tr>
              <a:tr h="1005808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kern="1200" dirty="0" smtClean="0">
                          <a:effectLst/>
                          <a:cs typeface="B Nazanin" panose="00000400000000000000" pitchFamily="2" charset="-78"/>
                        </a:rPr>
                        <a:t>تا  24 ساعت بعد از شروع درمان</a:t>
                      </a:r>
                      <a:endParaRPr lang="en-US" sz="2000" b="0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3" marR="91433" marT="45709" marB="45709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2000" b="1" kern="1200" dirty="0" smtClean="0">
                          <a:effectLst/>
                          <a:cs typeface="B Nazanin" panose="00000400000000000000" pitchFamily="2" charset="-78"/>
                        </a:rPr>
                        <a:t>مادر مبتلا به آبسه پستان به دلیل استاف اورئوس،</a:t>
                      </a:r>
                      <a:endParaRPr lang="en-US" sz="2000" b="1" kern="1200" dirty="0" smtClean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1" kern="1200" dirty="0" smtClean="0">
                          <a:effectLst/>
                          <a:cs typeface="B Nazanin" panose="00000400000000000000" pitchFamily="2" charset="-78"/>
                        </a:rPr>
                        <a:t>آنتروباکتریاسه، استرپتوکوک پیوژن</a:t>
                      </a:r>
                      <a:endParaRPr lang="en-US" sz="2000" b="1" kern="1200" dirty="0" smtClean="0">
                        <a:solidFill>
                          <a:srgbClr val="CC0099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1433" marR="91433" marT="45709" marB="45709"/>
                </a:tc>
              </a:tr>
              <a:tr h="483266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effectLst/>
                          <a:cs typeface="B Nazanin" panose="00000400000000000000" pitchFamily="2" charset="-78"/>
                        </a:rPr>
                        <a:t>تا بهبود ضایعات</a:t>
                      </a:r>
                      <a:endParaRPr lang="en-US" sz="2000" b="0" dirty="0" smtClean="0">
                        <a:cs typeface="B Nazanin" panose="00000400000000000000" pitchFamily="2" charset="-78"/>
                      </a:endParaRPr>
                    </a:p>
                  </a:txBody>
                  <a:tcPr marL="91433" marR="91433" marT="45709" marB="45709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2000" b="1" kern="1200" dirty="0" smtClean="0">
                          <a:effectLst/>
                          <a:cs typeface="B Nazanin" panose="00000400000000000000" pitchFamily="2" charset="-78"/>
                        </a:rPr>
                        <a:t>هرپس فعال در نوک یا هاله پستان           </a:t>
                      </a:r>
                      <a:endParaRPr lang="en-US" sz="2000" b="1" kern="1200" dirty="0" smtClean="0">
                        <a:effectLst/>
                        <a:cs typeface="B Nazanin" panose="00000400000000000000" pitchFamily="2" charset="-78"/>
                      </a:endParaRPr>
                    </a:p>
                  </a:txBody>
                  <a:tcPr marL="91433" marR="91433" marT="45709" marB="45709"/>
                </a:tc>
              </a:tr>
            </a:tbl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539552" y="332656"/>
          <a:ext cx="8015287" cy="1008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547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95300" y="1628775"/>
          <a:ext cx="8064500" cy="4789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9711"/>
                <a:gridCol w="3744789"/>
              </a:tblGrid>
              <a:tr h="118881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قطع موقت تغذیه مستقیم از پستان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و</a:t>
                      </a:r>
                      <a:r>
                        <a:rPr lang="fa-IR" sz="2400" b="1" kern="1200" baseline="0" dirty="0" smtClean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400" b="1" kern="1200" dirty="0" smtClean="0">
                          <a:effectLst/>
                          <a:cs typeface="B Nazanin" panose="00000400000000000000" pitchFamily="2" charset="-78"/>
                        </a:rPr>
                        <a:t>تغذیه با شیر دوشیده شده مادر (هردو)</a:t>
                      </a:r>
                      <a:endParaRPr lang="en-US" sz="2400" b="1" kern="1200" dirty="0" smtClean="0">
                        <a:solidFill>
                          <a:srgbClr val="CC0099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1436" marR="91436" marT="45726" marB="45726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2400" b="1" dirty="0" smtClean="0">
                          <a:effectLst/>
                          <a:cs typeface="B Nazanin" panose="00000400000000000000" pitchFamily="2" charset="-78"/>
                        </a:rPr>
                        <a:t>مادر مبتلا به:</a:t>
                      </a:r>
                      <a:endParaRPr lang="en-US" sz="2400" b="1" dirty="0">
                        <a:solidFill>
                          <a:srgbClr val="CC0099"/>
                        </a:solidFill>
                        <a:effectLst/>
                        <a:cs typeface="B Nazanin" panose="00000400000000000000" pitchFamily="2" charset="-78"/>
                      </a:endParaRPr>
                    </a:p>
                  </a:txBody>
                  <a:tcPr marL="91436" marR="91436" marT="45726" marB="45726"/>
                </a:tc>
              </a:tr>
              <a:tr h="640098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در طول مدت بیماری</a:t>
                      </a:r>
                      <a:endParaRPr lang="en-US" sz="1800" b="1" kern="1200" dirty="0" smtClean="0">
                        <a:solidFill>
                          <a:srgbClr val="000099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1436" marR="91436" marT="45726" marB="45726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dirty="0" smtClean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تب های خونریزی دهنده حاد: </a:t>
                      </a:r>
                      <a:r>
                        <a:rPr lang="fa-IR" sz="1800" b="1" u="sng" dirty="0" smtClean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ابولا</a:t>
                      </a:r>
                      <a:r>
                        <a:rPr lang="fa-IR" sz="1800" b="1" dirty="0" smtClean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 ویروس و تب </a:t>
                      </a:r>
                      <a:r>
                        <a:rPr lang="fa-IR" sz="1800" b="1" dirty="0" err="1" smtClean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لاسا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cs typeface="B Nazanin" panose="00000400000000000000" pitchFamily="2" charset="-78"/>
                      </a:endParaRPr>
                    </a:p>
                  </a:txBody>
                  <a:tcPr marL="91436" marR="91436" marT="45726" marB="45726"/>
                </a:tc>
              </a:tr>
              <a:tr h="763438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به مدت 12-24 ساعت بعد از شروع درمان </a:t>
                      </a:r>
                    </a:p>
                    <a:p>
                      <a:pPr algn="ctr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( با مصرف </a:t>
                      </a:r>
                      <a:r>
                        <a:rPr lang="fa-IR" sz="1800" b="1" kern="1200" dirty="0" err="1" smtClean="0">
                          <a:effectLst/>
                          <a:cs typeface="B Nazanin" panose="00000400000000000000" pitchFamily="2" charset="-78"/>
                        </a:rPr>
                        <a:t>مترونیدازول</a:t>
                      </a:r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 بیشتر از 2 گرم)</a:t>
                      </a:r>
                      <a:endParaRPr lang="en-US" sz="1800" b="1" kern="1200" dirty="0" smtClean="0">
                        <a:solidFill>
                          <a:srgbClr val="000099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1436" marR="91436" marT="45726" marB="45726"/>
                </a:tc>
                <a:tc>
                  <a:txBody>
                    <a:bodyPr/>
                    <a:lstStyle/>
                    <a:p>
                      <a:pPr algn="just" rtl="1"/>
                      <a:endParaRPr lang="fa-IR" sz="1800" b="1" kern="1200" dirty="0" smtClean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just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ژیاردیا و تریکومونا </a:t>
                      </a:r>
                      <a:endParaRPr lang="en-US" sz="1800" b="1" dirty="0">
                        <a:solidFill>
                          <a:srgbClr val="CC0099"/>
                        </a:solidFill>
                        <a:effectLst/>
                        <a:cs typeface="B Nazanin" panose="00000400000000000000" pitchFamily="2" charset="-78"/>
                      </a:endParaRPr>
                    </a:p>
                  </a:txBody>
                  <a:tcPr marL="91436" marR="91436" marT="45726" marB="45726"/>
                </a:tc>
              </a:tr>
              <a:tr h="914422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به مدت 24 ساعت بعد از شروع درمان </a:t>
                      </a:r>
                    </a:p>
                    <a:p>
                      <a:pPr algn="ctr" rtl="1"/>
                      <a:endParaRPr lang="fa-IR" sz="1800" b="1" kern="1200" dirty="0" smtClean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تا درمان کامل</a:t>
                      </a:r>
                      <a:endParaRPr lang="en-US" sz="1800" b="1" dirty="0">
                        <a:solidFill>
                          <a:srgbClr val="000099"/>
                        </a:solidFill>
                        <a:effectLst/>
                        <a:cs typeface="B Nazanin" panose="00000400000000000000" pitchFamily="2" charset="-78"/>
                      </a:endParaRPr>
                    </a:p>
                  </a:txBody>
                  <a:tcPr marL="91436" marR="91436" marT="45726" marB="45726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سیفیلیس</a:t>
                      </a:r>
                    </a:p>
                    <a:p>
                      <a:pPr algn="just" rtl="1"/>
                      <a:endParaRPr lang="fa-IR" sz="1800" b="1" kern="1200" dirty="0" smtClean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just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سیفیلیس (ضایعه در پستان) </a:t>
                      </a:r>
                      <a:endParaRPr lang="en-US" sz="1800" b="1" dirty="0">
                        <a:solidFill>
                          <a:srgbClr val="CC0099"/>
                        </a:solidFill>
                        <a:effectLst/>
                        <a:cs typeface="B Nazanin" panose="00000400000000000000" pitchFamily="2" charset="-78"/>
                      </a:endParaRPr>
                    </a:p>
                  </a:txBody>
                  <a:tcPr marL="91436" marR="91436" marT="45726" marB="45726"/>
                </a:tc>
              </a:tr>
              <a:tr h="1282720">
                <a:tc>
                  <a:txBody>
                    <a:bodyPr/>
                    <a:lstStyle/>
                    <a:p>
                      <a:pPr algn="ctr" rtl="1"/>
                      <a:endParaRPr lang="fa-IR" sz="1800" b="1" kern="1200" dirty="0" smtClean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 به مدت 24-48 ساعت بعد از شروع درمان </a:t>
                      </a:r>
                    </a:p>
                    <a:p>
                      <a:pPr algn="ctr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(درصورت بروز نشانه در شیرخوار: درمان او با </a:t>
                      </a:r>
                    </a:p>
                    <a:p>
                      <a:pPr algn="ctr" rtl="1"/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داکسی </a:t>
                      </a:r>
                      <a:r>
                        <a:rPr lang="fa-IR" sz="1800" b="1" kern="1200" dirty="0" err="1" smtClean="0">
                          <a:effectLst/>
                          <a:cs typeface="B Nazanin" panose="00000400000000000000" pitchFamily="2" charset="-78"/>
                        </a:rPr>
                        <a:t>سایکلین</a:t>
                      </a:r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endParaRPr lang="en-US" sz="1800" b="1" kern="1200" dirty="0" smtClean="0">
                        <a:effectLst/>
                        <a:cs typeface="B Nazanin" panose="00000400000000000000" pitchFamily="2" charset="-78"/>
                      </a:endParaRPr>
                    </a:p>
                  </a:txBody>
                  <a:tcPr marL="91436" marR="91436" marT="45726" marB="45726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err="1" smtClean="0">
                          <a:effectLst/>
                          <a:cs typeface="B Nazanin" panose="00000400000000000000" pitchFamily="2" charset="-78"/>
                        </a:rPr>
                        <a:t>لایم</a:t>
                      </a:r>
                      <a:endParaRPr lang="fa-IR" sz="1000" b="1" kern="1200" dirty="0" smtClean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effectLst/>
                          <a:cs typeface="B Nazanin" panose="00000400000000000000" pitchFamily="2" charset="-78"/>
                        </a:rPr>
                        <a:t>(اسپیروکت بورلیا) </a:t>
                      </a:r>
                      <a:endParaRPr lang="en-US" sz="1800" b="1" kern="1200" dirty="0" smtClean="0">
                        <a:solidFill>
                          <a:srgbClr val="CC0099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1436" marR="91436" marT="45726" marB="45726"/>
                </a:tc>
              </a:tr>
            </a:tbl>
          </a:graphicData>
        </a:graphic>
      </p:graphicFrame>
      <p:grpSp>
        <p:nvGrpSpPr>
          <p:cNvPr id="22550" name="Group 2"/>
          <p:cNvGrpSpPr>
            <a:grpSpLocks/>
          </p:cNvGrpSpPr>
          <p:nvPr/>
        </p:nvGrpSpPr>
        <p:grpSpPr bwMode="auto">
          <a:xfrm>
            <a:off x="544513" y="404813"/>
            <a:ext cx="8015287" cy="992187"/>
            <a:chOff x="0" y="7951"/>
            <a:chExt cx="8015287" cy="992160"/>
          </a:xfrm>
        </p:grpSpPr>
        <p:sp>
          <p:nvSpPr>
            <p:cNvPr id="4" name="Rounded Rectangle 3"/>
            <p:cNvSpPr/>
            <p:nvPr/>
          </p:nvSpPr>
          <p:spPr>
            <a:xfrm>
              <a:off x="0" y="7951"/>
              <a:ext cx="8015287" cy="9921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ounded Rectangle 4"/>
            <p:cNvSpPr/>
            <p:nvPr/>
          </p:nvSpPr>
          <p:spPr>
            <a:xfrm>
              <a:off x="49212" y="57162"/>
              <a:ext cx="7916863" cy="8937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algn="ctr" defTabSz="1244600" rtl="1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a-IR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در آغاز دوره درمان مادر یا طی یک دوره کوتاه مدت درمان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857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iped Right Arrow 3"/>
          <p:cNvSpPr/>
          <p:nvPr/>
        </p:nvSpPr>
        <p:spPr>
          <a:xfrm rot="5400000">
            <a:off x="7308056" y="332582"/>
            <a:ext cx="792163" cy="647700"/>
          </a:xfrm>
          <a:prstGeom prst="strip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61950" y="1484313"/>
          <a:ext cx="8380412" cy="4743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5942"/>
                <a:gridCol w="2908449"/>
                <a:gridCol w="2286021"/>
              </a:tblGrid>
              <a:tr h="822974">
                <a:tc>
                  <a:txBody>
                    <a:bodyPr/>
                    <a:lstStyle/>
                    <a:p>
                      <a:pPr algn="just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تغذیه با شیر دوشیده شده مادر</a:t>
                      </a:r>
                      <a:endParaRPr lang="en-US" sz="24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تغذیه مستقیم از پستان</a:t>
                      </a:r>
                      <a:endParaRPr lang="en-US" sz="24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مادر مبتلا به:</a:t>
                      </a:r>
                      <a:endParaRPr lang="en-US" sz="24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</a:tr>
              <a:tr h="797834">
                <a:tc>
                  <a:txBody>
                    <a:bodyPr/>
                    <a:lstStyle/>
                    <a:p>
                      <a:pPr algn="just" rtl="1"/>
                      <a:endParaRPr lang="fa-IR" sz="1800" b="1" dirty="0" smtClean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مجاز</a:t>
                      </a:r>
                      <a:endParaRPr lang="en-US" sz="1800" b="1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قطع موقت تا 24 ساعت بعد از شروع درمان</a:t>
                      </a:r>
                      <a:endParaRPr lang="en-US" sz="1800" b="1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عفونت استرپتوکوک</a:t>
                      </a:r>
                      <a:endParaRPr lang="en-US" sz="1800" b="1" dirty="0" smtClean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 گروه</a:t>
                      </a:r>
                      <a:r>
                        <a:rPr lang="en-US" sz="1800" b="1" dirty="0" smtClean="0">
                          <a:cs typeface="B Nazanin" panose="00000400000000000000" pitchFamily="2" charset="-78"/>
                        </a:rPr>
                        <a:t>B</a:t>
                      </a:r>
                      <a:endParaRPr lang="en-US" sz="18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</a:tr>
              <a:tr h="53953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مجاز</a:t>
                      </a: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مجاز</a:t>
                      </a: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لیستریا</a:t>
                      </a:r>
                      <a:endParaRPr lang="en-US" sz="18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</a:tr>
              <a:tr h="914418">
                <a:tc>
                  <a:txBody>
                    <a:bodyPr/>
                    <a:lstStyle/>
                    <a:p>
                      <a:pPr algn="just" rtl="1"/>
                      <a:endParaRPr lang="fa-IR" sz="1800" b="1" dirty="0" smtClean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مجاز</a:t>
                      </a:r>
                      <a:endParaRPr lang="en-US" sz="1800" b="1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قطع موقت تا 24 ساعت بعد از شروع درمان</a:t>
                      </a:r>
                      <a:endParaRPr lang="en-US" sz="1800" b="1" dirty="0" smtClean="0">
                        <a:cs typeface="B Nazanin" panose="00000400000000000000" pitchFamily="2" charset="-78"/>
                      </a:endParaRPr>
                    </a:p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(پروفیلاکسی شیرخوار با ریفامپین)</a:t>
                      </a:r>
                      <a:endParaRPr lang="en-US" sz="1800" b="1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نیسریا مننجایتیس</a:t>
                      </a:r>
                      <a:endParaRPr lang="en-US" sz="18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</a:tr>
              <a:tr h="754276">
                <a:tc>
                  <a:txBody>
                    <a:bodyPr/>
                    <a:lstStyle/>
                    <a:p>
                      <a:pPr algn="just" rtl="1"/>
                      <a:endParaRPr lang="fa-IR" sz="1800" b="1" dirty="0" smtClean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مجاز</a:t>
                      </a:r>
                      <a:endParaRPr lang="en-US" sz="1800" b="1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قطع موقت تا 24 ساعت بعد از شروع درمان</a:t>
                      </a:r>
                      <a:endParaRPr lang="en-US" sz="1800" b="1" dirty="0" smtClean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نیسریا گونوره</a:t>
                      </a:r>
                      <a:endParaRPr lang="en-US" sz="18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</a:tr>
              <a:tr h="914418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مجاز</a:t>
                      </a:r>
                    </a:p>
                    <a:p>
                      <a:pPr algn="ctr" rtl="1"/>
                      <a:endParaRPr lang="fa-IR" sz="1000" b="1" dirty="0" smtClean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+ پروفیلاکسی نوزاد با ایزونیازید</a:t>
                      </a:r>
                      <a:endParaRPr lang="en-US" sz="1800" b="1" dirty="0" smtClean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قطع موقت تا 2 هفته بعد از شروع درمان</a:t>
                      </a:r>
                    </a:p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( ایزولاسیون نوزاد از مادر)</a:t>
                      </a:r>
                      <a:endParaRPr lang="en-US" sz="1800" b="1" dirty="0" smtClean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سل</a:t>
                      </a:r>
                      <a:r>
                        <a:rPr lang="fa-IR" sz="1800" b="1" baseline="0" dirty="0" smtClean="0">
                          <a:cs typeface="B Nazanin" panose="00000400000000000000" pitchFamily="2" charset="-78"/>
                        </a:rPr>
                        <a:t> فعال</a:t>
                      </a:r>
                      <a:endParaRPr lang="en-US" sz="1800" b="1" dirty="0" smtClean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49" marR="91449" marT="45710" marB="45710"/>
                </a:tc>
              </a:tr>
            </a:tbl>
          </a:graphicData>
        </a:graphic>
      </p:graphicFrame>
      <p:grpSp>
        <p:nvGrpSpPr>
          <p:cNvPr id="23585" name="Group 7"/>
          <p:cNvGrpSpPr>
            <a:grpSpLocks/>
          </p:cNvGrpSpPr>
          <p:nvPr/>
        </p:nvGrpSpPr>
        <p:grpSpPr bwMode="auto">
          <a:xfrm>
            <a:off x="544513" y="404813"/>
            <a:ext cx="8015287" cy="992187"/>
            <a:chOff x="0" y="7951"/>
            <a:chExt cx="8015287" cy="992160"/>
          </a:xfrm>
        </p:grpSpPr>
        <p:sp>
          <p:nvSpPr>
            <p:cNvPr id="9" name="Rounded Rectangle 8"/>
            <p:cNvSpPr/>
            <p:nvPr/>
          </p:nvSpPr>
          <p:spPr>
            <a:xfrm>
              <a:off x="0" y="7951"/>
              <a:ext cx="8015287" cy="9921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49212" y="57162"/>
              <a:ext cx="7916863" cy="8937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algn="ctr" defTabSz="1244600" rtl="1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a-IR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در آغاز دوره درمان مادر یا طی یک دوره کوتاه مدت درمان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877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868363"/>
          </a:xfrm>
        </p:spPr>
        <p:txBody>
          <a:bodyPr/>
          <a:lstStyle/>
          <a:p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افزایش خطر انتقال </a:t>
            </a:r>
            <a:r>
              <a:rPr lang="en-US" sz="3600" dirty="0" smtClean="0">
                <a:solidFill>
                  <a:srgbClr val="00B050"/>
                </a:solidFill>
                <a:cs typeface="B Nazanin" pitchFamily="2" charset="-78"/>
              </a:rPr>
              <a:t>HIV</a:t>
            </a:r>
            <a:r>
              <a:rPr lang="fa-IR" sz="4000" dirty="0" smtClean="0">
                <a:solidFill>
                  <a:srgbClr val="00B050"/>
                </a:solidFill>
                <a:cs typeface="B Nazanin" pitchFamily="2" charset="-78"/>
              </a:rPr>
              <a:t> </a:t>
            </a:r>
            <a:r>
              <a:rPr lang="fa-IR" sz="4000" dirty="0" smtClean="0">
                <a:solidFill>
                  <a:srgbClr val="00B050"/>
                </a:solidFill>
                <a:cs typeface="B Titr" pitchFamily="2" charset="-78"/>
              </a:rPr>
              <a:t>از طریق شیر مادر </a:t>
            </a:r>
            <a:endParaRPr lang="fa-IR" sz="4000" b="1" dirty="0" smtClean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57158" y="1071546"/>
            <a:ext cx="8458200" cy="4661710"/>
          </a:xfrm>
          <a:ln>
            <a:noFill/>
          </a:ln>
        </p:spPr>
        <p:txBody>
          <a:bodyPr>
            <a:noAutofit/>
          </a:bodyPr>
          <a:lstStyle/>
          <a:p>
            <a:pPr algn="just"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ایمنی مادر </a:t>
            </a:r>
          </a:p>
          <a:p>
            <a:pPr algn="just"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ابتلای مادر به عفونت </a:t>
            </a:r>
            <a:r>
              <a:rPr lang="ar-SA" sz="2800" dirty="0" smtClean="0">
                <a:cs typeface="B Nazanin" pitchFamily="2" charset="-78"/>
              </a:rPr>
              <a:t>در حين شير دادن </a:t>
            </a:r>
            <a:endParaRPr lang="fa-IR" sz="2800" dirty="0" smtClean="0">
              <a:cs typeface="B Nazanin" pitchFamily="2" charset="-78"/>
            </a:endParaRPr>
          </a:p>
          <a:p>
            <a:pPr algn="just"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فاز فعال بيماري </a:t>
            </a:r>
            <a:r>
              <a:rPr lang="fa-IR" sz="2800" dirty="0" smtClean="0">
                <a:cs typeface="B Nazanin" pitchFamily="2" charset="-78"/>
              </a:rPr>
              <a:t>در مادر </a:t>
            </a:r>
          </a:p>
          <a:p>
            <a:pPr algn="just">
              <a:spcBef>
                <a:spcPts val="1200"/>
              </a:spcBef>
            </a:pPr>
            <a:r>
              <a:rPr lang="ar-SA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cs typeface="B Nazanin" pitchFamily="2" charset="-78"/>
              </a:rPr>
              <a:t>افزایش سطح</a:t>
            </a:r>
            <a:r>
              <a:rPr lang="en-US" sz="2400" dirty="0" smtClean="0"/>
              <a:t>HIV RNA </a:t>
            </a:r>
            <a:r>
              <a:rPr lang="fa-IR" sz="2400" dirty="0" smtClean="0"/>
              <a:t> </a:t>
            </a:r>
            <a:r>
              <a:rPr lang="fa-IR" sz="2800" dirty="0" smtClean="0">
                <a:cs typeface="B Nazanin" pitchFamily="2" charset="-78"/>
              </a:rPr>
              <a:t>در پلاسما یا شیر مادر</a:t>
            </a:r>
          </a:p>
          <a:p>
            <a:pPr algn="just"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سن پائین تر مادر </a:t>
            </a:r>
          </a:p>
          <a:p>
            <a:pPr algn="just"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افزایش تعداد زایمان های قبلی </a:t>
            </a:r>
          </a:p>
          <a:p>
            <a:pPr algn="just"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اختلالات پستان (آبسه، ماستیت، ضایعات نوک پستان)</a:t>
            </a:r>
          </a:p>
          <a:p>
            <a:pPr algn="just"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فقدان تغذیه انحصاری با شیر مادر</a:t>
            </a:r>
          </a:p>
          <a:p>
            <a:pPr algn="just"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ماه های اول شیردهی     </a:t>
            </a:r>
            <a:endParaRPr lang="ar-SA" sz="28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872155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95288" y="1341438"/>
          <a:ext cx="8561386" cy="451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0529"/>
                <a:gridCol w="3550554"/>
                <a:gridCol w="2810303"/>
              </a:tblGrid>
              <a:tr h="823038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تغذیه با شیر دوشیده شده مادر</a:t>
                      </a:r>
                      <a:endParaRPr lang="en-US" sz="24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تغذیه مستقیم از پستان</a:t>
                      </a:r>
                      <a:endParaRPr lang="en-US" sz="24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مادر مبتلا به:</a:t>
                      </a:r>
                      <a:endParaRPr lang="en-US" sz="24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</a:tr>
              <a:tr h="642854">
                <a:tc>
                  <a:txBody>
                    <a:bodyPr/>
                    <a:lstStyle/>
                    <a:p>
                      <a:pPr algn="just" rtl="1"/>
                      <a:endParaRPr lang="fa-IR" sz="1800" b="0" dirty="0" smtClean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مجاز +</a:t>
                      </a:r>
                      <a:r>
                        <a:rPr lang="fa-IR" sz="1800" b="0" baseline="0" dirty="0" smtClean="0">
                          <a:cs typeface="B Nazanin" panose="00000400000000000000" pitchFamily="2" charset="-78"/>
                        </a:rPr>
                        <a:t> تزریق </a:t>
                      </a:r>
                      <a:r>
                        <a:rPr lang="en-US" sz="1800" b="0" baseline="0" dirty="0" smtClean="0">
                          <a:cs typeface="B Nazanin" panose="00000400000000000000" pitchFamily="2" charset="-78"/>
                        </a:rPr>
                        <a:t>ISG</a:t>
                      </a:r>
                      <a:endParaRPr lang="en-US" sz="1800" b="0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قطع موقت تا 72 ساعت بعد از شروع درمان</a:t>
                      </a:r>
                      <a:endParaRPr lang="en-US" sz="1800" b="0" dirty="0" smtClean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سرخک</a:t>
                      </a:r>
                      <a:endParaRPr lang="en-US" sz="18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</a:tr>
              <a:tr h="666531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0" dirty="0" smtClean="0"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مجاز</a:t>
                      </a:r>
                      <a:endParaRPr lang="en-US" sz="1800" b="0" dirty="0" smtClean="0"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قطع موقت تا 5 روز بعد از شروع درمان + </a:t>
                      </a:r>
                      <a:r>
                        <a:rPr lang="fa-IR" sz="1800" b="0" dirty="0" err="1" smtClean="0">
                          <a:cs typeface="B Nazanin" panose="00000400000000000000" pitchFamily="2" charset="-78"/>
                        </a:rPr>
                        <a:t>پروفیلاکسی</a:t>
                      </a:r>
                      <a:r>
                        <a:rPr lang="en-US" sz="1800" b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شیرخوار با اریترومایسین</a:t>
                      </a:r>
                      <a:endParaRPr lang="en-US" sz="1800" b="0" dirty="0" smtClean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سیاه سرفه</a:t>
                      </a:r>
                      <a:endParaRPr lang="en-US" sz="1800" b="1" dirty="0" smtClean="0">
                        <a:cs typeface="B Nazanin" panose="00000400000000000000" pitchFamily="2" charset="-78"/>
                      </a:endParaRPr>
                    </a:p>
                    <a:p>
                      <a:pPr algn="just" rtl="1"/>
                      <a:endParaRPr lang="en-US" sz="18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</a:tr>
              <a:tr h="914487">
                <a:tc>
                  <a:txBody>
                    <a:bodyPr/>
                    <a:lstStyle/>
                    <a:p>
                      <a:pPr algn="just" rtl="1"/>
                      <a:endParaRPr lang="fa-IR" sz="1800" b="0" dirty="0" smtClean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مجاز</a:t>
                      </a:r>
                      <a:endParaRPr lang="en-US" sz="1800" b="0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قطع موقت تا 24 ساعت بعد از شروع درمان + واکسیناسیون</a:t>
                      </a:r>
                      <a:r>
                        <a:rPr lang="en-US" sz="1800" b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="0" baseline="0" dirty="0" smtClean="0">
                          <a:cs typeface="B Nazanin" panose="00000400000000000000" pitchFamily="2" charset="-78"/>
                        </a:rPr>
                        <a:t>شیرخوار + پروفیلاکسی با ریفامپین</a:t>
                      </a:r>
                      <a:endParaRPr lang="en-US" sz="1800" b="0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هموفیلوس آنفلوانزا </a:t>
                      </a:r>
                    </a:p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(مننژیت، اپی گلوتیس</a:t>
                      </a:r>
                      <a:r>
                        <a:rPr lang="fa-IR" sz="1800" b="1" baseline="0" dirty="0" smtClean="0">
                          <a:cs typeface="B Nazanin" panose="00000400000000000000" pitchFamily="2" charset="-78"/>
                        </a:rPr>
                        <a:t> و ...)</a:t>
                      </a:r>
                      <a:endParaRPr lang="en-US" sz="18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</a:tr>
              <a:tr h="1463177">
                <a:tc>
                  <a:txBody>
                    <a:bodyPr/>
                    <a:lstStyle/>
                    <a:p>
                      <a:pPr algn="just" rtl="1"/>
                      <a:endParaRPr lang="fa-IR" sz="1800" b="0" dirty="0" smtClean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مجاز</a:t>
                      </a:r>
                    </a:p>
                    <a:p>
                      <a:pPr algn="ctr" rtl="1"/>
                      <a:endParaRPr lang="fa-IR" sz="1100" b="0" dirty="0" smtClean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+ تزریق </a:t>
                      </a:r>
                      <a:r>
                        <a:rPr lang="en-US" sz="1800" b="0" dirty="0" smtClean="0">
                          <a:cs typeface="B Nazanin" panose="00000400000000000000" pitchFamily="2" charset="-78"/>
                        </a:rPr>
                        <a:t>VZIG</a:t>
                      </a:r>
                      <a:endParaRPr lang="en-US" sz="1800" b="0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0" dirty="0" smtClean="0">
                        <a:cs typeface="B Nazanin" panose="00000400000000000000" pitchFamily="2" charset="-78"/>
                      </a:endParaRPr>
                    </a:p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قطع موقت تا زمانی که طاول ها خشک شوند یا به مدت 72 ساعت طاول جدید نزند</a:t>
                      </a:r>
                      <a:endParaRPr lang="en-US" sz="1800" b="0" dirty="0" smtClean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(6</a:t>
                      </a:r>
                      <a:r>
                        <a:rPr lang="fa-IR" sz="1800" b="0" baseline="0" dirty="0" smtClean="0">
                          <a:cs typeface="B Nazanin" panose="00000400000000000000" pitchFamily="2" charset="-78"/>
                        </a:rPr>
                        <a:t> تا 10 روز</a:t>
                      </a:r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)</a:t>
                      </a:r>
                      <a:endParaRPr lang="en-US" sz="1800" b="0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آبله مرغان (واریسلا</a:t>
                      </a:r>
                      <a:r>
                        <a:rPr lang="fa-IR" sz="1800" b="1" baseline="0" dirty="0" smtClean="0">
                          <a:cs typeface="B Nazanin" panose="00000400000000000000" pitchFamily="2" charset="-78"/>
                        </a:rPr>
                        <a:t> زوستر)</a:t>
                      </a:r>
                    </a:p>
                    <a:p>
                      <a:pPr algn="just" rtl="1"/>
                      <a:r>
                        <a:rPr lang="fa-IR" sz="1800" b="0" baseline="0" dirty="0" smtClean="0">
                          <a:cs typeface="B Nazanin" panose="00000400000000000000" pitchFamily="2" charset="-78"/>
                        </a:rPr>
                        <a:t>(اگر ابتلا در فاصله 5 روز یا کمتر از 5 روز تا قبل از زایمان و 2 روز بعد از زایمان باشد، تظاهرات در نوزاد بسیار شدید است)</a:t>
                      </a:r>
                      <a:endParaRPr lang="en-US" sz="1800" b="0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5" marR="91435" marT="45725" marB="45725"/>
                </a:tc>
              </a:tr>
            </a:tbl>
          </a:graphicData>
        </a:graphic>
      </p:graphicFrame>
      <p:grpSp>
        <p:nvGrpSpPr>
          <p:cNvPr id="24604" name="Group 3"/>
          <p:cNvGrpSpPr>
            <a:grpSpLocks/>
          </p:cNvGrpSpPr>
          <p:nvPr/>
        </p:nvGrpSpPr>
        <p:grpSpPr bwMode="auto">
          <a:xfrm>
            <a:off x="593725" y="188913"/>
            <a:ext cx="8015288" cy="992187"/>
            <a:chOff x="0" y="7951"/>
            <a:chExt cx="8015287" cy="992160"/>
          </a:xfrm>
        </p:grpSpPr>
        <p:sp>
          <p:nvSpPr>
            <p:cNvPr id="7" name="Rounded Rectangle 6"/>
            <p:cNvSpPr/>
            <p:nvPr/>
          </p:nvSpPr>
          <p:spPr>
            <a:xfrm>
              <a:off x="0" y="7951"/>
              <a:ext cx="8015287" cy="9921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49213" y="57162"/>
              <a:ext cx="7916861" cy="8937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algn="ctr" defTabSz="1244600" rtl="1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a-IR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در آغاز دوره درمان مادر یا طی یک دوره کوتاه مدت درمان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433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09675" y="1268413"/>
          <a:ext cx="6962775" cy="518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7005"/>
                <a:gridCol w="2290335"/>
                <a:gridCol w="2025435"/>
              </a:tblGrid>
              <a:tr h="823099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تغذیه با شیر دوشیده شده مادر</a:t>
                      </a:r>
                      <a:endParaRPr lang="en-US" sz="24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تغذیه مستقیم از پستان</a:t>
                      </a:r>
                      <a:endParaRPr lang="en-US" sz="24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مادر مبتلا به:</a:t>
                      </a:r>
                      <a:endParaRPr lang="en-US" sz="24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</a:tr>
              <a:tr h="146329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مجاز</a:t>
                      </a:r>
                      <a:endParaRPr lang="en-US" sz="1800" b="1" dirty="0" smtClean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در طی درمان مادر با آنتی </a:t>
                      </a:r>
                      <a:r>
                        <a:rPr lang="fa-IR" sz="1800" b="0" dirty="0" err="1" smtClean="0">
                          <a:cs typeface="B Nazanin" panose="00000400000000000000" pitchFamily="2" charset="-78"/>
                        </a:rPr>
                        <a:t>ویرال</a:t>
                      </a:r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 مطمئن است </a:t>
                      </a:r>
                      <a:endParaRPr lang="en-US" sz="1800" b="0" dirty="0" smtClean="0"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قطع موقت تا رفع تب و سرفه و گلودرد مادر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dirty="0" smtClean="0">
                          <a:cs typeface="B Nazanin" panose="00000400000000000000" pitchFamily="2" charset="-78"/>
                        </a:rPr>
                        <a:t>( ایزولاسیون نوزاد از مادر)</a:t>
                      </a:r>
                      <a:endParaRPr lang="en-US" sz="1800" b="0" dirty="0" smtClean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  <a:tc>
                  <a:txBody>
                    <a:bodyPr/>
                    <a:lstStyle/>
                    <a:p>
                      <a:pPr algn="just" rtl="1"/>
                      <a:endParaRPr lang="fa-IR" sz="1800" b="1" dirty="0" smtClean="0">
                        <a:cs typeface="B Nazanin" panose="00000400000000000000" pitchFamily="2" charset="-78"/>
                      </a:endParaRPr>
                    </a:p>
                    <a:p>
                      <a:pPr algn="just" rtl="1"/>
                      <a:r>
                        <a:rPr lang="fa-IR" sz="1800" b="1" dirty="0" err="1" smtClean="0">
                          <a:cs typeface="B Nazanin" panose="00000400000000000000" pitchFamily="2" charset="-78"/>
                        </a:rPr>
                        <a:t>آنفلوانزای</a:t>
                      </a: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 حاد</a:t>
                      </a:r>
                    </a:p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1800" b="1" dirty="0" smtClean="0">
                          <a:cs typeface="B Nazanin" panose="00000400000000000000" pitchFamily="2" charset="-78"/>
                        </a:rPr>
                        <a:t>(H1N1)</a:t>
                      </a:r>
                      <a:endParaRPr lang="en-US" sz="1800" b="1" dirty="0" smtClean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</a:tr>
              <a:tr h="640186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0" dirty="0" smtClean="0"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مجاز</a:t>
                      </a:r>
                      <a:endParaRPr lang="en-US" sz="1800" b="1" dirty="0" smtClean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0" dirty="0" smtClean="0"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ممنوع</a:t>
                      </a:r>
                      <a:endParaRPr lang="en-US" sz="1800" b="1" dirty="0" smtClean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dirty="0" smtClean="0">
                        <a:cs typeface="B Nazanin" panose="00000400000000000000" pitchFamily="2" charset="-78"/>
                      </a:endParaRPr>
                    </a:p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هاری</a:t>
                      </a:r>
                      <a:endParaRPr lang="en-US" sz="1800" b="1" dirty="0" smtClean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</a:tr>
              <a:tr h="792613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 هردو روش</a:t>
                      </a:r>
                      <a:r>
                        <a:rPr lang="fa-IR" sz="1800" b="1" baseline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مجاز</a:t>
                      </a:r>
                      <a:r>
                        <a:rPr lang="fa-IR" sz="1800" b="1" baseline="0" dirty="0" smtClean="0">
                          <a:cs typeface="B Nazanin" panose="00000400000000000000" pitchFamily="2" charset="-78"/>
                        </a:rPr>
                        <a:t> است</a:t>
                      </a:r>
                    </a:p>
                    <a:p>
                      <a:pPr algn="ctr" rtl="1"/>
                      <a:endParaRPr lang="fa-IR" sz="1000" b="0" baseline="0" dirty="0" smtClean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en-US" sz="1800" b="0" baseline="0" dirty="0" smtClean="0">
                          <a:cs typeface="B Nazanin" panose="00000400000000000000" pitchFamily="2" charset="-78"/>
                        </a:rPr>
                        <a:t>ISG</a:t>
                      </a:r>
                      <a:r>
                        <a:rPr lang="fa-IR" sz="1800" b="0" baseline="0" dirty="0" smtClean="0">
                          <a:cs typeface="B Nazanin" panose="00000400000000000000" pitchFamily="2" charset="-78"/>
                        </a:rPr>
                        <a:t> یا واکسن هپاتیت </a:t>
                      </a:r>
                      <a:r>
                        <a:rPr lang="en-US" sz="1800" b="0" baseline="0" dirty="0" smtClean="0">
                          <a:cs typeface="B Nazanin" panose="00000400000000000000" pitchFamily="2" charset="-78"/>
                        </a:rPr>
                        <a:t>A</a:t>
                      </a:r>
                      <a:endParaRPr lang="en-US" sz="1800" b="0" dirty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  <a:tc hMerge="1"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1"/>
                      <a:endParaRPr lang="fa-IR" sz="1800" b="1" dirty="0" smtClean="0">
                        <a:cs typeface="B Nazanin" panose="00000400000000000000" pitchFamily="2" charset="-78"/>
                      </a:endParaRPr>
                    </a:p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هپاتیت</a:t>
                      </a:r>
                      <a:r>
                        <a:rPr lang="fa-IR" sz="1800" b="1" baseline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1800" b="1" baseline="0" dirty="0" smtClean="0">
                          <a:cs typeface="B Nazanin" panose="00000400000000000000" pitchFamily="2" charset="-78"/>
                        </a:rPr>
                        <a:t>A</a:t>
                      </a:r>
                      <a:endParaRPr lang="en-US" sz="18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</a:tr>
              <a:tr h="1066983"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هردو روش مجاز</a:t>
                      </a:r>
                      <a:r>
                        <a:rPr lang="fa-IR" sz="1800" b="1" baseline="0" dirty="0" smtClean="0">
                          <a:cs typeface="B Nazanin" panose="00000400000000000000" pitchFamily="2" charset="-78"/>
                        </a:rPr>
                        <a:t> است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000" b="0" baseline="0" dirty="0" smtClean="0"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baseline="0" dirty="0" smtClean="0">
                          <a:cs typeface="B Nazanin" panose="00000400000000000000" pitchFamily="2" charset="-78"/>
                        </a:rPr>
                        <a:t>HBIG</a:t>
                      </a:r>
                      <a:r>
                        <a:rPr lang="fa-IR" sz="1800" b="0" baseline="0" dirty="0" smtClean="0">
                          <a:cs typeface="B Nazanin" panose="00000400000000000000" pitchFamily="2" charset="-78"/>
                        </a:rPr>
                        <a:t> ترجیحا ظرف 12 ساعت اول تولد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baseline="0" dirty="0" smtClean="0">
                          <a:cs typeface="B Nazanin" panose="00000400000000000000" pitchFamily="2" charset="-78"/>
                        </a:rPr>
                        <a:t>و واکسن هپاتیت </a:t>
                      </a:r>
                      <a:r>
                        <a:rPr lang="en-US" sz="1800" b="0" baseline="0" dirty="0" smtClean="0">
                          <a:cs typeface="B Nazanin" panose="00000400000000000000" pitchFamily="2" charset="-78"/>
                        </a:rPr>
                        <a:t>B</a:t>
                      </a:r>
                      <a:r>
                        <a:rPr lang="fa-IR" sz="1800" b="0" baseline="0" dirty="0" smtClean="0">
                          <a:cs typeface="B Nazanin" panose="00000400000000000000" pitchFamily="2" charset="-78"/>
                        </a:rPr>
                        <a:t> قبل از ترخیص نوزاد</a:t>
                      </a:r>
                      <a:endParaRPr lang="en-US" sz="1800" b="0" dirty="0" smtClean="0">
                        <a:solidFill>
                          <a:srgbClr val="000099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  <a:tc h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1"/>
                      <a:endParaRPr lang="fa-IR" sz="1800" b="1" dirty="0" smtClean="0">
                        <a:cs typeface="B Nazanin" panose="00000400000000000000" pitchFamily="2" charset="-78"/>
                      </a:endParaRPr>
                    </a:p>
                    <a:p>
                      <a:pPr algn="just" rtl="1"/>
                      <a:r>
                        <a:rPr lang="fa-IR" sz="1800" b="1" dirty="0" smtClean="0">
                          <a:cs typeface="B Nazanin" panose="00000400000000000000" pitchFamily="2" charset="-78"/>
                        </a:rPr>
                        <a:t>هپاتیت </a:t>
                      </a:r>
                      <a:r>
                        <a:rPr lang="en-US" sz="1800" b="1" dirty="0" smtClean="0">
                          <a:cs typeface="B Nazanin" panose="00000400000000000000" pitchFamily="2" charset="-78"/>
                        </a:rPr>
                        <a:t>B</a:t>
                      </a:r>
                      <a:endParaRPr lang="en-US" sz="1800" b="1" dirty="0">
                        <a:solidFill>
                          <a:srgbClr val="800080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91438" marR="91438" marT="45724" marB="45724"/>
                </a:tc>
              </a:tr>
              <a:tr h="398601"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err="1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هردو</a:t>
                      </a:r>
                      <a:r>
                        <a:rPr lang="fa-IR" sz="18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روش مجاز است</a:t>
                      </a:r>
                    </a:p>
                  </a:txBody>
                  <a:tcPr marL="91438" marR="91438" marT="45724" marB="45724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1"/>
                      <a:r>
                        <a:rPr lang="fa-IR" sz="18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هپاتیت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C</a:t>
                      </a:r>
                    </a:p>
                  </a:txBody>
                  <a:tcPr marL="91438" marR="91438" marT="45724" marB="45724"/>
                </a:tc>
              </a:tr>
            </a:tbl>
          </a:graphicData>
        </a:graphic>
      </p:graphicFrame>
      <p:grpSp>
        <p:nvGrpSpPr>
          <p:cNvPr id="25629" name="Group 3"/>
          <p:cNvGrpSpPr>
            <a:grpSpLocks/>
          </p:cNvGrpSpPr>
          <p:nvPr/>
        </p:nvGrpSpPr>
        <p:grpSpPr bwMode="auto">
          <a:xfrm>
            <a:off x="593725" y="188913"/>
            <a:ext cx="8015288" cy="992187"/>
            <a:chOff x="0" y="7951"/>
            <a:chExt cx="8015287" cy="992160"/>
          </a:xfrm>
        </p:grpSpPr>
        <p:sp>
          <p:nvSpPr>
            <p:cNvPr id="5" name="Rounded Rectangle 4"/>
            <p:cNvSpPr/>
            <p:nvPr/>
          </p:nvSpPr>
          <p:spPr>
            <a:xfrm>
              <a:off x="0" y="7951"/>
              <a:ext cx="8015287" cy="9921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49213" y="57162"/>
              <a:ext cx="7916861" cy="8937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algn="ctr" defTabSz="1244600" rtl="1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a-IR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در آغاز دوره درمان مادر یا طی یک دوره کوتاه مدت درمان</a:t>
              </a:r>
              <a:endPara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32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0"/>
            <a:ext cx="6172200" cy="609600"/>
          </a:xfrm>
          <a:ln w="57150" cmpd="thinThick">
            <a:solidFill>
              <a:srgbClr val="C58A4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fa-IR" altLang="fa-IR" sz="2800" smtClean="0">
                <a:solidFill>
                  <a:srgbClr val="422100"/>
                </a:solidFill>
                <a:ea typeface="Titr"/>
                <a:cs typeface="Titr"/>
              </a:rPr>
              <a:t>عفونتهای ويرال</a:t>
            </a:r>
            <a:endParaRPr lang="en-US" altLang="fa-IR" sz="2800" smtClean="0">
              <a:solidFill>
                <a:srgbClr val="422100"/>
              </a:solidFill>
              <a:ea typeface="Titr"/>
              <a:cs typeface="Titr"/>
            </a:endParaRPr>
          </a:p>
        </p:txBody>
      </p:sp>
      <p:graphicFrame>
        <p:nvGraphicFramePr>
          <p:cNvPr id="30954" name="Group 234"/>
          <p:cNvGraphicFramePr>
            <a:graphicFrameLocks noGrp="1"/>
          </p:cNvGraphicFramePr>
          <p:nvPr>
            <p:ph type="tbl" idx="1"/>
          </p:nvPr>
        </p:nvGraphicFramePr>
        <p:xfrm>
          <a:off x="76200" y="665163"/>
          <a:ext cx="8991600" cy="5964238"/>
        </p:xfrm>
        <a:graphic>
          <a:graphicData uri="http://schemas.openxmlformats.org/drawingml/2006/table">
            <a:tbl>
              <a:tblPr rtl="1"/>
              <a:tblGrid>
                <a:gridCol w="2227262"/>
                <a:gridCol w="4695825"/>
                <a:gridCol w="2068513"/>
              </a:tblGrid>
              <a:tr h="4587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62300"/>
                          </a:solidFill>
                          <a:effectLst/>
                          <a:latin typeface="Arial" pitchFamily="34" charset="0"/>
                          <a:cs typeface="Jadid" pitchFamily="2" charset="-78"/>
                        </a:rPr>
                        <a:t>ارگانيسم ، سندرم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62300"/>
                        </a:solidFill>
                        <a:effectLst/>
                        <a:latin typeface="Arial" pitchFamily="34" charset="0"/>
                        <a:cs typeface="Jadid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E6C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E6CD"/>
                        </a:gs>
                        <a:gs pos="100000">
                          <a:srgbClr val="FFE6C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62300"/>
                          </a:solidFill>
                          <a:effectLst/>
                          <a:latin typeface="Arial" pitchFamily="34" charset="0"/>
                          <a:cs typeface="Jadid" pitchFamily="2" charset="-78"/>
                        </a:rPr>
                        <a:t>تغذيه از پستان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462300"/>
                        </a:solidFill>
                        <a:effectLst/>
                        <a:latin typeface="Arial" pitchFamily="34" charset="0"/>
                        <a:cs typeface="Jadid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E6C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E6CD"/>
                        </a:gs>
                        <a:gs pos="100000">
                          <a:srgbClr val="FFE6C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62300"/>
                          </a:solidFill>
                          <a:effectLst/>
                          <a:latin typeface="Arial" pitchFamily="34" charset="0"/>
                          <a:cs typeface="Jadid" pitchFamily="2" charset="-78"/>
                        </a:rPr>
                        <a:t>شير دوشيده شده مادر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462300"/>
                        </a:solidFill>
                        <a:effectLst/>
                        <a:latin typeface="Arial" pitchFamily="34" charset="0"/>
                        <a:cs typeface="Jadid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E6CD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E6CD"/>
                        </a:gs>
                        <a:gs pos="100000">
                          <a:srgbClr val="FFE6CD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458788"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CMV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برای نوزاد فول ترم )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برای نوزاد پره ماچور يا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Immundeficient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7762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116522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هپاتيت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A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( مرحله حاد )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بعد از تزريق ايميون سرم گلبولين           (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ISG</a:t>
                      </a: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)  و واکسن هپاتيت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A</a:t>
                      </a: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 برای شيرخوار )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هپاتيت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B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بعد از تزريق واکسن و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HBIG 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 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هپاتيت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812799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هپاتيت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D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همراه با هپاتيت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بعد از تزريق واکسن و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HBIG 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 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هپاتيت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هپاتيت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G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اطلاعات موجود کافی نيست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هرپس سيمپلکس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68793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764" name="Group 564"/>
          <p:cNvGraphicFramePr>
            <a:graphicFrameLocks noGrp="1"/>
          </p:cNvGraphicFramePr>
          <p:nvPr>
            <p:ph type="tbl"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rtl="1"/>
              <a:tblGrid>
                <a:gridCol w="1371600"/>
                <a:gridCol w="4724400"/>
                <a:gridCol w="3048000"/>
              </a:tblGrid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Type 1  2 ( HSV1,2 )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( در صورت عدم گرفتاری از پستان )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(در صورت عدم گرفتاری از پستان )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Varicella _Zoster Virus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معمولا 6 تا 10 روز بعد از بروز راش در مادر ) و تزريق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VZIG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به نوزاد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در صورتی که ضايعه در پستان نباشد و نوزاد  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VZIG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گرفته باشد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Zoster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با پوشاندن ضايعه و بدون گرفتاری پستان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HIV1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/ ممنوع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/ ممنوع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HIV2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/ ممنوع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/ ممنوع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HTLV –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HTLV- 2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هاری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ditional Arab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سرخک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ditional Arab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( 72 ساعت بعد از بروز راش در مادر و بعد از اينکه شيرخوار      را گرفت )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بعد از گرفتن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raffic" pitchFamily="2" charset="-78"/>
                        </a:rPr>
                        <a:t>VZIG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در شيرخوار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تب خونريزی دهنده آفريقائی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ditional Arabic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Ebola Virus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ditional Arabic" pitchFamily="2" charset="-78"/>
                        </a:rPr>
                        <a:t>Lassa Fever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6C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7645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657600" y="0"/>
            <a:ext cx="2362200" cy="609600"/>
          </a:xfrm>
          <a:ln w="76200" cmpd="tri">
            <a:solidFill>
              <a:srgbClr val="666699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fa-IR" altLang="fa-IR" sz="2800" smtClean="0">
                <a:solidFill>
                  <a:schemeClr val="bg1"/>
                </a:solidFill>
                <a:cs typeface="Traditional Arabic" pitchFamily="18" charset="-78"/>
              </a:rPr>
              <a:t>عفونتهای باکتريايی</a:t>
            </a:r>
            <a:endParaRPr lang="en-US" altLang="fa-IR" sz="2800" smtClean="0">
              <a:solidFill>
                <a:schemeClr val="bg1"/>
              </a:solidFill>
              <a:cs typeface="Traditional Arabic" pitchFamily="18" charset="-78"/>
            </a:endParaRPr>
          </a:p>
        </p:txBody>
      </p:sp>
      <p:graphicFrame>
        <p:nvGraphicFramePr>
          <p:cNvPr id="32931" name="Group 163"/>
          <p:cNvGraphicFramePr>
            <a:graphicFrameLocks noGrp="1"/>
          </p:cNvGraphicFramePr>
          <p:nvPr>
            <p:ph type="tbl" idx="1"/>
          </p:nvPr>
        </p:nvGraphicFramePr>
        <p:xfrm>
          <a:off x="152400" y="457200"/>
          <a:ext cx="8915400" cy="6154746"/>
        </p:xfrm>
        <a:graphic>
          <a:graphicData uri="http://schemas.openxmlformats.org/drawingml/2006/table">
            <a:tbl>
              <a:tblPr rtl="1"/>
              <a:tblGrid>
                <a:gridCol w="2065337"/>
                <a:gridCol w="4471988"/>
                <a:gridCol w="2378075"/>
              </a:tblGrid>
              <a:tr h="437389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ارگانيسم  ، سندرم 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6699"/>
                        </a:gs>
                        <a:gs pos="50000">
                          <a:schemeClr val="bg1"/>
                        </a:gs>
                        <a:gs pos="100000">
                          <a:srgbClr val="6666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تغذيه از پستان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6699"/>
                        </a:gs>
                        <a:gs pos="50000">
                          <a:schemeClr val="bg1"/>
                        </a:gs>
                        <a:gs pos="100000">
                          <a:srgbClr val="666699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شير دوشيده شده مادر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666699"/>
                        </a:gs>
                        <a:gs pos="50000">
                          <a:schemeClr val="bg1"/>
                        </a:gs>
                        <a:gs pos="100000">
                          <a:srgbClr val="666699"/>
                        </a:gs>
                      </a:gsLst>
                      <a:lin ang="5400000" scaled="1"/>
                    </a:gradFill>
                  </a:tcPr>
                </a:tc>
              </a:tr>
              <a:tr h="164862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آبسه پستان :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استاف ارئوس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آنتروباکترياسه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استرپتوکوک پيوژن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( بعد از 24 ساعت از شروع درمان به شرطی که در مجاری شير سر باز نکرده باشد )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تا 24 ساعت بعد از جراحی آبسه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شير دوشيده شده را دور بريزيد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13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ماستيت سلی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تا درمان کامل ( 2 هفته يا بيشتر )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تا درمان کامل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( 2 هفته يا بيشتر )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148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سل فعال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( تا 2 هفته بعد از شروع درمان + پروفيلاکسی نوزاد با ايزونيازيد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84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بروسلوز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بعد از 48ساعت از شروع درمان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در 48 ساعت اول شروع درمان دور ريخته شود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487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ديفتری: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حلق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پوست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(بشرطی که شيرخوار واکسن پروفيلاکسی گرفته باشد)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 ( اگر ضايعه در پستان باشد )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ممنوع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7389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گروه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B</a:t>
                      </a: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استرپتوکوک 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بعد از 24 ساعت از شروع درمان )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marT="50467" marB="504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51047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446" name="Group 102"/>
          <p:cNvGraphicFramePr>
            <a:graphicFrameLocks noGrp="1"/>
          </p:cNvGraphicFramePr>
          <p:nvPr>
            <p:ph type="tbl" idx="1"/>
          </p:nvPr>
        </p:nvGraphicFramePr>
        <p:xfrm>
          <a:off x="0" y="0"/>
          <a:ext cx="9144000" cy="6886577"/>
        </p:xfrm>
        <a:graphic>
          <a:graphicData uri="http://schemas.openxmlformats.org/drawingml/2006/table">
            <a:tbl>
              <a:tblPr rtl="1"/>
              <a:tblGrid>
                <a:gridCol w="2590800"/>
                <a:gridCol w="4724400"/>
                <a:gridCol w="1828800"/>
              </a:tblGrid>
              <a:tr h="103981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هموفيلوس آنفلوآنزا(مننژيت ، اپی گلوتيس و...)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بعد از 24 ساعت از شروع درمان مناسب مادرو دريافت پروفيلاکسی شيرخوار و واکسيناسيون او 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نيسريا مننجاتيس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بعد از 24 ساعت از شروع درمان مناسب مادرو دريافت پروفيلاکسی شيرخوار)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نيسريا گنوره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بعد از 24 ساعت از شروع درمان مناسب مادر)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  <a:tr h="10937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سياه سرفه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بوردتلا پاراپرتوسيس و پروتوسيس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بعد از 5 روز از درمان مناسب و پروفيلاکسی شيرخوار 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  <a:tr h="15414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استرپتوکوک گروه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A 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سلوسيت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مخملک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فارنژيت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بعد از 24 ساعت از شروع درمان مادر)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در 24 ساعت اول شروع درمان دور ريخته شود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  <a:tr h="103981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Scalded Skin Syndrom (s-s-s )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بعد از 24 ساعت از شروع درمان 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در 24 ساعت اول شروع درمان دور ريخته شود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نوموسيستيس گارينی نومونيه (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PCP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)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76078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مجاز ( ولی به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HIV 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Traffic" pitchFamily="2" charset="-78"/>
                        </a:rPr>
                        <a:t> هم توجه داشته باشيد )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Traffic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  <a:gs pos="50000">
                          <a:srgbClr val="CCECFF"/>
                        </a:gs>
                        <a:gs pos="100000">
                          <a:srgbClr val="CCECFF">
                            <a:gamma/>
                            <a:shade val="80392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81212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5"/>
            <a:ext cx="8229600" cy="4525963"/>
          </a:xfrm>
        </p:spPr>
        <p:txBody>
          <a:bodyPr/>
          <a:lstStyle/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همه مادران سالم</a:t>
            </a: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همه مادران دارای شیرخوار ترم، سالم</a:t>
            </a: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همه مادران دارای نوزاد پره ترم، سالم</a:t>
            </a:r>
          </a:p>
          <a:p>
            <a:pPr algn="r" rtl="1" eaLnBrk="1" hangingPunct="1"/>
            <a:r>
              <a:rPr lang="fa-IR" altLang="en-US" sz="2400" b="1" smtClean="0">
                <a:cs typeface="B Nazanin" pitchFamily="2" charset="-78"/>
              </a:rPr>
              <a:t>مادران بیمار</a:t>
            </a:r>
          </a:p>
          <a:p>
            <a:pPr lvl="1" algn="r" rtl="1" eaLnBrk="1" hangingPunct="1"/>
            <a:r>
              <a:rPr lang="fa-IR" altLang="en-US" sz="2400" b="1" smtClean="0">
                <a:cs typeface="B Nazanin" pitchFamily="2" charset="-78"/>
              </a:rPr>
              <a:t>مادران مبتلا به بیماری های </a:t>
            </a:r>
            <a:r>
              <a:rPr lang="fa-IR" altLang="en-US" sz="2000" smtClean="0">
                <a:cs typeface="B Nazanin" pitchFamily="2" charset="-78"/>
              </a:rPr>
              <a:t>باکتریایی، ویروسی، انگلی، قارچی (به جز چند مورد که ذکر شد)</a:t>
            </a:r>
            <a:endParaRPr lang="en-US" altLang="en-US" sz="2000" smtClean="0">
              <a:cs typeface="B Nazanin" pitchFamily="2" charset="-78"/>
            </a:endParaRPr>
          </a:p>
          <a:p>
            <a:pPr lvl="1" algn="r" rtl="1" eaLnBrk="1" hangingPunct="1"/>
            <a:r>
              <a:rPr lang="fa-IR" altLang="en-US" sz="2400" b="1" smtClean="0">
                <a:cs typeface="B Nazanin" pitchFamily="2" charset="-78"/>
              </a:rPr>
              <a:t>مادران </a:t>
            </a:r>
            <a:r>
              <a:rPr lang="en-US" altLang="en-US" sz="2400" b="1" smtClean="0">
                <a:cs typeface="B Nazanin" pitchFamily="2" charset="-78"/>
              </a:rPr>
              <a:t>CMV</a:t>
            </a:r>
            <a:r>
              <a:rPr lang="fa-IR" altLang="en-US" sz="2400" b="1" smtClean="0">
                <a:cs typeface="B Nazanin" pitchFamily="2" charset="-78"/>
              </a:rPr>
              <a:t> </a:t>
            </a:r>
            <a:r>
              <a:rPr lang="fa-IR" altLang="en-US" sz="2400" smtClean="0">
                <a:cs typeface="B Nazanin" pitchFamily="2" charset="-78"/>
              </a:rPr>
              <a:t>سروپوزیتیو </a:t>
            </a:r>
            <a:r>
              <a:rPr lang="fa-IR" altLang="en-US" sz="2000" smtClean="0">
                <a:cs typeface="B Nazanin" pitchFamily="2" charset="-78"/>
              </a:rPr>
              <a:t>به شیرخوار ترم خود می توانند شیر بدهند.</a:t>
            </a:r>
            <a:endParaRPr lang="en-US" altLang="en-US" sz="2000" smtClean="0">
              <a:cs typeface="B Nazanin" pitchFamily="2" charset="-78"/>
            </a:endParaRPr>
          </a:p>
          <a:p>
            <a:pPr lvl="1" algn="r" rtl="1" eaLnBrk="1" hangingPunct="1"/>
            <a:r>
              <a:rPr lang="fa-IR" altLang="en-US" sz="2400" b="1" smtClean="0">
                <a:cs typeface="B Nazanin" pitchFamily="2" charset="-78"/>
              </a:rPr>
              <a:t>مادران مبتلا به وبا، حصبه، جذام، سرماخوردگی، سرخجه، اوریون، منونوکلئوز عفونی، هپاتیت </a:t>
            </a:r>
            <a:r>
              <a:rPr lang="en-US" altLang="en-US" sz="2400" b="1" smtClean="0">
                <a:cs typeface="B Nazanin" pitchFamily="2" charset="-78"/>
              </a:rPr>
              <a:t>A</a:t>
            </a:r>
            <a:r>
              <a:rPr lang="fa-IR" altLang="en-US" sz="2400" b="1" smtClean="0">
                <a:cs typeface="B Nazanin" pitchFamily="2" charset="-78"/>
              </a:rPr>
              <a:t> ( با تزریق </a:t>
            </a:r>
            <a:r>
              <a:rPr lang="en-US" altLang="en-US" sz="2400" b="1" smtClean="0">
                <a:cs typeface="B Nazanin" pitchFamily="2" charset="-78"/>
              </a:rPr>
              <a:t>ISG</a:t>
            </a:r>
            <a:r>
              <a:rPr lang="fa-IR" altLang="en-US" sz="2400" b="1" smtClean="0">
                <a:cs typeface="B Nazanin" pitchFamily="2" charset="-78"/>
              </a:rPr>
              <a:t>)، هپاتیت </a:t>
            </a:r>
            <a:r>
              <a:rPr lang="en-US" altLang="en-US" sz="2400" b="1" smtClean="0">
                <a:cs typeface="B Nazanin" pitchFamily="2" charset="-78"/>
              </a:rPr>
              <a:t>C</a:t>
            </a:r>
            <a:r>
              <a:rPr lang="fa-IR" altLang="en-US" sz="2400" b="1" smtClean="0">
                <a:cs typeface="B Nazanin" pitchFamily="2" charset="-78"/>
              </a:rPr>
              <a:t>،هپاتیت </a:t>
            </a:r>
            <a:r>
              <a:rPr lang="en-US" altLang="en-US" sz="2400" b="1" smtClean="0">
                <a:cs typeface="B Nazanin" pitchFamily="2" charset="-78"/>
              </a:rPr>
              <a:t>B</a:t>
            </a:r>
            <a:r>
              <a:rPr lang="fa-IR" altLang="en-US" sz="2400" b="1" smtClean="0">
                <a:cs typeface="B Nazanin" pitchFamily="2" charset="-78"/>
              </a:rPr>
              <a:t> با رعایت نکات بهداشتی و ایمن سازی </a:t>
            </a:r>
            <a:r>
              <a:rPr lang="fa-IR" altLang="en-US" sz="1800" b="1" smtClean="0">
                <a:cs typeface="B Nazanin" pitchFamily="2" charset="-78"/>
              </a:rPr>
              <a:t>شیرخوار(عدم تاخیر در شروع شیرمادر حتی قبل از تزریق واکسن)</a:t>
            </a:r>
            <a:endParaRPr lang="en-US" altLang="en-US" sz="1800" b="1" smtClean="0">
              <a:cs typeface="B Nazanin" pitchFamily="2" charset="-78"/>
            </a:endParaRPr>
          </a:p>
        </p:txBody>
      </p:sp>
      <p:graphicFrame>
        <p:nvGraphicFramePr>
          <p:cNvPr id="2" name="Diagram 1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602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idx="1"/>
          </p:nvPr>
        </p:nvSpPr>
        <p:spPr>
          <a:xfrm>
            <a:off x="625475" y="1557338"/>
            <a:ext cx="7924800" cy="4392612"/>
          </a:xfrm>
        </p:spPr>
        <p:txBody>
          <a:bodyPr/>
          <a:lstStyle/>
          <a:p>
            <a:pPr algn="r" rtl="1" eaLnBrk="1" hangingPunct="1"/>
            <a:r>
              <a:rPr lang="fa-IR" altLang="en-US" sz="3200" b="1" smtClean="0">
                <a:cs typeface="B Nazanin" pitchFamily="2" charset="-78"/>
              </a:rPr>
              <a:t>مادران مبتلا به زخم ، احتقان پستان ، ماستیت و آبسه </a:t>
            </a:r>
            <a:r>
              <a:rPr lang="fa-IR" altLang="en-US" sz="3200" smtClean="0">
                <a:cs typeface="B Nazanin" pitchFamily="2" charset="-78"/>
              </a:rPr>
              <a:t>( همراه با درمان مناسب ) </a:t>
            </a:r>
          </a:p>
          <a:p>
            <a:pPr algn="r" rtl="1" eaLnBrk="1" hangingPunct="1"/>
            <a:r>
              <a:rPr lang="fa-IR" altLang="en-US" sz="3200" b="1" smtClean="0">
                <a:cs typeface="B Nazanin" pitchFamily="2" charset="-78"/>
              </a:rPr>
              <a:t>مادران مبتلا به  </a:t>
            </a:r>
            <a:r>
              <a:rPr lang="en-US" altLang="en-US" sz="3200" b="1" smtClean="0">
                <a:cs typeface="B Nazanin" pitchFamily="2" charset="-78"/>
                <a:hlinkClick r:id="" action="ppaction://noaction"/>
              </a:rPr>
              <a:t>MS</a:t>
            </a:r>
            <a:r>
              <a:rPr lang="fa-IR" altLang="en-US" sz="3200" b="1" smtClean="0">
                <a:cs typeface="B Nazanin" pitchFamily="2" charset="-78"/>
              </a:rPr>
              <a:t> ، دیابت ، صرع ، هیپوتیروئیدی ، هیپرتیروئیدی ، </a:t>
            </a:r>
            <a:r>
              <a:rPr lang="en-US" altLang="en-US" sz="3200" b="1" smtClean="0">
                <a:cs typeface="B Nazanin" pitchFamily="2" charset="-78"/>
              </a:rPr>
              <a:t>CF</a:t>
            </a:r>
            <a:r>
              <a:rPr lang="fa-IR" altLang="en-US" sz="3200" b="1" smtClean="0">
                <a:cs typeface="B Nazanin" pitchFamily="2" charset="-78"/>
              </a:rPr>
              <a:t>، استئوپوروز ، هیپرلیپوپروتئینمی ، </a:t>
            </a:r>
            <a:r>
              <a:rPr lang="en-US" altLang="en-US" sz="3200" b="1" smtClean="0">
                <a:cs typeface="B Nazanin" pitchFamily="2" charset="-78"/>
              </a:rPr>
              <a:t>PKU</a:t>
            </a:r>
            <a:r>
              <a:rPr lang="fa-IR" altLang="en-US" sz="3200" b="1" smtClean="0">
                <a:cs typeface="B Nazanin" pitchFamily="2" charset="-78"/>
              </a:rPr>
              <a:t> ، کولیت اولسرو ، کرون، اپی لپسی ، کانسر پستان </a:t>
            </a: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401638" y="188913"/>
            <a:ext cx="8229600" cy="1143000"/>
            <a:chOff x="0" y="119"/>
            <a:chExt cx="8229600" cy="1142760"/>
          </a:xfrm>
        </p:grpSpPr>
        <p:sp>
          <p:nvSpPr>
            <p:cNvPr id="5" name="Rounded Rectangle 4"/>
            <p:cNvSpPr/>
            <p:nvPr/>
          </p:nvSpPr>
          <p:spPr>
            <a:xfrm>
              <a:off x="0" y="119"/>
              <a:ext cx="8229600" cy="11427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55562" y="55669"/>
              <a:ext cx="8118475" cy="10316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7640" tIns="167640" rIns="167640" bIns="167640" spcCol="1270" anchor="ctr"/>
            <a:lstStyle/>
            <a:p>
              <a:pPr algn="ctr" defTabSz="1955800" rtl="1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a-IR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مادرانی که می توانند شیر بدهند</a:t>
              </a:r>
              <a:endPara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006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401638" y="1485900"/>
            <a:ext cx="8142287" cy="4967288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altLang="en-US" sz="2800" b="1" dirty="0" smtClean="0">
                <a:cs typeface="B Nazanin" pitchFamily="2" charset="-78"/>
              </a:rPr>
              <a:t>مادران تحت درمان با داروهای ضد </a:t>
            </a:r>
            <a:r>
              <a:rPr lang="fa-IR" altLang="en-US" sz="2800" b="1" dirty="0" err="1" smtClean="0">
                <a:cs typeface="B Nazanin" pitchFamily="2" charset="-78"/>
              </a:rPr>
              <a:t>پرفشاری</a:t>
            </a:r>
            <a:r>
              <a:rPr lang="fa-IR" altLang="en-US" sz="2800" b="1" dirty="0" smtClean="0">
                <a:cs typeface="B Nazanin" pitchFamily="2" charset="-78"/>
              </a:rPr>
              <a:t> خون ، دیابت ، آسم ، داروهای قلبی ، آنتی </a:t>
            </a:r>
            <a:r>
              <a:rPr lang="fa-IR" altLang="en-US" sz="2800" b="1" dirty="0" err="1" smtClean="0">
                <a:cs typeface="B Nazanin" pitchFamily="2" charset="-78"/>
              </a:rPr>
              <a:t>اسیدها</a:t>
            </a:r>
            <a:r>
              <a:rPr lang="fa-IR" altLang="en-US" sz="2800" b="1" dirty="0" smtClean="0">
                <a:cs typeface="B Nazanin" pitchFamily="2" charset="-78"/>
              </a:rPr>
              <a:t>، آنتی هیستامین ، </a:t>
            </a:r>
            <a:r>
              <a:rPr lang="fa-IR" altLang="en-US" sz="2800" b="1" dirty="0" err="1" smtClean="0">
                <a:cs typeface="B Nazanin" pitchFamily="2" charset="-78"/>
              </a:rPr>
              <a:t>برونکودیلاتورها</a:t>
            </a:r>
            <a:r>
              <a:rPr lang="fa-IR" altLang="en-US" sz="2800" b="1" dirty="0" smtClean="0">
                <a:cs typeface="B Nazanin" pitchFamily="2" charset="-78"/>
              </a:rPr>
              <a:t> (</a:t>
            </a:r>
            <a:r>
              <a:rPr lang="fa-IR" altLang="en-US" sz="2800" b="1" dirty="0" err="1" smtClean="0">
                <a:cs typeface="B Nazanin" pitchFamily="2" charset="-78"/>
              </a:rPr>
              <a:t>سالبوتامل</a:t>
            </a:r>
            <a:r>
              <a:rPr lang="fa-IR" altLang="en-US" sz="2800" b="1" dirty="0" smtClean="0">
                <a:cs typeface="B Nazanin" pitchFamily="2" charset="-78"/>
              </a:rPr>
              <a:t> ) ، آنتی بیوتیک ها ، ضد جذام ، ضد انگل ، ضد قارچ ، ضد درد و ضد تب و </a:t>
            </a:r>
            <a:r>
              <a:rPr lang="fa-IR" altLang="en-US" sz="2800" b="1" dirty="0" err="1" smtClean="0">
                <a:cs typeface="B Nazanin" pitchFamily="2" charset="-78"/>
              </a:rPr>
              <a:t>کورتیکواستروئید</a:t>
            </a:r>
            <a:r>
              <a:rPr lang="fa-IR" altLang="en-US" sz="2800" b="1" dirty="0" smtClean="0">
                <a:cs typeface="B Nazanin" pitchFamily="2" charset="-78"/>
              </a:rPr>
              <a:t> </a:t>
            </a:r>
            <a:r>
              <a:rPr lang="fa-IR" altLang="en-US" sz="2800" dirty="0" smtClean="0">
                <a:cs typeface="B Nazanin" pitchFamily="2" charset="-78"/>
              </a:rPr>
              <a:t>بدون هیچگونه نگرانی می توانند شیر بدهند.</a:t>
            </a:r>
          </a:p>
          <a:p>
            <a:pPr algn="r" rtl="1" eaLnBrk="1" hangingPunct="1">
              <a:defRPr/>
            </a:pPr>
            <a:r>
              <a:rPr lang="fa-IR" altLang="en-US" sz="2800" b="1" dirty="0" smtClean="0">
                <a:cs typeface="B Nazanin" pitchFamily="2" charset="-78"/>
              </a:rPr>
              <a:t>مادران دچار افسردگی : </a:t>
            </a:r>
            <a:r>
              <a:rPr lang="fa-IR" altLang="en-US" sz="2800" dirty="0" smtClean="0">
                <a:cs typeface="B Nazanin" pitchFamily="2" charset="-78"/>
              </a:rPr>
              <a:t>با استفاده از داروهای خط اول با کمترین </a:t>
            </a:r>
            <a:r>
              <a:rPr lang="en-US" altLang="en-US" sz="2800" dirty="0" smtClean="0">
                <a:cs typeface="B Nazanin" pitchFamily="2" charset="-78"/>
              </a:rPr>
              <a:t>RID</a:t>
            </a:r>
            <a:r>
              <a:rPr lang="fa-IR" altLang="en-US" sz="2800" dirty="0" smtClean="0">
                <a:cs typeface="B Nazanin" pitchFamily="2" charset="-78"/>
              </a:rPr>
              <a:t> از قبیل  </a:t>
            </a:r>
            <a:r>
              <a:rPr lang="en-US" altLang="en-US" sz="2800" dirty="0" smtClean="0">
                <a:cs typeface="B Nazanin" pitchFamily="2" charset="-78"/>
              </a:rPr>
              <a:t>(SSRIs)</a:t>
            </a:r>
            <a:r>
              <a:rPr lang="en-US" altLang="en-US" sz="2800" dirty="0" smtClean="0">
                <a:latin typeface="Times New Roman"/>
                <a:cs typeface="Times New Roman"/>
              </a:rPr>
              <a:t>*</a:t>
            </a:r>
            <a:r>
              <a:rPr lang="fa-IR" altLang="en-US" sz="2800" dirty="0" smtClean="0">
                <a:cs typeface="B Nazanin" pitchFamily="2" charset="-78"/>
              </a:rPr>
              <a:t> که کمترین تأثیر را بر شیردهی دارند مانند</a:t>
            </a:r>
            <a:r>
              <a:rPr lang="fa-IR" altLang="en-US" sz="2800" b="1" dirty="0" smtClean="0">
                <a:cs typeface="B Nazanin" pitchFamily="2" charset="-78"/>
              </a:rPr>
              <a:t>، </a:t>
            </a:r>
            <a:r>
              <a:rPr lang="fa-IR" altLang="en-US" sz="2800" b="1" dirty="0" err="1" smtClean="0">
                <a:cs typeface="B Nazanin" pitchFamily="2" charset="-78"/>
              </a:rPr>
              <a:t>پارکستین</a:t>
            </a:r>
            <a:r>
              <a:rPr lang="fa-IR" altLang="en-US" sz="2800" b="1" dirty="0" smtClean="0">
                <a:cs typeface="B Nazanin" pitchFamily="2" charset="-78"/>
              </a:rPr>
              <a:t> ,</a:t>
            </a:r>
            <a:r>
              <a:rPr lang="fa-IR" altLang="en-US" sz="2800" b="1" dirty="0" err="1" smtClean="0">
                <a:cs typeface="B Nazanin" pitchFamily="2" charset="-78"/>
              </a:rPr>
              <a:t>فلووکسامین</a:t>
            </a:r>
            <a:r>
              <a:rPr lang="fa-IR" altLang="en-US" sz="2800" b="1" dirty="0" smtClean="0">
                <a:cs typeface="B Nazanin" pitchFamily="2" charset="-78"/>
              </a:rPr>
              <a:t> , </a:t>
            </a:r>
            <a:r>
              <a:rPr lang="fa-IR" altLang="en-US" sz="2800" b="1" dirty="0" err="1" smtClean="0">
                <a:cs typeface="B Nazanin" pitchFamily="2" charset="-78"/>
              </a:rPr>
              <a:t>سرترالین</a:t>
            </a:r>
            <a:r>
              <a:rPr lang="fa-IR" altLang="en-US" sz="2800" b="1" dirty="0" smtClean="0">
                <a:cs typeface="B Nazanin" pitchFamily="2" charset="-78"/>
              </a:rPr>
              <a:t> و </a:t>
            </a:r>
            <a:r>
              <a:rPr lang="fa-IR" altLang="en-US" sz="2800" b="1" dirty="0" err="1" smtClean="0">
                <a:cs typeface="B Nazanin" pitchFamily="2" charset="-78"/>
              </a:rPr>
              <a:t>دولوکستين</a:t>
            </a:r>
            <a:r>
              <a:rPr lang="fa-IR" altLang="en-US" sz="2800" b="1" dirty="0" smtClean="0">
                <a:cs typeface="B Nazanin" pitchFamily="2" charset="-78"/>
              </a:rPr>
              <a:t> </a:t>
            </a:r>
            <a:r>
              <a:rPr lang="en-US" altLang="en-US" sz="2800" dirty="0" smtClean="0">
                <a:cs typeface="B Nazanin" pitchFamily="2" charset="-78"/>
              </a:rPr>
              <a:t>(SNRIs)</a:t>
            </a:r>
            <a:endParaRPr lang="fa-IR" altLang="en-US" sz="2800" dirty="0">
              <a:cs typeface="B Nazanin" pitchFamily="2" charset="-78"/>
            </a:endParaRPr>
          </a:p>
          <a:p>
            <a:pPr marL="109537" indent="0" algn="r" rtl="1" eaLnBrk="1" hangingPunct="1">
              <a:buFont typeface="Wingdings 3" pitchFamily="18" charset="2"/>
              <a:buNone/>
              <a:defRPr/>
            </a:pPr>
            <a:r>
              <a:rPr lang="fa-IR" altLang="en-US" sz="2800" b="1" dirty="0" smtClean="0">
                <a:latin typeface="Times New Roman"/>
                <a:cs typeface="B Nazanin" pitchFamily="2" charset="-78"/>
              </a:rPr>
              <a:t>*</a:t>
            </a:r>
            <a:r>
              <a:rPr lang="en-US" altLang="en-US" sz="2800" b="1" dirty="0" smtClean="0">
                <a:latin typeface="Times New Roman"/>
                <a:cs typeface="B Nazanin" pitchFamily="2" charset="-78"/>
              </a:rPr>
              <a:t>Selective Serotonin Reuptake Inhibitors  </a:t>
            </a:r>
            <a:endParaRPr lang="fa-IR" altLang="en-US" sz="2800" b="1" dirty="0" smtClean="0">
              <a:cs typeface="B Nazanin" pitchFamily="2" charset="-78"/>
            </a:endParaRPr>
          </a:p>
        </p:txBody>
      </p:sp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401638" y="188913"/>
            <a:ext cx="8229600" cy="1143000"/>
            <a:chOff x="0" y="119"/>
            <a:chExt cx="8229600" cy="1142760"/>
          </a:xfrm>
        </p:grpSpPr>
        <p:sp>
          <p:nvSpPr>
            <p:cNvPr id="5" name="Rounded Rectangle 4"/>
            <p:cNvSpPr/>
            <p:nvPr/>
          </p:nvSpPr>
          <p:spPr>
            <a:xfrm>
              <a:off x="0" y="119"/>
              <a:ext cx="8229600" cy="11427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55562" y="55669"/>
              <a:ext cx="8118475" cy="10316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7640" tIns="167640" rIns="167640" bIns="167640" spcCol="1270" anchor="ctr"/>
            <a:lstStyle/>
            <a:p>
              <a:pPr algn="ctr" defTabSz="1955800" rtl="1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a-IR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مادرانی که می توانند شیر بدهند</a:t>
              </a:r>
              <a:endPara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820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492125" y="1557338"/>
            <a:ext cx="8139113" cy="4419600"/>
          </a:xfrm>
        </p:spPr>
        <p:txBody>
          <a:bodyPr/>
          <a:lstStyle/>
          <a:p>
            <a:pPr algn="r" rtl="1" eaLnBrk="1" hangingPunct="1"/>
            <a:r>
              <a:rPr lang="fa-IR" altLang="en-US" sz="3200" b="1" smtClean="0">
                <a:cs typeface="B Nazanin" pitchFamily="2" charset="-78"/>
              </a:rPr>
              <a:t>مادران دارای شیرخوار مبتلا به : </a:t>
            </a:r>
            <a:endParaRPr lang="en-US" altLang="en-US" sz="3200" b="1" smtClean="0">
              <a:cs typeface="B Nazanin" pitchFamily="2" charset="-78"/>
            </a:endParaRPr>
          </a:p>
          <a:p>
            <a:pPr algn="r" rtl="1" eaLnBrk="1" hangingPunct="1">
              <a:buFont typeface="Wingdings" pitchFamily="2" charset="2"/>
              <a:buNone/>
            </a:pPr>
            <a:r>
              <a:rPr lang="fa-IR" altLang="en-US" sz="2400" b="1" smtClean="0">
                <a:cs typeface="B Nazanin" pitchFamily="2" charset="-78"/>
              </a:rPr>
              <a:t>    </a:t>
            </a:r>
            <a:r>
              <a:rPr lang="en-US" altLang="en-US" sz="2800" b="1" smtClean="0">
                <a:cs typeface="B Nazanin" pitchFamily="2" charset="-78"/>
              </a:rPr>
              <a:t>CF</a:t>
            </a:r>
            <a:r>
              <a:rPr lang="fa-IR" altLang="en-US" sz="2800" b="1" smtClean="0">
                <a:cs typeface="B Nazanin" pitchFamily="2" charset="-78"/>
              </a:rPr>
              <a:t> ، هیپوتیروئیدی ، هیپربیلی روبینمی ، </a:t>
            </a:r>
            <a:r>
              <a:rPr lang="fa-IR" altLang="en-US" sz="2800" b="1" u="sng" smtClean="0">
                <a:cs typeface="B Nazanin" pitchFamily="2" charset="-78"/>
              </a:rPr>
              <a:t>عدم تحمل به لاکتوز </a:t>
            </a:r>
            <a:r>
              <a:rPr lang="fa-IR" altLang="en-US" sz="2800" b="1" smtClean="0">
                <a:cs typeface="B Nazanin" pitchFamily="2" charset="-78"/>
              </a:rPr>
              <a:t>، کمبود آلفا وان آنتی تریپسین ، هیپرپلازی آدرنال ، آلرژی به پروتئین شیرگاو و </a:t>
            </a:r>
            <a:r>
              <a:rPr lang="fa-IR" altLang="en-US" sz="2800" b="1" smtClean="0">
                <a:cs typeface="B Nazanin" pitchFamily="2" charset="-78"/>
                <a:hlinkClick r:id="" action="ppaction://noaction"/>
              </a:rPr>
              <a:t>بیماری های متابولیک بجز گالاکتوزمی کلاسیک </a:t>
            </a:r>
            <a:r>
              <a:rPr lang="fa-IR" altLang="en-US" sz="2800" smtClean="0">
                <a:cs typeface="B Nazanin" pitchFamily="2" charset="-78"/>
              </a:rPr>
              <a:t>همراه با شیر رژیمی</a:t>
            </a:r>
            <a:r>
              <a:rPr lang="fa-IR" altLang="en-US" sz="2800" b="1" smtClean="0">
                <a:cs typeface="B Nazanin" pitchFamily="2" charset="-78"/>
              </a:rPr>
              <a:t>، ودر</a:t>
            </a:r>
            <a:r>
              <a:rPr lang="en-US" altLang="en-US" sz="2800" b="1" smtClean="0">
                <a:cs typeface="B Nazanin" pitchFamily="2" charset="-78"/>
              </a:rPr>
              <a:t>PkU</a:t>
            </a:r>
            <a:r>
              <a:rPr lang="fa-IR" altLang="en-US" sz="2800" smtClean="0">
                <a:cs typeface="B Nazanin" pitchFamily="2" charset="-78"/>
              </a:rPr>
              <a:t> که بخش مهمی از تغذیه شیرخوار می تواند با شیر مادر باشد </a:t>
            </a:r>
            <a:r>
              <a:rPr lang="fa-IR" altLang="en-US" sz="2400" smtClean="0">
                <a:cs typeface="B Nazanin" pitchFamily="2" charset="-78"/>
              </a:rPr>
              <a:t>( با کنترل سطح اسیدهای آمینه مربوطه در خون ).</a:t>
            </a:r>
            <a:endParaRPr lang="en-US" altLang="en-US" sz="2400" smtClean="0">
              <a:cs typeface="B Nazanin" pitchFamily="2" charset="-78"/>
            </a:endParaRPr>
          </a:p>
        </p:txBody>
      </p:sp>
      <p:grpSp>
        <p:nvGrpSpPr>
          <p:cNvPr id="30723" name="Group 6"/>
          <p:cNvGrpSpPr>
            <a:grpSpLocks/>
          </p:cNvGrpSpPr>
          <p:nvPr/>
        </p:nvGrpSpPr>
        <p:grpSpPr bwMode="auto">
          <a:xfrm>
            <a:off x="401638" y="188913"/>
            <a:ext cx="8229600" cy="1143000"/>
            <a:chOff x="0" y="119"/>
            <a:chExt cx="8229600" cy="1142760"/>
          </a:xfrm>
        </p:grpSpPr>
        <p:sp>
          <p:nvSpPr>
            <p:cNvPr id="8" name="Rounded Rectangle 7"/>
            <p:cNvSpPr/>
            <p:nvPr/>
          </p:nvSpPr>
          <p:spPr>
            <a:xfrm>
              <a:off x="0" y="119"/>
              <a:ext cx="8229600" cy="11427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55562" y="55669"/>
              <a:ext cx="8118475" cy="10316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7640" tIns="167640" rIns="167640" bIns="167640" spcCol="1270" anchor="ctr"/>
            <a:lstStyle/>
            <a:p>
              <a:pPr algn="ctr" defTabSz="1955800" rtl="1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a-IR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مادرانی که می توانند شیر بدهند</a:t>
              </a:r>
              <a:endPara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371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در کشورهایی که تغذیه با شیر مادر ادامه می یابد، تغذیه انحصاری با شیر مادر برای 6 ماه، درمان پروفیلاکسی مادر و 6 هفته پروفیلاکسی شیرخوار برای کاهش انتقال از مادر به نوزاد و ادامه تغذیه با شیر مادر و استفاده از مزایای آن توصیه شده است.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 پس از آن، تغذیه با شیر مادر و تغذیه تکمیلی برای 6 ماه دوم زندگی توصیه شده است.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fa-IR" sz="2800" dirty="0" smtClean="0">
                <a:cs typeface="B Nazanin" pitchFamily="2" charset="-78"/>
              </a:rPr>
              <a:t>پس از یک سالگی اگر غذای سالم مغذی در دسترس باشد می توان شیر مادر ر اقطع نمود.   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00B050"/>
                </a:solidFill>
                <a:cs typeface="B Titr" pitchFamily="2" charset="-78"/>
              </a:rPr>
              <a:t>توصیه سازمان جهانی بهداشت (2015) </a:t>
            </a:r>
            <a:endParaRPr lang="en-US" sz="4400" dirty="0">
              <a:solidFill>
                <a:srgbClr val="00B05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628775"/>
            <a:ext cx="8467725" cy="4525963"/>
          </a:xfrm>
        </p:spPr>
        <p:txBody>
          <a:bodyPr/>
          <a:lstStyle/>
          <a:p>
            <a:pPr algn="r" rtl="1" eaLnBrk="1" hangingPunct="1"/>
            <a:r>
              <a:rPr lang="fa-IR" altLang="en-US" sz="2800" b="1" smtClean="0">
                <a:cs typeface="B Nazanin" pitchFamily="2" charset="-78"/>
              </a:rPr>
              <a:t>مادرانی که سوء مصرف مواد دارند </a:t>
            </a:r>
            <a:r>
              <a:rPr lang="fa-IR" altLang="en-US" sz="2800" smtClean="0">
                <a:cs typeface="B Nazanin" pitchFamily="2" charset="-78"/>
              </a:rPr>
              <a:t>ولی با متادون درمان می شوند</a:t>
            </a:r>
            <a:endParaRPr lang="fa-IR" altLang="en-US" sz="1200" smtClean="0">
              <a:cs typeface="B Nazanin" pitchFamily="2" charset="-78"/>
            </a:endParaRPr>
          </a:p>
          <a:p>
            <a:pPr algn="r" rtl="1" eaLnBrk="1" hangingPunct="1"/>
            <a:r>
              <a:rPr lang="fa-IR" altLang="en-US" sz="2800" b="1" smtClean="0">
                <a:cs typeface="B Nazanin" pitchFamily="2" charset="-78"/>
              </a:rPr>
              <a:t>مادرانی که بسیار الکل می نوشند </a:t>
            </a:r>
            <a:r>
              <a:rPr lang="fa-IR" altLang="en-US" sz="2800" smtClean="0">
                <a:cs typeface="B Nazanin" pitchFamily="2" charset="-78"/>
              </a:rPr>
              <a:t>. تشویق به ترک الکل</a:t>
            </a:r>
            <a:endParaRPr lang="en-US" altLang="en-US" sz="2800" smtClean="0">
              <a:cs typeface="B Nazanin" pitchFamily="2" charset="-78"/>
            </a:endParaRPr>
          </a:p>
          <a:p>
            <a:pPr lvl="1" algn="r" rtl="1" eaLnBrk="1" hangingPunct="1"/>
            <a:r>
              <a:rPr lang="fa-IR" altLang="en-US" sz="2400" smtClean="0">
                <a:cs typeface="B Nazanin" pitchFamily="2" charset="-78"/>
              </a:rPr>
              <a:t>توصیه : مصرف نیم گرم یا کمتر برای هر کیلو وزن مادر و </a:t>
            </a:r>
            <a:r>
              <a:rPr lang="fa-IR" altLang="en-US" sz="2400" u="sng" smtClean="0">
                <a:cs typeface="B Nazanin" pitchFamily="2" charset="-78"/>
              </a:rPr>
              <a:t>4 ساعت بعد از نوشیدن الکل</a:t>
            </a:r>
            <a:r>
              <a:rPr lang="fa-IR" altLang="en-US" sz="2400" smtClean="0">
                <a:cs typeface="B Nazanin" pitchFamily="2" charset="-78"/>
              </a:rPr>
              <a:t> شیر بدهند .</a:t>
            </a:r>
            <a:endParaRPr lang="en-US" altLang="en-US" sz="1200" smtClean="0">
              <a:cs typeface="B Nazanin" pitchFamily="2" charset="-78"/>
            </a:endParaRPr>
          </a:p>
          <a:p>
            <a:pPr algn="r" rtl="1" eaLnBrk="1" hangingPunct="1"/>
            <a:r>
              <a:rPr lang="fa-IR" altLang="en-US" sz="2800" b="1" smtClean="0">
                <a:cs typeface="B Nazanin" pitchFamily="2" charset="-78"/>
              </a:rPr>
              <a:t>مادرانی که بسیار سیگار می کشند . </a:t>
            </a:r>
            <a:r>
              <a:rPr lang="fa-IR" altLang="en-US" sz="2800" smtClean="0">
                <a:cs typeface="B Nazanin" pitchFamily="2" charset="-78"/>
              </a:rPr>
              <a:t>تشویق به ترک سیگار</a:t>
            </a:r>
          </a:p>
          <a:p>
            <a:pPr lvl="1" algn="r" rtl="1" eaLnBrk="1" hangingPunct="1"/>
            <a:r>
              <a:rPr lang="fa-IR" altLang="en-US" sz="2000" b="1" smtClean="0">
                <a:cs typeface="B Nazanin" pitchFamily="2" charset="-78"/>
              </a:rPr>
              <a:t>توصیه : </a:t>
            </a:r>
            <a:r>
              <a:rPr lang="fa-IR" altLang="en-US" sz="2000" b="1" u="sng" smtClean="0">
                <a:cs typeface="B Nazanin" pitchFamily="2" charset="-78"/>
              </a:rPr>
              <a:t>3 ساعت بعد از کشیدن سیگار، شیر بدهند</a:t>
            </a:r>
            <a:r>
              <a:rPr lang="fa-IR" altLang="en-US" sz="2000" b="1" smtClean="0">
                <a:cs typeface="B Nazanin" pitchFamily="2" charset="-78"/>
              </a:rPr>
              <a:t>.</a:t>
            </a:r>
            <a:endParaRPr lang="fa-IR" altLang="en-US" sz="1200" b="1" smtClean="0">
              <a:cs typeface="B Nazanin" pitchFamily="2" charset="-78"/>
            </a:endParaRPr>
          </a:p>
          <a:p>
            <a:pPr algn="r" rtl="1" eaLnBrk="1" hangingPunct="1"/>
            <a:r>
              <a:rPr lang="fa-IR" altLang="en-US" sz="2800" b="1" smtClean="0">
                <a:cs typeface="B Nazanin" pitchFamily="2" charset="-78"/>
              </a:rPr>
              <a:t>مادران مبتلا به سوء تغذیه یا گیاه خوار .  </a:t>
            </a:r>
            <a:endParaRPr lang="en-US" altLang="en-US" sz="2800" b="1" smtClean="0">
              <a:cs typeface="B Nazanin" pitchFamily="2" charset="-78"/>
            </a:endParaRPr>
          </a:p>
          <a:p>
            <a:pPr lvl="1" algn="r" rtl="1" eaLnBrk="1" hangingPunct="1"/>
            <a:r>
              <a:rPr lang="fa-IR" altLang="en-US" sz="2400" b="1" smtClean="0">
                <a:cs typeface="B Nazanin" pitchFamily="2" charset="-78"/>
              </a:rPr>
              <a:t>توصیه : دریافت مکمل یاری ویتامین _ مینرال و امگا 3 </a:t>
            </a:r>
          </a:p>
          <a:p>
            <a:pPr algn="r" rtl="1" eaLnBrk="1" hangingPunct="1">
              <a:buFont typeface="Wingdings" pitchFamily="2" charset="2"/>
              <a:buNone/>
            </a:pPr>
            <a:endParaRPr lang="en-US" altLang="en-US" sz="2800" b="1" smtClean="0">
              <a:cs typeface="B Nazanin" pitchFamily="2" charset="-78"/>
            </a:endParaRPr>
          </a:p>
        </p:txBody>
      </p:sp>
      <p:grpSp>
        <p:nvGrpSpPr>
          <p:cNvPr id="31747" name="Group 2"/>
          <p:cNvGrpSpPr>
            <a:grpSpLocks/>
          </p:cNvGrpSpPr>
          <p:nvPr/>
        </p:nvGrpSpPr>
        <p:grpSpPr bwMode="auto">
          <a:xfrm>
            <a:off x="401638" y="188913"/>
            <a:ext cx="8229600" cy="1143000"/>
            <a:chOff x="0" y="119"/>
            <a:chExt cx="8229600" cy="1142760"/>
          </a:xfrm>
        </p:grpSpPr>
        <p:sp>
          <p:nvSpPr>
            <p:cNvPr id="4" name="Rounded Rectangle 3"/>
            <p:cNvSpPr/>
            <p:nvPr/>
          </p:nvSpPr>
          <p:spPr>
            <a:xfrm>
              <a:off x="0" y="119"/>
              <a:ext cx="8229600" cy="11427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ounded Rectangle 4"/>
            <p:cNvSpPr/>
            <p:nvPr/>
          </p:nvSpPr>
          <p:spPr>
            <a:xfrm>
              <a:off x="55562" y="55669"/>
              <a:ext cx="8118475" cy="10316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7640" tIns="167640" rIns="167640" bIns="167640" spcCol="1270" anchor="ctr"/>
            <a:lstStyle/>
            <a:p>
              <a:pPr algn="ctr" defTabSz="1955800" rtl="1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a-IR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مادرانی که می توانند شیر بدهند</a:t>
              </a:r>
              <a:endPara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991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altLang="en-US" smtClean="0"/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>
          <a:xfrm>
            <a:off x="1524000" y="0"/>
            <a:ext cx="7010400" cy="6019800"/>
          </a:xfrm>
        </p:spPr>
        <p:txBody>
          <a:bodyPr/>
          <a:lstStyle/>
          <a:p>
            <a:endParaRPr lang="fa-IR" altLang="en-US" smtClean="0"/>
          </a:p>
        </p:txBody>
      </p:sp>
      <p:pic>
        <p:nvPicPr>
          <p:cNvPr id="64516" name="Picture 2" descr="the_beauty_of_breastfee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" y="1"/>
            <a:ext cx="8470999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 rot="-457926">
            <a:off x="5194300" y="-114300"/>
            <a:ext cx="35083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hangingPunct="1">
              <a:spcBef>
                <a:spcPct val="0"/>
              </a:spcBef>
              <a:buFontTx/>
              <a:buNone/>
            </a:pPr>
            <a:endParaRPr lang="fa-IR" altLang="en-US" sz="4400" b="1">
              <a:latin typeface="Calibri" pitchFamily="34" charset="0"/>
            </a:endParaRPr>
          </a:p>
          <a:p>
            <a:pPr algn="ctr" rtl="1" hangingPunct="1">
              <a:spcBef>
                <a:spcPct val="0"/>
              </a:spcBef>
              <a:buFontTx/>
              <a:buNone/>
            </a:pPr>
            <a:r>
              <a:rPr lang="fa-IR" altLang="en-US" sz="4400" b="1">
                <a:latin typeface="Calibri" pitchFamily="34" charset="0"/>
                <a:cs typeface="B Titr" pitchFamily="2" charset="-78"/>
              </a:rPr>
              <a:t>با سپاس و تشکر</a:t>
            </a:r>
            <a:endParaRPr lang="en-US" altLang="en-US" sz="4400" b="1">
              <a:latin typeface="Calibri" pitchFamily="34" charset="0"/>
              <a:cs typeface="B Titr" pitchFamily="2" charset="-78"/>
            </a:endParaRPr>
          </a:p>
          <a:p>
            <a:pPr algn="ctr" rtl="1" hangingPunct="1">
              <a:spcBef>
                <a:spcPct val="0"/>
              </a:spcBef>
              <a:buFontTx/>
              <a:buNone/>
            </a:pPr>
            <a:r>
              <a:rPr lang="fa-IR" altLang="en-US" sz="4400" b="1">
                <a:latin typeface="Calibri" pitchFamily="34" charset="0"/>
                <a:cs typeface="B Sina" pitchFamily="2" charset="-78"/>
              </a:rPr>
              <a:t>از توجه شما</a:t>
            </a:r>
            <a:endParaRPr lang="en-US" altLang="en-US" sz="4400" i="1">
              <a:latin typeface="Calibri" pitchFamily="34" charset="0"/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8652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فرمت اسلايد</Template>
  <TotalTime>5420</TotalTime>
  <Words>6156</Words>
  <Application>Microsoft Office PowerPoint</Application>
  <PresentationFormat>On-screen Show (4:3)</PresentationFormat>
  <Paragraphs>643</Paragraphs>
  <Slides>91</Slides>
  <Notes>9</Notes>
  <HiddenSlides>5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2" baseType="lpstr">
      <vt:lpstr>فرمت اسلايد</vt:lpstr>
      <vt:lpstr>PowerPoint Presentation</vt:lpstr>
      <vt:lpstr>PowerPoint Presentation</vt:lpstr>
      <vt:lpstr>عفونت های شایع </vt:lpstr>
      <vt:lpstr>سرماخوردگي</vt:lpstr>
      <vt:lpstr>عفونت‌هاي دستگاه گوارش و دستگاه ادراري تناسلي </vt:lpstr>
      <vt:lpstr>بیماری های ویروسی</vt:lpstr>
      <vt:lpstr>PowerPoint Presentation</vt:lpstr>
      <vt:lpstr>افزایش خطر انتقال HIV از طریق شیر مادر </vt:lpstr>
      <vt:lpstr>توصیه سازمان جهانی بهداشت (2015) </vt:lpstr>
      <vt:lpstr>تأثیر درمان ضدویروسی</vt:lpstr>
      <vt:lpstr>Human T cell Lymphotrophic Virus (HTLV-1)</vt:lpstr>
      <vt:lpstr>Human T cell Lymphotrophic Virus (HTLV-1)</vt:lpstr>
      <vt:lpstr>هپاتیت عفونی (هپاتیت A)</vt:lpstr>
      <vt:lpstr>توصیه كميته بيماري‌هاي عفوني آكادمي طب كودكان آمريكا </vt:lpstr>
      <vt:lpstr>هپاتيت سرمی (هپاتیت B) </vt:lpstr>
      <vt:lpstr>توصیه كميته بيماري‌هاي عفوني آكادمي طب كودكان آمريكا </vt:lpstr>
      <vt:lpstr>هپاتيت C </vt:lpstr>
      <vt:lpstr>سایر هپاتیت های ویروسی</vt:lpstr>
      <vt:lpstr>ویروس سیتومگال (CMV)</vt:lpstr>
      <vt:lpstr>هرپس سيمپلكس  I (تب خال) و نوع  II (هرپس ژنيتال) </vt:lpstr>
      <vt:lpstr>هرپس سيمپلكس  I (تب خال) و نوع  II (هرپس ژنيتال) </vt:lpstr>
      <vt:lpstr>آبله مرغان </vt:lpstr>
      <vt:lpstr>آبله مرغان </vt:lpstr>
      <vt:lpstr>زونا (Shingles)</vt:lpstr>
      <vt:lpstr>سرخک</vt:lpstr>
      <vt:lpstr>توصیه ها</vt:lpstr>
      <vt:lpstr>سرخجه</vt:lpstr>
      <vt:lpstr>سرماخوردگي، انفلوآنزا و عفونت‌هاي خفيف </vt:lpstr>
      <vt:lpstr>سرماخوردگي، انفلوآنزا و عفونت‌هاي خفيف </vt:lpstr>
      <vt:lpstr>سرماخوردگي، انفلوآنزا و عفونت‌هاي خفيف </vt:lpstr>
      <vt:lpstr>بیماری های میکروبی</vt:lpstr>
      <vt:lpstr>عفونت‌هاي استرپتوكوك گروه A </vt:lpstr>
      <vt:lpstr>سل</vt:lpstr>
      <vt:lpstr>تب مالت </vt:lpstr>
      <vt:lpstr>وبا و تب حصبه (تیفوئید)  </vt:lpstr>
      <vt:lpstr>جذام </vt:lpstr>
      <vt:lpstr>بیماری لایم </vt:lpstr>
      <vt:lpstr>مالاریا </vt:lpstr>
      <vt:lpstr>توکسوپلاسموز </vt:lpstr>
      <vt:lpstr>توکسوپلاسموز </vt:lpstr>
      <vt:lpstr>بیماری های آمیزشی</vt:lpstr>
      <vt:lpstr>کلامیدیا </vt:lpstr>
      <vt:lpstr>گنوره (سوزاک)  </vt:lpstr>
      <vt:lpstr>سیفیلیس  </vt:lpstr>
      <vt:lpstr>تریکومونا  </vt:lpstr>
      <vt:lpstr>سایر بیماری ها </vt:lpstr>
      <vt:lpstr>ژیاردیا</vt:lpstr>
      <vt:lpstr>بیماری شاگاس</vt:lpstr>
      <vt:lpstr>مسمومیت غذایی</vt:lpstr>
      <vt:lpstr>مسمومیت غذایی</vt:lpstr>
      <vt:lpstr>سندرم شوک سپتیک </vt:lpstr>
      <vt:lpstr>بستری مادر</vt:lpstr>
      <vt:lpstr>بستری مادر</vt:lpstr>
      <vt:lpstr>بستری مادر</vt:lpstr>
      <vt:lpstr>بستری مادر</vt:lpstr>
      <vt:lpstr>عمل جراحی بزرگ </vt:lpstr>
      <vt:lpstr>عمل جراحی بزرگ </vt:lpstr>
      <vt:lpstr>PowerPoint Presentation</vt:lpstr>
      <vt:lpstr>PowerPoint Presentation</vt:lpstr>
      <vt:lpstr>PowerPoint Presentation</vt:lpstr>
      <vt:lpstr>Human Tcell Lymphotrophic Virus (HTLV1 &amp; HTLV2)  HIV </vt:lpstr>
      <vt:lpstr>PowerPoint Presentation</vt:lpstr>
      <vt:lpstr>PowerPoint Presentation</vt:lpstr>
      <vt:lpstr>موارد منع تغذیه با شیر مادر </vt:lpstr>
      <vt:lpstr>موارد منع تغذیه با شیر مادر </vt:lpstr>
      <vt:lpstr>موارد منع تغذیه با شیر مادر </vt:lpstr>
      <vt:lpstr>موارد منع تغذیه با شیر مادر </vt:lpstr>
      <vt:lpstr>موارد منع تغذیه با شیر مادر  </vt:lpstr>
      <vt:lpstr>موارد منع تغذیه با شیر مادر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عفونتهای ويرال</vt:lpstr>
      <vt:lpstr>PowerPoint Presentation</vt:lpstr>
      <vt:lpstr>عفونتهای باکتريايی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Office07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هپاتیت های ویرال</dc:title>
  <dc:creator>a-moghisi</dc:creator>
  <cp:lastModifiedBy>user</cp:lastModifiedBy>
  <cp:revision>333</cp:revision>
  <dcterms:created xsi:type="dcterms:W3CDTF">2012-04-07T08:49:36Z</dcterms:created>
  <dcterms:modified xsi:type="dcterms:W3CDTF">2019-12-04T16:30:22Z</dcterms:modified>
</cp:coreProperties>
</file>