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31"/>
  </p:notesMasterIdLst>
  <p:handoutMasterIdLst>
    <p:handoutMasterId r:id="rId32"/>
  </p:handoutMasterIdLst>
  <p:sldIdLst>
    <p:sldId id="309" r:id="rId2"/>
    <p:sldId id="359" r:id="rId3"/>
    <p:sldId id="310" r:id="rId4"/>
    <p:sldId id="324" r:id="rId5"/>
    <p:sldId id="345" r:id="rId6"/>
    <p:sldId id="352" r:id="rId7"/>
    <p:sldId id="325" r:id="rId8"/>
    <p:sldId id="326" r:id="rId9"/>
    <p:sldId id="346" r:id="rId10"/>
    <p:sldId id="347" r:id="rId11"/>
    <p:sldId id="348" r:id="rId12"/>
    <p:sldId id="349" r:id="rId13"/>
    <p:sldId id="327" r:id="rId14"/>
    <p:sldId id="350" r:id="rId15"/>
    <p:sldId id="367" r:id="rId16"/>
    <p:sldId id="328" r:id="rId17"/>
    <p:sldId id="351" r:id="rId18"/>
    <p:sldId id="360" r:id="rId19"/>
    <p:sldId id="365" r:id="rId20"/>
    <p:sldId id="363" r:id="rId21"/>
    <p:sldId id="366" r:id="rId22"/>
    <p:sldId id="370" r:id="rId23"/>
    <p:sldId id="371" r:id="rId24"/>
    <p:sldId id="329" r:id="rId25"/>
    <p:sldId id="330" r:id="rId26"/>
    <p:sldId id="331" r:id="rId27"/>
    <p:sldId id="332" r:id="rId28"/>
    <p:sldId id="333" r:id="rId29"/>
    <p:sldId id="334" r:id="rId30"/>
  </p:sldIdLst>
  <p:sldSz cx="9144000" cy="6858000" type="screen4x3"/>
  <p:notesSz cx="6858000" cy="9144000"/>
  <p:defaultTextStyle>
    <a:defPPr>
      <a:defRPr lang="fa-I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سبک متوسط 2 - آکسان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80" d="100"/>
          <a:sy n="80" d="100"/>
        </p:scale>
        <p:origin x="-10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8F1F6D1-C6E8-47D3-87AF-DD431A9E5772}" type="datetimeFigureOut">
              <a:rPr lang="fa-IR"/>
              <a:pPr>
                <a:defRPr/>
              </a:pPr>
              <a:t>1438/12/03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614F368-F446-4EAF-9A43-D91CD590929B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22144727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BCA2008-05A7-4266-ADF3-D75B13E5F170}" type="datetimeFigureOut">
              <a:rPr lang="fa-IR"/>
              <a:pPr>
                <a:defRPr/>
              </a:pPr>
              <a:t>1438/12/03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fa-I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848E416-0867-456D-A132-87D1FBAB503D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496664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algn="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20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fa-IR"/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22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3" descr="MOH logo.bmp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" y="5257800"/>
            <a:ext cx="14827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logo final moavenat copy.tif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3962400" y="304800"/>
            <a:ext cx="163671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ctr">
              <a:defRPr sz="4800" b="1">
                <a:solidFill>
                  <a:schemeClr val="tx2"/>
                </a:solidFill>
                <a:effectLst/>
                <a:cs typeface="B Yagut" pitchFamily="2" charset="-78"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>
              <a:buNone/>
              <a:defRPr b="1">
                <a:solidFill>
                  <a:schemeClr val="tx2"/>
                </a:solidFill>
                <a:cs typeface="B Yagut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42987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F56039-E52D-4D8B-A210-03AE8F529E1E}" type="datetime8">
              <a:rPr lang="fa-IR" smtClean="0"/>
              <a:pPr>
                <a:defRPr/>
              </a:pPr>
              <a:t>17/ابت/25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BB55B-7E47-4195-A2B7-D04E507ACA1E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333606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AA9F0A0-0A5C-4377-A2A2-9439D1AE3C84}" type="datetime8">
              <a:rPr lang="fa-IR" smtClean="0"/>
              <a:pPr>
                <a:defRPr/>
              </a:pPr>
              <a:t>17/ابت/25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547C27-7494-4632-813B-7E944D519E37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652566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logo final moavenat copy.tif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737" b="26376"/>
          <a:stretch>
            <a:fillRect/>
          </a:stretch>
        </p:blipFill>
        <p:spPr bwMode="auto">
          <a:xfrm>
            <a:off x="2362200" y="1524000"/>
            <a:ext cx="49990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Yagut" pitchFamily="2" charset="-78"/>
              </a:defRPr>
            </a:lvl1pPr>
            <a:lvl2pPr>
              <a:defRPr>
                <a:cs typeface="B Yagut" pitchFamily="2" charset="-78"/>
              </a:defRPr>
            </a:lvl2pPr>
            <a:lvl3pPr>
              <a:defRPr>
                <a:cs typeface="B Yagut" pitchFamily="2" charset="-78"/>
              </a:defRPr>
            </a:lvl3pPr>
            <a:lvl4pPr>
              <a:defRPr>
                <a:cs typeface="B Yagut" pitchFamily="2" charset="-78"/>
              </a:defRPr>
            </a:lvl4pPr>
            <a:lvl5pPr>
              <a:defRPr>
                <a:cs typeface="B Yagut" pitchFamily="2" charset="-78"/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effectLst/>
                <a:cs typeface="B Yagut" pitchFamily="2" charset="-78"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7FD1839-199B-40CA-A7DE-B3C096DEA181}" type="datetime8">
              <a:rPr lang="fa-IR" smtClean="0"/>
              <a:pPr>
                <a:defRPr/>
              </a:pPr>
              <a:t>17/ابت/25</a:t>
            </a:fld>
            <a:endParaRPr lang="fa-IR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A915E6-25D4-4478-83EA-8A1184D8A544}" type="slidenum">
              <a:rPr lang="fa-IR"/>
              <a:pPr>
                <a:defRPr/>
              </a:pPr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xmlns="" val="3787722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66C043-BF30-4C83-8DCF-55F75257181A}" type="datetime8">
              <a:rPr lang="fa-IR" smtClean="0"/>
              <a:pPr>
                <a:defRPr/>
              </a:pPr>
              <a:t>17/ابت/25</a:t>
            </a:fld>
            <a:endParaRPr lang="fa-I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68ADEF-94E8-494B-BF1A-52E35ADF85C0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7535664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30D9628-3028-4324-ADB7-E4938042F556}" type="datetime8">
              <a:rPr lang="fa-IR" smtClean="0"/>
              <a:pPr>
                <a:defRPr/>
              </a:pPr>
              <a:t>17/ابت/25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B0FEEC-C887-49A2-813C-0F3E191FE232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5802107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85624E-438A-451D-9FFC-8FD1BAADD8AC}" type="datetime8">
              <a:rPr lang="fa-IR" smtClean="0"/>
              <a:pPr>
                <a:defRPr/>
              </a:pPr>
              <a:t>17/ابت/25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92FDB1-4CDB-401A-97FA-64FF19B31A97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4055937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DD4957-1AAC-4143-B01E-59DB6D58EF6B}" type="datetime8">
              <a:rPr lang="fa-IR" smtClean="0"/>
              <a:pPr>
                <a:defRPr/>
              </a:pPr>
              <a:t>17/ابت/25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A7DEBB-8618-437D-A91E-D0446D02177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618778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1F7493-793D-4AE3-9287-DC242F778A1D}" type="datetime8">
              <a:rPr lang="fa-IR" smtClean="0"/>
              <a:pPr>
                <a:defRPr/>
              </a:pPr>
              <a:t>17/ابت/25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E16D21-36F9-4973-9841-CC8DF3F0ED66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365469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F4377D5-582E-4D54-BBE8-15B14B2B1FD7}" type="datetime8">
              <a:rPr lang="fa-IR" smtClean="0"/>
              <a:pPr>
                <a:defRPr/>
              </a:pPr>
              <a:t>17/ابت/25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23939-34E4-4D33-94D5-F50694E1FBFD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56500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2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D16A253-717F-4B7A-A0F7-CAAA3A4E2777}" type="datetime8">
              <a:rPr lang="fa-IR" smtClean="0"/>
              <a:pPr>
                <a:defRPr/>
              </a:pPr>
              <a:t>17/ابت/25</a:t>
            </a:fld>
            <a:endParaRPr lang="fa-IR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/>
              <a:t>معاونت بهداشت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6A34DC4-E48F-490F-B258-50DFACCBB02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40819538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logo final moavenat copy.tif"/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2209800" y="1600200"/>
            <a:ext cx="4800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34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45A55F1-6414-4458-B0C2-BA68F11E77D9}" type="datetime8">
              <a:rPr lang="fa-IR" smtClean="0"/>
              <a:pPr>
                <a:defRPr/>
              </a:pPr>
              <a:t>17/ابت/25</a:t>
            </a:fld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B Zar" pitchFamily="2" charset="-78"/>
              </a:defRPr>
            </a:lvl1pPr>
            <a:extLst/>
          </a:lstStyle>
          <a:p>
            <a:pPr>
              <a:defRPr/>
            </a:pPr>
            <a:fld id="{3B8F6583-93DF-424E-A836-9A068112C1F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  <p:pic>
        <p:nvPicPr>
          <p:cNvPr id="1037" name="Picture 15" descr="MOH logo.bmp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5943600"/>
            <a:ext cx="987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hf hdr="0" ftr="0" dt="0"/>
  <p:txStyles>
    <p:titleStyle>
      <a:lvl1pPr algn="r" rtl="1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latin typeface="+mj-lt"/>
          <a:ea typeface="+mj-ea"/>
          <a:cs typeface="B Yagut" pitchFamily="2" charset="-78"/>
        </a:defRPr>
      </a:lvl1pPr>
      <a:lvl2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2pPr>
      <a:lvl3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3pPr>
      <a:lvl4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4pPr>
      <a:lvl5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5pPr>
      <a:lvl6pPr marL="4572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6pPr>
      <a:lvl7pPr marL="9144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7pPr>
      <a:lvl8pPr marL="13716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8pPr>
      <a:lvl9pPr marL="18288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9pPr>
      <a:extLst/>
    </p:titleStyle>
    <p:bodyStyle>
      <a:lvl1pPr marL="365125" indent="-255588" algn="r" rtl="1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B Yagut" pitchFamily="2" charset="-78"/>
        </a:defRPr>
      </a:lvl1pPr>
      <a:lvl2pPr marL="620713" indent="-228600" algn="r" rtl="1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B Yagut" pitchFamily="2" charset="-78"/>
        </a:defRPr>
      </a:lvl2pPr>
      <a:lvl3pPr marL="858838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B Yagut" pitchFamily="2" charset="-78"/>
        </a:defRPr>
      </a:lvl3pPr>
      <a:lvl4pPr marL="11430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B Yagut" pitchFamily="2" charset="-78"/>
        </a:defRPr>
      </a:lvl4pPr>
      <a:lvl5pPr marL="13716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B Yagut" pitchFamily="2" charset="-78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drehdayivand@yahoo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3620615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fa-IR" sz="60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کارگاه مشاوره شیر مادر</a:t>
            </a:r>
            <a:r>
              <a:rPr lang="fa-IR" sz="53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/>
            </a:r>
            <a:br>
              <a:rPr lang="fa-IR" sz="53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</a:br>
            <a:r>
              <a:rPr lang="fa-IR" sz="49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 </a:t>
            </a:r>
            <a:r>
              <a:rPr lang="fa-IR" sz="4900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بيماريهاي غیرعفوني</a:t>
            </a:r>
            <a:r>
              <a:rPr lang="en-US" sz="4900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 </a:t>
            </a:r>
            <a:r>
              <a:rPr lang="fa-IR" sz="4900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مادر و شیردهی</a:t>
            </a:r>
            <a:br>
              <a:rPr lang="fa-IR" sz="4900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</a:br>
            <a:r>
              <a:rPr lang="fa-IR" sz="53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/>
            </a:r>
            <a:br>
              <a:rPr lang="fa-IR" sz="53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</a:br>
            <a:r>
              <a:rPr lang="fa-IR" sz="3100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دکتر فرناز اهدائی وند</a:t>
            </a:r>
            <a:br>
              <a:rPr lang="fa-IR" sz="3100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</a:br>
            <a:r>
              <a:rPr lang="fa-IR" sz="3100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جراح و متخصص بیماریهای زنان و نازایی</a:t>
            </a:r>
            <a:r>
              <a:rPr lang="fa-IR" sz="60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/>
            </a:r>
            <a:br>
              <a:rPr lang="fa-IR" sz="60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</a:br>
            <a:r>
              <a:rPr lang="en-US" sz="2400" dirty="0" smtClean="0">
                <a:cs typeface="B Titr" pitchFamily="2" charset="-78"/>
                <a:hlinkClick r:id="rId2"/>
              </a:rPr>
              <a:t>drehdayivand@yahoo.com</a:t>
            </a:r>
            <a:r>
              <a:rPr lang="fa-IR" sz="49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/>
            </a:r>
            <a:br>
              <a:rPr lang="fa-IR" sz="49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</a:br>
            <a:endParaRPr lang="fa-IR" sz="27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B Titr" pitchFamily="2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81138"/>
            <a:ext cx="9144000" cy="4525962"/>
          </a:xfrm>
        </p:spPr>
        <p:txBody>
          <a:bodyPr/>
          <a:lstStyle/>
          <a:p>
            <a:pPr algn="justLow"/>
            <a:r>
              <a:rPr lang="fa-IR" sz="3600" b="1" dirty="0" smtClean="0">
                <a:cs typeface="B Nazanin" pitchFamily="2" charset="-78"/>
              </a:rPr>
              <a:t>نیاز به انسولین در دوران شیردهی کمتر از قبل از بارداری است</a:t>
            </a:r>
          </a:p>
          <a:p>
            <a:pPr algn="justLow"/>
            <a:r>
              <a:rPr lang="fa-IR" sz="3600" b="1" dirty="0" smtClean="0">
                <a:cs typeface="B Nazanin" pitchFamily="2" charset="-78"/>
              </a:rPr>
              <a:t>ایجاد احساس رضایت در مادر</a:t>
            </a:r>
          </a:p>
          <a:p>
            <a:r>
              <a:rPr lang="fa-IR" sz="3600" b="1" dirty="0" smtClean="0">
                <a:cs typeface="B Nazanin" pitchFamily="2" charset="-78"/>
              </a:rPr>
              <a:t>تنظیم کالری دریافتی مادر بر اساس نیاز شیرخوار (توسط متخصص تغذیه یا مشاور)</a:t>
            </a:r>
          </a:p>
          <a:p>
            <a:r>
              <a:rPr lang="fa-IR" sz="3600" b="1" dirty="0" smtClean="0">
                <a:cs typeface="B Nazanin" pitchFamily="2" charset="-78"/>
              </a:rPr>
              <a:t>توجه به ابتلا کودک به برفک دهان و درمان به موقع آن</a:t>
            </a:r>
          </a:p>
          <a:p>
            <a:r>
              <a:rPr lang="fa-IR" sz="3600" b="1" dirty="0" smtClean="0">
                <a:cs typeface="B Nazanin" pitchFamily="2" charset="-78"/>
              </a:rPr>
              <a:t>اقدام فوری در مورد احتقان یا تجمع شیر جهت پیشگیری از عفونت</a:t>
            </a:r>
          </a:p>
          <a:p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>
            <a:noAutofit/>
          </a:bodyPr>
          <a:lstStyle/>
          <a:p>
            <a:pPr algn="ctr"/>
            <a:r>
              <a:rPr lang="fa-IR" sz="4400" dirty="0" smtClean="0">
                <a:cs typeface="B Titr" pitchFamily="2" charset="-78"/>
              </a:rPr>
              <a:t>اقدامات پس از برقراری شیردهی در مادران دیابتی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10</a:t>
            </a:fld>
            <a:endParaRPr lang="fa-I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81138"/>
            <a:ext cx="9144000" cy="4525962"/>
          </a:xfrm>
        </p:spPr>
        <p:txBody>
          <a:bodyPr/>
          <a:lstStyle/>
          <a:p>
            <a:r>
              <a:rPr lang="fa-IR" sz="3600" b="1" dirty="0" smtClean="0">
                <a:cs typeface="B Nazanin" pitchFamily="2" charset="-78"/>
              </a:rPr>
              <a:t>افزایش خطر ابتلا به شقاق یا عفونت پستان(قارچها.....)</a:t>
            </a:r>
          </a:p>
          <a:p>
            <a:pPr lvl="2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رعایت بهداشت پستان</a:t>
            </a:r>
          </a:p>
          <a:p>
            <a:pPr lvl="2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شستشوی مرتب دستها</a:t>
            </a:r>
          </a:p>
          <a:p>
            <a:pPr lvl="2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شستشوی پستان پس از شیردهی با آب</a:t>
            </a:r>
          </a:p>
          <a:p>
            <a:pPr lvl="2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خشک نگه داشتن پستانها</a:t>
            </a:r>
          </a:p>
          <a:p>
            <a:pPr lvl="2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در صورت نیاز، استفاده از ترکیبات ضد قارچ موضعی یا سیستمیک</a:t>
            </a:r>
          </a:p>
          <a:p>
            <a:endParaRPr lang="fa-IR" sz="3600" b="1" dirty="0" smtClean="0">
              <a:cs typeface="B Nazanin" pitchFamily="2" charset="-78"/>
            </a:endParaRPr>
          </a:p>
          <a:p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>
            <a:noAutofit/>
          </a:bodyPr>
          <a:lstStyle/>
          <a:p>
            <a:pPr algn="ctr"/>
            <a:r>
              <a:rPr lang="fa-IR" sz="4400" dirty="0" smtClean="0">
                <a:cs typeface="B Titr" pitchFamily="2" charset="-78"/>
              </a:rPr>
              <a:t>اقدامات پس از برقراری شیردهی در مادران دیابتی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11</a:t>
            </a:fld>
            <a:endParaRPr lang="fa-I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11960" y="1700808"/>
            <a:ext cx="4392488" cy="5157192"/>
          </a:xfrm>
        </p:spPr>
        <p:txBody>
          <a:bodyPr/>
          <a:lstStyle/>
          <a:p>
            <a:pPr algn="justLow"/>
            <a:r>
              <a:rPr lang="fa-IR" sz="3600" b="1" dirty="0" smtClean="0">
                <a:cs typeface="B Nazanin" pitchFamily="2" charset="-78"/>
              </a:rPr>
              <a:t>تدریجی و آرام</a:t>
            </a:r>
          </a:p>
          <a:p>
            <a:pPr algn="justLow">
              <a:buNone/>
            </a:pPr>
            <a:endParaRPr lang="fa-IR" sz="3600" b="1" dirty="0" smtClean="0">
              <a:cs typeface="B Nazanin" pitchFamily="2" charset="-78"/>
            </a:endParaRPr>
          </a:p>
          <a:p>
            <a:pPr algn="justLow"/>
            <a:r>
              <a:rPr lang="fa-IR" sz="3600" b="1" dirty="0" smtClean="0">
                <a:cs typeface="B Nazanin" pitchFamily="2" charset="-78"/>
              </a:rPr>
              <a:t>تنظیم رژیم غذایی و انسولین( آهسته و آرام)</a:t>
            </a:r>
          </a:p>
          <a:p>
            <a:pPr algn="justLow">
              <a:buNone/>
            </a:pPr>
            <a:endParaRPr lang="fa-IR" sz="3600" b="1" dirty="0" smtClean="0">
              <a:cs typeface="B Nazanin" pitchFamily="2" charset="-78"/>
            </a:endParaRPr>
          </a:p>
          <a:p>
            <a:pPr algn="justLow"/>
            <a:r>
              <a:rPr lang="fa-IR" sz="3600" b="1" dirty="0" smtClean="0">
                <a:cs typeface="B Nazanin" pitchFamily="2" charset="-78"/>
              </a:rPr>
              <a:t>پرهیز از قطع ناگهانی شیردهی</a:t>
            </a:r>
          </a:p>
          <a:p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426170"/>
          </a:xfrm>
        </p:spPr>
        <p:txBody>
          <a:bodyPr>
            <a:noAutofit/>
          </a:bodyPr>
          <a:lstStyle/>
          <a:p>
            <a:pPr algn="ctr"/>
            <a:r>
              <a:rPr lang="fa-IR" sz="4400" dirty="0" smtClean="0">
                <a:cs typeface="B Titr" pitchFamily="2" charset="-78"/>
              </a:rPr>
              <a:t>اقدامات زمان از شیر گرفتن در مادران دیابتی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12</a:t>
            </a:fld>
            <a:endParaRPr lang="fa-I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43088"/>
            <a:ext cx="4067944" cy="3746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-2465" y="1417638"/>
            <a:ext cx="8686800" cy="7025983"/>
          </a:xfrm>
        </p:spPr>
        <p:txBody>
          <a:bodyPr/>
          <a:lstStyle/>
          <a:p>
            <a:r>
              <a:rPr lang="fa-IR" sz="3600" b="1" dirty="0" smtClean="0">
                <a:cs typeface="B Nazanin" pitchFamily="2" charset="-78"/>
              </a:rPr>
              <a:t>بیماری</a:t>
            </a:r>
            <a:r>
              <a:rPr lang="en-US" sz="3600" b="1" dirty="0" smtClean="0">
                <a:cs typeface="B Nazanin" pitchFamily="2" charset="-78"/>
              </a:rPr>
              <a:t>CNS</a:t>
            </a:r>
            <a:r>
              <a:rPr lang="fa-IR" sz="3600" b="1" dirty="0" smtClean="0">
                <a:cs typeface="B Nazanin" pitchFamily="2" charset="-78"/>
              </a:rPr>
              <a:t> با علت نا مشخص و علائم بالینی تشنج</a:t>
            </a:r>
          </a:p>
          <a:p>
            <a:r>
              <a:rPr lang="fa-IR" sz="3600" b="1" dirty="0" smtClean="0">
                <a:cs typeface="B Nazanin" pitchFamily="2" charset="-78"/>
              </a:rPr>
              <a:t>50% بیماران با داروکنترل می شوند و 50% بطور نسبی تحت کنترل</a:t>
            </a:r>
          </a:p>
          <a:p>
            <a:pPr>
              <a:buNone/>
            </a:pPr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توصیه هادر زمان شیردهی:</a:t>
            </a:r>
          </a:p>
          <a:p>
            <a:pPr lvl="1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تهیه صندلی دارای حفاظ و امن برای مادر و کودک</a:t>
            </a:r>
          </a:p>
          <a:p>
            <a:pPr lvl="1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پوزیشن مناسب مادر در زمان شیردهی و کاهش خطر تروما به نوزاد زمان تشنج</a:t>
            </a:r>
          </a:p>
          <a:p>
            <a:pPr lvl="1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 در صورت شروع حمله تشنج، فورا شیر خوار را روی زمین بخواباند</a:t>
            </a:r>
          </a:p>
          <a:p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 smtClean="0">
                <a:cs typeface="B Titr" pitchFamily="2" charset="-78"/>
              </a:rPr>
              <a:t>صرع</a:t>
            </a:r>
            <a:r>
              <a:rPr lang="en-US" sz="4400" dirty="0" smtClean="0">
                <a:latin typeface="Aharoni" pitchFamily="2" charset="-79"/>
                <a:cs typeface="Aharoni" pitchFamily="2" charset="-79"/>
              </a:rPr>
              <a:t>Epilepsy     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13</a:t>
            </a:fld>
            <a:endParaRPr lang="fa-IR" dirty="0"/>
          </a:p>
        </p:txBody>
      </p:sp>
      <p:pic>
        <p:nvPicPr>
          <p:cNvPr id="10242" name="Picture 2" descr="http://www.jamejamonline.ir/Media/Image/1392/02/14/6350326737436845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110" y="-416330"/>
            <a:ext cx="3333750" cy="183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12776"/>
            <a:ext cx="8686800" cy="2808312"/>
          </a:xfrm>
        </p:spPr>
        <p:txBody>
          <a:bodyPr/>
          <a:lstStyle/>
          <a:p>
            <a:pPr algn="ctr"/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بیشتر داروهای ضد تشنج به مقدار ناچیز وارد شیر مادر می شوند</a:t>
            </a:r>
          </a:p>
          <a:p>
            <a:pPr algn="justLow">
              <a:buNone/>
            </a:pPr>
            <a:r>
              <a:rPr lang="fa-IR" sz="3600" b="1" dirty="0" smtClean="0">
                <a:cs typeface="B Nazanin" pitchFamily="2" charset="-78"/>
              </a:rPr>
              <a:t>( </a:t>
            </a:r>
            <a:r>
              <a:rPr lang="fa-IR" sz="3600" b="1" dirty="0" smtClean="0">
                <a:cs typeface="B Nazanin" pitchFamily="2" charset="-78"/>
              </a:rPr>
              <a:t> فنوباربیتال- </a:t>
            </a:r>
            <a:r>
              <a:rPr lang="fa-IR" sz="3600" b="1" dirty="0" smtClean="0">
                <a:cs typeface="B Nazanin" pitchFamily="2" charset="-78"/>
              </a:rPr>
              <a:t>اتوسوکسیماید- پریمیدون-فنی توئین- کاربامازپین- والپروئیک اسید- دیازپام- توپیرامات یا توپاماکس )</a:t>
            </a:r>
          </a:p>
          <a:p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 smtClean="0">
                <a:cs typeface="B Titr" pitchFamily="2" charset="-78"/>
              </a:rPr>
              <a:t>صرع</a:t>
            </a:r>
            <a:r>
              <a:rPr lang="en-US" sz="4400" dirty="0" smtClean="0">
                <a:latin typeface="Aharoni" pitchFamily="2" charset="-79"/>
                <a:cs typeface="Aharoni" pitchFamily="2" charset="-79"/>
              </a:rPr>
              <a:t>Epilepsy     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14</a:t>
            </a:fld>
            <a:endParaRPr lang="fa-IR" dirty="0"/>
          </a:p>
        </p:txBody>
      </p:sp>
      <p:pic>
        <p:nvPicPr>
          <p:cNvPr id="3076" name="Picture 4" descr="http://www.beytoote.com/images/stories/health/he1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240688"/>
            <a:ext cx="4481143" cy="2617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12776"/>
            <a:ext cx="8686800" cy="2808312"/>
          </a:xfrm>
        </p:spPr>
        <p:txBody>
          <a:bodyPr/>
          <a:lstStyle/>
          <a:p>
            <a:pPr algn="ctr"/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مادران تحت درمان دارویی در دوران بارداری توصیه می شود در 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early post partum </a:t>
            </a:r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 ، شیردهی بصورت 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mix </a:t>
            </a:r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 ( فورمولا و شیر مادر) صورت گیرد.</a:t>
            </a:r>
            <a:endParaRPr lang="fa-IR" sz="3600" b="1" dirty="0" smtClean="0">
              <a:cs typeface="B Nazanin" pitchFamily="2" charset="-78"/>
            </a:endParaRPr>
          </a:p>
          <a:p>
            <a:r>
              <a:rPr lang="fa-IR" sz="3600" b="1" dirty="0" smtClean="0">
                <a:cs typeface="B Nazanin" pitchFamily="2" charset="-78"/>
              </a:rPr>
              <a:t>سپس بتدریج با کاهش سطح سرمی دارو در خون شیر خوار و افزایش متابولیسم دارو توسط نوزاد می توان نوزاد را به سمت شیردهی کامل  هدایت کرد</a:t>
            </a:r>
          </a:p>
          <a:p>
            <a:pPr marL="109537" indent="0" algn="l" rtl="0">
              <a:buNone/>
            </a:pPr>
            <a:r>
              <a:rPr lang="en-US" sz="3600" b="1" dirty="0" smtClean="0">
                <a:cs typeface="B Nazanin" pitchFamily="2" charset="-78"/>
              </a:rPr>
              <a:t>Full breastfeeding</a:t>
            </a:r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 smtClean="0">
                <a:cs typeface="B Titr" pitchFamily="2" charset="-78"/>
              </a:rPr>
              <a:t>صرع</a:t>
            </a:r>
            <a:r>
              <a:rPr lang="en-US" sz="4400" dirty="0" smtClean="0">
                <a:latin typeface="Aharoni" pitchFamily="2" charset="-79"/>
                <a:cs typeface="Aharoni" pitchFamily="2" charset="-79"/>
              </a:rPr>
              <a:t>Epilepsy     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15</a:t>
            </a:fld>
            <a:endParaRPr lang="fa-IR" dirty="0"/>
          </a:p>
        </p:txBody>
      </p:sp>
      <p:pic>
        <p:nvPicPr>
          <p:cNvPr id="1026" name="Picture 2" descr="L9XV94CAZB7QF0CATD3E6GCAH1KPCXCAP0OZ63CAE4VHIXCAXOBJZ9CAKXGR1GCATE8O9YCAZ8PQ02CATT2NDQCAD3KWDICA9Z2BO1CAOG77IZCA0CFTH4CACXT9WKCAEU8ZN9CA1AQ4N0CA10SOTMCADC4IEV"/>
          <p:cNvPicPr>
            <a:picLocks noChangeAspect="1" noChangeArrowheads="1"/>
          </p:cNvPicPr>
          <p:nvPr/>
        </p:nvPicPr>
        <p:blipFill>
          <a:blip r:embed="rId2" cstate="print">
            <a:lum contras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400319">
            <a:off x="4779534" y="4920360"/>
            <a:ext cx="4306445" cy="2124006"/>
          </a:xfrm>
          <a:prstGeom prst="rect">
            <a:avLst/>
          </a:prstGeom>
          <a:noFill/>
          <a:ln w="9525" algn="in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065457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1628800"/>
            <a:ext cx="8208912" cy="4536504"/>
          </a:xfrm>
        </p:spPr>
        <p:txBody>
          <a:bodyPr/>
          <a:lstStyle/>
          <a:p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بیماری التهابی دمیلینه 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 CNS</a:t>
            </a:r>
            <a:r>
              <a:rPr lang="fa-IR" sz="3600" b="1" dirty="0" smtClean="0">
                <a:cs typeface="B Nazanin" pitchFamily="2" charset="-78"/>
              </a:rPr>
              <a:t>  </a:t>
            </a:r>
          </a:p>
          <a:p>
            <a:r>
              <a:rPr lang="fa-IR" sz="3600" b="1" dirty="0" smtClean="0">
                <a:solidFill>
                  <a:srgbClr val="0070C0"/>
                </a:solidFill>
                <a:cs typeface="B Nazanin" pitchFamily="2" charset="-78"/>
              </a:rPr>
              <a:t>علائم:</a:t>
            </a:r>
          </a:p>
          <a:p>
            <a:pPr lvl="2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ضعف-بی حسی- پارستزی- تاری دید- اختلال تکلم</a:t>
            </a:r>
          </a:p>
          <a:p>
            <a:r>
              <a:rPr lang="fa-IR" sz="3600" b="1" dirty="0" smtClean="0">
                <a:cs typeface="B Nazanin" pitchFamily="2" charset="-78"/>
              </a:rPr>
              <a:t>شدت بیماری خفیف تا شدید و دارای دوره های بهبودی</a:t>
            </a:r>
          </a:p>
          <a:p>
            <a:r>
              <a:rPr lang="fa-IR" sz="3600" b="1" dirty="0" smtClean="0">
                <a:cs typeface="B Nazanin" pitchFamily="2" charset="-78"/>
              </a:rPr>
              <a:t>بیماری در اثر تغییر در سیستم ایمنی</a:t>
            </a:r>
          </a:p>
          <a:p>
            <a:pPr>
              <a:buNone/>
            </a:pPr>
            <a:endParaRPr lang="en-US" sz="3600" b="1" dirty="0" smtClean="0">
              <a:cs typeface="B Nazanin" pitchFamily="2" charset="-78"/>
            </a:endParaRPr>
          </a:p>
          <a:p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4700" dirty="0" smtClean="0">
                <a:cs typeface="B Titr" pitchFamily="2" charset="-78"/>
              </a:rPr>
              <a:t>مولتیپل اسکلروزیس</a:t>
            </a:r>
            <a:r>
              <a:rPr lang="en-US" sz="4400" dirty="0" smtClean="0">
                <a:latin typeface="Aharoni" pitchFamily="2" charset="-79"/>
                <a:cs typeface="Aharoni" pitchFamily="2" charset="-79"/>
              </a:rPr>
              <a:t>Multiple Sclerosis 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16</a:t>
            </a:fld>
            <a:endParaRPr lang="fa-I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2060848"/>
            <a:ext cx="8064896" cy="4248472"/>
          </a:xfrm>
        </p:spPr>
        <p:txBody>
          <a:bodyPr/>
          <a:lstStyle/>
          <a:p>
            <a:r>
              <a:rPr lang="fa-IR" sz="3600" b="1" dirty="0" smtClean="0">
                <a:cs typeface="B Nazanin" pitchFamily="2" charset="-78"/>
              </a:rPr>
              <a:t>شیردهی بیش از 6 ماه موجب حفاظت شیر خوار از ابتلا به </a:t>
            </a:r>
            <a:r>
              <a:rPr lang="en-US" sz="3600" b="1" dirty="0" smtClean="0">
                <a:cs typeface="B Nazanin" pitchFamily="2" charset="-78"/>
              </a:rPr>
              <a:t>MS</a:t>
            </a:r>
            <a:endParaRPr lang="fa-IR" sz="3600" b="1" dirty="0" smtClean="0">
              <a:cs typeface="B Nazanin" pitchFamily="2" charset="-78"/>
            </a:endParaRPr>
          </a:p>
          <a:p>
            <a:pPr>
              <a:buNone/>
            </a:pPr>
            <a:r>
              <a:rPr lang="fa-IR" sz="3600" b="1" dirty="0" smtClean="0">
                <a:cs typeface="B Nazanin" pitchFamily="2" charset="-78"/>
              </a:rPr>
              <a:t>       (تقویت سیستم ایمنی-وجود اسید چرب غیر    اشباع بیشتر)</a:t>
            </a:r>
          </a:p>
          <a:p>
            <a:r>
              <a:rPr lang="fa-IR" sz="3600" b="1" dirty="0" smtClean="0">
                <a:cs typeface="B Nazanin" pitchFamily="2" charset="-78"/>
              </a:rPr>
              <a:t>غیر قابل انتقال از طریق شیر</a:t>
            </a:r>
          </a:p>
          <a:p>
            <a:r>
              <a:rPr lang="fa-IR" sz="3600" b="1" dirty="0" smtClean="0">
                <a:cs typeface="B Nazanin" pitchFamily="2" charset="-78"/>
              </a:rPr>
              <a:t>کاهش عود </a:t>
            </a:r>
            <a:r>
              <a:rPr lang="en-US" sz="3600" b="1" dirty="0" smtClean="0">
                <a:cs typeface="B Nazanin" pitchFamily="2" charset="-78"/>
              </a:rPr>
              <a:t> MS</a:t>
            </a:r>
            <a:r>
              <a:rPr lang="fa-IR" sz="3600" b="1" dirty="0" smtClean="0">
                <a:cs typeface="B Nazanin" pitchFamily="2" charset="-78"/>
              </a:rPr>
              <a:t>در شیردهی</a:t>
            </a:r>
          </a:p>
          <a:p>
            <a:r>
              <a:rPr lang="fa-IR" sz="3600" b="1" dirty="0" smtClean="0">
                <a:cs typeface="B Nazanin" pitchFamily="2" charset="-78"/>
              </a:rPr>
              <a:t>عدم منع مصرف دارو در مادر مبتلا به </a:t>
            </a:r>
            <a:r>
              <a:rPr lang="en-US" sz="3600" b="1" dirty="0" smtClean="0">
                <a:cs typeface="B Nazanin" pitchFamily="2" charset="-78"/>
              </a:rPr>
              <a:t>MS</a:t>
            </a:r>
            <a:endParaRPr lang="fa-IR" sz="3600" b="1" dirty="0" smtClean="0">
              <a:cs typeface="B Nazanin" pitchFamily="2" charset="-78"/>
            </a:endParaRPr>
          </a:p>
          <a:p>
            <a:endParaRPr lang="en-US" sz="3600" b="1" dirty="0" smtClean="0">
              <a:cs typeface="B Nazanin" pitchFamily="2" charset="-78"/>
            </a:endParaRPr>
          </a:p>
          <a:p>
            <a:endParaRPr lang="fa-IR" sz="3600" b="1" dirty="0" smtClean="0">
              <a:cs typeface="B Nazanin" pitchFamily="2" charset="-78"/>
            </a:endParaRPr>
          </a:p>
          <a:p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fa-IR" sz="4700" dirty="0" smtClean="0">
                <a:cs typeface="B Titr" pitchFamily="2" charset="-78"/>
              </a:rPr>
              <a:t>مولتیپل اسکلروزیس</a:t>
            </a:r>
            <a:r>
              <a:rPr lang="en-US" sz="4400" dirty="0" smtClean="0">
                <a:latin typeface="Aharoni" pitchFamily="2" charset="-79"/>
                <a:cs typeface="Aharoni" pitchFamily="2" charset="-79"/>
              </a:rPr>
              <a:t>Multiple Sclerosis 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17</a:t>
            </a:fld>
            <a:endParaRPr lang="fa-I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4" y="1196751"/>
            <a:ext cx="9036496" cy="5659745"/>
          </a:xfrm>
        </p:spPr>
        <p:txBody>
          <a:bodyPr/>
          <a:lstStyle/>
          <a:p>
            <a:pPr marL="109537" indent="0" algn="justLow">
              <a:buNone/>
            </a:pPr>
            <a:endParaRPr lang="fa-IR" sz="40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justLow">
              <a:buFont typeface="Wingdings" panose="05000000000000000000" pitchFamily="2" charset="2"/>
              <a:buChar char="q"/>
            </a:pPr>
            <a:r>
              <a:rPr lang="fa-IR" sz="4000" b="1" dirty="0" smtClean="0">
                <a:solidFill>
                  <a:srgbClr val="FF0000"/>
                </a:solidFill>
                <a:cs typeface="B Nazanin" pitchFamily="2" charset="-78"/>
              </a:rPr>
              <a:t>تعریف:</a:t>
            </a:r>
            <a:r>
              <a:rPr lang="fa-IR" sz="4000" b="1" dirty="0" smtClean="0">
                <a:cs typeface="B Nazanin" pitchFamily="2" charset="-78"/>
              </a:rPr>
              <a:t>بیماری مزمن</a:t>
            </a:r>
            <a:r>
              <a:rPr lang="en-US" sz="4000" b="1" dirty="0" smtClean="0">
                <a:cs typeface="B Nazanin" pitchFamily="2" charset="-78"/>
              </a:rPr>
              <a:t> </a:t>
            </a:r>
            <a:r>
              <a:rPr lang="fa-IR" sz="4000" b="1" dirty="0" smtClean="0">
                <a:cs typeface="B Nazanin" pitchFamily="2" charset="-78"/>
              </a:rPr>
              <a:t>مولتی سیستم با علت نا مشخص با درگیری مفاصل </a:t>
            </a:r>
          </a:p>
          <a:p>
            <a:pPr algn="justLow">
              <a:buFont typeface="Wingdings" panose="05000000000000000000" pitchFamily="2" charset="2"/>
              <a:buChar char="q"/>
            </a:pPr>
            <a:r>
              <a:rPr lang="fa-IR" sz="4000" b="1" dirty="0">
                <a:solidFill>
                  <a:srgbClr val="FF0000"/>
                </a:solidFill>
                <a:cs typeface="B Nazanin" pitchFamily="2" charset="-78"/>
              </a:rPr>
              <a:t>پاتوژنز</a:t>
            </a:r>
            <a:r>
              <a:rPr lang="fa-IR" sz="4000" b="1" dirty="0" smtClean="0">
                <a:cs typeface="B Nazanin" pitchFamily="2" charset="-78"/>
              </a:rPr>
              <a:t>: اختلال سیستم ایمنی- جزء بیماریهای اتو ایمیون</a:t>
            </a:r>
            <a:endParaRPr lang="fa-IR" sz="4000" b="1" dirty="0">
              <a:cs typeface="B Nazanin" pitchFamily="2" charset="-78"/>
            </a:endParaRPr>
          </a:p>
          <a:p>
            <a:pPr algn="justLow">
              <a:buFont typeface="Wingdings" panose="05000000000000000000" pitchFamily="2" charset="2"/>
              <a:buChar char="q"/>
            </a:pPr>
            <a:r>
              <a:rPr lang="fa-IR" sz="4000" b="1" dirty="0" smtClean="0">
                <a:solidFill>
                  <a:srgbClr val="FF0000"/>
                </a:solidFill>
                <a:cs typeface="B Nazanin" pitchFamily="2" charset="-78"/>
              </a:rPr>
              <a:t>شیوع: </a:t>
            </a:r>
            <a:r>
              <a:rPr lang="fa-IR" sz="4000" b="1" dirty="0">
                <a:cs typeface="B Nazanin" pitchFamily="2" charset="-78"/>
              </a:rPr>
              <a:t>0.8% شیوع در زنان 3 برابر مردان است</a:t>
            </a:r>
          </a:p>
          <a:p>
            <a:pPr algn="justLow">
              <a:buFont typeface="Wingdings" panose="05000000000000000000" pitchFamily="2" charset="2"/>
              <a:buChar char="q"/>
            </a:pPr>
            <a:r>
              <a:rPr lang="fa-IR" sz="4000" b="1" dirty="0" smtClean="0">
                <a:solidFill>
                  <a:srgbClr val="FF0000"/>
                </a:solidFill>
                <a:cs typeface="B Nazanin" pitchFamily="2" charset="-78"/>
              </a:rPr>
              <a:t>بیماریهای هم گروه:</a:t>
            </a:r>
            <a:r>
              <a:rPr lang="fa-IR" sz="4000" b="1" dirty="0" smtClean="0">
                <a:cs typeface="B Nazanin" pitchFamily="2" charset="-78"/>
              </a:rPr>
              <a:t>لوپوس اریتماتو- اوستئو آرتریت- فیبرو میالژی- پلی میالژی</a:t>
            </a:r>
          </a:p>
          <a:p>
            <a:pPr marL="109537" indent="0">
              <a:buNone/>
            </a:pPr>
            <a:endParaRPr lang="fa-IR" sz="4000" b="1" dirty="0" smtClean="0">
              <a:cs typeface="B Nazanin" pitchFamily="2" charset="-78"/>
            </a:endParaRPr>
          </a:p>
          <a:p>
            <a:pPr marL="109537" indent="0">
              <a:buNone/>
            </a:pPr>
            <a:endParaRPr lang="en-US" sz="60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 smtClean="0">
                <a:cs typeface="B Titr" pitchFamily="2" charset="-78"/>
              </a:rPr>
              <a:t>آرتریت روماتوئید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0432" y="6309320"/>
            <a:ext cx="553393" cy="464543"/>
          </a:xfrm>
        </p:spPr>
        <p:txBody>
          <a:bodyPr/>
          <a:lstStyle/>
          <a:p>
            <a:pPr>
              <a:defRPr/>
            </a:pPr>
            <a:fld id="{10A915E6-25D4-4478-83EA-8A1184D8A544}" type="slidenum">
              <a:rPr lang="fa-IR" sz="2000" smtClean="0"/>
              <a:pPr>
                <a:defRPr/>
              </a:pPr>
              <a:t>18</a:t>
            </a:fld>
            <a:endParaRPr lang="fa-IR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9797"/>
            <a:ext cx="3203848" cy="194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706629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196752"/>
            <a:ext cx="8219256" cy="4810348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fa-IR" sz="3600" b="1" dirty="0" smtClean="0">
                <a:solidFill>
                  <a:srgbClr val="FF0000"/>
                </a:solidFill>
                <a:cs typeface="B Nazanin" pitchFamily="2" charset="-78"/>
              </a:rPr>
              <a:t>ژنتیک</a:t>
            </a:r>
            <a:r>
              <a:rPr lang="fa-IR" sz="3600" b="1" dirty="0" smtClean="0">
                <a:cs typeface="B Nazanin" pitchFamily="2" charset="-78"/>
              </a:rPr>
              <a:t>:</a:t>
            </a:r>
            <a:r>
              <a:rPr lang="en-US" sz="3600" b="1" dirty="0" smtClean="0">
                <a:cs typeface="B Nazanin" pitchFamily="2" charset="-78"/>
              </a:rPr>
              <a:t>  (</a:t>
            </a:r>
            <a:r>
              <a:rPr lang="en-US" sz="3600" b="1" dirty="0">
                <a:cs typeface="B Nazanin" pitchFamily="2" charset="-78"/>
              </a:rPr>
              <a:t>HLA- DR4 </a:t>
            </a:r>
            <a:r>
              <a:rPr lang="en-US" sz="3600" b="1" dirty="0" smtClean="0">
                <a:cs typeface="B Nazanin" pitchFamily="2" charset="-78"/>
              </a:rPr>
              <a:t>)</a:t>
            </a:r>
            <a:r>
              <a:rPr lang="fa-IR" sz="3600" b="1" dirty="0" smtClean="0">
                <a:cs typeface="B Nazanin" pitchFamily="2" charset="-78"/>
              </a:rPr>
              <a:t>    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sz="3600" b="1" dirty="0" smtClean="0">
                <a:solidFill>
                  <a:srgbClr val="FF0000"/>
                </a:solidFill>
                <a:cs typeface="B Nazanin" pitchFamily="2" charset="-78"/>
              </a:rPr>
              <a:t>جنس</a:t>
            </a:r>
            <a:r>
              <a:rPr lang="fa-IR" sz="3600" b="1" dirty="0" smtClean="0">
                <a:cs typeface="B Nazanin" pitchFamily="2" charset="-78"/>
              </a:rPr>
              <a:t>: شیوع بیشتر در زنان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sz="3600" b="1" dirty="0" smtClean="0">
                <a:cs typeface="B Nazanin" pitchFamily="2" charset="-78"/>
              </a:rPr>
              <a:t>مصرف طولانی مدت سیگار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sz="3600" b="1" dirty="0" smtClean="0">
                <a:solidFill>
                  <a:srgbClr val="FF0000"/>
                </a:solidFill>
                <a:cs typeface="B Nazanin" pitchFamily="2" charset="-78"/>
              </a:rPr>
              <a:t>حاملگی</a:t>
            </a:r>
            <a:r>
              <a:rPr lang="fa-IR" sz="3600" b="1" dirty="0" smtClean="0">
                <a:cs typeface="B Nazanin" pitchFamily="2" charset="-78"/>
              </a:rPr>
              <a:t>( اثر پیشگیری) و تشدید علائم پس از زایمان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sz="3600" b="1" dirty="0" smtClean="0">
                <a:solidFill>
                  <a:srgbClr val="FF0000"/>
                </a:solidFill>
                <a:cs typeface="B Nazanin" pitchFamily="2" charset="-78"/>
              </a:rPr>
              <a:t>سن منارک</a:t>
            </a:r>
            <a:r>
              <a:rPr lang="fa-IR" sz="3600" b="1" dirty="0" smtClean="0">
                <a:cs typeface="B Nazanin" pitchFamily="2" charset="-78"/>
              </a:rPr>
              <a:t>:زیر 10 سال ( افزایش خطر</a:t>
            </a:r>
            <a:r>
              <a:rPr lang="en-US" sz="3600" b="1" dirty="0">
                <a:cs typeface="B Nazanin" pitchFamily="2" charset="-78"/>
              </a:rPr>
              <a:t> </a:t>
            </a:r>
            <a:r>
              <a:rPr lang="en-US" sz="3600" b="1" dirty="0" smtClean="0">
                <a:cs typeface="B Nazanin" pitchFamily="2" charset="-78"/>
              </a:rPr>
              <a:t>RA</a:t>
            </a:r>
            <a:r>
              <a:rPr lang="fa-IR" sz="3600" b="1" dirty="0" smtClean="0">
                <a:cs typeface="B Nazanin" pitchFamily="2" charset="-78"/>
              </a:rPr>
              <a:t> 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sz="3600" b="1" dirty="0" smtClean="0">
                <a:solidFill>
                  <a:srgbClr val="FF0000"/>
                </a:solidFill>
                <a:cs typeface="B Nazanin" pitchFamily="2" charset="-78"/>
              </a:rPr>
              <a:t>شیردهی</a:t>
            </a:r>
            <a:r>
              <a:rPr lang="fa-IR" sz="3600" b="1" dirty="0" smtClean="0">
                <a:cs typeface="B Nazanin" pitchFamily="2" charset="-78"/>
              </a:rPr>
              <a:t>: با افزایش دوران شیردهی کاهش ریسک </a:t>
            </a:r>
            <a:r>
              <a:rPr lang="en-US" sz="3600" b="1" dirty="0" smtClean="0">
                <a:cs typeface="B Nazanin" pitchFamily="2" charset="-78"/>
              </a:rPr>
              <a:t>RA</a:t>
            </a:r>
            <a:r>
              <a:rPr lang="fa-IR" sz="3600" b="1" dirty="0" smtClean="0">
                <a:cs typeface="B Nazanin" pitchFamily="2" charset="-78"/>
              </a:rPr>
              <a:t>( اثر محافظتی پرولاکتین)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sz="3600" b="1" dirty="0" smtClean="0">
                <a:solidFill>
                  <a:srgbClr val="FF0000"/>
                </a:solidFill>
                <a:cs typeface="B Nazanin" pitchFamily="2" charset="-78"/>
              </a:rPr>
              <a:t>هورمونها</a:t>
            </a:r>
            <a:r>
              <a:rPr lang="fa-IR" sz="3600" b="1" dirty="0" smtClean="0">
                <a:cs typeface="B Nazanin" pitchFamily="2" charset="-78"/>
              </a:rPr>
              <a:t>: (اثر محافظتی آندروژنها)</a:t>
            </a:r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 smtClean="0">
                <a:cs typeface="B Titr" pitchFamily="2" charset="-78"/>
              </a:rPr>
              <a:t>عوامل موثر بر بیماری آرتریت روماتوئید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0432" y="6309320"/>
            <a:ext cx="553393" cy="464543"/>
          </a:xfrm>
        </p:spPr>
        <p:txBody>
          <a:bodyPr/>
          <a:lstStyle/>
          <a:p>
            <a:pPr>
              <a:defRPr/>
            </a:pPr>
            <a:fld id="{10A915E6-25D4-4478-83EA-8A1184D8A544}" type="slidenum">
              <a:rPr lang="fa-IR" sz="2000" smtClean="0"/>
              <a:pPr>
                <a:defRPr/>
              </a:pPr>
              <a:t>19</a:t>
            </a:fld>
            <a:endParaRPr lang="fa-IR" sz="2000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3312368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86933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</a:t>
            </a:fld>
            <a:endParaRPr lang="fa-IR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09632" cy="586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281415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680520"/>
          </a:xfrm>
        </p:spPr>
        <p:txBody>
          <a:bodyPr/>
          <a:lstStyle/>
          <a:p>
            <a:pPr algn="justLow">
              <a:buFont typeface="Wingdings" panose="05000000000000000000" pitchFamily="2" charset="2"/>
              <a:buChar char="q"/>
            </a:pPr>
            <a:r>
              <a:rPr lang="fa-IR" sz="4000" b="1" dirty="0" smtClean="0">
                <a:solidFill>
                  <a:srgbClr val="FF0000"/>
                </a:solidFill>
                <a:cs typeface="B Nazanin" pitchFamily="2" charset="-78"/>
              </a:rPr>
              <a:t>داروهای غیر استروئیدی</a:t>
            </a:r>
            <a:r>
              <a:rPr lang="fa-IR" sz="4000" b="1" dirty="0" smtClean="0">
                <a:cs typeface="B Nazanin" pitchFamily="2" charset="-78"/>
              </a:rPr>
              <a:t>: </a:t>
            </a:r>
          </a:p>
          <a:p>
            <a:pPr marL="109537" indent="0" algn="justLow">
              <a:buNone/>
            </a:pPr>
            <a:r>
              <a:rPr lang="fa-IR" sz="4000" b="1" dirty="0" smtClean="0">
                <a:cs typeface="B Nazanin" pitchFamily="2" charset="-78"/>
              </a:rPr>
              <a:t>مصرف استامینوفن، ایبو بروفن، هیدروکسی کلروکین( پلاکونیل</a:t>
            </a:r>
            <a:r>
              <a:rPr lang="fa-IR" sz="4000" b="1" smtClean="0">
                <a:cs typeface="B Nazanin" pitchFamily="2" charset="-78"/>
              </a:rPr>
              <a:t>)، کتورلاک </a:t>
            </a:r>
            <a:r>
              <a:rPr lang="fa-IR" sz="3600" b="1" dirty="0" smtClean="0">
                <a:cs typeface="B Nazanin" pitchFamily="2" charset="-78"/>
              </a:rPr>
              <a:t>و پیروکسیکام در دوران شیردهی مانعی ندارد.</a:t>
            </a:r>
          </a:p>
          <a:p>
            <a:pPr algn="justLow">
              <a:buFont typeface="Wingdings" panose="05000000000000000000" pitchFamily="2" charset="2"/>
              <a:buChar char="q"/>
            </a:pPr>
            <a:r>
              <a:rPr lang="fa-IR" sz="3600" b="1" dirty="0" smtClean="0">
                <a:cs typeface="B Nazanin" pitchFamily="2" charset="-78"/>
              </a:rPr>
              <a:t>تجویز داروهایی مثل: </a:t>
            </a:r>
            <a:r>
              <a:rPr lang="fa-IR" sz="3600" b="1" dirty="0">
                <a:cs typeface="B Nazanin" pitchFamily="2" charset="-78"/>
              </a:rPr>
              <a:t>متوتروکسات، نمکهای طلاو آزاتیوپرین </a:t>
            </a:r>
            <a:r>
              <a:rPr lang="fa-IR" sz="3600" b="1" dirty="0" smtClean="0">
                <a:cs typeface="B Nazanin" pitchFamily="2" charset="-78"/>
              </a:rPr>
              <a:t>منع شیردهی دارد.</a:t>
            </a:r>
            <a:endParaRPr lang="en-US" sz="3600" b="1" dirty="0" smtClean="0">
              <a:cs typeface="B Nazanin" pitchFamily="2" charset="-78"/>
            </a:endParaRPr>
          </a:p>
          <a:p>
            <a:pPr algn="justLow">
              <a:buFont typeface="Wingdings" panose="05000000000000000000" pitchFamily="2" charset="2"/>
              <a:buChar char="q"/>
            </a:pPr>
            <a:r>
              <a:rPr lang="fa-IR" sz="3600" b="1" dirty="0">
                <a:cs typeface="B Nazanin" pitchFamily="2" charset="-78"/>
              </a:rPr>
              <a:t>سیکلوسپورینها در طی شیردهی </a:t>
            </a:r>
            <a:r>
              <a:rPr lang="fa-IR" sz="3600" b="1" dirty="0" smtClean="0">
                <a:cs typeface="B Nazanin" pitchFamily="2" charset="-78"/>
              </a:rPr>
              <a:t>توصیه</a:t>
            </a:r>
          </a:p>
          <a:p>
            <a:pPr marL="109537" indent="0" algn="justLow">
              <a:buNone/>
            </a:pPr>
            <a:r>
              <a:rPr lang="fa-IR" sz="3600" b="1" dirty="0" smtClean="0">
                <a:cs typeface="B Nazanin" pitchFamily="2" charset="-78"/>
              </a:rPr>
              <a:t> </a:t>
            </a:r>
            <a:r>
              <a:rPr lang="fa-IR" sz="3600" b="1" dirty="0">
                <a:cs typeface="B Nazanin" pitchFamily="2" charset="-78"/>
              </a:rPr>
              <a:t>نمی </a:t>
            </a:r>
            <a:r>
              <a:rPr lang="fa-IR" sz="3600" b="1" dirty="0" smtClean="0">
                <a:cs typeface="B Nazanin" pitchFamily="2" charset="-78"/>
              </a:rPr>
              <a:t>شود.</a:t>
            </a:r>
            <a:endParaRPr lang="fa-IR" sz="3600" b="1" dirty="0">
              <a:cs typeface="B Nazanin" pitchFamily="2" charset="-78"/>
            </a:endParaRPr>
          </a:p>
          <a:p>
            <a:pPr marL="109537" indent="0" algn="justLow">
              <a:buNone/>
            </a:pPr>
            <a:endParaRPr lang="fa-IR" sz="3600" b="1" dirty="0" smtClean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>
                <a:cs typeface="B Titr" pitchFamily="2" charset="-78"/>
              </a:rPr>
              <a:t>درمان آرتریت </a:t>
            </a:r>
            <a:r>
              <a:rPr lang="fa-IR" sz="4400" dirty="0" smtClean="0">
                <a:cs typeface="B Titr" pitchFamily="2" charset="-78"/>
              </a:rPr>
              <a:t>روماتوئید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0432" y="6309320"/>
            <a:ext cx="553393" cy="464543"/>
          </a:xfrm>
        </p:spPr>
        <p:txBody>
          <a:bodyPr/>
          <a:lstStyle/>
          <a:p>
            <a:pPr>
              <a:defRPr/>
            </a:pPr>
            <a:fld id="{10A915E6-25D4-4478-83EA-8A1184D8A544}" type="slidenum">
              <a:rPr lang="fa-IR" sz="2000" smtClean="0"/>
              <a:pPr>
                <a:defRPr/>
              </a:pPr>
              <a:t>20</a:t>
            </a:fld>
            <a:endParaRPr lang="fa-IR" sz="2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44416" cy="27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980553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348"/>
          </a:xfrm>
        </p:spPr>
        <p:txBody>
          <a:bodyPr/>
          <a:lstStyle/>
          <a:p>
            <a:pPr algn="justLow">
              <a:buFont typeface="Wingdings" panose="05000000000000000000" pitchFamily="2" charset="2"/>
              <a:buChar char="q"/>
            </a:pPr>
            <a:r>
              <a:rPr lang="fa-IR" sz="3600" b="1" dirty="0">
                <a:cs typeface="B Nazanin" pitchFamily="2" charset="-78"/>
              </a:rPr>
              <a:t>مصرف کورتیکو استروئیدها ایمن است.</a:t>
            </a:r>
          </a:p>
          <a:p>
            <a:pPr algn="justLow">
              <a:buFont typeface="Wingdings" panose="05000000000000000000" pitchFamily="2" charset="2"/>
              <a:buChar char="q"/>
            </a:pPr>
            <a:r>
              <a:rPr lang="fa-IR" sz="3600" b="1" dirty="0" smtClean="0">
                <a:cs typeface="B Nazanin" pitchFamily="2" charset="-78"/>
              </a:rPr>
              <a:t>تزریق استروئیدها در مفصل، به دلیل سطح سرمی کم</a:t>
            </a:r>
            <a:r>
              <a:rPr lang="fa-IR" sz="3600" b="1" dirty="0">
                <a:cs typeface="B Nazanin" pitchFamily="2" charset="-78"/>
              </a:rPr>
              <a:t>،</a:t>
            </a:r>
            <a:r>
              <a:rPr lang="fa-IR" sz="3600" b="1" dirty="0" smtClean="0">
                <a:cs typeface="B Nazanin" pitchFamily="2" charset="-78"/>
              </a:rPr>
              <a:t> ایمن است.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>
                <a:cs typeface="B Titr" pitchFamily="2" charset="-78"/>
              </a:rPr>
              <a:t>درمان آرتریت </a:t>
            </a:r>
            <a:r>
              <a:rPr lang="fa-IR" sz="4400" dirty="0" smtClean="0">
                <a:cs typeface="B Titr" pitchFamily="2" charset="-78"/>
              </a:rPr>
              <a:t>روماتوئید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0432" y="6309320"/>
            <a:ext cx="553393" cy="464543"/>
          </a:xfrm>
        </p:spPr>
        <p:txBody>
          <a:bodyPr/>
          <a:lstStyle/>
          <a:p>
            <a:pPr>
              <a:defRPr/>
            </a:pPr>
            <a:fld id="{10A915E6-25D4-4478-83EA-8A1184D8A544}" type="slidenum">
              <a:rPr lang="fa-IR" sz="2000" smtClean="0"/>
              <a:pPr>
                <a:defRPr/>
              </a:pPr>
              <a:t>21</a:t>
            </a:fld>
            <a:endParaRPr lang="fa-IR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0351" y="3180739"/>
            <a:ext cx="5871073" cy="367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105110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fa-IR" sz="3600" b="1" dirty="0" smtClean="0">
                <a:cs typeface="B Nazanin" pitchFamily="2" charset="-78"/>
              </a:rPr>
              <a:t>بیماری مادر زادی و درگیری دستگاه گوارش و تنفس(خفیف تا شدید)</a:t>
            </a:r>
          </a:p>
          <a:p>
            <a:pPr>
              <a:buFont typeface="Wingdings" pitchFamily="2" charset="2"/>
              <a:buChar char="Ø"/>
            </a:pPr>
            <a:r>
              <a:rPr lang="fa-IR" sz="3600" b="1" dirty="0" smtClean="0">
                <a:cs typeface="B Nazanin" pitchFamily="2" charset="-78"/>
              </a:rPr>
              <a:t>مبتلایان ترشحات غلیظ و چسبنده داشته</a:t>
            </a:r>
          </a:p>
          <a:p>
            <a:pPr>
              <a:buFont typeface="Wingdings" pitchFamily="2" charset="2"/>
              <a:buChar char="Ø"/>
            </a:pPr>
            <a:r>
              <a:rPr lang="fa-IR" sz="3600" b="1" dirty="0" smtClean="0">
                <a:cs typeface="B Nazanin" pitchFamily="2" charset="-78"/>
              </a:rPr>
              <a:t>انسداد راههای هوایی- مجاری پانکراس و عدم ترشح آنزیمهای گوارشی</a:t>
            </a:r>
          </a:p>
          <a:p>
            <a:pPr>
              <a:buFont typeface="Wingdings" pitchFamily="2" charset="2"/>
              <a:buChar char="Ø"/>
            </a:pPr>
            <a:r>
              <a:rPr lang="fa-IR" sz="3600" b="1" dirty="0" smtClean="0">
                <a:cs typeface="B Nazanin" pitchFamily="2" charset="-78"/>
              </a:rPr>
              <a:t>دقت به مبتلایان از نظر نیازها ی تغذیه ای و تامین آن(قبل، حین و پس از بارداری)</a:t>
            </a:r>
          </a:p>
          <a:p>
            <a:pPr>
              <a:buFont typeface="Wingdings" pitchFamily="2" charset="2"/>
              <a:buChar char="Ø"/>
            </a:pPr>
            <a:r>
              <a:rPr lang="fa-IR" sz="3600" b="1" dirty="0" smtClean="0">
                <a:cs typeface="B Nazanin" pitchFamily="2" charset="-78"/>
              </a:rPr>
              <a:t>پیشگیری از کاهش وزن مادر</a:t>
            </a:r>
          </a:p>
          <a:p>
            <a:pPr>
              <a:buNone/>
            </a:pPr>
            <a:endParaRPr lang="fa-IR" sz="3600" b="1" dirty="0" smtClean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 smtClean="0">
                <a:cs typeface="B Titr" pitchFamily="2" charset="-78"/>
              </a:rPr>
              <a:t>سیستیک فیبروزیس</a:t>
            </a:r>
            <a:r>
              <a:rPr lang="en-US" sz="4400" dirty="0" smtClean="0">
                <a:latin typeface="Aharoni" pitchFamily="2" charset="-79"/>
                <a:cs typeface="Aharoni" pitchFamily="2" charset="-79"/>
              </a:rPr>
              <a:t>Cystic Fibrosis 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z="2000" b="1" smtClean="0"/>
              <a:pPr>
                <a:defRPr/>
              </a:pPr>
              <a:t>22</a:t>
            </a:fld>
            <a:endParaRPr lang="fa-IR" sz="2000" b="1" dirty="0"/>
          </a:p>
        </p:txBody>
      </p:sp>
      <p:sp>
        <p:nvSpPr>
          <p:cNvPr id="5" name="Left Arrow 4"/>
          <p:cNvSpPr/>
          <p:nvPr/>
        </p:nvSpPr>
        <p:spPr>
          <a:xfrm>
            <a:off x="971600" y="2852936"/>
            <a:ext cx="648072" cy="26174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980728"/>
            <a:ext cx="8964488" cy="587727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fa-IR" sz="3600" b="1" dirty="0" smtClean="0">
                <a:cs typeface="B Nazanin" pitchFamily="2" charset="-78"/>
              </a:rPr>
              <a:t>شیر مبتلایان از نظر غلظت، پروتئین- چربی و املاح طبیعی است.</a:t>
            </a:r>
            <a:endParaRPr lang="en-US" sz="3600" b="1" dirty="0" smtClean="0">
              <a:cs typeface="B Nazanin" pitchFamily="2" charset="-78"/>
            </a:endParaRPr>
          </a:p>
          <a:p>
            <a:pPr>
              <a:buFont typeface="Wingdings" pitchFamily="2" charset="2"/>
              <a:buChar char="Ø"/>
            </a:pPr>
            <a:r>
              <a:rPr lang="fa-IR" sz="3600" b="1" dirty="0" smtClean="0">
                <a:cs typeface="B Nazanin" pitchFamily="2" charset="-78"/>
              </a:rPr>
              <a:t>مشاهده رشد مطلوب کودکان شیر خوار در اکثر مادران مبتلا به</a:t>
            </a:r>
            <a:r>
              <a:rPr lang="en-US" sz="3600" dirty="0" smtClean="0">
                <a:latin typeface="Aharoni" pitchFamily="2" charset="-79"/>
                <a:cs typeface="Aharoni" pitchFamily="2" charset="-79"/>
              </a:rPr>
              <a:t> C.F</a:t>
            </a:r>
            <a:endParaRPr lang="fa-IR" sz="3600" dirty="0" smtClean="0">
              <a:latin typeface="Aharoni" pitchFamily="2" charset="-79"/>
              <a:cs typeface="Aharoni" pitchFamily="2" charset="-79"/>
            </a:endParaRPr>
          </a:p>
          <a:p>
            <a:pPr>
              <a:buFont typeface="Wingdings" pitchFamily="2" charset="2"/>
              <a:buChar char="q"/>
            </a:pPr>
            <a:r>
              <a:rPr lang="fa-IR" sz="3600" b="1" dirty="0" smtClean="0">
                <a:solidFill>
                  <a:srgbClr val="002060"/>
                </a:solidFill>
                <a:latin typeface="Aharoni" pitchFamily="2" charset="-79"/>
                <a:cs typeface="B Nazanin" pitchFamily="2" charset="-78"/>
              </a:rPr>
              <a:t>موارد منع شیردهی:</a:t>
            </a:r>
          </a:p>
          <a:p>
            <a:pPr lvl="2">
              <a:buFont typeface="Wingdings" pitchFamily="2" charset="2"/>
              <a:buChar char="§"/>
            </a:pPr>
            <a:r>
              <a:rPr lang="fa-IR" sz="3600" b="1" dirty="0" smtClean="0">
                <a:latin typeface="Aharoni" pitchFamily="2" charset="-79"/>
                <a:cs typeface="B Nazanin" pitchFamily="2" charset="-78"/>
              </a:rPr>
              <a:t>عدم وزن گیری مناسب بطوریکه سلامت مادر به خطر بیفتد</a:t>
            </a:r>
          </a:p>
          <a:p>
            <a:pPr lvl="2">
              <a:buFont typeface="Wingdings" pitchFamily="2" charset="2"/>
              <a:buChar char="§"/>
            </a:pPr>
            <a:r>
              <a:rPr lang="fa-IR" sz="3600" b="1" dirty="0" smtClean="0">
                <a:latin typeface="Aharoni" pitchFamily="2" charset="-79"/>
                <a:cs typeface="B Nazanin" pitchFamily="2" charset="-78"/>
              </a:rPr>
              <a:t>عدم وزن گیری شیر خوار</a:t>
            </a:r>
          </a:p>
          <a:p>
            <a:pPr>
              <a:buFont typeface="Wingdings" pitchFamily="2" charset="2"/>
              <a:buChar char="Ø"/>
            </a:pPr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latin typeface="Aharoni" pitchFamily="2" charset="-79"/>
                <a:cs typeface="B Nazanin" pitchFamily="2" charset="-78"/>
              </a:rPr>
              <a:t>مادران مبتلا به 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Aharoni" pitchFamily="2" charset="-79"/>
                <a:cs typeface="B Nazanin" pitchFamily="2" charset="-78"/>
              </a:rPr>
              <a:t>C.F</a:t>
            </a:r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latin typeface="Aharoni" pitchFamily="2" charset="-79"/>
                <a:cs typeface="B Nazanin" pitchFamily="2" charset="-78"/>
              </a:rPr>
              <a:t> با وزن خوب و بیماری کنترل شده به راحتی می توانند شیر بدهند</a:t>
            </a:r>
            <a:endParaRPr lang="fa-IR" sz="3600" b="1" dirty="0" smtClean="0">
              <a:solidFill>
                <a:schemeClr val="accent6">
                  <a:lumMod val="50000"/>
                </a:schemeClr>
              </a:solidFill>
              <a:cs typeface="B Nazanin" pitchFamily="2" charset="-78"/>
            </a:endParaRPr>
          </a:p>
          <a:p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fa-IR" sz="4400" dirty="0" smtClean="0">
                <a:cs typeface="B Titr" pitchFamily="2" charset="-78"/>
              </a:rPr>
              <a:t>سیستیک فیبروزیس</a:t>
            </a:r>
            <a:r>
              <a:rPr lang="en-US" sz="4400" dirty="0" smtClean="0">
                <a:latin typeface="Aharoni" pitchFamily="2" charset="-79"/>
                <a:cs typeface="Aharoni" pitchFamily="2" charset="-79"/>
              </a:rPr>
              <a:t>Cystic Fibrosis 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z="1800" b="1" smtClean="0"/>
              <a:pPr>
                <a:defRPr/>
              </a:pPr>
              <a:t>23</a:t>
            </a:fld>
            <a:endParaRPr lang="fa-IR" sz="18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6208" y="1481138"/>
            <a:ext cx="8670592" cy="4525962"/>
          </a:xfrm>
        </p:spPr>
        <p:txBody>
          <a:bodyPr/>
          <a:lstStyle/>
          <a:p>
            <a:r>
              <a:rPr lang="fa-IR" sz="3600" b="1" dirty="0" smtClean="0">
                <a:cs typeface="B Nazanin" pitchFamily="2" charset="-78"/>
              </a:rPr>
              <a:t>تغییرات فیزیولوژیک بارداری منجر به تغییرات هورمونی مادر باردار</a:t>
            </a:r>
          </a:p>
          <a:p>
            <a:r>
              <a:rPr lang="fa-IR" sz="3600" b="1" dirty="0" smtClean="0">
                <a:cs typeface="B Nazanin" pitchFamily="2" charset="-78"/>
              </a:rPr>
              <a:t>تغییر سطح هورمونهای تیروئید</a:t>
            </a:r>
          </a:p>
          <a:p>
            <a:r>
              <a:rPr lang="fa-IR" sz="3600" b="1" dirty="0" smtClean="0">
                <a:cs typeface="B Nazanin" pitchFamily="2" charset="-78"/>
              </a:rPr>
              <a:t>نیاز به تعدیل دارو در دوران بارداری </a:t>
            </a:r>
          </a:p>
          <a:p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 smtClean="0">
                <a:cs typeface="B Titr" pitchFamily="2" charset="-78"/>
              </a:rPr>
              <a:t>مشکلات اندوکرین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24</a:t>
            </a:fld>
            <a:endParaRPr lang="fa-IR" dirty="0"/>
          </a:p>
        </p:txBody>
      </p:sp>
      <p:pic>
        <p:nvPicPr>
          <p:cNvPr id="5126" name="Picture 6" descr="https://encrypted-tbn0.gstatic.com/images?q=tbn:ANd9GcRSyYia9T3Rf7uuT9JVUlaD9Dk9HfRhtlKQSKD6y2DLu-gHNfWisQ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2085" y="3789040"/>
            <a:ext cx="3945803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481138"/>
            <a:ext cx="8507288" cy="4525962"/>
          </a:xfrm>
        </p:spPr>
        <p:txBody>
          <a:bodyPr/>
          <a:lstStyle/>
          <a:p>
            <a:r>
              <a:rPr lang="fa-IR" sz="3600" b="1" dirty="0" smtClean="0">
                <a:cs typeface="B Nazanin" pitchFamily="2" charset="-78"/>
              </a:rPr>
              <a:t>شایع</a:t>
            </a:r>
          </a:p>
          <a:p>
            <a:r>
              <a:rPr lang="fa-IR" sz="3600" b="1" dirty="0" smtClean="0">
                <a:cs typeface="B Nazanin" pitchFamily="2" charset="-78"/>
              </a:rPr>
              <a:t>علائم مبهم با شروع تدریجی</a:t>
            </a:r>
          </a:p>
          <a:p>
            <a:r>
              <a:rPr lang="fa-IR" sz="3600" b="1" dirty="0" smtClean="0">
                <a:cs typeface="B Nazanin" pitchFamily="2" charset="-78"/>
              </a:rPr>
              <a:t>ضعف و کم اشتهایی</a:t>
            </a:r>
          </a:p>
          <a:p>
            <a:r>
              <a:rPr lang="fa-IR" sz="3600" b="1" dirty="0" smtClean="0">
                <a:cs typeface="B Nazanin" pitchFamily="2" charset="-78"/>
              </a:rPr>
              <a:t>سطح پایین هورمون تیروئید        کاهش تولید شیر</a:t>
            </a:r>
          </a:p>
          <a:p>
            <a:r>
              <a:rPr lang="fa-IR" sz="3600" b="1" dirty="0" smtClean="0">
                <a:cs typeface="B Nazanin" pitchFamily="2" charset="-78"/>
              </a:rPr>
              <a:t>کندی روند وزن گیری شیر خوار</a:t>
            </a:r>
          </a:p>
          <a:p>
            <a:r>
              <a:rPr lang="fa-IR" sz="3600" b="1" dirty="0" smtClean="0">
                <a:cs typeface="B Nazanin" pitchFamily="2" charset="-78"/>
              </a:rPr>
              <a:t>بی ضرر بودن دارو( هورمون تیروئید)برای شیر خوار</a:t>
            </a:r>
          </a:p>
          <a:p>
            <a:r>
              <a:rPr lang="fa-IR" sz="3600" b="1" dirty="0" smtClean="0">
                <a:cs typeface="B Nazanin" pitchFamily="2" charset="-78"/>
              </a:rPr>
              <a:t>بهبودی و تولید شیر بیشتر پس از شروع درمان</a:t>
            </a:r>
          </a:p>
          <a:p>
            <a:endParaRPr lang="fa-IR" sz="3600" b="1" dirty="0" smtClean="0">
              <a:cs typeface="B Nazanin" pitchFamily="2" charset="-78"/>
            </a:endParaRPr>
          </a:p>
          <a:p>
            <a:pPr>
              <a:buNone/>
            </a:pPr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 smtClean="0">
                <a:cs typeface="B Titr" pitchFamily="2" charset="-78"/>
              </a:rPr>
              <a:t>هیپو تیروئیدی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25</a:t>
            </a:fld>
            <a:endParaRPr lang="fa-IR" dirty="0"/>
          </a:p>
        </p:txBody>
      </p:sp>
      <p:sp>
        <p:nvSpPr>
          <p:cNvPr id="5" name="Left Arrow 4"/>
          <p:cNvSpPr/>
          <p:nvPr/>
        </p:nvSpPr>
        <p:spPr>
          <a:xfrm>
            <a:off x="3203848" y="3463173"/>
            <a:ext cx="648072" cy="26174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http://vista.ir/include/content/images/health/medicine/therapy/10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868"/>
            <a:ext cx="2744182" cy="289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4927600"/>
          </a:xfrm>
        </p:spPr>
        <p:txBody>
          <a:bodyPr/>
          <a:lstStyle/>
          <a:p>
            <a:r>
              <a:rPr lang="fa-IR" sz="3600" b="1" dirty="0" smtClean="0">
                <a:cs typeface="B Nazanin" pitchFamily="2" charset="-78"/>
              </a:rPr>
              <a:t>تهدید کننده سلامت مادر</a:t>
            </a:r>
          </a:p>
          <a:p>
            <a:r>
              <a:rPr lang="fa-IR" sz="3600" b="1" dirty="0" smtClean="0">
                <a:cs typeface="B Nazanin" pitchFamily="2" charset="-78"/>
              </a:rPr>
              <a:t>تاثیر روی قلب- سیستم عصبی و عضلات مادر</a:t>
            </a:r>
          </a:p>
          <a:p>
            <a:r>
              <a:rPr lang="fa-IR" sz="3600" b="1" dirty="0" smtClean="0">
                <a:cs typeface="B Nazanin" pitchFamily="2" charset="-78"/>
              </a:rPr>
              <a:t>لزوم درمان سریع مادر</a:t>
            </a:r>
          </a:p>
          <a:p>
            <a:r>
              <a:rPr lang="fa-IR" sz="3600" b="1" dirty="0" smtClean="0">
                <a:cs typeface="B Nazanin" pitchFamily="2" charset="-78"/>
              </a:rPr>
              <a:t>ترشح داروهای ضد تیروئیدی در شیر(میزان کم)</a:t>
            </a:r>
          </a:p>
          <a:p>
            <a:r>
              <a:rPr lang="fa-IR" sz="3600" b="1" dirty="0" smtClean="0">
                <a:cs typeface="B Nazanin" pitchFamily="2" charset="-78"/>
              </a:rPr>
              <a:t>کنترل دقیق شیر خواردر مادر مبتلا به هیپر تیروئیدی</a:t>
            </a:r>
          </a:p>
          <a:p>
            <a:r>
              <a:rPr lang="fa-IR" sz="3600" b="1" dirty="0" smtClean="0">
                <a:cs typeface="B Nazanin" pitchFamily="2" charset="-78"/>
              </a:rPr>
              <a:t>مشاوره دقیق</a:t>
            </a:r>
          </a:p>
          <a:p>
            <a:r>
              <a:rPr lang="fa-IR" sz="3600" b="1" dirty="0" smtClean="0">
                <a:cs typeface="B Nazanin" pitchFamily="2" charset="-78"/>
              </a:rPr>
              <a:t>درصورت تشخیص درمان با مواد رادیو اکتیو</a:t>
            </a:r>
          </a:p>
          <a:p>
            <a:pPr marL="109537" indent="0">
              <a:buNone/>
            </a:pPr>
            <a:r>
              <a:rPr lang="fa-IR" sz="3600" b="1" dirty="0" smtClean="0">
                <a:cs typeface="B Nazanin" pitchFamily="2" charset="-78"/>
              </a:rPr>
              <a:t>             </a:t>
            </a:r>
            <a:r>
              <a:rPr lang="fa-IR" sz="3600" b="1" dirty="0" smtClean="0">
                <a:solidFill>
                  <a:srgbClr val="FF0000"/>
                </a:solidFill>
                <a:cs typeface="B Nazanin" pitchFamily="2" charset="-78"/>
              </a:rPr>
              <a:t>قطع شیردهی(موقت یا دائم)</a:t>
            </a:r>
          </a:p>
          <a:p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 smtClean="0">
                <a:cs typeface="B Titr" pitchFamily="2" charset="-78"/>
              </a:rPr>
              <a:t>هیپر تیروئیدی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26</a:t>
            </a:fld>
            <a:endParaRPr lang="fa-IR" dirty="0"/>
          </a:p>
        </p:txBody>
      </p:sp>
      <p:sp>
        <p:nvSpPr>
          <p:cNvPr id="5" name="Left Arrow 4"/>
          <p:cNvSpPr/>
          <p:nvPr/>
        </p:nvSpPr>
        <p:spPr>
          <a:xfrm>
            <a:off x="7308304" y="5805264"/>
            <a:ext cx="936104" cy="33375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 descr="غده تیروئید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97" y="0"/>
            <a:ext cx="2574298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348"/>
          </a:xfrm>
        </p:spPr>
        <p:txBody>
          <a:bodyPr/>
          <a:lstStyle/>
          <a:p>
            <a:r>
              <a:rPr lang="fa-IR" sz="3600" b="1" dirty="0" smtClean="0">
                <a:cs typeface="B Nazanin" pitchFamily="2" charset="-78"/>
              </a:rPr>
              <a:t>نادر</a:t>
            </a:r>
          </a:p>
          <a:p>
            <a:pPr marL="109537" indent="0">
              <a:buNone/>
            </a:pPr>
            <a:r>
              <a:rPr lang="fa-IR" sz="4000" b="1" dirty="0" smtClean="0">
                <a:solidFill>
                  <a:srgbClr val="FF0000"/>
                </a:solidFill>
                <a:cs typeface="B Nazanin" pitchFamily="2" charset="-78"/>
              </a:rPr>
              <a:t>علت: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آسیب غیر قابل برگشت غده هیپو فیز ناشی از خونریزی شدید پس از زایمان</a:t>
            </a:r>
          </a:p>
          <a:p>
            <a:pPr marL="109537" indent="0">
              <a:buNone/>
            </a:pPr>
            <a:r>
              <a:rPr lang="fa-IR" sz="4000" b="1" dirty="0" smtClean="0">
                <a:solidFill>
                  <a:srgbClr val="FF0000"/>
                </a:solidFill>
                <a:cs typeface="B Nazanin" pitchFamily="2" charset="-78"/>
              </a:rPr>
              <a:t>علائم: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عدم تولید شیر کافی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عدم تحمل سرما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فشار خون پایین</a:t>
            </a:r>
          </a:p>
          <a:p>
            <a:pPr marL="109537" indent="0">
              <a:buNone/>
            </a:pPr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 smtClean="0">
                <a:cs typeface="B Titr" pitchFamily="2" charset="-78"/>
              </a:rPr>
              <a:t>سندرم شیهان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27</a:t>
            </a:fld>
            <a:endParaRPr lang="fa-I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196752"/>
            <a:ext cx="8686800" cy="5400600"/>
          </a:xfrm>
        </p:spPr>
        <p:txBody>
          <a:bodyPr/>
          <a:lstStyle/>
          <a:p>
            <a:pPr marL="109537" indent="0">
              <a:buNone/>
            </a:pPr>
            <a:r>
              <a:rPr lang="fa-IR" sz="3600" b="1" dirty="0" smtClean="0">
                <a:solidFill>
                  <a:srgbClr val="FF0000"/>
                </a:solidFill>
                <a:cs typeface="B Nazanin" pitchFamily="2" charset="-78"/>
              </a:rPr>
              <a:t>علائم</a:t>
            </a:r>
            <a:r>
              <a:rPr lang="fa-IR" sz="3600" b="1" dirty="0">
                <a:solidFill>
                  <a:srgbClr val="FF0000"/>
                </a:solidFill>
                <a:cs typeface="B Nazanin" pitchFamily="2" charset="-78"/>
              </a:rPr>
              <a:t>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آتروفی </a:t>
            </a:r>
            <a:r>
              <a:rPr lang="fa-IR" sz="3600" b="1" dirty="0">
                <a:cs typeface="B Nazanin" pitchFamily="2" charset="-78"/>
              </a:rPr>
              <a:t>رحم و نازایی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a-IR" sz="3600" b="1" dirty="0">
                <a:cs typeface="B Nazanin" pitchFamily="2" charset="-78"/>
              </a:rPr>
              <a:t>ازبین رفتن صفات ثانویه </a:t>
            </a:r>
            <a:r>
              <a:rPr lang="fa-IR" sz="3600" b="1" dirty="0" smtClean="0">
                <a:cs typeface="B Nazanin" pitchFamily="2" charset="-78"/>
              </a:rPr>
              <a:t>جنسی</a:t>
            </a:r>
          </a:p>
          <a:p>
            <a:pPr algn="justLow">
              <a:buFont typeface="Wingdings" panose="05000000000000000000" pitchFamily="2" charset="2"/>
              <a:buChar char="v"/>
            </a:pPr>
            <a:r>
              <a:rPr lang="fa-IR" sz="3600" b="1" dirty="0">
                <a:cs typeface="B Nazanin" pitchFamily="2" charset="-78"/>
              </a:rPr>
              <a:t>عدم </a:t>
            </a:r>
            <a:r>
              <a:rPr lang="fa-IR" sz="3600" b="1" dirty="0" smtClean="0">
                <a:cs typeface="B Nazanin" pitchFamily="2" charset="-78"/>
              </a:rPr>
              <a:t>ترشح پرولاکتین </a:t>
            </a:r>
            <a:r>
              <a:rPr lang="fa-IR" sz="3600" b="1" dirty="0">
                <a:cs typeface="B Nazanin" pitchFamily="2" charset="-78"/>
              </a:rPr>
              <a:t>ناشی از اختلال کارکرد هیپوفیز           اختلال شیردهی در ساعات اولیه(اولین علامت</a:t>
            </a:r>
            <a:r>
              <a:rPr lang="fa-IR" sz="4200" b="1" dirty="0" smtClean="0">
                <a:cs typeface="B Nazanin" pitchFamily="2" charset="-78"/>
              </a:rPr>
              <a:t>)</a:t>
            </a:r>
          </a:p>
          <a:p>
            <a:pPr algn="justLow">
              <a:buFont typeface="Wingdings" panose="05000000000000000000" pitchFamily="2" charset="2"/>
              <a:buChar char="v"/>
            </a:pPr>
            <a:r>
              <a:rPr lang="fa-IR" sz="3600" b="1" dirty="0" smtClean="0">
                <a:cs typeface="B Nazanin" pitchFamily="2" charset="-78"/>
              </a:rPr>
              <a:t>استفاده از اسپری بینی اکسی توسین و کمک پرستار آموزش دیده در برقراری شیر می تواند موثر باشد.</a:t>
            </a:r>
          </a:p>
          <a:p>
            <a:endParaRPr lang="fa-IR" sz="3600" b="1" dirty="0">
              <a:cs typeface="B Nazanin" pitchFamily="2" charset="-78"/>
            </a:endParaRPr>
          </a:p>
          <a:p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>
                <a:cs typeface="B Titr" pitchFamily="2" charset="-78"/>
              </a:rPr>
              <a:t>سندرم شیهان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28</a:t>
            </a:fld>
            <a:endParaRPr lang="fa-IR" dirty="0"/>
          </a:p>
        </p:txBody>
      </p:sp>
      <p:sp>
        <p:nvSpPr>
          <p:cNvPr id="5" name="Left Arrow 4"/>
          <p:cNvSpPr/>
          <p:nvPr/>
        </p:nvSpPr>
        <p:spPr>
          <a:xfrm>
            <a:off x="5724128" y="3757573"/>
            <a:ext cx="720080" cy="24992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 rot="18403743">
            <a:off x="-739981" y="3047229"/>
            <a:ext cx="3034680" cy="1143000"/>
          </a:xfrm>
        </p:spPr>
        <p:txBody>
          <a:bodyPr>
            <a:noAutofit/>
          </a:bodyPr>
          <a:lstStyle/>
          <a:p>
            <a:r>
              <a:rPr lang="fa-IR" sz="9600" dirty="0" smtClean="0">
                <a:latin typeface="Aharoni" pitchFamily="2" charset="-79"/>
                <a:cs typeface="B Ziba" panose="00000400000000000000" pitchFamily="2" charset="-78"/>
              </a:rPr>
              <a:t>متشکرم</a:t>
            </a:r>
            <a:endParaRPr lang="en-US" sz="9600" dirty="0">
              <a:latin typeface="Aharoni" pitchFamily="2" charset="-79"/>
              <a:cs typeface="B Ziba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29</a:t>
            </a:fld>
            <a:endParaRPr lang="fa-IR" dirty="0"/>
          </a:p>
        </p:txBody>
      </p:sp>
      <p:pic>
        <p:nvPicPr>
          <p:cNvPr id="4098" name="Picture 2" descr="شکم شما هندوانه ای است یا آلبالویی؟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72537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112568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fa-IR" sz="3600" b="1" dirty="0" smtClean="0">
                <a:solidFill>
                  <a:srgbClr val="002060"/>
                </a:solidFill>
                <a:cs typeface="B Nazanin" pitchFamily="2" charset="-78"/>
              </a:rPr>
              <a:t>اثرات شیردهی بر عملکرد کاردیو واسکولر:</a:t>
            </a:r>
          </a:p>
          <a:p>
            <a:pPr lvl="2" algn="justLow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عدم افزایش فشار خون یا</a:t>
            </a:r>
            <a:r>
              <a:rPr lang="en-US" sz="3600" b="1" dirty="0" smtClean="0">
                <a:cs typeface="B Nazanin" pitchFamily="2" charset="-78"/>
              </a:rPr>
              <a:t>C.O </a:t>
            </a:r>
            <a:r>
              <a:rPr lang="fa-IR" sz="3600" b="1" dirty="0" smtClean="0">
                <a:cs typeface="B Nazanin" pitchFamily="2" charset="-78"/>
              </a:rPr>
              <a:t> در مقایسه با مادران غیر شیرده</a:t>
            </a:r>
          </a:p>
          <a:p>
            <a:pPr lvl="2" algn="justLow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ترشح هورمون پرولاکتین سبب آرامش مادر شده و اثرات مفید بر سیستم قلبی و فشار خون دارد.</a:t>
            </a:r>
          </a:p>
          <a:p>
            <a:pPr algn="justLow">
              <a:buFont typeface="Wingdings" pitchFamily="2" charset="2"/>
              <a:buChar char="q"/>
            </a:pPr>
            <a:r>
              <a:rPr lang="fa-IR" sz="3600" b="1" dirty="0" smtClean="0">
                <a:solidFill>
                  <a:srgbClr val="002060"/>
                </a:solidFill>
                <a:cs typeface="B Nazanin" pitchFamily="2" charset="-78"/>
              </a:rPr>
              <a:t>تاثیر داروهای قلبی و پر فشاری خون بر شیر دهی:</a:t>
            </a:r>
          </a:p>
          <a:p>
            <a:pPr lvl="2" algn="justLow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اکثر داروها با شیردهی سازگاری دارند</a:t>
            </a:r>
          </a:p>
          <a:p>
            <a:pPr lvl="2" algn="justLow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در صورت مصرف دیورتیکها(با حداقل دوز تجویز شود)</a:t>
            </a:r>
            <a:endParaRPr lang="fa-IR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44824"/>
          </a:xfrm>
        </p:spPr>
        <p:txBody>
          <a:bodyPr>
            <a:normAutofit/>
          </a:bodyPr>
          <a:lstStyle/>
          <a:p>
            <a:pPr algn="ctr"/>
            <a:r>
              <a:rPr lang="fa-IR" sz="4200" dirty="0" smtClean="0">
                <a:cs typeface="B Titr" pitchFamily="2" charset="-78"/>
              </a:rPr>
              <a:t>بیماریهای قلبی و پرفشاری خون در مادر شیرده</a:t>
            </a:r>
            <a:br>
              <a:rPr lang="fa-IR" sz="4200" dirty="0" smtClean="0">
                <a:cs typeface="B Titr" pitchFamily="2" charset="-78"/>
              </a:rPr>
            </a:br>
            <a:r>
              <a:rPr lang="en-US" sz="4200" dirty="0" smtClean="0">
                <a:latin typeface="Aharoni" pitchFamily="2" charset="-79"/>
                <a:cs typeface="Aharoni" pitchFamily="2" charset="-79"/>
              </a:rPr>
              <a:t>Cardiac Disease </a:t>
            </a:r>
            <a:r>
              <a:rPr lang="fa-IR" sz="4200" dirty="0" smtClean="0">
                <a:latin typeface="Aharoni" pitchFamily="2" charset="-79"/>
                <a:cs typeface="Aharoni" pitchFamily="2" charset="-79"/>
              </a:rPr>
              <a:t>&amp;</a:t>
            </a:r>
            <a:r>
              <a:rPr lang="en-US" sz="4200" dirty="0" smtClean="0">
                <a:latin typeface="Aharoni" pitchFamily="2" charset="-79"/>
                <a:cs typeface="Aharoni" pitchFamily="2" charset="-79"/>
              </a:rPr>
              <a:t>Hypertension</a:t>
            </a:r>
            <a:endParaRPr lang="fa-IR" sz="4200" dirty="0">
              <a:latin typeface="Aharoni" pitchFamily="2" charset="-79"/>
              <a:cs typeface="B Titr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</a:t>
            </a:fld>
            <a:endParaRPr lang="fa-I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373216"/>
          </a:xfrm>
        </p:spPr>
        <p:txBody>
          <a:bodyPr/>
          <a:lstStyle/>
          <a:p>
            <a:r>
              <a:rPr lang="fa-IR" sz="3600" b="1" dirty="0" smtClean="0">
                <a:cs typeface="B Nazanin" pitchFamily="2" charset="-78"/>
              </a:rPr>
              <a:t>از شدید ترین بیماریهای متابولیک</a:t>
            </a:r>
          </a:p>
          <a:p>
            <a:endParaRPr lang="fa-IR" sz="3600" b="1" dirty="0" smtClean="0">
              <a:cs typeface="B Nazanin" pitchFamily="2" charset="-78"/>
            </a:endParaRPr>
          </a:p>
          <a:p>
            <a:pPr>
              <a:buNone/>
            </a:pPr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فواید شیردهی در مادران دیابتی:</a:t>
            </a:r>
          </a:p>
          <a:p>
            <a:pPr>
              <a:buNone/>
            </a:pPr>
            <a:endParaRPr lang="fa-IR" sz="3600" b="1" dirty="0" smtClean="0">
              <a:solidFill>
                <a:schemeClr val="accent6">
                  <a:lumMod val="50000"/>
                </a:schemeClr>
              </a:solidFill>
              <a:cs typeface="B Nazanin" pitchFamily="2" charset="-78"/>
            </a:endParaRPr>
          </a:p>
          <a:p>
            <a:pPr lvl="1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کاهش دیابت تیپ 2 مادر در صورت شیردهی</a:t>
            </a:r>
          </a:p>
          <a:p>
            <a:pPr lvl="1">
              <a:buFont typeface="Wingdings" pitchFamily="2" charset="2"/>
              <a:buChar char="§"/>
            </a:pPr>
            <a:endParaRPr lang="fa-IR" sz="3600" b="1" dirty="0" smtClean="0">
              <a:cs typeface="B Nazanin" pitchFamily="2" charset="-78"/>
            </a:endParaRPr>
          </a:p>
          <a:p>
            <a:pPr lvl="1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کاهش دیابت تیپ 1 مادر در صورت شیردهی</a:t>
            </a:r>
          </a:p>
          <a:p>
            <a:pPr lvl="1">
              <a:buFont typeface="Wingdings" pitchFamily="2" charset="2"/>
              <a:buChar char="§"/>
            </a:pPr>
            <a:endParaRPr lang="fa-IR" sz="3600" b="1" dirty="0" smtClean="0">
              <a:cs typeface="B Nazanin" pitchFamily="2" charset="-78"/>
            </a:endParaRPr>
          </a:p>
          <a:p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 smtClean="0">
                <a:cs typeface="B Titr" pitchFamily="2" charset="-78"/>
              </a:rPr>
              <a:t>دیابت شیرین</a:t>
            </a:r>
            <a:r>
              <a:rPr lang="en-US" sz="4400" dirty="0" smtClean="0">
                <a:latin typeface="Aharoni" pitchFamily="2" charset="-79"/>
                <a:cs typeface="Aharoni" pitchFamily="2" charset="-79"/>
              </a:rPr>
              <a:t>D.M        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4</a:t>
            </a:fld>
            <a:endParaRPr lang="fa-I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/>
          <a:lstStyle/>
          <a:p>
            <a:pPr lvl="1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کنترل بهتر دیابت بعد از تولد بدلیل تغییرات هورمونی و روانی</a:t>
            </a:r>
          </a:p>
          <a:p>
            <a:pPr lvl="1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 ایجاد احساس عدم تفاوت با مادران دیگر</a:t>
            </a:r>
          </a:p>
          <a:p>
            <a:pPr lvl="1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کاهش استرس- آرامش و کنترل بهتر دیابت ناشی از هورمونهای شیردهی</a:t>
            </a:r>
          </a:p>
          <a:p>
            <a:pPr lvl="1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کاهش مصرف انرژی در اثر ترشح هورمونهای شیردهی و کاهش نیاز به انسولین</a:t>
            </a:r>
          </a:p>
          <a:p>
            <a:pPr lvl="1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احساس سلامت کامل در زمان شیردهی</a:t>
            </a:r>
          </a:p>
          <a:p>
            <a:pPr lvl="1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افزایش ارتباط عاطفی بین مادر و شیر خوار</a:t>
            </a:r>
          </a:p>
          <a:p>
            <a:pPr lvl="1">
              <a:buNone/>
            </a:pPr>
            <a:endParaRPr lang="fa-IR" sz="3600" b="1" dirty="0" smtClean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فواید شیردهی در مادران دیابتی</a:t>
            </a:r>
            <a:endParaRPr lang="en-US" sz="4400" dirty="0">
              <a:latin typeface="Aharoni" pitchFamily="2" charset="-79"/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5</a:t>
            </a:fld>
            <a:endParaRPr lang="fa-I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/>
          <a:lstStyle/>
          <a:p>
            <a:pPr lvl="1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کاهش احتمال ابتلا شیر خوار به دیابت در آینده</a:t>
            </a:r>
          </a:p>
          <a:p>
            <a:pPr lvl="1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کاهش عفونتهای گوش- دستگاه گوارش و آلرژی در کودک</a:t>
            </a:r>
          </a:p>
          <a:p>
            <a:pPr lvl="1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کاهش میزان هیپو گلیسمی پس از زایمان (50% هیپو گلیسمیک می شوند)</a:t>
            </a:r>
          </a:p>
          <a:p>
            <a:pPr lvl="1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کاهش زردی نوزادی</a:t>
            </a:r>
          </a:p>
          <a:p>
            <a:pPr lvl="1">
              <a:buFont typeface="Wingdings" pitchFamily="2" charset="2"/>
              <a:buChar char="§"/>
            </a:pPr>
            <a:r>
              <a:rPr lang="fa-IR" sz="3600" b="1" dirty="0" smtClean="0">
                <a:cs typeface="B Nazanin" pitchFamily="2" charset="-78"/>
              </a:rPr>
              <a:t>افزایش ارتباط عاطفی بین مادر و شیر خوار</a:t>
            </a:r>
          </a:p>
          <a:p>
            <a:pPr lvl="1">
              <a:buFont typeface="Wingdings" pitchFamily="2" charset="2"/>
              <a:buChar char="§"/>
            </a:pPr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فواید شیردهی در کودکان مادران دیابتی</a:t>
            </a:r>
            <a:endParaRPr lang="en-US" sz="4400" dirty="0">
              <a:latin typeface="Aharoni" pitchFamily="2" charset="-79"/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6</a:t>
            </a:fld>
            <a:endParaRPr lang="fa-I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افزایش اعتماد به نفس مادر(مشاوره با چند پزشک)</a:t>
            </a:r>
          </a:p>
          <a:p>
            <a:pPr algn="justLow"/>
            <a:r>
              <a:rPr lang="fa-IR" sz="3600" b="1" dirty="0" smtClean="0">
                <a:cs typeface="B Nazanin" pitchFamily="2" charset="-78"/>
              </a:rPr>
              <a:t>مشاوره در خصوص نحوه زایمان- تماس زود با نوزاد</a:t>
            </a:r>
          </a:p>
          <a:p>
            <a:pPr algn="justLow"/>
            <a:r>
              <a:rPr lang="fa-IR" sz="3600" b="1" dirty="0" smtClean="0">
                <a:cs typeface="B Nazanin" pitchFamily="2" charset="-78"/>
              </a:rPr>
              <a:t>مشاوره با متخصص تغذیه و کنترل رژیم غذایی</a:t>
            </a:r>
          </a:p>
          <a:p>
            <a:pPr algn="justLow"/>
            <a:r>
              <a:rPr lang="fa-IR" sz="3600" b="1" dirty="0" smtClean="0">
                <a:cs typeface="B Nazanin" pitchFamily="2" charset="-78"/>
              </a:rPr>
              <a:t>مشاوره با متخصص اطفال در مورد مراقبت نوزادای خاص</a:t>
            </a:r>
          </a:p>
          <a:p>
            <a:pPr algn="justLow"/>
            <a:r>
              <a:rPr lang="fa-IR" sz="3600" b="1" dirty="0" smtClean="0">
                <a:cs typeface="B Nazanin" pitchFamily="2" charset="-78"/>
              </a:rPr>
              <a:t>آموزش به مادر در خصوص درخواست تغذیه نوزاد با شیر مادر و کاهش زمان جدایی پس از تولد</a:t>
            </a:r>
          </a:p>
          <a:p>
            <a:endParaRPr lang="fa-IR" sz="3600" b="1" dirty="0" smtClean="0">
              <a:cs typeface="B Nazanin" pitchFamily="2" charset="-78"/>
            </a:endParaRPr>
          </a:p>
          <a:p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4400" dirty="0" smtClean="0">
                <a:cs typeface="B Titr" pitchFamily="2" charset="-78"/>
              </a:rPr>
              <a:t>اقدامات در حین بارداری در مادران دیابتی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7</a:t>
            </a:fld>
            <a:endParaRPr lang="fa-I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/>
            <a:r>
              <a:rPr lang="fa-IR" sz="3600" b="1" dirty="0" smtClean="0">
                <a:cs typeface="B Nazanin" pitchFamily="2" charset="-78"/>
              </a:rPr>
              <a:t>مولکول انسولین بزرگ بوده و در شیر ترشح نمی شود.</a:t>
            </a:r>
          </a:p>
          <a:p>
            <a:pPr algn="justLow"/>
            <a:r>
              <a:rPr lang="fa-IR" sz="3600" b="1" dirty="0" smtClean="0">
                <a:cs typeface="B Nazanin" pitchFamily="2" charset="-78"/>
              </a:rPr>
              <a:t>در بعضی مادران (خوب کنترل نشده) جریان شیر با تاخیر برقرار می شود(روز سوم یا چهارم).</a:t>
            </a:r>
          </a:p>
          <a:p>
            <a:pPr algn="justLow"/>
            <a:r>
              <a:rPr lang="fa-IR" sz="3600" b="1" dirty="0" smtClean="0">
                <a:cs typeface="B Nazanin" pitchFamily="2" charset="-78"/>
              </a:rPr>
              <a:t>ترکیب شیر مادران دیابتی کنترل شده فرقی با غیر دیابتی ندارد.</a:t>
            </a:r>
          </a:p>
          <a:p>
            <a:pPr algn="justLow"/>
            <a:r>
              <a:rPr lang="fa-IR" sz="3600" b="1" dirty="0" smtClean="0">
                <a:cs typeface="B Nazanin" pitchFamily="2" charset="-78"/>
              </a:rPr>
              <a:t>تغذیه مکرر و زودرس موجب تولید سریعتر و بیشتر شیر می گردد.</a:t>
            </a:r>
          </a:p>
          <a:p>
            <a:endParaRPr lang="en-US" sz="3600" b="1" dirty="0"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fa-IR" sz="4400" dirty="0" smtClean="0">
                <a:cs typeface="B Titr" pitchFamily="2" charset="-78"/>
              </a:rPr>
              <a:t>اقدامات زمان شروع شیردهی در مادران دیابتی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8</a:t>
            </a:fld>
            <a:endParaRPr lang="fa-I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1875854"/>
          </a:xfrm>
        </p:spPr>
        <p:txBody>
          <a:bodyPr/>
          <a:lstStyle/>
          <a:p>
            <a:pPr algn="ctr"/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در صورت شروع تغذیه با شیر مصنوعی (به علل مختلف) بهتر است با سرنگ – قطره چکان یا فنجان </a:t>
            </a:r>
            <a:r>
              <a:rPr lang="fa-IR" sz="3600" b="1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باشد.</a:t>
            </a:r>
          </a:p>
          <a:p>
            <a:pPr algn="ctr"/>
            <a:endParaRPr lang="fa-IR" sz="3600" b="1" smtClean="0">
              <a:solidFill>
                <a:schemeClr val="accent6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fa-IR" sz="4400" dirty="0" smtClean="0">
                <a:cs typeface="B Titr" pitchFamily="2" charset="-78"/>
              </a:rPr>
              <a:t>اقدامات زمان شروع شیردهی در مادران دیابتی</a:t>
            </a:r>
            <a:endParaRPr lang="en-US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9</a:t>
            </a:fld>
            <a:endParaRPr lang="fa-IR" dirty="0"/>
          </a:p>
        </p:txBody>
      </p:sp>
      <p:pic>
        <p:nvPicPr>
          <p:cNvPr id="1028" name="Picture 4" descr="C:\Users\z.karami\Desktop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140968"/>
            <a:ext cx="4223900" cy="3717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فرمت اسلايد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2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3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4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فرمت اسلايد</Template>
  <TotalTime>1262</TotalTime>
  <Words>1262</Words>
  <Application>Microsoft Office PowerPoint</Application>
  <PresentationFormat>On-screen Show (4:3)</PresentationFormat>
  <Paragraphs>188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فرمت اسلايد</vt:lpstr>
      <vt:lpstr>کارگاه مشاوره شیر مادر  بيماريهاي غیرعفوني مادر و شیردهی  دکتر فرناز اهدائی وند جراح و متخصص بیماریهای زنان و نازایی drehdayivand@yahoo.com </vt:lpstr>
      <vt:lpstr>Slide 2</vt:lpstr>
      <vt:lpstr>بیماریهای قلبی و پرفشاری خون در مادر شیرده Cardiac Disease &amp;Hypertension</vt:lpstr>
      <vt:lpstr>دیابت شیرینD.M        </vt:lpstr>
      <vt:lpstr>فواید شیردهی در مادران دیابتی</vt:lpstr>
      <vt:lpstr>فواید شیردهی در کودکان مادران دیابتی</vt:lpstr>
      <vt:lpstr>اقدامات در حین بارداری در مادران دیابتی</vt:lpstr>
      <vt:lpstr>اقدامات زمان شروع شیردهی در مادران دیابتی</vt:lpstr>
      <vt:lpstr>اقدامات زمان شروع شیردهی در مادران دیابتی</vt:lpstr>
      <vt:lpstr>اقدامات پس از برقراری شیردهی در مادران دیابتی</vt:lpstr>
      <vt:lpstr>اقدامات پس از برقراری شیردهی در مادران دیابتی</vt:lpstr>
      <vt:lpstr>اقدامات زمان از شیر گرفتن در مادران دیابتی</vt:lpstr>
      <vt:lpstr>صرعEpilepsy     </vt:lpstr>
      <vt:lpstr>صرعEpilepsy     </vt:lpstr>
      <vt:lpstr>صرعEpilepsy     </vt:lpstr>
      <vt:lpstr>مولتیپل اسکلروزیسMultiple Sclerosis </vt:lpstr>
      <vt:lpstr>مولتیپل اسکلروزیسMultiple Sclerosis </vt:lpstr>
      <vt:lpstr>آرتریت روماتوئید</vt:lpstr>
      <vt:lpstr>عوامل موثر بر بیماری آرتریت روماتوئید</vt:lpstr>
      <vt:lpstr>درمان آرتریت روماتوئید</vt:lpstr>
      <vt:lpstr>درمان آرتریت روماتوئید</vt:lpstr>
      <vt:lpstr>سیستیک فیبروزیسCystic Fibrosis </vt:lpstr>
      <vt:lpstr>سیستیک فیبروزیسCystic Fibrosis </vt:lpstr>
      <vt:lpstr>مشکلات اندوکرین</vt:lpstr>
      <vt:lpstr>هیپو تیروئیدی</vt:lpstr>
      <vt:lpstr>هیپر تیروئیدی</vt:lpstr>
      <vt:lpstr>سندرم شیهان</vt:lpstr>
      <vt:lpstr>سندرم شیهان</vt:lpstr>
      <vt:lpstr>متشکرم</vt:lpstr>
    </vt:vector>
  </TitlesOfParts>
  <Company>Office07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هپاتیت های ویرال</dc:title>
  <dc:creator>a-moghisi</dc:creator>
  <cp:lastModifiedBy>famili</cp:lastModifiedBy>
  <cp:revision>339</cp:revision>
  <dcterms:created xsi:type="dcterms:W3CDTF">2012-04-07T08:49:36Z</dcterms:created>
  <dcterms:modified xsi:type="dcterms:W3CDTF">2017-08-25T16:55:01Z</dcterms:modified>
</cp:coreProperties>
</file>