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4174" r:id="rId1"/>
  </p:sldMasterIdLst>
  <p:notesMasterIdLst>
    <p:notesMasterId r:id="rId26"/>
  </p:notesMasterIdLst>
  <p:sldIdLst>
    <p:sldId id="702" r:id="rId2"/>
    <p:sldId id="701" r:id="rId3"/>
    <p:sldId id="741" r:id="rId4"/>
    <p:sldId id="742" r:id="rId5"/>
    <p:sldId id="743" r:id="rId6"/>
    <p:sldId id="732" r:id="rId7"/>
    <p:sldId id="734" r:id="rId8"/>
    <p:sldId id="739" r:id="rId9"/>
    <p:sldId id="344" r:id="rId10"/>
    <p:sldId id="700" r:id="rId11"/>
    <p:sldId id="721" r:id="rId12"/>
    <p:sldId id="722" r:id="rId13"/>
    <p:sldId id="723" r:id="rId14"/>
    <p:sldId id="705" r:id="rId15"/>
    <p:sldId id="724" r:id="rId16"/>
    <p:sldId id="725" r:id="rId17"/>
    <p:sldId id="750" r:id="rId18"/>
    <p:sldId id="744" r:id="rId19"/>
    <p:sldId id="745" r:id="rId20"/>
    <p:sldId id="746" r:id="rId21"/>
    <p:sldId id="747" r:id="rId22"/>
    <p:sldId id="748" r:id="rId23"/>
    <p:sldId id="749" r:id="rId24"/>
    <p:sldId id="716" r:id="rId25"/>
  </p:sldIdLst>
  <p:sldSz cx="9144000" cy="6858000" type="screen4x3"/>
  <p:notesSz cx="6735763" cy="9799638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.R.I" initials="A" lastIdx="2" clrIdx="0">
    <p:extLst>
      <p:ext uri="{19B8F6BF-5375-455C-9EA6-DF929625EA0E}">
        <p15:presenceInfo xmlns:p15="http://schemas.microsoft.com/office/powerpoint/2012/main" userId="A.R.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A7EF"/>
    <a:srgbClr val="FBA17D"/>
    <a:srgbClr val="666699"/>
    <a:srgbClr val="101AE0"/>
    <a:srgbClr val="D1F8FD"/>
    <a:srgbClr val="FF00FF"/>
    <a:srgbClr val="00CC00"/>
    <a:srgbClr val="9BE4FB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85571" autoAdjust="0"/>
    <p:restoredTop sz="94660"/>
  </p:normalViewPr>
  <p:slideViewPr>
    <p:cSldViewPr>
      <p:cViewPr varScale="1">
        <p:scale>
          <a:sx n="80" d="100"/>
          <a:sy n="80" d="100"/>
        </p:scale>
        <p:origin x="474" y="96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1395</c:v>
                </c:pt>
                <c:pt idx="1">
                  <c:v>1396</c:v>
                </c:pt>
                <c:pt idx="2">
                  <c:v>1397</c:v>
                </c:pt>
                <c:pt idx="3">
                  <c:v>1398</c:v>
                </c:pt>
                <c:pt idx="4">
                  <c:v>1399</c:v>
                </c:pt>
                <c:pt idx="5">
                  <c:v>1400</c:v>
                </c:pt>
                <c:pt idx="6">
                  <c:v>1401</c:v>
                </c:pt>
                <c:pt idx="7">
                  <c:v>1402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3268</c:v>
                </c:pt>
                <c:pt idx="1">
                  <c:v>4144</c:v>
                </c:pt>
                <c:pt idx="2">
                  <c:v>4433</c:v>
                </c:pt>
                <c:pt idx="3">
                  <c:v>3990</c:v>
                </c:pt>
                <c:pt idx="4">
                  <c:v>2557</c:v>
                </c:pt>
                <c:pt idx="5">
                  <c:v>2149</c:v>
                </c:pt>
                <c:pt idx="6">
                  <c:v>3950</c:v>
                </c:pt>
                <c:pt idx="7">
                  <c:v>4490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CB-490D-AFD3-82DCDF2309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1301674623"/>
        <c:axId val="1301688351"/>
      </c:barChart>
      <c:catAx>
        <c:axId val="1301674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1688351"/>
        <c:crosses val="autoZero"/>
        <c:auto val="1"/>
        <c:lblAlgn val="ctr"/>
        <c:lblOffset val="100"/>
        <c:noMultiLvlLbl val="0"/>
      </c:catAx>
      <c:valAx>
        <c:axId val="130168835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016746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1400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  <c:pt idx="5">
                  <c:v>شهریور</c:v>
                </c:pt>
                <c:pt idx="6">
                  <c:v>مهر</c:v>
                </c:pt>
                <c:pt idx="7">
                  <c:v>آبان</c:v>
                </c:pt>
                <c:pt idx="8">
                  <c:v>آذر</c:v>
                </c:pt>
                <c:pt idx="9">
                  <c:v>دی</c:v>
                </c:pt>
                <c:pt idx="10">
                  <c:v>بهمن</c:v>
                </c:pt>
                <c:pt idx="11">
                  <c:v>اسفند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0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2</c:v>
                </c:pt>
                <c:pt idx="8">
                  <c:v>1</c:v>
                </c:pt>
                <c:pt idx="9">
                  <c:v>2</c:v>
                </c:pt>
                <c:pt idx="10">
                  <c:v>1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E10-49CF-9E6F-52D9B2F0B1E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1401</c:v>
                </c:pt>
              </c:strCache>
            </c:strRef>
          </c:tx>
          <c:spPr>
            <a:solidFill>
              <a:srgbClr val="00CC00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  <c:pt idx="5">
                  <c:v>شهریور</c:v>
                </c:pt>
                <c:pt idx="6">
                  <c:v>مهر</c:v>
                </c:pt>
                <c:pt idx="7">
                  <c:v>آبان</c:v>
                </c:pt>
                <c:pt idx="8">
                  <c:v>آذر</c:v>
                </c:pt>
                <c:pt idx="9">
                  <c:v>دی</c:v>
                </c:pt>
                <c:pt idx="10">
                  <c:v>بهمن</c:v>
                </c:pt>
                <c:pt idx="11">
                  <c:v>اسفند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6</c:v>
                </c:pt>
                <c:pt idx="1">
                  <c:v>6</c:v>
                </c:pt>
                <c:pt idx="2">
                  <c:v>3</c:v>
                </c:pt>
                <c:pt idx="3">
                  <c:v>7</c:v>
                </c:pt>
                <c:pt idx="4">
                  <c:v>2</c:v>
                </c:pt>
                <c:pt idx="5">
                  <c:v>11</c:v>
                </c:pt>
                <c:pt idx="6">
                  <c:v>3</c:v>
                </c:pt>
                <c:pt idx="7">
                  <c:v>3</c:v>
                </c:pt>
                <c:pt idx="8">
                  <c:v>3</c:v>
                </c:pt>
                <c:pt idx="9">
                  <c:v>3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E10-49CF-9E6F-52D9B2F0B1E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1402</c:v>
                </c:pt>
              </c:strCache>
            </c:strRef>
          </c:tx>
          <c:spPr>
            <a:solidFill>
              <a:srgbClr val="FBA17D"/>
            </a:solidFill>
            <a:ln>
              <a:noFill/>
            </a:ln>
            <a:effectLst>
              <a:outerShdw blurRad="50800" dist="381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/>
            </a:scene3d>
            <a:sp3d prstMaterial="plastic">
              <a:bevelT w="0" h="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  <c:pt idx="5">
                  <c:v>شهریور</c:v>
                </c:pt>
                <c:pt idx="6">
                  <c:v>مهر</c:v>
                </c:pt>
                <c:pt idx="7">
                  <c:v>آبان</c:v>
                </c:pt>
                <c:pt idx="8">
                  <c:v>آذر</c:v>
                </c:pt>
                <c:pt idx="9">
                  <c:v>دی</c:v>
                </c:pt>
                <c:pt idx="10">
                  <c:v>بهمن</c:v>
                </c:pt>
                <c:pt idx="11">
                  <c:v>اسفند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10</c:v>
                </c:pt>
                <c:pt idx="2">
                  <c:v>4</c:v>
                </c:pt>
                <c:pt idx="3">
                  <c:v>5</c:v>
                </c:pt>
                <c:pt idx="4">
                  <c:v>23</c:v>
                </c:pt>
                <c:pt idx="5">
                  <c:v>8</c:v>
                </c:pt>
                <c:pt idx="6">
                  <c:v>7</c:v>
                </c:pt>
                <c:pt idx="7">
                  <c:v>8</c:v>
                </c:pt>
                <c:pt idx="8">
                  <c:v>2</c:v>
                </c:pt>
                <c:pt idx="9">
                  <c:v>6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A1-4EB7-85F9-0353F88F38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93903432"/>
        <c:axId val="293903824"/>
      </c:barChart>
      <c:catAx>
        <c:axId val="293903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93903824"/>
        <c:crosses val="autoZero"/>
        <c:auto val="1"/>
        <c:lblAlgn val="ctr"/>
        <c:lblOffset val="100"/>
        <c:noMultiLvlLbl val="0"/>
      </c:catAx>
      <c:valAx>
        <c:axId val="293903824"/>
        <c:scaling>
          <c:orientation val="minMax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3903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00CC00"/>
              </a:solidFill>
            </c:spPr>
            <c:extLst>
              <c:ext xmlns:c16="http://schemas.microsoft.com/office/drawing/2014/chart" uri="{C3380CC4-5D6E-409C-BE32-E72D297353CC}">
                <c16:uniqueId val="{00000001-0D10-4D3D-AF3C-B517CA3B58C1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3-0D10-4D3D-AF3C-B517CA3B58C1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5-0D10-4D3D-AF3C-B517CA3B58C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fa-IR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روستا</c:v>
                </c:pt>
                <c:pt idx="1">
                  <c:v>شهر</c:v>
                </c:pt>
                <c:pt idx="2">
                  <c:v>حاشیه شهر</c:v>
                </c:pt>
                <c:pt idx="3">
                  <c:v>عشایر 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44</c:v>
                </c:pt>
                <c:pt idx="2">
                  <c:v>6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80-487C-A89D-CA6997C9F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  <c:txPr>
        <a:bodyPr/>
        <a:lstStyle/>
        <a:p>
          <a:pPr>
            <a:defRPr lang="fa-IR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dPt>
            <c:idx val="0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1-7C47-4CCE-8F4F-81D84697960C}"/>
              </c:ext>
            </c:extLst>
          </c:dPt>
          <c:dPt>
            <c:idx val="1"/>
            <c:bubble3D val="0"/>
            <c:spPr>
              <a:solidFill>
                <a:srgbClr val="FF00FF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3-7C47-4CCE-8F4F-81D84697960C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tint val="96000"/>
                      <a:lumMod val="100000"/>
                    </a:schemeClr>
                  </a:gs>
                  <a:gs pos="78000">
                    <a:schemeClr val="accent3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5-7C47-4CCE-8F4F-81D84697960C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7-7C47-4CCE-8F4F-81D84697960C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5">
                      <a:tint val="96000"/>
                      <a:lumMod val="100000"/>
                    </a:schemeClr>
                  </a:gs>
                  <a:gs pos="78000">
                    <a:schemeClr val="accent5"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9-7C47-4CCE-8F4F-81D84697960C}"/>
              </c:ext>
            </c:extLst>
          </c:dPt>
          <c:dPt>
            <c:idx val="5"/>
            <c:bubble3D val="0"/>
            <c:spPr>
              <a:solidFill>
                <a:srgbClr val="00B0F0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B-7C47-4CCE-8F4F-81D84697960C}"/>
              </c:ext>
            </c:extLst>
          </c:dPt>
          <c:dPt>
            <c:idx val="6"/>
            <c:bubble3D val="0"/>
            <c:spPr>
              <a:solidFill>
                <a:srgbClr val="FBA17D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D-7C47-4CCE-8F4F-81D84697960C}"/>
              </c:ext>
            </c:extLst>
          </c:dPt>
          <c:dPt>
            <c:idx val="7"/>
            <c:bubble3D val="0"/>
            <c:spPr>
              <a:solidFill>
                <a:srgbClr val="FFFF00"/>
              </a:soli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0F-7C47-4CCE-8F4F-81D84697960C}"/>
              </c:ext>
            </c:extLst>
          </c:dPt>
          <c:dPt>
            <c:idx val="8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tint val="96000"/>
                      <a:lumMod val="100000"/>
                    </a:schemeClr>
                  </a:gs>
                  <a:gs pos="78000">
                    <a:schemeClr val="accent3">
                      <a:lumMod val="60000"/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11-7C47-4CCE-8F4F-81D84697960C}"/>
              </c:ext>
            </c:extLst>
          </c:dPt>
          <c:dPt>
            <c:idx val="9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tint val="96000"/>
                      <a:lumMod val="100000"/>
                    </a:schemeClr>
                  </a:gs>
                  <a:gs pos="78000">
                    <a:schemeClr val="accent4">
                      <a:lumMod val="60000"/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13-7C47-4CCE-8F4F-81D84697960C}"/>
              </c:ext>
            </c:extLst>
          </c:dPt>
          <c:dPt>
            <c:idx val="1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tint val="96000"/>
                      <a:lumMod val="100000"/>
                    </a:schemeClr>
                  </a:gs>
                  <a:gs pos="78000">
                    <a:schemeClr val="accent5">
                      <a:lumMod val="60000"/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15-7C47-4CCE-8F4F-81D84697960C}"/>
              </c:ext>
            </c:extLst>
          </c:dPt>
          <c:dPt>
            <c:idx val="11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tint val="96000"/>
                      <a:lumMod val="100000"/>
                    </a:schemeClr>
                  </a:gs>
                  <a:gs pos="78000">
                    <a:schemeClr val="accent6">
                      <a:lumMod val="60000"/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17-7C47-4CCE-8F4F-81D84697960C}"/>
              </c:ext>
            </c:extLst>
          </c:dPt>
          <c:dPt>
            <c:idx val="12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tint val="96000"/>
                      <a:lumMod val="100000"/>
                    </a:schemeClr>
                  </a:gs>
                  <a:gs pos="78000">
                    <a:schemeClr val="accent1">
                      <a:lumMod val="80000"/>
                      <a:lumOff val="20000"/>
                      <a:shade val="94000"/>
                      <a:lumMod val="94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/>
              </a:scene3d>
              <a:sp3d prstMaterial="plastic">
                <a:bevelT w="0" h="0"/>
              </a:sp3d>
            </c:spPr>
            <c:extLst>
              <c:ext xmlns:c16="http://schemas.microsoft.com/office/drawing/2014/chart" uri="{C3380CC4-5D6E-409C-BE32-E72D297353CC}">
                <c16:uniqueId val="{00000019-7C47-4CCE-8F4F-81D84697960C}"/>
              </c:ext>
            </c:extLst>
          </c:dPt>
          <c:dLbls>
            <c:dLbl>
              <c:idx val="0"/>
              <c:layout>
                <c:manualLayout>
                  <c:x val="-0.18361165791776027"/>
                  <c:y val="-0.189029241848944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C47-4CCE-8F4F-81D84697960C}"/>
                </c:ext>
              </c:extLst>
            </c:dLbl>
            <c:dLbl>
              <c:idx val="3"/>
              <c:layout>
                <c:manualLayout>
                  <c:x val="4.8035202196947603E-2"/>
                  <c:y val="6.65920698353777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7C47-4CCE-8F4F-81D8469796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Sheet1!$A$2:$A$9</c:f>
              <c:strCache>
                <c:ptCount val="8"/>
                <c:pt idx="0">
                  <c:v>خانه</c:v>
                </c:pt>
                <c:pt idx="1">
                  <c:v>آسایشگاه</c:v>
                </c:pt>
                <c:pt idx="2">
                  <c:v>سایر</c:v>
                </c:pt>
                <c:pt idx="3">
                  <c:v>مراکز تهیه و توزیع غذا</c:v>
                </c:pt>
                <c:pt idx="4">
                  <c:v>مهدکودک/مدرسه/خوابگاه دانش آموزی</c:v>
                </c:pt>
                <c:pt idx="5">
                  <c:v>پراکنده</c:v>
                </c:pt>
                <c:pt idx="6">
                  <c:v>اردوگاه</c:v>
                </c:pt>
                <c:pt idx="7">
                  <c:v>بیمارستان</c:v>
                </c:pt>
              </c:strCache>
            </c:strRef>
          </c:cat>
          <c:val>
            <c:numRef>
              <c:f>Sheet1!$C$2:$C$9</c:f>
              <c:numCache>
                <c:formatCode>0</c:formatCode>
                <c:ptCount val="8"/>
                <c:pt idx="0">
                  <c:v>70.129870129870127</c:v>
                </c:pt>
                <c:pt idx="1">
                  <c:v>6.4935064935064934</c:v>
                </c:pt>
                <c:pt idx="2">
                  <c:v>11.688311688311689</c:v>
                </c:pt>
                <c:pt idx="3">
                  <c:v>2.5974025974025974</c:v>
                </c:pt>
                <c:pt idx="4">
                  <c:v>5.1948051948051948</c:v>
                </c:pt>
                <c:pt idx="5">
                  <c:v>1.2987012987012987</c:v>
                </c:pt>
                <c:pt idx="6">
                  <c:v>1.2987012987012987</c:v>
                </c:pt>
                <c:pt idx="7">
                  <c:v>1.2987012987012987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80-487C-A89D-CA6997C9F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8666666666666668"/>
          <c:y val="0.78331533424390754"/>
          <c:w val="0.7424074074074074"/>
          <c:h val="0.201122669376605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6350" cap="flat" cmpd="sng" algn="ctr">
                <a:solidFill>
                  <a:schemeClr val="accent3"/>
                </a:solidFill>
                <a:prstDash val="solid"/>
                <a:miter lim="800000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سندرم زردی</c:v>
                </c:pt>
                <c:pt idx="1">
                  <c:v>سندرم اسهال حاد خونی</c:v>
                </c:pt>
                <c:pt idx="2">
                  <c:v>سندرم مسمومیت غذایی</c:v>
                </c:pt>
                <c:pt idx="3">
                  <c:v>سندرم اسهال حاد آبکی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2.5974025974025974</c:v>
                </c:pt>
                <c:pt idx="1">
                  <c:v>12.987012987012987</c:v>
                </c:pt>
                <c:pt idx="2">
                  <c:v>36.363636363636367</c:v>
                </c:pt>
                <c:pt idx="3">
                  <c:v>48.051948051948052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80-487C-A89D-CA6997C9F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94818968"/>
        <c:axId val="294825240"/>
      </c:barChart>
      <c:valAx>
        <c:axId val="294825240"/>
        <c:scaling>
          <c:orientation val="minMax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4818968"/>
        <c:crosses val="autoZero"/>
        <c:crossBetween val="between"/>
      </c:valAx>
      <c:catAx>
        <c:axId val="2948189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Titr" panose="00000700000000000000" pitchFamily="2" charset="-78"/>
              </a:defRPr>
            </a:pPr>
            <a:endParaRPr lang="en-US"/>
          </a:p>
        </c:txPr>
        <c:crossAx val="294825240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EFA7EF"/>
            </a:solidFill>
          </c:spPr>
          <c:explosion val="13"/>
          <c:dPt>
            <c:idx val="0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1-0FFE-4598-B836-C392FDC80EAC}"/>
              </c:ext>
            </c:extLst>
          </c:dPt>
          <c:dPt>
            <c:idx val="1"/>
            <c:bubble3D val="0"/>
            <c:spPr>
              <a:solidFill>
                <a:srgbClr val="00FF00"/>
              </a:solidFill>
            </c:spPr>
            <c:extLst>
              <c:ext xmlns:c16="http://schemas.microsoft.com/office/drawing/2014/chart" uri="{C3380CC4-5D6E-409C-BE32-E72D297353CC}">
                <c16:uniqueId val="{00000003-0FFE-4598-B836-C392FDC80EAC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0FFE-4598-B836-C392FDC80E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fa-IR" b="1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غذا</c:v>
                </c:pt>
                <c:pt idx="1">
                  <c:v>نا مشخص</c:v>
                </c:pt>
                <c:pt idx="2">
                  <c:v>آب و غذا</c:v>
                </c:pt>
                <c:pt idx="3">
                  <c:v>آب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47</c:v>
                </c:pt>
                <c:pt idx="1">
                  <c:v>21</c:v>
                </c:pt>
                <c:pt idx="2">
                  <c:v>5</c:v>
                </c:pt>
                <c:pt idx="3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80-487C-A89D-CA6997C9F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  <c:txPr>
        <a:bodyPr/>
        <a:lstStyle/>
        <a:p>
          <a:pPr>
            <a:defRPr lang="fa-IR"/>
          </a:pPr>
          <a:endParaRPr lang="en-US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038643453663923E-2"/>
          <c:y val="9.4377651732390086E-2"/>
          <c:w val="0.95396135654633607"/>
          <c:h val="0.6878795567220777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 طغیان</c:v>
                </c:pt>
              </c:strCache>
            </c:strRef>
          </c:tx>
          <c:spPr>
            <a:ln w="38100" cap="rnd">
              <a:solidFill>
                <a:srgbClr val="FBA17D"/>
              </a:solidFill>
              <a:round/>
            </a:ln>
            <a:effectLst/>
          </c:spPr>
          <c:marker>
            <c:symbol val="none"/>
          </c:marker>
          <c:dLbls>
            <c:spPr>
              <a:gradFill rotWithShape="1">
                <a:gsLst>
                  <a:gs pos="0">
                    <a:schemeClr val="accent3">
                      <a:tint val="65000"/>
                      <a:lumMod val="110000"/>
                    </a:schemeClr>
                  </a:gs>
                  <a:gs pos="88000">
                    <a:schemeClr val="accent3">
                      <a:tint val="90000"/>
                    </a:schemeClr>
                  </a:gs>
                </a:gsLst>
                <a:lin ang="5400000" scaled="0"/>
              </a:gradFill>
              <a:ln w="12700" cap="rnd" cmpd="sng" algn="ctr">
                <a:solidFill>
                  <a:schemeClr val="accent3"/>
                </a:solidFill>
                <a:prstDash val="solid"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Sheet1!$A$2:$A$16</c:f>
              <c:numCache>
                <c:formatCode>General</c:formatCode>
                <c:ptCount val="15"/>
                <c:pt idx="0">
                  <c:v>1388</c:v>
                </c:pt>
                <c:pt idx="1">
                  <c:v>1389</c:v>
                </c:pt>
                <c:pt idx="2">
                  <c:v>1390</c:v>
                </c:pt>
                <c:pt idx="3">
                  <c:v>1391</c:v>
                </c:pt>
                <c:pt idx="4">
                  <c:v>1392</c:v>
                </c:pt>
                <c:pt idx="5">
                  <c:v>1393</c:v>
                </c:pt>
                <c:pt idx="6">
                  <c:v>1394</c:v>
                </c:pt>
                <c:pt idx="7">
                  <c:v>1395</c:v>
                </c:pt>
                <c:pt idx="8">
                  <c:v>1396</c:v>
                </c:pt>
                <c:pt idx="9">
                  <c:v>1397</c:v>
                </c:pt>
                <c:pt idx="10">
                  <c:v>1398</c:v>
                </c:pt>
                <c:pt idx="11">
                  <c:v>1399</c:v>
                </c:pt>
                <c:pt idx="12">
                  <c:v>1400</c:v>
                </c:pt>
                <c:pt idx="13">
                  <c:v>1401</c:v>
                </c:pt>
                <c:pt idx="14">
                  <c:v>1402</c:v>
                </c:pt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</c:v>
                </c:pt>
                <c:pt idx="1">
                  <c:v>13</c:v>
                </c:pt>
                <c:pt idx="2">
                  <c:v>32</c:v>
                </c:pt>
                <c:pt idx="3">
                  <c:v>35</c:v>
                </c:pt>
                <c:pt idx="4">
                  <c:v>55</c:v>
                </c:pt>
                <c:pt idx="5">
                  <c:v>63</c:v>
                </c:pt>
                <c:pt idx="6">
                  <c:v>102</c:v>
                </c:pt>
                <c:pt idx="7">
                  <c:v>70</c:v>
                </c:pt>
                <c:pt idx="8">
                  <c:v>86</c:v>
                </c:pt>
                <c:pt idx="9">
                  <c:v>73</c:v>
                </c:pt>
                <c:pt idx="10">
                  <c:v>64</c:v>
                </c:pt>
                <c:pt idx="11">
                  <c:v>10</c:v>
                </c:pt>
                <c:pt idx="12">
                  <c:v>13</c:v>
                </c:pt>
                <c:pt idx="13">
                  <c:v>49</c:v>
                </c:pt>
                <c:pt idx="14">
                  <c:v>77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6F4-4DD4-93CB-F70B8EEAE5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94818184"/>
        <c:axId val="294818576"/>
      </c:lineChart>
      <c:catAx>
        <c:axId val="294818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4818576"/>
        <c:crosses val="autoZero"/>
        <c:auto val="1"/>
        <c:lblAlgn val="ctr"/>
        <c:lblOffset val="100"/>
        <c:noMultiLvlLbl val="0"/>
      </c:catAx>
      <c:valAx>
        <c:axId val="294818576"/>
        <c:scaling>
          <c:orientation val="minMax"/>
          <c:max val="110"/>
          <c:min val="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94818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C65407-6185-41C8-9FE2-C205069A11CB}" type="datetimeFigureOut">
              <a:rPr lang="en-US" smtClean="0"/>
              <a:pPr/>
              <a:t>5/29/2024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35013"/>
            <a:ext cx="4900613" cy="36750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54828"/>
            <a:ext cx="5388610" cy="44098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07955"/>
            <a:ext cx="2918831" cy="48998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52F99-215D-478F-9829-234FAC21A01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71603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52F99-215D-478F-9829-234FAC21A01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422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002226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6245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205439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908228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5397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10370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045946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31413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8716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9206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80436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26445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9250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5583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2649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1711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85F4A-9304-4ACB-84B1-F7487566E375}" type="datetimeFigureOut">
              <a:rPr lang="fa-IR" smtClean="0"/>
              <a:pPr/>
              <a:t>22/11/1445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96105A9-D673-4E17-86FD-2EC7B1B39AEF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83490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5" r:id="rId1"/>
    <p:sldLayoutId id="2147484176" r:id="rId2"/>
    <p:sldLayoutId id="2147484177" r:id="rId3"/>
    <p:sldLayoutId id="2147484178" r:id="rId4"/>
    <p:sldLayoutId id="2147484179" r:id="rId5"/>
    <p:sldLayoutId id="2147484180" r:id="rId6"/>
    <p:sldLayoutId id="2147484181" r:id="rId7"/>
    <p:sldLayoutId id="2147484182" r:id="rId8"/>
    <p:sldLayoutId id="2147484183" r:id="rId9"/>
    <p:sldLayoutId id="2147484184" r:id="rId10"/>
    <p:sldLayoutId id="2147484185" r:id="rId11"/>
    <p:sldLayoutId id="2147484186" r:id="rId12"/>
    <p:sldLayoutId id="2147484187" r:id="rId13"/>
    <p:sldLayoutId id="2147484188" r:id="rId14"/>
    <p:sldLayoutId id="2147484189" r:id="rId15"/>
    <p:sldLayoutId id="214748419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sz="3200" dirty="0" smtClean="0">
                <a:solidFill>
                  <a:schemeClr val="tx1"/>
                </a:solidFill>
                <a:cs typeface="B Titr" panose="00000700000000000000" pitchFamily="2" charset="-78"/>
              </a:rPr>
              <a:t>کارگاه </a:t>
            </a:r>
            <a: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  <a:t>بیماری های منتقله از آب و غذا </a:t>
            </a:r>
            <a:br>
              <a:rPr lang="fa-IR" sz="3200" dirty="0">
                <a:solidFill>
                  <a:schemeClr val="tx1"/>
                </a:solidFill>
                <a:cs typeface="B Titr" panose="00000700000000000000" pitchFamily="2" charset="-78"/>
              </a:rPr>
            </a:b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467544" y="5301208"/>
            <a:ext cx="3384376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dirty="0">
                <a:solidFill>
                  <a:schemeClr val="tx1"/>
                </a:solidFill>
                <a:cs typeface="B Titr" panose="00000700000000000000" pitchFamily="2" charset="-78"/>
              </a:rPr>
              <a:t>مرکز بهداشت استان اصفهان</a:t>
            </a:r>
          </a:p>
          <a:p>
            <a:pPr algn="ctr"/>
            <a:r>
              <a:rPr lang="fa-IR" sz="1600" dirty="0" smtClean="0">
                <a:solidFill>
                  <a:schemeClr val="tx1"/>
                </a:solidFill>
                <a:cs typeface="B Titr" panose="00000700000000000000" pitchFamily="2" charset="-78"/>
              </a:rPr>
              <a:t>واحد</a:t>
            </a:r>
            <a:r>
              <a:rPr lang="en-US" sz="1600" dirty="0" smtClean="0">
                <a:solidFill>
                  <a:schemeClr val="tx1"/>
                </a:solidFill>
                <a:cs typeface="B Titr" panose="00000700000000000000" pitchFamily="2" charset="-78"/>
              </a:rPr>
              <a:t> </a:t>
            </a:r>
            <a:r>
              <a:rPr lang="fa-IR" sz="1600" dirty="0" smtClean="0">
                <a:solidFill>
                  <a:schemeClr val="tx1"/>
                </a:solidFill>
                <a:cs typeface="B Titr" panose="00000700000000000000" pitchFamily="2" charset="-78"/>
              </a:rPr>
              <a:t>بهداشت محیط</a:t>
            </a:r>
            <a:endParaRPr lang="fa-IR" sz="1600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600" dirty="0">
                <a:solidFill>
                  <a:schemeClr val="tx1"/>
                </a:solidFill>
                <a:cs typeface="B Titr" panose="00000700000000000000" pitchFamily="2" charset="-78"/>
              </a:rPr>
              <a:t>اردیبهشت 1403</a:t>
            </a:r>
            <a:endParaRPr lang="en-US" sz="16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911692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55576" y="404664"/>
            <a:ext cx="7886700" cy="1325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800" b="1" dirty="0">
                <a:solidFill>
                  <a:schemeClr val="tx1"/>
                </a:solidFill>
                <a:cs typeface="B Titr" panose="00000700000000000000" pitchFamily="2" charset="-78"/>
              </a:rPr>
              <a:t>مقایسه تعداد طغیان بیماری های قابل انتقال از طریق آب و غذا به تفکیک ماه</a:t>
            </a:r>
            <a:br>
              <a:rPr lang="fa-IR" sz="1800" b="1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b="1" dirty="0">
                <a:solidFill>
                  <a:schemeClr val="tx1"/>
                </a:solidFill>
                <a:cs typeface="B Titr" panose="00000700000000000000" pitchFamily="2" charset="-78"/>
              </a:rPr>
              <a:t> در سالهای 1402-1400</a:t>
            </a:r>
            <a:endParaRPr lang="en-US" sz="1800" b="1" dirty="0">
              <a:solidFill>
                <a:schemeClr val="tx1"/>
              </a:solidFill>
              <a:cs typeface="B Titr" panose="00000700000000000000" pitchFamily="2" charset="-78"/>
            </a:endParaRPr>
          </a:p>
          <a:p>
            <a:pPr algn="ctr"/>
            <a:r>
              <a:rPr lang="fa-IR" sz="1350" dirty="0">
                <a:solidFill>
                  <a:schemeClr val="tx2"/>
                </a:solidFill>
                <a:cs typeface="B Titr" panose="00000700000000000000" pitchFamily="2" charset="-78"/>
              </a:rPr>
              <a:t>  </a:t>
            </a:r>
            <a:endParaRPr lang="en-US" sz="1350" dirty="0">
              <a:solidFill>
                <a:schemeClr val="tx2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4451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6957313" cy="1320800"/>
          </a:xfrm>
        </p:spPr>
        <p:txBody>
          <a:bodyPr>
            <a:normAutofit/>
          </a:bodyPr>
          <a:lstStyle/>
          <a:p>
            <a:pPr algn="ctr" rtl="1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داده های ثبت شده در پورتال از نظر منطقه وقوع طغیان(1402)</a:t>
            </a:r>
            <a:endParaRPr lang="en-US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Chart 2"/>
          <p:cNvGraphicFramePr/>
          <p:nvPr/>
        </p:nvGraphicFramePr>
        <p:xfrm>
          <a:off x="0" y="1397000"/>
          <a:ext cx="9144000" cy="546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99647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درصد طغیان برحسب محل وقوع  در سال 1402</a:t>
            </a:r>
            <a:endParaRPr lang="en-US" sz="2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Chart 2"/>
          <p:cNvGraphicFramePr/>
          <p:nvPr/>
        </p:nvGraphicFramePr>
        <p:xfrm>
          <a:off x="457200" y="1556792"/>
          <a:ext cx="822960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003234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درصد طغیان برحسب نشانگان اولیه اصلی در سال 1402</a:t>
            </a:r>
            <a:endParaRPr lang="en-US" sz="2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Chart 2"/>
          <p:cNvGraphicFramePr/>
          <p:nvPr/>
        </p:nvGraphicFramePr>
        <p:xfrm>
          <a:off x="457200" y="1556792"/>
          <a:ext cx="822960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58627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chemeClr val="tx1"/>
                </a:solidFill>
                <a:cs typeface="B Titr" panose="00000700000000000000" pitchFamily="2" charset="-78"/>
              </a:rPr>
              <a:t>بررسی طغیان های سال 1402 بر اساس راه انتقال</a:t>
            </a:r>
            <a:endParaRPr lang="en-US" sz="28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Chart 2"/>
          <p:cNvGraphicFramePr/>
          <p:nvPr/>
        </p:nvGraphicFramePr>
        <p:xfrm>
          <a:off x="0" y="1916832"/>
          <a:ext cx="9144000" cy="49411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139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92696"/>
          </a:xfrm>
        </p:spPr>
        <p:txBody>
          <a:bodyPr>
            <a:normAutofit/>
          </a:bodyPr>
          <a:lstStyle/>
          <a:p>
            <a:pPr algn="ctr"/>
            <a:r>
              <a:rPr lang="fa-IR" sz="1800" b="1" dirty="0">
                <a:solidFill>
                  <a:schemeClr val="tx1"/>
                </a:solidFill>
                <a:cs typeface="B Titr" panose="00000700000000000000" pitchFamily="2" charset="-78"/>
              </a:rPr>
              <a:t>جدول تعداد طغیان های ناشی از آب و غذا در سالهای 1402-1399</a:t>
            </a:r>
            <a:br>
              <a:rPr lang="fa-IR" sz="1800" b="1" dirty="0">
                <a:solidFill>
                  <a:schemeClr val="tx1"/>
                </a:solidFill>
                <a:cs typeface="B Titr" panose="00000700000000000000" pitchFamily="2" charset="-78"/>
              </a:rPr>
            </a:br>
            <a:r>
              <a:rPr lang="fa-IR" sz="1800" b="1" dirty="0">
                <a:solidFill>
                  <a:schemeClr val="tx1"/>
                </a:solidFill>
                <a:cs typeface="B Titr" panose="00000700000000000000" pitchFamily="2" charset="-78"/>
              </a:rPr>
              <a:t>دانشگاه علوم پزشکی اصفهان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9486495"/>
              </p:ext>
            </p:extLst>
          </p:nvPr>
        </p:nvGraphicFramePr>
        <p:xfrm>
          <a:off x="5004047" y="908720"/>
          <a:ext cx="3507543" cy="5832650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866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28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7868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97868">
                  <a:extLst>
                    <a:ext uri="{9D8B030D-6E8A-4147-A177-3AD203B41FA5}">
                      <a16:colId xmlns:a16="http://schemas.microsoft.com/office/drawing/2014/main" val="3347073243"/>
                    </a:ext>
                  </a:extLst>
                </a:gridCol>
                <a:gridCol w="593342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369882">
                <a:tc rowSpan="2">
                  <a:txBody>
                    <a:bodyPr/>
                    <a:lstStyle/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شهرستان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تعداد کل طغیان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حد انتظار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29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1399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1400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cs typeface="B Nazanin" panose="00000400000000000000" pitchFamily="2" charset="-78"/>
                        </a:rPr>
                        <a:t>1401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7648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اردستان</a:t>
                      </a: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6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48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اصفهان 1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19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50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48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اصفهان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9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59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027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برخوار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8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9852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بویین </a:t>
                      </a: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4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2027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تیران و کرون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4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9852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چادگان</a:t>
                      </a: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4277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خمینی شهر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19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98480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خوانسار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9852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خورو بیابانک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39852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دهاقان</a:t>
                      </a: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4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00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321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 سمیرم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3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8321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جرقویه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83216"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کوهپایه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fa-IR" sz="14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a-IR" sz="1400" u="none" strike="noStrike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dirty="0">
                        <a:latin typeface="Arial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3516772"/>
              </p:ext>
            </p:extLst>
          </p:nvPr>
        </p:nvGraphicFramePr>
        <p:xfrm>
          <a:off x="1547663" y="908721"/>
          <a:ext cx="3384377" cy="5832643"/>
        </p:xfrm>
        <a:graphic>
          <a:graphicData uri="http://schemas.openxmlformats.org/drawingml/2006/table">
            <a:tbl>
              <a:tblPr rtl="1" firstRow="1" bandRow="1">
                <a:tableStyleId>{5940675A-B579-460E-94D1-54222C63F5DA}</a:tableStyleId>
              </a:tblPr>
              <a:tblGrid>
                <a:gridCol w="8560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79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616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4462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6215">
                  <a:extLst>
                    <a:ext uri="{9D8B030D-6E8A-4147-A177-3AD203B41FA5}">
                      <a16:colId xmlns:a16="http://schemas.microsoft.com/office/drawing/2014/main" val="3423959306"/>
                    </a:ext>
                  </a:extLst>
                </a:gridCol>
                <a:gridCol w="72049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</a:tblGrid>
              <a:tr h="298315">
                <a:tc rowSpan="2">
                  <a:txBody>
                    <a:bodyPr/>
                    <a:lstStyle/>
                    <a:p>
                      <a:pPr algn="ctr" rtl="1"/>
                      <a:endParaRPr lang="fa-IR" sz="1200" b="1" dirty="0">
                        <a:cs typeface="B Nazanin" panose="00000400000000000000" pitchFamily="2" charset="-78"/>
                      </a:endParaRPr>
                    </a:p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شهرستان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cs typeface="B Nazanin" panose="00000400000000000000" pitchFamily="2" charset="-78"/>
                        </a:rPr>
                        <a:t>تعداد کل طغیان</a:t>
                      </a:r>
                      <a:endParaRPr lang="fa-IR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1"/>
                      <a:endParaRPr lang="fa-IR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 defTabSz="914400" rtl="1" eaLnBrk="1" latinLnBrk="0" hangingPunct="1"/>
                      <a:endParaRPr lang="fa-IR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حد انتظار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1399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200" b="1" dirty="0">
                          <a:cs typeface="B Nazanin" panose="00000400000000000000" pitchFamily="2" charset="-78"/>
                        </a:rPr>
                        <a:t>1400</a:t>
                      </a:r>
                      <a:endParaRPr lang="fa-IR" sz="1200" b="1" dirty="0">
                        <a:solidFill>
                          <a:schemeClr val="tx1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cs typeface="B Nazanin" panose="00000400000000000000" pitchFamily="2" charset="-78"/>
                        </a:rPr>
                        <a:t>1401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1402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3523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شاهین شهر و میمه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6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13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شهرضا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5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5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8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فریدن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3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فریدونشهر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فلاورجان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15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1356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گلپایگان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5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لنجان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15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مبارکه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2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8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نایین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نجف آباد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6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3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19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نطنز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2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هرند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84079">
                <a:tc>
                  <a:txBody>
                    <a:bodyPr/>
                    <a:lstStyle/>
                    <a:p>
                      <a:pPr marL="0" algn="ctr" defTabSz="685800" rtl="1" eaLnBrk="1" latinLnBrk="0" hangingPunct="1"/>
                      <a:r>
                        <a:rPr lang="fa-IR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ورزنه</a:t>
                      </a: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a-IR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effectLst/>
                          <a:cs typeface="B Nazanin" panose="00000400000000000000" pitchFamily="2" charset="-78"/>
                        </a:rPr>
                        <a:t>1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B Nazanin" panose="00000400000000000000" pitchFamily="2" charset="-78"/>
                        </a:rPr>
                        <a:t>0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a-IR" sz="1400" u="none" strike="noStrike" kern="1200" dirty="0">
                          <a:cs typeface="B Nazanin" panose="00000400000000000000" pitchFamily="2" charset="-78"/>
                        </a:rPr>
                        <a:t>1</a:t>
                      </a:r>
                      <a:endParaRPr lang="fa-IR" sz="1400" b="1" i="0" u="none" strike="noStrike" kern="1200" dirty="0">
                        <a:solidFill>
                          <a:schemeClr val="dk1"/>
                        </a:solidFill>
                        <a:latin typeface="Arial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9525" marR="9525" marT="9525" marB="0" anchor="ctr"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1643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886700" cy="1325563"/>
          </a:xfrm>
        </p:spPr>
        <p:txBody>
          <a:bodyPr>
            <a:noAutofit/>
          </a:bodyPr>
          <a:lstStyle/>
          <a:p>
            <a:pPr algn="ctr" rtl="1"/>
            <a:r>
              <a:rPr lang="fa-IR" sz="2400" dirty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  <a:t>روند طغیان بیماریهای منتقله از آب و غذا در استان اصفهان</a:t>
            </a:r>
            <a:br>
              <a:rPr lang="fa-IR" sz="2400" dirty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</a:br>
            <a:r>
              <a:rPr lang="fa-IR" sz="2400" dirty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  <a:t>  </a:t>
            </a:r>
            <a:r>
              <a:rPr lang="fa-IR" sz="2400" dirty="0">
                <a:solidFill>
                  <a:schemeClr val="tx1"/>
                </a:solidFill>
                <a:latin typeface="+mn-lt"/>
                <a:ea typeface="+mn-ea"/>
                <a:cs typeface="B Titr" panose="00000700000000000000" pitchFamily="2" charset="-78"/>
              </a:rPr>
              <a:t>از سال 1388 لغایت 1402</a:t>
            </a: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/>
            </a:r>
            <a:b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</a:br>
            <a:endParaRPr lang="en-US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graphicFrame>
        <p:nvGraphicFramePr>
          <p:cNvPr id="3" name="Chart 2"/>
          <p:cNvGraphicFramePr/>
          <p:nvPr/>
        </p:nvGraphicFramePr>
        <p:xfrm>
          <a:off x="395536" y="1556792"/>
          <a:ext cx="8495928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622890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5826719" cy="1646302"/>
          </a:xfrm>
        </p:spPr>
        <p:txBody>
          <a:bodyPr/>
          <a:lstStyle/>
          <a:p>
            <a:r>
              <a:rPr lang="fa-IR" sz="3200" dirty="0" smtClean="0">
                <a:solidFill>
                  <a:prstClr val="black"/>
                </a:solidFill>
                <a:cs typeface="B Titr" panose="00000700000000000000" pitchFamily="2" charset="-78"/>
              </a:rPr>
              <a:t>اطلاعات ارزیابی </a:t>
            </a:r>
            <a:r>
              <a:rPr lang="fa-IR" sz="3200" dirty="0">
                <a:solidFill>
                  <a:prstClr val="black"/>
                </a:solidFill>
                <a:cs typeface="B Titr" panose="00000700000000000000" pitchFamily="2" charset="-78"/>
              </a:rPr>
              <a:t>طغیان بیماری ها</a:t>
            </a:r>
            <a:endParaRPr lang="en-US" sz="6600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55576" y="4149080"/>
            <a:ext cx="5826719" cy="1096899"/>
          </a:xfrm>
        </p:spPr>
        <p:txBody>
          <a:bodyPr/>
          <a:lstStyle/>
          <a:p>
            <a:r>
              <a:rPr lang="fa-IR" sz="3200" dirty="0" smtClean="0">
                <a:solidFill>
                  <a:prstClr val="black"/>
                </a:solidFill>
                <a:ea typeface="+mj-ea"/>
                <a:cs typeface="B Titr" panose="00000700000000000000" pitchFamily="2" charset="-78"/>
              </a:rPr>
              <a:t>در جدول </a:t>
            </a:r>
            <a:r>
              <a:rPr lang="fa-IR" sz="3200" dirty="0">
                <a:solidFill>
                  <a:prstClr val="black"/>
                </a:solidFill>
                <a:ea typeface="+mj-ea"/>
                <a:cs typeface="B Titr" panose="00000700000000000000" pitchFamily="2" charset="-78"/>
              </a:rPr>
              <a:t>فعالیت های برنامه عملیاتی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3645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901" y="1767054"/>
            <a:ext cx="8285559" cy="4145773"/>
          </a:xfrm>
        </p:spPr>
        <p:txBody>
          <a:bodyPr>
            <a:normAutofit/>
          </a:bodyPr>
          <a:lstStyle/>
          <a:p>
            <a:pPr algn="r" rtl="1"/>
            <a:r>
              <a:rPr lang="fa-IR" sz="1700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بازآموزی </a:t>
            </a:r>
            <a:r>
              <a:rPr lang="fa-IR" sz="1700" b="1" dirty="0">
                <a:solidFill>
                  <a:srgbClr val="C00000"/>
                </a:solidFill>
                <a:cs typeface="B Nazanin" panose="00000400000000000000" pitchFamily="2" charset="-78"/>
              </a:rPr>
              <a:t>کارشناسان : </a:t>
            </a:r>
            <a:endParaRPr lang="fa-IR" sz="1700" b="1" dirty="0" smtClean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1" algn="r" rtl="1"/>
            <a:r>
              <a:rPr lang="fa-IR" sz="1700" b="1" dirty="0">
                <a:cs typeface="B Nazanin" panose="00000400000000000000" pitchFamily="2" charset="-78"/>
              </a:rPr>
              <a:t>واحد تعداد </a:t>
            </a:r>
            <a:r>
              <a:rPr lang="fa-IR" sz="1700" b="1" dirty="0">
                <a:cs typeface="B Nazanin" panose="00000400000000000000" pitchFamily="2" charset="-78"/>
              </a:rPr>
              <a:t>جلسه </a:t>
            </a:r>
            <a:r>
              <a:rPr lang="fa-IR" sz="1700" b="1" dirty="0">
                <a:cs typeface="B Nazanin" panose="00000400000000000000" pitchFamily="2" charset="-78"/>
              </a:rPr>
              <a:t>است</a:t>
            </a:r>
          </a:p>
          <a:p>
            <a:pPr lvl="1" algn="r" rtl="1"/>
            <a:r>
              <a:rPr lang="fa-IR" sz="1700" b="1" dirty="0">
                <a:cs typeface="B Nazanin" panose="00000400000000000000" pitchFamily="2" charset="-78"/>
              </a:rPr>
              <a:t>مورد انتظار: به تعداد مرکز بهداشت شهرستان( در </a:t>
            </a:r>
            <a:r>
              <a:rPr lang="fa-IR" sz="1700" b="1" dirty="0">
                <a:cs typeface="B Nazanin" panose="00000400000000000000" pitchFamily="2" charset="-78"/>
              </a:rPr>
              <a:t>طول سال همه کارشناسان بهداشت محیط شهرستان در یک جلسه </a:t>
            </a:r>
            <a:r>
              <a:rPr lang="fa-IR" sz="1700" b="1" dirty="0">
                <a:cs typeface="B Nazanin" panose="00000400000000000000" pitchFamily="2" charset="-78"/>
              </a:rPr>
              <a:t>آموزشی </a:t>
            </a:r>
            <a:r>
              <a:rPr lang="fa-IR" sz="1700" b="1" dirty="0">
                <a:cs typeface="B Nazanin" panose="00000400000000000000" pitchFamily="2" charset="-78"/>
              </a:rPr>
              <a:t>موضوع پیشگیری  و کنترل </a:t>
            </a:r>
            <a:r>
              <a:rPr lang="fa-IR" sz="1700" b="1" dirty="0">
                <a:cs typeface="B Nazanin" panose="00000400000000000000" pitchFamily="2" charset="-78"/>
              </a:rPr>
              <a:t>طغیان</a:t>
            </a:r>
          </a:p>
          <a:p>
            <a:pPr lvl="1" algn="r" rtl="1"/>
            <a:r>
              <a:rPr lang="fa-IR" sz="1700" b="1" dirty="0">
                <a:cs typeface="B Nazanin" panose="00000400000000000000" pitchFamily="2" charset="-78"/>
              </a:rPr>
              <a:t> مثال اگر </a:t>
            </a:r>
            <a:r>
              <a:rPr lang="fa-IR" sz="1700" b="1" dirty="0">
                <a:cs typeface="B Nazanin" panose="00000400000000000000" pitchFamily="2" charset="-78"/>
              </a:rPr>
              <a:t>یک دانشگاه 10 مرکز بهداشت داشته </a:t>
            </a:r>
            <a:r>
              <a:rPr lang="fa-IR" sz="1700" b="1" dirty="0">
                <a:cs typeface="B Nazanin" panose="00000400000000000000" pitchFamily="2" charset="-78"/>
              </a:rPr>
              <a:t>باشد حدود </a:t>
            </a:r>
            <a:r>
              <a:rPr lang="fa-IR" sz="1700" b="1" dirty="0">
                <a:cs typeface="B Nazanin" panose="00000400000000000000" pitchFamily="2" charset="-78"/>
              </a:rPr>
              <a:t>انتظارمی شود 10 </a:t>
            </a:r>
            <a:r>
              <a:rPr lang="fa-IR" sz="1700" b="1" dirty="0">
                <a:cs typeface="B Nazanin" panose="00000400000000000000" pitchFamily="2" charset="-78"/>
              </a:rPr>
              <a:t>جلسه</a:t>
            </a:r>
          </a:p>
          <a:p>
            <a:pPr lvl="1" algn="r" rtl="1"/>
            <a:endParaRPr lang="fa-IR" sz="1700" b="1" dirty="0">
              <a:cs typeface="B Nazanin" panose="00000400000000000000" pitchFamily="2" charset="-78"/>
            </a:endParaRPr>
          </a:p>
          <a:p>
            <a:pPr algn="r" rtl="1"/>
            <a:r>
              <a:rPr lang="fa-IR" sz="1700" b="1" dirty="0">
                <a:solidFill>
                  <a:srgbClr val="C00000"/>
                </a:solidFill>
                <a:cs typeface="B Nazanin" panose="00000400000000000000" pitchFamily="2" charset="-78"/>
              </a:rPr>
              <a:t>بازرسی و ارزیابی ریسک سامانه های آب رسانی :</a:t>
            </a:r>
          </a:p>
          <a:p>
            <a:pPr lvl="1" algn="r" rtl="1"/>
            <a:r>
              <a:rPr lang="fa-IR" b="1" dirty="0">
                <a:cs typeface="B Nazanin" panose="00000400000000000000" pitchFamily="2" charset="-78"/>
              </a:rPr>
              <a:t>واحد سامانه بازرسی شده است</a:t>
            </a:r>
          </a:p>
          <a:p>
            <a:pPr lvl="1" algn="r" rtl="1"/>
            <a:r>
              <a:rPr lang="fa-IR" b="1" dirty="0">
                <a:cs typeface="B Nazanin" panose="00000400000000000000" pitchFamily="2" charset="-78"/>
              </a:rPr>
              <a:t> </a:t>
            </a:r>
            <a:r>
              <a:rPr lang="fa-IR" b="1" dirty="0">
                <a:cs typeface="B Nazanin" panose="00000400000000000000" pitchFamily="2" charset="-78"/>
              </a:rPr>
              <a:t>مورد انتظار: </a:t>
            </a:r>
            <a:r>
              <a:rPr lang="fa-IR" b="1" dirty="0">
                <a:cs typeface="B Nazanin" panose="00000400000000000000" pitchFamily="2" charset="-78"/>
              </a:rPr>
              <a:t>یک </a:t>
            </a:r>
            <a:r>
              <a:rPr lang="fa-IR" b="1" dirty="0">
                <a:cs typeface="B Nazanin" panose="00000400000000000000" pitchFamily="2" charset="-78"/>
              </a:rPr>
              <a:t>بار بازرسی در شش ماه یا 2 بازرسی در سال است</a:t>
            </a:r>
            <a:r>
              <a:rPr lang="fa-IR" b="1" dirty="0">
                <a:cs typeface="B Nazanin" panose="00000400000000000000" pitchFamily="2" charset="-78"/>
              </a:rPr>
              <a:t>.</a:t>
            </a:r>
          </a:p>
          <a:p>
            <a:pPr lvl="1" algn="r" rtl="1"/>
            <a:r>
              <a:rPr lang="fa-IR" b="1" dirty="0">
                <a:cs typeface="B Nazanin" panose="00000400000000000000" pitchFamily="2" charset="-78"/>
              </a:rPr>
              <a:t>مثال :  </a:t>
            </a:r>
            <a:r>
              <a:rPr lang="fa-IR" b="1" dirty="0">
                <a:cs typeface="B Nazanin" panose="00000400000000000000" pitchFamily="2" charset="-78"/>
              </a:rPr>
              <a:t>اگر یک دانشگاه 100 سامانه آب رسانی دارد حدود انتظار  سالانه 200 مورد بازرسی می باشد.</a:t>
            </a:r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342901" y="908720"/>
            <a:ext cx="8117531" cy="432048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ارزیابی طغیان بیماری ها - </a:t>
            </a: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جدول فعالیت های برنامه </a:t>
            </a: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عملیاتی</a:t>
            </a:r>
            <a:endParaRPr lang="en-US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324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901" y="1767054"/>
            <a:ext cx="8285559" cy="4145773"/>
          </a:xfrm>
        </p:spPr>
        <p:txBody>
          <a:bodyPr>
            <a:normAutofit fontScale="77500" lnSpcReduction="20000"/>
          </a:bodyPr>
          <a:lstStyle/>
          <a:p>
            <a:pPr algn="just" rtl="1"/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تشدید کلرسنجی : </a:t>
            </a:r>
          </a:p>
          <a:p>
            <a:pPr lvl="1" algn="just" rtl="1"/>
            <a:r>
              <a:rPr lang="fa-IR" sz="2100" b="1" dirty="0">
                <a:cs typeface="B Nazanin" panose="00000400000000000000" pitchFamily="2" charset="-78"/>
              </a:rPr>
              <a:t>واحد نمونه (تعداد کلرسنجی) است</a:t>
            </a:r>
          </a:p>
          <a:p>
            <a:pPr lvl="1" algn="just" rtl="1"/>
            <a:r>
              <a:rPr lang="fa-IR" sz="2100" b="1" dirty="0">
                <a:cs typeface="B Nazanin" panose="00000400000000000000" pitchFamily="2" charset="-78"/>
              </a:rPr>
              <a:t>مورد انتظار</a:t>
            </a:r>
            <a:r>
              <a:rPr lang="fa-IR" sz="2100" b="1" dirty="0">
                <a:cs typeface="B Nazanin" panose="00000400000000000000" pitchFamily="2" charset="-78"/>
              </a:rPr>
              <a:t>: 50 درصد تعداد کلر </a:t>
            </a:r>
            <a:r>
              <a:rPr lang="fa-IR" sz="2100" b="1" dirty="0">
                <a:cs typeface="B Nazanin" panose="00000400000000000000" pitchFamily="2" charset="-78"/>
              </a:rPr>
              <a:t>سنجی در شرایط عادی فقط برای سامانه های با ریسک بالا و خیلی بالا </a:t>
            </a:r>
            <a:r>
              <a:rPr lang="fa-IR" sz="2100" b="1" dirty="0">
                <a:cs typeface="B Nazanin" panose="00000400000000000000" pitchFamily="2" charset="-78"/>
              </a:rPr>
              <a:t>است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(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حدود انتظار  کلر سنجی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با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توجه به جمعیت سامانه آب رسانی مطابق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استاندارد و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به صورت روزانه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 است)</a:t>
            </a:r>
          </a:p>
          <a:p>
            <a:pPr lvl="1" algn="just" rtl="1"/>
            <a:r>
              <a:rPr lang="fa-IR" sz="2100" b="1" dirty="0">
                <a:cs typeface="B Nazanin" panose="00000400000000000000" pitchFamily="2" charset="-78"/>
              </a:rPr>
              <a:t>  مثال : اگر تعداد </a:t>
            </a:r>
            <a:r>
              <a:rPr lang="fa-IR" sz="2100" b="1" dirty="0">
                <a:cs typeface="B Nazanin" panose="00000400000000000000" pitchFamily="2" charset="-78"/>
              </a:rPr>
              <a:t>کلرسنجی سالانه مورد </a:t>
            </a:r>
            <a:r>
              <a:rPr lang="fa-IR" sz="2100" b="1" dirty="0">
                <a:cs typeface="B Nazanin" panose="00000400000000000000" pitchFamily="2" charset="-78"/>
              </a:rPr>
              <a:t>انتظارساما </a:t>
            </a:r>
            <a:r>
              <a:rPr lang="fa-IR" sz="2100" b="1" dirty="0">
                <a:cs typeface="B Nazanin" panose="00000400000000000000" pitchFamily="2" charset="-78"/>
              </a:rPr>
              <a:t>نه های با ریسک بالا و خیلی بالا   2000  مورد باشد مقدار  حدود انتظار تشدید کلرسنجی </a:t>
            </a:r>
            <a:r>
              <a:rPr lang="fa-IR" sz="2100" b="1" dirty="0">
                <a:cs typeface="B Nazanin" panose="00000400000000000000" pitchFamily="2" charset="-78"/>
              </a:rPr>
              <a:t>حداقل برابر </a:t>
            </a:r>
            <a:r>
              <a:rPr lang="fa-IR" sz="2100" b="1" dirty="0">
                <a:cs typeface="B Nazanin" panose="00000400000000000000" pitchFamily="2" charset="-78"/>
              </a:rPr>
              <a:t>1000  مورد می باشد . </a:t>
            </a:r>
            <a:endParaRPr lang="fa-IR" sz="2100" b="1" dirty="0">
              <a:cs typeface="B Nazanin" panose="00000400000000000000" pitchFamily="2" charset="-78"/>
            </a:endParaRPr>
          </a:p>
          <a:p>
            <a:pPr lvl="1" algn="just" rtl="1"/>
            <a:endParaRPr lang="fa-IR" sz="2100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تشدید نمونه </a:t>
            </a:r>
            <a:r>
              <a:rPr lang="fa-IR" b="1" dirty="0" err="1" smtClean="0">
                <a:solidFill>
                  <a:srgbClr val="C00000"/>
                </a:solidFill>
                <a:cs typeface="B Nazanin" panose="00000400000000000000" pitchFamily="2" charset="-78"/>
              </a:rPr>
              <a:t>بردرای</a:t>
            </a:r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: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1" algn="just" rtl="1"/>
            <a:r>
              <a:rPr lang="fa-IR" sz="2100" b="1" dirty="0">
                <a:cs typeface="B Nazanin" panose="00000400000000000000" pitchFamily="2" charset="-78"/>
              </a:rPr>
              <a:t>واحد </a:t>
            </a:r>
            <a:r>
              <a:rPr lang="fa-IR" sz="2100" b="1" dirty="0">
                <a:cs typeface="B Nazanin" panose="00000400000000000000" pitchFamily="2" charset="-78"/>
              </a:rPr>
              <a:t>نمونه (تعداد </a:t>
            </a:r>
            <a:r>
              <a:rPr lang="fa-IR" sz="2100" b="1" dirty="0">
                <a:cs typeface="B Nazanin" panose="00000400000000000000" pitchFamily="2" charset="-78"/>
              </a:rPr>
              <a:t>نمونه بردرای میکروبی) است</a:t>
            </a:r>
          </a:p>
          <a:p>
            <a:pPr lvl="1" algn="just" rtl="1"/>
            <a:r>
              <a:rPr lang="fa-IR" sz="2100" b="1" dirty="0">
                <a:cs typeface="B Nazanin" panose="00000400000000000000" pitchFamily="2" charset="-78"/>
              </a:rPr>
              <a:t> </a:t>
            </a:r>
            <a:r>
              <a:rPr lang="fa-IR" sz="2100" b="1" dirty="0">
                <a:cs typeface="B Nazanin" panose="00000400000000000000" pitchFamily="2" charset="-78"/>
              </a:rPr>
              <a:t>مورد انتظار: 50 درصد تعداد </a:t>
            </a:r>
            <a:r>
              <a:rPr lang="fa-IR" sz="2100" b="1" dirty="0">
                <a:cs typeface="B Nazanin" panose="00000400000000000000" pitchFamily="2" charset="-78"/>
              </a:rPr>
              <a:t>نمونه برداری در </a:t>
            </a:r>
            <a:r>
              <a:rPr lang="fa-IR" sz="2100" b="1" dirty="0">
                <a:cs typeface="B Nazanin" panose="00000400000000000000" pitchFamily="2" charset="-78"/>
              </a:rPr>
              <a:t>شرایط عادی فقط برای سامانه های با ریسک بالا و خیلی بالا است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( حدود انتظار 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نمونه بردرای با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توجه به جمعیت سامانه آب رسانی مطابق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استاندارد مربوطه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و به صورت 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ماهانه است</a:t>
            </a:r>
            <a:r>
              <a:rPr lang="fa-IR" sz="2100" b="1" dirty="0">
                <a:solidFill>
                  <a:srgbClr val="00B0F0"/>
                </a:solidFill>
                <a:cs typeface="B Nazanin" panose="00000400000000000000" pitchFamily="2" charset="-78"/>
              </a:rPr>
              <a:t>)</a:t>
            </a:r>
          </a:p>
          <a:p>
            <a:pPr lvl="1" algn="just" rtl="1"/>
            <a:r>
              <a:rPr lang="fa-IR" sz="2100" b="1" dirty="0">
                <a:cs typeface="B Nazanin" panose="00000400000000000000" pitchFamily="2" charset="-78"/>
              </a:rPr>
              <a:t>  مثال : اگر تعداد </a:t>
            </a:r>
            <a:r>
              <a:rPr lang="fa-IR" sz="2100" b="1" dirty="0">
                <a:cs typeface="B Nazanin" panose="00000400000000000000" pitchFamily="2" charset="-78"/>
              </a:rPr>
              <a:t>نمونه برداری میکروبی سالانه </a:t>
            </a:r>
            <a:r>
              <a:rPr lang="fa-IR" sz="2100" b="1" dirty="0">
                <a:cs typeface="B Nazanin" panose="00000400000000000000" pitchFamily="2" charset="-78"/>
              </a:rPr>
              <a:t>مورد </a:t>
            </a:r>
            <a:r>
              <a:rPr lang="fa-IR" sz="2100" b="1" dirty="0">
                <a:cs typeface="B Nazanin" panose="00000400000000000000" pitchFamily="2" charset="-78"/>
              </a:rPr>
              <a:t>انتظار سامانه </a:t>
            </a:r>
            <a:r>
              <a:rPr lang="fa-IR" sz="2100" b="1" dirty="0">
                <a:cs typeface="B Nazanin" panose="00000400000000000000" pitchFamily="2" charset="-78"/>
              </a:rPr>
              <a:t>های با ریسک بالا و خیلی بالا   </a:t>
            </a:r>
            <a:r>
              <a:rPr lang="fa-IR" sz="2100" b="1" dirty="0">
                <a:cs typeface="B Nazanin" panose="00000400000000000000" pitchFamily="2" charset="-78"/>
              </a:rPr>
              <a:t>200  </a:t>
            </a:r>
            <a:r>
              <a:rPr lang="fa-IR" sz="2100" b="1" dirty="0">
                <a:cs typeface="B Nazanin" panose="00000400000000000000" pitchFamily="2" charset="-78"/>
              </a:rPr>
              <a:t>مورد باشد مقدار  حدود انتظار تشدید نمونه برداری میکروبی </a:t>
            </a:r>
            <a:r>
              <a:rPr lang="fa-IR" sz="2100" b="1" dirty="0">
                <a:cs typeface="B Nazanin" panose="00000400000000000000" pitchFamily="2" charset="-78"/>
              </a:rPr>
              <a:t>حد اقل برابر 100مورد </a:t>
            </a:r>
            <a:r>
              <a:rPr lang="fa-IR" sz="2100" b="1" dirty="0">
                <a:cs typeface="B Nazanin" panose="00000400000000000000" pitchFamily="2" charset="-78"/>
              </a:rPr>
              <a:t>می باشد . </a:t>
            </a:r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79281" y="980728"/>
            <a:ext cx="8012798" cy="50655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ارزیابی طغیان بیماری ها - </a:t>
            </a: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جدول فعالیت های برنامه </a:t>
            </a: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عملیاتی</a:t>
            </a:r>
            <a:endParaRPr lang="en-US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738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creen Clippi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384380"/>
          </a:xfrm>
        </p:spPr>
      </p:pic>
    </p:spTree>
    <p:extLst>
      <p:ext uri="{BB962C8B-B14F-4D97-AF65-F5344CB8AC3E}">
        <p14:creationId xmlns:p14="http://schemas.microsoft.com/office/powerpoint/2010/main" val="20289480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2901" y="1767054"/>
            <a:ext cx="8285559" cy="4145773"/>
          </a:xfrm>
        </p:spPr>
        <p:txBody>
          <a:bodyPr>
            <a:normAutofit/>
          </a:bodyPr>
          <a:lstStyle/>
          <a:p>
            <a:pPr algn="just" rtl="1"/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ثبت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و گزارش دهی طغیان </a:t>
            </a:r>
            <a:r>
              <a:rPr lang="fa-IR" b="1" dirty="0" smtClean="0">
                <a:solidFill>
                  <a:srgbClr val="C00000"/>
                </a:solidFill>
                <a:cs typeface="B Nazanin" panose="00000400000000000000" pitchFamily="2" charset="-78"/>
              </a:rPr>
              <a:t>: </a:t>
            </a:r>
            <a:endParaRPr lang="fa-IR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lvl="1" algn="just" rtl="1"/>
            <a:r>
              <a:rPr lang="fa-IR" sz="2100" dirty="0">
                <a:cs typeface="B Nazanin" panose="00000400000000000000" pitchFamily="2" charset="-78"/>
              </a:rPr>
              <a:t>وا</a:t>
            </a:r>
            <a:r>
              <a:rPr lang="fa-IR" b="1" dirty="0">
                <a:cs typeface="B Nazanin" panose="00000400000000000000" pitchFamily="2" charset="-78"/>
              </a:rPr>
              <a:t>حد گزارش است</a:t>
            </a:r>
          </a:p>
          <a:p>
            <a:pPr lvl="1" algn="just" rtl="1"/>
            <a:r>
              <a:rPr lang="fa-IR" b="1" dirty="0">
                <a:cs typeface="B Nazanin" panose="00000400000000000000" pitchFamily="2" charset="-78"/>
              </a:rPr>
              <a:t>مورد انتظار</a:t>
            </a:r>
            <a:r>
              <a:rPr lang="fa-IR" b="1" dirty="0">
                <a:cs typeface="B Nazanin" panose="00000400000000000000" pitchFamily="2" charset="-78"/>
              </a:rPr>
              <a:t>: به </a:t>
            </a:r>
            <a:r>
              <a:rPr lang="fa-IR" b="1" dirty="0">
                <a:cs typeface="B Nazanin" panose="00000400000000000000" pitchFamily="2" charset="-78"/>
              </a:rPr>
              <a:t>ازای هر 100 هزار نفر جمعیت تحت پوشش 4 مورد طغیان در سال شناسایی و ثبت شود</a:t>
            </a:r>
            <a:r>
              <a:rPr lang="fa-IR" b="1" dirty="0">
                <a:cs typeface="B Nazanin" panose="00000400000000000000" pitchFamily="2" charset="-78"/>
              </a:rPr>
              <a:t> </a:t>
            </a:r>
          </a:p>
          <a:p>
            <a:pPr lvl="1" algn="just" rtl="1"/>
            <a:r>
              <a:rPr lang="fa-IR" b="1" dirty="0">
                <a:cs typeface="B Nazanin" panose="00000400000000000000" pitchFamily="2" charset="-78"/>
              </a:rPr>
              <a:t>مثال </a:t>
            </a:r>
            <a:r>
              <a:rPr lang="fa-IR" b="1" dirty="0">
                <a:cs typeface="B Nazanin" panose="00000400000000000000" pitchFamily="2" charset="-78"/>
              </a:rPr>
              <a:t>: </a:t>
            </a:r>
            <a:r>
              <a:rPr lang="fa-IR" b="1" dirty="0">
                <a:cs typeface="B Nazanin" panose="00000400000000000000" pitchFamily="2" charset="-78"/>
              </a:rPr>
              <a:t>اگر </a:t>
            </a:r>
            <a:r>
              <a:rPr lang="fa-IR" b="1" dirty="0">
                <a:cs typeface="B Nazanin" panose="00000400000000000000" pitchFamily="2" charset="-78"/>
              </a:rPr>
              <a:t>جمعیت تحت پوشش یک دانشگاه 2 میلیون نفر </a:t>
            </a:r>
            <a:r>
              <a:rPr lang="fa-IR" b="1" dirty="0">
                <a:cs typeface="B Nazanin" panose="00000400000000000000" pitchFamily="2" charset="-78"/>
              </a:rPr>
              <a:t>باشد انتظار </a:t>
            </a:r>
            <a:r>
              <a:rPr lang="fa-IR" b="1" dirty="0">
                <a:cs typeface="B Nazanin" panose="00000400000000000000" pitchFamily="2" charset="-78"/>
              </a:rPr>
              <a:t>می رود در طول سال 80 مورد طغیان ثبت نماید</a:t>
            </a:r>
            <a:r>
              <a:rPr lang="fa-IR" b="1" dirty="0">
                <a:cs typeface="B Nazanin" panose="00000400000000000000" pitchFamily="2" charset="-78"/>
              </a:rPr>
              <a:t>.</a:t>
            </a:r>
            <a:endParaRPr lang="fa-IR" b="1" dirty="0">
              <a:cs typeface="B Nazanin" panose="00000400000000000000" pitchFamily="2" charset="-78"/>
            </a:endParaRP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615662" y="935183"/>
            <a:ext cx="8012798" cy="50655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ارزیابی طغیان بیماری ها - </a:t>
            </a: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جدول فعالیت های برنامه </a:t>
            </a:r>
            <a:r>
              <a:rPr lang="fa-IR" sz="2400" dirty="0">
                <a:solidFill>
                  <a:schemeClr val="tx1"/>
                </a:solidFill>
                <a:cs typeface="B Titr" panose="00000700000000000000" pitchFamily="2" charset="-78"/>
              </a:rPr>
              <a:t>عملیاتی</a:t>
            </a:r>
            <a:endParaRPr lang="en-US" sz="2400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5928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31" y="1613389"/>
            <a:ext cx="9064869" cy="4158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342900" lvl="1" indent="0" algn="ctr" rtl="1">
              <a:lnSpc>
                <a:spcPct val="150000"/>
              </a:lnSpc>
              <a:buNone/>
            </a:pPr>
            <a:endParaRPr lang="fa-IR" altLang="en-US" dirty="0" smtClean="0"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fa-IR" altLang="en-US" b="1" dirty="0">
                <a:cs typeface="B Nazanin" panose="00000400000000000000" pitchFamily="2" charset="-78"/>
              </a:rPr>
              <a:t>جمعیت با دسترسی به سامانه آب رسانی با ریسک ....... در سه ماهه دوم و چهارم  با لحاظ نمودن </a:t>
            </a:r>
            <a:r>
              <a:rPr lang="fa-IR" altLang="en-US" b="1" dirty="0" smtClean="0">
                <a:cs typeface="B Nazanin" panose="00000400000000000000" pitchFamily="2" charset="-78"/>
              </a:rPr>
              <a:t>آمار فصل قبل ثبت می شود. </a:t>
            </a:r>
          </a:p>
          <a:p>
            <a:pPr lvl="2" algn="r" rtl="1">
              <a:lnSpc>
                <a:spcPct val="150000"/>
              </a:lnSpc>
            </a:pPr>
            <a:r>
              <a:rPr lang="fa-IR" altLang="en-US" sz="1800" b="1" dirty="0">
                <a:cs typeface="B Nazanin" panose="00000400000000000000" pitchFamily="2" charset="-78"/>
              </a:rPr>
              <a:t>با </a:t>
            </a:r>
            <a:r>
              <a:rPr lang="fa-IR" altLang="en-US" sz="1800" b="1" dirty="0">
                <a:cs typeface="B Nazanin" panose="00000400000000000000" pitchFamily="2" charset="-78"/>
              </a:rPr>
              <a:t>توجه به نتیجه ریسک آخرین  </a:t>
            </a:r>
            <a:r>
              <a:rPr lang="fa-IR" altLang="en-US" sz="1800" b="1" dirty="0">
                <a:cs typeface="B Nazanin" panose="00000400000000000000" pitchFamily="2" charset="-78"/>
              </a:rPr>
              <a:t>بازرسی باید </a:t>
            </a:r>
            <a:r>
              <a:rPr lang="fa-IR" altLang="en-US" sz="1800" b="1" dirty="0">
                <a:cs typeface="B Nazanin" panose="00000400000000000000" pitchFamily="2" charset="-78"/>
              </a:rPr>
              <a:t>ثبت می گردد.</a:t>
            </a:r>
          </a:p>
          <a:p>
            <a:pPr lvl="2" algn="r" rtl="1">
              <a:lnSpc>
                <a:spcPct val="150000"/>
              </a:lnSpc>
            </a:pPr>
            <a:r>
              <a:rPr lang="fa-IR" altLang="en-US" sz="1800" b="1" dirty="0">
                <a:cs typeface="B Nazanin" panose="00000400000000000000" pitchFamily="2" charset="-78"/>
              </a:rPr>
              <a:t>اگر یک سامانه در هر دو فصل بازرسی شده باشد جمعیت تجمعی نیست </a:t>
            </a:r>
          </a:p>
          <a:p>
            <a:pPr lvl="2" algn="r" rtl="1">
              <a:lnSpc>
                <a:spcPct val="150000"/>
              </a:lnSpc>
            </a:pPr>
            <a:r>
              <a:rPr lang="fa-IR" altLang="en-US" sz="1800" b="1" dirty="0">
                <a:cs typeface="B Nazanin" panose="00000400000000000000" pitchFamily="2" charset="-78"/>
              </a:rPr>
              <a:t>اگر سامانه فقط در همان فصل بازرسی شده  باشد جمعیت ثبت می شود </a:t>
            </a:r>
          </a:p>
          <a:p>
            <a:pPr lvl="2" algn="r" rtl="1">
              <a:lnSpc>
                <a:spcPct val="150000"/>
              </a:lnSpc>
            </a:pPr>
            <a:r>
              <a:rPr lang="fa-IR" altLang="en-US" sz="1800" b="1" dirty="0">
                <a:cs typeface="B Nazanin" panose="00000400000000000000" pitchFamily="2" charset="-78"/>
              </a:rPr>
              <a:t>اگر </a:t>
            </a:r>
            <a:r>
              <a:rPr lang="fa-IR" altLang="en-US" sz="1800" b="1" dirty="0">
                <a:cs typeface="B Nazanin" panose="00000400000000000000" pitchFamily="2" charset="-78"/>
              </a:rPr>
              <a:t>سامانه فقط در </a:t>
            </a:r>
            <a:r>
              <a:rPr lang="fa-IR" altLang="en-US" sz="1800" b="1" dirty="0">
                <a:cs typeface="B Nazanin" panose="00000400000000000000" pitchFamily="2" charset="-78"/>
              </a:rPr>
              <a:t>فصل قبل </a:t>
            </a:r>
            <a:r>
              <a:rPr lang="fa-IR" altLang="en-US" sz="1800" b="1" dirty="0">
                <a:cs typeface="B Nazanin" panose="00000400000000000000" pitchFamily="2" charset="-78"/>
              </a:rPr>
              <a:t>بازرسی شده  باشد جمعیت ثبت می شود </a:t>
            </a:r>
            <a:endParaRPr lang="fa-IR" altLang="en-US" sz="1800" b="1" dirty="0">
              <a:cs typeface="B Nazanin" panose="00000400000000000000" pitchFamily="2" charset="-78"/>
            </a:endParaRPr>
          </a:p>
          <a:p>
            <a:pPr lvl="2" algn="r" rtl="1">
              <a:lnSpc>
                <a:spcPct val="150000"/>
              </a:lnSpc>
            </a:pPr>
            <a:r>
              <a:rPr lang="fa-IR" altLang="en-US" sz="1800" b="1" dirty="0">
                <a:cs typeface="B Nazanin" panose="00000400000000000000" pitchFamily="2" charset="-78"/>
              </a:rPr>
              <a:t>اگر سامانه </a:t>
            </a:r>
            <a:r>
              <a:rPr lang="fa-IR" altLang="en-US" sz="1800" b="1" dirty="0">
                <a:cs typeface="B Nazanin" panose="00000400000000000000" pitchFamily="2" charset="-78"/>
              </a:rPr>
              <a:t>در </a:t>
            </a:r>
            <a:r>
              <a:rPr lang="fa-IR" altLang="en-US" sz="1800" b="1" dirty="0">
                <a:cs typeface="B Nazanin" panose="00000400000000000000" pitchFamily="2" charset="-78"/>
              </a:rPr>
              <a:t>همان فصل </a:t>
            </a:r>
            <a:r>
              <a:rPr lang="fa-IR" altLang="en-US" sz="1800" b="1" dirty="0">
                <a:cs typeface="B Nazanin" panose="00000400000000000000" pitchFamily="2" charset="-78"/>
              </a:rPr>
              <a:t>و فصل قبل بازرسی نشده  </a:t>
            </a:r>
            <a:r>
              <a:rPr lang="fa-IR" altLang="en-US" sz="1800" b="1" dirty="0">
                <a:cs typeface="B Nazanin" panose="00000400000000000000" pitchFamily="2" charset="-78"/>
              </a:rPr>
              <a:t>باشد </a:t>
            </a:r>
            <a:r>
              <a:rPr lang="fa-IR" altLang="en-US" sz="1800" b="1" dirty="0">
                <a:cs typeface="B Nazanin" panose="00000400000000000000" pitchFamily="2" charset="-78"/>
              </a:rPr>
              <a:t>جمعیت آن جزو هیچکدام ثبت نمی شود</a:t>
            </a:r>
            <a:endParaRPr lang="fa-IR" altLang="en-US" sz="1800" b="1" dirty="0">
              <a:cs typeface="B Nazanin" panose="00000400000000000000" pitchFamily="2" charset="-78"/>
            </a:endParaRP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615662" y="935183"/>
            <a:ext cx="8012798" cy="50655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fa-IR" altLang="en-US" sz="3000" b="1" dirty="0">
                <a:solidFill>
                  <a:srgbClr val="00B0F0"/>
                </a:solidFill>
                <a:cs typeface="B Nazanin" panose="00000400000000000000" pitchFamily="2" charset="-78"/>
              </a:rPr>
              <a:t>برنامه ارزیابی طغیان  بیماری های منتقله از آب و غذا</a:t>
            </a:r>
            <a:endParaRPr lang="en-US" sz="3000" b="1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5328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32" y="3756198"/>
            <a:ext cx="9064869" cy="2112667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 algn="r" rtl="1">
              <a:lnSpc>
                <a:spcPct val="150000"/>
              </a:lnSpc>
            </a:pPr>
            <a:r>
              <a:rPr lang="fa-IR" altLang="en-US" b="1" dirty="0">
                <a:cs typeface="B Nazanin" panose="00000400000000000000" pitchFamily="2" charset="-78"/>
              </a:rPr>
              <a:t>تعداد سامانه آب رسانی  منظور کل سامانه های آب رسانی شهر/ روستایی تحت پوشش آن مرکز بهداشت بدون آمار روستاهای فاقد لوله کشی</a:t>
            </a:r>
          </a:p>
          <a:p>
            <a:pPr lvl="1" algn="r" rtl="1">
              <a:lnSpc>
                <a:spcPct val="150000"/>
              </a:lnSpc>
            </a:pPr>
            <a:r>
              <a:rPr lang="fa-IR" altLang="en-US" b="1" dirty="0">
                <a:cs typeface="B Nazanin" panose="00000400000000000000" pitchFamily="2" charset="-78"/>
              </a:rPr>
              <a:t>تعداد سامانه آب رسانی </a:t>
            </a:r>
            <a:r>
              <a:rPr lang="fa-IR" altLang="en-US" b="1" dirty="0">
                <a:cs typeface="B Nazanin" panose="00000400000000000000" pitchFamily="2" charset="-78"/>
              </a:rPr>
              <a:t>بازرسی شده یعنی در طول دوره گزارش دهی همه اجزای آن یک بار بازرسی شده باشد ( یک سامانه 5 بازرسی شده باشد یک مورد لحاظ می گردد. </a:t>
            </a:r>
          </a:p>
          <a:p>
            <a:pPr lvl="1" algn="r" rtl="1">
              <a:lnSpc>
                <a:spcPct val="150000"/>
              </a:lnSpc>
            </a:pPr>
            <a:r>
              <a:rPr lang="fa-IR" altLang="en-US" b="1" dirty="0">
                <a:cs typeface="B Nazanin" panose="00000400000000000000" pitchFamily="2" charset="-78"/>
              </a:rPr>
              <a:t>تعداد </a:t>
            </a:r>
            <a:r>
              <a:rPr lang="fa-IR" altLang="en-US" b="1" dirty="0">
                <a:cs typeface="B Nazanin" panose="00000400000000000000" pitchFamily="2" charset="-78"/>
              </a:rPr>
              <a:t>بازرسی</a:t>
            </a:r>
            <a:r>
              <a:rPr lang="fa-IR" altLang="en-US" b="1" dirty="0">
                <a:cs typeface="B Nazanin" panose="00000400000000000000" pitchFamily="2" charset="-78"/>
              </a:rPr>
              <a:t> </a:t>
            </a:r>
            <a:r>
              <a:rPr lang="fa-IR" altLang="en-US" b="1" dirty="0">
                <a:cs typeface="B Nazanin" panose="00000400000000000000" pitchFamily="2" charset="-78"/>
              </a:rPr>
              <a:t>سامانه آب رسانی </a:t>
            </a:r>
            <a:r>
              <a:rPr lang="fa-IR" altLang="en-US" b="1" dirty="0">
                <a:cs typeface="B Nazanin" panose="00000400000000000000" pitchFamily="2" charset="-78"/>
              </a:rPr>
              <a:t>یعنی </a:t>
            </a:r>
            <a:r>
              <a:rPr lang="fa-IR" altLang="en-US" b="1" dirty="0">
                <a:cs typeface="B Nazanin" panose="00000400000000000000" pitchFamily="2" charset="-78"/>
              </a:rPr>
              <a:t>در طول دوره گزارش دهی </a:t>
            </a:r>
            <a:r>
              <a:rPr lang="fa-IR" altLang="en-US" b="1" dirty="0">
                <a:cs typeface="B Nazanin" panose="00000400000000000000" pitchFamily="2" charset="-78"/>
              </a:rPr>
              <a:t>چه تعداد بازرسی </a:t>
            </a:r>
            <a:r>
              <a:rPr lang="fa-IR" altLang="en-US" b="1" dirty="0" smtClean="0">
                <a:cs typeface="B Nazanin" panose="00000400000000000000" pitchFamily="2" charset="-78"/>
              </a:rPr>
              <a:t>انجام </a:t>
            </a:r>
            <a:r>
              <a:rPr lang="fa-IR" altLang="en-US" b="1" dirty="0">
                <a:cs typeface="B Nazanin" panose="00000400000000000000" pitchFamily="2" charset="-78"/>
              </a:rPr>
              <a:t>شده است ( </a:t>
            </a:r>
            <a:r>
              <a:rPr lang="fa-IR" altLang="en-US" b="1" dirty="0">
                <a:cs typeface="B Nazanin" panose="00000400000000000000" pitchFamily="2" charset="-78"/>
              </a:rPr>
              <a:t>یک سامانه 5 بازرسی شده باشد </a:t>
            </a:r>
            <a:r>
              <a:rPr lang="fa-IR" altLang="en-US" b="1" dirty="0">
                <a:cs typeface="B Nazanin" panose="00000400000000000000" pitchFamily="2" charset="-78"/>
              </a:rPr>
              <a:t>5 مورد </a:t>
            </a:r>
            <a:r>
              <a:rPr lang="fa-IR" altLang="en-US" b="1" dirty="0">
                <a:cs typeface="B Nazanin" panose="00000400000000000000" pitchFamily="2" charset="-78"/>
              </a:rPr>
              <a:t>لحاظ می گردد. </a:t>
            </a: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615662" y="935183"/>
            <a:ext cx="8012798" cy="50655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altLang="en-US" sz="2400" b="1" dirty="0">
                <a:solidFill>
                  <a:schemeClr val="tx1"/>
                </a:solidFill>
                <a:cs typeface="B Titr" panose="00000700000000000000" pitchFamily="2" charset="-78"/>
              </a:rPr>
              <a:t>برنامه ارزیابی طغیان  بیماری های منتقله از آب و غذا</a:t>
            </a:r>
            <a:endParaRPr lang="en-US" sz="24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299" y="1441738"/>
            <a:ext cx="7095524" cy="215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7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132" y="911220"/>
            <a:ext cx="9064869" cy="495764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lvl="1" algn="r" rtl="1">
              <a:lnSpc>
                <a:spcPct val="150000"/>
              </a:lnSpc>
            </a:pPr>
            <a:r>
              <a:rPr lang="fa-IR" altLang="en-US" sz="1800" b="1" dirty="0">
                <a:cs typeface="B Nazanin" panose="00000400000000000000" pitchFamily="2" charset="-78"/>
              </a:rPr>
              <a:t>وقتی امار سه ماهه دوم و چهارم ثبت می شود </a:t>
            </a:r>
            <a:r>
              <a:rPr lang="fa-IR" altLang="en-US" sz="1800" b="1" u="sng" dirty="0">
                <a:cs typeface="B Nazanin" panose="00000400000000000000" pitchFamily="2" charset="-78"/>
              </a:rPr>
              <a:t>تعداد سامانه بازرسی شده </a:t>
            </a:r>
            <a:r>
              <a:rPr lang="fa-IR" altLang="en-US" sz="1800" b="1" dirty="0">
                <a:cs typeface="B Nazanin" panose="00000400000000000000" pitchFamily="2" charset="-78"/>
              </a:rPr>
              <a:t>فصل قبل هم لحاظ می شود.</a:t>
            </a:r>
            <a:endParaRPr lang="en-US" altLang="en-US" sz="1800" b="1" dirty="0">
              <a:cs typeface="B Nazanin" panose="00000400000000000000" pitchFamily="2" charset="-78"/>
            </a:endParaRPr>
          </a:p>
          <a:p>
            <a:pPr lvl="1" algn="r" rtl="1">
              <a:lnSpc>
                <a:spcPct val="150000"/>
              </a:lnSpc>
            </a:pPr>
            <a:r>
              <a:rPr lang="fa-IR" altLang="en-US" sz="1800" b="1" dirty="0">
                <a:cs typeface="B Nazanin" panose="00000400000000000000" pitchFamily="2" charset="-78"/>
              </a:rPr>
              <a:t> تعداد بازرسی از سامانه ها اگر در یک فصل از یک سامانه 3 بار بازرسی شده باشد 3 لحاظ می شود. </a:t>
            </a:r>
          </a:p>
          <a:p>
            <a:pPr lvl="1" algn="r" rtl="1">
              <a:lnSpc>
                <a:spcPct val="150000"/>
              </a:lnSpc>
            </a:pPr>
            <a:r>
              <a:rPr lang="fa-IR" altLang="en-US" sz="1800" b="1" dirty="0">
                <a:cs typeface="B Nazanin" panose="00000400000000000000" pitchFamily="2" charset="-78"/>
              </a:rPr>
              <a:t>تعداد سامانه بازرسی شده </a:t>
            </a:r>
            <a:r>
              <a:rPr lang="fa-IR" altLang="en-US" sz="1800" b="1" dirty="0">
                <a:cs typeface="B Nazanin" panose="00000400000000000000" pitchFamily="2" charset="-78"/>
              </a:rPr>
              <a:t>در</a:t>
            </a:r>
            <a:r>
              <a:rPr lang="en-US" altLang="en-US" sz="1800" b="1" dirty="0">
                <a:cs typeface="B Nazanin" panose="00000400000000000000" pitchFamily="2" charset="-78"/>
              </a:rPr>
              <a:t> </a:t>
            </a:r>
            <a:r>
              <a:rPr lang="fa-IR" altLang="en-US" sz="1800" b="1" dirty="0">
                <a:cs typeface="B Nazanin" panose="00000400000000000000" pitchFamily="2" charset="-78"/>
              </a:rPr>
              <a:t>سه ماهه دوم و </a:t>
            </a:r>
            <a:r>
              <a:rPr lang="fa-IR" altLang="en-US" sz="1800" b="1" dirty="0">
                <a:cs typeface="B Nazanin" panose="00000400000000000000" pitchFamily="2" charset="-78"/>
              </a:rPr>
              <a:t>چهارم، مجموع سامانه هایی است که در همان </a:t>
            </a:r>
            <a:r>
              <a:rPr lang="fa-IR" altLang="en-US" sz="1800" b="1" dirty="0">
                <a:cs typeface="B Nazanin" panose="00000400000000000000" pitchFamily="2" charset="-78"/>
              </a:rPr>
              <a:t>فصل </a:t>
            </a:r>
            <a:r>
              <a:rPr lang="fa-IR" altLang="en-US" sz="1800" b="1" dirty="0">
                <a:cs typeface="B Nazanin" panose="00000400000000000000" pitchFamily="2" charset="-78"/>
              </a:rPr>
              <a:t>و یا </a:t>
            </a:r>
            <a:r>
              <a:rPr lang="fa-IR" altLang="en-US" sz="1800" b="1" dirty="0">
                <a:cs typeface="B Nazanin" panose="00000400000000000000" pitchFamily="2" charset="-78"/>
              </a:rPr>
              <a:t>فصل قبل </a:t>
            </a:r>
            <a:r>
              <a:rPr lang="fa-IR" altLang="en-US" sz="1800" b="1" dirty="0">
                <a:cs typeface="B Nazanin" panose="00000400000000000000" pitchFamily="2" charset="-78"/>
              </a:rPr>
              <a:t>بازرسی شده اند.</a:t>
            </a:r>
          </a:p>
          <a:p>
            <a:pPr lvl="2" algn="r" rtl="1">
              <a:lnSpc>
                <a:spcPct val="150000"/>
              </a:lnSpc>
            </a:pPr>
            <a:r>
              <a:rPr lang="fa-IR" altLang="en-US" sz="1600" b="1" dirty="0">
                <a:cs typeface="B Nazanin" panose="00000400000000000000" pitchFamily="2" charset="-78"/>
              </a:rPr>
              <a:t>(اگر یک سامانه در هر دو فصل بازرسی شده باشد فقط سامانه بازرسی شده محسوب می شود</a:t>
            </a:r>
          </a:p>
          <a:p>
            <a:pPr lvl="2" algn="r" rtl="1">
              <a:lnSpc>
                <a:spcPct val="150000"/>
              </a:lnSpc>
            </a:pPr>
            <a:r>
              <a:rPr lang="fa-IR" altLang="en-US" sz="1600" b="1" dirty="0">
                <a:cs typeface="B Nazanin" panose="00000400000000000000" pitchFamily="2" charset="-78"/>
              </a:rPr>
              <a:t>اگر سامانه فقط در همان فصل بازرسی شده  باشد یک مورد بازرسی محسوب می شود </a:t>
            </a:r>
          </a:p>
          <a:p>
            <a:pPr lvl="2" algn="r" rtl="1">
              <a:lnSpc>
                <a:spcPct val="150000"/>
              </a:lnSpc>
            </a:pPr>
            <a:r>
              <a:rPr lang="fa-IR" altLang="en-US" sz="1600" b="1" dirty="0">
                <a:cs typeface="B Nazanin" panose="00000400000000000000" pitchFamily="2" charset="-78"/>
              </a:rPr>
              <a:t>اگر سامانه فقط در </a:t>
            </a:r>
            <a:r>
              <a:rPr lang="fa-IR" altLang="en-US" sz="1600" b="1" dirty="0">
                <a:cs typeface="B Nazanin" panose="00000400000000000000" pitchFamily="2" charset="-78"/>
              </a:rPr>
              <a:t>فصل قبل </a:t>
            </a:r>
            <a:r>
              <a:rPr lang="fa-IR" altLang="en-US" sz="1600" b="1" dirty="0">
                <a:cs typeface="B Nazanin" panose="00000400000000000000" pitchFamily="2" charset="-78"/>
              </a:rPr>
              <a:t>بازرسی شده  باشد یک مورد بازرسی محسوب می شود </a:t>
            </a:r>
            <a:endParaRPr lang="fa-IR" altLang="en-US" sz="1600" b="1" dirty="0">
              <a:cs typeface="B Nazanin" panose="00000400000000000000" pitchFamily="2" charset="-78"/>
            </a:endParaRPr>
          </a:p>
          <a:p>
            <a:pPr lvl="2" algn="r" rtl="1">
              <a:lnSpc>
                <a:spcPct val="150000"/>
              </a:lnSpc>
            </a:pPr>
            <a:r>
              <a:rPr lang="fa-IR" altLang="en-US" sz="1600" b="1" dirty="0">
                <a:cs typeface="B Nazanin" panose="00000400000000000000" pitchFamily="2" charset="-78"/>
              </a:rPr>
              <a:t>اگر سامانه </a:t>
            </a:r>
            <a:r>
              <a:rPr lang="fa-IR" altLang="en-US" sz="1600" b="1" dirty="0">
                <a:cs typeface="B Nazanin" panose="00000400000000000000" pitchFamily="2" charset="-78"/>
              </a:rPr>
              <a:t>در </a:t>
            </a:r>
            <a:r>
              <a:rPr lang="fa-IR" altLang="en-US" sz="1600" b="1" dirty="0">
                <a:cs typeface="B Nazanin" panose="00000400000000000000" pitchFamily="2" charset="-78"/>
              </a:rPr>
              <a:t>همان فصل </a:t>
            </a:r>
            <a:r>
              <a:rPr lang="fa-IR" altLang="en-US" sz="1600" b="1" dirty="0">
                <a:cs typeface="B Nazanin" panose="00000400000000000000" pitchFamily="2" charset="-78"/>
              </a:rPr>
              <a:t>و فصل قبل بازرسی نشده  </a:t>
            </a:r>
            <a:r>
              <a:rPr lang="fa-IR" altLang="en-US" sz="1600" b="1" dirty="0">
                <a:cs typeface="B Nazanin" panose="00000400000000000000" pitchFamily="2" charset="-78"/>
              </a:rPr>
              <a:t>باشد </a:t>
            </a:r>
            <a:r>
              <a:rPr lang="fa-IR" altLang="en-US" sz="1600" b="1" dirty="0">
                <a:cs typeface="B Nazanin" panose="00000400000000000000" pitchFamily="2" charset="-78"/>
              </a:rPr>
              <a:t>سامانه بازرسی شده محسوب نمی </a:t>
            </a:r>
            <a:r>
              <a:rPr lang="fa-IR" altLang="en-US" sz="1600" b="1" dirty="0">
                <a:cs typeface="B Nazanin" panose="00000400000000000000" pitchFamily="2" charset="-78"/>
              </a:rPr>
              <a:t>شود </a:t>
            </a:r>
          </a:p>
          <a:p>
            <a:pPr lvl="1" algn="r" rtl="1">
              <a:lnSpc>
                <a:spcPct val="150000"/>
              </a:lnSpc>
            </a:pPr>
            <a:r>
              <a:rPr lang="fa-IR" altLang="en-US" sz="1800" b="1" dirty="0">
                <a:cs typeface="B Nazanin" panose="00000400000000000000" pitchFamily="2" charset="-78"/>
              </a:rPr>
              <a:t>تعداد سامانه بازرسی شده </a:t>
            </a:r>
          </a:p>
          <a:p>
            <a:pPr lvl="2" algn="r" rtl="1">
              <a:lnSpc>
                <a:spcPct val="150000"/>
              </a:lnSpc>
            </a:pPr>
            <a:r>
              <a:rPr lang="fa-IR" altLang="en-US" sz="1600" b="1" dirty="0">
                <a:cs typeface="B Nazanin" panose="00000400000000000000" pitchFamily="2" charset="-78"/>
              </a:rPr>
              <a:t>باید کمتر یا  مساوی کل سامانه تحت پوشش باشد.  </a:t>
            </a:r>
          </a:p>
          <a:p>
            <a:pPr lvl="2" algn="r" rtl="1">
              <a:lnSpc>
                <a:spcPct val="150000"/>
              </a:lnSpc>
            </a:pPr>
            <a:r>
              <a:rPr lang="fa-IR" altLang="en-US" sz="1600" b="1" dirty="0">
                <a:cs typeface="B Nazanin" panose="00000400000000000000" pitchFamily="2" charset="-78"/>
              </a:rPr>
              <a:t>با مجموع سامانه های با ریسک پایین ، </a:t>
            </a:r>
            <a:r>
              <a:rPr lang="fa-IR" altLang="en-US" sz="1600" b="1" dirty="0" smtClean="0">
                <a:cs typeface="B Nazanin" panose="00000400000000000000" pitchFamily="2" charset="-78"/>
              </a:rPr>
              <a:t>متوسط</a:t>
            </a:r>
            <a:r>
              <a:rPr lang="fa-IR" altLang="en-US" sz="1600" b="1" dirty="0">
                <a:cs typeface="B Nazanin" panose="00000400000000000000" pitchFamily="2" charset="-78"/>
              </a:rPr>
              <a:t>، بالا  و خیلی بالا باید برابر باشد. </a:t>
            </a:r>
          </a:p>
          <a:p>
            <a:pPr lvl="1" algn="r" rtl="1">
              <a:lnSpc>
                <a:spcPct val="150000"/>
              </a:lnSpc>
            </a:pPr>
            <a:r>
              <a:rPr lang="fa-IR" altLang="en-US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نتیجه </a:t>
            </a:r>
            <a:r>
              <a:rPr lang="fa-IR" altLang="en-US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آخرین بازرسی به عنوان </a:t>
            </a:r>
            <a:r>
              <a:rPr lang="fa-IR" altLang="en-US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ریسک </a:t>
            </a:r>
            <a:r>
              <a:rPr lang="fa-IR" altLang="en-US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آن سامانه لحاظ می شود.</a:t>
            </a:r>
            <a:r>
              <a:rPr lang="fa-IR" altLang="en-US" sz="15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</a:p>
          <a:p>
            <a:pPr lvl="1" algn="r" rtl="1">
              <a:lnSpc>
                <a:spcPct val="150000"/>
              </a:lnSpc>
            </a:pPr>
            <a:endParaRPr lang="fa-IR" altLang="en-US" sz="1500" dirty="0">
              <a:cs typeface="B Nazanin" panose="00000400000000000000" pitchFamily="2" charset="-78"/>
            </a:endParaRPr>
          </a:p>
          <a:p>
            <a:pPr lvl="2" algn="r" rtl="1">
              <a:lnSpc>
                <a:spcPct val="150000"/>
              </a:lnSpc>
            </a:pPr>
            <a:endParaRPr lang="fa-IR" altLang="en-US" sz="1200" dirty="0">
              <a:cs typeface="B Nazanin" panose="00000400000000000000" pitchFamily="2" charset="-78"/>
            </a:endParaRPr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539552" y="404664"/>
            <a:ext cx="8012798" cy="506556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altLang="en-US" sz="2400" b="1" dirty="0">
                <a:solidFill>
                  <a:schemeClr val="tx1"/>
                </a:solidFill>
                <a:cs typeface="B Titr" panose="00000700000000000000" pitchFamily="2" charset="-78"/>
              </a:rPr>
              <a:t>برنامه ارزیابی طغیان  بیماری های منتقله از آب و غذا</a:t>
            </a:r>
            <a:endParaRPr lang="en-US" sz="2400" b="1" dirty="0">
              <a:solidFill>
                <a:schemeClr val="tx1"/>
              </a:solidFill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8942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80728"/>
            <a:ext cx="9144000" cy="4263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204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380543"/>
            <a:ext cx="6347713" cy="1320800"/>
          </a:xfrm>
          <a:extLst/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fa-IR" dirty="0">
                <a:ln w="0">
                  <a:solidFill>
                    <a:srgbClr val="CC3300"/>
                  </a:solidFill>
                </a:ln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آمار جهانی</a:t>
            </a:r>
            <a:endParaRPr lang="en-US" dirty="0">
              <a:ln w="0">
                <a:solidFill>
                  <a:srgbClr val="CC3300"/>
                </a:solidFill>
              </a:ln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76400"/>
            <a:ext cx="8153400" cy="4495800"/>
          </a:xfrm>
        </p:spPr>
        <p:txBody>
          <a:bodyPr>
            <a:normAutofit fontScale="92500" lnSpcReduction="10000"/>
          </a:bodyPr>
          <a:lstStyle/>
          <a:p>
            <a:pPr algn="justLow" rtl="1">
              <a:lnSpc>
                <a:spcPct val="150000"/>
              </a:lnSpc>
            </a:pPr>
            <a:r>
              <a:rPr lang="fa-IR" altLang="en-US" sz="1800" dirty="0" smtClean="0">
                <a:cs typeface="B Titr" panose="00000700000000000000" pitchFamily="2" charset="-78"/>
              </a:rPr>
              <a:t>چهار میلیارد نفر - تقریباً دو سوم جمعیت جهان - هر سال حداقل برای یک ماه با کمبود شدید آب مواجه می شوند.</a:t>
            </a:r>
            <a:endParaRPr lang="en-US" altLang="en-US" sz="1800" dirty="0" smtClean="0">
              <a:cs typeface="B Titr" panose="000007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altLang="en-US" sz="1800" dirty="0" smtClean="0">
                <a:cs typeface="B Titr" panose="00000700000000000000" pitchFamily="2" charset="-78"/>
              </a:rPr>
              <a:t>بیش از دو میلیارد نفر در کشورهایی زندگی می کنند که تامین آب آنها ناکافی است.</a:t>
            </a:r>
          </a:p>
          <a:p>
            <a:pPr algn="justLow" rtl="1">
              <a:lnSpc>
                <a:spcPct val="150000"/>
              </a:lnSpc>
            </a:pPr>
            <a:r>
              <a:rPr lang="fa-IR" altLang="en-US" sz="1800" dirty="0" smtClean="0">
                <a:cs typeface="B Titr" panose="00000700000000000000" pitchFamily="2" charset="-78"/>
              </a:rPr>
              <a:t>سازمان جهانی بهداشت تخمین می زند که در دنیا 14 نفر در روز به دلیل بیماری اسهالی مرتبط با آب، بهداشت و بهداشت ضعیف جان خود را از دست می دهند.</a:t>
            </a:r>
          </a:p>
          <a:p>
            <a:pPr algn="justLow" rtl="1">
              <a:lnSpc>
                <a:spcPct val="150000"/>
              </a:lnSpc>
            </a:pPr>
            <a:r>
              <a:rPr lang="fa-IR" altLang="en-US" sz="1800" dirty="0" smtClean="0">
                <a:cs typeface="B Titr" panose="00000700000000000000" pitchFamily="2" charset="-78"/>
              </a:rPr>
              <a:t>نزدیک به یک پنجم شیوع بیماری های عفونی به آب نسبت داده می شود.</a:t>
            </a:r>
            <a:endParaRPr lang="en-US" altLang="en-US" sz="1800" dirty="0" smtClean="0">
              <a:cs typeface="B Titr" panose="000007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altLang="en-US" sz="1800" dirty="0" smtClean="0">
                <a:cs typeface="B Titr" panose="00000700000000000000" pitchFamily="2" charset="-78"/>
              </a:rPr>
              <a:t>نیمی از جمعیت جهان ممکن است تا سال 2025 در مناطقی زندگی کنند که با کمبود آب مواجه هستند.</a:t>
            </a:r>
            <a:endParaRPr lang="en-US" altLang="en-US" sz="1800" dirty="0" smtClean="0">
              <a:cs typeface="B Titr" panose="000007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altLang="en-US" sz="1800" dirty="0" smtClean="0">
                <a:cs typeface="B Titr" panose="00000700000000000000" pitchFamily="2" charset="-78"/>
              </a:rPr>
              <a:t>ممکن است تا سال 2030 حدود 700 میلیون نفر به دلیل کمبود شدید آب آواره شوند.</a:t>
            </a:r>
            <a:endParaRPr lang="en-US" altLang="en-US" sz="1800" dirty="0" smtClean="0">
              <a:cs typeface="B Titr" panose="00000700000000000000" pitchFamily="2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altLang="en-US" sz="1800" dirty="0" smtClean="0">
                <a:cs typeface="B Titr" panose="00000700000000000000" pitchFamily="2" charset="-78"/>
              </a:rPr>
              <a:t>تا سال 2040، تقریباً از هر 4 کودک در سراسر جهان 1 نفر در مناطقی زندگی می‌کند که تنش آبی بسیار بالا دارد.</a:t>
            </a:r>
          </a:p>
          <a:p>
            <a:pPr algn="justLow" rtl="1">
              <a:lnSpc>
                <a:spcPct val="150000"/>
              </a:lnSpc>
            </a:pPr>
            <a:endParaRPr lang="en-US" altLang="en-US" sz="1800" dirty="0" smtClean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2C5FE0FB-D7A1-464E-8CD4-6ECD6A685328}" type="slidenum">
              <a:rPr lang="fa-IR" altLang="en-US" smtClean="0"/>
              <a:pPr>
                <a:defRPr/>
              </a:pPr>
              <a:t>3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3202770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600200"/>
            <a:ext cx="8385175" cy="4495800"/>
          </a:xfrm>
        </p:spPr>
        <p:txBody>
          <a:bodyPr>
            <a:normAutofit fontScale="85000" lnSpcReduction="10000"/>
          </a:bodyPr>
          <a:lstStyle/>
          <a:p>
            <a:pPr algn="just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از 102 بیماری مورد توجه در دنیا عوامل محیطی در 85 بیماری نقش دارند</a:t>
            </a:r>
          </a:p>
          <a:p>
            <a:pPr algn="just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25% مرگ و میر ها در دنیا به عوامل محیطی منتسب است </a:t>
            </a:r>
          </a:p>
          <a:p>
            <a:pPr algn="just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پایین بودن کیفیت آب همچنان یک </a:t>
            </a:r>
            <a:r>
              <a:rPr lang="fa-IR" altLang="en-US" sz="2000" b="1" dirty="0" smtClean="0">
                <a:solidFill>
                  <a:srgbClr val="FF0000"/>
                </a:solidFill>
                <a:cs typeface="B Titr" panose="00000700000000000000" pitchFamily="2" charset="-78"/>
              </a:rPr>
              <a:t>تهدید بزرگ </a:t>
            </a:r>
            <a:r>
              <a:rPr lang="fa-IR" altLang="en-US" sz="2000" dirty="0" smtClean="0">
                <a:cs typeface="B Titr" panose="00000700000000000000" pitchFamily="2" charset="-78"/>
              </a:rPr>
              <a:t>برای سلامت انسان محسوب می شود.</a:t>
            </a:r>
            <a:endParaRPr lang="en-US" altLang="en-US" sz="2000" dirty="0" smtClean="0">
              <a:cs typeface="B Titr" panose="00000700000000000000" pitchFamily="2" charset="-78"/>
            </a:endParaRPr>
          </a:p>
          <a:p>
            <a:pPr algn="just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مطالعه جهانی تخمین زده اند که در سال 2015، منابع آبی غیر مطمئن منجر به 1.2 میلیون مرگ و 71.7 میلیون سال DALY (عمر از دست رفته ناشی از بیماری) شده است که شامل 1.1 میلیون مرگ و 61.1 میلیون </a:t>
            </a:r>
            <a:r>
              <a:rPr lang="en-US" altLang="en-US" sz="2000" dirty="0" smtClean="0">
                <a:cs typeface="B Titr" panose="00000700000000000000" pitchFamily="2" charset="-78"/>
              </a:rPr>
              <a:t>DALY </a:t>
            </a:r>
            <a:r>
              <a:rPr lang="fa-IR" altLang="en-US" sz="2000" dirty="0" smtClean="0">
                <a:cs typeface="B Titr" panose="00000700000000000000" pitchFamily="2" charset="-78"/>
              </a:rPr>
              <a:t>ناشی از بیماری های اسهالی است.</a:t>
            </a:r>
          </a:p>
          <a:p>
            <a:pPr algn="just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بیماری اسهال  به تنهایی بیش از </a:t>
            </a:r>
            <a:r>
              <a:rPr lang="fa-IR" altLang="en-US" sz="2000" b="1" u="sng" dirty="0" smtClean="0">
                <a:solidFill>
                  <a:srgbClr val="0070C0"/>
                </a:solidFill>
                <a:cs typeface="B Titr" panose="00000700000000000000" pitchFamily="2" charset="-78"/>
              </a:rPr>
              <a:t>3.6 </a:t>
            </a:r>
            <a:r>
              <a:rPr lang="fa-IR" altLang="en-US" sz="2000" dirty="0" smtClean="0">
                <a:cs typeface="B Titr" panose="00000700000000000000" pitchFamily="2" charset="-78"/>
              </a:rPr>
              <a:t>درصد از کل بار بیماری (دالی) جهانی است. 3.3 درصد مرگ در همه سنین و 13 درصد مرگ کودکان زیر 5 سال  </a:t>
            </a:r>
          </a:p>
          <a:p>
            <a:pPr algn="just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در دنیا سالانه 829000 مورد مرگ ناشی از اسهال بواسطه </a:t>
            </a:r>
            <a:r>
              <a:rPr lang="en-US" altLang="en-US" sz="2000" dirty="0" smtClean="0">
                <a:cs typeface="B Titr" panose="00000700000000000000" pitchFamily="2" charset="-78"/>
              </a:rPr>
              <a:t>WASH</a:t>
            </a:r>
            <a:r>
              <a:rPr lang="fa-IR" altLang="en-US" sz="2000" dirty="0" smtClean="0">
                <a:cs typeface="B Titr" panose="00000700000000000000" pitchFamily="2" charset="-78"/>
              </a:rPr>
              <a:t> گزارش می شود </a:t>
            </a:r>
          </a:p>
          <a:p>
            <a:pPr algn="just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اسهال دومین علت اصلی مرگ و میر در کودکان زیر 5 سال است.</a:t>
            </a:r>
          </a:p>
          <a:p>
            <a:pPr algn="justLow" rtl="1">
              <a:lnSpc>
                <a:spcPct val="150000"/>
              </a:lnSpc>
            </a:pPr>
            <a:endParaRPr lang="fa-IR" altLang="en-US" sz="2000" dirty="0" smtClean="0">
              <a:cs typeface="B Titr" panose="000007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alt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037585A1-21D3-438C-ABF4-5B1BCE5885CB}" type="slidenum">
              <a:rPr lang="fa-IR" altLang="en-US" smtClean="0"/>
              <a:pPr>
                <a:defRPr/>
              </a:pPr>
              <a:t>4</a:t>
            </a:fld>
            <a:endParaRPr lang="fa-IR" alt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115616" y="279400"/>
            <a:ext cx="6347713" cy="1320800"/>
          </a:xfrm>
          <a:extLst/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fa-IR" dirty="0">
                <a:ln w="0">
                  <a:solidFill>
                    <a:srgbClr val="CC3300"/>
                  </a:solidFill>
                </a:ln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آمار جهانی</a:t>
            </a:r>
            <a:endParaRPr lang="en-US" dirty="0">
              <a:ln w="0">
                <a:solidFill>
                  <a:srgbClr val="CC3300"/>
                </a:solidFill>
              </a:ln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9963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304343"/>
            <a:ext cx="6347713" cy="1320800"/>
          </a:xfrm>
          <a:extLst/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fa-IR" dirty="0">
                <a:ln w="0">
                  <a:solidFill>
                    <a:srgbClr val="CC3300"/>
                  </a:solidFill>
                </a:ln>
                <a:solidFill>
                  <a:srgbClr val="FF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B Titr" panose="00000700000000000000" pitchFamily="2" charset="-78"/>
              </a:rPr>
              <a:t>وضعیت کشور</a:t>
            </a:r>
            <a:endParaRPr lang="en-US" dirty="0">
              <a:ln w="0">
                <a:solidFill>
                  <a:srgbClr val="CC3300"/>
                </a:solidFill>
              </a:ln>
              <a:solidFill>
                <a:srgbClr val="FF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B Titr" panose="00000700000000000000" pitchFamily="2" charset="-78"/>
            </a:endParaRP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>
          <a:xfrm>
            <a:off x="612775" y="1600200"/>
            <a:ext cx="8153400" cy="4495800"/>
          </a:xfrm>
        </p:spPr>
        <p:txBody>
          <a:bodyPr/>
          <a:lstStyle/>
          <a:p>
            <a:pPr algn="justLow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ایران به دلیل موقعیت جغرافیایی به عنوان یکی از کشورهای خشک و نیمه خشک شناخته شده و این مساله مخصوصا در بخش های شرقی و مرکزی کشور بیشتر دیده میشود.</a:t>
            </a:r>
          </a:p>
          <a:p>
            <a:pPr algn="justLow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در كشور ما نيز هنوز شاهد بروز طغيانهاي متعددي از بيماريهاي واگير از جمله بيماريهاي ناشي از آب ناسالم و موادغذایی هستيم كه ضمن متأثر ساختن بعد جسمي ، رواني و اقتصادي مردم منابع مالي زيادي از حوزه سلامت را به خود اختصاص مي دهد</a:t>
            </a:r>
          </a:p>
          <a:p>
            <a:pPr algn="justLow" rtl="1">
              <a:lnSpc>
                <a:spcPct val="150000"/>
              </a:lnSpc>
            </a:pPr>
            <a:r>
              <a:rPr lang="fa-IR" altLang="en-US" sz="2000" dirty="0" smtClean="0">
                <a:cs typeface="B Titr" panose="00000700000000000000" pitchFamily="2" charset="-78"/>
              </a:rPr>
              <a:t>مروري بر آمارها نشان مي دهد آلودگي غذا ، مرگ سالانه 35 هزار نفر در كشور را منجر مي شود و با توجه به اينكه حدود 30 درصد كل موارد بيماري منجر به مرگ مي گردد</a:t>
            </a:r>
            <a:endParaRPr lang="en-US" altLang="en-US" sz="2000" dirty="0" smtClean="0">
              <a:cs typeface="B Titr" panose="000007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4D880BB7-22C7-4ECF-A773-37EAE719AC4F}" type="slidenum">
              <a:rPr lang="fa-IR" altLang="en-US" smtClean="0"/>
              <a:pPr>
                <a:defRPr/>
              </a:pPr>
              <a:t>5</a:t>
            </a:fld>
            <a:endParaRPr lang="fa-IR" altLang="en-US"/>
          </a:p>
        </p:txBody>
      </p:sp>
    </p:spTree>
    <p:extLst>
      <p:ext uri="{BB962C8B-B14F-4D97-AF65-F5344CB8AC3E}">
        <p14:creationId xmlns:p14="http://schemas.microsoft.com/office/powerpoint/2010/main" val="1068720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995BA-2591-472B-8E95-31F576615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7706817" cy="1320800"/>
          </a:xfrm>
        </p:spPr>
        <p:txBody>
          <a:bodyPr>
            <a:normAutofit/>
          </a:bodyPr>
          <a:lstStyle/>
          <a:p>
            <a:r>
              <a:rPr lang="fa-IR" sz="2800" b="1" i="0" u="none" strike="noStrike" dirty="0">
                <a:solidFill>
                  <a:srgbClr val="000000"/>
                </a:solidFill>
                <a:effectLst/>
                <a:latin typeface="sahel"/>
                <a:cs typeface="B Titr" panose="00000700000000000000" pitchFamily="2" charset="-78"/>
              </a:rPr>
              <a:t>وضعیت طغیان بیماری های قابل انتقال از آب و غذا در دنیا</a:t>
            </a:r>
            <a:endParaRPr lang="en-US" sz="28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5741B-4114-453A-86B3-CEFAA9A2D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1700808"/>
            <a:ext cx="8424936" cy="3880773"/>
          </a:xfrm>
        </p:spPr>
        <p:txBody>
          <a:bodyPr>
            <a:normAutofit fontScale="85000" lnSpcReduction="10000"/>
          </a:bodyPr>
          <a:lstStyle/>
          <a:p>
            <a:pPr algn="just" rtl="1">
              <a:lnSpc>
                <a:spcPct val="150000"/>
              </a:lnSpc>
            </a:pPr>
            <a:r>
              <a:rPr lang="fa-IR" sz="2400" b="0" i="0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مصرف غذای غیر ایمن میتواند عامل ابتلا به 200 نوع بیماری"</a:t>
            </a:r>
            <a:r>
              <a:rPr lang="fa-IR" sz="2400" b="1" i="0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در طیفی بین اسهال تا بدخیمی ها</a:t>
            </a:r>
            <a:r>
              <a:rPr lang="fa-IR" sz="2400" b="0" i="0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" باشد.</a:t>
            </a:r>
          </a:p>
          <a:p>
            <a:pPr algn="just" rtl="1">
              <a:lnSpc>
                <a:spcPct val="150000"/>
              </a:lnSpc>
            </a:pPr>
            <a:r>
              <a:rPr lang="fa-IR" sz="2400" b="0" i="0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بر اساس اعلام سازمان جهانی بهداشت ، روزانه در دنیا به طور متوسط 1600000 نفر به دلیل مصرف غذای غیرایمن بیمار می شوند.</a:t>
            </a:r>
          </a:p>
          <a:p>
            <a:pPr algn="just" rtl="1">
              <a:lnSpc>
                <a:spcPct val="150000"/>
              </a:lnSpc>
            </a:pPr>
            <a:r>
              <a:rPr lang="fa-IR" sz="2400" b="0" i="0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مصرف غذای ناسالم سالانه موجب حدود 600 میلیون مورد ابتلا به بیماریهای قابل انتقال از طریق غذا و 420000 مورد مرگ به دلیل این گروه از بیماریها میشود.</a:t>
            </a:r>
          </a:p>
          <a:p>
            <a:pPr algn="just" rtl="1">
              <a:lnSpc>
                <a:spcPct val="150000"/>
              </a:lnSpc>
            </a:pPr>
            <a:r>
              <a:rPr lang="fa-IR" sz="2400" b="0" i="0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حدود 30% از موارد مرگ بیماریهای قابل انتقال از طریق غذا در کودکان کمتر از 5 سال رخ میدهد.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424799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AD527-C9D8-4D23-A104-85445C29A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99" y="609600"/>
            <a:ext cx="7778825" cy="1320800"/>
          </a:xfrm>
        </p:spPr>
        <p:txBody>
          <a:bodyPr>
            <a:noAutofit/>
          </a:bodyPr>
          <a:lstStyle/>
          <a:p>
            <a:pPr algn="ctr" rtl="1"/>
            <a:r>
              <a:rPr lang="fa-IR" sz="24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  <a:t>وضعیت طغیان بیماریهای قابل انتقال ازآب و غذا </a:t>
            </a:r>
            <a:r>
              <a:rPr lang="en-US" sz="24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  <a:t/>
            </a:r>
            <a:br>
              <a:rPr lang="en-US" sz="24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  <a:t>در جمهوری اسلامی ایران در سال 1402</a:t>
            </a:r>
            <a:br>
              <a:rPr lang="fa-IR" sz="24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</a:br>
            <a:r>
              <a:rPr lang="fa-IR" sz="24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  <a:t/>
            </a:r>
            <a:br>
              <a:rPr lang="fa-IR" sz="24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</a:br>
            <a:endParaRPr lang="en-US" sz="2400" b="1" dirty="0">
              <a:solidFill>
                <a:srgbClr val="000000"/>
              </a:solidFill>
              <a:latin typeface="sahel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FDEFD-C98B-41A9-B5BB-25EB28FD6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8" y="1916832"/>
            <a:ext cx="8282882" cy="4124531"/>
          </a:xfrm>
        </p:spPr>
        <p:txBody>
          <a:bodyPr>
            <a:normAutofit fontScale="92500"/>
          </a:bodyPr>
          <a:lstStyle/>
          <a:p>
            <a:pPr algn="just" rtl="1">
              <a:lnSpc>
                <a:spcPct val="150000"/>
              </a:lnSpc>
            </a:pPr>
            <a:r>
              <a:rPr lang="fa-IR" sz="2000" b="0" i="0" u="none" strike="noStrike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طی سال 1402 در مجموع 4490 طغیان بیماریهای منتقله از آب و غذا در کشور گزارش شده است که در جریان وقوع این طغیانها 18896 نفر بیمار و 1505 مورد بستری شده و موردی از فوت گزارش نشده است .</a:t>
            </a:r>
          </a:p>
          <a:p>
            <a:pPr algn="just" rtl="1">
              <a:lnSpc>
                <a:spcPct val="150000"/>
              </a:lnSpc>
            </a:pPr>
            <a:r>
              <a:rPr lang="fa-IR" sz="2000" b="0" i="0" u="none" strike="noStrike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تعداد طغیان منتقله از آب و غذای گزارش شده در سال 1402 نسبت به سال 1401 حدود 13.5% افزایش داشته است .</a:t>
            </a:r>
          </a:p>
          <a:p>
            <a:pPr algn="just" rtl="1">
              <a:lnSpc>
                <a:spcPct val="150000"/>
              </a:lnSpc>
            </a:pPr>
            <a:r>
              <a:rPr lang="fa-IR" sz="2000" b="0" i="0" u="none" strike="noStrike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 بررسی روند فصلی این طغیان ها حاکی از آن است که حدود 74% از طغیان ها در طول 6 ماهه ابتدای سال به وقوع پیوسته است.</a:t>
            </a:r>
          </a:p>
          <a:p>
            <a:pPr algn="just" rtl="1">
              <a:lnSpc>
                <a:spcPct val="150000"/>
              </a:lnSpc>
            </a:pPr>
            <a:r>
              <a:rPr lang="fa-IR" sz="2000" b="0" i="0" u="none" strike="noStrike" dirty="0">
                <a:solidFill>
                  <a:srgbClr val="000000"/>
                </a:solidFill>
                <a:effectLst/>
                <a:latin typeface="sahel"/>
                <a:cs typeface="B Nazanin" panose="00000400000000000000" pitchFamily="2" charset="-78"/>
              </a:rPr>
              <a:t> اغلب طغیان ها از نوع طغیان های خانگی بوده (77%) و حدود 52% موارد در مناطق شهری یا حاشیه شهر به وقوع پیوسته است. </a:t>
            </a:r>
          </a:p>
          <a:p>
            <a:endParaRPr lang="en-US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7649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B594AA-DAE4-4FAE-8AA4-028F83D42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32" y="404664"/>
            <a:ext cx="6347713" cy="864096"/>
          </a:xfrm>
        </p:spPr>
        <p:txBody>
          <a:bodyPr>
            <a:noAutofit/>
          </a:bodyPr>
          <a:lstStyle/>
          <a:p>
            <a:pPr algn="ctr"/>
            <a:r>
              <a:rPr lang="fa-IR" sz="20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  <a:t>روند (تعداد)طغیان بیماریهای قابل انتقال از آب و غذا</a:t>
            </a:r>
            <a:br>
              <a:rPr lang="fa-IR" sz="20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</a:br>
            <a:r>
              <a:rPr lang="fa-IR" sz="2000" b="1" dirty="0">
                <a:solidFill>
                  <a:srgbClr val="000000"/>
                </a:solidFill>
                <a:latin typeface="sahel"/>
                <a:cs typeface="B Titr" panose="00000700000000000000" pitchFamily="2" charset="-78"/>
              </a:rPr>
              <a:t> در کشور طی سالهای 1395 لغایت 1402</a:t>
            </a:r>
            <a:endParaRPr lang="en-US" sz="2000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A75E584-06A6-47F6-9C01-C183D19AFF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3677560"/>
              </p:ext>
            </p:extLst>
          </p:nvPr>
        </p:nvGraphicFramePr>
        <p:xfrm>
          <a:off x="539552" y="1628800"/>
          <a:ext cx="6840760" cy="3809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00517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5" name="Picture 3" descr="E:\کلاس های برگزار شده\96\کلاس منتقله 96\سور و سات\outbreak_game_logo_by_s_reidy-d6uqx8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5920" y="2564904"/>
            <a:ext cx="7920880" cy="10801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8942</TotalTime>
  <Words>1638</Words>
  <Application>Microsoft Office PowerPoint</Application>
  <PresentationFormat>On-screen Show (4:3)</PresentationFormat>
  <Paragraphs>268</Paragraphs>
  <Slides>24</Slides>
  <Notes>1</Notes>
  <HiddenSlides>1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B Nazanin</vt:lpstr>
      <vt:lpstr>B Titr</vt:lpstr>
      <vt:lpstr>Calibri</vt:lpstr>
      <vt:lpstr>sahel</vt:lpstr>
      <vt:lpstr>Tahoma</vt:lpstr>
      <vt:lpstr>Trebuchet MS</vt:lpstr>
      <vt:lpstr>Wingdings 3</vt:lpstr>
      <vt:lpstr>Facet</vt:lpstr>
      <vt:lpstr>کارگاه بیماری های منتقله از آب و غذا  </vt:lpstr>
      <vt:lpstr>PowerPoint Presentation</vt:lpstr>
      <vt:lpstr>آمار جهانی</vt:lpstr>
      <vt:lpstr>آمار جهانی</vt:lpstr>
      <vt:lpstr>وضعیت کشور</vt:lpstr>
      <vt:lpstr>وضعیت طغیان بیماری های قابل انتقال از آب و غذا در دنیا</vt:lpstr>
      <vt:lpstr>وضعیت طغیان بیماریهای قابل انتقال ازآب و غذا  در جمهوری اسلامی ایران در سال 1402  </vt:lpstr>
      <vt:lpstr>روند (تعداد)طغیان بیماریهای قابل انتقال از آب و غذا  در کشور طی سالهای 1395 لغایت 1402</vt:lpstr>
      <vt:lpstr>PowerPoint Presentation</vt:lpstr>
      <vt:lpstr>مقایسه تعداد طغیان بیماری های قابل انتقال از طریق آب و غذا به تفکیک ماه  در سالهای 1402-1400   </vt:lpstr>
      <vt:lpstr>داده های ثبت شده در پورتال از نظر منطقه وقوع طغیان(1402)</vt:lpstr>
      <vt:lpstr>درصد طغیان برحسب محل وقوع  در سال 1402</vt:lpstr>
      <vt:lpstr>درصد طغیان برحسب نشانگان اولیه اصلی در سال 1402</vt:lpstr>
      <vt:lpstr>بررسی طغیان های سال 1402 بر اساس راه انتقال</vt:lpstr>
      <vt:lpstr>جدول تعداد طغیان های ناشی از آب و غذا در سالهای 1402-1399 دانشگاه علوم پزشکی اصفهان </vt:lpstr>
      <vt:lpstr>روند طغیان بیماریهای منتقله از آب و غذا در استان اصفهان    از سال 1388 لغایت 1402 </vt:lpstr>
      <vt:lpstr>اطلاعات ارزیابی طغیان بیماری ها</vt:lpstr>
      <vt:lpstr>ارزیابی طغیان بیماری ها - جدول فعالیت های برنامه عملیاتی</vt:lpstr>
      <vt:lpstr>ارزیابی طغیان بیماری ها - جدول فعالیت های برنامه عملیاتی</vt:lpstr>
      <vt:lpstr>ارزیابی طغیان بیماری ها - جدول فعالیت های برنامه عملیاتی</vt:lpstr>
      <vt:lpstr>برنامه ارزیابی طغیان  بیماری های منتقله از آب و غذا</vt:lpstr>
      <vt:lpstr>برنامه ارزیابی طغیان  بیماری های منتقله از آب و غذا</vt:lpstr>
      <vt:lpstr>برنامه ارزیابی طغیان  بیماری های منتقله از آب و غذا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dr.zandieh</dc:creator>
  <cp:lastModifiedBy>A.R.I</cp:lastModifiedBy>
  <cp:revision>1299</cp:revision>
  <dcterms:created xsi:type="dcterms:W3CDTF">2013-05-04T07:13:32Z</dcterms:created>
  <dcterms:modified xsi:type="dcterms:W3CDTF">2024-05-29T08:09:52Z</dcterms:modified>
</cp:coreProperties>
</file>