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15" r:id="rId3"/>
    <p:sldId id="316" r:id="rId4"/>
    <p:sldId id="257" r:id="rId5"/>
    <p:sldId id="259" r:id="rId6"/>
    <p:sldId id="266" r:id="rId7"/>
    <p:sldId id="267" r:id="rId8"/>
    <p:sldId id="305" r:id="rId9"/>
    <p:sldId id="276" r:id="rId10"/>
    <p:sldId id="277" r:id="rId11"/>
    <p:sldId id="278" r:id="rId12"/>
    <p:sldId id="279" r:id="rId13"/>
    <p:sldId id="318" r:id="rId14"/>
    <p:sldId id="319" r:id="rId15"/>
    <p:sldId id="320" r:id="rId16"/>
    <p:sldId id="321" r:id="rId17"/>
    <p:sldId id="288" r:id="rId18"/>
    <p:sldId id="322" r:id="rId19"/>
    <p:sldId id="323" r:id="rId20"/>
    <p:sldId id="290" r:id="rId21"/>
    <p:sldId id="306" r:id="rId22"/>
    <p:sldId id="324" r:id="rId23"/>
    <p:sldId id="335" r:id="rId24"/>
    <p:sldId id="326" r:id="rId25"/>
    <p:sldId id="334" r:id="rId26"/>
    <p:sldId id="327" r:id="rId27"/>
    <p:sldId id="307" r:id="rId28"/>
    <p:sldId id="308" r:id="rId29"/>
    <p:sldId id="285" r:id="rId30"/>
    <p:sldId id="284" r:id="rId31"/>
    <p:sldId id="356" r:id="rId32"/>
    <p:sldId id="350" r:id="rId33"/>
    <p:sldId id="352" r:id="rId34"/>
    <p:sldId id="354" r:id="rId35"/>
    <p:sldId id="338" r:id="rId36"/>
    <p:sldId id="340" r:id="rId37"/>
    <p:sldId id="341" r:id="rId38"/>
    <p:sldId id="342" r:id="rId39"/>
    <p:sldId id="343" r:id="rId40"/>
    <p:sldId id="344" r:id="rId41"/>
    <p:sldId id="309" r:id="rId42"/>
    <p:sldId id="347" r:id="rId43"/>
    <p:sldId id="348" r:id="rId44"/>
    <p:sldId id="355" r:id="rId45"/>
    <p:sldId id="310" r:id="rId46"/>
    <p:sldId id="311" r:id="rId47"/>
    <p:sldId id="357" r:id="rId48"/>
    <p:sldId id="312" r:id="rId49"/>
    <p:sldId id="339" r:id="rId50"/>
    <p:sldId id="364" r:id="rId51"/>
    <p:sldId id="328" r:id="rId52"/>
    <p:sldId id="329" r:id="rId53"/>
    <p:sldId id="330" r:id="rId54"/>
    <p:sldId id="331" r:id="rId55"/>
    <p:sldId id="332" r:id="rId56"/>
    <p:sldId id="337" r:id="rId57"/>
    <p:sldId id="336" r:id="rId58"/>
    <p:sldId id="365" r:id="rId59"/>
    <p:sldId id="333" r:id="rId60"/>
    <p:sldId id="258" r:id="rId61"/>
    <p:sldId id="260" r:id="rId62"/>
    <p:sldId id="262" r:id="rId63"/>
    <p:sldId id="293" r:id="rId64"/>
    <p:sldId id="291" r:id="rId65"/>
    <p:sldId id="292" r:id="rId66"/>
    <p:sldId id="314" r:id="rId67"/>
    <p:sldId id="358" r:id="rId68"/>
    <p:sldId id="359" r:id="rId69"/>
    <p:sldId id="360" r:id="rId70"/>
    <p:sldId id="361" r:id="rId71"/>
    <p:sldId id="363" r:id="rId72"/>
    <p:sldId id="302" r:id="rId73"/>
    <p:sldId id="362" r:id="rId74"/>
    <p:sldId id="295" r:id="rId75"/>
    <p:sldId id="301" r:id="rId76"/>
  </p:sldIdLst>
  <p:sldSz cx="1080135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4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D8F8"/>
    <a:srgbClr val="E8C7F5"/>
    <a:srgbClr val="DAE292"/>
    <a:srgbClr val="FFFF66"/>
    <a:srgbClr val="C4D07A"/>
    <a:srgbClr val="F2F5E1"/>
    <a:srgbClr val="D1D17D"/>
    <a:srgbClr val="FFFF99"/>
    <a:srgbClr val="B8CFD0"/>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092" y="60"/>
      </p:cViewPr>
      <p:guideLst>
        <p:guide orient="horz" pos="2160"/>
        <p:guide pos="34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19DB04-D6B6-497E-94C1-BA9A5AE155DB}" type="doc">
      <dgm:prSet loTypeId="urn:microsoft.com/office/officeart/2005/8/layout/cycle5" loCatId="cycle" qsTypeId="urn:microsoft.com/office/officeart/2005/8/quickstyle/simple1" qsCatId="simple" csTypeId="urn:microsoft.com/office/officeart/2005/8/colors/colorful5" csCatId="colorful" phldr="1"/>
      <dgm:spPr/>
      <dgm:t>
        <a:bodyPr/>
        <a:lstStyle/>
        <a:p>
          <a:endParaRPr lang="en-US"/>
        </a:p>
      </dgm:t>
    </dgm:pt>
    <dgm:pt modelId="{AEBD82E1-7924-4D05-9521-C5FCED48BC5B}">
      <dgm:prSet phldrT="[Text]" custT="1"/>
      <dgm:spPr/>
      <dgm:t>
        <a:bodyPr/>
        <a:lstStyle/>
        <a:p>
          <a:r>
            <a:rPr lang="fa-IR" sz="1600" b="1" dirty="0">
              <a:solidFill>
                <a:schemeClr val="tx1"/>
              </a:solidFill>
              <a:cs typeface="B Nazanin" panose="00000400000000000000" pitchFamily="2" charset="-78"/>
            </a:rPr>
            <a:t>1. تشویق به افزایش پس انداز برای دوران سالمندی</a:t>
          </a:r>
          <a:endParaRPr lang="en-US" sz="1600" b="1" dirty="0">
            <a:solidFill>
              <a:schemeClr val="tx1"/>
            </a:solidFill>
            <a:cs typeface="B Nazanin" panose="00000400000000000000" pitchFamily="2" charset="-78"/>
          </a:endParaRPr>
        </a:p>
      </dgm:t>
    </dgm:pt>
    <dgm:pt modelId="{47EAE09A-53F3-4AAE-A499-C4FDD2212890}" type="parTrans" cxnId="{A2761A5E-B877-4415-9C4D-0E20C1FD1752}">
      <dgm:prSet/>
      <dgm:spPr/>
      <dgm:t>
        <a:bodyPr/>
        <a:lstStyle/>
        <a:p>
          <a:endParaRPr lang="en-US"/>
        </a:p>
      </dgm:t>
    </dgm:pt>
    <dgm:pt modelId="{B14F80EE-771E-48B7-B48B-9500CB704A88}" type="sibTrans" cxnId="{A2761A5E-B877-4415-9C4D-0E20C1FD1752}">
      <dgm:prSet/>
      <dgm:spPr/>
      <dgm:t>
        <a:bodyPr/>
        <a:lstStyle/>
        <a:p>
          <a:endParaRPr lang="en-US"/>
        </a:p>
      </dgm:t>
    </dgm:pt>
    <dgm:pt modelId="{1A680131-6F2F-42DD-AFCF-8AD9210603F1}">
      <dgm:prSet phldrT="[Text]" custT="1"/>
      <dgm:spPr/>
      <dgm:t>
        <a:bodyPr/>
        <a:lstStyle/>
        <a:p>
          <a:r>
            <a:rPr lang="fa-IR" sz="1600" b="1" dirty="0">
              <a:solidFill>
                <a:schemeClr val="tx1"/>
              </a:solidFill>
              <a:cs typeface="B Nazanin" panose="00000400000000000000" pitchFamily="2" charset="-78"/>
            </a:rPr>
            <a:t>2. کاهش مصرف</a:t>
          </a:r>
          <a:endParaRPr lang="en-US" sz="1600" dirty="0">
            <a:solidFill>
              <a:schemeClr val="tx1"/>
            </a:solidFill>
          </a:endParaRPr>
        </a:p>
      </dgm:t>
    </dgm:pt>
    <dgm:pt modelId="{3D53A016-6E8B-4934-9689-3607BBA23AB9}" type="parTrans" cxnId="{88FC6FB7-4169-4B33-9E6B-B3C57B350D6D}">
      <dgm:prSet/>
      <dgm:spPr/>
      <dgm:t>
        <a:bodyPr/>
        <a:lstStyle/>
        <a:p>
          <a:endParaRPr lang="en-US"/>
        </a:p>
      </dgm:t>
    </dgm:pt>
    <dgm:pt modelId="{28B50633-9D8A-49C7-A657-A878D150B594}" type="sibTrans" cxnId="{88FC6FB7-4169-4B33-9E6B-B3C57B350D6D}">
      <dgm:prSet/>
      <dgm:spPr/>
      <dgm:t>
        <a:bodyPr/>
        <a:lstStyle/>
        <a:p>
          <a:endParaRPr lang="en-US"/>
        </a:p>
      </dgm:t>
    </dgm:pt>
    <dgm:pt modelId="{58493ED8-E21E-4EF9-BE9B-79CA10FD7DBD}">
      <dgm:prSet phldrT="[Text]" custT="1"/>
      <dgm:spPr/>
      <dgm:t>
        <a:bodyPr/>
        <a:lstStyle/>
        <a:p>
          <a:r>
            <a:rPr lang="fa-IR" sz="1600" b="1" dirty="0">
              <a:solidFill>
                <a:schemeClr val="tx1"/>
              </a:solidFill>
              <a:cs typeface="B Nazanin" panose="00000400000000000000" pitchFamily="2" charset="-78"/>
            </a:rPr>
            <a:t>3. افزایش سرمایه فیزیکی در جامعه به نسبت نیروی کار</a:t>
          </a:r>
          <a:endParaRPr lang="en-US" sz="1600" b="1" dirty="0">
            <a:solidFill>
              <a:schemeClr val="tx1"/>
            </a:solidFill>
            <a:cs typeface="B Nazanin" panose="00000400000000000000" pitchFamily="2" charset="-78"/>
          </a:endParaRPr>
        </a:p>
      </dgm:t>
    </dgm:pt>
    <dgm:pt modelId="{975811C8-6360-405C-9B4C-7F96CDA300D0}" type="parTrans" cxnId="{3D80C323-CE3F-4941-9737-E223B871873B}">
      <dgm:prSet/>
      <dgm:spPr/>
      <dgm:t>
        <a:bodyPr/>
        <a:lstStyle/>
        <a:p>
          <a:endParaRPr lang="en-US"/>
        </a:p>
      </dgm:t>
    </dgm:pt>
    <dgm:pt modelId="{57E2C01F-0E95-40EE-86ED-985726E1811B}" type="sibTrans" cxnId="{3D80C323-CE3F-4941-9737-E223B871873B}">
      <dgm:prSet/>
      <dgm:spPr/>
      <dgm:t>
        <a:bodyPr/>
        <a:lstStyle/>
        <a:p>
          <a:endParaRPr lang="en-US"/>
        </a:p>
      </dgm:t>
    </dgm:pt>
    <dgm:pt modelId="{8C53F54F-3FD0-40EE-A9BA-17FDC9F71553}">
      <dgm:prSet phldrT="[Text]" custT="1"/>
      <dgm:spPr/>
      <dgm:t>
        <a:bodyPr/>
        <a:lstStyle/>
        <a:p>
          <a:r>
            <a:rPr lang="fa-IR" sz="1600" b="1" dirty="0">
              <a:solidFill>
                <a:schemeClr val="tx1"/>
              </a:solidFill>
              <a:cs typeface="B Nazanin" panose="00000400000000000000" pitchFamily="2" charset="-78"/>
            </a:rPr>
            <a:t>4. کاهش بازدهی، افزایش دستمزد و کاهش بهره</a:t>
          </a:r>
          <a:endParaRPr lang="en-US" sz="1600" b="1" dirty="0">
            <a:solidFill>
              <a:schemeClr val="tx1"/>
            </a:solidFill>
            <a:cs typeface="B Nazanin" panose="00000400000000000000" pitchFamily="2" charset="-78"/>
          </a:endParaRPr>
        </a:p>
      </dgm:t>
    </dgm:pt>
    <dgm:pt modelId="{DDAD3651-4AFF-4647-B609-5394BAF01E1A}" type="parTrans" cxnId="{B8BCD46E-976A-487D-A898-4BE528A5A366}">
      <dgm:prSet/>
      <dgm:spPr/>
      <dgm:t>
        <a:bodyPr/>
        <a:lstStyle/>
        <a:p>
          <a:endParaRPr lang="en-US"/>
        </a:p>
      </dgm:t>
    </dgm:pt>
    <dgm:pt modelId="{BB1A8B03-4A37-44C0-9473-2FC4EFF2EF96}" type="sibTrans" cxnId="{B8BCD46E-976A-487D-A898-4BE528A5A366}">
      <dgm:prSet/>
      <dgm:spPr/>
      <dgm:t>
        <a:bodyPr/>
        <a:lstStyle/>
        <a:p>
          <a:endParaRPr lang="en-US"/>
        </a:p>
      </dgm:t>
    </dgm:pt>
    <dgm:pt modelId="{75E7ED51-B359-4C45-872C-29F6C4755BEF}">
      <dgm:prSet phldrT="[Text]" custT="1"/>
      <dgm:spPr/>
      <dgm:t>
        <a:bodyPr/>
        <a:lstStyle/>
        <a:p>
          <a:r>
            <a:rPr lang="fa-IR" sz="1600" b="1" dirty="0">
              <a:solidFill>
                <a:schemeClr val="tx1"/>
              </a:solidFill>
              <a:cs typeface="B Nazanin" panose="00000400000000000000" pitchFamily="2" charset="-78"/>
            </a:rPr>
            <a:t>5. تشویق شدن مردم به افزایش مصرف  به خاطر کاهش  بهره</a:t>
          </a:r>
          <a:endParaRPr lang="en-US" sz="1600" b="1" dirty="0">
            <a:solidFill>
              <a:schemeClr val="tx1"/>
            </a:solidFill>
            <a:cs typeface="B Nazanin" panose="00000400000000000000" pitchFamily="2" charset="-78"/>
          </a:endParaRPr>
        </a:p>
      </dgm:t>
    </dgm:pt>
    <dgm:pt modelId="{F4904573-86EF-4ABD-8710-0C25A9D9AE09}" type="parTrans" cxnId="{850BA18C-6AE3-4D06-A891-9D6643545471}">
      <dgm:prSet/>
      <dgm:spPr/>
      <dgm:t>
        <a:bodyPr/>
        <a:lstStyle/>
        <a:p>
          <a:endParaRPr lang="en-US"/>
        </a:p>
      </dgm:t>
    </dgm:pt>
    <dgm:pt modelId="{CB3C8CFF-9171-49E2-A168-037C27EFBE1F}" type="sibTrans" cxnId="{850BA18C-6AE3-4D06-A891-9D6643545471}">
      <dgm:prSet/>
      <dgm:spPr/>
      <dgm:t>
        <a:bodyPr/>
        <a:lstStyle/>
        <a:p>
          <a:endParaRPr lang="en-US"/>
        </a:p>
      </dgm:t>
    </dgm:pt>
    <dgm:pt modelId="{BBACC8D7-986B-44C1-931B-5B72893F4534}" type="pres">
      <dgm:prSet presAssocID="{D019DB04-D6B6-497E-94C1-BA9A5AE155DB}" presName="cycle" presStyleCnt="0">
        <dgm:presLayoutVars>
          <dgm:dir/>
          <dgm:resizeHandles val="exact"/>
        </dgm:presLayoutVars>
      </dgm:prSet>
      <dgm:spPr/>
    </dgm:pt>
    <dgm:pt modelId="{2F701111-85A6-4F66-BEAD-40E2376DA308}" type="pres">
      <dgm:prSet presAssocID="{AEBD82E1-7924-4D05-9521-C5FCED48BC5B}" presName="node" presStyleLbl="node1" presStyleIdx="0" presStyleCnt="5" custScaleX="124459">
        <dgm:presLayoutVars>
          <dgm:bulletEnabled val="1"/>
        </dgm:presLayoutVars>
      </dgm:prSet>
      <dgm:spPr/>
    </dgm:pt>
    <dgm:pt modelId="{7FCD97E2-6AA7-4EE5-98B2-BC5EBDF7C0EB}" type="pres">
      <dgm:prSet presAssocID="{AEBD82E1-7924-4D05-9521-C5FCED48BC5B}" presName="spNode" presStyleCnt="0"/>
      <dgm:spPr/>
    </dgm:pt>
    <dgm:pt modelId="{0A3C7765-70F9-4015-AD13-CE23B54CE1A8}" type="pres">
      <dgm:prSet presAssocID="{B14F80EE-771E-48B7-B48B-9500CB704A88}" presName="sibTrans" presStyleLbl="sibTrans1D1" presStyleIdx="0" presStyleCnt="5"/>
      <dgm:spPr/>
    </dgm:pt>
    <dgm:pt modelId="{4C6BA94C-0777-4C1B-9076-9416A4967B77}" type="pres">
      <dgm:prSet presAssocID="{1A680131-6F2F-42DD-AFCF-8AD9210603F1}" presName="node" presStyleLbl="node1" presStyleIdx="1" presStyleCnt="5" custScaleX="123827">
        <dgm:presLayoutVars>
          <dgm:bulletEnabled val="1"/>
        </dgm:presLayoutVars>
      </dgm:prSet>
      <dgm:spPr/>
    </dgm:pt>
    <dgm:pt modelId="{E888EC2D-2995-447D-97E4-7E5EC132D208}" type="pres">
      <dgm:prSet presAssocID="{1A680131-6F2F-42DD-AFCF-8AD9210603F1}" presName="spNode" presStyleCnt="0"/>
      <dgm:spPr/>
    </dgm:pt>
    <dgm:pt modelId="{A2CC8F3C-AD64-49E2-96D5-B41ED6B282DB}" type="pres">
      <dgm:prSet presAssocID="{28B50633-9D8A-49C7-A657-A878D150B594}" presName="sibTrans" presStyleLbl="sibTrans1D1" presStyleIdx="1" presStyleCnt="5"/>
      <dgm:spPr/>
    </dgm:pt>
    <dgm:pt modelId="{1E91E3F9-57CD-4440-8528-6A86A565C7BD}" type="pres">
      <dgm:prSet presAssocID="{58493ED8-E21E-4EF9-BE9B-79CA10FD7DBD}" presName="node" presStyleLbl="node1" presStyleIdx="2" presStyleCnt="5" custScaleX="120639">
        <dgm:presLayoutVars>
          <dgm:bulletEnabled val="1"/>
        </dgm:presLayoutVars>
      </dgm:prSet>
      <dgm:spPr/>
    </dgm:pt>
    <dgm:pt modelId="{4F488887-560E-43F1-8FE9-D064A3C10CB0}" type="pres">
      <dgm:prSet presAssocID="{58493ED8-E21E-4EF9-BE9B-79CA10FD7DBD}" presName="spNode" presStyleCnt="0"/>
      <dgm:spPr/>
    </dgm:pt>
    <dgm:pt modelId="{6E83FC93-AB06-4697-AB3A-D34E04E40620}" type="pres">
      <dgm:prSet presAssocID="{57E2C01F-0E95-40EE-86ED-985726E1811B}" presName="sibTrans" presStyleLbl="sibTrans1D1" presStyleIdx="2" presStyleCnt="5"/>
      <dgm:spPr/>
    </dgm:pt>
    <dgm:pt modelId="{A067E4A8-BD3A-46CB-B734-38C08681E2F3}" type="pres">
      <dgm:prSet presAssocID="{8C53F54F-3FD0-40EE-A9BA-17FDC9F71553}" presName="node" presStyleLbl="node1" presStyleIdx="3" presStyleCnt="5" custScaleX="126872">
        <dgm:presLayoutVars>
          <dgm:bulletEnabled val="1"/>
        </dgm:presLayoutVars>
      </dgm:prSet>
      <dgm:spPr/>
    </dgm:pt>
    <dgm:pt modelId="{FF3D8716-FF1A-4EFA-93EC-F915A47EE1C3}" type="pres">
      <dgm:prSet presAssocID="{8C53F54F-3FD0-40EE-A9BA-17FDC9F71553}" presName="spNode" presStyleCnt="0"/>
      <dgm:spPr/>
    </dgm:pt>
    <dgm:pt modelId="{72D36199-8AE1-44EF-9D0D-A8C4430A38E9}" type="pres">
      <dgm:prSet presAssocID="{BB1A8B03-4A37-44C0-9473-2FC4EFF2EF96}" presName="sibTrans" presStyleLbl="sibTrans1D1" presStyleIdx="3" presStyleCnt="5"/>
      <dgm:spPr/>
    </dgm:pt>
    <dgm:pt modelId="{673DC87E-ADD6-47AE-A788-A71D68ACF680}" type="pres">
      <dgm:prSet presAssocID="{75E7ED51-B359-4C45-872C-29F6C4755BEF}" presName="node" presStyleLbl="node1" presStyleIdx="4" presStyleCnt="5" custScaleX="130060">
        <dgm:presLayoutVars>
          <dgm:bulletEnabled val="1"/>
        </dgm:presLayoutVars>
      </dgm:prSet>
      <dgm:spPr/>
    </dgm:pt>
    <dgm:pt modelId="{5E8D9C84-890E-4B3E-988F-A5DFCFEFF7D6}" type="pres">
      <dgm:prSet presAssocID="{75E7ED51-B359-4C45-872C-29F6C4755BEF}" presName="spNode" presStyleCnt="0"/>
      <dgm:spPr/>
    </dgm:pt>
    <dgm:pt modelId="{B1CBA7B1-30D4-4D94-BC96-940A9F4A48A0}" type="pres">
      <dgm:prSet presAssocID="{CB3C8CFF-9171-49E2-A168-037C27EFBE1F}" presName="sibTrans" presStyleLbl="sibTrans1D1" presStyleIdx="4" presStyleCnt="5"/>
      <dgm:spPr/>
    </dgm:pt>
  </dgm:ptLst>
  <dgm:cxnLst>
    <dgm:cxn modelId="{EF6ADD1D-2838-49CB-B5B2-86BF92912DD9}" type="presOf" srcId="{D019DB04-D6B6-497E-94C1-BA9A5AE155DB}" destId="{BBACC8D7-986B-44C1-931B-5B72893F4534}" srcOrd="0" destOrd="0" presId="urn:microsoft.com/office/officeart/2005/8/layout/cycle5"/>
    <dgm:cxn modelId="{3D80C323-CE3F-4941-9737-E223B871873B}" srcId="{D019DB04-D6B6-497E-94C1-BA9A5AE155DB}" destId="{58493ED8-E21E-4EF9-BE9B-79CA10FD7DBD}" srcOrd="2" destOrd="0" parTransId="{975811C8-6360-405C-9B4C-7F96CDA300D0}" sibTransId="{57E2C01F-0E95-40EE-86ED-985726E1811B}"/>
    <dgm:cxn modelId="{12C1D426-19D8-48A7-A9B8-0CD56DE3CB9A}" type="presOf" srcId="{75E7ED51-B359-4C45-872C-29F6C4755BEF}" destId="{673DC87E-ADD6-47AE-A788-A71D68ACF680}" srcOrd="0" destOrd="0" presId="urn:microsoft.com/office/officeart/2005/8/layout/cycle5"/>
    <dgm:cxn modelId="{6CAFDA38-09FA-4364-A182-8D67EE50CF27}" type="presOf" srcId="{1A680131-6F2F-42DD-AFCF-8AD9210603F1}" destId="{4C6BA94C-0777-4C1B-9076-9416A4967B77}" srcOrd="0" destOrd="0" presId="urn:microsoft.com/office/officeart/2005/8/layout/cycle5"/>
    <dgm:cxn modelId="{A2761A5E-B877-4415-9C4D-0E20C1FD1752}" srcId="{D019DB04-D6B6-497E-94C1-BA9A5AE155DB}" destId="{AEBD82E1-7924-4D05-9521-C5FCED48BC5B}" srcOrd="0" destOrd="0" parTransId="{47EAE09A-53F3-4AAE-A499-C4FDD2212890}" sibTransId="{B14F80EE-771E-48B7-B48B-9500CB704A88}"/>
    <dgm:cxn modelId="{E8BC8241-028A-4CF4-93EC-539137D5A78D}" type="presOf" srcId="{57E2C01F-0E95-40EE-86ED-985726E1811B}" destId="{6E83FC93-AB06-4697-AB3A-D34E04E40620}" srcOrd="0" destOrd="0" presId="urn:microsoft.com/office/officeart/2005/8/layout/cycle5"/>
    <dgm:cxn modelId="{B8BCD46E-976A-487D-A898-4BE528A5A366}" srcId="{D019DB04-D6B6-497E-94C1-BA9A5AE155DB}" destId="{8C53F54F-3FD0-40EE-A9BA-17FDC9F71553}" srcOrd="3" destOrd="0" parTransId="{DDAD3651-4AFF-4647-B609-5394BAF01E1A}" sibTransId="{BB1A8B03-4A37-44C0-9473-2FC4EFF2EF96}"/>
    <dgm:cxn modelId="{62FBD74E-A013-4C64-9442-F721C4B67E18}" type="presOf" srcId="{58493ED8-E21E-4EF9-BE9B-79CA10FD7DBD}" destId="{1E91E3F9-57CD-4440-8528-6A86A565C7BD}" srcOrd="0" destOrd="0" presId="urn:microsoft.com/office/officeart/2005/8/layout/cycle5"/>
    <dgm:cxn modelId="{C7100477-12BA-4000-993A-1DF5445B3E60}" type="presOf" srcId="{B14F80EE-771E-48B7-B48B-9500CB704A88}" destId="{0A3C7765-70F9-4015-AD13-CE23B54CE1A8}" srcOrd="0" destOrd="0" presId="urn:microsoft.com/office/officeart/2005/8/layout/cycle5"/>
    <dgm:cxn modelId="{850BA18C-6AE3-4D06-A891-9D6643545471}" srcId="{D019DB04-D6B6-497E-94C1-BA9A5AE155DB}" destId="{75E7ED51-B359-4C45-872C-29F6C4755BEF}" srcOrd="4" destOrd="0" parTransId="{F4904573-86EF-4ABD-8710-0C25A9D9AE09}" sibTransId="{CB3C8CFF-9171-49E2-A168-037C27EFBE1F}"/>
    <dgm:cxn modelId="{4E7E7790-07E9-45EA-B4C9-CBA26053C7B2}" type="presOf" srcId="{CB3C8CFF-9171-49E2-A168-037C27EFBE1F}" destId="{B1CBA7B1-30D4-4D94-BC96-940A9F4A48A0}" srcOrd="0" destOrd="0" presId="urn:microsoft.com/office/officeart/2005/8/layout/cycle5"/>
    <dgm:cxn modelId="{6AF22E9D-43CC-473E-BFB4-9D5C5D8980EF}" type="presOf" srcId="{8C53F54F-3FD0-40EE-A9BA-17FDC9F71553}" destId="{A067E4A8-BD3A-46CB-B734-38C08681E2F3}" srcOrd="0" destOrd="0" presId="urn:microsoft.com/office/officeart/2005/8/layout/cycle5"/>
    <dgm:cxn modelId="{88FC6FB7-4169-4B33-9E6B-B3C57B350D6D}" srcId="{D019DB04-D6B6-497E-94C1-BA9A5AE155DB}" destId="{1A680131-6F2F-42DD-AFCF-8AD9210603F1}" srcOrd="1" destOrd="0" parTransId="{3D53A016-6E8B-4934-9689-3607BBA23AB9}" sibTransId="{28B50633-9D8A-49C7-A657-A878D150B594}"/>
    <dgm:cxn modelId="{BDCD8FBD-A0D8-4E45-A29B-724F47C6F3BF}" type="presOf" srcId="{BB1A8B03-4A37-44C0-9473-2FC4EFF2EF96}" destId="{72D36199-8AE1-44EF-9D0D-A8C4430A38E9}" srcOrd="0" destOrd="0" presId="urn:microsoft.com/office/officeart/2005/8/layout/cycle5"/>
    <dgm:cxn modelId="{820689D1-54C2-4E45-BA27-5EB1F4FBC9BF}" type="presOf" srcId="{28B50633-9D8A-49C7-A657-A878D150B594}" destId="{A2CC8F3C-AD64-49E2-96D5-B41ED6B282DB}" srcOrd="0" destOrd="0" presId="urn:microsoft.com/office/officeart/2005/8/layout/cycle5"/>
    <dgm:cxn modelId="{D9A109D4-2E69-4670-9A65-371A3801C91A}" type="presOf" srcId="{AEBD82E1-7924-4D05-9521-C5FCED48BC5B}" destId="{2F701111-85A6-4F66-BEAD-40E2376DA308}" srcOrd="0" destOrd="0" presId="urn:microsoft.com/office/officeart/2005/8/layout/cycle5"/>
    <dgm:cxn modelId="{19874D83-18E9-4249-BBA7-A649D80899D2}" type="presParOf" srcId="{BBACC8D7-986B-44C1-931B-5B72893F4534}" destId="{2F701111-85A6-4F66-BEAD-40E2376DA308}" srcOrd="0" destOrd="0" presId="urn:microsoft.com/office/officeart/2005/8/layout/cycle5"/>
    <dgm:cxn modelId="{8A80FFD4-D586-45B4-9745-5F76A7B2BD5F}" type="presParOf" srcId="{BBACC8D7-986B-44C1-931B-5B72893F4534}" destId="{7FCD97E2-6AA7-4EE5-98B2-BC5EBDF7C0EB}" srcOrd="1" destOrd="0" presId="urn:microsoft.com/office/officeart/2005/8/layout/cycle5"/>
    <dgm:cxn modelId="{1959B62D-E541-46CA-A8FF-41CD0FB3C7DE}" type="presParOf" srcId="{BBACC8D7-986B-44C1-931B-5B72893F4534}" destId="{0A3C7765-70F9-4015-AD13-CE23B54CE1A8}" srcOrd="2" destOrd="0" presId="urn:microsoft.com/office/officeart/2005/8/layout/cycle5"/>
    <dgm:cxn modelId="{0E1FF040-D56A-4C29-A50F-FF59693772E0}" type="presParOf" srcId="{BBACC8D7-986B-44C1-931B-5B72893F4534}" destId="{4C6BA94C-0777-4C1B-9076-9416A4967B77}" srcOrd="3" destOrd="0" presId="urn:microsoft.com/office/officeart/2005/8/layout/cycle5"/>
    <dgm:cxn modelId="{A806AC19-7AA6-42EC-84C8-772AB454474D}" type="presParOf" srcId="{BBACC8D7-986B-44C1-931B-5B72893F4534}" destId="{E888EC2D-2995-447D-97E4-7E5EC132D208}" srcOrd="4" destOrd="0" presId="urn:microsoft.com/office/officeart/2005/8/layout/cycle5"/>
    <dgm:cxn modelId="{52C68717-6F95-4184-AAB4-CECF31555D93}" type="presParOf" srcId="{BBACC8D7-986B-44C1-931B-5B72893F4534}" destId="{A2CC8F3C-AD64-49E2-96D5-B41ED6B282DB}" srcOrd="5" destOrd="0" presId="urn:microsoft.com/office/officeart/2005/8/layout/cycle5"/>
    <dgm:cxn modelId="{5F37EAB1-3C90-4E5B-A80C-1D09DA4F4CA2}" type="presParOf" srcId="{BBACC8D7-986B-44C1-931B-5B72893F4534}" destId="{1E91E3F9-57CD-4440-8528-6A86A565C7BD}" srcOrd="6" destOrd="0" presId="urn:microsoft.com/office/officeart/2005/8/layout/cycle5"/>
    <dgm:cxn modelId="{FD19332F-F751-493D-B339-EA4ABEA5D8D5}" type="presParOf" srcId="{BBACC8D7-986B-44C1-931B-5B72893F4534}" destId="{4F488887-560E-43F1-8FE9-D064A3C10CB0}" srcOrd="7" destOrd="0" presId="urn:microsoft.com/office/officeart/2005/8/layout/cycle5"/>
    <dgm:cxn modelId="{9AEC7520-02B8-4F24-AF58-7520D0C71406}" type="presParOf" srcId="{BBACC8D7-986B-44C1-931B-5B72893F4534}" destId="{6E83FC93-AB06-4697-AB3A-D34E04E40620}" srcOrd="8" destOrd="0" presId="urn:microsoft.com/office/officeart/2005/8/layout/cycle5"/>
    <dgm:cxn modelId="{FCC24B10-56E4-4173-9009-6C2DD41DA57E}" type="presParOf" srcId="{BBACC8D7-986B-44C1-931B-5B72893F4534}" destId="{A067E4A8-BD3A-46CB-B734-38C08681E2F3}" srcOrd="9" destOrd="0" presId="urn:microsoft.com/office/officeart/2005/8/layout/cycle5"/>
    <dgm:cxn modelId="{73131E25-10E1-4639-A739-27397A5E853C}" type="presParOf" srcId="{BBACC8D7-986B-44C1-931B-5B72893F4534}" destId="{FF3D8716-FF1A-4EFA-93EC-F915A47EE1C3}" srcOrd="10" destOrd="0" presId="urn:microsoft.com/office/officeart/2005/8/layout/cycle5"/>
    <dgm:cxn modelId="{D0F1FCCF-3B27-4769-BA61-7E342B841656}" type="presParOf" srcId="{BBACC8D7-986B-44C1-931B-5B72893F4534}" destId="{72D36199-8AE1-44EF-9D0D-A8C4430A38E9}" srcOrd="11" destOrd="0" presId="urn:microsoft.com/office/officeart/2005/8/layout/cycle5"/>
    <dgm:cxn modelId="{611C121B-7D7A-4CC7-9CAD-D337DF141C1A}" type="presParOf" srcId="{BBACC8D7-986B-44C1-931B-5B72893F4534}" destId="{673DC87E-ADD6-47AE-A788-A71D68ACF680}" srcOrd="12" destOrd="0" presId="urn:microsoft.com/office/officeart/2005/8/layout/cycle5"/>
    <dgm:cxn modelId="{47CB9F94-10B5-4CBF-BD35-39FC909067F6}" type="presParOf" srcId="{BBACC8D7-986B-44C1-931B-5B72893F4534}" destId="{5E8D9C84-890E-4B3E-988F-A5DFCFEFF7D6}" srcOrd="13" destOrd="0" presId="urn:microsoft.com/office/officeart/2005/8/layout/cycle5"/>
    <dgm:cxn modelId="{5B2BF5E3-6D8E-42A4-AE6C-BC51E7371DA2}" type="presParOf" srcId="{BBACC8D7-986B-44C1-931B-5B72893F4534}" destId="{B1CBA7B1-30D4-4D94-BC96-940A9F4A48A0}" srcOrd="14"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658D1A-2FE4-4011-A29E-4F8FFC13A655}" type="doc">
      <dgm:prSet loTypeId="urn:microsoft.com/office/officeart/2009/layout/CircleArrowProcess" loCatId="process" qsTypeId="urn:microsoft.com/office/officeart/2005/8/quickstyle/simple2" qsCatId="simple" csTypeId="urn:microsoft.com/office/officeart/2005/8/colors/colorful2" csCatId="colorful" phldr="1"/>
      <dgm:spPr/>
      <dgm:t>
        <a:bodyPr/>
        <a:lstStyle/>
        <a:p>
          <a:endParaRPr lang="en-US"/>
        </a:p>
      </dgm:t>
    </dgm:pt>
    <dgm:pt modelId="{AEC1A561-4DC7-4637-BAC9-2322BFE59516}">
      <dgm:prSet phldrT="[Text]" custT="1"/>
      <dgm:spPr/>
      <dgm:t>
        <a:bodyPr/>
        <a:lstStyle/>
        <a:p>
          <a:r>
            <a:rPr lang="fa-IR" sz="1600" b="1" dirty="0">
              <a:cs typeface="B Nazanin" panose="00000400000000000000" pitchFamily="2" charset="-78"/>
            </a:rPr>
            <a:t>افزایش پس انداز توسط نیروی کار جوان</a:t>
          </a:r>
          <a:endParaRPr lang="en-US" sz="1600" b="1" dirty="0">
            <a:cs typeface="B Nazanin" panose="00000400000000000000" pitchFamily="2" charset="-78"/>
          </a:endParaRPr>
        </a:p>
      </dgm:t>
    </dgm:pt>
    <dgm:pt modelId="{0497E882-599B-40A1-B71D-ABE2E912213C}" type="parTrans" cxnId="{6253C7C5-1A0C-4F7D-AAEC-CD57A043D5DB}">
      <dgm:prSet/>
      <dgm:spPr/>
      <dgm:t>
        <a:bodyPr/>
        <a:lstStyle/>
        <a:p>
          <a:endParaRPr lang="en-US"/>
        </a:p>
      </dgm:t>
    </dgm:pt>
    <dgm:pt modelId="{5C4DEF49-3412-4341-91E5-DEB4748DE349}" type="sibTrans" cxnId="{6253C7C5-1A0C-4F7D-AAEC-CD57A043D5DB}">
      <dgm:prSet/>
      <dgm:spPr/>
      <dgm:t>
        <a:bodyPr/>
        <a:lstStyle/>
        <a:p>
          <a:endParaRPr lang="en-US"/>
        </a:p>
      </dgm:t>
    </dgm:pt>
    <dgm:pt modelId="{CA813D04-C8A2-4127-8264-69965E90C42F}">
      <dgm:prSet phldrT="[Text]" custT="1"/>
      <dgm:spPr/>
      <dgm:t>
        <a:bodyPr/>
        <a:lstStyle/>
        <a:p>
          <a:r>
            <a:rPr lang="fa-IR" sz="1600" b="1" dirty="0">
              <a:cs typeface="B Nazanin" panose="00000400000000000000" pitchFamily="2" charset="-78"/>
            </a:rPr>
            <a:t>افزایش تقاضای کالاهای سرمایه ای</a:t>
          </a:r>
          <a:endParaRPr lang="en-US" sz="1600" b="1" dirty="0">
            <a:cs typeface="B Nazanin" panose="00000400000000000000" pitchFamily="2" charset="-78"/>
          </a:endParaRPr>
        </a:p>
      </dgm:t>
    </dgm:pt>
    <dgm:pt modelId="{B1C38DB6-731E-4D26-8297-CE49EB9A36C1}" type="parTrans" cxnId="{35ACE38A-593B-40DA-A934-CB1E7666D22F}">
      <dgm:prSet/>
      <dgm:spPr/>
      <dgm:t>
        <a:bodyPr/>
        <a:lstStyle/>
        <a:p>
          <a:endParaRPr lang="en-US"/>
        </a:p>
      </dgm:t>
    </dgm:pt>
    <dgm:pt modelId="{7B7FA9D3-D711-4C67-B023-FB561C3E3BBF}" type="sibTrans" cxnId="{35ACE38A-593B-40DA-A934-CB1E7666D22F}">
      <dgm:prSet/>
      <dgm:spPr/>
      <dgm:t>
        <a:bodyPr/>
        <a:lstStyle/>
        <a:p>
          <a:endParaRPr lang="en-US"/>
        </a:p>
      </dgm:t>
    </dgm:pt>
    <dgm:pt modelId="{47FB8BA6-717C-4BE1-9E07-56A6950FBA14}">
      <dgm:prSet phldrT="[Text]" custT="1"/>
      <dgm:spPr/>
      <dgm:t>
        <a:bodyPr/>
        <a:lstStyle/>
        <a:p>
          <a:r>
            <a:rPr lang="fa-IR" sz="1600" b="1" dirty="0">
              <a:cs typeface="B Nazanin" panose="00000400000000000000" pitchFamily="2" charset="-78"/>
            </a:rPr>
            <a:t>افزایش قیمت کالاهای سرمایه ای</a:t>
          </a:r>
          <a:endParaRPr lang="en-US" sz="1600" b="1" dirty="0">
            <a:cs typeface="B Nazanin" panose="00000400000000000000" pitchFamily="2" charset="-78"/>
          </a:endParaRPr>
        </a:p>
      </dgm:t>
    </dgm:pt>
    <dgm:pt modelId="{63D42B1D-F97E-4C7D-8EEF-CADC7C1E5090}" type="parTrans" cxnId="{E5EAF601-ED9F-45E8-BFC5-39B097F965E5}">
      <dgm:prSet/>
      <dgm:spPr/>
      <dgm:t>
        <a:bodyPr/>
        <a:lstStyle/>
        <a:p>
          <a:endParaRPr lang="en-US"/>
        </a:p>
      </dgm:t>
    </dgm:pt>
    <dgm:pt modelId="{BEB82871-C235-4EDE-9520-9DF2F1F6E0D5}" type="sibTrans" cxnId="{E5EAF601-ED9F-45E8-BFC5-39B097F965E5}">
      <dgm:prSet/>
      <dgm:spPr/>
      <dgm:t>
        <a:bodyPr/>
        <a:lstStyle/>
        <a:p>
          <a:endParaRPr lang="en-US"/>
        </a:p>
      </dgm:t>
    </dgm:pt>
    <dgm:pt modelId="{9416F988-A9E7-4924-8897-E8BFCD186598}" type="pres">
      <dgm:prSet presAssocID="{BD658D1A-2FE4-4011-A29E-4F8FFC13A655}" presName="Name0" presStyleCnt="0">
        <dgm:presLayoutVars>
          <dgm:chMax val="7"/>
          <dgm:chPref val="7"/>
          <dgm:dir/>
          <dgm:animLvl val="lvl"/>
        </dgm:presLayoutVars>
      </dgm:prSet>
      <dgm:spPr/>
    </dgm:pt>
    <dgm:pt modelId="{94C422E6-DE9C-45DC-80CB-7E307787FB66}" type="pres">
      <dgm:prSet presAssocID="{AEC1A561-4DC7-4637-BAC9-2322BFE59516}" presName="Accent1" presStyleCnt="0"/>
      <dgm:spPr/>
    </dgm:pt>
    <dgm:pt modelId="{42578487-B3EE-465E-BDDE-8D81D1FE12E4}" type="pres">
      <dgm:prSet presAssocID="{AEC1A561-4DC7-4637-BAC9-2322BFE59516}" presName="Accent" presStyleLbl="node1" presStyleIdx="0" presStyleCnt="3" custScaleX="136798" custScaleY="128367" custLinFactNeighborX="482" custLinFactNeighborY="-10995"/>
      <dgm:spPr/>
    </dgm:pt>
    <dgm:pt modelId="{56A6454F-D56F-44CB-A1FA-3F4E6FB672AF}" type="pres">
      <dgm:prSet presAssocID="{AEC1A561-4DC7-4637-BAC9-2322BFE59516}" presName="Parent1" presStyleLbl="revTx" presStyleIdx="0" presStyleCnt="3" custScaleX="116161" custScaleY="243626" custLinFactNeighborX="-1788" custLinFactNeighborY="-44910">
        <dgm:presLayoutVars>
          <dgm:chMax val="1"/>
          <dgm:chPref val="1"/>
          <dgm:bulletEnabled val="1"/>
        </dgm:presLayoutVars>
      </dgm:prSet>
      <dgm:spPr/>
    </dgm:pt>
    <dgm:pt modelId="{2E871B50-F269-40D8-8A00-DC2C25A73C86}" type="pres">
      <dgm:prSet presAssocID="{CA813D04-C8A2-4127-8264-69965E90C42F}" presName="Accent2" presStyleCnt="0"/>
      <dgm:spPr/>
    </dgm:pt>
    <dgm:pt modelId="{B21F230B-F5CE-460F-AEF2-F303144B9130}" type="pres">
      <dgm:prSet presAssocID="{CA813D04-C8A2-4127-8264-69965E90C42F}" presName="Accent" presStyleLbl="node1" presStyleIdx="1" presStyleCnt="3" custScaleX="122672" custScaleY="107326"/>
      <dgm:spPr/>
    </dgm:pt>
    <dgm:pt modelId="{9D36F550-3A05-4EE7-B95A-AACD1099D7F8}" type="pres">
      <dgm:prSet presAssocID="{CA813D04-C8A2-4127-8264-69965E90C42F}" presName="Parent2" presStyleLbl="revTx" presStyleIdx="1" presStyleCnt="3" custScaleX="146664" custLinFactNeighborX="-3036" custLinFactNeighborY="3421">
        <dgm:presLayoutVars>
          <dgm:chMax val="1"/>
          <dgm:chPref val="1"/>
          <dgm:bulletEnabled val="1"/>
        </dgm:presLayoutVars>
      </dgm:prSet>
      <dgm:spPr/>
    </dgm:pt>
    <dgm:pt modelId="{76660898-9E01-4DAA-AF5C-0CFC8F943F68}" type="pres">
      <dgm:prSet presAssocID="{47FB8BA6-717C-4BE1-9E07-56A6950FBA14}" presName="Accent3" presStyleCnt="0"/>
      <dgm:spPr/>
    </dgm:pt>
    <dgm:pt modelId="{1F68D570-27D9-44B2-BFC8-16E8E75598E0}" type="pres">
      <dgm:prSet presAssocID="{47FB8BA6-717C-4BE1-9E07-56A6950FBA14}" presName="Accent" presStyleLbl="node1" presStyleIdx="2" presStyleCnt="3" custScaleX="122544" custScaleY="116788" custLinFactNeighborX="4466" custLinFactNeighborY="15657"/>
      <dgm:spPr/>
    </dgm:pt>
    <dgm:pt modelId="{87913AD1-60CC-46C7-AE85-E9C1D44771ED}" type="pres">
      <dgm:prSet presAssocID="{47FB8BA6-717C-4BE1-9E07-56A6950FBA14}" presName="Parent3" presStyleLbl="revTx" presStyleIdx="2" presStyleCnt="3" custScaleX="151567" custScaleY="157338" custLinFactNeighborX="-2261" custLinFactNeighborY="48047">
        <dgm:presLayoutVars>
          <dgm:chMax val="1"/>
          <dgm:chPref val="1"/>
          <dgm:bulletEnabled val="1"/>
        </dgm:presLayoutVars>
      </dgm:prSet>
      <dgm:spPr/>
    </dgm:pt>
  </dgm:ptLst>
  <dgm:cxnLst>
    <dgm:cxn modelId="{E5EAF601-ED9F-45E8-BFC5-39B097F965E5}" srcId="{BD658D1A-2FE4-4011-A29E-4F8FFC13A655}" destId="{47FB8BA6-717C-4BE1-9E07-56A6950FBA14}" srcOrd="2" destOrd="0" parTransId="{63D42B1D-F97E-4C7D-8EEF-CADC7C1E5090}" sibTransId="{BEB82871-C235-4EDE-9520-9DF2F1F6E0D5}"/>
    <dgm:cxn modelId="{BB28F016-D96A-448A-9F0B-F1483668DB56}" type="presOf" srcId="{CA813D04-C8A2-4127-8264-69965E90C42F}" destId="{9D36F550-3A05-4EE7-B95A-AACD1099D7F8}" srcOrd="0" destOrd="0" presId="urn:microsoft.com/office/officeart/2009/layout/CircleArrowProcess"/>
    <dgm:cxn modelId="{A3EEFB5B-3FE8-45B5-A9B6-769249E6A93C}" type="presOf" srcId="{47FB8BA6-717C-4BE1-9E07-56A6950FBA14}" destId="{87913AD1-60CC-46C7-AE85-E9C1D44771ED}" srcOrd="0" destOrd="0" presId="urn:microsoft.com/office/officeart/2009/layout/CircleArrowProcess"/>
    <dgm:cxn modelId="{3257D070-3AD7-4861-8030-0A875DB8E903}" type="presOf" srcId="{AEC1A561-4DC7-4637-BAC9-2322BFE59516}" destId="{56A6454F-D56F-44CB-A1FA-3F4E6FB672AF}" srcOrd="0" destOrd="0" presId="urn:microsoft.com/office/officeart/2009/layout/CircleArrowProcess"/>
    <dgm:cxn modelId="{35ACE38A-593B-40DA-A934-CB1E7666D22F}" srcId="{BD658D1A-2FE4-4011-A29E-4F8FFC13A655}" destId="{CA813D04-C8A2-4127-8264-69965E90C42F}" srcOrd="1" destOrd="0" parTransId="{B1C38DB6-731E-4D26-8297-CE49EB9A36C1}" sibTransId="{7B7FA9D3-D711-4C67-B023-FB561C3E3BBF}"/>
    <dgm:cxn modelId="{6253C7C5-1A0C-4F7D-AAEC-CD57A043D5DB}" srcId="{BD658D1A-2FE4-4011-A29E-4F8FFC13A655}" destId="{AEC1A561-4DC7-4637-BAC9-2322BFE59516}" srcOrd="0" destOrd="0" parTransId="{0497E882-599B-40A1-B71D-ABE2E912213C}" sibTransId="{5C4DEF49-3412-4341-91E5-DEB4748DE349}"/>
    <dgm:cxn modelId="{BAA0A4F7-2070-47B1-A5A4-10583E33157E}" type="presOf" srcId="{BD658D1A-2FE4-4011-A29E-4F8FFC13A655}" destId="{9416F988-A9E7-4924-8897-E8BFCD186598}" srcOrd="0" destOrd="0" presId="urn:microsoft.com/office/officeart/2009/layout/CircleArrowProcess"/>
    <dgm:cxn modelId="{AD73FAFB-55E4-4C55-A672-E3AD19E9E267}" type="presParOf" srcId="{9416F988-A9E7-4924-8897-E8BFCD186598}" destId="{94C422E6-DE9C-45DC-80CB-7E307787FB66}" srcOrd="0" destOrd="0" presId="urn:microsoft.com/office/officeart/2009/layout/CircleArrowProcess"/>
    <dgm:cxn modelId="{A108BFCD-F6BA-40E3-A0D5-BACA7B0179C7}" type="presParOf" srcId="{94C422E6-DE9C-45DC-80CB-7E307787FB66}" destId="{42578487-B3EE-465E-BDDE-8D81D1FE12E4}" srcOrd="0" destOrd="0" presId="urn:microsoft.com/office/officeart/2009/layout/CircleArrowProcess"/>
    <dgm:cxn modelId="{4314AE9C-A7F1-4520-84D2-DBE72B10A12A}" type="presParOf" srcId="{9416F988-A9E7-4924-8897-E8BFCD186598}" destId="{56A6454F-D56F-44CB-A1FA-3F4E6FB672AF}" srcOrd="1" destOrd="0" presId="urn:microsoft.com/office/officeart/2009/layout/CircleArrowProcess"/>
    <dgm:cxn modelId="{9E6D5986-5F8F-40C6-A73E-1FCAFB6CF244}" type="presParOf" srcId="{9416F988-A9E7-4924-8897-E8BFCD186598}" destId="{2E871B50-F269-40D8-8A00-DC2C25A73C86}" srcOrd="2" destOrd="0" presId="urn:microsoft.com/office/officeart/2009/layout/CircleArrowProcess"/>
    <dgm:cxn modelId="{C9147E12-3783-4278-BC4B-AA35C549FCF0}" type="presParOf" srcId="{2E871B50-F269-40D8-8A00-DC2C25A73C86}" destId="{B21F230B-F5CE-460F-AEF2-F303144B9130}" srcOrd="0" destOrd="0" presId="urn:microsoft.com/office/officeart/2009/layout/CircleArrowProcess"/>
    <dgm:cxn modelId="{EABC81C3-996D-4C77-99A3-1E5CB93054A5}" type="presParOf" srcId="{9416F988-A9E7-4924-8897-E8BFCD186598}" destId="{9D36F550-3A05-4EE7-B95A-AACD1099D7F8}" srcOrd="3" destOrd="0" presId="urn:microsoft.com/office/officeart/2009/layout/CircleArrowProcess"/>
    <dgm:cxn modelId="{6DB61E71-D0A1-4AC7-BD3C-C47F36F7A448}" type="presParOf" srcId="{9416F988-A9E7-4924-8897-E8BFCD186598}" destId="{76660898-9E01-4DAA-AF5C-0CFC8F943F68}" srcOrd="4" destOrd="0" presId="urn:microsoft.com/office/officeart/2009/layout/CircleArrowProcess"/>
    <dgm:cxn modelId="{4DFA070F-C281-43A3-9D70-91C5A7017EF2}" type="presParOf" srcId="{76660898-9E01-4DAA-AF5C-0CFC8F943F68}" destId="{1F68D570-27D9-44B2-BFC8-16E8E75598E0}" srcOrd="0" destOrd="0" presId="urn:microsoft.com/office/officeart/2009/layout/CircleArrowProcess"/>
    <dgm:cxn modelId="{D27547C2-B722-4C85-972B-D3B26B0E0149}" type="presParOf" srcId="{9416F988-A9E7-4924-8897-E8BFCD186598}" destId="{87913AD1-60CC-46C7-AE85-E9C1D44771ED}" srcOrd="5" destOrd="0" presId="urn:microsoft.com/office/officeart/2009/layout/CircleArrowProcess"/>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701111-85A6-4F66-BEAD-40E2376DA308}">
      <dsp:nvSpPr>
        <dsp:cNvPr id="0" name=""/>
        <dsp:cNvSpPr/>
      </dsp:nvSpPr>
      <dsp:spPr>
        <a:xfrm>
          <a:off x="2274460" y="563"/>
          <a:ext cx="1685984" cy="880522"/>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b="1" kern="1200" dirty="0">
              <a:solidFill>
                <a:schemeClr val="tx1"/>
              </a:solidFill>
              <a:cs typeface="B Nazanin" panose="00000400000000000000" pitchFamily="2" charset="-78"/>
            </a:rPr>
            <a:t>1. تشویق به افزایش پس انداز برای دوران سالمندی</a:t>
          </a:r>
          <a:endParaRPr lang="en-US" sz="1600" b="1" kern="1200" dirty="0">
            <a:solidFill>
              <a:schemeClr val="tx1"/>
            </a:solidFill>
            <a:cs typeface="B Nazanin" panose="00000400000000000000" pitchFamily="2" charset="-78"/>
          </a:endParaRPr>
        </a:p>
      </dsp:txBody>
      <dsp:txXfrm>
        <a:off x="2317444" y="43547"/>
        <a:ext cx="1600016" cy="794554"/>
      </dsp:txXfrm>
    </dsp:sp>
    <dsp:sp modelId="{0A3C7765-70F9-4015-AD13-CE23B54CE1A8}">
      <dsp:nvSpPr>
        <dsp:cNvPr id="0" name=""/>
        <dsp:cNvSpPr/>
      </dsp:nvSpPr>
      <dsp:spPr>
        <a:xfrm>
          <a:off x="1358338" y="440825"/>
          <a:ext cx="3518226" cy="3518226"/>
        </a:xfrm>
        <a:custGeom>
          <a:avLst/>
          <a:gdLst/>
          <a:ahLst/>
          <a:cxnLst/>
          <a:rect l="0" t="0" r="0" b="0"/>
          <a:pathLst>
            <a:path>
              <a:moveTo>
                <a:pt x="2744173" y="301671"/>
              </a:moveTo>
              <a:arcTo wR="1759113" hR="1759113" stAng="18243244" swAng="991148"/>
            </a:path>
          </a:pathLst>
        </a:custGeom>
        <a:noFill/>
        <a:ln w="9525" cap="flat" cmpd="sng" algn="ctr">
          <a:solidFill>
            <a:schemeClr val="accent5">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4C6BA94C-0777-4C1B-9076-9416A4967B77}">
      <dsp:nvSpPr>
        <dsp:cNvPr id="0" name=""/>
        <dsp:cNvSpPr/>
      </dsp:nvSpPr>
      <dsp:spPr>
        <a:xfrm>
          <a:off x="3951757" y="1216081"/>
          <a:ext cx="1677422" cy="880522"/>
        </a:xfrm>
        <a:prstGeom prst="roundRect">
          <a:avLst/>
        </a:prstGeom>
        <a:solidFill>
          <a:schemeClr val="accent5">
            <a:hueOff val="-2483469"/>
            <a:satOff val="9953"/>
            <a:lumOff val="215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b="1" kern="1200" dirty="0">
              <a:solidFill>
                <a:schemeClr val="tx1"/>
              </a:solidFill>
              <a:cs typeface="B Nazanin" panose="00000400000000000000" pitchFamily="2" charset="-78"/>
            </a:rPr>
            <a:t>2. کاهش مصرف</a:t>
          </a:r>
          <a:endParaRPr lang="en-US" sz="1600" kern="1200" dirty="0">
            <a:solidFill>
              <a:schemeClr val="tx1"/>
            </a:solidFill>
          </a:endParaRPr>
        </a:p>
      </dsp:txBody>
      <dsp:txXfrm>
        <a:off x="3994741" y="1259065"/>
        <a:ext cx="1591454" cy="794554"/>
      </dsp:txXfrm>
    </dsp:sp>
    <dsp:sp modelId="{A2CC8F3C-AD64-49E2-96D5-B41ED6B282DB}">
      <dsp:nvSpPr>
        <dsp:cNvPr id="0" name=""/>
        <dsp:cNvSpPr/>
      </dsp:nvSpPr>
      <dsp:spPr>
        <a:xfrm>
          <a:off x="1358338" y="440825"/>
          <a:ext cx="3518226" cy="3518226"/>
        </a:xfrm>
        <a:custGeom>
          <a:avLst/>
          <a:gdLst/>
          <a:ahLst/>
          <a:cxnLst/>
          <a:rect l="0" t="0" r="0" b="0"/>
          <a:pathLst>
            <a:path>
              <a:moveTo>
                <a:pt x="3514009" y="1880850"/>
              </a:moveTo>
              <a:arcTo wR="1759113" hR="1759113" stAng="21838095" swAng="1359885"/>
            </a:path>
          </a:pathLst>
        </a:custGeom>
        <a:noFill/>
        <a:ln w="9525" cap="flat" cmpd="sng" algn="ctr">
          <a:solidFill>
            <a:schemeClr val="accent5">
              <a:hueOff val="-2483469"/>
              <a:satOff val="9953"/>
              <a:lumOff val="2157"/>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E91E3F9-57CD-4440-8528-6A86A565C7BD}">
      <dsp:nvSpPr>
        <dsp:cNvPr id="0" name=""/>
        <dsp:cNvSpPr/>
      </dsp:nvSpPr>
      <dsp:spPr>
        <a:xfrm>
          <a:off x="3334315" y="3182830"/>
          <a:ext cx="1634236" cy="880522"/>
        </a:xfrm>
        <a:prstGeom prst="roundRect">
          <a:avLst/>
        </a:prstGeom>
        <a:solidFill>
          <a:schemeClr val="accent5">
            <a:hueOff val="-4966938"/>
            <a:satOff val="19906"/>
            <a:lumOff val="43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b="1" kern="1200" dirty="0">
              <a:solidFill>
                <a:schemeClr val="tx1"/>
              </a:solidFill>
              <a:cs typeface="B Nazanin" panose="00000400000000000000" pitchFamily="2" charset="-78"/>
            </a:rPr>
            <a:t>3. افزایش سرمایه فیزیکی در جامعه به نسبت نیروی کار</a:t>
          </a:r>
          <a:endParaRPr lang="en-US" sz="1600" b="1" kern="1200" dirty="0">
            <a:solidFill>
              <a:schemeClr val="tx1"/>
            </a:solidFill>
            <a:cs typeface="B Nazanin" panose="00000400000000000000" pitchFamily="2" charset="-78"/>
          </a:endParaRPr>
        </a:p>
      </dsp:txBody>
      <dsp:txXfrm>
        <a:off x="3377299" y="3225814"/>
        <a:ext cx="1548268" cy="794554"/>
      </dsp:txXfrm>
    </dsp:sp>
    <dsp:sp modelId="{6E83FC93-AB06-4697-AB3A-D34E04E40620}">
      <dsp:nvSpPr>
        <dsp:cNvPr id="0" name=""/>
        <dsp:cNvSpPr/>
      </dsp:nvSpPr>
      <dsp:spPr>
        <a:xfrm>
          <a:off x="1358338" y="440825"/>
          <a:ext cx="3518226" cy="3518226"/>
        </a:xfrm>
        <a:custGeom>
          <a:avLst/>
          <a:gdLst/>
          <a:ahLst/>
          <a:cxnLst/>
          <a:rect l="0" t="0" r="0" b="0"/>
          <a:pathLst>
            <a:path>
              <a:moveTo>
                <a:pt x="1898077" y="3512729"/>
              </a:moveTo>
              <a:arcTo wR="1759113" hR="1759113" stAng="5128147" swAng="460684"/>
            </a:path>
          </a:pathLst>
        </a:custGeom>
        <a:noFill/>
        <a:ln w="9525" cap="flat" cmpd="sng" algn="ctr">
          <a:solidFill>
            <a:schemeClr val="accent5">
              <a:hueOff val="-4966938"/>
              <a:satOff val="19906"/>
              <a:lumOff val="4314"/>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A067E4A8-BD3A-46CB-B734-38C08681E2F3}">
      <dsp:nvSpPr>
        <dsp:cNvPr id="0" name=""/>
        <dsp:cNvSpPr/>
      </dsp:nvSpPr>
      <dsp:spPr>
        <a:xfrm>
          <a:off x="1224135" y="3182830"/>
          <a:ext cx="1718671" cy="880522"/>
        </a:xfrm>
        <a:prstGeom prst="roundRect">
          <a:avLst/>
        </a:prstGeom>
        <a:solidFill>
          <a:schemeClr val="accent5">
            <a:hueOff val="-7450407"/>
            <a:satOff val="29858"/>
            <a:lumOff val="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b="1" kern="1200" dirty="0">
              <a:solidFill>
                <a:schemeClr val="tx1"/>
              </a:solidFill>
              <a:cs typeface="B Nazanin" panose="00000400000000000000" pitchFamily="2" charset="-78"/>
            </a:rPr>
            <a:t>4. کاهش بازدهی، افزایش دستمزد و کاهش بهره</a:t>
          </a:r>
          <a:endParaRPr lang="en-US" sz="1600" b="1" kern="1200" dirty="0">
            <a:solidFill>
              <a:schemeClr val="tx1"/>
            </a:solidFill>
            <a:cs typeface="B Nazanin" panose="00000400000000000000" pitchFamily="2" charset="-78"/>
          </a:endParaRPr>
        </a:p>
      </dsp:txBody>
      <dsp:txXfrm>
        <a:off x="1267119" y="3225814"/>
        <a:ext cx="1632703" cy="794554"/>
      </dsp:txXfrm>
    </dsp:sp>
    <dsp:sp modelId="{72D36199-8AE1-44EF-9D0D-A8C4430A38E9}">
      <dsp:nvSpPr>
        <dsp:cNvPr id="0" name=""/>
        <dsp:cNvSpPr/>
      </dsp:nvSpPr>
      <dsp:spPr>
        <a:xfrm>
          <a:off x="1358338" y="440825"/>
          <a:ext cx="3518226" cy="3518226"/>
        </a:xfrm>
        <a:custGeom>
          <a:avLst/>
          <a:gdLst/>
          <a:ahLst/>
          <a:cxnLst/>
          <a:rect l="0" t="0" r="0" b="0"/>
          <a:pathLst>
            <a:path>
              <a:moveTo>
                <a:pt x="186648" y="2547678"/>
              </a:moveTo>
              <a:arcTo wR="1759113" hR="1759113" stAng="9202020" swAng="1359885"/>
            </a:path>
          </a:pathLst>
        </a:custGeom>
        <a:noFill/>
        <a:ln w="9525" cap="flat" cmpd="sng" algn="ctr">
          <a:solidFill>
            <a:schemeClr val="accent5">
              <a:hueOff val="-7450407"/>
              <a:satOff val="29858"/>
              <a:lumOff val="6471"/>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673DC87E-ADD6-47AE-A788-A71D68ACF680}">
      <dsp:nvSpPr>
        <dsp:cNvPr id="0" name=""/>
        <dsp:cNvSpPr/>
      </dsp:nvSpPr>
      <dsp:spPr>
        <a:xfrm>
          <a:off x="563506" y="1216081"/>
          <a:ext cx="1761858" cy="880522"/>
        </a:xfrm>
        <a:prstGeom prst="roundRect">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a-IR" sz="1600" b="1" kern="1200" dirty="0">
              <a:solidFill>
                <a:schemeClr val="tx1"/>
              </a:solidFill>
              <a:cs typeface="B Nazanin" panose="00000400000000000000" pitchFamily="2" charset="-78"/>
            </a:rPr>
            <a:t>5. تشویق شدن مردم به افزایش مصرف  به خاطر کاهش  بهره</a:t>
          </a:r>
          <a:endParaRPr lang="en-US" sz="1600" b="1" kern="1200" dirty="0">
            <a:solidFill>
              <a:schemeClr val="tx1"/>
            </a:solidFill>
            <a:cs typeface="B Nazanin" panose="00000400000000000000" pitchFamily="2" charset="-78"/>
          </a:endParaRPr>
        </a:p>
      </dsp:txBody>
      <dsp:txXfrm>
        <a:off x="606490" y="1259065"/>
        <a:ext cx="1675890" cy="794554"/>
      </dsp:txXfrm>
    </dsp:sp>
    <dsp:sp modelId="{B1CBA7B1-30D4-4D94-BC96-940A9F4A48A0}">
      <dsp:nvSpPr>
        <dsp:cNvPr id="0" name=""/>
        <dsp:cNvSpPr/>
      </dsp:nvSpPr>
      <dsp:spPr>
        <a:xfrm>
          <a:off x="1358338" y="440825"/>
          <a:ext cx="3518226" cy="3518226"/>
        </a:xfrm>
        <a:custGeom>
          <a:avLst/>
          <a:gdLst/>
          <a:ahLst/>
          <a:cxnLst/>
          <a:rect l="0" t="0" r="0" b="0"/>
          <a:pathLst>
            <a:path>
              <a:moveTo>
                <a:pt x="400309" y="641914"/>
              </a:moveTo>
              <a:arcTo wR="1759113" hR="1759113" stAng="13165608" swAng="991148"/>
            </a:path>
          </a:pathLst>
        </a:custGeom>
        <a:noFill/>
        <a:ln w="9525" cap="flat" cmpd="sng" algn="ctr">
          <a:solidFill>
            <a:schemeClr val="accent5">
              <a:hueOff val="-9933876"/>
              <a:satOff val="39811"/>
              <a:lumOff val="8628"/>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578487-B3EE-465E-BDDE-8D81D1FE12E4}">
      <dsp:nvSpPr>
        <dsp:cNvPr id="0" name=""/>
        <dsp:cNvSpPr/>
      </dsp:nvSpPr>
      <dsp:spPr>
        <a:xfrm>
          <a:off x="666967" y="-53435"/>
          <a:ext cx="2511037" cy="2356637"/>
        </a:xfrm>
        <a:prstGeom prst="circularArrow">
          <a:avLst>
            <a:gd name="adj1" fmla="val 10980"/>
            <a:gd name="adj2" fmla="val 1142322"/>
            <a:gd name="adj3" fmla="val 4500000"/>
            <a:gd name="adj4" fmla="val 10800000"/>
            <a:gd name="adj5" fmla="val 125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56A6454F-D56F-44CB-A1FA-3F4E6FB672AF}">
      <dsp:nvSpPr>
        <dsp:cNvPr id="0" name=""/>
        <dsp:cNvSpPr/>
      </dsp:nvSpPr>
      <dsp:spPr>
        <a:xfrm>
          <a:off x="1300914" y="476464"/>
          <a:ext cx="1184838" cy="12421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a-IR" sz="1600" b="1" kern="1200" dirty="0">
              <a:cs typeface="B Nazanin" panose="00000400000000000000" pitchFamily="2" charset="-78"/>
            </a:rPr>
            <a:t>افزایش پس انداز توسط نیروی کار جوان</a:t>
          </a:r>
          <a:endParaRPr lang="en-US" sz="1600" b="1" kern="1200" dirty="0">
            <a:cs typeface="B Nazanin" panose="00000400000000000000" pitchFamily="2" charset="-78"/>
          </a:endParaRPr>
        </a:p>
      </dsp:txBody>
      <dsp:txXfrm>
        <a:off x="1300914" y="476464"/>
        <a:ext cx="1184838" cy="1242191"/>
      </dsp:txXfrm>
    </dsp:sp>
    <dsp:sp modelId="{B21F230B-F5CE-460F-AEF2-F303144B9130}">
      <dsp:nvSpPr>
        <dsp:cNvPr id="0" name=""/>
        <dsp:cNvSpPr/>
      </dsp:nvSpPr>
      <dsp:spPr>
        <a:xfrm>
          <a:off x="277941" y="1396396"/>
          <a:ext cx="2251742" cy="1970354"/>
        </a:xfrm>
        <a:prstGeom prst="leftCircularArrow">
          <a:avLst>
            <a:gd name="adj1" fmla="val 10980"/>
            <a:gd name="adj2" fmla="val 1142322"/>
            <a:gd name="adj3" fmla="val 6300000"/>
            <a:gd name="adj4" fmla="val 18900000"/>
            <a:gd name="adj5" fmla="val 12500"/>
          </a:avLst>
        </a:prstGeom>
        <a:solidFill>
          <a:schemeClr val="accent2">
            <a:hueOff val="2340759"/>
            <a:satOff val="-2919"/>
            <a:lumOff val="68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9D36F550-3A05-4EE7-B95A-AACD1099D7F8}">
      <dsp:nvSpPr>
        <dsp:cNvPr id="0" name=""/>
        <dsp:cNvSpPr/>
      </dsp:nvSpPr>
      <dsp:spPr>
        <a:xfrm>
          <a:off x="624862" y="2149989"/>
          <a:ext cx="1495967" cy="5098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a-IR" sz="1600" b="1" kern="1200" dirty="0">
              <a:cs typeface="B Nazanin" panose="00000400000000000000" pitchFamily="2" charset="-78"/>
            </a:rPr>
            <a:t>افزایش تقاضای کالاهای سرمایه ای</a:t>
          </a:r>
          <a:endParaRPr lang="en-US" sz="1600" b="1" kern="1200" dirty="0">
            <a:cs typeface="B Nazanin" panose="00000400000000000000" pitchFamily="2" charset="-78"/>
          </a:endParaRPr>
        </a:p>
      </dsp:txBody>
      <dsp:txXfrm>
        <a:off x="624862" y="2149989"/>
        <a:ext cx="1495967" cy="509876"/>
      </dsp:txXfrm>
    </dsp:sp>
    <dsp:sp modelId="{1F68D570-27D9-44B2-BFC8-16E8E75598E0}">
      <dsp:nvSpPr>
        <dsp:cNvPr id="0" name=""/>
        <dsp:cNvSpPr/>
      </dsp:nvSpPr>
      <dsp:spPr>
        <a:xfrm>
          <a:off x="1019160" y="2759297"/>
          <a:ext cx="1932577" cy="1842540"/>
        </a:xfrm>
        <a:prstGeom prst="blockArc">
          <a:avLst>
            <a:gd name="adj1" fmla="val 13500000"/>
            <a:gd name="adj2" fmla="val 10800000"/>
            <a:gd name="adj3" fmla="val 12740"/>
          </a:avLst>
        </a:prstGeom>
        <a:solidFill>
          <a:schemeClr val="accent2">
            <a:hueOff val="4681519"/>
            <a:satOff val="-5839"/>
            <a:lumOff val="1373"/>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87913AD1-60CC-46C7-AE85-E9C1D44771ED}">
      <dsp:nvSpPr>
        <dsp:cNvPr id="0" name=""/>
        <dsp:cNvSpPr/>
      </dsp:nvSpPr>
      <dsp:spPr>
        <a:xfrm>
          <a:off x="1117932" y="3293814"/>
          <a:ext cx="1545978" cy="8022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a-IR" sz="1600" b="1" kern="1200" dirty="0">
              <a:cs typeface="B Nazanin" panose="00000400000000000000" pitchFamily="2" charset="-78"/>
            </a:rPr>
            <a:t>افزایش قیمت کالاهای سرمایه ای</a:t>
          </a:r>
          <a:endParaRPr lang="en-US" sz="1600" b="1" kern="1200" dirty="0">
            <a:cs typeface="B Nazanin" panose="00000400000000000000" pitchFamily="2" charset="-78"/>
          </a:endParaRPr>
        </a:p>
      </dsp:txBody>
      <dsp:txXfrm>
        <a:off x="1117932" y="3293814"/>
        <a:ext cx="1545978" cy="802229"/>
      </dsp:txXfrm>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10101" y="2130426"/>
            <a:ext cx="9181148" cy="1470025"/>
          </a:xfrm>
        </p:spPr>
        <p:txBody>
          <a:bodyPr/>
          <a:lstStyle/>
          <a:p>
            <a:r>
              <a:rPr lang="en-US"/>
              <a:t>Click to edit Master title style</a:t>
            </a:r>
          </a:p>
        </p:txBody>
      </p:sp>
      <p:sp>
        <p:nvSpPr>
          <p:cNvPr id="3" name="Subtitle 2"/>
          <p:cNvSpPr>
            <a:spLocks noGrp="1"/>
          </p:cNvSpPr>
          <p:nvPr>
            <p:ph type="subTitle" idx="1"/>
          </p:nvPr>
        </p:nvSpPr>
        <p:spPr>
          <a:xfrm>
            <a:off x="1620203" y="3886200"/>
            <a:ext cx="7560945"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FED6121-9664-426E-9952-D0F9F02B498F}" type="datetimeFigureOut">
              <a:rPr lang="en-US" smtClean="0"/>
              <a:t>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884761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FED6121-9664-426E-9952-D0F9F02B498F}" type="datetimeFigureOut">
              <a:rPr lang="en-US" smtClean="0"/>
              <a:t>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18738949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830979" y="274639"/>
            <a:ext cx="2430304"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40067" y="274639"/>
            <a:ext cx="7110889"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FED6121-9664-426E-9952-D0F9F02B498F}" type="datetimeFigureOut">
              <a:rPr lang="en-US" smtClean="0"/>
              <a:t>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877539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FED6121-9664-426E-9952-D0F9F02B498F}" type="datetimeFigureOut">
              <a:rPr lang="en-US" smtClean="0"/>
              <a:t>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556806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3232" y="4406901"/>
            <a:ext cx="9181148"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853232" y="2906713"/>
            <a:ext cx="9181148"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FED6121-9664-426E-9952-D0F9F02B498F}" type="datetimeFigureOut">
              <a:rPr lang="en-US" smtClean="0"/>
              <a:t>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721097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40068" y="1600201"/>
            <a:ext cx="4770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490686" y="1600201"/>
            <a:ext cx="4770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FED6121-9664-426E-9952-D0F9F02B498F}" type="datetimeFigureOut">
              <a:rPr lang="en-US" smtClean="0"/>
              <a:t>2/20/2024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2096032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40068" y="1535113"/>
            <a:ext cx="477247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40068" y="2174875"/>
            <a:ext cx="477247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86936" y="1535113"/>
            <a:ext cx="477434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486936" y="2174875"/>
            <a:ext cx="477434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FED6121-9664-426E-9952-D0F9F02B498F}" type="datetimeFigureOut">
              <a:rPr lang="en-US" smtClean="0"/>
              <a:t>2/20/2024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2225569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FED6121-9664-426E-9952-D0F9F02B498F}" type="datetimeFigureOut">
              <a:rPr lang="en-US" smtClean="0"/>
              <a:t>2/20/2024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1430038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ED6121-9664-426E-9952-D0F9F02B498F}" type="datetimeFigureOut">
              <a:rPr lang="en-US" smtClean="0"/>
              <a:t>2/20/2024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2029860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0068" y="273050"/>
            <a:ext cx="3553570"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223028" y="273051"/>
            <a:ext cx="603825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40068" y="1435101"/>
            <a:ext cx="355357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FED6121-9664-426E-9952-D0F9F02B498F}" type="datetimeFigureOut">
              <a:rPr lang="en-US" smtClean="0"/>
              <a:t>2/20/2024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3397722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17140" y="4800600"/>
            <a:ext cx="648081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117140" y="612775"/>
            <a:ext cx="648081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117140" y="5367338"/>
            <a:ext cx="648081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FED6121-9664-426E-9952-D0F9F02B498F}" type="datetimeFigureOut">
              <a:rPr lang="en-US" smtClean="0"/>
              <a:t>2/20/2024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62D88F-E423-42AE-B341-C6096E6AF0CC}" type="slidenum">
              <a:rPr lang="en-US" smtClean="0"/>
              <a:t>‹#›</a:t>
            </a:fld>
            <a:endParaRPr lang="en-US"/>
          </a:p>
        </p:txBody>
      </p:sp>
    </p:spTree>
    <p:extLst>
      <p:ext uri="{BB962C8B-B14F-4D97-AF65-F5344CB8AC3E}">
        <p14:creationId xmlns:p14="http://schemas.microsoft.com/office/powerpoint/2010/main" val="367791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000">
              <a:schemeClr val="accent4">
                <a:lumMod val="40000"/>
                <a:lumOff val="60000"/>
              </a:schemeClr>
            </a:gs>
            <a:gs pos="2000">
              <a:schemeClr val="bg1">
                <a:lumMod val="75000"/>
              </a:schemeClr>
            </a:gs>
            <a:gs pos="50000">
              <a:srgbClr val="EFD8F8"/>
            </a:gs>
            <a:gs pos="100000">
              <a:schemeClr val="bg1"/>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0068" y="274638"/>
            <a:ext cx="9721215"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540068" y="1600201"/>
            <a:ext cx="9721215"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40068" y="6356351"/>
            <a:ext cx="252031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ED6121-9664-426E-9952-D0F9F02B498F}" type="datetimeFigureOut">
              <a:rPr lang="en-US" smtClean="0"/>
              <a:t>2/20/2024</a:t>
            </a:fld>
            <a:endParaRPr lang="en-US"/>
          </a:p>
        </p:txBody>
      </p:sp>
      <p:sp>
        <p:nvSpPr>
          <p:cNvPr id="5" name="Footer Placeholder 4"/>
          <p:cNvSpPr>
            <a:spLocks noGrp="1"/>
          </p:cNvSpPr>
          <p:nvPr>
            <p:ph type="ftr" sz="quarter" idx="3"/>
          </p:nvPr>
        </p:nvSpPr>
        <p:spPr>
          <a:xfrm>
            <a:off x="3690461" y="6356351"/>
            <a:ext cx="342042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740968" y="6356351"/>
            <a:ext cx="252031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62D88F-E423-42AE-B341-C6096E6AF0CC}" type="slidenum">
              <a:rPr lang="en-US" smtClean="0"/>
              <a:t>‹#›</a:t>
            </a:fld>
            <a:endParaRPr lang="en-US"/>
          </a:p>
        </p:txBody>
      </p:sp>
    </p:spTree>
    <p:extLst>
      <p:ext uri="{BB962C8B-B14F-4D97-AF65-F5344CB8AC3E}">
        <p14:creationId xmlns:p14="http://schemas.microsoft.com/office/powerpoint/2010/main" val="25550043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slide" Target="slide61.xml"/><Relationship Id="rId1" Type="http://schemas.openxmlformats.org/officeDocument/2006/relationships/slideLayout" Target="../slideLayouts/slideLayout2.xml"/><Relationship Id="rId6" Type="http://schemas.openxmlformats.org/officeDocument/2006/relationships/image" Target="../media/image26.sv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29.png"/></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6.gi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69.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675" y="0"/>
            <a:ext cx="1080135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5994677" y="1124744"/>
            <a:ext cx="2844444" cy="1224136"/>
          </a:xfrm>
        </p:spPr>
        <p:txBody>
          <a:bodyPr>
            <a:normAutofit/>
          </a:bodyPr>
          <a:lstStyle/>
          <a:p>
            <a:r>
              <a:rPr lang="fa-IR" sz="3600" dirty="0">
                <a:cs typeface="B Nazanin" panose="00000400000000000000" pitchFamily="2" charset="-78"/>
              </a:rPr>
              <a:t>به نام خدا</a:t>
            </a:r>
            <a:endParaRPr lang="en-US" sz="3600" dirty="0">
              <a:cs typeface="B Nazanin" panose="00000400000000000000" pitchFamily="2" charset="-78"/>
            </a:endParaRPr>
          </a:p>
        </p:txBody>
      </p:sp>
      <p:sp>
        <p:nvSpPr>
          <p:cNvPr id="3" name="Subtitle 2"/>
          <p:cNvSpPr>
            <a:spLocks noGrp="1"/>
          </p:cNvSpPr>
          <p:nvPr>
            <p:ph type="subTitle" idx="1"/>
          </p:nvPr>
        </p:nvSpPr>
        <p:spPr>
          <a:xfrm>
            <a:off x="4320555" y="3212976"/>
            <a:ext cx="5472609" cy="792088"/>
          </a:xfrm>
          <a:solidFill>
            <a:schemeClr val="bg1"/>
          </a:solidFill>
        </p:spPr>
        <p:txBody>
          <a:bodyPr/>
          <a:lstStyle/>
          <a:p>
            <a:r>
              <a:rPr lang="fa-IR" dirty="0">
                <a:solidFill>
                  <a:schemeClr val="tx1"/>
                </a:solidFill>
                <a:cs typeface="B Farnaz" panose="00000400000000000000" pitchFamily="2" charset="-78"/>
              </a:rPr>
              <a:t>تبعات اقتصادی سالمندی جمعیت</a:t>
            </a:r>
            <a:endParaRPr lang="en-US" dirty="0">
              <a:solidFill>
                <a:schemeClr val="tx1"/>
              </a:solidFill>
              <a:cs typeface="B Farnaz" panose="00000400000000000000" pitchFamily="2" charset="-78"/>
            </a:endParaRPr>
          </a:p>
        </p:txBody>
      </p:sp>
      <p:sp>
        <p:nvSpPr>
          <p:cNvPr id="4" name="TextBox 3"/>
          <p:cNvSpPr txBox="1"/>
          <p:nvPr/>
        </p:nvSpPr>
        <p:spPr>
          <a:xfrm>
            <a:off x="4536579" y="4941168"/>
            <a:ext cx="5040560" cy="338554"/>
          </a:xfrm>
          <a:prstGeom prst="rect">
            <a:avLst/>
          </a:prstGeom>
          <a:noFill/>
        </p:spPr>
        <p:txBody>
          <a:bodyPr wrap="square" rtlCol="0">
            <a:spAutoFit/>
          </a:bodyPr>
          <a:lstStyle/>
          <a:p>
            <a:pPr algn="ctr"/>
            <a:endParaRPr lang="en-US" sz="1600" b="1" dirty="0">
              <a:cs typeface="B Nazanin" panose="00000400000000000000" pitchFamily="2" charset="-78"/>
            </a:endParaRPr>
          </a:p>
        </p:txBody>
      </p:sp>
      <p:sp>
        <p:nvSpPr>
          <p:cNvPr id="6" name="Rounded Rectangle 5"/>
          <p:cNvSpPr/>
          <p:nvPr/>
        </p:nvSpPr>
        <p:spPr>
          <a:xfrm>
            <a:off x="4320555" y="2924944"/>
            <a:ext cx="5544616" cy="1296144"/>
          </a:xfrm>
          <a:prstGeom prst="roundRect">
            <a:avLst>
              <a:gd name="adj" fmla="val 197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34804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ED96653-D125-4FA8-9C4B-A4F1F6CCB84B}"/>
              </a:ext>
            </a:extLst>
          </p:cNvPr>
          <p:cNvGrpSpPr/>
          <p:nvPr/>
        </p:nvGrpSpPr>
        <p:grpSpPr>
          <a:xfrm>
            <a:off x="1546751" y="911811"/>
            <a:ext cx="8979394" cy="6050238"/>
            <a:chOff x="10990" y="1416965"/>
            <a:chExt cx="7094099" cy="5185171"/>
          </a:xfrm>
          <a:effectLst>
            <a:outerShdw blurRad="76200" dir="13500000" sy="23000" kx="1200000" algn="br" rotWithShape="0">
              <a:prstClr val="black">
                <a:alpha val="20000"/>
              </a:prstClr>
            </a:outerShdw>
          </a:effectLst>
        </p:grpSpPr>
        <p:pic>
          <p:nvPicPr>
            <p:cNvPr id="14" name="Picture 13">
              <a:extLst>
                <a:ext uri="{FF2B5EF4-FFF2-40B4-BE49-F238E27FC236}">
                  <a16:creationId xmlns:a16="http://schemas.microsoft.com/office/drawing/2014/main" id="{6A4ADD38-07D1-45E8-96C4-C90B843E8B3D}"/>
                </a:ext>
              </a:extLst>
            </p:cNvPr>
            <p:cNvPicPr>
              <a:picLocks noChangeAspect="1"/>
            </p:cNvPicPr>
            <p:nvPr/>
          </p:nvPicPr>
          <p:blipFill rotWithShape="1">
            <a:blip r:embed="rId2"/>
            <a:srcRect t="17930"/>
            <a:stretch/>
          </p:blipFill>
          <p:spPr>
            <a:xfrm>
              <a:off x="541382" y="1602296"/>
              <a:ext cx="5981185" cy="4378541"/>
            </a:xfrm>
            <a:prstGeom prst="rect">
              <a:avLst/>
            </a:prstGeom>
          </p:spPr>
        </p:pic>
        <p:pic>
          <p:nvPicPr>
            <p:cNvPr id="13" name="Picture 12">
              <a:extLst>
                <a:ext uri="{FF2B5EF4-FFF2-40B4-BE49-F238E27FC236}">
                  <a16:creationId xmlns:a16="http://schemas.microsoft.com/office/drawing/2014/main" id="{5FF4A584-56E2-425E-BC09-1823848BBD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90" y="1416965"/>
              <a:ext cx="7094099" cy="5185171"/>
            </a:xfrm>
            <a:prstGeom prst="rect">
              <a:avLst/>
            </a:prstGeom>
          </p:spPr>
        </p:pic>
      </p:grpSp>
      <p:grpSp>
        <p:nvGrpSpPr>
          <p:cNvPr id="3" name="Group 2">
            <a:extLst>
              <a:ext uri="{FF2B5EF4-FFF2-40B4-BE49-F238E27FC236}">
                <a16:creationId xmlns:a16="http://schemas.microsoft.com/office/drawing/2014/main" id="{49E007FC-3715-4604-B63D-FEB5364888E9}"/>
              </a:ext>
            </a:extLst>
          </p:cNvPr>
          <p:cNvGrpSpPr/>
          <p:nvPr/>
        </p:nvGrpSpPr>
        <p:grpSpPr>
          <a:xfrm>
            <a:off x="2060946" y="312312"/>
            <a:ext cx="5797697" cy="766714"/>
            <a:chOff x="5872870" y="3645895"/>
            <a:chExt cx="6544138" cy="766714"/>
          </a:xfrm>
        </p:grpSpPr>
        <p:sp>
          <p:nvSpPr>
            <p:cNvPr id="16" name="Rectangle 15">
              <a:extLst>
                <a:ext uri="{FF2B5EF4-FFF2-40B4-BE49-F238E27FC236}">
                  <a16:creationId xmlns:a16="http://schemas.microsoft.com/office/drawing/2014/main" id="{F20C2BDF-2009-41EA-B631-4EE751D51BBC}"/>
                </a:ext>
              </a:extLst>
            </p:cNvPr>
            <p:cNvSpPr/>
            <p:nvPr/>
          </p:nvSpPr>
          <p:spPr>
            <a:xfrm>
              <a:off x="6021521" y="3645895"/>
              <a:ext cx="6395487" cy="51814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ectangle 14">
              <a:extLst>
                <a:ext uri="{FF2B5EF4-FFF2-40B4-BE49-F238E27FC236}">
                  <a16:creationId xmlns:a16="http://schemas.microsoft.com/office/drawing/2014/main" id="{80587E65-6CF7-4E19-88CE-AFF95E774CFF}"/>
                </a:ext>
              </a:extLst>
            </p:cNvPr>
            <p:cNvSpPr/>
            <p:nvPr/>
          </p:nvSpPr>
          <p:spPr>
            <a:xfrm>
              <a:off x="6021521" y="4181205"/>
              <a:ext cx="6395487" cy="231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Rectangle 18">
              <a:extLst>
                <a:ext uri="{FF2B5EF4-FFF2-40B4-BE49-F238E27FC236}">
                  <a16:creationId xmlns:a16="http://schemas.microsoft.com/office/drawing/2014/main" id="{E153AD13-77ED-4881-B528-1981F70DC3A5}"/>
                </a:ext>
              </a:extLst>
            </p:cNvPr>
            <p:cNvSpPr/>
            <p:nvPr/>
          </p:nvSpPr>
          <p:spPr>
            <a:xfrm>
              <a:off x="5872870" y="3680886"/>
              <a:ext cx="6460470" cy="584775"/>
            </a:xfrm>
            <a:prstGeom prst="rect">
              <a:avLst/>
            </a:prstGeom>
          </p:spPr>
          <p:txBody>
            <a:bodyPr wrap="square">
              <a:spAutoFit/>
            </a:bodyPr>
            <a:lstStyle/>
            <a:p>
              <a:pPr algn="ctr" rtl="1"/>
              <a:r>
                <a:rPr lang="fa-IR" sz="3200" b="1" dirty="0">
                  <a:solidFill>
                    <a:schemeClr val="accent5">
                      <a:lumMod val="75000"/>
                    </a:schemeClr>
                  </a:solidFill>
                  <a:cs typeface="B Roya" panose="00000400000000000000" pitchFamily="2" charset="-78"/>
                </a:rPr>
                <a:t>کاهش قابل توجه تعداد جوانان و کودکان</a:t>
              </a:r>
            </a:p>
          </p:txBody>
        </p:sp>
      </p:grpSp>
    </p:spTree>
    <p:extLst>
      <p:ext uri="{BB962C8B-B14F-4D97-AF65-F5344CB8AC3E}">
        <p14:creationId xmlns:p14="http://schemas.microsoft.com/office/powerpoint/2010/main" val="2267122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32A2F94-CCD3-429A-AE33-FC6FFA6092A7}"/>
              </a:ext>
            </a:extLst>
          </p:cNvPr>
          <p:cNvGrpSpPr/>
          <p:nvPr/>
        </p:nvGrpSpPr>
        <p:grpSpPr>
          <a:xfrm>
            <a:off x="1296219" y="798254"/>
            <a:ext cx="9141017" cy="6159138"/>
            <a:chOff x="-100070" y="2451169"/>
            <a:chExt cx="6571680" cy="3922879"/>
          </a:xfrm>
          <a:effectLst>
            <a:outerShdw blurRad="76200" dir="13500000" sy="23000" kx="1200000" algn="br" rotWithShape="0">
              <a:prstClr val="black">
                <a:alpha val="20000"/>
              </a:prstClr>
            </a:outerShdw>
          </a:effectLst>
        </p:grpSpPr>
        <p:pic>
          <p:nvPicPr>
            <p:cNvPr id="17" name="Picture 16">
              <a:extLst>
                <a:ext uri="{FF2B5EF4-FFF2-40B4-BE49-F238E27FC236}">
                  <a16:creationId xmlns:a16="http://schemas.microsoft.com/office/drawing/2014/main" id="{46DDA680-CAE0-416D-9CF7-C1A380502483}"/>
                </a:ext>
              </a:extLst>
            </p:cNvPr>
            <p:cNvPicPr>
              <a:picLocks noChangeAspect="1"/>
            </p:cNvPicPr>
            <p:nvPr/>
          </p:nvPicPr>
          <p:blipFill rotWithShape="1">
            <a:blip r:embed="rId2"/>
            <a:srcRect t="21337" b="10510"/>
            <a:stretch/>
          </p:blipFill>
          <p:spPr>
            <a:xfrm>
              <a:off x="375531" y="2583809"/>
              <a:ext cx="5645990" cy="3342628"/>
            </a:xfrm>
            <a:prstGeom prst="rect">
              <a:avLst/>
            </a:prstGeom>
          </p:spPr>
        </p:pic>
        <p:pic>
          <p:nvPicPr>
            <p:cNvPr id="13" name="Picture 12">
              <a:extLst>
                <a:ext uri="{FF2B5EF4-FFF2-40B4-BE49-F238E27FC236}">
                  <a16:creationId xmlns:a16="http://schemas.microsoft.com/office/drawing/2014/main" id="{5FF4A584-56E2-425E-BC09-1823848BBD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070" y="2451169"/>
              <a:ext cx="6571680" cy="3922879"/>
            </a:xfrm>
            <a:prstGeom prst="rect">
              <a:avLst/>
            </a:prstGeom>
          </p:spPr>
        </p:pic>
      </p:grpSp>
      <p:grpSp>
        <p:nvGrpSpPr>
          <p:cNvPr id="2" name="Group 1">
            <a:extLst>
              <a:ext uri="{FF2B5EF4-FFF2-40B4-BE49-F238E27FC236}">
                <a16:creationId xmlns:a16="http://schemas.microsoft.com/office/drawing/2014/main" id="{94AC6375-AF88-43B3-967B-33091C71D1BA}"/>
              </a:ext>
            </a:extLst>
          </p:cNvPr>
          <p:cNvGrpSpPr/>
          <p:nvPr/>
        </p:nvGrpSpPr>
        <p:grpSpPr>
          <a:xfrm>
            <a:off x="1830988" y="184405"/>
            <a:ext cx="5797697" cy="766714"/>
            <a:chOff x="5872870" y="3645895"/>
            <a:chExt cx="6544138" cy="766714"/>
          </a:xfrm>
        </p:grpSpPr>
        <p:sp>
          <p:nvSpPr>
            <p:cNvPr id="16" name="Rectangle 15">
              <a:extLst>
                <a:ext uri="{FF2B5EF4-FFF2-40B4-BE49-F238E27FC236}">
                  <a16:creationId xmlns:a16="http://schemas.microsoft.com/office/drawing/2014/main" id="{F20C2BDF-2009-41EA-B631-4EE751D51BBC}"/>
                </a:ext>
              </a:extLst>
            </p:cNvPr>
            <p:cNvSpPr/>
            <p:nvPr/>
          </p:nvSpPr>
          <p:spPr>
            <a:xfrm>
              <a:off x="6021521" y="3645895"/>
              <a:ext cx="6395487" cy="51814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ectangle 14">
              <a:extLst>
                <a:ext uri="{FF2B5EF4-FFF2-40B4-BE49-F238E27FC236}">
                  <a16:creationId xmlns:a16="http://schemas.microsoft.com/office/drawing/2014/main" id="{80587E65-6CF7-4E19-88CE-AFF95E774CFF}"/>
                </a:ext>
              </a:extLst>
            </p:cNvPr>
            <p:cNvSpPr/>
            <p:nvPr/>
          </p:nvSpPr>
          <p:spPr>
            <a:xfrm>
              <a:off x="6021521" y="4181205"/>
              <a:ext cx="6395487" cy="231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Rectangle 18">
              <a:extLst>
                <a:ext uri="{FF2B5EF4-FFF2-40B4-BE49-F238E27FC236}">
                  <a16:creationId xmlns:a16="http://schemas.microsoft.com/office/drawing/2014/main" id="{E153AD13-77ED-4881-B528-1981F70DC3A5}"/>
                </a:ext>
              </a:extLst>
            </p:cNvPr>
            <p:cNvSpPr/>
            <p:nvPr/>
          </p:nvSpPr>
          <p:spPr>
            <a:xfrm>
              <a:off x="5872870" y="3680886"/>
              <a:ext cx="6460470" cy="523220"/>
            </a:xfrm>
            <a:prstGeom prst="rect">
              <a:avLst/>
            </a:prstGeom>
          </p:spPr>
          <p:txBody>
            <a:bodyPr wrap="square">
              <a:spAutoFit/>
            </a:bodyPr>
            <a:lstStyle/>
            <a:p>
              <a:pPr algn="ctr" rtl="1"/>
              <a:r>
                <a:rPr lang="fa-IR" sz="2800" b="1" dirty="0">
                  <a:solidFill>
                    <a:schemeClr val="accent5">
                      <a:lumMod val="75000"/>
                    </a:schemeClr>
                  </a:solidFill>
                  <a:cs typeface="B Roya" panose="00000400000000000000" pitchFamily="2" charset="-78"/>
                </a:rPr>
                <a:t>افزایش قابل توجه تعداد سالمندان</a:t>
              </a:r>
            </a:p>
          </p:txBody>
        </p:sp>
      </p:grpSp>
    </p:spTree>
    <p:extLst>
      <p:ext uri="{BB962C8B-B14F-4D97-AF65-F5344CB8AC3E}">
        <p14:creationId xmlns:p14="http://schemas.microsoft.com/office/powerpoint/2010/main" val="11116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FF4A584-56E2-425E-BC09-1823848BBD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2137" y="892013"/>
            <a:ext cx="9141018" cy="6159138"/>
          </a:xfrm>
          <a:prstGeom prst="rect">
            <a:avLst/>
          </a:prstGeom>
        </p:spPr>
      </p:pic>
      <p:grpSp>
        <p:nvGrpSpPr>
          <p:cNvPr id="2" name="Group 1">
            <a:extLst>
              <a:ext uri="{FF2B5EF4-FFF2-40B4-BE49-F238E27FC236}">
                <a16:creationId xmlns:a16="http://schemas.microsoft.com/office/drawing/2014/main" id="{94AC6375-AF88-43B3-967B-33091C71D1BA}"/>
              </a:ext>
            </a:extLst>
          </p:cNvPr>
          <p:cNvGrpSpPr/>
          <p:nvPr/>
        </p:nvGrpSpPr>
        <p:grpSpPr>
          <a:xfrm>
            <a:off x="2073780" y="323257"/>
            <a:ext cx="5797697" cy="766714"/>
            <a:chOff x="5872870" y="3645895"/>
            <a:chExt cx="6544138" cy="766714"/>
          </a:xfrm>
        </p:grpSpPr>
        <p:sp>
          <p:nvSpPr>
            <p:cNvPr id="16" name="Rectangle 15">
              <a:extLst>
                <a:ext uri="{FF2B5EF4-FFF2-40B4-BE49-F238E27FC236}">
                  <a16:creationId xmlns:a16="http://schemas.microsoft.com/office/drawing/2014/main" id="{F20C2BDF-2009-41EA-B631-4EE751D51BBC}"/>
                </a:ext>
              </a:extLst>
            </p:cNvPr>
            <p:cNvSpPr/>
            <p:nvPr/>
          </p:nvSpPr>
          <p:spPr>
            <a:xfrm>
              <a:off x="6021521" y="3645895"/>
              <a:ext cx="6395487" cy="51814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ectangle 14">
              <a:extLst>
                <a:ext uri="{FF2B5EF4-FFF2-40B4-BE49-F238E27FC236}">
                  <a16:creationId xmlns:a16="http://schemas.microsoft.com/office/drawing/2014/main" id="{80587E65-6CF7-4E19-88CE-AFF95E774CFF}"/>
                </a:ext>
              </a:extLst>
            </p:cNvPr>
            <p:cNvSpPr/>
            <p:nvPr/>
          </p:nvSpPr>
          <p:spPr>
            <a:xfrm>
              <a:off x="6021521" y="4181205"/>
              <a:ext cx="6395487" cy="231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Rectangle 18">
              <a:extLst>
                <a:ext uri="{FF2B5EF4-FFF2-40B4-BE49-F238E27FC236}">
                  <a16:creationId xmlns:a16="http://schemas.microsoft.com/office/drawing/2014/main" id="{E153AD13-77ED-4881-B528-1981F70DC3A5}"/>
                </a:ext>
              </a:extLst>
            </p:cNvPr>
            <p:cNvSpPr/>
            <p:nvPr/>
          </p:nvSpPr>
          <p:spPr>
            <a:xfrm>
              <a:off x="5872870" y="3680886"/>
              <a:ext cx="6460470" cy="523220"/>
            </a:xfrm>
            <a:prstGeom prst="rect">
              <a:avLst/>
            </a:prstGeom>
          </p:spPr>
          <p:txBody>
            <a:bodyPr wrap="square">
              <a:spAutoFit/>
            </a:bodyPr>
            <a:lstStyle/>
            <a:p>
              <a:pPr algn="ctr" rtl="1"/>
              <a:r>
                <a:rPr lang="fa-IR" sz="2800" b="1" dirty="0">
                  <a:solidFill>
                    <a:schemeClr val="accent5">
                      <a:lumMod val="75000"/>
                    </a:schemeClr>
                  </a:solidFill>
                  <a:cs typeface="B Roya" panose="00000400000000000000" pitchFamily="2" charset="-78"/>
                </a:rPr>
                <a:t>افزایش قابل توجه تعداد سالمندان</a:t>
              </a:r>
            </a:p>
          </p:txBody>
        </p:sp>
      </p:grpSp>
      <p:pic>
        <p:nvPicPr>
          <p:cNvPr id="18" name="Picture 17"/>
          <p:cNvPicPr>
            <a:picLocks noChangeAspect="1"/>
          </p:cNvPicPr>
          <p:nvPr/>
        </p:nvPicPr>
        <p:blipFill rotWithShape="1">
          <a:blip r:embed="rId3"/>
          <a:srcRect b="11803"/>
          <a:stretch/>
        </p:blipFill>
        <p:spPr>
          <a:xfrm>
            <a:off x="2304331" y="1197983"/>
            <a:ext cx="7636630" cy="5116831"/>
          </a:xfrm>
          <a:prstGeom prst="rect">
            <a:avLst/>
          </a:prstGeom>
        </p:spPr>
      </p:pic>
    </p:spTree>
    <p:extLst>
      <p:ext uri="{BB962C8B-B14F-4D97-AF65-F5344CB8AC3E}">
        <p14:creationId xmlns:p14="http://schemas.microsoft.com/office/powerpoint/2010/main" val="4237284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FF4A584-56E2-425E-BC09-1823848BBD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2137" y="892013"/>
            <a:ext cx="9141018" cy="6159138"/>
          </a:xfrm>
          <a:prstGeom prst="rect">
            <a:avLst/>
          </a:prstGeom>
        </p:spPr>
      </p:pic>
      <p:grpSp>
        <p:nvGrpSpPr>
          <p:cNvPr id="2" name="Group 1">
            <a:extLst>
              <a:ext uri="{FF2B5EF4-FFF2-40B4-BE49-F238E27FC236}">
                <a16:creationId xmlns:a16="http://schemas.microsoft.com/office/drawing/2014/main" id="{94AC6375-AF88-43B3-967B-33091C71D1BA}"/>
              </a:ext>
            </a:extLst>
          </p:cNvPr>
          <p:cNvGrpSpPr/>
          <p:nvPr/>
        </p:nvGrpSpPr>
        <p:grpSpPr>
          <a:xfrm>
            <a:off x="2073780" y="323257"/>
            <a:ext cx="5797697" cy="766714"/>
            <a:chOff x="5872870" y="3645895"/>
            <a:chExt cx="6544138" cy="766714"/>
          </a:xfrm>
        </p:grpSpPr>
        <p:sp>
          <p:nvSpPr>
            <p:cNvPr id="16" name="Rectangle 15">
              <a:extLst>
                <a:ext uri="{FF2B5EF4-FFF2-40B4-BE49-F238E27FC236}">
                  <a16:creationId xmlns:a16="http://schemas.microsoft.com/office/drawing/2014/main" id="{F20C2BDF-2009-41EA-B631-4EE751D51BBC}"/>
                </a:ext>
              </a:extLst>
            </p:cNvPr>
            <p:cNvSpPr/>
            <p:nvPr/>
          </p:nvSpPr>
          <p:spPr>
            <a:xfrm>
              <a:off x="6021521" y="3645895"/>
              <a:ext cx="6395487" cy="51814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ectangle 14">
              <a:extLst>
                <a:ext uri="{FF2B5EF4-FFF2-40B4-BE49-F238E27FC236}">
                  <a16:creationId xmlns:a16="http://schemas.microsoft.com/office/drawing/2014/main" id="{80587E65-6CF7-4E19-88CE-AFF95E774CFF}"/>
                </a:ext>
              </a:extLst>
            </p:cNvPr>
            <p:cNvSpPr/>
            <p:nvPr/>
          </p:nvSpPr>
          <p:spPr>
            <a:xfrm>
              <a:off x="6021521" y="4181205"/>
              <a:ext cx="6395487" cy="231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Rectangle 18">
              <a:extLst>
                <a:ext uri="{FF2B5EF4-FFF2-40B4-BE49-F238E27FC236}">
                  <a16:creationId xmlns:a16="http://schemas.microsoft.com/office/drawing/2014/main" id="{E153AD13-77ED-4881-B528-1981F70DC3A5}"/>
                </a:ext>
              </a:extLst>
            </p:cNvPr>
            <p:cNvSpPr/>
            <p:nvPr/>
          </p:nvSpPr>
          <p:spPr>
            <a:xfrm>
              <a:off x="5872870" y="3680886"/>
              <a:ext cx="6460470" cy="523220"/>
            </a:xfrm>
            <a:prstGeom prst="rect">
              <a:avLst/>
            </a:prstGeom>
          </p:spPr>
          <p:txBody>
            <a:bodyPr wrap="square">
              <a:spAutoFit/>
            </a:bodyPr>
            <a:lstStyle/>
            <a:p>
              <a:pPr algn="ctr" rtl="1"/>
              <a:r>
                <a:rPr lang="fa-IR" sz="2800" b="1" dirty="0">
                  <a:solidFill>
                    <a:schemeClr val="accent5">
                      <a:lumMod val="75000"/>
                    </a:schemeClr>
                  </a:solidFill>
                  <a:cs typeface="B Roya" panose="00000400000000000000" pitchFamily="2" charset="-78"/>
                </a:rPr>
                <a:t>ساختار جمعیتی ایران</a:t>
              </a:r>
            </a:p>
          </p:txBody>
        </p:sp>
      </p:gr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990"/>
          <a:stretch/>
        </p:blipFill>
        <p:spPr bwMode="auto">
          <a:xfrm>
            <a:off x="2304331" y="1196752"/>
            <a:ext cx="7632847" cy="5115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2227154" y="749240"/>
            <a:ext cx="7371664" cy="369332"/>
          </a:xfrm>
          <a:prstGeom prst="rect">
            <a:avLst/>
          </a:prstGeom>
          <a:noFill/>
        </p:spPr>
        <p:txBody>
          <a:bodyPr wrap="square" rtlCol="0">
            <a:spAutoFit/>
          </a:bodyPr>
          <a:lstStyle/>
          <a:p>
            <a:r>
              <a:rPr lang="en-US" dirty="0"/>
              <a:t>Age Structure of the Population at a Glance 1980-2030</a:t>
            </a:r>
          </a:p>
        </p:txBody>
      </p:sp>
      <p:sp>
        <p:nvSpPr>
          <p:cNvPr id="4" name="TextBox 3"/>
          <p:cNvSpPr txBox="1"/>
          <p:nvPr/>
        </p:nvSpPr>
        <p:spPr>
          <a:xfrm>
            <a:off x="276225" y="5142721"/>
            <a:ext cx="1668066" cy="1169551"/>
          </a:xfrm>
          <a:prstGeom prst="rect">
            <a:avLst/>
          </a:prstGeom>
          <a:noFill/>
        </p:spPr>
        <p:txBody>
          <a:bodyPr wrap="square" rtlCol="0">
            <a:spAutoFit/>
          </a:bodyPr>
          <a:lstStyle/>
          <a:p>
            <a:r>
              <a:rPr lang="en-US" sz="1400" dirty="0"/>
              <a:t>Source: </a:t>
            </a:r>
            <a:r>
              <a:rPr lang="en-US" sz="1400" dirty="0" err="1"/>
              <a:t>Euromonitor</a:t>
            </a:r>
            <a:r>
              <a:rPr lang="en-US" sz="1400" dirty="0"/>
              <a:t> International from national statistics/UN</a:t>
            </a:r>
          </a:p>
        </p:txBody>
      </p:sp>
    </p:spTree>
    <p:extLst>
      <p:ext uri="{BB962C8B-B14F-4D97-AF65-F5344CB8AC3E}">
        <p14:creationId xmlns:p14="http://schemas.microsoft.com/office/powerpoint/2010/main" val="4200525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700" r="6719" b="4262"/>
          <a:stretch/>
        </p:blipFill>
        <p:spPr bwMode="auto">
          <a:xfrm>
            <a:off x="1008187" y="1196752"/>
            <a:ext cx="8838055" cy="5661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Left Arrow 4"/>
          <p:cNvSpPr/>
          <p:nvPr/>
        </p:nvSpPr>
        <p:spPr>
          <a:xfrm>
            <a:off x="1152203" y="6309320"/>
            <a:ext cx="4464496" cy="576064"/>
          </a:xfrm>
          <a:prstGeom prst="lef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2088307" y="447144"/>
            <a:ext cx="6696744" cy="60559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728267" y="487036"/>
            <a:ext cx="7416824" cy="523220"/>
          </a:xfrm>
          <a:prstGeom prst="rect">
            <a:avLst/>
          </a:prstGeom>
          <a:noFill/>
        </p:spPr>
        <p:txBody>
          <a:bodyPr wrap="square" rtlCol="0">
            <a:spAutoFit/>
          </a:bodyPr>
          <a:lstStyle/>
          <a:p>
            <a:pPr algn="ctr" rtl="1"/>
            <a:r>
              <a:rPr lang="fa-IR" sz="2800" b="1" dirty="0">
                <a:cs typeface="B Nazanin" panose="00000400000000000000" pitchFamily="2" charset="-78"/>
              </a:rPr>
              <a:t>سهم گروه های مختلف سنی از سال 1335 تا 1395</a:t>
            </a:r>
            <a:endParaRPr lang="en-US" sz="2800" b="1" dirty="0">
              <a:cs typeface="B Nazanin" panose="00000400000000000000" pitchFamily="2" charset="-78"/>
            </a:endParaRPr>
          </a:p>
        </p:txBody>
      </p:sp>
    </p:spTree>
    <p:extLst>
      <p:ext uri="{BB962C8B-B14F-4D97-AF65-F5344CB8AC3E}">
        <p14:creationId xmlns:p14="http://schemas.microsoft.com/office/powerpoint/2010/main" val="3476555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5850"/>
          <a:stretch/>
        </p:blipFill>
        <p:spPr bwMode="auto">
          <a:xfrm>
            <a:off x="288107" y="188640"/>
            <a:ext cx="8178283" cy="6264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ounded Rectangle 3"/>
          <p:cNvSpPr/>
          <p:nvPr/>
        </p:nvSpPr>
        <p:spPr>
          <a:xfrm>
            <a:off x="8701034" y="2276873"/>
            <a:ext cx="1884217" cy="165618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8701034" y="2412465"/>
            <a:ext cx="1800200" cy="1384995"/>
          </a:xfrm>
          <a:prstGeom prst="rect">
            <a:avLst/>
          </a:prstGeom>
          <a:noFill/>
        </p:spPr>
        <p:txBody>
          <a:bodyPr wrap="square" rtlCol="0">
            <a:spAutoFit/>
          </a:bodyPr>
          <a:lstStyle/>
          <a:p>
            <a:pPr algn="ctr" rtl="1"/>
            <a:r>
              <a:rPr lang="fa-IR" sz="2800" b="1" dirty="0">
                <a:cs typeface="B Nazanin" panose="00000400000000000000" pitchFamily="2" charset="-78"/>
              </a:rPr>
              <a:t>میزان جوانی جمعیت کشور</a:t>
            </a:r>
            <a:endParaRPr lang="en-US" sz="2800" b="1" dirty="0">
              <a:cs typeface="B Nazanin" panose="00000400000000000000" pitchFamily="2" charset="-78"/>
            </a:endParaRPr>
          </a:p>
        </p:txBody>
      </p:sp>
      <p:sp>
        <p:nvSpPr>
          <p:cNvPr id="3" name="Down Arrow 2"/>
          <p:cNvSpPr/>
          <p:nvPr/>
        </p:nvSpPr>
        <p:spPr>
          <a:xfrm>
            <a:off x="5112643" y="2636912"/>
            <a:ext cx="1008112" cy="2304256"/>
          </a:xfrm>
          <a:prstGeom prst="down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13963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304" r="7086"/>
          <a:stretch/>
        </p:blipFill>
        <p:spPr bwMode="auto">
          <a:xfrm>
            <a:off x="288107" y="188640"/>
            <a:ext cx="7759700" cy="6414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ounded Rectangle 3"/>
          <p:cNvSpPr/>
          <p:nvPr/>
        </p:nvSpPr>
        <p:spPr>
          <a:xfrm>
            <a:off x="8497019" y="2276875"/>
            <a:ext cx="1884217" cy="165618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8497018" y="2627913"/>
            <a:ext cx="1884217" cy="954107"/>
          </a:xfrm>
          <a:prstGeom prst="rect">
            <a:avLst/>
          </a:prstGeom>
          <a:noFill/>
        </p:spPr>
        <p:txBody>
          <a:bodyPr wrap="square" rtlCol="0">
            <a:spAutoFit/>
          </a:bodyPr>
          <a:lstStyle/>
          <a:p>
            <a:pPr algn="ctr" rtl="1"/>
            <a:r>
              <a:rPr lang="fa-IR" sz="2800" b="1" dirty="0">
                <a:cs typeface="B Nazanin" panose="00000400000000000000" pitchFamily="2" charset="-78"/>
              </a:rPr>
              <a:t>میانگین سنی جمعیت کشور</a:t>
            </a:r>
            <a:endParaRPr lang="en-US" sz="2800" b="1" dirty="0">
              <a:cs typeface="B Nazanin" panose="00000400000000000000" pitchFamily="2" charset="-78"/>
            </a:endParaRPr>
          </a:p>
        </p:txBody>
      </p:sp>
      <p:cxnSp>
        <p:nvCxnSpPr>
          <p:cNvPr id="6" name="Straight Arrow Connector 5"/>
          <p:cNvCxnSpPr/>
          <p:nvPr/>
        </p:nvCxnSpPr>
        <p:spPr>
          <a:xfrm flipV="1">
            <a:off x="3888507" y="692696"/>
            <a:ext cx="3168352" cy="864096"/>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883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fa-IR"/>
          </a:p>
        </p:txBody>
      </p:sp>
      <p:pic>
        <p:nvPicPr>
          <p:cNvPr id="3" name="Picture 2"/>
          <p:cNvPicPr/>
          <p:nvPr/>
        </p:nvPicPr>
        <p:blipFill rotWithShape="1">
          <a:blip r:embed="rId2"/>
          <a:srcRect l="14647" t="31958" r="20450" b="13651"/>
          <a:stretch/>
        </p:blipFill>
        <p:spPr>
          <a:xfrm>
            <a:off x="180376" y="72075"/>
            <a:ext cx="5402794" cy="2852869"/>
          </a:xfrm>
          <a:prstGeom prst="rect">
            <a:avLst/>
          </a:prstGeom>
        </p:spPr>
      </p:pic>
      <p:pic>
        <p:nvPicPr>
          <p:cNvPr id="4" name="Picture 3"/>
          <p:cNvPicPr/>
          <p:nvPr/>
        </p:nvPicPr>
        <p:blipFill rotWithShape="1">
          <a:blip r:embed="rId3"/>
          <a:srcRect l="13975" t="21164" r="20988" b="9206"/>
          <a:stretch/>
        </p:blipFill>
        <p:spPr>
          <a:xfrm>
            <a:off x="144091" y="2935627"/>
            <a:ext cx="5475365" cy="3589717"/>
          </a:xfrm>
          <a:prstGeom prst="rect">
            <a:avLst/>
          </a:prstGeom>
        </p:spPr>
      </p:pic>
      <p:sp>
        <p:nvSpPr>
          <p:cNvPr id="5" name="TextBox 4"/>
          <p:cNvSpPr txBox="1"/>
          <p:nvPr/>
        </p:nvSpPr>
        <p:spPr>
          <a:xfrm>
            <a:off x="5904731" y="1334615"/>
            <a:ext cx="3960440" cy="584775"/>
          </a:xfrm>
          <a:prstGeom prst="rect">
            <a:avLst/>
          </a:prstGeom>
          <a:noFill/>
        </p:spPr>
        <p:txBody>
          <a:bodyPr wrap="square" rtlCol="0">
            <a:spAutoFit/>
          </a:bodyPr>
          <a:lstStyle/>
          <a:p>
            <a:pPr algn="r" rtl="1"/>
            <a:r>
              <a:rPr lang="fa-IR" sz="3200" b="1" dirty="0">
                <a:cs typeface="B Nazanin" panose="00000400000000000000" pitchFamily="2" charset="-78"/>
              </a:rPr>
              <a:t>رشد جمعیت سالمندان </a:t>
            </a:r>
            <a:endParaRPr lang="en-US" sz="3200" b="1" dirty="0">
              <a:cs typeface="B Nazanin" panose="00000400000000000000" pitchFamily="2" charset="-78"/>
            </a:endParaRPr>
          </a:p>
        </p:txBody>
      </p:sp>
      <p:sp>
        <p:nvSpPr>
          <p:cNvPr id="6" name="TextBox 5"/>
          <p:cNvSpPr txBox="1"/>
          <p:nvPr/>
        </p:nvSpPr>
        <p:spPr>
          <a:xfrm>
            <a:off x="5912020" y="4186535"/>
            <a:ext cx="3960440" cy="1077218"/>
          </a:xfrm>
          <a:prstGeom prst="rect">
            <a:avLst/>
          </a:prstGeom>
          <a:noFill/>
        </p:spPr>
        <p:txBody>
          <a:bodyPr wrap="square" rtlCol="0">
            <a:spAutoFit/>
          </a:bodyPr>
          <a:lstStyle/>
          <a:p>
            <a:pPr algn="r" rtl="1"/>
            <a:r>
              <a:rPr lang="fa-IR" sz="3200" b="1" dirty="0">
                <a:cs typeface="B Nazanin" panose="00000400000000000000" pitchFamily="2" charset="-78"/>
              </a:rPr>
              <a:t>پیش بینی جمعیت سالمندان در سالهای آینده</a:t>
            </a:r>
            <a:endParaRPr lang="en-US" sz="3200" b="1" dirty="0">
              <a:cs typeface="B Nazanin" panose="00000400000000000000" pitchFamily="2" charset="-78"/>
            </a:endParaRPr>
          </a:p>
        </p:txBody>
      </p:sp>
      <p:sp>
        <p:nvSpPr>
          <p:cNvPr id="7" name="TextBox 6"/>
          <p:cNvSpPr txBox="1"/>
          <p:nvPr/>
        </p:nvSpPr>
        <p:spPr>
          <a:xfrm>
            <a:off x="180377" y="6488541"/>
            <a:ext cx="5330786" cy="369332"/>
          </a:xfrm>
          <a:prstGeom prst="rect">
            <a:avLst/>
          </a:prstGeom>
          <a:noFill/>
        </p:spPr>
        <p:txBody>
          <a:bodyPr wrap="square" rtlCol="0">
            <a:spAutoFit/>
          </a:bodyPr>
          <a:lstStyle/>
          <a:p>
            <a:pPr rtl="1"/>
            <a:r>
              <a:rPr lang="fa-IR" b="1" i="1" dirty="0">
                <a:cs typeface="B Nazanin" panose="00000400000000000000" pitchFamily="2" charset="-78"/>
              </a:rPr>
              <a:t>منبع: درگاه مرکز ملی آمار</a:t>
            </a:r>
            <a:endParaRPr lang="en-US" b="1" i="1" dirty="0">
              <a:cs typeface="B Nazanin" panose="00000400000000000000" pitchFamily="2" charset="-78"/>
            </a:endParaRPr>
          </a:p>
        </p:txBody>
      </p:sp>
    </p:spTree>
    <p:extLst>
      <p:ext uri="{BB962C8B-B14F-4D97-AF65-F5344CB8AC3E}">
        <p14:creationId xmlns:p14="http://schemas.microsoft.com/office/powerpoint/2010/main" val="1311665947"/>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92563" y="1340768"/>
            <a:ext cx="6120679" cy="5324535"/>
          </a:xfrm>
          <a:prstGeom prst="rect">
            <a:avLst/>
          </a:prstGeom>
          <a:noFill/>
        </p:spPr>
        <p:txBody>
          <a:bodyPr wrap="square" rtlCol="0">
            <a:spAutoFit/>
          </a:bodyPr>
          <a:lstStyle/>
          <a:p>
            <a:pPr marL="342900" indent="-342900" algn="just" rtl="1">
              <a:buFont typeface="Wingdings" panose="05000000000000000000" pitchFamily="2" charset="2"/>
              <a:buChar char="§"/>
            </a:pPr>
            <a:r>
              <a:rPr lang="fa-IR" sz="2000" b="1" dirty="0">
                <a:cs typeface="B Nazanin" panose="00000400000000000000" pitchFamily="2" charset="-78"/>
              </a:rPr>
              <a:t>شاخص سالخوردگی : نسبت سالمندان به كودكان (تقسيم جمعيت بالاي 65 سال به جمعيت زیر 15 سال ضرب در 100) </a:t>
            </a:r>
          </a:p>
          <a:p>
            <a:pPr marL="342900" indent="-342900" algn="just" rtl="1">
              <a:buFont typeface="Wingdings" panose="05000000000000000000" pitchFamily="2" charset="2"/>
              <a:buChar char="§"/>
            </a:pPr>
            <a:r>
              <a:rPr lang="fa-IR" sz="2000" b="1" dirty="0">
                <a:cs typeface="B Nazanin" panose="00000400000000000000" pitchFamily="2" charset="-78"/>
              </a:rPr>
              <a:t>از مهمترین معيارهاي مرتبط با سالخوردگی جمعيت است</a:t>
            </a:r>
          </a:p>
          <a:p>
            <a:pPr marL="342900" indent="-342900" algn="just" rtl="1">
              <a:buFont typeface="Wingdings" panose="05000000000000000000" pitchFamily="2" charset="2"/>
              <a:buChar char="§"/>
            </a:pPr>
            <a:r>
              <a:rPr lang="fa-IR" sz="2000" b="1" dirty="0">
                <a:cs typeface="B Nazanin" panose="00000400000000000000" pitchFamily="2" charset="-78"/>
              </a:rPr>
              <a:t>بيشترین حساسيت را به تفاوتها و تغييرات در تركيب سنی دارد </a:t>
            </a:r>
          </a:p>
          <a:p>
            <a:pPr marL="342900" indent="-342900" algn="just" rtl="1">
              <a:buFont typeface="Wingdings" panose="05000000000000000000" pitchFamily="2" charset="2"/>
              <a:buChar char="§"/>
            </a:pPr>
            <a:r>
              <a:rPr lang="fa-IR" sz="2000" b="1" dirty="0">
                <a:cs typeface="B Nazanin" panose="00000400000000000000" pitchFamily="2" charset="-78"/>
              </a:rPr>
              <a:t>تغييرات باروري را به سرعت در خود نشان میدهد </a:t>
            </a:r>
          </a:p>
          <a:p>
            <a:pPr marL="342900" indent="-342900" algn="just" rtl="1">
              <a:buFont typeface="Wingdings" panose="05000000000000000000" pitchFamily="2" charset="2"/>
              <a:buChar char="§"/>
            </a:pPr>
            <a:r>
              <a:rPr lang="fa-IR" sz="2000" b="1" dirty="0">
                <a:cs typeface="B Nazanin" panose="00000400000000000000" pitchFamily="2" charset="-78"/>
              </a:rPr>
              <a:t>جمعيتهاي با رقم كمتر از 15 ، جوان و جمعيتهاي بيش از 30 سال، سالخورده به حساب میآیند. </a:t>
            </a:r>
          </a:p>
          <a:p>
            <a:pPr marL="342900" indent="-342900" algn="just" rtl="1">
              <a:buFont typeface="Wingdings" panose="05000000000000000000" pitchFamily="2" charset="2"/>
              <a:buChar char="§"/>
            </a:pPr>
            <a:r>
              <a:rPr lang="fa-IR" sz="2000" b="1" dirty="0">
                <a:cs typeface="B Nazanin" panose="00000400000000000000" pitchFamily="2" charset="-78"/>
              </a:rPr>
              <a:t>در سطح دنيا در سال 2000 ، شاخص سالخوردگی دو كشور ژاپن و بلغارستان بيش از 100 بوده </a:t>
            </a:r>
          </a:p>
          <a:p>
            <a:pPr marL="342900" indent="-342900" algn="just" rtl="1">
              <a:buFont typeface="Wingdings" panose="05000000000000000000" pitchFamily="2" charset="2"/>
              <a:buChar char="§"/>
            </a:pPr>
            <a:r>
              <a:rPr lang="fa-IR" sz="2000" b="1" dirty="0">
                <a:cs typeface="B Nazanin" panose="00000400000000000000" pitchFamily="2" charset="-78"/>
              </a:rPr>
              <a:t>پيش بينی شده است كه تا سال 2030 ، همه كشورهاي توسعه یافته شاخص بيش از 100 داشته باشند</a:t>
            </a:r>
          </a:p>
          <a:p>
            <a:pPr marL="342900" indent="-342900" algn="just" rtl="1">
              <a:buFont typeface="Wingdings" panose="05000000000000000000" pitchFamily="2" charset="2"/>
              <a:buChar char="§"/>
            </a:pPr>
            <a:r>
              <a:rPr lang="fa-IR" sz="2000" b="1" dirty="0">
                <a:cs typeface="B Nazanin" panose="00000400000000000000" pitchFamily="2" charset="-78"/>
              </a:rPr>
              <a:t>حتی در ژاپن و برخی كشورهاي اروپایی به بالاي 200 میرسد</a:t>
            </a:r>
          </a:p>
          <a:p>
            <a:pPr marL="342900" indent="-342900" algn="just" rtl="1">
              <a:buFont typeface="Wingdings" panose="05000000000000000000" pitchFamily="2" charset="2"/>
              <a:buChar char="§"/>
            </a:pPr>
            <a:r>
              <a:rPr lang="fa-IR" sz="2000" b="1" dirty="0">
                <a:cs typeface="B Nazanin" panose="00000400000000000000" pitchFamily="2" charset="-78"/>
              </a:rPr>
              <a:t>در كشور ما ایران، نيز به بحث سالخوردگی جمعيت بيش از پيش توجه شده است و با توجه به روندهاي آینده، انتظار افزایش داریم</a:t>
            </a:r>
          </a:p>
          <a:p>
            <a:pPr rtl="1"/>
            <a:endParaRPr lang="fa-IR" sz="2000" dirty="0">
              <a:cs typeface="B Nazanin" panose="00000400000000000000" pitchFamily="2" charset="-78"/>
            </a:endParaRPr>
          </a:p>
          <a:p>
            <a:pPr rtl="1"/>
            <a:endParaRPr lang="fa-IR" sz="2000" dirty="0">
              <a:cs typeface="B Nazanin" panose="00000400000000000000" pitchFamily="2" charset="-78"/>
            </a:endParaRPr>
          </a:p>
          <a:p>
            <a:pPr rtl="1"/>
            <a:r>
              <a:rPr lang="fa-IR" sz="2000" dirty="0">
                <a:cs typeface="B Nazanin" panose="00000400000000000000" pitchFamily="2" charset="-78"/>
              </a:rPr>
              <a:t>مطالعه ی ضرغامی 1390</a:t>
            </a:r>
            <a:endParaRPr lang="en-US" sz="2000" dirty="0">
              <a:cs typeface="B Nazanin" panose="00000400000000000000" pitchFamily="2" charset="-78"/>
            </a:endParaRPr>
          </a:p>
        </p:txBody>
      </p:sp>
      <p:sp>
        <p:nvSpPr>
          <p:cNvPr id="5" name="Rounded Rectangle 4"/>
          <p:cNvSpPr/>
          <p:nvPr/>
        </p:nvSpPr>
        <p:spPr>
          <a:xfrm>
            <a:off x="3816499" y="332656"/>
            <a:ext cx="3240360" cy="72008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312443" y="404664"/>
            <a:ext cx="4320480" cy="523220"/>
          </a:xfrm>
          <a:prstGeom prst="rect">
            <a:avLst/>
          </a:prstGeom>
          <a:noFill/>
        </p:spPr>
        <p:txBody>
          <a:bodyPr wrap="square" rtlCol="0">
            <a:spAutoFit/>
          </a:bodyPr>
          <a:lstStyle/>
          <a:p>
            <a:pPr algn="ctr"/>
            <a:r>
              <a:rPr lang="fa-IR" sz="2800" b="1" dirty="0">
                <a:cs typeface="B Nazanin" panose="00000400000000000000" pitchFamily="2" charset="-78"/>
              </a:rPr>
              <a:t>شاخص سالخوردگي</a:t>
            </a:r>
          </a:p>
        </p:txBody>
      </p:sp>
      <p:graphicFrame>
        <p:nvGraphicFramePr>
          <p:cNvPr id="7" name="Table 6"/>
          <p:cNvGraphicFramePr>
            <a:graphicFrameLocks noGrp="1"/>
          </p:cNvGraphicFramePr>
          <p:nvPr>
            <p:extLst>
              <p:ext uri="{D42A27DB-BD31-4B8C-83A1-F6EECF244321}">
                <p14:modId xmlns:p14="http://schemas.microsoft.com/office/powerpoint/2010/main" val="2997311820"/>
              </p:ext>
            </p:extLst>
          </p:nvPr>
        </p:nvGraphicFramePr>
        <p:xfrm>
          <a:off x="288107" y="2190239"/>
          <a:ext cx="3960440" cy="3337560"/>
        </p:xfrm>
        <a:graphic>
          <a:graphicData uri="http://schemas.openxmlformats.org/drawingml/2006/table">
            <a:tbl>
              <a:tblPr firstRow="1" bandRow="1">
                <a:tableStyleId>{5C22544A-7EE6-4342-B048-85BDC9FD1C3A}</a:tableStyleId>
              </a:tblPr>
              <a:tblGrid>
                <a:gridCol w="1980220">
                  <a:extLst>
                    <a:ext uri="{9D8B030D-6E8A-4147-A177-3AD203B41FA5}">
                      <a16:colId xmlns:a16="http://schemas.microsoft.com/office/drawing/2014/main" val="20000"/>
                    </a:ext>
                  </a:extLst>
                </a:gridCol>
                <a:gridCol w="1980220">
                  <a:extLst>
                    <a:ext uri="{9D8B030D-6E8A-4147-A177-3AD203B41FA5}">
                      <a16:colId xmlns:a16="http://schemas.microsoft.com/office/drawing/2014/main" val="20001"/>
                    </a:ext>
                  </a:extLst>
                </a:gridCol>
              </a:tblGrid>
              <a:tr h="370840">
                <a:tc>
                  <a:txBody>
                    <a:bodyPr/>
                    <a:lstStyle/>
                    <a:p>
                      <a:pPr algn="ctr"/>
                      <a:r>
                        <a:rPr lang="fa-IR" b="1" dirty="0">
                          <a:cs typeface="B Nazanin" panose="00000400000000000000" pitchFamily="2" charset="-78"/>
                        </a:rPr>
                        <a:t>شاخص سالخوردگی</a:t>
                      </a:r>
                      <a:endParaRPr lang="en-US" b="1" dirty="0">
                        <a:cs typeface="B Nazanin" panose="00000400000000000000" pitchFamily="2" charset="-78"/>
                      </a:endParaRPr>
                    </a:p>
                  </a:txBody>
                  <a:tcPr/>
                </a:tc>
                <a:tc>
                  <a:txBody>
                    <a:bodyPr/>
                    <a:lstStyle/>
                    <a:p>
                      <a:pPr algn="ctr"/>
                      <a:r>
                        <a:rPr lang="fa-IR" b="1" dirty="0">
                          <a:cs typeface="B Nazanin" panose="00000400000000000000" pitchFamily="2" charset="-78"/>
                        </a:rPr>
                        <a:t>سال</a:t>
                      </a:r>
                      <a:endParaRPr lang="en-US" b="1" dirty="0">
                        <a:cs typeface="B Nazanin" panose="00000400000000000000" pitchFamily="2" charset="-78"/>
                      </a:endParaRPr>
                    </a:p>
                  </a:txBody>
                  <a:tcPr/>
                </a:tc>
                <a:extLst>
                  <a:ext uri="{0D108BD9-81ED-4DB2-BD59-A6C34878D82A}">
                    <a16:rowId xmlns:a16="http://schemas.microsoft.com/office/drawing/2014/main" val="10000"/>
                  </a:ext>
                </a:extLst>
              </a:tr>
              <a:tr h="370840">
                <a:tc>
                  <a:txBody>
                    <a:bodyPr/>
                    <a:lstStyle/>
                    <a:p>
                      <a:pPr algn="ctr"/>
                      <a:r>
                        <a:rPr lang="fa-IR" b="1" dirty="0">
                          <a:cs typeface="B Nazanin" panose="00000400000000000000" pitchFamily="2" charset="-78"/>
                        </a:rPr>
                        <a:t>9.4</a:t>
                      </a:r>
                      <a:endParaRPr lang="en-US" b="1" dirty="0">
                        <a:cs typeface="B Nazanin" panose="00000400000000000000" pitchFamily="2" charset="-78"/>
                      </a:endParaRPr>
                    </a:p>
                  </a:txBody>
                  <a:tcPr/>
                </a:tc>
                <a:tc>
                  <a:txBody>
                    <a:bodyPr/>
                    <a:lstStyle/>
                    <a:p>
                      <a:pPr algn="ctr"/>
                      <a:r>
                        <a:rPr lang="fa-IR" b="1" dirty="0">
                          <a:cs typeface="B Nazanin" panose="00000400000000000000" pitchFamily="2" charset="-78"/>
                        </a:rPr>
                        <a:t>1335</a:t>
                      </a:r>
                      <a:endParaRPr lang="en-US" b="1" dirty="0">
                        <a:cs typeface="B Nazanin" panose="00000400000000000000" pitchFamily="2" charset="-78"/>
                      </a:endParaRPr>
                    </a:p>
                  </a:txBody>
                  <a:tcPr/>
                </a:tc>
                <a:extLst>
                  <a:ext uri="{0D108BD9-81ED-4DB2-BD59-A6C34878D82A}">
                    <a16:rowId xmlns:a16="http://schemas.microsoft.com/office/drawing/2014/main" val="10001"/>
                  </a:ext>
                </a:extLst>
              </a:tr>
              <a:tr h="370840">
                <a:tc>
                  <a:txBody>
                    <a:bodyPr/>
                    <a:lstStyle/>
                    <a:p>
                      <a:pPr algn="ctr"/>
                      <a:r>
                        <a:rPr lang="fa-IR" b="1" dirty="0">
                          <a:cs typeface="B Nazanin" panose="00000400000000000000" pitchFamily="2" charset="-78"/>
                        </a:rPr>
                        <a:t>8.37</a:t>
                      </a:r>
                      <a:endParaRPr lang="en-US" b="1" dirty="0">
                        <a:cs typeface="B Nazanin" panose="00000400000000000000" pitchFamily="2" charset="-78"/>
                      </a:endParaRPr>
                    </a:p>
                  </a:txBody>
                  <a:tcPr/>
                </a:tc>
                <a:tc>
                  <a:txBody>
                    <a:bodyPr/>
                    <a:lstStyle/>
                    <a:p>
                      <a:pPr algn="ctr"/>
                      <a:r>
                        <a:rPr lang="fa-IR" b="1" dirty="0">
                          <a:cs typeface="B Nazanin" panose="00000400000000000000" pitchFamily="2" charset="-78"/>
                        </a:rPr>
                        <a:t>1345</a:t>
                      </a:r>
                      <a:endParaRPr lang="en-US" b="1" dirty="0">
                        <a:cs typeface="B Nazanin" panose="00000400000000000000" pitchFamily="2" charset="-78"/>
                      </a:endParaRPr>
                    </a:p>
                  </a:txBody>
                  <a:tcPr/>
                </a:tc>
                <a:extLst>
                  <a:ext uri="{0D108BD9-81ED-4DB2-BD59-A6C34878D82A}">
                    <a16:rowId xmlns:a16="http://schemas.microsoft.com/office/drawing/2014/main" val="10002"/>
                  </a:ext>
                </a:extLst>
              </a:tr>
              <a:tr h="370840">
                <a:tc>
                  <a:txBody>
                    <a:bodyPr/>
                    <a:lstStyle/>
                    <a:p>
                      <a:pPr algn="ctr"/>
                      <a:r>
                        <a:rPr lang="fa-IR" b="1" dirty="0">
                          <a:cs typeface="B Nazanin" panose="00000400000000000000" pitchFamily="2" charset="-78"/>
                        </a:rPr>
                        <a:t>7.9</a:t>
                      </a:r>
                      <a:endParaRPr lang="en-US" b="1" dirty="0">
                        <a:cs typeface="B Nazanin" panose="00000400000000000000" pitchFamily="2" charset="-78"/>
                      </a:endParaRPr>
                    </a:p>
                  </a:txBody>
                  <a:tcPr/>
                </a:tc>
                <a:tc>
                  <a:txBody>
                    <a:bodyPr/>
                    <a:lstStyle/>
                    <a:p>
                      <a:pPr algn="ctr"/>
                      <a:r>
                        <a:rPr lang="fa-IR" b="1" dirty="0">
                          <a:cs typeface="B Nazanin" panose="00000400000000000000" pitchFamily="2" charset="-78"/>
                        </a:rPr>
                        <a:t>1355</a:t>
                      </a:r>
                      <a:endParaRPr lang="en-US" b="1" dirty="0">
                        <a:cs typeface="B Nazanin" panose="00000400000000000000" pitchFamily="2" charset="-78"/>
                      </a:endParaRPr>
                    </a:p>
                  </a:txBody>
                  <a:tcPr/>
                </a:tc>
                <a:extLst>
                  <a:ext uri="{0D108BD9-81ED-4DB2-BD59-A6C34878D82A}">
                    <a16:rowId xmlns:a16="http://schemas.microsoft.com/office/drawing/2014/main" val="10003"/>
                  </a:ext>
                </a:extLst>
              </a:tr>
              <a:tr h="370840">
                <a:tc>
                  <a:txBody>
                    <a:bodyPr/>
                    <a:lstStyle/>
                    <a:p>
                      <a:pPr algn="ctr"/>
                      <a:r>
                        <a:rPr lang="fa-IR" b="1" dirty="0">
                          <a:cs typeface="B Nazanin" panose="00000400000000000000" pitchFamily="2" charset="-78"/>
                        </a:rPr>
                        <a:t>6.68</a:t>
                      </a:r>
                      <a:endParaRPr lang="en-US" b="1" dirty="0">
                        <a:cs typeface="B Nazanin" panose="00000400000000000000" pitchFamily="2" charset="-78"/>
                      </a:endParaRPr>
                    </a:p>
                  </a:txBody>
                  <a:tcPr/>
                </a:tc>
                <a:tc>
                  <a:txBody>
                    <a:bodyPr/>
                    <a:lstStyle/>
                    <a:p>
                      <a:pPr algn="ctr"/>
                      <a:r>
                        <a:rPr lang="fa-IR" b="1" dirty="0">
                          <a:cs typeface="B Nazanin" panose="00000400000000000000" pitchFamily="2" charset="-78"/>
                        </a:rPr>
                        <a:t>1365</a:t>
                      </a:r>
                      <a:endParaRPr lang="en-US" b="1" dirty="0">
                        <a:cs typeface="B Nazanin" panose="00000400000000000000" pitchFamily="2" charset="-78"/>
                      </a:endParaRPr>
                    </a:p>
                  </a:txBody>
                  <a:tcPr/>
                </a:tc>
                <a:extLst>
                  <a:ext uri="{0D108BD9-81ED-4DB2-BD59-A6C34878D82A}">
                    <a16:rowId xmlns:a16="http://schemas.microsoft.com/office/drawing/2014/main" val="10004"/>
                  </a:ext>
                </a:extLst>
              </a:tr>
              <a:tr h="370840">
                <a:tc>
                  <a:txBody>
                    <a:bodyPr/>
                    <a:lstStyle/>
                    <a:p>
                      <a:pPr algn="ctr"/>
                      <a:r>
                        <a:rPr lang="fa-IR" b="1" dirty="0">
                          <a:cs typeface="B Nazanin" panose="00000400000000000000" pitchFamily="2" charset="-78"/>
                        </a:rPr>
                        <a:t>10.94</a:t>
                      </a:r>
                      <a:endParaRPr lang="en-US" b="1" dirty="0">
                        <a:cs typeface="B Nazanin" panose="00000400000000000000" pitchFamily="2" charset="-78"/>
                      </a:endParaRPr>
                    </a:p>
                  </a:txBody>
                  <a:tcPr/>
                </a:tc>
                <a:tc>
                  <a:txBody>
                    <a:bodyPr/>
                    <a:lstStyle/>
                    <a:p>
                      <a:pPr algn="ctr"/>
                      <a:r>
                        <a:rPr lang="fa-IR" b="1" dirty="0">
                          <a:cs typeface="B Nazanin" panose="00000400000000000000" pitchFamily="2" charset="-78"/>
                        </a:rPr>
                        <a:t>1375</a:t>
                      </a:r>
                      <a:endParaRPr lang="en-US" b="1" dirty="0">
                        <a:cs typeface="B Nazanin" panose="00000400000000000000" pitchFamily="2" charset="-78"/>
                      </a:endParaRPr>
                    </a:p>
                  </a:txBody>
                  <a:tcPr/>
                </a:tc>
                <a:extLst>
                  <a:ext uri="{0D108BD9-81ED-4DB2-BD59-A6C34878D82A}">
                    <a16:rowId xmlns:a16="http://schemas.microsoft.com/office/drawing/2014/main" val="10005"/>
                  </a:ext>
                </a:extLst>
              </a:tr>
              <a:tr h="370840">
                <a:tc>
                  <a:txBody>
                    <a:bodyPr/>
                    <a:lstStyle/>
                    <a:p>
                      <a:pPr algn="ctr"/>
                      <a:r>
                        <a:rPr lang="fa-IR" b="1" dirty="0">
                          <a:cs typeface="B Nazanin" panose="00000400000000000000" pitchFamily="2" charset="-78"/>
                        </a:rPr>
                        <a:t>20.68</a:t>
                      </a:r>
                      <a:endParaRPr lang="en-US" b="1" dirty="0">
                        <a:cs typeface="B Nazanin" panose="00000400000000000000" pitchFamily="2" charset="-78"/>
                      </a:endParaRPr>
                    </a:p>
                  </a:txBody>
                  <a:tcPr/>
                </a:tc>
                <a:tc>
                  <a:txBody>
                    <a:bodyPr/>
                    <a:lstStyle/>
                    <a:p>
                      <a:pPr algn="ctr"/>
                      <a:r>
                        <a:rPr lang="fa-IR" b="1" dirty="0">
                          <a:cs typeface="B Nazanin" panose="00000400000000000000" pitchFamily="2" charset="-78"/>
                        </a:rPr>
                        <a:t>1385</a:t>
                      </a:r>
                      <a:endParaRPr lang="en-US" b="1" dirty="0">
                        <a:cs typeface="B Nazanin" panose="00000400000000000000" pitchFamily="2" charset="-78"/>
                      </a:endParaRPr>
                    </a:p>
                  </a:txBody>
                  <a:tcPr/>
                </a:tc>
                <a:extLst>
                  <a:ext uri="{0D108BD9-81ED-4DB2-BD59-A6C34878D82A}">
                    <a16:rowId xmlns:a16="http://schemas.microsoft.com/office/drawing/2014/main" val="10006"/>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b="1" dirty="0">
                          <a:cs typeface="B Nazanin" panose="00000400000000000000" pitchFamily="2" charset="-78"/>
                        </a:rPr>
                        <a:t>24.47</a:t>
                      </a:r>
                      <a:endParaRPr lang="en-US" b="1" dirty="0">
                        <a:cs typeface="B Nazanin" panose="00000400000000000000" pitchFamily="2" charset="-78"/>
                      </a:endParaRPr>
                    </a:p>
                  </a:txBody>
                  <a:tcPr/>
                </a:tc>
                <a:tc>
                  <a:txBody>
                    <a:bodyPr/>
                    <a:lstStyle/>
                    <a:p>
                      <a:pPr algn="ctr"/>
                      <a:r>
                        <a:rPr lang="fa-IR" b="1" dirty="0">
                          <a:cs typeface="B Nazanin" panose="00000400000000000000" pitchFamily="2" charset="-78"/>
                        </a:rPr>
                        <a:t>1390</a:t>
                      </a:r>
                      <a:endParaRPr lang="en-US" b="1" dirty="0">
                        <a:cs typeface="B Nazanin" panose="00000400000000000000" pitchFamily="2" charset="-78"/>
                      </a:endParaRPr>
                    </a:p>
                  </a:txBody>
                  <a:tcPr/>
                </a:tc>
                <a:extLst>
                  <a:ext uri="{0D108BD9-81ED-4DB2-BD59-A6C34878D82A}">
                    <a16:rowId xmlns:a16="http://schemas.microsoft.com/office/drawing/2014/main" val="10007"/>
                  </a:ext>
                </a:extLst>
              </a:tr>
              <a:tr h="370840">
                <a:tc>
                  <a:txBody>
                    <a:bodyPr/>
                    <a:lstStyle/>
                    <a:p>
                      <a:pPr algn="ctr"/>
                      <a:r>
                        <a:rPr lang="fa-IR" b="1" dirty="0">
                          <a:cs typeface="B Nazanin" panose="00000400000000000000" pitchFamily="2" charset="-78"/>
                        </a:rPr>
                        <a:t>25.4</a:t>
                      </a:r>
                      <a:endParaRPr lang="en-US" b="1" dirty="0">
                        <a:cs typeface="B Nazanin" panose="00000400000000000000" pitchFamily="2" charset="-78"/>
                      </a:endParaRPr>
                    </a:p>
                  </a:txBody>
                  <a:tcPr/>
                </a:tc>
                <a:tc>
                  <a:txBody>
                    <a:bodyPr/>
                    <a:lstStyle/>
                    <a:p>
                      <a:pPr algn="ctr"/>
                      <a:r>
                        <a:rPr lang="fa-IR" b="1" dirty="0">
                          <a:cs typeface="B Nazanin" panose="00000400000000000000" pitchFamily="2" charset="-78"/>
                        </a:rPr>
                        <a:t>1395</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6585760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155" y="692696"/>
            <a:ext cx="9492396" cy="6165304"/>
          </a:xfrm>
          <a:prstGeom prst="rect">
            <a:avLst/>
          </a:prstGeom>
        </p:spPr>
      </p:pic>
    </p:spTree>
    <p:extLst>
      <p:ext uri="{BB962C8B-B14F-4D97-AF65-F5344CB8AC3E}">
        <p14:creationId xmlns:p14="http://schemas.microsoft.com/office/powerpoint/2010/main" val="4236525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2952403" y="2011008"/>
            <a:ext cx="5616624" cy="864096"/>
          </a:xfrm>
          <a:prstGeom prst="roundRect">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ubtitle 2"/>
          <p:cNvSpPr txBox="1">
            <a:spLocks/>
          </p:cNvSpPr>
          <p:nvPr/>
        </p:nvSpPr>
        <p:spPr>
          <a:xfrm>
            <a:off x="2880394" y="2155024"/>
            <a:ext cx="5472609" cy="792088"/>
          </a:xfrm>
          <a:prstGeom prst="rect">
            <a:avLst/>
          </a:prstGeom>
          <a:no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fa-IR" dirty="0">
                <a:cs typeface="B Farnaz" panose="00000400000000000000" pitchFamily="2" charset="-78"/>
              </a:rPr>
              <a:t>تبعات اقتصادی سالمندی جمعیت</a:t>
            </a:r>
            <a:endParaRPr lang="en-US" dirty="0">
              <a:cs typeface="B Farnaz" panose="00000400000000000000" pitchFamily="2" charset="-78"/>
            </a:endParaRPr>
          </a:p>
        </p:txBody>
      </p:sp>
      <p:sp>
        <p:nvSpPr>
          <p:cNvPr id="5" name="TextBox 4"/>
          <p:cNvSpPr txBox="1"/>
          <p:nvPr/>
        </p:nvSpPr>
        <p:spPr>
          <a:xfrm>
            <a:off x="2520355" y="2947112"/>
            <a:ext cx="5904657" cy="1977464"/>
          </a:xfrm>
          <a:prstGeom prst="rect">
            <a:avLst/>
          </a:prstGeom>
          <a:noFill/>
        </p:spPr>
        <p:txBody>
          <a:bodyPr wrap="square" rtlCol="0">
            <a:spAutoFit/>
          </a:bodyPr>
          <a:lstStyle/>
          <a:p>
            <a:pPr marL="342900" indent="-342900" algn="r" rtl="1">
              <a:lnSpc>
                <a:spcPct val="150000"/>
              </a:lnSpc>
              <a:buAutoNum type="arabicPeriod"/>
            </a:pPr>
            <a:r>
              <a:rPr lang="fa-IR" sz="2800" b="1" dirty="0">
                <a:cs typeface="B Nazanin" panose="00000400000000000000" pitchFamily="2" charset="-78"/>
              </a:rPr>
              <a:t>وضعیت سالمندی جمعیت در ایران و جهان</a:t>
            </a:r>
          </a:p>
          <a:p>
            <a:pPr marL="342900" indent="-342900" algn="r" rtl="1">
              <a:lnSpc>
                <a:spcPct val="150000"/>
              </a:lnSpc>
              <a:buAutoNum type="arabicPeriod"/>
            </a:pPr>
            <a:r>
              <a:rPr lang="fa-IR" sz="2800" b="1" dirty="0">
                <a:cs typeface="B Nazanin" panose="00000400000000000000" pitchFamily="2" charset="-78"/>
              </a:rPr>
              <a:t>عواقب اقتصادی سالمندی جمعیت </a:t>
            </a:r>
          </a:p>
          <a:p>
            <a:pPr marL="342900" indent="-342900" algn="r" rtl="1">
              <a:lnSpc>
                <a:spcPct val="150000"/>
              </a:lnSpc>
              <a:buAutoNum type="arabicPeriod"/>
            </a:pPr>
            <a:r>
              <a:rPr lang="fa-IR" sz="2800" b="1" dirty="0">
                <a:cs typeface="B Nazanin" panose="00000400000000000000" pitchFamily="2" charset="-78"/>
              </a:rPr>
              <a:t>عواقب سالمندی جمعیت بر نظام سلامت</a:t>
            </a:r>
            <a:endParaRPr lang="en-US" sz="2800" b="1" dirty="0">
              <a:cs typeface="B Nazanin" panose="00000400000000000000" pitchFamily="2" charset="-78"/>
            </a:endParaRPr>
          </a:p>
        </p:txBody>
      </p:sp>
    </p:spTree>
    <p:extLst>
      <p:ext uri="{BB962C8B-B14F-4D97-AF65-F5344CB8AC3E}">
        <p14:creationId xmlns:p14="http://schemas.microsoft.com/office/powerpoint/2010/main" val="7458921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a:lnSpc>
                <a:spcPct val="150000"/>
              </a:lnSpc>
            </a:pPr>
            <a:r>
              <a:rPr lang="fa-IR" sz="2400">
                <a:solidFill>
                  <a:srgbClr val="002060"/>
                </a:solidFill>
                <a:cs typeface="B Titr" pitchFamily="2" charset="-78"/>
              </a:rPr>
              <a:t>شاخص سالخوردگي جمعيت استان‌ها - 1395</a:t>
            </a:r>
            <a:br>
              <a:rPr lang="fa-IR" sz="2400">
                <a:solidFill>
                  <a:srgbClr val="002060"/>
                </a:solidFill>
                <a:cs typeface="B Titr" pitchFamily="2" charset="-78"/>
              </a:rPr>
            </a:br>
            <a:r>
              <a:rPr lang="fa-IR" sz="1800">
                <a:solidFill>
                  <a:srgbClr val="002060"/>
                </a:solidFill>
                <a:cs typeface="B Titr" pitchFamily="2" charset="-78"/>
              </a:rPr>
              <a:t>(نسبت افراد بالاي 65 سال به افراد کمتر از 15 سال)</a:t>
            </a:r>
            <a:endParaRPr lang="fa-IR" sz="2400" dirty="0">
              <a:solidFill>
                <a:srgbClr val="002060"/>
              </a:solidFill>
              <a:cs typeface="B Titr" pitchFamily="2" charset="-78"/>
            </a:endParaRPr>
          </a:p>
        </p:txBody>
      </p:sp>
      <p:pic>
        <p:nvPicPr>
          <p:cNvPr id="3" name="Picture 2"/>
          <p:cNvPicPr/>
          <p:nvPr/>
        </p:nvPicPr>
        <p:blipFill rotWithShape="1">
          <a:blip r:embed="rId2"/>
          <a:srcRect r="11044"/>
          <a:stretch/>
        </p:blipFill>
        <p:spPr>
          <a:xfrm>
            <a:off x="288107" y="260648"/>
            <a:ext cx="10225211" cy="6309320"/>
          </a:xfrm>
          <a:prstGeom prst="rect">
            <a:avLst/>
          </a:prstGeom>
          <a:ln>
            <a:solidFill>
              <a:schemeClr val="tx1"/>
            </a:solidFill>
          </a:ln>
        </p:spPr>
      </p:pic>
    </p:spTree>
    <p:extLst>
      <p:ext uri="{BB962C8B-B14F-4D97-AF65-F5344CB8AC3E}">
        <p14:creationId xmlns:p14="http://schemas.microsoft.com/office/powerpoint/2010/main" val="27854616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60115" y="1556792"/>
            <a:ext cx="5044540" cy="4824536"/>
          </a:xfrm>
          <a:prstGeom prst="roundRect">
            <a:avLst/>
          </a:pr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553056" y="1556792"/>
            <a:ext cx="5044540" cy="4824536"/>
          </a:xfrm>
          <a:prstGeom prst="roundRect">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368227" y="332656"/>
            <a:ext cx="8424936" cy="954107"/>
          </a:xfrm>
          <a:prstGeom prst="rect">
            <a:avLst/>
          </a:prstGeom>
          <a:noFill/>
        </p:spPr>
        <p:txBody>
          <a:bodyPr wrap="square" rtlCol="0">
            <a:spAutoFit/>
          </a:bodyPr>
          <a:lstStyle/>
          <a:p>
            <a:pPr algn="ctr"/>
            <a:r>
              <a:rPr lang="fa-IR" sz="2800" b="1" dirty="0">
                <a:cs typeface="B Nazanin" panose="00000400000000000000" pitchFamily="2" charset="-78"/>
              </a:rPr>
              <a:t>تغییرات هرم جمعیتی و تعداد سالمندان ایران در فاصله سالهای 1365 تا 1400</a:t>
            </a:r>
            <a:endParaRPr lang="en-US" sz="2800" b="1" dirty="0">
              <a:cs typeface="B Nazanin" panose="00000400000000000000" pitchFamily="2" charset="-78"/>
            </a:endParaRPr>
          </a:p>
        </p:txBody>
      </p:sp>
    </p:spTree>
    <p:extLst>
      <p:ext uri="{BB962C8B-B14F-4D97-AF65-F5344CB8AC3E}">
        <p14:creationId xmlns:p14="http://schemas.microsoft.com/office/powerpoint/2010/main" val="16666907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879" y="2492896"/>
            <a:ext cx="9289107" cy="158417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60115" y="2713484"/>
            <a:ext cx="9721215" cy="1143000"/>
          </a:xfrm>
        </p:spPr>
        <p:txBody>
          <a:bodyPr>
            <a:noAutofit/>
          </a:bodyPr>
          <a:lstStyle/>
          <a:p>
            <a:r>
              <a:rPr lang="fa-IR" sz="3200" dirty="0">
                <a:cs typeface="B Titr" panose="00000700000000000000" pitchFamily="2" charset="-78"/>
              </a:rPr>
              <a:t>عواقب اقتصادی سالمندی جمعیت </a:t>
            </a:r>
          </a:p>
        </p:txBody>
      </p:sp>
    </p:spTree>
    <p:extLst>
      <p:ext uri="{BB962C8B-B14F-4D97-AF65-F5344CB8AC3E}">
        <p14:creationId xmlns:p14="http://schemas.microsoft.com/office/powerpoint/2010/main" val="13602227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21">
            <a:extLst>
              <a:ext uri="{FF2B5EF4-FFF2-40B4-BE49-F238E27FC236}">
                <a16:creationId xmlns:a16="http://schemas.microsoft.com/office/drawing/2014/main" id="{77009741-D865-404E-8060-8E9BE31F9D47}"/>
              </a:ext>
            </a:extLst>
          </p:cNvPr>
          <p:cNvSpPr/>
          <p:nvPr/>
        </p:nvSpPr>
        <p:spPr>
          <a:xfrm>
            <a:off x="233236" y="692696"/>
            <a:ext cx="3456384" cy="5616624"/>
          </a:xfrm>
          <a:prstGeom prst="roundRect">
            <a:avLst>
              <a:gd name="adj" fmla="val 5137"/>
            </a:avLst>
          </a:prstGeom>
          <a:solidFill>
            <a:schemeClr val="bg1">
              <a:lumMod val="95000"/>
            </a:schemeClr>
          </a:solidFill>
          <a:ln w="1905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2800" b="1" dirty="0">
                <a:ln w="19050">
                  <a:noFill/>
                </a:ln>
                <a:solidFill>
                  <a:schemeClr val="accent1">
                    <a:lumMod val="75000"/>
                  </a:schemeClr>
                </a:solidFill>
                <a:latin typeface="Roya"/>
                <a:cs typeface="B Nazanin" panose="00000400000000000000" pitchFamily="2" charset="-78"/>
              </a:rPr>
              <a:t>جمعیت شکلی از سرمایه است. </a:t>
            </a:r>
          </a:p>
          <a:p>
            <a:pPr algn="r"/>
            <a:r>
              <a:rPr lang="fa-IR" sz="2800" b="1" dirty="0">
                <a:ln w="19050">
                  <a:noFill/>
                </a:ln>
                <a:solidFill>
                  <a:schemeClr val="accent1">
                    <a:lumMod val="75000"/>
                  </a:schemeClr>
                </a:solidFill>
                <a:latin typeface="Roya"/>
                <a:cs typeface="B Nazanin" panose="00000400000000000000" pitchFamily="2" charset="-78"/>
              </a:rPr>
              <a:t>با کنترل جمعیت، رشد اقتصادی کنترل و محدود می شود.</a:t>
            </a:r>
            <a:endParaRPr lang="en-US" sz="2800" b="1" dirty="0">
              <a:ln w="19050">
                <a:noFill/>
              </a:ln>
              <a:solidFill>
                <a:schemeClr val="accent1">
                  <a:lumMod val="75000"/>
                </a:schemeClr>
              </a:solidFill>
              <a:latin typeface="Roya"/>
              <a:cs typeface="B Nazanin" panose="00000400000000000000" pitchFamily="2" charset="-78"/>
            </a:endParaRPr>
          </a:p>
        </p:txBody>
      </p:sp>
      <p:pic>
        <p:nvPicPr>
          <p:cNvPr id="5" name="Content Placeholder 4"/>
          <p:cNvPicPr>
            <a:picLocks noGrp="1" noChangeAspect="1"/>
          </p:cNvPicPr>
          <p:nvPr>
            <p:ph idx="10"/>
          </p:nvPr>
        </p:nvPicPr>
        <p:blipFill rotWithShape="1">
          <a:blip r:embed="rId2" cstate="print">
            <a:extLst>
              <a:ext uri="{28A0092B-C50C-407E-A947-70E740481C1C}">
                <a14:useLocalDpi xmlns:a14="http://schemas.microsoft.com/office/drawing/2010/main" val="0"/>
              </a:ext>
            </a:extLst>
          </a:blip>
          <a:srcRect b="35339"/>
          <a:stretch/>
        </p:blipFill>
        <p:spPr>
          <a:xfrm>
            <a:off x="3715244" y="692696"/>
            <a:ext cx="6797999" cy="5637545"/>
          </a:xfrm>
          <a:prstGeom prst="rect">
            <a:avLst/>
          </a:prstGeom>
          <a:ln>
            <a:noFill/>
          </a:ln>
          <a:effectLst>
            <a:softEdge rad="112500"/>
          </a:effectLst>
        </p:spPr>
      </p:pic>
    </p:spTree>
    <p:extLst>
      <p:ext uri="{BB962C8B-B14F-4D97-AF65-F5344CB8AC3E}">
        <p14:creationId xmlns:p14="http://schemas.microsoft.com/office/powerpoint/2010/main" val="22673941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0801350" cy="6840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50636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hlinkClick r:id="rId2" action="ppaction://hlinksldjump"/>
            <a:extLst>
              <a:ext uri="{FF2B5EF4-FFF2-40B4-BE49-F238E27FC236}">
                <a16:creationId xmlns:a16="http://schemas.microsoft.com/office/drawing/2014/main" id="{2A1059EC-CB43-40C3-99E2-CD611D6C7B98}"/>
              </a:ext>
            </a:extLst>
          </p:cNvPr>
          <p:cNvSpPr/>
          <p:nvPr/>
        </p:nvSpPr>
        <p:spPr>
          <a:xfrm>
            <a:off x="320664" y="2233424"/>
            <a:ext cx="4605256" cy="4291920"/>
          </a:xfrm>
          <a:prstGeom prst="ellipse">
            <a:avLst/>
          </a:prstGeom>
          <a:solidFill>
            <a:schemeClr val="bg1"/>
          </a:solidFill>
          <a:ln w="38100">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80" name="Rectangle 279">
            <a:extLst>
              <a:ext uri="{FF2B5EF4-FFF2-40B4-BE49-F238E27FC236}">
                <a16:creationId xmlns:a16="http://schemas.microsoft.com/office/drawing/2014/main" id="{EC925EE7-112B-463A-9E63-20546EB2C730}"/>
              </a:ext>
            </a:extLst>
          </p:cNvPr>
          <p:cNvSpPr/>
          <p:nvPr/>
        </p:nvSpPr>
        <p:spPr>
          <a:xfrm rot="5400000">
            <a:off x="4806517" y="-1340933"/>
            <a:ext cx="541261" cy="4951258"/>
          </a:xfrm>
          <a:prstGeom prst="rect">
            <a:avLst/>
          </a:prstGeom>
          <a:solidFill>
            <a:srgbClr val="FFE699"/>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E2B2DA43-C1BF-4BBB-9951-0537AF714B76}"/>
              </a:ext>
            </a:extLst>
          </p:cNvPr>
          <p:cNvSpPr/>
          <p:nvPr/>
        </p:nvSpPr>
        <p:spPr>
          <a:xfrm>
            <a:off x="3312443" y="828001"/>
            <a:ext cx="3836418" cy="584775"/>
          </a:xfrm>
          <a:prstGeom prst="rect">
            <a:avLst/>
          </a:prstGeom>
        </p:spPr>
        <p:txBody>
          <a:bodyPr wrap="square">
            <a:spAutoFit/>
          </a:bodyPr>
          <a:lstStyle/>
          <a:p>
            <a:pPr algn="ctr" rtl="1"/>
            <a:r>
              <a:rPr lang="fa-IR" sz="3200" b="1" dirty="0">
                <a:solidFill>
                  <a:schemeClr val="accent5">
                    <a:lumMod val="75000"/>
                  </a:schemeClr>
                </a:solidFill>
                <a:cs typeface="B Roya" panose="00000400000000000000" pitchFamily="2" charset="-78"/>
              </a:rPr>
              <a:t>عواقب سالمندی</a:t>
            </a:r>
            <a:r>
              <a:rPr lang="en-US" sz="3200" b="1" dirty="0">
                <a:solidFill>
                  <a:schemeClr val="accent5">
                    <a:lumMod val="75000"/>
                  </a:schemeClr>
                </a:solidFill>
                <a:cs typeface="B Roya" panose="00000400000000000000" pitchFamily="2" charset="-78"/>
              </a:rPr>
              <a:t> </a:t>
            </a:r>
            <a:r>
              <a:rPr lang="fa-IR" sz="3200" b="1" dirty="0">
                <a:solidFill>
                  <a:schemeClr val="accent5">
                    <a:lumMod val="75000"/>
                  </a:schemeClr>
                </a:solidFill>
                <a:cs typeface="B Roya" panose="00000400000000000000" pitchFamily="2" charset="-78"/>
              </a:rPr>
              <a:t>جمعیت</a:t>
            </a:r>
          </a:p>
        </p:txBody>
      </p:sp>
      <p:sp>
        <p:nvSpPr>
          <p:cNvPr id="68" name="Rectangle 67">
            <a:extLst>
              <a:ext uri="{FF2B5EF4-FFF2-40B4-BE49-F238E27FC236}">
                <a16:creationId xmlns:a16="http://schemas.microsoft.com/office/drawing/2014/main" id="{F8E8D64E-C977-4EDA-8884-263DFE688B50}"/>
              </a:ext>
            </a:extLst>
          </p:cNvPr>
          <p:cNvSpPr/>
          <p:nvPr/>
        </p:nvSpPr>
        <p:spPr>
          <a:xfrm>
            <a:off x="6728345" y="2139862"/>
            <a:ext cx="1120601" cy="66519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9" name="Rectangle 68">
            <a:extLst>
              <a:ext uri="{FF2B5EF4-FFF2-40B4-BE49-F238E27FC236}">
                <a16:creationId xmlns:a16="http://schemas.microsoft.com/office/drawing/2014/main" id="{E5D58B17-46B0-4D76-AEBB-809377C4BDEC}"/>
              </a:ext>
            </a:extLst>
          </p:cNvPr>
          <p:cNvSpPr/>
          <p:nvPr/>
        </p:nvSpPr>
        <p:spPr>
          <a:xfrm>
            <a:off x="3568469" y="2157055"/>
            <a:ext cx="3558745" cy="312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0" name="Rectangle 69">
            <a:extLst>
              <a:ext uri="{FF2B5EF4-FFF2-40B4-BE49-F238E27FC236}">
                <a16:creationId xmlns:a16="http://schemas.microsoft.com/office/drawing/2014/main" id="{6CEC435D-3F3A-4FB8-85B1-E0CAB370C3E3}"/>
              </a:ext>
            </a:extLst>
          </p:cNvPr>
          <p:cNvSpPr/>
          <p:nvPr/>
        </p:nvSpPr>
        <p:spPr>
          <a:xfrm>
            <a:off x="3568469" y="2484872"/>
            <a:ext cx="3558745" cy="32018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1" name="Rectangle 70">
            <a:extLst>
              <a:ext uri="{FF2B5EF4-FFF2-40B4-BE49-F238E27FC236}">
                <a16:creationId xmlns:a16="http://schemas.microsoft.com/office/drawing/2014/main" id="{915B2525-3BEE-4D23-91EF-DE96A32A6686}"/>
              </a:ext>
            </a:extLst>
          </p:cNvPr>
          <p:cNvSpPr/>
          <p:nvPr/>
        </p:nvSpPr>
        <p:spPr>
          <a:xfrm>
            <a:off x="3576249" y="2804804"/>
            <a:ext cx="4263075" cy="320181"/>
          </a:xfrm>
          <a:prstGeom prst="rect">
            <a:avLst/>
          </a:prstGeom>
          <a:solidFill>
            <a:srgbClr val="FBD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72" name="Group 71">
            <a:extLst>
              <a:ext uri="{FF2B5EF4-FFF2-40B4-BE49-F238E27FC236}">
                <a16:creationId xmlns:a16="http://schemas.microsoft.com/office/drawing/2014/main" id="{CF450000-B804-41E7-A2AA-014208F0226E}"/>
              </a:ext>
            </a:extLst>
          </p:cNvPr>
          <p:cNvGrpSpPr/>
          <p:nvPr/>
        </p:nvGrpSpPr>
        <p:grpSpPr>
          <a:xfrm>
            <a:off x="3621117" y="2850254"/>
            <a:ext cx="1883236" cy="199027"/>
            <a:chOff x="25764" y="3508316"/>
            <a:chExt cx="3648664" cy="384742"/>
          </a:xfrm>
        </p:grpSpPr>
        <p:sp>
          <p:nvSpPr>
            <p:cNvPr id="73" name="Oval 72">
              <a:extLst>
                <a:ext uri="{FF2B5EF4-FFF2-40B4-BE49-F238E27FC236}">
                  <a16:creationId xmlns:a16="http://schemas.microsoft.com/office/drawing/2014/main" id="{A93EC310-BDED-4341-835C-775CB7FB9830}"/>
                </a:ext>
              </a:extLst>
            </p:cNvPr>
            <p:cNvSpPr/>
            <p:nvPr/>
          </p:nvSpPr>
          <p:spPr>
            <a:xfrm>
              <a:off x="349900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id="{F5D75BB9-0A01-42C2-9B00-D3E75BF04309}"/>
                </a:ext>
              </a:extLst>
            </p:cNvPr>
            <p:cNvSpPr/>
            <p:nvPr/>
          </p:nvSpPr>
          <p:spPr>
            <a:xfrm>
              <a:off x="316715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EB76C0DD-0BE7-47F0-A393-CE83D116F619}"/>
                </a:ext>
              </a:extLst>
            </p:cNvPr>
            <p:cNvSpPr/>
            <p:nvPr/>
          </p:nvSpPr>
          <p:spPr>
            <a:xfrm>
              <a:off x="183976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41601B58-533B-4112-AB46-8ADF370B36BF}"/>
                </a:ext>
              </a:extLst>
            </p:cNvPr>
            <p:cNvSpPr/>
            <p:nvPr/>
          </p:nvSpPr>
          <p:spPr>
            <a:xfrm>
              <a:off x="844219"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DF383C97-9802-4F80-BC83-3C02330A24DD}"/>
                </a:ext>
              </a:extLst>
            </p:cNvPr>
            <p:cNvSpPr/>
            <p:nvPr/>
          </p:nvSpPr>
          <p:spPr>
            <a:xfrm>
              <a:off x="180522"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516D6E80-51EA-4486-923F-1970BA3AD28C}"/>
                </a:ext>
              </a:extLst>
            </p:cNvPr>
            <p:cNvSpPr/>
            <p:nvPr/>
          </p:nvSpPr>
          <p:spPr>
            <a:xfrm>
              <a:off x="2503461"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489663F7-B7C5-46C5-9C4A-8150B88FEDD6}"/>
                </a:ext>
              </a:extLst>
            </p:cNvPr>
            <p:cNvSpPr/>
            <p:nvPr/>
          </p:nvSpPr>
          <p:spPr>
            <a:xfrm>
              <a:off x="150791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F93A6F78-D959-4D42-99B0-A208C899F4A3}"/>
                </a:ext>
              </a:extLst>
            </p:cNvPr>
            <p:cNvSpPr/>
            <p:nvPr/>
          </p:nvSpPr>
          <p:spPr>
            <a:xfrm>
              <a:off x="2835310"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BA082F19-E26B-4BE3-8023-392E01A4D898}"/>
                </a:ext>
              </a:extLst>
            </p:cNvPr>
            <p:cNvSpPr/>
            <p:nvPr/>
          </p:nvSpPr>
          <p:spPr>
            <a:xfrm>
              <a:off x="217161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A53F52CB-5E42-4489-A02E-56A6E14C52DD}"/>
                </a:ext>
              </a:extLst>
            </p:cNvPr>
            <p:cNvSpPr/>
            <p:nvPr/>
          </p:nvSpPr>
          <p:spPr>
            <a:xfrm>
              <a:off x="117606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09198973-5766-4369-B4BA-76CF51425E50}"/>
                </a:ext>
              </a:extLst>
            </p:cNvPr>
            <p:cNvSpPr/>
            <p:nvPr/>
          </p:nvSpPr>
          <p:spPr>
            <a:xfrm>
              <a:off x="512371" y="350831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BABAAEF6-DB14-422D-9AF7-EECAF3332B13}"/>
                </a:ext>
              </a:extLst>
            </p:cNvPr>
            <p:cNvSpPr/>
            <p:nvPr/>
          </p:nvSpPr>
          <p:spPr>
            <a:xfrm>
              <a:off x="334424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A957EFF0-4940-44A0-A4F3-8AD107F18BD6}"/>
                </a:ext>
              </a:extLst>
            </p:cNvPr>
            <p:cNvSpPr/>
            <p:nvPr/>
          </p:nvSpPr>
          <p:spPr>
            <a:xfrm>
              <a:off x="3012400"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2FAF5347-CC0E-4481-B68A-0E7684BBFF70}"/>
                </a:ext>
              </a:extLst>
            </p:cNvPr>
            <p:cNvSpPr/>
            <p:nvPr/>
          </p:nvSpPr>
          <p:spPr>
            <a:xfrm>
              <a:off x="168500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035E8ABB-7784-453A-88AF-168D8766D59D}"/>
                </a:ext>
              </a:extLst>
            </p:cNvPr>
            <p:cNvSpPr/>
            <p:nvPr/>
          </p:nvSpPr>
          <p:spPr>
            <a:xfrm>
              <a:off x="689461"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a16="http://schemas.microsoft.com/office/drawing/2014/main" id="{12A8F043-8974-4F35-B4C2-65D521A012CB}"/>
                </a:ext>
              </a:extLst>
            </p:cNvPr>
            <p:cNvSpPr/>
            <p:nvPr/>
          </p:nvSpPr>
          <p:spPr>
            <a:xfrm>
              <a:off x="2576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44E5D35B-1DE1-4758-BB3B-9F9253BA91E5}"/>
                </a:ext>
              </a:extLst>
            </p:cNvPr>
            <p:cNvSpPr/>
            <p:nvPr/>
          </p:nvSpPr>
          <p:spPr>
            <a:xfrm>
              <a:off x="234870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75659284-2EDD-4D8D-A175-EEA5C2F6B990}"/>
                </a:ext>
              </a:extLst>
            </p:cNvPr>
            <p:cNvSpPr/>
            <p:nvPr/>
          </p:nvSpPr>
          <p:spPr>
            <a:xfrm>
              <a:off x="135315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54AF09CB-5797-476A-94EB-B7D754F41F3C}"/>
                </a:ext>
              </a:extLst>
            </p:cNvPr>
            <p:cNvSpPr/>
            <p:nvPr/>
          </p:nvSpPr>
          <p:spPr>
            <a:xfrm>
              <a:off x="2680553"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0EF9BD91-3E8B-4C05-9FED-B6A3D3E7589D}"/>
                </a:ext>
              </a:extLst>
            </p:cNvPr>
            <p:cNvSpPr/>
            <p:nvPr/>
          </p:nvSpPr>
          <p:spPr>
            <a:xfrm>
              <a:off x="201685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a:extLst>
                <a:ext uri="{FF2B5EF4-FFF2-40B4-BE49-F238E27FC236}">
                  <a16:creationId xmlns:a16="http://schemas.microsoft.com/office/drawing/2014/main" id="{3670B722-28D9-4519-A1AB-08A0CCC3154B}"/>
                </a:ext>
              </a:extLst>
            </p:cNvPr>
            <p:cNvSpPr/>
            <p:nvPr/>
          </p:nvSpPr>
          <p:spPr>
            <a:xfrm>
              <a:off x="1021310" y="3717628"/>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a:extLst>
                <a:ext uri="{FF2B5EF4-FFF2-40B4-BE49-F238E27FC236}">
                  <a16:creationId xmlns:a16="http://schemas.microsoft.com/office/drawing/2014/main" id="{E6AD9DAA-247D-49BD-B1EC-F55FFFF6DBE0}"/>
                </a:ext>
              </a:extLst>
            </p:cNvPr>
            <p:cNvSpPr/>
            <p:nvPr/>
          </p:nvSpPr>
          <p:spPr>
            <a:xfrm>
              <a:off x="357613" y="371763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5" name="Group 94">
            <a:extLst>
              <a:ext uri="{FF2B5EF4-FFF2-40B4-BE49-F238E27FC236}">
                <a16:creationId xmlns:a16="http://schemas.microsoft.com/office/drawing/2014/main" id="{800DFC1E-4F9D-4FA0-8A19-27443C92CE2F}"/>
              </a:ext>
            </a:extLst>
          </p:cNvPr>
          <p:cNvGrpSpPr/>
          <p:nvPr/>
        </p:nvGrpSpPr>
        <p:grpSpPr>
          <a:xfrm>
            <a:off x="5621054" y="2850254"/>
            <a:ext cx="1883236" cy="199027"/>
            <a:chOff x="25764" y="3508316"/>
            <a:chExt cx="3648664" cy="384742"/>
          </a:xfrm>
        </p:grpSpPr>
        <p:sp>
          <p:nvSpPr>
            <p:cNvPr id="96" name="Oval 95">
              <a:extLst>
                <a:ext uri="{FF2B5EF4-FFF2-40B4-BE49-F238E27FC236}">
                  <a16:creationId xmlns:a16="http://schemas.microsoft.com/office/drawing/2014/main" id="{F1D5AC06-FAC8-4164-AF44-CD25F60B9498}"/>
                </a:ext>
              </a:extLst>
            </p:cNvPr>
            <p:cNvSpPr/>
            <p:nvPr/>
          </p:nvSpPr>
          <p:spPr>
            <a:xfrm>
              <a:off x="349900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57F1CFB8-8646-45A8-9F63-419D0C1558CB}"/>
                </a:ext>
              </a:extLst>
            </p:cNvPr>
            <p:cNvSpPr/>
            <p:nvPr/>
          </p:nvSpPr>
          <p:spPr>
            <a:xfrm>
              <a:off x="316715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B70575FD-2B46-468E-A5EC-A4880C0E3BD2}"/>
                </a:ext>
              </a:extLst>
            </p:cNvPr>
            <p:cNvSpPr/>
            <p:nvPr/>
          </p:nvSpPr>
          <p:spPr>
            <a:xfrm>
              <a:off x="183976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870BEE8D-98FB-421B-87D0-E7AE4B656534}"/>
                </a:ext>
              </a:extLst>
            </p:cNvPr>
            <p:cNvSpPr/>
            <p:nvPr/>
          </p:nvSpPr>
          <p:spPr>
            <a:xfrm>
              <a:off x="844219"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E0408B0D-A2E1-4FD6-BF51-1DDA88667C86}"/>
                </a:ext>
              </a:extLst>
            </p:cNvPr>
            <p:cNvSpPr/>
            <p:nvPr/>
          </p:nvSpPr>
          <p:spPr>
            <a:xfrm>
              <a:off x="180522"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5B555D1B-A9E7-4402-BCF2-96B7AD117170}"/>
                </a:ext>
              </a:extLst>
            </p:cNvPr>
            <p:cNvSpPr/>
            <p:nvPr/>
          </p:nvSpPr>
          <p:spPr>
            <a:xfrm>
              <a:off x="2503461"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a:extLst>
                <a:ext uri="{FF2B5EF4-FFF2-40B4-BE49-F238E27FC236}">
                  <a16:creationId xmlns:a16="http://schemas.microsoft.com/office/drawing/2014/main" id="{07A41061-5D28-46A8-B929-F91624B52947}"/>
                </a:ext>
              </a:extLst>
            </p:cNvPr>
            <p:cNvSpPr/>
            <p:nvPr/>
          </p:nvSpPr>
          <p:spPr>
            <a:xfrm>
              <a:off x="150791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a:extLst>
                <a:ext uri="{FF2B5EF4-FFF2-40B4-BE49-F238E27FC236}">
                  <a16:creationId xmlns:a16="http://schemas.microsoft.com/office/drawing/2014/main" id="{14AE4F3A-2062-4299-8C23-FB6C2A743CA3}"/>
                </a:ext>
              </a:extLst>
            </p:cNvPr>
            <p:cNvSpPr/>
            <p:nvPr/>
          </p:nvSpPr>
          <p:spPr>
            <a:xfrm>
              <a:off x="2835310"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3">
              <a:extLst>
                <a:ext uri="{FF2B5EF4-FFF2-40B4-BE49-F238E27FC236}">
                  <a16:creationId xmlns:a16="http://schemas.microsoft.com/office/drawing/2014/main" id="{22FD1CBE-F6D6-478C-8083-35E3E6341B8A}"/>
                </a:ext>
              </a:extLst>
            </p:cNvPr>
            <p:cNvSpPr/>
            <p:nvPr/>
          </p:nvSpPr>
          <p:spPr>
            <a:xfrm>
              <a:off x="217161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04">
              <a:extLst>
                <a:ext uri="{FF2B5EF4-FFF2-40B4-BE49-F238E27FC236}">
                  <a16:creationId xmlns:a16="http://schemas.microsoft.com/office/drawing/2014/main" id="{41C3E5AA-1B5B-45BC-87CC-93E86E09CC13}"/>
                </a:ext>
              </a:extLst>
            </p:cNvPr>
            <p:cNvSpPr/>
            <p:nvPr/>
          </p:nvSpPr>
          <p:spPr>
            <a:xfrm>
              <a:off x="117606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a:extLst>
                <a:ext uri="{FF2B5EF4-FFF2-40B4-BE49-F238E27FC236}">
                  <a16:creationId xmlns:a16="http://schemas.microsoft.com/office/drawing/2014/main" id="{FC4ECBE6-18EC-416B-8AAB-CB43ABEDDB5D}"/>
                </a:ext>
              </a:extLst>
            </p:cNvPr>
            <p:cNvSpPr/>
            <p:nvPr/>
          </p:nvSpPr>
          <p:spPr>
            <a:xfrm>
              <a:off x="512371" y="350831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a:extLst>
                <a:ext uri="{FF2B5EF4-FFF2-40B4-BE49-F238E27FC236}">
                  <a16:creationId xmlns:a16="http://schemas.microsoft.com/office/drawing/2014/main" id="{1BF93B91-B8BD-4D59-A3BF-0D2C23121ED5}"/>
                </a:ext>
              </a:extLst>
            </p:cNvPr>
            <p:cNvSpPr/>
            <p:nvPr/>
          </p:nvSpPr>
          <p:spPr>
            <a:xfrm>
              <a:off x="334424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a:extLst>
                <a:ext uri="{FF2B5EF4-FFF2-40B4-BE49-F238E27FC236}">
                  <a16:creationId xmlns:a16="http://schemas.microsoft.com/office/drawing/2014/main" id="{D3D1A453-F77E-4104-B0F0-39525D0C2F02}"/>
                </a:ext>
              </a:extLst>
            </p:cNvPr>
            <p:cNvSpPr/>
            <p:nvPr/>
          </p:nvSpPr>
          <p:spPr>
            <a:xfrm>
              <a:off x="3012400"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a:extLst>
                <a:ext uri="{FF2B5EF4-FFF2-40B4-BE49-F238E27FC236}">
                  <a16:creationId xmlns:a16="http://schemas.microsoft.com/office/drawing/2014/main" id="{97F305EF-2B17-452B-8177-1EB7824B553D}"/>
                </a:ext>
              </a:extLst>
            </p:cNvPr>
            <p:cNvSpPr/>
            <p:nvPr/>
          </p:nvSpPr>
          <p:spPr>
            <a:xfrm>
              <a:off x="168500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a:extLst>
                <a:ext uri="{FF2B5EF4-FFF2-40B4-BE49-F238E27FC236}">
                  <a16:creationId xmlns:a16="http://schemas.microsoft.com/office/drawing/2014/main" id="{832369D5-ACFD-47E7-AD77-E5408CF2AF83}"/>
                </a:ext>
              </a:extLst>
            </p:cNvPr>
            <p:cNvSpPr/>
            <p:nvPr/>
          </p:nvSpPr>
          <p:spPr>
            <a:xfrm>
              <a:off x="689461"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a:extLst>
                <a:ext uri="{FF2B5EF4-FFF2-40B4-BE49-F238E27FC236}">
                  <a16:creationId xmlns:a16="http://schemas.microsoft.com/office/drawing/2014/main" id="{DE3571CB-7696-4700-8E53-FC97221AF0E7}"/>
                </a:ext>
              </a:extLst>
            </p:cNvPr>
            <p:cNvSpPr/>
            <p:nvPr/>
          </p:nvSpPr>
          <p:spPr>
            <a:xfrm>
              <a:off x="2576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DD8EB8AE-BC21-42C7-B644-9677DD3F843D}"/>
                </a:ext>
              </a:extLst>
            </p:cNvPr>
            <p:cNvSpPr/>
            <p:nvPr/>
          </p:nvSpPr>
          <p:spPr>
            <a:xfrm>
              <a:off x="234870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ECE993DC-F854-4FA4-9CC1-AE264AAFBAA2}"/>
                </a:ext>
              </a:extLst>
            </p:cNvPr>
            <p:cNvSpPr/>
            <p:nvPr/>
          </p:nvSpPr>
          <p:spPr>
            <a:xfrm>
              <a:off x="135315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972810DD-FE8C-43F8-BAC1-FA4D67EB1AFB}"/>
                </a:ext>
              </a:extLst>
            </p:cNvPr>
            <p:cNvSpPr/>
            <p:nvPr/>
          </p:nvSpPr>
          <p:spPr>
            <a:xfrm>
              <a:off x="2680553"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Oval 114">
              <a:extLst>
                <a:ext uri="{FF2B5EF4-FFF2-40B4-BE49-F238E27FC236}">
                  <a16:creationId xmlns:a16="http://schemas.microsoft.com/office/drawing/2014/main" id="{07E0FC78-8179-40C5-B612-0FBEC0474F94}"/>
                </a:ext>
              </a:extLst>
            </p:cNvPr>
            <p:cNvSpPr/>
            <p:nvPr/>
          </p:nvSpPr>
          <p:spPr>
            <a:xfrm>
              <a:off x="201685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Oval 115">
              <a:extLst>
                <a:ext uri="{FF2B5EF4-FFF2-40B4-BE49-F238E27FC236}">
                  <a16:creationId xmlns:a16="http://schemas.microsoft.com/office/drawing/2014/main" id="{CBE4299D-FFBA-4A3E-B47A-D5FE599B4364}"/>
                </a:ext>
              </a:extLst>
            </p:cNvPr>
            <p:cNvSpPr/>
            <p:nvPr/>
          </p:nvSpPr>
          <p:spPr>
            <a:xfrm>
              <a:off x="1021310" y="3717628"/>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a:extLst>
                <a:ext uri="{FF2B5EF4-FFF2-40B4-BE49-F238E27FC236}">
                  <a16:creationId xmlns:a16="http://schemas.microsoft.com/office/drawing/2014/main" id="{DB79998D-8AB6-40BF-A3FD-B56E6E678A5A}"/>
                </a:ext>
              </a:extLst>
            </p:cNvPr>
            <p:cNvSpPr/>
            <p:nvPr/>
          </p:nvSpPr>
          <p:spPr>
            <a:xfrm>
              <a:off x="357613" y="371763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8" name="Rectangle 117">
            <a:extLst>
              <a:ext uri="{FF2B5EF4-FFF2-40B4-BE49-F238E27FC236}">
                <a16:creationId xmlns:a16="http://schemas.microsoft.com/office/drawing/2014/main" id="{6CF59C46-605B-46EC-BB0C-2C5F35193D7C}"/>
              </a:ext>
            </a:extLst>
          </p:cNvPr>
          <p:cNvSpPr/>
          <p:nvPr/>
        </p:nvSpPr>
        <p:spPr>
          <a:xfrm>
            <a:off x="3509774" y="2093947"/>
            <a:ext cx="3712943" cy="830997"/>
          </a:xfrm>
          <a:prstGeom prst="rect">
            <a:avLst/>
          </a:prstGeom>
        </p:spPr>
        <p:txBody>
          <a:bodyPr wrap="square">
            <a:spAutoFit/>
          </a:bodyPr>
          <a:lstStyle/>
          <a:p>
            <a:pPr algn="ctr" rtl="1"/>
            <a:r>
              <a:rPr lang="fa-IR" sz="2400" b="1" dirty="0">
                <a:solidFill>
                  <a:schemeClr val="accent5">
                    <a:lumMod val="75000"/>
                  </a:schemeClr>
                </a:solidFill>
                <a:cs typeface="B Roya" panose="00000400000000000000" pitchFamily="2" charset="-78"/>
              </a:rPr>
              <a:t>ضعيف شدن</a:t>
            </a:r>
            <a:endParaRPr lang="en-US" sz="2400" b="1" dirty="0">
              <a:solidFill>
                <a:schemeClr val="accent5">
                  <a:lumMod val="75000"/>
                </a:schemeClr>
              </a:solidFill>
              <a:cs typeface="B Roya" panose="00000400000000000000" pitchFamily="2" charset="-78"/>
            </a:endParaRPr>
          </a:p>
          <a:p>
            <a:pPr algn="ctr" rtl="1"/>
            <a:r>
              <a:rPr lang="fa-IR" sz="2400" b="1" dirty="0">
                <a:solidFill>
                  <a:schemeClr val="accent5">
                    <a:lumMod val="75000"/>
                  </a:schemeClr>
                </a:solidFill>
                <a:cs typeface="B Roya" panose="00000400000000000000" pitchFamily="2" charset="-78"/>
              </a:rPr>
              <a:t>نيروي دفاعي كشور</a:t>
            </a:r>
          </a:p>
        </p:txBody>
      </p:sp>
      <p:grpSp>
        <p:nvGrpSpPr>
          <p:cNvPr id="121" name="Group 120">
            <a:extLst>
              <a:ext uri="{FF2B5EF4-FFF2-40B4-BE49-F238E27FC236}">
                <a16:creationId xmlns:a16="http://schemas.microsoft.com/office/drawing/2014/main" id="{EA6DE503-276F-4B9E-B587-D2EA5E3A4C2B}"/>
              </a:ext>
            </a:extLst>
          </p:cNvPr>
          <p:cNvGrpSpPr/>
          <p:nvPr/>
        </p:nvGrpSpPr>
        <p:grpSpPr>
          <a:xfrm>
            <a:off x="3568469" y="3150783"/>
            <a:ext cx="4271836" cy="1081548"/>
            <a:chOff x="4767271" y="5401314"/>
            <a:chExt cx="4281388" cy="1081548"/>
          </a:xfrm>
        </p:grpSpPr>
        <p:sp>
          <p:nvSpPr>
            <p:cNvPr id="122" name="Rectangle 121">
              <a:extLst>
                <a:ext uri="{FF2B5EF4-FFF2-40B4-BE49-F238E27FC236}">
                  <a16:creationId xmlns:a16="http://schemas.microsoft.com/office/drawing/2014/main" id="{6CEF2AE4-5348-4E86-9B37-CA80254CF3F9}"/>
                </a:ext>
              </a:extLst>
            </p:cNvPr>
            <p:cNvSpPr/>
            <p:nvPr/>
          </p:nvSpPr>
          <p:spPr>
            <a:xfrm>
              <a:off x="8333974" y="5497739"/>
              <a:ext cx="714685" cy="66519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23" name="Rectangle 122">
              <a:extLst>
                <a:ext uri="{FF2B5EF4-FFF2-40B4-BE49-F238E27FC236}">
                  <a16:creationId xmlns:a16="http://schemas.microsoft.com/office/drawing/2014/main" id="{E40FA02E-29E1-4F34-A3C3-121BDC7B252C}"/>
                </a:ext>
              </a:extLst>
            </p:cNvPr>
            <p:cNvSpPr/>
            <p:nvPr/>
          </p:nvSpPr>
          <p:spPr>
            <a:xfrm>
              <a:off x="4767271" y="5514932"/>
              <a:ext cx="3566703" cy="312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24" name="Rectangle 123">
              <a:extLst>
                <a:ext uri="{FF2B5EF4-FFF2-40B4-BE49-F238E27FC236}">
                  <a16:creationId xmlns:a16="http://schemas.microsoft.com/office/drawing/2014/main" id="{6FB4E074-AC57-48E2-A220-6BE70FA35A22}"/>
                </a:ext>
              </a:extLst>
            </p:cNvPr>
            <p:cNvSpPr/>
            <p:nvPr/>
          </p:nvSpPr>
          <p:spPr>
            <a:xfrm>
              <a:off x="4767271" y="5842749"/>
              <a:ext cx="3566703" cy="32018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25" name="Rectangle 124">
              <a:extLst>
                <a:ext uri="{FF2B5EF4-FFF2-40B4-BE49-F238E27FC236}">
                  <a16:creationId xmlns:a16="http://schemas.microsoft.com/office/drawing/2014/main" id="{95D2E435-8000-44EC-B615-57710BB894A7}"/>
                </a:ext>
              </a:extLst>
            </p:cNvPr>
            <p:cNvSpPr/>
            <p:nvPr/>
          </p:nvSpPr>
          <p:spPr>
            <a:xfrm>
              <a:off x="4776052" y="6162681"/>
              <a:ext cx="4272607" cy="320181"/>
            </a:xfrm>
            <a:prstGeom prst="rect">
              <a:avLst/>
            </a:prstGeom>
            <a:solidFill>
              <a:srgbClr val="FBD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p>
          </p:txBody>
        </p:sp>
        <p:grpSp>
          <p:nvGrpSpPr>
            <p:cNvPr id="126" name="Group 125">
              <a:extLst>
                <a:ext uri="{FF2B5EF4-FFF2-40B4-BE49-F238E27FC236}">
                  <a16:creationId xmlns:a16="http://schemas.microsoft.com/office/drawing/2014/main" id="{B94BA169-15E6-4F92-BDAF-F4B84677E872}"/>
                </a:ext>
              </a:extLst>
            </p:cNvPr>
            <p:cNvGrpSpPr/>
            <p:nvPr/>
          </p:nvGrpSpPr>
          <p:grpSpPr>
            <a:xfrm>
              <a:off x="4826696" y="6208131"/>
              <a:ext cx="1887447" cy="199027"/>
              <a:chOff x="25764" y="3508316"/>
              <a:chExt cx="3648664" cy="384742"/>
            </a:xfrm>
          </p:grpSpPr>
          <p:sp>
            <p:nvSpPr>
              <p:cNvPr id="152" name="Oval 151">
                <a:extLst>
                  <a:ext uri="{FF2B5EF4-FFF2-40B4-BE49-F238E27FC236}">
                    <a16:creationId xmlns:a16="http://schemas.microsoft.com/office/drawing/2014/main" id="{29CE42E4-1EEC-49B0-A730-2764EF86C410}"/>
                  </a:ext>
                </a:extLst>
              </p:cNvPr>
              <p:cNvSpPr/>
              <p:nvPr/>
            </p:nvSpPr>
            <p:spPr>
              <a:xfrm>
                <a:off x="349900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53" name="Oval 152">
                <a:extLst>
                  <a:ext uri="{FF2B5EF4-FFF2-40B4-BE49-F238E27FC236}">
                    <a16:creationId xmlns:a16="http://schemas.microsoft.com/office/drawing/2014/main" id="{F053E4BF-FDCD-48DF-8108-13B7561E87D2}"/>
                  </a:ext>
                </a:extLst>
              </p:cNvPr>
              <p:cNvSpPr/>
              <p:nvPr/>
            </p:nvSpPr>
            <p:spPr>
              <a:xfrm>
                <a:off x="316715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54" name="Oval 153">
                <a:extLst>
                  <a:ext uri="{FF2B5EF4-FFF2-40B4-BE49-F238E27FC236}">
                    <a16:creationId xmlns:a16="http://schemas.microsoft.com/office/drawing/2014/main" id="{92C84437-B1B6-468F-9C21-A5309DE72B84}"/>
                  </a:ext>
                </a:extLst>
              </p:cNvPr>
              <p:cNvSpPr/>
              <p:nvPr/>
            </p:nvSpPr>
            <p:spPr>
              <a:xfrm>
                <a:off x="183976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55" name="Oval 154">
                <a:extLst>
                  <a:ext uri="{FF2B5EF4-FFF2-40B4-BE49-F238E27FC236}">
                    <a16:creationId xmlns:a16="http://schemas.microsoft.com/office/drawing/2014/main" id="{4C20D0A3-D8B1-4A67-A481-97DE608552EA}"/>
                  </a:ext>
                </a:extLst>
              </p:cNvPr>
              <p:cNvSpPr/>
              <p:nvPr/>
            </p:nvSpPr>
            <p:spPr>
              <a:xfrm>
                <a:off x="844219"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56" name="Oval 155">
                <a:extLst>
                  <a:ext uri="{FF2B5EF4-FFF2-40B4-BE49-F238E27FC236}">
                    <a16:creationId xmlns:a16="http://schemas.microsoft.com/office/drawing/2014/main" id="{57C66FE5-67A4-43C9-A37C-4A2D28043C63}"/>
                  </a:ext>
                </a:extLst>
              </p:cNvPr>
              <p:cNvSpPr/>
              <p:nvPr/>
            </p:nvSpPr>
            <p:spPr>
              <a:xfrm>
                <a:off x="180522"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57" name="Oval 156">
                <a:extLst>
                  <a:ext uri="{FF2B5EF4-FFF2-40B4-BE49-F238E27FC236}">
                    <a16:creationId xmlns:a16="http://schemas.microsoft.com/office/drawing/2014/main" id="{1ABD3535-31DB-45BF-9717-66B3EF647039}"/>
                  </a:ext>
                </a:extLst>
              </p:cNvPr>
              <p:cNvSpPr/>
              <p:nvPr/>
            </p:nvSpPr>
            <p:spPr>
              <a:xfrm>
                <a:off x="2503461"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58" name="Oval 157">
                <a:extLst>
                  <a:ext uri="{FF2B5EF4-FFF2-40B4-BE49-F238E27FC236}">
                    <a16:creationId xmlns:a16="http://schemas.microsoft.com/office/drawing/2014/main" id="{130E5680-D00F-4796-A0A6-C10C572A7F89}"/>
                  </a:ext>
                </a:extLst>
              </p:cNvPr>
              <p:cNvSpPr/>
              <p:nvPr/>
            </p:nvSpPr>
            <p:spPr>
              <a:xfrm>
                <a:off x="150791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59" name="Oval 158">
                <a:extLst>
                  <a:ext uri="{FF2B5EF4-FFF2-40B4-BE49-F238E27FC236}">
                    <a16:creationId xmlns:a16="http://schemas.microsoft.com/office/drawing/2014/main" id="{CCD8A85B-529C-467D-8CE8-A61751C92732}"/>
                  </a:ext>
                </a:extLst>
              </p:cNvPr>
              <p:cNvSpPr/>
              <p:nvPr/>
            </p:nvSpPr>
            <p:spPr>
              <a:xfrm>
                <a:off x="2835310"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0" name="Oval 159">
                <a:extLst>
                  <a:ext uri="{FF2B5EF4-FFF2-40B4-BE49-F238E27FC236}">
                    <a16:creationId xmlns:a16="http://schemas.microsoft.com/office/drawing/2014/main" id="{3FE2338E-A52A-42BC-B265-B1F83D9AD3E1}"/>
                  </a:ext>
                </a:extLst>
              </p:cNvPr>
              <p:cNvSpPr/>
              <p:nvPr/>
            </p:nvSpPr>
            <p:spPr>
              <a:xfrm>
                <a:off x="217161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1" name="Oval 160">
                <a:extLst>
                  <a:ext uri="{FF2B5EF4-FFF2-40B4-BE49-F238E27FC236}">
                    <a16:creationId xmlns:a16="http://schemas.microsoft.com/office/drawing/2014/main" id="{30046DEB-7825-4C39-B4B3-6228AC5826E1}"/>
                  </a:ext>
                </a:extLst>
              </p:cNvPr>
              <p:cNvSpPr/>
              <p:nvPr/>
            </p:nvSpPr>
            <p:spPr>
              <a:xfrm>
                <a:off x="117606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2" name="Oval 161">
                <a:extLst>
                  <a:ext uri="{FF2B5EF4-FFF2-40B4-BE49-F238E27FC236}">
                    <a16:creationId xmlns:a16="http://schemas.microsoft.com/office/drawing/2014/main" id="{93DADE6F-74A3-41E2-97FA-1CEB615346C0}"/>
                  </a:ext>
                </a:extLst>
              </p:cNvPr>
              <p:cNvSpPr/>
              <p:nvPr/>
            </p:nvSpPr>
            <p:spPr>
              <a:xfrm>
                <a:off x="512371" y="350831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3" name="Oval 162">
                <a:extLst>
                  <a:ext uri="{FF2B5EF4-FFF2-40B4-BE49-F238E27FC236}">
                    <a16:creationId xmlns:a16="http://schemas.microsoft.com/office/drawing/2014/main" id="{1080EE7F-F15C-405E-BDE8-3F6D48F624CE}"/>
                  </a:ext>
                </a:extLst>
              </p:cNvPr>
              <p:cNvSpPr/>
              <p:nvPr/>
            </p:nvSpPr>
            <p:spPr>
              <a:xfrm>
                <a:off x="334424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4" name="Oval 163">
                <a:extLst>
                  <a:ext uri="{FF2B5EF4-FFF2-40B4-BE49-F238E27FC236}">
                    <a16:creationId xmlns:a16="http://schemas.microsoft.com/office/drawing/2014/main" id="{948CA159-DFF6-4966-820C-6EBB276F6917}"/>
                  </a:ext>
                </a:extLst>
              </p:cNvPr>
              <p:cNvSpPr/>
              <p:nvPr/>
            </p:nvSpPr>
            <p:spPr>
              <a:xfrm>
                <a:off x="3012400"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5" name="Oval 164">
                <a:extLst>
                  <a:ext uri="{FF2B5EF4-FFF2-40B4-BE49-F238E27FC236}">
                    <a16:creationId xmlns:a16="http://schemas.microsoft.com/office/drawing/2014/main" id="{8B82F503-7941-4024-9040-D98693C0C330}"/>
                  </a:ext>
                </a:extLst>
              </p:cNvPr>
              <p:cNvSpPr/>
              <p:nvPr/>
            </p:nvSpPr>
            <p:spPr>
              <a:xfrm>
                <a:off x="168500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6" name="Oval 165">
                <a:extLst>
                  <a:ext uri="{FF2B5EF4-FFF2-40B4-BE49-F238E27FC236}">
                    <a16:creationId xmlns:a16="http://schemas.microsoft.com/office/drawing/2014/main" id="{E8969BFA-52D1-4AF1-9855-7AEB1160DBC3}"/>
                  </a:ext>
                </a:extLst>
              </p:cNvPr>
              <p:cNvSpPr/>
              <p:nvPr/>
            </p:nvSpPr>
            <p:spPr>
              <a:xfrm>
                <a:off x="689461"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7" name="Oval 166">
                <a:extLst>
                  <a:ext uri="{FF2B5EF4-FFF2-40B4-BE49-F238E27FC236}">
                    <a16:creationId xmlns:a16="http://schemas.microsoft.com/office/drawing/2014/main" id="{D9CF8C8E-5576-4C66-A75F-BAB1042B2266}"/>
                  </a:ext>
                </a:extLst>
              </p:cNvPr>
              <p:cNvSpPr/>
              <p:nvPr/>
            </p:nvSpPr>
            <p:spPr>
              <a:xfrm>
                <a:off x="2576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8" name="Oval 167">
                <a:extLst>
                  <a:ext uri="{FF2B5EF4-FFF2-40B4-BE49-F238E27FC236}">
                    <a16:creationId xmlns:a16="http://schemas.microsoft.com/office/drawing/2014/main" id="{36EB923B-A42D-462D-9D0F-C5582C9D4C39}"/>
                  </a:ext>
                </a:extLst>
              </p:cNvPr>
              <p:cNvSpPr/>
              <p:nvPr/>
            </p:nvSpPr>
            <p:spPr>
              <a:xfrm>
                <a:off x="234870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69" name="Oval 168">
                <a:extLst>
                  <a:ext uri="{FF2B5EF4-FFF2-40B4-BE49-F238E27FC236}">
                    <a16:creationId xmlns:a16="http://schemas.microsoft.com/office/drawing/2014/main" id="{9CF5FCE1-D4BC-4ECC-BDD6-2BEA935D3C32}"/>
                  </a:ext>
                </a:extLst>
              </p:cNvPr>
              <p:cNvSpPr/>
              <p:nvPr/>
            </p:nvSpPr>
            <p:spPr>
              <a:xfrm>
                <a:off x="135315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70" name="Oval 169">
                <a:extLst>
                  <a:ext uri="{FF2B5EF4-FFF2-40B4-BE49-F238E27FC236}">
                    <a16:creationId xmlns:a16="http://schemas.microsoft.com/office/drawing/2014/main" id="{43B390A5-ADFA-4693-AA70-F827C8E627BF}"/>
                  </a:ext>
                </a:extLst>
              </p:cNvPr>
              <p:cNvSpPr/>
              <p:nvPr/>
            </p:nvSpPr>
            <p:spPr>
              <a:xfrm>
                <a:off x="2680553"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71" name="Oval 170">
                <a:extLst>
                  <a:ext uri="{FF2B5EF4-FFF2-40B4-BE49-F238E27FC236}">
                    <a16:creationId xmlns:a16="http://schemas.microsoft.com/office/drawing/2014/main" id="{C8A1DCDB-E08E-4537-B0E0-90EA82926434}"/>
                  </a:ext>
                </a:extLst>
              </p:cNvPr>
              <p:cNvSpPr/>
              <p:nvPr/>
            </p:nvSpPr>
            <p:spPr>
              <a:xfrm>
                <a:off x="201685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72" name="Oval 171">
                <a:extLst>
                  <a:ext uri="{FF2B5EF4-FFF2-40B4-BE49-F238E27FC236}">
                    <a16:creationId xmlns:a16="http://schemas.microsoft.com/office/drawing/2014/main" id="{D78670B1-3352-4AC2-B533-657832A72369}"/>
                  </a:ext>
                </a:extLst>
              </p:cNvPr>
              <p:cNvSpPr/>
              <p:nvPr/>
            </p:nvSpPr>
            <p:spPr>
              <a:xfrm>
                <a:off x="1021310" y="3717628"/>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73" name="Oval 172">
                <a:extLst>
                  <a:ext uri="{FF2B5EF4-FFF2-40B4-BE49-F238E27FC236}">
                    <a16:creationId xmlns:a16="http://schemas.microsoft.com/office/drawing/2014/main" id="{42D8C5EF-0D65-49D8-B355-9E7F705625C0}"/>
                  </a:ext>
                </a:extLst>
              </p:cNvPr>
              <p:cNvSpPr/>
              <p:nvPr/>
            </p:nvSpPr>
            <p:spPr>
              <a:xfrm>
                <a:off x="357613" y="371763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grpSp>
        <p:grpSp>
          <p:nvGrpSpPr>
            <p:cNvPr id="127" name="Group 126">
              <a:extLst>
                <a:ext uri="{FF2B5EF4-FFF2-40B4-BE49-F238E27FC236}">
                  <a16:creationId xmlns:a16="http://schemas.microsoft.com/office/drawing/2014/main" id="{A0A483D9-FDAF-4BE5-A62B-201080AB9C3B}"/>
                </a:ext>
              </a:extLst>
            </p:cNvPr>
            <p:cNvGrpSpPr/>
            <p:nvPr/>
          </p:nvGrpSpPr>
          <p:grpSpPr>
            <a:xfrm>
              <a:off x="7084121" y="6208131"/>
              <a:ext cx="1887447" cy="199027"/>
              <a:chOff x="25764" y="3508316"/>
              <a:chExt cx="3648664" cy="384742"/>
            </a:xfrm>
          </p:grpSpPr>
          <p:sp>
            <p:nvSpPr>
              <p:cNvPr id="130" name="Oval 129">
                <a:extLst>
                  <a:ext uri="{FF2B5EF4-FFF2-40B4-BE49-F238E27FC236}">
                    <a16:creationId xmlns:a16="http://schemas.microsoft.com/office/drawing/2014/main" id="{6681E8E5-8F88-434A-BF47-6C555B160B92}"/>
                  </a:ext>
                </a:extLst>
              </p:cNvPr>
              <p:cNvSpPr/>
              <p:nvPr/>
            </p:nvSpPr>
            <p:spPr>
              <a:xfrm>
                <a:off x="349900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31" name="Oval 130">
                <a:extLst>
                  <a:ext uri="{FF2B5EF4-FFF2-40B4-BE49-F238E27FC236}">
                    <a16:creationId xmlns:a16="http://schemas.microsoft.com/office/drawing/2014/main" id="{C3C38AFC-93F5-4ABE-8E86-24A9AA7299B8}"/>
                  </a:ext>
                </a:extLst>
              </p:cNvPr>
              <p:cNvSpPr/>
              <p:nvPr/>
            </p:nvSpPr>
            <p:spPr>
              <a:xfrm>
                <a:off x="316715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32" name="Oval 131">
                <a:extLst>
                  <a:ext uri="{FF2B5EF4-FFF2-40B4-BE49-F238E27FC236}">
                    <a16:creationId xmlns:a16="http://schemas.microsoft.com/office/drawing/2014/main" id="{ABD8475D-A9C1-424A-AF1D-EFE987F9A1DC}"/>
                  </a:ext>
                </a:extLst>
              </p:cNvPr>
              <p:cNvSpPr/>
              <p:nvPr/>
            </p:nvSpPr>
            <p:spPr>
              <a:xfrm>
                <a:off x="183976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33" name="Oval 132">
                <a:extLst>
                  <a:ext uri="{FF2B5EF4-FFF2-40B4-BE49-F238E27FC236}">
                    <a16:creationId xmlns:a16="http://schemas.microsoft.com/office/drawing/2014/main" id="{1D7BB1B2-8E66-4C32-AC3D-D4FBCEFDDC83}"/>
                  </a:ext>
                </a:extLst>
              </p:cNvPr>
              <p:cNvSpPr/>
              <p:nvPr/>
            </p:nvSpPr>
            <p:spPr>
              <a:xfrm>
                <a:off x="844219"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34" name="Oval 133">
                <a:extLst>
                  <a:ext uri="{FF2B5EF4-FFF2-40B4-BE49-F238E27FC236}">
                    <a16:creationId xmlns:a16="http://schemas.microsoft.com/office/drawing/2014/main" id="{CA02CAB1-71AE-444D-8FCC-74D880356079}"/>
                  </a:ext>
                </a:extLst>
              </p:cNvPr>
              <p:cNvSpPr/>
              <p:nvPr/>
            </p:nvSpPr>
            <p:spPr>
              <a:xfrm>
                <a:off x="180522"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35" name="Oval 134">
                <a:extLst>
                  <a:ext uri="{FF2B5EF4-FFF2-40B4-BE49-F238E27FC236}">
                    <a16:creationId xmlns:a16="http://schemas.microsoft.com/office/drawing/2014/main" id="{EB39A02F-6137-4E67-8279-63A455188E79}"/>
                  </a:ext>
                </a:extLst>
              </p:cNvPr>
              <p:cNvSpPr/>
              <p:nvPr/>
            </p:nvSpPr>
            <p:spPr>
              <a:xfrm>
                <a:off x="2503461"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36" name="Oval 135">
                <a:extLst>
                  <a:ext uri="{FF2B5EF4-FFF2-40B4-BE49-F238E27FC236}">
                    <a16:creationId xmlns:a16="http://schemas.microsoft.com/office/drawing/2014/main" id="{322469DD-B2A1-4EBE-9D0D-F20AA5831D84}"/>
                  </a:ext>
                </a:extLst>
              </p:cNvPr>
              <p:cNvSpPr/>
              <p:nvPr/>
            </p:nvSpPr>
            <p:spPr>
              <a:xfrm>
                <a:off x="150791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37" name="Oval 136">
                <a:extLst>
                  <a:ext uri="{FF2B5EF4-FFF2-40B4-BE49-F238E27FC236}">
                    <a16:creationId xmlns:a16="http://schemas.microsoft.com/office/drawing/2014/main" id="{3E2116A2-7FA3-4F79-9E8D-225FDEF26A8B}"/>
                  </a:ext>
                </a:extLst>
              </p:cNvPr>
              <p:cNvSpPr/>
              <p:nvPr/>
            </p:nvSpPr>
            <p:spPr>
              <a:xfrm>
                <a:off x="2835310"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38" name="Oval 137">
                <a:extLst>
                  <a:ext uri="{FF2B5EF4-FFF2-40B4-BE49-F238E27FC236}">
                    <a16:creationId xmlns:a16="http://schemas.microsoft.com/office/drawing/2014/main" id="{0D93441F-7D32-433C-830F-EAEDD6E413B8}"/>
                  </a:ext>
                </a:extLst>
              </p:cNvPr>
              <p:cNvSpPr/>
              <p:nvPr/>
            </p:nvSpPr>
            <p:spPr>
              <a:xfrm>
                <a:off x="217161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39" name="Oval 138">
                <a:extLst>
                  <a:ext uri="{FF2B5EF4-FFF2-40B4-BE49-F238E27FC236}">
                    <a16:creationId xmlns:a16="http://schemas.microsoft.com/office/drawing/2014/main" id="{AEC2C486-BD63-41F3-AA37-C4E1440EB2FA}"/>
                  </a:ext>
                </a:extLst>
              </p:cNvPr>
              <p:cNvSpPr/>
              <p:nvPr/>
            </p:nvSpPr>
            <p:spPr>
              <a:xfrm>
                <a:off x="117606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0" name="Oval 139">
                <a:extLst>
                  <a:ext uri="{FF2B5EF4-FFF2-40B4-BE49-F238E27FC236}">
                    <a16:creationId xmlns:a16="http://schemas.microsoft.com/office/drawing/2014/main" id="{F5F8602B-4DE8-4A68-ABF8-CCEF973493ED}"/>
                  </a:ext>
                </a:extLst>
              </p:cNvPr>
              <p:cNvSpPr/>
              <p:nvPr/>
            </p:nvSpPr>
            <p:spPr>
              <a:xfrm>
                <a:off x="512371" y="350831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1" name="Oval 140">
                <a:extLst>
                  <a:ext uri="{FF2B5EF4-FFF2-40B4-BE49-F238E27FC236}">
                    <a16:creationId xmlns:a16="http://schemas.microsoft.com/office/drawing/2014/main" id="{4F719AEB-D63F-4009-9AAE-E32C242CCE3C}"/>
                  </a:ext>
                </a:extLst>
              </p:cNvPr>
              <p:cNvSpPr/>
              <p:nvPr/>
            </p:nvSpPr>
            <p:spPr>
              <a:xfrm>
                <a:off x="334424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2" name="Oval 141">
                <a:extLst>
                  <a:ext uri="{FF2B5EF4-FFF2-40B4-BE49-F238E27FC236}">
                    <a16:creationId xmlns:a16="http://schemas.microsoft.com/office/drawing/2014/main" id="{486222DA-3443-47FC-AD2B-5DE1C0D9B8CD}"/>
                  </a:ext>
                </a:extLst>
              </p:cNvPr>
              <p:cNvSpPr/>
              <p:nvPr/>
            </p:nvSpPr>
            <p:spPr>
              <a:xfrm>
                <a:off x="3012400"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3" name="Oval 142">
                <a:extLst>
                  <a:ext uri="{FF2B5EF4-FFF2-40B4-BE49-F238E27FC236}">
                    <a16:creationId xmlns:a16="http://schemas.microsoft.com/office/drawing/2014/main" id="{EFA81FFF-4FFD-4A6C-9598-7F57F015FA99}"/>
                  </a:ext>
                </a:extLst>
              </p:cNvPr>
              <p:cNvSpPr/>
              <p:nvPr/>
            </p:nvSpPr>
            <p:spPr>
              <a:xfrm>
                <a:off x="168500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4" name="Oval 143">
                <a:extLst>
                  <a:ext uri="{FF2B5EF4-FFF2-40B4-BE49-F238E27FC236}">
                    <a16:creationId xmlns:a16="http://schemas.microsoft.com/office/drawing/2014/main" id="{8D5F7718-D4FC-4C11-B84F-4E7F510B654C}"/>
                  </a:ext>
                </a:extLst>
              </p:cNvPr>
              <p:cNvSpPr/>
              <p:nvPr/>
            </p:nvSpPr>
            <p:spPr>
              <a:xfrm>
                <a:off x="689461"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5" name="Oval 144">
                <a:extLst>
                  <a:ext uri="{FF2B5EF4-FFF2-40B4-BE49-F238E27FC236}">
                    <a16:creationId xmlns:a16="http://schemas.microsoft.com/office/drawing/2014/main" id="{F073D3DC-79BA-44A9-A06D-79D211382443}"/>
                  </a:ext>
                </a:extLst>
              </p:cNvPr>
              <p:cNvSpPr/>
              <p:nvPr/>
            </p:nvSpPr>
            <p:spPr>
              <a:xfrm>
                <a:off x="2576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6" name="Oval 145">
                <a:extLst>
                  <a:ext uri="{FF2B5EF4-FFF2-40B4-BE49-F238E27FC236}">
                    <a16:creationId xmlns:a16="http://schemas.microsoft.com/office/drawing/2014/main" id="{E3D3A046-F32B-4697-B63E-4C1332E171BA}"/>
                  </a:ext>
                </a:extLst>
              </p:cNvPr>
              <p:cNvSpPr/>
              <p:nvPr/>
            </p:nvSpPr>
            <p:spPr>
              <a:xfrm>
                <a:off x="234870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7" name="Oval 146">
                <a:extLst>
                  <a:ext uri="{FF2B5EF4-FFF2-40B4-BE49-F238E27FC236}">
                    <a16:creationId xmlns:a16="http://schemas.microsoft.com/office/drawing/2014/main" id="{F968B960-F22B-4318-87C1-4B2D66BAE168}"/>
                  </a:ext>
                </a:extLst>
              </p:cNvPr>
              <p:cNvSpPr/>
              <p:nvPr/>
            </p:nvSpPr>
            <p:spPr>
              <a:xfrm>
                <a:off x="135315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8" name="Oval 147">
                <a:extLst>
                  <a:ext uri="{FF2B5EF4-FFF2-40B4-BE49-F238E27FC236}">
                    <a16:creationId xmlns:a16="http://schemas.microsoft.com/office/drawing/2014/main" id="{A78AD7A3-95AB-4E2B-9941-726879763506}"/>
                  </a:ext>
                </a:extLst>
              </p:cNvPr>
              <p:cNvSpPr/>
              <p:nvPr/>
            </p:nvSpPr>
            <p:spPr>
              <a:xfrm>
                <a:off x="2680553"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49" name="Oval 148">
                <a:extLst>
                  <a:ext uri="{FF2B5EF4-FFF2-40B4-BE49-F238E27FC236}">
                    <a16:creationId xmlns:a16="http://schemas.microsoft.com/office/drawing/2014/main" id="{D4AB8ECE-C09F-448D-92C1-B57957BC9BC8}"/>
                  </a:ext>
                </a:extLst>
              </p:cNvPr>
              <p:cNvSpPr/>
              <p:nvPr/>
            </p:nvSpPr>
            <p:spPr>
              <a:xfrm>
                <a:off x="201685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50" name="Oval 149">
                <a:extLst>
                  <a:ext uri="{FF2B5EF4-FFF2-40B4-BE49-F238E27FC236}">
                    <a16:creationId xmlns:a16="http://schemas.microsoft.com/office/drawing/2014/main" id="{A5E1C471-F6AA-4088-8CF7-E467859D6DB2}"/>
                  </a:ext>
                </a:extLst>
              </p:cNvPr>
              <p:cNvSpPr/>
              <p:nvPr/>
            </p:nvSpPr>
            <p:spPr>
              <a:xfrm>
                <a:off x="1021310" y="3717628"/>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51" name="Oval 150">
                <a:extLst>
                  <a:ext uri="{FF2B5EF4-FFF2-40B4-BE49-F238E27FC236}">
                    <a16:creationId xmlns:a16="http://schemas.microsoft.com/office/drawing/2014/main" id="{FC310A4C-EF2F-45D2-9ED4-204703BEEE6B}"/>
                  </a:ext>
                </a:extLst>
              </p:cNvPr>
              <p:cNvSpPr/>
              <p:nvPr/>
            </p:nvSpPr>
            <p:spPr>
              <a:xfrm>
                <a:off x="357613" y="371763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grpSp>
        <p:sp>
          <p:nvSpPr>
            <p:cNvPr id="128" name="Rectangle 127">
              <a:extLst>
                <a:ext uri="{FF2B5EF4-FFF2-40B4-BE49-F238E27FC236}">
                  <a16:creationId xmlns:a16="http://schemas.microsoft.com/office/drawing/2014/main" id="{2322E725-E8AC-406A-BF7A-CE03C46BDC93}"/>
                </a:ext>
              </a:extLst>
            </p:cNvPr>
            <p:cNvSpPr/>
            <p:nvPr/>
          </p:nvSpPr>
          <p:spPr>
            <a:xfrm>
              <a:off x="5202435" y="5401314"/>
              <a:ext cx="3023415" cy="830997"/>
            </a:xfrm>
            <a:prstGeom prst="rect">
              <a:avLst/>
            </a:prstGeom>
          </p:spPr>
          <p:txBody>
            <a:bodyPr wrap="square">
              <a:spAutoFit/>
            </a:bodyPr>
            <a:lstStyle/>
            <a:p>
              <a:pPr algn="ctr" rtl="1"/>
              <a:r>
                <a:rPr lang="fa-IR" sz="2400" b="1" dirty="0">
                  <a:solidFill>
                    <a:schemeClr val="accent5">
                      <a:lumMod val="75000"/>
                    </a:schemeClr>
                  </a:solidFill>
                  <a:cs typeface="B Roya" panose="00000400000000000000" pitchFamily="2" charset="-78"/>
                </a:rPr>
                <a:t>كم شدن نيروي كار و در نتيجه كاهش توليد</a:t>
              </a:r>
            </a:p>
          </p:txBody>
        </p:sp>
      </p:grpSp>
      <p:grpSp>
        <p:nvGrpSpPr>
          <p:cNvPr id="174" name="Group 173">
            <a:extLst>
              <a:ext uri="{FF2B5EF4-FFF2-40B4-BE49-F238E27FC236}">
                <a16:creationId xmlns:a16="http://schemas.microsoft.com/office/drawing/2014/main" id="{ADA5866F-2F9C-4394-9CBF-4D41804043B6}"/>
              </a:ext>
            </a:extLst>
          </p:cNvPr>
          <p:cNvGrpSpPr/>
          <p:nvPr/>
        </p:nvGrpSpPr>
        <p:grpSpPr>
          <a:xfrm>
            <a:off x="3500013" y="4254187"/>
            <a:ext cx="4348934" cy="1070503"/>
            <a:chOff x="4690000" y="5412359"/>
            <a:chExt cx="4358659" cy="1070503"/>
          </a:xfrm>
        </p:grpSpPr>
        <p:sp>
          <p:nvSpPr>
            <p:cNvPr id="175" name="Rectangle 174">
              <a:extLst>
                <a:ext uri="{FF2B5EF4-FFF2-40B4-BE49-F238E27FC236}">
                  <a16:creationId xmlns:a16="http://schemas.microsoft.com/office/drawing/2014/main" id="{B5939AF0-D95F-4E6A-8AFD-437677531268}"/>
                </a:ext>
              </a:extLst>
            </p:cNvPr>
            <p:cNvSpPr/>
            <p:nvPr/>
          </p:nvSpPr>
          <p:spPr>
            <a:xfrm>
              <a:off x="8333974" y="5497739"/>
              <a:ext cx="714685" cy="66519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76" name="Rectangle 175">
              <a:extLst>
                <a:ext uri="{FF2B5EF4-FFF2-40B4-BE49-F238E27FC236}">
                  <a16:creationId xmlns:a16="http://schemas.microsoft.com/office/drawing/2014/main" id="{6F964F60-9FDF-480A-938B-EB8E229D3876}"/>
                </a:ext>
              </a:extLst>
            </p:cNvPr>
            <p:cNvSpPr/>
            <p:nvPr/>
          </p:nvSpPr>
          <p:spPr>
            <a:xfrm>
              <a:off x="4767271" y="5514932"/>
              <a:ext cx="3566703" cy="312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77" name="Rectangle 176">
              <a:extLst>
                <a:ext uri="{FF2B5EF4-FFF2-40B4-BE49-F238E27FC236}">
                  <a16:creationId xmlns:a16="http://schemas.microsoft.com/office/drawing/2014/main" id="{664B071C-4D25-4140-8A65-94CF96AFDCD7}"/>
                </a:ext>
              </a:extLst>
            </p:cNvPr>
            <p:cNvSpPr/>
            <p:nvPr/>
          </p:nvSpPr>
          <p:spPr>
            <a:xfrm>
              <a:off x="4767271" y="5842749"/>
              <a:ext cx="3566703" cy="32018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78" name="Rectangle 177">
              <a:extLst>
                <a:ext uri="{FF2B5EF4-FFF2-40B4-BE49-F238E27FC236}">
                  <a16:creationId xmlns:a16="http://schemas.microsoft.com/office/drawing/2014/main" id="{7DC067D0-2F0C-4A6F-9237-4344BE906845}"/>
                </a:ext>
              </a:extLst>
            </p:cNvPr>
            <p:cNvSpPr/>
            <p:nvPr/>
          </p:nvSpPr>
          <p:spPr>
            <a:xfrm>
              <a:off x="4776052" y="6162681"/>
              <a:ext cx="4272607" cy="320181"/>
            </a:xfrm>
            <a:prstGeom prst="rect">
              <a:avLst/>
            </a:prstGeom>
            <a:solidFill>
              <a:srgbClr val="FBD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p>
          </p:txBody>
        </p:sp>
        <p:grpSp>
          <p:nvGrpSpPr>
            <p:cNvPr id="179" name="Group 178">
              <a:extLst>
                <a:ext uri="{FF2B5EF4-FFF2-40B4-BE49-F238E27FC236}">
                  <a16:creationId xmlns:a16="http://schemas.microsoft.com/office/drawing/2014/main" id="{6E7337D8-72D3-4827-80E1-8CC8D26880E2}"/>
                </a:ext>
              </a:extLst>
            </p:cNvPr>
            <p:cNvGrpSpPr/>
            <p:nvPr/>
          </p:nvGrpSpPr>
          <p:grpSpPr>
            <a:xfrm>
              <a:off x="4826696" y="6208131"/>
              <a:ext cx="1887447" cy="199027"/>
              <a:chOff x="25764" y="3508316"/>
              <a:chExt cx="3648664" cy="384742"/>
            </a:xfrm>
          </p:grpSpPr>
          <p:sp>
            <p:nvSpPr>
              <p:cNvPr id="205" name="Oval 204">
                <a:extLst>
                  <a:ext uri="{FF2B5EF4-FFF2-40B4-BE49-F238E27FC236}">
                    <a16:creationId xmlns:a16="http://schemas.microsoft.com/office/drawing/2014/main" id="{C6D11D53-BC5A-4AAB-8C3F-50F29DDA38D2}"/>
                  </a:ext>
                </a:extLst>
              </p:cNvPr>
              <p:cNvSpPr/>
              <p:nvPr/>
            </p:nvSpPr>
            <p:spPr>
              <a:xfrm>
                <a:off x="349900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06" name="Oval 205">
                <a:extLst>
                  <a:ext uri="{FF2B5EF4-FFF2-40B4-BE49-F238E27FC236}">
                    <a16:creationId xmlns:a16="http://schemas.microsoft.com/office/drawing/2014/main" id="{EB8B344A-F337-422D-B349-1DE55072A9BA}"/>
                  </a:ext>
                </a:extLst>
              </p:cNvPr>
              <p:cNvSpPr/>
              <p:nvPr/>
            </p:nvSpPr>
            <p:spPr>
              <a:xfrm>
                <a:off x="316715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07" name="Oval 206">
                <a:extLst>
                  <a:ext uri="{FF2B5EF4-FFF2-40B4-BE49-F238E27FC236}">
                    <a16:creationId xmlns:a16="http://schemas.microsoft.com/office/drawing/2014/main" id="{88118891-6297-4515-AAE4-390BC87CDB6E}"/>
                  </a:ext>
                </a:extLst>
              </p:cNvPr>
              <p:cNvSpPr/>
              <p:nvPr/>
            </p:nvSpPr>
            <p:spPr>
              <a:xfrm>
                <a:off x="183976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08" name="Oval 207">
                <a:extLst>
                  <a:ext uri="{FF2B5EF4-FFF2-40B4-BE49-F238E27FC236}">
                    <a16:creationId xmlns:a16="http://schemas.microsoft.com/office/drawing/2014/main" id="{B8FFB01A-8EBA-4D19-B675-2F8423C0B385}"/>
                  </a:ext>
                </a:extLst>
              </p:cNvPr>
              <p:cNvSpPr/>
              <p:nvPr/>
            </p:nvSpPr>
            <p:spPr>
              <a:xfrm>
                <a:off x="844219"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09" name="Oval 208">
                <a:extLst>
                  <a:ext uri="{FF2B5EF4-FFF2-40B4-BE49-F238E27FC236}">
                    <a16:creationId xmlns:a16="http://schemas.microsoft.com/office/drawing/2014/main" id="{7430FD34-3ABE-498D-9700-952D261D7432}"/>
                  </a:ext>
                </a:extLst>
              </p:cNvPr>
              <p:cNvSpPr/>
              <p:nvPr/>
            </p:nvSpPr>
            <p:spPr>
              <a:xfrm>
                <a:off x="180522"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0" name="Oval 209">
                <a:extLst>
                  <a:ext uri="{FF2B5EF4-FFF2-40B4-BE49-F238E27FC236}">
                    <a16:creationId xmlns:a16="http://schemas.microsoft.com/office/drawing/2014/main" id="{C3EE4220-B160-4498-90E6-46B537551DAD}"/>
                  </a:ext>
                </a:extLst>
              </p:cNvPr>
              <p:cNvSpPr/>
              <p:nvPr/>
            </p:nvSpPr>
            <p:spPr>
              <a:xfrm>
                <a:off x="2503461"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1" name="Oval 210">
                <a:extLst>
                  <a:ext uri="{FF2B5EF4-FFF2-40B4-BE49-F238E27FC236}">
                    <a16:creationId xmlns:a16="http://schemas.microsoft.com/office/drawing/2014/main" id="{BDC17694-7CCE-4B57-97BC-C3FBD62BCAB3}"/>
                  </a:ext>
                </a:extLst>
              </p:cNvPr>
              <p:cNvSpPr/>
              <p:nvPr/>
            </p:nvSpPr>
            <p:spPr>
              <a:xfrm>
                <a:off x="150791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2" name="Oval 211">
                <a:extLst>
                  <a:ext uri="{FF2B5EF4-FFF2-40B4-BE49-F238E27FC236}">
                    <a16:creationId xmlns:a16="http://schemas.microsoft.com/office/drawing/2014/main" id="{3EA84ABA-5F24-4B02-A587-9A3002C1DDB2}"/>
                  </a:ext>
                </a:extLst>
              </p:cNvPr>
              <p:cNvSpPr/>
              <p:nvPr/>
            </p:nvSpPr>
            <p:spPr>
              <a:xfrm>
                <a:off x="2835310"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3" name="Oval 212">
                <a:extLst>
                  <a:ext uri="{FF2B5EF4-FFF2-40B4-BE49-F238E27FC236}">
                    <a16:creationId xmlns:a16="http://schemas.microsoft.com/office/drawing/2014/main" id="{231ECDED-3AAA-4CF4-BE65-A776F3198F02}"/>
                  </a:ext>
                </a:extLst>
              </p:cNvPr>
              <p:cNvSpPr/>
              <p:nvPr/>
            </p:nvSpPr>
            <p:spPr>
              <a:xfrm>
                <a:off x="217161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4" name="Oval 213">
                <a:extLst>
                  <a:ext uri="{FF2B5EF4-FFF2-40B4-BE49-F238E27FC236}">
                    <a16:creationId xmlns:a16="http://schemas.microsoft.com/office/drawing/2014/main" id="{9A2E1BAD-0BBB-4FB1-B366-ADAC8797E821}"/>
                  </a:ext>
                </a:extLst>
              </p:cNvPr>
              <p:cNvSpPr/>
              <p:nvPr/>
            </p:nvSpPr>
            <p:spPr>
              <a:xfrm>
                <a:off x="117606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5" name="Oval 214">
                <a:extLst>
                  <a:ext uri="{FF2B5EF4-FFF2-40B4-BE49-F238E27FC236}">
                    <a16:creationId xmlns:a16="http://schemas.microsoft.com/office/drawing/2014/main" id="{004F52CB-8FA8-4601-B149-DB35412AC5E9}"/>
                  </a:ext>
                </a:extLst>
              </p:cNvPr>
              <p:cNvSpPr/>
              <p:nvPr/>
            </p:nvSpPr>
            <p:spPr>
              <a:xfrm>
                <a:off x="512371" y="350831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6" name="Oval 215">
                <a:extLst>
                  <a:ext uri="{FF2B5EF4-FFF2-40B4-BE49-F238E27FC236}">
                    <a16:creationId xmlns:a16="http://schemas.microsoft.com/office/drawing/2014/main" id="{4ADAD840-A6C1-4A6C-823F-59A9F9E538ED}"/>
                  </a:ext>
                </a:extLst>
              </p:cNvPr>
              <p:cNvSpPr/>
              <p:nvPr/>
            </p:nvSpPr>
            <p:spPr>
              <a:xfrm>
                <a:off x="334424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7" name="Oval 216">
                <a:extLst>
                  <a:ext uri="{FF2B5EF4-FFF2-40B4-BE49-F238E27FC236}">
                    <a16:creationId xmlns:a16="http://schemas.microsoft.com/office/drawing/2014/main" id="{2B942CB1-A6F4-41EB-86C8-91A7C5428817}"/>
                  </a:ext>
                </a:extLst>
              </p:cNvPr>
              <p:cNvSpPr/>
              <p:nvPr/>
            </p:nvSpPr>
            <p:spPr>
              <a:xfrm>
                <a:off x="3012400"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8" name="Oval 217">
                <a:extLst>
                  <a:ext uri="{FF2B5EF4-FFF2-40B4-BE49-F238E27FC236}">
                    <a16:creationId xmlns:a16="http://schemas.microsoft.com/office/drawing/2014/main" id="{EFF88361-8925-4E1A-86C3-7855EFF970A5}"/>
                  </a:ext>
                </a:extLst>
              </p:cNvPr>
              <p:cNvSpPr/>
              <p:nvPr/>
            </p:nvSpPr>
            <p:spPr>
              <a:xfrm>
                <a:off x="168500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19" name="Oval 218">
                <a:extLst>
                  <a:ext uri="{FF2B5EF4-FFF2-40B4-BE49-F238E27FC236}">
                    <a16:creationId xmlns:a16="http://schemas.microsoft.com/office/drawing/2014/main" id="{9ED98194-DBBA-4B35-8BF2-B5F0980441EB}"/>
                  </a:ext>
                </a:extLst>
              </p:cNvPr>
              <p:cNvSpPr/>
              <p:nvPr/>
            </p:nvSpPr>
            <p:spPr>
              <a:xfrm>
                <a:off x="689461"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20" name="Oval 219">
                <a:extLst>
                  <a:ext uri="{FF2B5EF4-FFF2-40B4-BE49-F238E27FC236}">
                    <a16:creationId xmlns:a16="http://schemas.microsoft.com/office/drawing/2014/main" id="{91C0B4F1-736B-4CAA-A4C6-26ECE0F4CA8E}"/>
                  </a:ext>
                </a:extLst>
              </p:cNvPr>
              <p:cNvSpPr/>
              <p:nvPr/>
            </p:nvSpPr>
            <p:spPr>
              <a:xfrm>
                <a:off x="2576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21" name="Oval 220">
                <a:extLst>
                  <a:ext uri="{FF2B5EF4-FFF2-40B4-BE49-F238E27FC236}">
                    <a16:creationId xmlns:a16="http://schemas.microsoft.com/office/drawing/2014/main" id="{3D4AE9B8-DDF6-4E80-937E-6F554D4BF6B5}"/>
                  </a:ext>
                </a:extLst>
              </p:cNvPr>
              <p:cNvSpPr/>
              <p:nvPr/>
            </p:nvSpPr>
            <p:spPr>
              <a:xfrm>
                <a:off x="234870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22" name="Oval 221">
                <a:extLst>
                  <a:ext uri="{FF2B5EF4-FFF2-40B4-BE49-F238E27FC236}">
                    <a16:creationId xmlns:a16="http://schemas.microsoft.com/office/drawing/2014/main" id="{9573A49B-3B18-44D8-B1F6-462005142494}"/>
                  </a:ext>
                </a:extLst>
              </p:cNvPr>
              <p:cNvSpPr/>
              <p:nvPr/>
            </p:nvSpPr>
            <p:spPr>
              <a:xfrm>
                <a:off x="135315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23" name="Oval 222">
                <a:extLst>
                  <a:ext uri="{FF2B5EF4-FFF2-40B4-BE49-F238E27FC236}">
                    <a16:creationId xmlns:a16="http://schemas.microsoft.com/office/drawing/2014/main" id="{03286A6A-AC02-403D-8B91-6D9AB186CC92}"/>
                  </a:ext>
                </a:extLst>
              </p:cNvPr>
              <p:cNvSpPr/>
              <p:nvPr/>
            </p:nvSpPr>
            <p:spPr>
              <a:xfrm>
                <a:off x="2680553"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24" name="Oval 223">
                <a:extLst>
                  <a:ext uri="{FF2B5EF4-FFF2-40B4-BE49-F238E27FC236}">
                    <a16:creationId xmlns:a16="http://schemas.microsoft.com/office/drawing/2014/main" id="{438A0DDB-2B79-4BC0-82F5-A9DDD3D92290}"/>
                  </a:ext>
                </a:extLst>
              </p:cNvPr>
              <p:cNvSpPr/>
              <p:nvPr/>
            </p:nvSpPr>
            <p:spPr>
              <a:xfrm>
                <a:off x="201685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25" name="Oval 224">
                <a:extLst>
                  <a:ext uri="{FF2B5EF4-FFF2-40B4-BE49-F238E27FC236}">
                    <a16:creationId xmlns:a16="http://schemas.microsoft.com/office/drawing/2014/main" id="{EC174C83-3C26-404F-BD43-407E4B2CD02F}"/>
                  </a:ext>
                </a:extLst>
              </p:cNvPr>
              <p:cNvSpPr/>
              <p:nvPr/>
            </p:nvSpPr>
            <p:spPr>
              <a:xfrm>
                <a:off x="1021310" y="3717628"/>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26" name="Oval 225">
                <a:extLst>
                  <a:ext uri="{FF2B5EF4-FFF2-40B4-BE49-F238E27FC236}">
                    <a16:creationId xmlns:a16="http://schemas.microsoft.com/office/drawing/2014/main" id="{FF3C9DEC-7F7E-4CC4-A685-59B4416E6FFF}"/>
                  </a:ext>
                </a:extLst>
              </p:cNvPr>
              <p:cNvSpPr/>
              <p:nvPr/>
            </p:nvSpPr>
            <p:spPr>
              <a:xfrm>
                <a:off x="357613" y="371763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grpSp>
        <p:grpSp>
          <p:nvGrpSpPr>
            <p:cNvPr id="180" name="Group 179">
              <a:extLst>
                <a:ext uri="{FF2B5EF4-FFF2-40B4-BE49-F238E27FC236}">
                  <a16:creationId xmlns:a16="http://schemas.microsoft.com/office/drawing/2014/main" id="{02FD6DD6-CD03-4B4B-BD79-969774677A23}"/>
                </a:ext>
              </a:extLst>
            </p:cNvPr>
            <p:cNvGrpSpPr/>
            <p:nvPr/>
          </p:nvGrpSpPr>
          <p:grpSpPr>
            <a:xfrm>
              <a:off x="7084121" y="6208131"/>
              <a:ext cx="1887447" cy="199027"/>
              <a:chOff x="25764" y="3508316"/>
              <a:chExt cx="3648664" cy="384742"/>
            </a:xfrm>
          </p:grpSpPr>
          <p:sp>
            <p:nvSpPr>
              <p:cNvPr id="183" name="Oval 182">
                <a:extLst>
                  <a:ext uri="{FF2B5EF4-FFF2-40B4-BE49-F238E27FC236}">
                    <a16:creationId xmlns:a16="http://schemas.microsoft.com/office/drawing/2014/main" id="{7EBC619D-DAD4-4409-996C-4FEE39CCD3CB}"/>
                  </a:ext>
                </a:extLst>
              </p:cNvPr>
              <p:cNvSpPr/>
              <p:nvPr/>
            </p:nvSpPr>
            <p:spPr>
              <a:xfrm>
                <a:off x="349900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84" name="Oval 183">
                <a:extLst>
                  <a:ext uri="{FF2B5EF4-FFF2-40B4-BE49-F238E27FC236}">
                    <a16:creationId xmlns:a16="http://schemas.microsoft.com/office/drawing/2014/main" id="{6A42D589-706D-4A01-B663-CE272B1195E4}"/>
                  </a:ext>
                </a:extLst>
              </p:cNvPr>
              <p:cNvSpPr/>
              <p:nvPr/>
            </p:nvSpPr>
            <p:spPr>
              <a:xfrm>
                <a:off x="316715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85" name="Oval 184">
                <a:extLst>
                  <a:ext uri="{FF2B5EF4-FFF2-40B4-BE49-F238E27FC236}">
                    <a16:creationId xmlns:a16="http://schemas.microsoft.com/office/drawing/2014/main" id="{24C46240-71AA-48A9-8232-9D57DFFE49AD}"/>
                  </a:ext>
                </a:extLst>
              </p:cNvPr>
              <p:cNvSpPr/>
              <p:nvPr/>
            </p:nvSpPr>
            <p:spPr>
              <a:xfrm>
                <a:off x="183976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86" name="Oval 185">
                <a:extLst>
                  <a:ext uri="{FF2B5EF4-FFF2-40B4-BE49-F238E27FC236}">
                    <a16:creationId xmlns:a16="http://schemas.microsoft.com/office/drawing/2014/main" id="{53A50559-FE7F-4E45-9AE3-70FB4249E138}"/>
                  </a:ext>
                </a:extLst>
              </p:cNvPr>
              <p:cNvSpPr/>
              <p:nvPr/>
            </p:nvSpPr>
            <p:spPr>
              <a:xfrm>
                <a:off x="844219"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87" name="Oval 186">
                <a:extLst>
                  <a:ext uri="{FF2B5EF4-FFF2-40B4-BE49-F238E27FC236}">
                    <a16:creationId xmlns:a16="http://schemas.microsoft.com/office/drawing/2014/main" id="{237FED16-DF80-4178-B0AD-515AB8C14DF7}"/>
                  </a:ext>
                </a:extLst>
              </p:cNvPr>
              <p:cNvSpPr/>
              <p:nvPr/>
            </p:nvSpPr>
            <p:spPr>
              <a:xfrm>
                <a:off x="180522"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88" name="Oval 187">
                <a:extLst>
                  <a:ext uri="{FF2B5EF4-FFF2-40B4-BE49-F238E27FC236}">
                    <a16:creationId xmlns:a16="http://schemas.microsoft.com/office/drawing/2014/main" id="{518F193D-D714-45A4-816F-4D0D66927590}"/>
                  </a:ext>
                </a:extLst>
              </p:cNvPr>
              <p:cNvSpPr/>
              <p:nvPr/>
            </p:nvSpPr>
            <p:spPr>
              <a:xfrm>
                <a:off x="2503461"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89" name="Oval 188">
                <a:extLst>
                  <a:ext uri="{FF2B5EF4-FFF2-40B4-BE49-F238E27FC236}">
                    <a16:creationId xmlns:a16="http://schemas.microsoft.com/office/drawing/2014/main" id="{F57914F1-0312-4FA7-82C1-E8684942CD26}"/>
                  </a:ext>
                </a:extLst>
              </p:cNvPr>
              <p:cNvSpPr/>
              <p:nvPr/>
            </p:nvSpPr>
            <p:spPr>
              <a:xfrm>
                <a:off x="150791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0" name="Oval 189">
                <a:extLst>
                  <a:ext uri="{FF2B5EF4-FFF2-40B4-BE49-F238E27FC236}">
                    <a16:creationId xmlns:a16="http://schemas.microsoft.com/office/drawing/2014/main" id="{B9A4571F-F93A-4ADB-9050-26F979E72458}"/>
                  </a:ext>
                </a:extLst>
              </p:cNvPr>
              <p:cNvSpPr/>
              <p:nvPr/>
            </p:nvSpPr>
            <p:spPr>
              <a:xfrm>
                <a:off x="2835310"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1" name="Oval 190">
                <a:extLst>
                  <a:ext uri="{FF2B5EF4-FFF2-40B4-BE49-F238E27FC236}">
                    <a16:creationId xmlns:a16="http://schemas.microsoft.com/office/drawing/2014/main" id="{7D889FAE-E7D6-4E08-ABB3-9DEC193F8B71}"/>
                  </a:ext>
                </a:extLst>
              </p:cNvPr>
              <p:cNvSpPr/>
              <p:nvPr/>
            </p:nvSpPr>
            <p:spPr>
              <a:xfrm>
                <a:off x="217161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2" name="Oval 191">
                <a:extLst>
                  <a:ext uri="{FF2B5EF4-FFF2-40B4-BE49-F238E27FC236}">
                    <a16:creationId xmlns:a16="http://schemas.microsoft.com/office/drawing/2014/main" id="{BC0C1C52-42D3-466F-AA8E-B22EC2D8E0A9}"/>
                  </a:ext>
                </a:extLst>
              </p:cNvPr>
              <p:cNvSpPr/>
              <p:nvPr/>
            </p:nvSpPr>
            <p:spPr>
              <a:xfrm>
                <a:off x="117606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3" name="Oval 192">
                <a:extLst>
                  <a:ext uri="{FF2B5EF4-FFF2-40B4-BE49-F238E27FC236}">
                    <a16:creationId xmlns:a16="http://schemas.microsoft.com/office/drawing/2014/main" id="{B2998B7D-CAA8-41BB-BDEB-603023DEE5A9}"/>
                  </a:ext>
                </a:extLst>
              </p:cNvPr>
              <p:cNvSpPr/>
              <p:nvPr/>
            </p:nvSpPr>
            <p:spPr>
              <a:xfrm>
                <a:off x="512371" y="350831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4" name="Oval 193">
                <a:extLst>
                  <a:ext uri="{FF2B5EF4-FFF2-40B4-BE49-F238E27FC236}">
                    <a16:creationId xmlns:a16="http://schemas.microsoft.com/office/drawing/2014/main" id="{7F752627-3EE1-48A4-81BD-00BC148923D0}"/>
                  </a:ext>
                </a:extLst>
              </p:cNvPr>
              <p:cNvSpPr/>
              <p:nvPr/>
            </p:nvSpPr>
            <p:spPr>
              <a:xfrm>
                <a:off x="334424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5" name="Oval 194">
                <a:extLst>
                  <a:ext uri="{FF2B5EF4-FFF2-40B4-BE49-F238E27FC236}">
                    <a16:creationId xmlns:a16="http://schemas.microsoft.com/office/drawing/2014/main" id="{3681D5C3-46E1-402B-95E7-EDE61263A102}"/>
                  </a:ext>
                </a:extLst>
              </p:cNvPr>
              <p:cNvSpPr/>
              <p:nvPr/>
            </p:nvSpPr>
            <p:spPr>
              <a:xfrm>
                <a:off x="3012400"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6" name="Oval 195">
                <a:extLst>
                  <a:ext uri="{FF2B5EF4-FFF2-40B4-BE49-F238E27FC236}">
                    <a16:creationId xmlns:a16="http://schemas.microsoft.com/office/drawing/2014/main" id="{191090BC-558D-4818-A05C-F06294F4575F}"/>
                  </a:ext>
                </a:extLst>
              </p:cNvPr>
              <p:cNvSpPr/>
              <p:nvPr/>
            </p:nvSpPr>
            <p:spPr>
              <a:xfrm>
                <a:off x="168500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7" name="Oval 196">
                <a:extLst>
                  <a:ext uri="{FF2B5EF4-FFF2-40B4-BE49-F238E27FC236}">
                    <a16:creationId xmlns:a16="http://schemas.microsoft.com/office/drawing/2014/main" id="{F8917AB8-FD5C-4DF8-AF7D-079D40A46219}"/>
                  </a:ext>
                </a:extLst>
              </p:cNvPr>
              <p:cNvSpPr/>
              <p:nvPr/>
            </p:nvSpPr>
            <p:spPr>
              <a:xfrm>
                <a:off x="689461"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8" name="Oval 197">
                <a:extLst>
                  <a:ext uri="{FF2B5EF4-FFF2-40B4-BE49-F238E27FC236}">
                    <a16:creationId xmlns:a16="http://schemas.microsoft.com/office/drawing/2014/main" id="{347932F9-FB31-4017-AA8F-91C964E82DE9}"/>
                  </a:ext>
                </a:extLst>
              </p:cNvPr>
              <p:cNvSpPr/>
              <p:nvPr/>
            </p:nvSpPr>
            <p:spPr>
              <a:xfrm>
                <a:off x="2576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199" name="Oval 198">
                <a:extLst>
                  <a:ext uri="{FF2B5EF4-FFF2-40B4-BE49-F238E27FC236}">
                    <a16:creationId xmlns:a16="http://schemas.microsoft.com/office/drawing/2014/main" id="{DEE8B29D-E5B7-4677-B136-71B6F30B8CDC}"/>
                  </a:ext>
                </a:extLst>
              </p:cNvPr>
              <p:cNvSpPr/>
              <p:nvPr/>
            </p:nvSpPr>
            <p:spPr>
              <a:xfrm>
                <a:off x="234870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00" name="Oval 199">
                <a:extLst>
                  <a:ext uri="{FF2B5EF4-FFF2-40B4-BE49-F238E27FC236}">
                    <a16:creationId xmlns:a16="http://schemas.microsoft.com/office/drawing/2014/main" id="{90BA162E-3D1B-4ECE-B646-1211366A420A}"/>
                  </a:ext>
                </a:extLst>
              </p:cNvPr>
              <p:cNvSpPr/>
              <p:nvPr/>
            </p:nvSpPr>
            <p:spPr>
              <a:xfrm>
                <a:off x="135315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01" name="Oval 200">
                <a:extLst>
                  <a:ext uri="{FF2B5EF4-FFF2-40B4-BE49-F238E27FC236}">
                    <a16:creationId xmlns:a16="http://schemas.microsoft.com/office/drawing/2014/main" id="{4F3788D6-1CCD-438F-A123-67EA22523A59}"/>
                  </a:ext>
                </a:extLst>
              </p:cNvPr>
              <p:cNvSpPr/>
              <p:nvPr/>
            </p:nvSpPr>
            <p:spPr>
              <a:xfrm>
                <a:off x="2680553"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02" name="Oval 201">
                <a:extLst>
                  <a:ext uri="{FF2B5EF4-FFF2-40B4-BE49-F238E27FC236}">
                    <a16:creationId xmlns:a16="http://schemas.microsoft.com/office/drawing/2014/main" id="{CA5BD10A-3449-4FCC-9282-DCC0E29EEEA4}"/>
                  </a:ext>
                </a:extLst>
              </p:cNvPr>
              <p:cNvSpPr/>
              <p:nvPr/>
            </p:nvSpPr>
            <p:spPr>
              <a:xfrm>
                <a:off x="201685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03" name="Oval 202">
                <a:extLst>
                  <a:ext uri="{FF2B5EF4-FFF2-40B4-BE49-F238E27FC236}">
                    <a16:creationId xmlns:a16="http://schemas.microsoft.com/office/drawing/2014/main" id="{57B6C979-3793-4256-BB63-C01D8CBA3656}"/>
                  </a:ext>
                </a:extLst>
              </p:cNvPr>
              <p:cNvSpPr/>
              <p:nvPr/>
            </p:nvSpPr>
            <p:spPr>
              <a:xfrm>
                <a:off x="1021310" y="3717628"/>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04" name="Oval 203">
                <a:extLst>
                  <a:ext uri="{FF2B5EF4-FFF2-40B4-BE49-F238E27FC236}">
                    <a16:creationId xmlns:a16="http://schemas.microsoft.com/office/drawing/2014/main" id="{31CC62CA-F6D4-4BAC-A22C-3C239F4E76BC}"/>
                  </a:ext>
                </a:extLst>
              </p:cNvPr>
              <p:cNvSpPr/>
              <p:nvPr/>
            </p:nvSpPr>
            <p:spPr>
              <a:xfrm>
                <a:off x="357613" y="371763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grpSp>
        <p:sp>
          <p:nvSpPr>
            <p:cNvPr id="181" name="Rectangle 180">
              <a:extLst>
                <a:ext uri="{FF2B5EF4-FFF2-40B4-BE49-F238E27FC236}">
                  <a16:creationId xmlns:a16="http://schemas.microsoft.com/office/drawing/2014/main" id="{A2BF206F-9B43-49E5-BF64-0E4EBF2A2E40}"/>
                </a:ext>
              </a:extLst>
            </p:cNvPr>
            <p:cNvSpPr/>
            <p:nvPr/>
          </p:nvSpPr>
          <p:spPr>
            <a:xfrm>
              <a:off x="4690000" y="5412359"/>
              <a:ext cx="3721246" cy="830997"/>
            </a:xfrm>
            <a:prstGeom prst="rect">
              <a:avLst/>
            </a:prstGeom>
          </p:spPr>
          <p:txBody>
            <a:bodyPr wrap="square">
              <a:spAutoFit/>
            </a:bodyPr>
            <a:lstStyle/>
            <a:p>
              <a:pPr algn="ctr"/>
              <a:r>
                <a:rPr lang="fa-IR" sz="2400" b="1" dirty="0">
                  <a:solidFill>
                    <a:schemeClr val="accent5">
                      <a:lumMod val="75000"/>
                    </a:schemeClr>
                  </a:solidFill>
                  <a:cs typeface="B Roya" panose="00000400000000000000" pitchFamily="2" charset="-78"/>
                </a:rPr>
                <a:t>مشکلات و هزینه‌های مربوط به نگهداری میلیون‌ها سالمند</a:t>
              </a:r>
            </a:p>
          </p:txBody>
        </p:sp>
      </p:grpSp>
      <p:grpSp>
        <p:nvGrpSpPr>
          <p:cNvPr id="227" name="Group 226">
            <a:extLst>
              <a:ext uri="{FF2B5EF4-FFF2-40B4-BE49-F238E27FC236}">
                <a16:creationId xmlns:a16="http://schemas.microsoft.com/office/drawing/2014/main" id="{37C8BD81-5678-4545-819A-B1F0F7A99A1E}"/>
              </a:ext>
            </a:extLst>
          </p:cNvPr>
          <p:cNvGrpSpPr/>
          <p:nvPr/>
        </p:nvGrpSpPr>
        <p:grpSpPr>
          <a:xfrm>
            <a:off x="3525574" y="5334307"/>
            <a:ext cx="4320146" cy="1069115"/>
            <a:chOff x="4718853" y="5413747"/>
            <a:chExt cx="4329806" cy="1069115"/>
          </a:xfrm>
        </p:grpSpPr>
        <p:sp>
          <p:nvSpPr>
            <p:cNvPr id="228" name="Rectangle 227">
              <a:extLst>
                <a:ext uri="{FF2B5EF4-FFF2-40B4-BE49-F238E27FC236}">
                  <a16:creationId xmlns:a16="http://schemas.microsoft.com/office/drawing/2014/main" id="{97A20C31-5B3E-45E9-BC06-A21AE9327CF6}"/>
                </a:ext>
              </a:extLst>
            </p:cNvPr>
            <p:cNvSpPr/>
            <p:nvPr/>
          </p:nvSpPr>
          <p:spPr>
            <a:xfrm>
              <a:off x="8333974" y="5497739"/>
              <a:ext cx="714685" cy="66519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29" name="Rectangle 228">
              <a:extLst>
                <a:ext uri="{FF2B5EF4-FFF2-40B4-BE49-F238E27FC236}">
                  <a16:creationId xmlns:a16="http://schemas.microsoft.com/office/drawing/2014/main" id="{CEF25DFA-764B-4059-91E8-E1117C1A30FA}"/>
                </a:ext>
              </a:extLst>
            </p:cNvPr>
            <p:cNvSpPr/>
            <p:nvPr/>
          </p:nvSpPr>
          <p:spPr>
            <a:xfrm>
              <a:off x="4767271" y="5514932"/>
              <a:ext cx="3566703" cy="312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30" name="Rectangle 229">
              <a:extLst>
                <a:ext uri="{FF2B5EF4-FFF2-40B4-BE49-F238E27FC236}">
                  <a16:creationId xmlns:a16="http://schemas.microsoft.com/office/drawing/2014/main" id="{EA006F3F-3EFE-4132-A140-B26D34E69656}"/>
                </a:ext>
              </a:extLst>
            </p:cNvPr>
            <p:cNvSpPr/>
            <p:nvPr/>
          </p:nvSpPr>
          <p:spPr>
            <a:xfrm>
              <a:off x="4767271" y="5842749"/>
              <a:ext cx="3566703" cy="32018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31" name="Rectangle 230">
              <a:extLst>
                <a:ext uri="{FF2B5EF4-FFF2-40B4-BE49-F238E27FC236}">
                  <a16:creationId xmlns:a16="http://schemas.microsoft.com/office/drawing/2014/main" id="{DCA30944-EEE6-47B1-BCAF-1DFE55F0F1E6}"/>
                </a:ext>
              </a:extLst>
            </p:cNvPr>
            <p:cNvSpPr/>
            <p:nvPr/>
          </p:nvSpPr>
          <p:spPr>
            <a:xfrm>
              <a:off x="4776052" y="6162681"/>
              <a:ext cx="4272607" cy="320181"/>
            </a:xfrm>
            <a:prstGeom prst="rect">
              <a:avLst/>
            </a:prstGeom>
            <a:solidFill>
              <a:srgbClr val="FBD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dirty="0"/>
            </a:p>
          </p:txBody>
        </p:sp>
        <p:grpSp>
          <p:nvGrpSpPr>
            <p:cNvPr id="232" name="Group 231">
              <a:extLst>
                <a:ext uri="{FF2B5EF4-FFF2-40B4-BE49-F238E27FC236}">
                  <a16:creationId xmlns:a16="http://schemas.microsoft.com/office/drawing/2014/main" id="{A5C977B6-F0DF-4C24-8562-8663AC6DB051}"/>
                </a:ext>
              </a:extLst>
            </p:cNvPr>
            <p:cNvGrpSpPr/>
            <p:nvPr/>
          </p:nvGrpSpPr>
          <p:grpSpPr>
            <a:xfrm>
              <a:off x="4826696" y="6208131"/>
              <a:ext cx="1887447" cy="199027"/>
              <a:chOff x="25764" y="3508316"/>
              <a:chExt cx="3648664" cy="384742"/>
            </a:xfrm>
          </p:grpSpPr>
          <p:sp>
            <p:nvSpPr>
              <p:cNvPr id="258" name="Oval 257">
                <a:extLst>
                  <a:ext uri="{FF2B5EF4-FFF2-40B4-BE49-F238E27FC236}">
                    <a16:creationId xmlns:a16="http://schemas.microsoft.com/office/drawing/2014/main" id="{AB98A298-AC22-4216-A5D6-9C6BC457CDBF}"/>
                  </a:ext>
                </a:extLst>
              </p:cNvPr>
              <p:cNvSpPr/>
              <p:nvPr/>
            </p:nvSpPr>
            <p:spPr>
              <a:xfrm>
                <a:off x="349900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59" name="Oval 258">
                <a:extLst>
                  <a:ext uri="{FF2B5EF4-FFF2-40B4-BE49-F238E27FC236}">
                    <a16:creationId xmlns:a16="http://schemas.microsoft.com/office/drawing/2014/main" id="{7B24F13B-E76E-4C90-ACAF-B9721D5D0A67}"/>
                  </a:ext>
                </a:extLst>
              </p:cNvPr>
              <p:cNvSpPr/>
              <p:nvPr/>
            </p:nvSpPr>
            <p:spPr>
              <a:xfrm>
                <a:off x="316715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0" name="Oval 259">
                <a:extLst>
                  <a:ext uri="{FF2B5EF4-FFF2-40B4-BE49-F238E27FC236}">
                    <a16:creationId xmlns:a16="http://schemas.microsoft.com/office/drawing/2014/main" id="{4F854857-F70B-481E-9835-85A5695F5AA3}"/>
                  </a:ext>
                </a:extLst>
              </p:cNvPr>
              <p:cNvSpPr/>
              <p:nvPr/>
            </p:nvSpPr>
            <p:spPr>
              <a:xfrm>
                <a:off x="183976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1" name="Oval 260">
                <a:extLst>
                  <a:ext uri="{FF2B5EF4-FFF2-40B4-BE49-F238E27FC236}">
                    <a16:creationId xmlns:a16="http://schemas.microsoft.com/office/drawing/2014/main" id="{FEFD26BF-0C9B-499E-8649-9B6B3C18C00B}"/>
                  </a:ext>
                </a:extLst>
              </p:cNvPr>
              <p:cNvSpPr/>
              <p:nvPr/>
            </p:nvSpPr>
            <p:spPr>
              <a:xfrm>
                <a:off x="844219"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2" name="Oval 261">
                <a:extLst>
                  <a:ext uri="{FF2B5EF4-FFF2-40B4-BE49-F238E27FC236}">
                    <a16:creationId xmlns:a16="http://schemas.microsoft.com/office/drawing/2014/main" id="{C23ABB22-5ED6-40ED-93AD-9BB66BC8A85B}"/>
                  </a:ext>
                </a:extLst>
              </p:cNvPr>
              <p:cNvSpPr/>
              <p:nvPr/>
            </p:nvSpPr>
            <p:spPr>
              <a:xfrm>
                <a:off x="180522"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3" name="Oval 262">
                <a:extLst>
                  <a:ext uri="{FF2B5EF4-FFF2-40B4-BE49-F238E27FC236}">
                    <a16:creationId xmlns:a16="http://schemas.microsoft.com/office/drawing/2014/main" id="{3D3698D6-9C9B-4971-ABCC-94E2C3A68A5F}"/>
                  </a:ext>
                </a:extLst>
              </p:cNvPr>
              <p:cNvSpPr/>
              <p:nvPr/>
            </p:nvSpPr>
            <p:spPr>
              <a:xfrm>
                <a:off x="2503461"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4" name="Oval 263">
                <a:extLst>
                  <a:ext uri="{FF2B5EF4-FFF2-40B4-BE49-F238E27FC236}">
                    <a16:creationId xmlns:a16="http://schemas.microsoft.com/office/drawing/2014/main" id="{315C4CCD-507E-4212-901F-84B0067A8389}"/>
                  </a:ext>
                </a:extLst>
              </p:cNvPr>
              <p:cNvSpPr/>
              <p:nvPr/>
            </p:nvSpPr>
            <p:spPr>
              <a:xfrm>
                <a:off x="150791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5" name="Oval 264">
                <a:extLst>
                  <a:ext uri="{FF2B5EF4-FFF2-40B4-BE49-F238E27FC236}">
                    <a16:creationId xmlns:a16="http://schemas.microsoft.com/office/drawing/2014/main" id="{AEBBD8A0-0541-4388-9467-92A7BFAB4D96}"/>
                  </a:ext>
                </a:extLst>
              </p:cNvPr>
              <p:cNvSpPr/>
              <p:nvPr/>
            </p:nvSpPr>
            <p:spPr>
              <a:xfrm>
                <a:off x="2835310"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6" name="Oval 265">
                <a:extLst>
                  <a:ext uri="{FF2B5EF4-FFF2-40B4-BE49-F238E27FC236}">
                    <a16:creationId xmlns:a16="http://schemas.microsoft.com/office/drawing/2014/main" id="{B474CDAF-8B19-4219-93FF-A6C49612EDD7}"/>
                  </a:ext>
                </a:extLst>
              </p:cNvPr>
              <p:cNvSpPr/>
              <p:nvPr/>
            </p:nvSpPr>
            <p:spPr>
              <a:xfrm>
                <a:off x="217161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7" name="Oval 266">
                <a:extLst>
                  <a:ext uri="{FF2B5EF4-FFF2-40B4-BE49-F238E27FC236}">
                    <a16:creationId xmlns:a16="http://schemas.microsoft.com/office/drawing/2014/main" id="{325851CB-11A3-472C-8BEC-9C5C20C16B7A}"/>
                  </a:ext>
                </a:extLst>
              </p:cNvPr>
              <p:cNvSpPr/>
              <p:nvPr/>
            </p:nvSpPr>
            <p:spPr>
              <a:xfrm>
                <a:off x="117606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8" name="Oval 267">
                <a:extLst>
                  <a:ext uri="{FF2B5EF4-FFF2-40B4-BE49-F238E27FC236}">
                    <a16:creationId xmlns:a16="http://schemas.microsoft.com/office/drawing/2014/main" id="{267D035A-14F5-4275-BF2F-1534A305810A}"/>
                  </a:ext>
                </a:extLst>
              </p:cNvPr>
              <p:cNvSpPr/>
              <p:nvPr/>
            </p:nvSpPr>
            <p:spPr>
              <a:xfrm>
                <a:off x="512371" y="350831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69" name="Oval 268">
                <a:extLst>
                  <a:ext uri="{FF2B5EF4-FFF2-40B4-BE49-F238E27FC236}">
                    <a16:creationId xmlns:a16="http://schemas.microsoft.com/office/drawing/2014/main" id="{893C3771-508E-49BF-B500-4FA6EA693344}"/>
                  </a:ext>
                </a:extLst>
              </p:cNvPr>
              <p:cNvSpPr/>
              <p:nvPr/>
            </p:nvSpPr>
            <p:spPr>
              <a:xfrm>
                <a:off x="334424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0" name="Oval 269">
                <a:extLst>
                  <a:ext uri="{FF2B5EF4-FFF2-40B4-BE49-F238E27FC236}">
                    <a16:creationId xmlns:a16="http://schemas.microsoft.com/office/drawing/2014/main" id="{34DFA2C7-CCF1-4D87-A375-F53C0003EBC6}"/>
                  </a:ext>
                </a:extLst>
              </p:cNvPr>
              <p:cNvSpPr/>
              <p:nvPr/>
            </p:nvSpPr>
            <p:spPr>
              <a:xfrm>
                <a:off x="3012400"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1" name="Oval 270">
                <a:extLst>
                  <a:ext uri="{FF2B5EF4-FFF2-40B4-BE49-F238E27FC236}">
                    <a16:creationId xmlns:a16="http://schemas.microsoft.com/office/drawing/2014/main" id="{F2832048-C259-46FA-A98F-643D4994996B}"/>
                  </a:ext>
                </a:extLst>
              </p:cNvPr>
              <p:cNvSpPr/>
              <p:nvPr/>
            </p:nvSpPr>
            <p:spPr>
              <a:xfrm>
                <a:off x="168500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2" name="Oval 271">
                <a:extLst>
                  <a:ext uri="{FF2B5EF4-FFF2-40B4-BE49-F238E27FC236}">
                    <a16:creationId xmlns:a16="http://schemas.microsoft.com/office/drawing/2014/main" id="{44B4B1A0-5B33-473F-99F3-B8730C28EE5A}"/>
                  </a:ext>
                </a:extLst>
              </p:cNvPr>
              <p:cNvSpPr/>
              <p:nvPr/>
            </p:nvSpPr>
            <p:spPr>
              <a:xfrm>
                <a:off x="689461"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3" name="Oval 272">
                <a:extLst>
                  <a:ext uri="{FF2B5EF4-FFF2-40B4-BE49-F238E27FC236}">
                    <a16:creationId xmlns:a16="http://schemas.microsoft.com/office/drawing/2014/main" id="{59016ACA-E5A2-41C3-AD79-27439770CD58}"/>
                  </a:ext>
                </a:extLst>
              </p:cNvPr>
              <p:cNvSpPr/>
              <p:nvPr/>
            </p:nvSpPr>
            <p:spPr>
              <a:xfrm>
                <a:off x="2576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4" name="Oval 273">
                <a:extLst>
                  <a:ext uri="{FF2B5EF4-FFF2-40B4-BE49-F238E27FC236}">
                    <a16:creationId xmlns:a16="http://schemas.microsoft.com/office/drawing/2014/main" id="{C3E8A370-CF57-4972-B7EF-5A71E2E9335E}"/>
                  </a:ext>
                </a:extLst>
              </p:cNvPr>
              <p:cNvSpPr/>
              <p:nvPr/>
            </p:nvSpPr>
            <p:spPr>
              <a:xfrm>
                <a:off x="234870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5" name="Oval 274">
                <a:extLst>
                  <a:ext uri="{FF2B5EF4-FFF2-40B4-BE49-F238E27FC236}">
                    <a16:creationId xmlns:a16="http://schemas.microsoft.com/office/drawing/2014/main" id="{0B5911DA-D74D-4281-A1E8-D376608ACE59}"/>
                  </a:ext>
                </a:extLst>
              </p:cNvPr>
              <p:cNvSpPr/>
              <p:nvPr/>
            </p:nvSpPr>
            <p:spPr>
              <a:xfrm>
                <a:off x="135315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6" name="Oval 275">
                <a:extLst>
                  <a:ext uri="{FF2B5EF4-FFF2-40B4-BE49-F238E27FC236}">
                    <a16:creationId xmlns:a16="http://schemas.microsoft.com/office/drawing/2014/main" id="{30AEF8E9-953C-45DF-8A6D-BE0CCD328211}"/>
                  </a:ext>
                </a:extLst>
              </p:cNvPr>
              <p:cNvSpPr/>
              <p:nvPr/>
            </p:nvSpPr>
            <p:spPr>
              <a:xfrm>
                <a:off x="2680553"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7" name="Oval 276">
                <a:extLst>
                  <a:ext uri="{FF2B5EF4-FFF2-40B4-BE49-F238E27FC236}">
                    <a16:creationId xmlns:a16="http://schemas.microsoft.com/office/drawing/2014/main" id="{8483D5FA-3D1F-4B4F-BA27-8C35175C0BC8}"/>
                  </a:ext>
                </a:extLst>
              </p:cNvPr>
              <p:cNvSpPr/>
              <p:nvPr/>
            </p:nvSpPr>
            <p:spPr>
              <a:xfrm>
                <a:off x="201685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8" name="Oval 277">
                <a:extLst>
                  <a:ext uri="{FF2B5EF4-FFF2-40B4-BE49-F238E27FC236}">
                    <a16:creationId xmlns:a16="http://schemas.microsoft.com/office/drawing/2014/main" id="{96BA6C66-9488-4846-B206-2D6C53E28095}"/>
                  </a:ext>
                </a:extLst>
              </p:cNvPr>
              <p:cNvSpPr/>
              <p:nvPr/>
            </p:nvSpPr>
            <p:spPr>
              <a:xfrm>
                <a:off x="1021310" y="3717628"/>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79" name="Oval 278">
                <a:extLst>
                  <a:ext uri="{FF2B5EF4-FFF2-40B4-BE49-F238E27FC236}">
                    <a16:creationId xmlns:a16="http://schemas.microsoft.com/office/drawing/2014/main" id="{8A881E10-E71A-4299-8079-5ABF54671101}"/>
                  </a:ext>
                </a:extLst>
              </p:cNvPr>
              <p:cNvSpPr/>
              <p:nvPr/>
            </p:nvSpPr>
            <p:spPr>
              <a:xfrm>
                <a:off x="357613" y="371763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grpSp>
        <p:grpSp>
          <p:nvGrpSpPr>
            <p:cNvPr id="233" name="Group 232">
              <a:extLst>
                <a:ext uri="{FF2B5EF4-FFF2-40B4-BE49-F238E27FC236}">
                  <a16:creationId xmlns:a16="http://schemas.microsoft.com/office/drawing/2014/main" id="{20996D43-AA12-4299-844D-A94AB2BA3BF6}"/>
                </a:ext>
              </a:extLst>
            </p:cNvPr>
            <p:cNvGrpSpPr/>
            <p:nvPr/>
          </p:nvGrpSpPr>
          <p:grpSpPr>
            <a:xfrm>
              <a:off x="7084121" y="6208131"/>
              <a:ext cx="1887447" cy="199027"/>
              <a:chOff x="25764" y="3508316"/>
              <a:chExt cx="3648664" cy="384742"/>
            </a:xfrm>
          </p:grpSpPr>
          <p:sp>
            <p:nvSpPr>
              <p:cNvPr id="236" name="Oval 235">
                <a:extLst>
                  <a:ext uri="{FF2B5EF4-FFF2-40B4-BE49-F238E27FC236}">
                    <a16:creationId xmlns:a16="http://schemas.microsoft.com/office/drawing/2014/main" id="{F5E43233-F2BC-4FDF-89CB-49ABBECCA99A}"/>
                  </a:ext>
                </a:extLst>
              </p:cNvPr>
              <p:cNvSpPr/>
              <p:nvPr/>
            </p:nvSpPr>
            <p:spPr>
              <a:xfrm>
                <a:off x="349900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37" name="Oval 236">
                <a:extLst>
                  <a:ext uri="{FF2B5EF4-FFF2-40B4-BE49-F238E27FC236}">
                    <a16:creationId xmlns:a16="http://schemas.microsoft.com/office/drawing/2014/main" id="{F30B8D38-2FC4-4DF4-AEA3-9ACD3C4609A5}"/>
                  </a:ext>
                </a:extLst>
              </p:cNvPr>
              <p:cNvSpPr/>
              <p:nvPr/>
            </p:nvSpPr>
            <p:spPr>
              <a:xfrm>
                <a:off x="316715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38" name="Oval 237">
                <a:extLst>
                  <a:ext uri="{FF2B5EF4-FFF2-40B4-BE49-F238E27FC236}">
                    <a16:creationId xmlns:a16="http://schemas.microsoft.com/office/drawing/2014/main" id="{73B2A3FA-32EF-47F1-B42E-B2DEC4B5CB12}"/>
                  </a:ext>
                </a:extLst>
              </p:cNvPr>
              <p:cNvSpPr/>
              <p:nvPr/>
            </p:nvSpPr>
            <p:spPr>
              <a:xfrm>
                <a:off x="183976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39" name="Oval 238">
                <a:extLst>
                  <a:ext uri="{FF2B5EF4-FFF2-40B4-BE49-F238E27FC236}">
                    <a16:creationId xmlns:a16="http://schemas.microsoft.com/office/drawing/2014/main" id="{29388427-90E4-497A-80D3-073BFFB673B3}"/>
                  </a:ext>
                </a:extLst>
              </p:cNvPr>
              <p:cNvSpPr/>
              <p:nvPr/>
            </p:nvSpPr>
            <p:spPr>
              <a:xfrm>
                <a:off x="844219"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0" name="Oval 239">
                <a:extLst>
                  <a:ext uri="{FF2B5EF4-FFF2-40B4-BE49-F238E27FC236}">
                    <a16:creationId xmlns:a16="http://schemas.microsoft.com/office/drawing/2014/main" id="{4E6FA21D-BFC3-4863-85BD-418C6A1E96FC}"/>
                  </a:ext>
                </a:extLst>
              </p:cNvPr>
              <p:cNvSpPr/>
              <p:nvPr/>
            </p:nvSpPr>
            <p:spPr>
              <a:xfrm>
                <a:off x="180522"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1" name="Oval 240">
                <a:extLst>
                  <a:ext uri="{FF2B5EF4-FFF2-40B4-BE49-F238E27FC236}">
                    <a16:creationId xmlns:a16="http://schemas.microsoft.com/office/drawing/2014/main" id="{55E447DE-77FF-4B47-8D9E-ADAE19AFADFC}"/>
                  </a:ext>
                </a:extLst>
              </p:cNvPr>
              <p:cNvSpPr/>
              <p:nvPr/>
            </p:nvSpPr>
            <p:spPr>
              <a:xfrm>
                <a:off x="2503461"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2" name="Oval 241">
                <a:extLst>
                  <a:ext uri="{FF2B5EF4-FFF2-40B4-BE49-F238E27FC236}">
                    <a16:creationId xmlns:a16="http://schemas.microsoft.com/office/drawing/2014/main" id="{C5367732-F6BB-480B-BB76-B04B9CD1A3C1}"/>
                  </a:ext>
                </a:extLst>
              </p:cNvPr>
              <p:cNvSpPr/>
              <p:nvPr/>
            </p:nvSpPr>
            <p:spPr>
              <a:xfrm>
                <a:off x="1507915"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3" name="Oval 242">
                <a:extLst>
                  <a:ext uri="{FF2B5EF4-FFF2-40B4-BE49-F238E27FC236}">
                    <a16:creationId xmlns:a16="http://schemas.microsoft.com/office/drawing/2014/main" id="{0A3FF76C-B3FC-41B9-80B4-E92A3C75F05F}"/>
                  </a:ext>
                </a:extLst>
              </p:cNvPr>
              <p:cNvSpPr/>
              <p:nvPr/>
            </p:nvSpPr>
            <p:spPr>
              <a:xfrm>
                <a:off x="2835310"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4" name="Oval 243">
                <a:extLst>
                  <a:ext uri="{FF2B5EF4-FFF2-40B4-BE49-F238E27FC236}">
                    <a16:creationId xmlns:a16="http://schemas.microsoft.com/office/drawing/2014/main" id="{0864419A-0B4B-4AC4-8607-EDE34FF0E351}"/>
                  </a:ext>
                </a:extLst>
              </p:cNvPr>
              <p:cNvSpPr/>
              <p:nvPr/>
            </p:nvSpPr>
            <p:spPr>
              <a:xfrm>
                <a:off x="2171614"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5" name="Oval 244">
                <a:extLst>
                  <a:ext uri="{FF2B5EF4-FFF2-40B4-BE49-F238E27FC236}">
                    <a16:creationId xmlns:a16="http://schemas.microsoft.com/office/drawing/2014/main" id="{C7E57A2E-9248-4710-B011-708606E40783}"/>
                  </a:ext>
                </a:extLst>
              </p:cNvPr>
              <p:cNvSpPr/>
              <p:nvPr/>
            </p:nvSpPr>
            <p:spPr>
              <a:xfrm>
                <a:off x="1176068" y="3508320"/>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6" name="Oval 245">
                <a:extLst>
                  <a:ext uri="{FF2B5EF4-FFF2-40B4-BE49-F238E27FC236}">
                    <a16:creationId xmlns:a16="http://schemas.microsoft.com/office/drawing/2014/main" id="{C2DCF722-CE21-4A36-8A0B-283FC32F2D8D}"/>
                  </a:ext>
                </a:extLst>
              </p:cNvPr>
              <p:cNvSpPr/>
              <p:nvPr/>
            </p:nvSpPr>
            <p:spPr>
              <a:xfrm>
                <a:off x="512371" y="350831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7" name="Oval 246">
                <a:extLst>
                  <a:ext uri="{FF2B5EF4-FFF2-40B4-BE49-F238E27FC236}">
                    <a16:creationId xmlns:a16="http://schemas.microsoft.com/office/drawing/2014/main" id="{7C7E4B63-AC3B-4102-9C77-ADD6D0C4317D}"/>
                  </a:ext>
                </a:extLst>
              </p:cNvPr>
              <p:cNvSpPr/>
              <p:nvPr/>
            </p:nvSpPr>
            <p:spPr>
              <a:xfrm>
                <a:off x="334424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8" name="Oval 247">
                <a:extLst>
                  <a:ext uri="{FF2B5EF4-FFF2-40B4-BE49-F238E27FC236}">
                    <a16:creationId xmlns:a16="http://schemas.microsoft.com/office/drawing/2014/main" id="{EEA83078-8002-4419-BF25-4464D22C630D}"/>
                  </a:ext>
                </a:extLst>
              </p:cNvPr>
              <p:cNvSpPr/>
              <p:nvPr/>
            </p:nvSpPr>
            <p:spPr>
              <a:xfrm>
                <a:off x="3012400"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49" name="Oval 248">
                <a:extLst>
                  <a:ext uri="{FF2B5EF4-FFF2-40B4-BE49-F238E27FC236}">
                    <a16:creationId xmlns:a16="http://schemas.microsoft.com/office/drawing/2014/main" id="{5E62BFD2-0ECB-4C05-9475-1E9D1D641E4E}"/>
                  </a:ext>
                </a:extLst>
              </p:cNvPr>
              <p:cNvSpPr/>
              <p:nvPr/>
            </p:nvSpPr>
            <p:spPr>
              <a:xfrm>
                <a:off x="168500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50" name="Oval 249">
                <a:extLst>
                  <a:ext uri="{FF2B5EF4-FFF2-40B4-BE49-F238E27FC236}">
                    <a16:creationId xmlns:a16="http://schemas.microsoft.com/office/drawing/2014/main" id="{062222F8-1C7A-4019-92F7-97AB436B51E9}"/>
                  </a:ext>
                </a:extLst>
              </p:cNvPr>
              <p:cNvSpPr/>
              <p:nvPr/>
            </p:nvSpPr>
            <p:spPr>
              <a:xfrm>
                <a:off x="689461"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51" name="Oval 250">
                <a:extLst>
                  <a:ext uri="{FF2B5EF4-FFF2-40B4-BE49-F238E27FC236}">
                    <a16:creationId xmlns:a16="http://schemas.microsoft.com/office/drawing/2014/main" id="{B69FAA84-5648-4B24-B5B7-654E6D8E848A}"/>
                  </a:ext>
                </a:extLst>
              </p:cNvPr>
              <p:cNvSpPr/>
              <p:nvPr/>
            </p:nvSpPr>
            <p:spPr>
              <a:xfrm>
                <a:off x="2576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52" name="Oval 251">
                <a:extLst>
                  <a:ext uri="{FF2B5EF4-FFF2-40B4-BE49-F238E27FC236}">
                    <a16:creationId xmlns:a16="http://schemas.microsoft.com/office/drawing/2014/main" id="{31E265CD-7FAC-418A-A884-5A7CC50034C5}"/>
                  </a:ext>
                </a:extLst>
              </p:cNvPr>
              <p:cNvSpPr/>
              <p:nvPr/>
            </p:nvSpPr>
            <p:spPr>
              <a:xfrm>
                <a:off x="234870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53" name="Oval 252">
                <a:extLst>
                  <a:ext uri="{FF2B5EF4-FFF2-40B4-BE49-F238E27FC236}">
                    <a16:creationId xmlns:a16="http://schemas.microsoft.com/office/drawing/2014/main" id="{24EF3E7D-4FF9-497D-80C6-D877E6B2BD28}"/>
                  </a:ext>
                </a:extLst>
              </p:cNvPr>
              <p:cNvSpPr/>
              <p:nvPr/>
            </p:nvSpPr>
            <p:spPr>
              <a:xfrm>
                <a:off x="1353157"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54" name="Oval 253">
                <a:extLst>
                  <a:ext uri="{FF2B5EF4-FFF2-40B4-BE49-F238E27FC236}">
                    <a16:creationId xmlns:a16="http://schemas.microsoft.com/office/drawing/2014/main" id="{30C257AF-538A-47E4-9505-8A92574FC6E0}"/>
                  </a:ext>
                </a:extLst>
              </p:cNvPr>
              <p:cNvSpPr/>
              <p:nvPr/>
            </p:nvSpPr>
            <p:spPr>
              <a:xfrm>
                <a:off x="2680553"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55" name="Oval 254">
                <a:extLst>
                  <a:ext uri="{FF2B5EF4-FFF2-40B4-BE49-F238E27FC236}">
                    <a16:creationId xmlns:a16="http://schemas.microsoft.com/office/drawing/2014/main" id="{9D5052CC-C144-4D0B-85D2-42278E5C4D7A}"/>
                  </a:ext>
                </a:extLst>
              </p:cNvPr>
              <p:cNvSpPr/>
              <p:nvPr/>
            </p:nvSpPr>
            <p:spPr>
              <a:xfrm>
                <a:off x="2016854" y="3717634"/>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56" name="Oval 255">
                <a:extLst>
                  <a:ext uri="{FF2B5EF4-FFF2-40B4-BE49-F238E27FC236}">
                    <a16:creationId xmlns:a16="http://schemas.microsoft.com/office/drawing/2014/main" id="{E8100EE7-7199-433F-8A65-17E960858E53}"/>
                  </a:ext>
                </a:extLst>
              </p:cNvPr>
              <p:cNvSpPr/>
              <p:nvPr/>
            </p:nvSpPr>
            <p:spPr>
              <a:xfrm>
                <a:off x="1021310" y="3717628"/>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257" name="Oval 256">
                <a:extLst>
                  <a:ext uri="{FF2B5EF4-FFF2-40B4-BE49-F238E27FC236}">
                    <a16:creationId xmlns:a16="http://schemas.microsoft.com/office/drawing/2014/main" id="{839471E8-37B3-4B28-8B74-9C43F6B331F7}"/>
                  </a:ext>
                </a:extLst>
              </p:cNvPr>
              <p:cNvSpPr/>
              <p:nvPr/>
            </p:nvSpPr>
            <p:spPr>
              <a:xfrm>
                <a:off x="357613" y="3717636"/>
                <a:ext cx="175423" cy="1754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grpSp>
        <p:sp>
          <p:nvSpPr>
            <p:cNvPr id="234" name="Rectangle 233">
              <a:extLst>
                <a:ext uri="{FF2B5EF4-FFF2-40B4-BE49-F238E27FC236}">
                  <a16:creationId xmlns:a16="http://schemas.microsoft.com/office/drawing/2014/main" id="{8D3E5581-C654-4749-A8D2-3F01B8F54985}"/>
                </a:ext>
              </a:extLst>
            </p:cNvPr>
            <p:cNvSpPr/>
            <p:nvPr/>
          </p:nvSpPr>
          <p:spPr>
            <a:xfrm>
              <a:off x="4718853" y="5413747"/>
              <a:ext cx="3721246" cy="830997"/>
            </a:xfrm>
            <a:prstGeom prst="rect">
              <a:avLst/>
            </a:prstGeom>
          </p:spPr>
          <p:txBody>
            <a:bodyPr wrap="square">
              <a:spAutoFit/>
            </a:bodyPr>
            <a:lstStyle/>
            <a:p>
              <a:pPr algn="ctr" rtl="1"/>
              <a:r>
                <a:rPr lang="fa-IR" sz="2400" b="1" dirty="0">
                  <a:solidFill>
                    <a:schemeClr val="accent5">
                      <a:lumMod val="75000"/>
                    </a:schemeClr>
                  </a:solidFill>
                  <a:cs typeface="B Roya" panose="00000400000000000000" pitchFamily="2" charset="-78"/>
                </a:rPr>
                <a:t>كاهش جمعيت جوان و نخبه و کاهش رشد علمی کشور</a:t>
              </a:r>
            </a:p>
          </p:txBody>
        </p:sp>
      </p:grpSp>
      <p:pic>
        <p:nvPicPr>
          <p:cNvPr id="359" name="Graphic 358" descr="Soldier">
            <a:extLst>
              <a:ext uri="{FF2B5EF4-FFF2-40B4-BE49-F238E27FC236}">
                <a16:creationId xmlns:a16="http://schemas.microsoft.com/office/drawing/2014/main" id="{E84006BC-7017-46D9-B2F2-9E733B344F8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143863" y="2226548"/>
            <a:ext cx="548288" cy="549514"/>
          </a:xfrm>
          <a:prstGeom prst="rect">
            <a:avLst/>
          </a:prstGeom>
        </p:spPr>
      </p:pic>
      <p:pic>
        <p:nvPicPr>
          <p:cNvPr id="361" name="Graphic 360" descr="Gears">
            <a:extLst>
              <a:ext uri="{FF2B5EF4-FFF2-40B4-BE49-F238E27FC236}">
                <a16:creationId xmlns:a16="http://schemas.microsoft.com/office/drawing/2014/main" id="{C054E77F-724B-42C3-BFFE-5B1BA160749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222144" y="3332754"/>
            <a:ext cx="527430" cy="528610"/>
          </a:xfrm>
          <a:prstGeom prst="rect">
            <a:avLst/>
          </a:prstGeom>
        </p:spPr>
      </p:pic>
      <p:pic>
        <p:nvPicPr>
          <p:cNvPr id="363" name="Graphic 362" descr="Coins">
            <a:extLst>
              <a:ext uri="{FF2B5EF4-FFF2-40B4-BE49-F238E27FC236}">
                <a16:creationId xmlns:a16="http://schemas.microsoft.com/office/drawing/2014/main" id="{158F72D0-177A-41C6-99B3-5BF2DB2E0099}"/>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209381" y="4427929"/>
            <a:ext cx="478464" cy="479534"/>
          </a:xfrm>
          <a:prstGeom prst="rect">
            <a:avLst/>
          </a:prstGeom>
        </p:spPr>
      </p:pic>
      <p:pic>
        <p:nvPicPr>
          <p:cNvPr id="369" name="Graphic 368" descr="Downward trend">
            <a:extLst>
              <a:ext uri="{FF2B5EF4-FFF2-40B4-BE49-F238E27FC236}">
                <a16:creationId xmlns:a16="http://schemas.microsoft.com/office/drawing/2014/main" id="{161E9EE6-32CA-4AE6-8AD6-B63E530FAF6E}"/>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148395" y="5436603"/>
            <a:ext cx="620406" cy="621793"/>
          </a:xfrm>
          <a:prstGeom prst="rect">
            <a:avLst/>
          </a:prstGeom>
        </p:spPr>
      </p:pic>
      <p:pic>
        <p:nvPicPr>
          <p:cNvPr id="235" name="Picture 234">
            <a:extLst>
              <a:ext uri="{FF2B5EF4-FFF2-40B4-BE49-F238E27FC236}">
                <a16:creationId xmlns:a16="http://schemas.microsoft.com/office/drawing/2014/main" id="{E3B633F5-32C7-46A4-953F-4970577259F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28885" y="2852349"/>
            <a:ext cx="2123600" cy="2517809"/>
          </a:xfrm>
          <a:prstGeom prst="rect">
            <a:avLst/>
          </a:prstGeom>
        </p:spPr>
      </p:pic>
      <p:sp>
        <p:nvSpPr>
          <p:cNvPr id="6" name="Right Brace 5"/>
          <p:cNvSpPr/>
          <p:nvPr/>
        </p:nvSpPr>
        <p:spPr>
          <a:xfrm>
            <a:off x="7992963" y="2226548"/>
            <a:ext cx="576064" cy="4174252"/>
          </a:xfrm>
          <a:prstGeom prst="rightBrace">
            <a:avLst>
              <a:gd name="adj1" fmla="val 23272"/>
              <a:gd name="adj2" fmla="val 50000"/>
            </a:avLst>
          </a:prstGeom>
          <a:ln w="28575">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p:cNvSpPr txBox="1"/>
          <p:nvPr/>
        </p:nvSpPr>
        <p:spPr>
          <a:xfrm>
            <a:off x="8353309" y="2996952"/>
            <a:ext cx="2255729" cy="2631490"/>
          </a:xfrm>
          <a:prstGeom prst="rect">
            <a:avLst/>
          </a:prstGeom>
          <a:noFill/>
        </p:spPr>
        <p:txBody>
          <a:bodyPr wrap="square" rtlCol="0">
            <a:spAutoFit/>
          </a:bodyPr>
          <a:lstStyle/>
          <a:p>
            <a:pPr algn="ctr" rtl="1"/>
            <a:r>
              <a:rPr lang="fa-IR" sz="3300" b="1" dirty="0">
                <a:ln>
                  <a:solidFill>
                    <a:schemeClr val="tx1">
                      <a:lumMod val="65000"/>
                      <a:lumOff val="35000"/>
                    </a:schemeClr>
                  </a:solidFill>
                </a:ln>
                <a:solidFill>
                  <a:schemeClr val="accent1">
                    <a:lumMod val="75000"/>
                  </a:schemeClr>
                </a:solidFill>
                <a:cs typeface="B Nazanin" panose="00000400000000000000" pitchFamily="2" charset="-78"/>
              </a:rPr>
              <a:t>همه ی این موارد برای اقتصاد کشور</a:t>
            </a:r>
          </a:p>
          <a:p>
            <a:pPr algn="ctr" rtl="1"/>
            <a:r>
              <a:rPr lang="fa-IR" sz="3300" b="1" dirty="0">
                <a:ln>
                  <a:solidFill>
                    <a:schemeClr val="tx1">
                      <a:lumMod val="65000"/>
                      <a:lumOff val="35000"/>
                    </a:schemeClr>
                  </a:solidFill>
                </a:ln>
                <a:solidFill>
                  <a:schemeClr val="accent1">
                    <a:lumMod val="75000"/>
                  </a:schemeClr>
                </a:solidFill>
                <a:cs typeface="B Nazanin" panose="00000400000000000000" pitchFamily="2" charset="-78"/>
              </a:rPr>
              <a:t>نگران کننده هستند</a:t>
            </a:r>
            <a:endParaRPr lang="en-US" sz="3300" b="1" dirty="0">
              <a:ln>
                <a:solidFill>
                  <a:schemeClr val="tx1">
                    <a:lumMod val="65000"/>
                    <a:lumOff val="35000"/>
                  </a:schemeClr>
                </a:solidFill>
              </a:ln>
              <a:solidFill>
                <a:schemeClr val="accent1">
                  <a:lumMod val="75000"/>
                </a:schemeClr>
              </a:solidFill>
              <a:cs typeface="B Nazanin" panose="00000400000000000000" pitchFamily="2" charset="-78"/>
            </a:endParaRPr>
          </a:p>
        </p:txBody>
      </p:sp>
    </p:spTree>
    <p:extLst>
      <p:ext uri="{BB962C8B-B14F-4D97-AF65-F5344CB8AC3E}">
        <p14:creationId xmlns:p14="http://schemas.microsoft.com/office/powerpoint/2010/main" val="860650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80"/>
                                        </p:tgtEl>
                                        <p:attrNameLst>
                                          <p:attrName>style.visibility</p:attrName>
                                        </p:attrNameLst>
                                      </p:cBhvr>
                                      <p:to>
                                        <p:strVal val="visible"/>
                                      </p:to>
                                    </p:set>
                                    <p:animEffect transition="in" filter="wipe(down)">
                                      <p:cBhvr>
                                        <p:cTn id="7" dur="500"/>
                                        <p:tgtEl>
                                          <p:spTgt spid="28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wipe(down)">
                                      <p:cBhvr>
                                        <p:cTn id="15" dur="500"/>
                                        <p:tgtEl>
                                          <p:spTgt spid="68"/>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wipe(down)">
                                      <p:cBhvr>
                                        <p:cTn id="18" dur="500"/>
                                        <p:tgtEl>
                                          <p:spTgt spid="69"/>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wipe(down)">
                                      <p:cBhvr>
                                        <p:cTn id="21" dur="500"/>
                                        <p:tgtEl>
                                          <p:spTgt spid="70"/>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wipe(down)">
                                      <p:cBhvr>
                                        <p:cTn id="24" dur="500"/>
                                        <p:tgtEl>
                                          <p:spTgt spid="71"/>
                                        </p:tgtEl>
                                      </p:cBhvr>
                                    </p:animEffect>
                                  </p:childTnLst>
                                </p:cTn>
                              </p:par>
                              <p:par>
                                <p:cTn id="25" presetID="22" presetClass="entr" presetSubtype="4" fill="hold" nodeType="with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wipe(down)">
                                      <p:cBhvr>
                                        <p:cTn id="27" dur="500"/>
                                        <p:tgtEl>
                                          <p:spTgt spid="72"/>
                                        </p:tgtEl>
                                      </p:cBhvr>
                                    </p:animEffect>
                                  </p:childTnLst>
                                </p:cTn>
                              </p:par>
                              <p:par>
                                <p:cTn id="28" presetID="22" presetClass="entr" presetSubtype="4"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wipe(down)">
                                      <p:cBhvr>
                                        <p:cTn id="30" dur="500"/>
                                        <p:tgtEl>
                                          <p:spTgt spid="9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18"/>
                                        </p:tgtEl>
                                        <p:attrNameLst>
                                          <p:attrName>style.visibility</p:attrName>
                                        </p:attrNameLst>
                                      </p:cBhvr>
                                      <p:to>
                                        <p:strVal val="visible"/>
                                      </p:to>
                                    </p:set>
                                    <p:animEffect transition="in" filter="wipe(down)">
                                      <p:cBhvr>
                                        <p:cTn id="33" dur="500"/>
                                        <p:tgtEl>
                                          <p:spTgt spid="118"/>
                                        </p:tgtEl>
                                      </p:cBhvr>
                                    </p:animEffect>
                                  </p:childTnLst>
                                </p:cTn>
                              </p:par>
                              <p:par>
                                <p:cTn id="34" presetID="22" presetClass="entr" presetSubtype="4" fill="hold" nodeType="withEffect">
                                  <p:stCondLst>
                                    <p:cond delay="0"/>
                                  </p:stCondLst>
                                  <p:childTnLst>
                                    <p:set>
                                      <p:cBhvr>
                                        <p:cTn id="35" dur="1" fill="hold">
                                          <p:stCondLst>
                                            <p:cond delay="0"/>
                                          </p:stCondLst>
                                        </p:cTn>
                                        <p:tgtEl>
                                          <p:spTgt spid="121"/>
                                        </p:tgtEl>
                                        <p:attrNameLst>
                                          <p:attrName>style.visibility</p:attrName>
                                        </p:attrNameLst>
                                      </p:cBhvr>
                                      <p:to>
                                        <p:strVal val="visible"/>
                                      </p:to>
                                    </p:set>
                                    <p:animEffect transition="in" filter="wipe(down)">
                                      <p:cBhvr>
                                        <p:cTn id="36" dur="500"/>
                                        <p:tgtEl>
                                          <p:spTgt spid="121"/>
                                        </p:tgtEl>
                                      </p:cBhvr>
                                    </p:animEffect>
                                  </p:childTnLst>
                                </p:cTn>
                              </p:par>
                              <p:par>
                                <p:cTn id="37" presetID="22" presetClass="entr" presetSubtype="4" fill="hold" nodeType="withEffect">
                                  <p:stCondLst>
                                    <p:cond delay="0"/>
                                  </p:stCondLst>
                                  <p:childTnLst>
                                    <p:set>
                                      <p:cBhvr>
                                        <p:cTn id="38" dur="1" fill="hold">
                                          <p:stCondLst>
                                            <p:cond delay="0"/>
                                          </p:stCondLst>
                                        </p:cTn>
                                        <p:tgtEl>
                                          <p:spTgt spid="174"/>
                                        </p:tgtEl>
                                        <p:attrNameLst>
                                          <p:attrName>style.visibility</p:attrName>
                                        </p:attrNameLst>
                                      </p:cBhvr>
                                      <p:to>
                                        <p:strVal val="visible"/>
                                      </p:to>
                                    </p:set>
                                    <p:animEffect transition="in" filter="wipe(down)">
                                      <p:cBhvr>
                                        <p:cTn id="39" dur="500"/>
                                        <p:tgtEl>
                                          <p:spTgt spid="174"/>
                                        </p:tgtEl>
                                      </p:cBhvr>
                                    </p:animEffect>
                                  </p:childTnLst>
                                </p:cTn>
                              </p:par>
                              <p:par>
                                <p:cTn id="40" presetID="22" presetClass="entr" presetSubtype="4" fill="hold" nodeType="withEffect">
                                  <p:stCondLst>
                                    <p:cond delay="0"/>
                                  </p:stCondLst>
                                  <p:childTnLst>
                                    <p:set>
                                      <p:cBhvr>
                                        <p:cTn id="41" dur="1" fill="hold">
                                          <p:stCondLst>
                                            <p:cond delay="0"/>
                                          </p:stCondLst>
                                        </p:cTn>
                                        <p:tgtEl>
                                          <p:spTgt spid="227"/>
                                        </p:tgtEl>
                                        <p:attrNameLst>
                                          <p:attrName>style.visibility</p:attrName>
                                        </p:attrNameLst>
                                      </p:cBhvr>
                                      <p:to>
                                        <p:strVal val="visible"/>
                                      </p:to>
                                    </p:set>
                                    <p:animEffect transition="in" filter="wipe(down)">
                                      <p:cBhvr>
                                        <p:cTn id="42" dur="500"/>
                                        <p:tgtEl>
                                          <p:spTgt spid="227"/>
                                        </p:tgtEl>
                                      </p:cBhvr>
                                    </p:animEffect>
                                  </p:childTnLst>
                                </p:cTn>
                              </p:par>
                              <p:par>
                                <p:cTn id="43" presetID="22" presetClass="entr" presetSubtype="4" fill="hold" nodeType="withEffect">
                                  <p:stCondLst>
                                    <p:cond delay="0"/>
                                  </p:stCondLst>
                                  <p:childTnLst>
                                    <p:set>
                                      <p:cBhvr>
                                        <p:cTn id="44" dur="1" fill="hold">
                                          <p:stCondLst>
                                            <p:cond delay="0"/>
                                          </p:stCondLst>
                                        </p:cTn>
                                        <p:tgtEl>
                                          <p:spTgt spid="359"/>
                                        </p:tgtEl>
                                        <p:attrNameLst>
                                          <p:attrName>style.visibility</p:attrName>
                                        </p:attrNameLst>
                                      </p:cBhvr>
                                      <p:to>
                                        <p:strVal val="visible"/>
                                      </p:to>
                                    </p:set>
                                    <p:animEffect transition="in" filter="wipe(down)">
                                      <p:cBhvr>
                                        <p:cTn id="45" dur="500"/>
                                        <p:tgtEl>
                                          <p:spTgt spid="359"/>
                                        </p:tgtEl>
                                      </p:cBhvr>
                                    </p:animEffect>
                                  </p:childTnLst>
                                </p:cTn>
                              </p:par>
                              <p:par>
                                <p:cTn id="46" presetID="22" presetClass="entr" presetSubtype="4" fill="hold" nodeType="withEffect">
                                  <p:stCondLst>
                                    <p:cond delay="0"/>
                                  </p:stCondLst>
                                  <p:childTnLst>
                                    <p:set>
                                      <p:cBhvr>
                                        <p:cTn id="47" dur="1" fill="hold">
                                          <p:stCondLst>
                                            <p:cond delay="0"/>
                                          </p:stCondLst>
                                        </p:cTn>
                                        <p:tgtEl>
                                          <p:spTgt spid="361"/>
                                        </p:tgtEl>
                                        <p:attrNameLst>
                                          <p:attrName>style.visibility</p:attrName>
                                        </p:attrNameLst>
                                      </p:cBhvr>
                                      <p:to>
                                        <p:strVal val="visible"/>
                                      </p:to>
                                    </p:set>
                                    <p:animEffect transition="in" filter="wipe(down)">
                                      <p:cBhvr>
                                        <p:cTn id="48" dur="500"/>
                                        <p:tgtEl>
                                          <p:spTgt spid="361"/>
                                        </p:tgtEl>
                                      </p:cBhvr>
                                    </p:animEffect>
                                  </p:childTnLst>
                                </p:cTn>
                              </p:par>
                              <p:par>
                                <p:cTn id="49" presetID="22" presetClass="entr" presetSubtype="4" fill="hold" nodeType="withEffect">
                                  <p:stCondLst>
                                    <p:cond delay="0"/>
                                  </p:stCondLst>
                                  <p:childTnLst>
                                    <p:set>
                                      <p:cBhvr>
                                        <p:cTn id="50" dur="1" fill="hold">
                                          <p:stCondLst>
                                            <p:cond delay="0"/>
                                          </p:stCondLst>
                                        </p:cTn>
                                        <p:tgtEl>
                                          <p:spTgt spid="363"/>
                                        </p:tgtEl>
                                        <p:attrNameLst>
                                          <p:attrName>style.visibility</p:attrName>
                                        </p:attrNameLst>
                                      </p:cBhvr>
                                      <p:to>
                                        <p:strVal val="visible"/>
                                      </p:to>
                                    </p:set>
                                    <p:animEffect transition="in" filter="wipe(down)">
                                      <p:cBhvr>
                                        <p:cTn id="51" dur="500"/>
                                        <p:tgtEl>
                                          <p:spTgt spid="363"/>
                                        </p:tgtEl>
                                      </p:cBhvr>
                                    </p:animEffect>
                                  </p:childTnLst>
                                </p:cTn>
                              </p:par>
                              <p:par>
                                <p:cTn id="52" presetID="22" presetClass="entr" presetSubtype="4" fill="hold" nodeType="withEffect">
                                  <p:stCondLst>
                                    <p:cond delay="0"/>
                                  </p:stCondLst>
                                  <p:childTnLst>
                                    <p:set>
                                      <p:cBhvr>
                                        <p:cTn id="53" dur="1" fill="hold">
                                          <p:stCondLst>
                                            <p:cond delay="0"/>
                                          </p:stCondLst>
                                        </p:cTn>
                                        <p:tgtEl>
                                          <p:spTgt spid="369"/>
                                        </p:tgtEl>
                                        <p:attrNameLst>
                                          <p:attrName>style.visibility</p:attrName>
                                        </p:attrNameLst>
                                      </p:cBhvr>
                                      <p:to>
                                        <p:strVal val="visible"/>
                                      </p:to>
                                    </p:set>
                                    <p:animEffect transition="in" filter="wipe(down)">
                                      <p:cBhvr>
                                        <p:cTn id="54" dur="500"/>
                                        <p:tgtEl>
                                          <p:spTgt spid="369"/>
                                        </p:tgtEl>
                                      </p:cBhvr>
                                    </p:animEffect>
                                  </p:childTnLst>
                                </p:cTn>
                              </p:par>
                              <p:par>
                                <p:cTn id="55" presetID="22" presetClass="entr" presetSubtype="4" fill="hold" nodeType="withEffect">
                                  <p:stCondLst>
                                    <p:cond delay="0"/>
                                  </p:stCondLst>
                                  <p:childTnLst>
                                    <p:set>
                                      <p:cBhvr>
                                        <p:cTn id="56" dur="1" fill="hold">
                                          <p:stCondLst>
                                            <p:cond delay="0"/>
                                          </p:stCondLst>
                                        </p:cTn>
                                        <p:tgtEl>
                                          <p:spTgt spid="235"/>
                                        </p:tgtEl>
                                        <p:attrNameLst>
                                          <p:attrName>style.visibility</p:attrName>
                                        </p:attrNameLst>
                                      </p:cBhvr>
                                      <p:to>
                                        <p:strVal val="visible"/>
                                      </p:to>
                                    </p:set>
                                    <p:animEffect transition="in" filter="wipe(down)">
                                      <p:cBhvr>
                                        <p:cTn id="57" dur="500"/>
                                        <p:tgtEl>
                                          <p:spTgt spid="23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wipe(down)">
                                      <p:cBhvr>
                                        <p:cTn id="62" dur="500"/>
                                        <p:tgtEl>
                                          <p:spTgt spid="6"/>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1000"/>
                                        <p:tgtEl>
                                          <p:spTgt spid="7"/>
                                        </p:tgtEl>
                                      </p:cBhvr>
                                    </p:animEffect>
                                    <p:anim calcmode="lin" valueType="num">
                                      <p:cBhvr>
                                        <p:cTn id="68" dur="1000" fill="hold"/>
                                        <p:tgtEl>
                                          <p:spTgt spid="7"/>
                                        </p:tgtEl>
                                        <p:attrNameLst>
                                          <p:attrName>ppt_x</p:attrName>
                                        </p:attrNameLst>
                                      </p:cBhvr>
                                      <p:tavLst>
                                        <p:tav tm="0">
                                          <p:val>
                                            <p:strVal val="#ppt_x"/>
                                          </p:val>
                                        </p:tav>
                                        <p:tav tm="100000">
                                          <p:val>
                                            <p:strVal val="#ppt_x"/>
                                          </p:val>
                                        </p:tav>
                                      </p:tavLst>
                                    </p:anim>
                                    <p:anim calcmode="lin" valueType="num">
                                      <p:cBhvr>
                                        <p:cTn id="6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80" grpId="0" animBg="1"/>
      <p:bldP spid="68" grpId="0" animBg="1"/>
      <p:bldP spid="69" grpId="0" animBg="1"/>
      <p:bldP spid="70" grpId="0" animBg="1"/>
      <p:bldP spid="71" grpId="0" animBg="1"/>
      <p:bldP spid="118" grpId="0"/>
      <p:bldP spid="6" grpId="0" animBg="1"/>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4" name="Content Placeholder 3"/>
          <p:cNvPicPr>
            <a:picLocks/>
          </p:cNvPicPr>
          <p:nvPr/>
        </p:nvPicPr>
        <p:blipFill rotWithShape="1">
          <a:blip r:embed="rId2"/>
          <a:srcRect t="16967" r="1704" b="25596"/>
          <a:stretch/>
        </p:blipFill>
        <p:spPr bwMode="auto">
          <a:xfrm>
            <a:off x="-1" y="1340769"/>
            <a:ext cx="10801351" cy="5400599"/>
          </a:xfrm>
          <a:prstGeom prst="rect">
            <a:avLst/>
          </a:prstGeom>
          <a:ln>
            <a:noFill/>
          </a:ln>
          <a:extLst>
            <a:ext uri="{53640926-AAD7-44D8-BBD7-CCE9431645EC}">
              <a14:shadowObscured xmlns:a14="http://schemas.microsoft.com/office/drawing/2010/main"/>
            </a:ext>
          </a:extLst>
        </p:spPr>
      </p:pic>
      <p:sp>
        <p:nvSpPr>
          <p:cNvPr id="5" name="Rectangle 4"/>
          <p:cNvSpPr/>
          <p:nvPr/>
        </p:nvSpPr>
        <p:spPr>
          <a:xfrm>
            <a:off x="-17896" y="0"/>
            <a:ext cx="10819246" cy="148478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fa-IR" sz="2800" b="1" dirty="0">
                <a:cs typeface="B Nazanin" panose="00000400000000000000" pitchFamily="2" charset="-78"/>
              </a:rPr>
              <a:t>وال استریت ژورنال: کاهش رشدجمعیت می تواند موجب کاهش 40 درصدی رشد اقتصادی در جهان شود.</a:t>
            </a:r>
            <a:endParaRPr lang="en-US" sz="2800" b="1" dirty="0">
              <a:cs typeface="B Nazanin" panose="00000400000000000000" pitchFamily="2" charset="-78"/>
            </a:endParaRPr>
          </a:p>
        </p:txBody>
      </p:sp>
      <p:sp>
        <p:nvSpPr>
          <p:cNvPr id="6" name="Rectangle 5"/>
          <p:cNvSpPr/>
          <p:nvPr/>
        </p:nvSpPr>
        <p:spPr>
          <a:xfrm>
            <a:off x="1296219" y="5517232"/>
            <a:ext cx="4464496" cy="134076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82030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92163" y="1556792"/>
            <a:ext cx="4608512" cy="4824536"/>
          </a:xfrm>
          <a:prstGeom prst="roundRect">
            <a:avLst/>
          </a:prstGeom>
          <a:blipFill dpi="0" rotWithShape="1">
            <a:blip r:embed="rId2"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828743" y="1556792"/>
            <a:ext cx="4608512" cy="4824536"/>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368227" y="332656"/>
            <a:ext cx="8424936" cy="954107"/>
          </a:xfrm>
          <a:prstGeom prst="rect">
            <a:avLst/>
          </a:prstGeom>
          <a:noFill/>
        </p:spPr>
        <p:txBody>
          <a:bodyPr wrap="square" rtlCol="0">
            <a:spAutoFit/>
          </a:bodyPr>
          <a:lstStyle/>
          <a:p>
            <a:pPr algn="ctr" rtl="1"/>
            <a:r>
              <a:rPr lang="fa-IR" sz="2800" b="1" dirty="0">
                <a:cs typeface="B Nazanin" panose="00000400000000000000" pitchFamily="2" charset="-78"/>
              </a:rPr>
              <a:t>پیش بینی تغییرات هرم جمعیتی و تعداد سالمندان ایران در فاصله سالهای 1399(2020)  تا  1429(2070)  </a:t>
            </a:r>
            <a:endParaRPr lang="en-US" sz="2800" b="1" dirty="0">
              <a:cs typeface="B Nazanin" panose="00000400000000000000" pitchFamily="2" charset="-78"/>
            </a:endParaRPr>
          </a:p>
        </p:txBody>
      </p:sp>
      <p:sp>
        <p:nvSpPr>
          <p:cNvPr id="7" name="Rectangle 6"/>
          <p:cNvSpPr/>
          <p:nvPr/>
        </p:nvSpPr>
        <p:spPr>
          <a:xfrm flipV="1">
            <a:off x="1224211" y="1988840"/>
            <a:ext cx="8856984" cy="93610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5092651" y="1293227"/>
            <a:ext cx="1296144" cy="369332"/>
          </a:xfrm>
          <a:prstGeom prst="rect">
            <a:avLst/>
          </a:prstGeom>
          <a:noFill/>
          <a:ln>
            <a:noFill/>
          </a:ln>
        </p:spPr>
        <p:txBody>
          <a:bodyPr wrap="square" rtlCol="0">
            <a:spAutoFit/>
          </a:bodyPr>
          <a:lstStyle/>
          <a:p>
            <a:pPr algn="ctr" rtl="1"/>
            <a:r>
              <a:rPr lang="fa-IR" dirty="0">
                <a:solidFill>
                  <a:srgbClr val="FF0000"/>
                </a:solidFill>
                <a:cs typeface="B Titr" panose="00000700000000000000" pitchFamily="2" charset="-78"/>
              </a:rPr>
              <a:t>سالمندان</a:t>
            </a:r>
            <a:endParaRPr lang="en-US" dirty="0">
              <a:solidFill>
                <a:srgbClr val="FF0000"/>
              </a:solidFill>
              <a:cs typeface="B Titr" panose="00000700000000000000" pitchFamily="2" charset="-78"/>
            </a:endParaRPr>
          </a:p>
        </p:txBody>
      </p:sp>
      <p:cxnSp>
        <p:nvCxnSpPr>
          <p:cNvPr id="8" name="Straight Arrow Connector 7"/>
          <p:cNvCxnSpPr>
            <a:stCxn id="2" idx="2"/>
            <a:endCxn id="7" idx="2"/>
          </p:cNvCxnSpPr>
          <p:nvPr/>
        </p:nvCxnSpPr>
        <p:spPr>
          <a:xfrm flipH="1">
            <a:off x="5652703" y="1662559"/>
            <a:ext cx="88020" cy="32628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7450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par>
                                <p:cTn id="13" presetID="16" presetClass="entr" presetSubtype="2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92163" y="1556792"/>
            <a:ext cx="4608512" cy="4824536"/>
          </a:xfrm>
          <a:prstGeom prst="roundRect">
            <a:avLst/>
          </a:prstGeom>
          <a:blipFill dpi="0" rotWithShape="1">
            <a:blip r:embed="rId2"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828743" y="1556792"/>
            <a:ext cx="4608512" cy="4824536"/>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368227" y="332656"/>
            <a:ext cx="8424936" cy="954107"/>
          </a:xfrm>
          <a:prstGeom prst="rect">
            <a:avLst/>
          </a:prstGeom>
          <a:noFill/>
        </p:spPr>
        <p:txBody>
          <a:bodyPr wrap="square" rtlCol="0">
            <a:spAutoFit/>
          </a:bodyPr>
          <a:lstStyle/>
          <a:p>
            <a:pPr algn="ctr" rtl="1"/>
            <a:r>
              <a:rPr lang="fa-IR" sz="2800" b="1" dirty="0">
                <a:cs typeface="B Nazanin" panose="00000400000000000000" pitchFamily="2" charset="-78"/>
              </a:rPr>
              <a:t>پیش بینی تغییرات هرم جمعیتی و تعداد سالمندان ایران در فاصله سالهای 1379(2020)  تا  1429(2070)  </a:t>
            </a:r>
            <a:endParaRPr lang="en-US" sz="2800" b="1" dirty="0">
              <a:cs typeface="B Nazanin" panose="00000400000000000000" pitchFamily="2" charset="-78"/>
            </a:endParaRPr>
          </a:p>
        </p:txBody>
      </p:sp>
      <p:sp>
        <p:nvSpPr>
          <p:cNvPr id="7" name="Rectangle 6"/>
          <p:cNvSpPr/>
          <p:nvPr/>
        </p:nvSpPr>
        <p:spPr>
          <a:xfrm flipV="1">
            <a:off x="1224211" y="2924944"/>
            <a:ext cx="8856984" cy="122413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968627" y="1340768"/>
            <a:ext cx="1296144" cy="646331"/>
          </a:xfrm>
          <a:prstGeom prst="rect">
            <a:avLst/>
          </a:prstGeom>
          <a:noFill/>
          <a:ln>
            <a:noFill/>
          </a:ln>
        </p:spPr>
        <p:txBody>
          <a:bodyPr wrap="square" rtlCol="0">
            <a:spAutoFit/>
          </a:bodyPr>
          <a:lstStyle/>
          <a:p>
            <a:pPr algn="ctr" rtl="1"/>
            <a:r>
              <a:rPr lang="fa-IR" dirty="0">
                <a:solidFill>
                  <a:srgbClr val="FF0000"/>
                </a:solidFill>
                <a:cs typeface="B Titr" panose="00000700000000000000" pitchFamily="2" charset="-78"/>
              </a:rPr>
              <a:t>افراد مولد اقتصادی</a:t>
            </a:r>
            <a:endParaRPr lang="en-US" dirty="0">
              <a:solidFill>
                <a:srgbClr val="FF0000"/>
              </a:solidFill>
              <a:cs typeface="B Titr" panose="00000700000000000000" pitchFamily="2" charset="-78"/>
            </a:endParaRPr>
          </a:p>
        </p:txBody>
      </p:sp>
      <p:cxnSp>
        <p:nvCxnSpPr>
          <p:cNvPr id="8" name="Straight Arrow Connector 7"/>
          <p:cNvCxnSpPr>
            <a:stCxn id="2" idx="2"/>
            <a:endCxn id="7" idx="2"/>
          </p:cNvCxnSpPr>
          <p:nvPr/>
        </p:nvCxnSpPr>
        <p:spPr>
          <a:xfrm>
            <a:off x="5616699" y="1987099"/>
            <a:ext cx="36004" cy="93784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5506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30742" y="1700808"/>
            <a:ext cx="6696820" cy="479715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p:nvPr/>
        </p:nvPicPr>
        <p:blipFill rotWithShape="1">
          <a:blip r:embed="rId3"/>
          <a:srcRect l="11025" t="30899" r="20635" b="34550"/>
          <a:stretch/>
        </p:blipFill>
        <p:spPr>
          <a:xfrm>
            <a:off x="4959351" y="282476"/>
            <a:ext cx="3874655" cy="1412776"/>
          </a:xfrm>
          <a:prstGeom prst="rect">
            <a:avLst/>
          </a:prstGeom>
          <a:ln>
            <a:noFill/>
          </a:ln>
          <a:effectLst>
            <a:softEdge rad="112500"/>
          </a:effectLst>
        </p:spPr>
      </p:pic>
      <p:sp>
        <p:nvSpPr>
          <p:cNvPr id="2" name="TextBox 1"/>
          <p:cNvSpPr txBox="1"/>
          <p:nvPr/>
        </p:nvSpPr>
        <p:spPr>
          <a:xfrm>
            <a:off x="6927561" y="1718916"/>
            <a:ext cx="3812891" cy="5262979"/>
          </a:xfrm>
          <a:prstGeom prst="rect">
            <a:avLst/>
          </a:prstGeom>
          <a:noFill/>
        </p:spPr>
        <p:txBody>
          <a:bodyPr wrap="square" rtlCol="0">
            <a:spAutoFit/>
          </a:bodyPr>
          <a:lstStyle/>
          <a:p>
            <a:pPr marL="342900" indent="-342900" algn="r" rtl="1">
              <a:buFont typeface="Wingdings" panose="05000000000000000000" pitchFamily="2" charset="2"/>
              <a:buChar char="§"/>
            </a:pPr>
            <a:r>
              <a:rPr lang="fa-IR" sz="2100" dirty="0">
                <a:cs typeface="B Nazanin" panose="00000400000000000000" pitchFamily="2" charset="-78"/>
              </a:rPr>
              <a:t>گذار ساختار سنی به فاز جوانی و میانـسالی زمـانی اسـت کـه زیرسـاخت  جمعیتی از طریق افزایش تعداد جمعیت در سن فعالیـت در تـسریع رشـد  اقتصادی فراهم میگـردد. شـکل گیری ایـن وضـعیت در ادبیـات جمعیتـی  تحــت عنوانهــای «پنجــره ی جمعیــتی»، «پنجــره ی فرصــت»، «امتیــاز  جمعیــتی» و «ســود جمعیــتی» مطــرح میگــردد.</a:t>
            </a:r>
          </a:p>
          <a:p>
            <a:pPr marL="342900" indent="-342900" algn="r" rtl="1">
              <a:buFont typeface="Wingdings" panose="05000000000000000000" pitchFamily="2" charset="2"/>
              <a:buChar char="§"/>
            </a:pPr>
            <a:r>
              <a:rPr lang="fa-IR" sz="2100" dirty="0">
                <a:cs typeface="B Nazanin" panose="00000400000000000000" pitchFamily="2" charset="-78"/>
              </a:rPr>
              <a:t> در یـک تعریـف سـاده، سـود جمعیـتی بـه رشـد اقتـصادی تـسریع یافته ای  اطلاق میشود که در نتیجه ی گذار مرگ و میر، باروری و به تبع آن، گـذار  ســاختار ســنی ایجــاد شــده باشد</a:t>
            </a:r>
          </a:p>
          <a:p>
            <a:pPr marL="342900" indent="-342900" algn="r" rtl="1">
              <a:buFont typeface="Wingdings" panose="05000000000000000000" pitchFamily="2" charset="2"/>
              <a:buChar char="§"/>
            </a:pPr>
            <a:endParaRPr lang="en-US" sz="2100" dirty="0">
              <a:cs typeface="B Nazanin" panose="00000400000000000000" pitchFamily="2" charset="-78"/>
            </a:endParaRPr>
          </a:p>
        </p:txBody>
      </p:sp>
    </p:spTree>
    <p:extLst>
      <p:ext uri="{BB962C8B-B14F-4D97-AF65-F5344CB8AC3E}">
        <p14:creationId xmlns:p14="http://schemas.microsoft.com/office/powerpoint/2010/main" val="3112983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879" y="2492896"/>
            <a:ext cx="9289107" cy="158417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48147" y="2924944"/>
            <a:ext cx="9721215" cy="1143000"/>
          </a:xfrm>
        </p:spPr>
        <p:txBody>
          <a:bodyPr>
            <a:noAutofit/>
          </a:bodyPr>
          <a:lstStyle/>
          <a:p>
            <a:r>
              <a:rPr lang="fa-IR" sz="3200" dirty="0">
                <a:cs typeface="B Titr" panose="00000700000000000000" pitchFamily="2" charset="-78"/>
              </a:rPr>
              <a:t>وضعیت سالمندی جمعیت در ایران و جهان</a:t>
            </a:r>
            <a:br>
              <a:rPr lang="fa-IR" sz="3200" dirty="0">
                <a:cs typeface="B Titr" panose="00000700000000000000" pitchFamily="2" charset="-78"/>
              </a:rPr>
            </a:br>
            <a:endParaRPr lang="en-US" sz="3200" dirty="0">
              <a:cs typeface="B Titr" panose="00000700000000000000" pitchFamily="2" charset="-78"/>
            </a:endParaRPr>
          </a:p>
        </p:txBody>
      </p:sp>
    </p:spTree>
    <p:extLst>
      <p:ext uri="{BB962C8B-B14F-4D97-AF65-F5344CB8AC3E}">
        <p14:creationId xmlns:p14="http://schemas.microsoft.com/office/powerpoint/2010/main" val="5133864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srcRect r="10910" b="3915"/>
          <a:stretch/>
        </p:blipFill>
        <p:spPr>
          <a:xfrm>
            <a:off x="576139" y="0"/>
            <a:ext cx="9622971" cy="6858000"/>
          </a:xfrm>
          <a:prstGeom prst="rect">
            <a:avLst/>
          </a:prstGeom>
        </p:spPr>
      </p:pic>
    </p:spTree>
    <p:extLst>
      <p:ext uri="{BB962C8B-B14F-4D97-AF65-F5344CB8AC3E}">
        <p14:creationId xmlns:p14="http://schemas.microsoft.com/office/powerpoint/2010/main" val="41102792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008187" y="894780"/>
            <a:ext cx="8712968" cy="5256584"/>
          </a:xfrm>
          <a:prstGeom prst="roundRect">
            <a:avLst/>
          </a:prstGeom>
          <a:solidFill>
            <a:schemeClr val="accent4">
              <a:lumMod val="75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296219" y="1568981"/>
            <a:ext cx="7992888" cy="4524315"/>
          </a:xfrm>
          <a:prstGeom prst="rect">
            <a:avLst/>
          </a:prstGeom>
          <a:noFill/>
        </p:spPr>
        <p:txBody>
          <a:bodyPr wrap="square" rtlCol="0">
            <a:spAutoFit/>
          </a:bodyPr>
          <a:lstStyle/>
          <a:p>
            <a:pPr algn="ctr" rtl="1"/>
            <a:r>
              <a:rPr lang="fa-IR" sz="3200" dirty="0">
                <a:solidFill>
                  <a:schemeClr val="bg1"/>
                </a:solidFill>
                <a:cs typeface="B Nazanin" panose="00000400000000000000" pitchFamily="2" charset="-78"/>
              </a:rPr>
              <a:t>آنچه درباره پنجره فرصت جمعیتی اهمیت فراوانی دارد، این نکته است که پنجره جمعیتی برای همیشه باز نخواهد ماند و با سالمندی جمعیت و افزایش نسبت سالمندان، پنجره جمعیتی شروع به بسته‌شدن خواهد کرد. با فرض تداوم باروری در سطح جانشینی، این اتفاق برای ایران در آستانه دهه 2030 میلادی آغاز خواهد شد. پنجره جمعیتی در سال 2045 که نسبت جمعیت بیشتر از 65 سال به بیش از 15 درصد افزایش می‌یابد، بسته خواهد شد.</a:t>
            </a:r>
            <a:endParaRPr lang="en-US" sz="3200" dirty="0">
              <a:solidFill>
                <a:schemeClr val="bg1"/>
              </a:solidFill>
              <a:cs typeface="B Nazanin" panose="00000400000000000000" pitchFamily="2" charset="-78"/>
            </a:endParaRPr>
          </a:p>
          <a:p>
            <a:pPr algn="ctr" rtl="1"/>
            <a:endParaRPr lang="en-US" sz="3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4805014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511" y="1683405"/>
            <a:ext cx="5328592" cy="4123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192763" y="1683405"/>
            <a:ext cx="4320480" cy="3785652"/>
          </a:xfrm>
          <a:prstGeom prst="rect">
            <a:avLst/>
          </a:prstGeom>
          <a:noFill/>
        </p:spPr>
        <p:txBody>
          <a:bodyPr wrap="square" rtlCol="0">
            <a:spAutoFit/>
          </a:bodyPr>
          <a:lstStyle/>
          <a:p>
            <a:pPr algn="just" rtl="1"/>
            <a:r>
              <a:rPr lang="fa-IR" sz="2400" b="1" dirty="0">
                <a:cs typeface="B Nazanin" panose="00000400000000000000" pitchFamily="2" charset="-78"/>
              </a:rPr>
              <a:t>یکی از مولفه های نشان دهنده وضعیت جمعیتی یک جامعه، نسبت وابستگی جمعیت </a:t>
            </a:r>
            <a:r>
              <a:rPr lang="en-US" sz="2400" b="1" dirty="0">
                <a:cs typeface="B Nazanin" panose="00000400000000000000" pitchFamily="2" charset="-78"/>
              </a:rPr>
              <a:t>(Dependency ratio) </a:t>
            </a:r>
            <a:r>
              <a:rPr lang="fa-IR" sz="2400" b="1" dirty="0">
                <a:cs typeface="B Nazanin" panose="00000400000000000000" pitchFamily="2" charset="-78"/>
              </a:rPr>
              <a:t> است. نسبت وابستگی از تقسیم نمودن جمعیت سالمندان و کودکان بر جمعیت در سن کار بدست می آید. به بیان دیگر، نسبت وابستگی از تقسیم مجموع جمعیت افراد کمتر از ۱۵ سال و افراد ۶۵ ساله یا بیشتر، بر جمعیت بین ۱۶ تا ۶۴ سال بدست می آید.</a:t>
            </a:r>
            <a:endParaRPr lang="en-US" sz="2400" b="1" dirty="0">
              <a:cs typeface="B Nazanin" panose="00000400000000000000" pitchFamily="2" charset="-78"/>
            </a:endParaRPr>
          </a:p>
        </p:txBody>
      </p:sp>
      <p:sp>
        <p:nvSpPr>
          <p:cNvPr id="6" name="Title 1"/>
          <p:cNvSpPr>
            <a:spLocks noGrp="1"/>
          </p:cNvSpPr>
          <p:nvPr>
            <p:ph type="title"/>
          </p:nvPr>
        </p:nvSpPr>
        <p:spPr>
          <a:xfrm>
            <a:off x="2952403" y="188640"/>
            <a:ext cx="5328727" cy="1143000"/>
          </a:xfrm>
        </p:spPr>
        <p:txBody>
          <a:bodyPr>
            <a:normAutofit/>
          </a:bodyPr>
          <a:lstStyle/>
          <a:p>
            <a:pPr rtl="1"/>
            <a:r>
              <a:rPr lang="fa-IR" sz="3200" b="1" dirty="0">
                <a:ln>
                  <a:solidFill>
                    <a:schemeClr val="accent4">
                      <a:lumMod val="50000"/>
                    </a:schemeClr>
                  </a:solidFill>
                </a:ln>
                <a:solidFill>
                  <a:schemeClr val="accent4">
                    <a:lumMod val="75000"/>
                  </a:schemeClr>
                </a:solidFill>
                <a:cs typeface="B Nazanin" panose="00000400000000000000" pitchFamily="2" charset="-78"/>
              </a:rPr>
              <a:t>نسبت وابستگی جمعیت </a:t>
            </a:r>
            <a:endParaRPr lang="en-US" sz="32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19795709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4251" y="1916832"/>
            <a:ext cx="7278687" cy="456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a:spLocks noGrp="1"/>
          </p:cNvSpPr>
          <p:nvPr>
            <p:ph type="title"/>
          </p:nvPr>
        </p:nvSpPr>
        <p:spPr>
          <a:xfrm>
            <a:off x="2880395" y="548680"/>
            <a:ext cx="5328727" cy="1143000"/>
          </a:xfrm>
        </p:spPr>
        <p:txBody>
          <a:bodyPr>
            <a:normAutofit/>
          </a:bodyPr>
          <a:lstStyle/>
          <a:p>
            <a:pPr rtl="1"/>
            <a:r>
              <a:rPr lang="fa-IR" sz="3200" b="1" dirty="0">
                <a:ln>
                  <a:solidFill>
                    <a:schemeClr val="accent4">
                      <a:lumMod val="50000"/>
                    </a:schemeClr>
                  </a:solidFill>
                </a:ln>
                <a:solidFill>
                  <a:schemeClr val="accent4">
                    <a:lumMod val="75000"/>
                  </a:schemeClr>
                </a:solidFill>
                <a:cs typeface="B Nazanin" panose="00000400000000000000" pitchFamily="2" charset="-78"/>
              </a:rPr>
              <a:t>نسبت وابستگی جمعیت</a:t>
            </a:r>
            <a:br>
              <a:rPr lang="fa-IR" sz="3200" b="1" dirty="0">
                <a:ln>
                  <a:solidFill>
                    <a:schemeClr val="accent4">
                      <a:lumMod val="50000"/>
                    </a:schemeClr>
                  </a:solidFill>
                </a:ln>
                <a:solidFill>
                  <a:schemeClr val="accent4">
                    <a:lumMod val="75000"/>
                  </a:schemeClr>
                </a:solidFill>
                <a:cs typeface="B Nazanin" panose="00000400000000000000" pitchFamily="2" charset="-78"/>
              </a:rPr>
            </a:br>
            <a:r>
              <a:rPr lang="fa-IR" sz="2000" b="1" dirty="0">
                <a:ln>
                  <a:solidFill>
                    <a:schemeClr val="accent4">
                      <a:lumMod val="50000"/>
                    </a:schemeClr>
                  </a:solidFill>
                </a:ln>
                <a:solidFill>
                  <a:schemeClr val="accent4">
                    <a:lumMod val="75000"/>
                  </a:schemeClr>
                </a:solidFill>
                <a:cs typeface="B Nazanin" panose="00000400000000000000" pitchFamily="2" charset="-78"/>
              </a:rPr>
              <a:t>(گذشته) </a:t>
            </a: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36490784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880395" y="548680"/>
            <a:ext cx="5328727" cy="1143000"/>
          </a:xfrm>
        </p:spPr>
        <p:txBody>
          <a:bodyPr>
            <a:normAutofit/>
          </a:bodyPr>
          <a:lstStyle/>
          <a:p>
            <a:pPr rtl="1"/>
            <a:r>
              <a:rPr lang="fa-IR" sz="3200" b="1" dirty="0">
                <a:ln>
                  <a:solidFill>
                    <a:schemeClr val="accent4">
                      <a:lumMod val="50000"/>
                    </a:schemeClr>
                  </a:solidFill>
                </a:ln>
                <a:solidFill>
                  <a:schemeClr val="accent4">
                    <a:lumMod val="75000"/>
                  </a:schemeClr>
                </a:solidFill>
                <a:cs typeface="B Nazanin" panose="00000400000000000000" pitchFamily="2" charset="-78"/>
              </a:rPr>
              <a:t>نسبت وابستگی جمعیت</a:t>
            </a:r>
            <a:br>
              <a:rPr lang="fa-IR" sz="3200" b="1" dirty="0">
                <a:ln>
                  <a:solidFill>
                    <a:schemeClr val="accent4">
                      <a:lumMod val="50000"/>
                    </a:schemeClr>
                  </a:solidFill>
                </a:ln>
                <a:solidFill>
                  <a:schemeClr val="accent4">
                    <a:lumMod val="75000"/>
                  </a:schemeClr>
                </a:solidFill>
                <a:cs typeface="B Nazanin" panose="00000400000000000000" pitchFamily="2" charset="-78"/>
              </a:rPr>
            </a:br>
            <a:r>
              <a:rPr lang="fa-IR" sz="2000" b="1" dirty="0">
                <a:ln>
                  <a:solidFill>
                    <a:schemeClr val="accent4">
                      <a:lumMod val="50000"/>
                    </a:schemeClr>
                  </a:solidFill>
                </a:ln>
                <a:solidFill>
                  <a:schemeClr val="accent4">
                    <a:lumMod val="75000"/>
                  </a:schemeClr>
                </a:solidFill>
                <a:cs typeface="B Nazanin" panose="00000400000000000000" pitchFamily="2" charset="-78"/>
              </a:rPr>
              <a:t>(آینده)</a:t>
            </a: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6219" y="1916832"/>
            <a:ext cx="8465257" cy="4176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83015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بازار کار</a:t>
            </a:r>
            <a:br>
              <a:rPr lang="fa-IR" sz="4000" b="1" dirty="0">
                <a:ln>
                  <a:solidFill>
                    <a:schemeClr val="accent4">
                      <a:lumMod val="50000"/>
                    </a:schemeClr>
                  </a:solidFill>
                </a:ln>
                <a:solidFill>
                  <a:schemeClr val="accent4">
                    <a:lumMod val="75000"/>
                  </a:schemeClr>
                </a:solidFill>
                <a:cs typeface="B Nazanin" panose="00000400000000000000" pitchFamily="2" charset="-78"/>
              </a:rPr>
            </a:br>
            <a:r>
              <a:rPr lang="fa-IR" sz="2000" b="1" dirty="0">
                <a:ln>
                  <a:solidFill>
                    <a:schemeClr val="accent4">
                      <a:lumMod val="50000"/>
                    </a:schemeClr>
                  </a:solidFill>
                </a:ln>
                <a:solidFill>
                  <a:schemeClr val="accent4">
                    <a:lumMod val="75000"/>
                  </a:schemeClr>
                </a:solidFill>
                <a:cs typeface="B Nazanin" panose="00000400000000000000" pitchFamily="2" charset="-78"/>
              </a:rPr>
              <a:t>تاثيرات منفي قابل توجه افزايش نسبت جمعيت كهنسال در اقتصاد با افزايش نرخ وابستگي ( تكفل)</a:t>
            </a: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
        <p:nvSpPr>
          <p:cNvPr id="3" name="Content Placeholder 2"/>
          <p:cNvSpPr>
            <a:spLocks noGrp="1"/>
          </p:cNvSpPr>
          <p:nvPr>
            <p:ph idx="1"/>
          </p:nvPr>
        </p:nvSpPr>
        <p:spPr>
          <a:xfrm>
            <a:off x="288107" y="1412776"/>
            <a:ext cx="10369152" cy="4525963"/>
          </a:xfrm>
        </p:spPr>
        <p:txBody>
          <a:bodyPr>
            <a:noAutofit/>
          </a:bodyPr>
          <a:lstStyle/>
          <a:p>
            <a:pPr algn="r" rtl="1">
              <a:buFont typeface="Wingdings" panose="05000000000000000000" pitchFamily="2" charset="2"/>
              <a:buChar char="§"/>
            </a:pPr>
            <a:r>
              <a:rPr lang="fa-IR" sz="2000" dirty="0">
                <a:cs typeface="B Nazanin" panose="00000400000000000000" pitchFamily="2" charset="-78"/>
              </a:rPr>
              <a:t>با افزایش سهم جمعیت 15 تا 65 سال، انتظار می رود جمعیت آماده به کار کشور افزایش یافته و در نتیجه عرضه نیروي کار با افزایش مواجه شود. این خود به معنی افزایش نسبت "تولیدکنندگان " به "مصرف کنندگان " است که منجر به افزایش تولید سرانه و رفاه میشود (وانگ 1 و همکاران، 2013)</a:t>
            </a:r>
          </a:p>
          <a:p>
            <a:pPr marL="0" indent="0" algn="r" rtl="1">
              <a:buNone/>
            </a:pPr>
            <a:endParaRPr lang="fa-IR" sz="2000" dirty="0">
              <a:cs typeface="B Nazanin" panose="00000400000000000000" pitchFamily="2" charset="-78"/>
            </a:endParaRPr>
          </a:p>
          <a:p>
            <a:pPr algn="r" rtl="1">
              <a:buFont typeface="Wingdings" panose="05000000000000000000" pitchFamily="2" charset="2"/>
              <a:buChar char="§"/>
            </a:pPr>
            <a:r>
              <a:rPr lang="fa-IR" sz="2000" dirty="0">
                <a:cs typeface="B Nazanin" panose="00000400000000000000" pitchFamily="2" charset="-78"/>
              </a:rPr>
              <a:t>لیسنکوا و همکاران 2012 اسکاتلند/ با کاهش جمعیت نیروي کار، درآمد سرانه کشور کاهش خواهد یافت. در نتیجه رفاه به ازاي هر فرد با کاهش مواجه خواهد شد. </a:t>
            </a:r>
          </a:p>
          <a:p>
            <a:pPr algn="r" rtl="1">
              <a:buFont typeface="Wingdings" panose="05000000000000000000" pitchFamily="2" charset="2"/>
              <a:buChar char="§"/>
            </a:pPr>
            <a:endParaRPr lang="fa-IR" sz="2000" dirty="0">
              <a:cs typeface="B Nazanin" panose="00000400000000000000" pitchFamily="2" charset="-78"/>
            </a:endParaRPr>
          </a:p>
          <a:p>
            <a:pPr algn="r" rtl="1">
              <a:buFont typeface="Wingdings" panose="05000000000000000000" pitchFamily="2" charset="2"/>
              <a:buChar char="§"/>
            </a:pPr>
            <a:r>
              <a:rPr lang="fa-IR" sz="2000" dirty="0">
                <a:cs typeface="B Nazanin" panose="00000400000000000000" pitchFamily="2" charset="-78"/>
              </a:rPr>
              <a:t>لیند و مالمبرگ به بررسی اثر ساختار سنی بر رشد اقتصادی در 23 کشور عضو سازمان همکاری و توسعه اقتصادی در دوره 1950 تا 1990 پرداختند و به این نتیجه رسیدند رشد جمعیت بیش از 64 سال بر رشد تولید ناخالص داخلی اثر منفی خواهد داشت، در حالی ‌که اثر دیگر گروه‌های سنی (برای مثال، گروه‌ کمتر از 14 سال) بر رشد اقتصاد مثبت بوده است.</a:t>
            </a:r>
          </a:p>
          <a:p>
            <a:pPr algn="r" rtl="1">
              <a:buFont typeface="Wingdings" panose="05000000000000000000" pitchFamily="2" charset="2"/>
              <a:buChar char="§"/>
            </a:pPr>
            <a:endParaRPr lang="fa-IR" sz="2000" dirty="0">
              <a:cs typeface="B Nazanin" panose="00000400000000000000" pitchFamily="2" charset="-78"/>
            </a:endParaRPr>
          </a:p>
          <a:p>
            <a:pPr algn="r" rtl="1">
              <a:buFont typeface="Wingdings" panose="05000000000000000000" pitchFamily="2" charset="2"/>
              <a:buChar char="§"/>
            </a:pPr>
            <a:r>
              <a:rPr lang="fa-IR" sz="2000" dirty="0">
                <a:cs typeface="B Nazanin" panose="00000400000000000000" pitchFamily="2" charset="-78"/>
              </a:rPr>
              <a:t>همچنین، نیکول میتاس و همکارانش در مقاله‌ای با عنوان «تأثیر سالمندی جمعیت بر رشد اقتصادی، نیروی کار و بهره‌وری» اثرات سالمندی جمعیت بر متغیرهای مدنظر را در دهه‌های 1980 تا 2010 در ایالات مختلف آمریکا بررسی کرده‌اند یافته‌های تحقیق حاکی از آن است که افزایش 10‌درصدی جمعیت بیش از 60 سال مقدار رشد تولید ناخالص داخلی سرانه را تا 5/5 درصد کاهش می‌دهد.</a:t>
            </a:r>
          </a:p>
          <a:p>
            <a:pPr algn="r" rtl="1">
              <a:buFont typeface="Wingdings" panose="05000000000000000000" pitchFamily="2" charset="2"/>
              <a:buChar char="§"/>
            </a:pPr>
            <a:endParaRPr lang="fa-IR" sz="2000" dirty="0">
              <a:cs typeface="B Nazanin" panose="00000400000000000000" pitchFamily="2" charset="-78"/>
            </a:endParaRPr>
          </a:p>
          <a:p>
            <a:pPr marL="0" indent="0" algn="r" rtl="1">
              <a:buNone/>
            </a:pPr>
            <a:r>
              <a:rPr lang="fa-IR" sz="2000" dirty="0">
                <a:cs typeface="B Nazanin" panose="00000400000000000000" pitchFamily="2" charset="-78"/>
              </a:rPr>
              <a:t> </a:t>
            </a:r>
          </a:p>
          <a:p>
            <a:pPr marL="0" indent="0" algn="r" rtl="1">
              <a:buNone/>
            </a:pPr>
            <a:endParaRPr lang="en-US" sz="2000" dirty="0">
              <a:cs typeface="B Nazanin" panose="00000400000000000000" pitchFamily="2" charset="-78"/>
            </a:endParaRPr>
          </a:p>
        </p:txBody>
      </p:sp>
    </p:spTree>
    <p:extLst>
      <p:ext uri="{BB962C8B-B14F-4D97-AF65-F5344CB8AC3E}">
        <p14:creationId xmlns:p14="http://schemas.microsoft.com/office/powerpoint/2010/main" val="30931738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2800" dirty="0">
                <a:cs typeface="B Nazanin" panose="00000400000000000000" pitchFamily="2" charset="-78"/>
              </a:rPr>
              <a:t>فرض شده است که در دوره جوانی جمعیت (تا سال 1425 )، عرضه نیروي کار 25 درصد نسبت به سال پایه افزایش یابد و در دوره سالخوردگی جمعیت (از سال 1425 به بعد)، عرضه نیروي کار 25 درصد نسبت به سال پایه کاهش یابد. </a:t>
            </a:r>
          </a:p>
          <a:p>
            <a:pPr algn="r" rtl="1"/>
            <a:endParaRPr lang="fa-IR" sz="2800" dirty="0">
              <a:cs typeface="B Nazanin" panose="00000400000000000000" pitchFamily="2" charset="-78"/>
            </a:endParaRPr>
          </a:p>
          <a:p>
            <a:pPr algn="r" rtl="1"/>
            <a:r>
              <a:rPr lang="fa-IR" sz="2800" dirty="0">
                <a:cs typeface="B Nazanin" panose="00000400000000000000" pitchFamily="2" charset="-78"/>
              </a:rPr>
              <a:t>نتایج به دست آمده نشان می دهد در دوره جوانی جمعیت رفاه اقتصادي کل ۷.۱۳ درصد افزایش مییابد. این مساله ناشی از افزایش درآمد حاصل از افزایش تولید است. </a:t>
            </a:r>
          </a:p>
          <a:p>
            <a:pPr marL="0" indent="0" algn="r" rtl="1">
              <a:buNone/>
            </a:pPr>
            <a:endParaRPr lang="fa-IR" sz="2800" dirty="0">
              <a:cs typeface="B Nazanin" panose="00000400000000000000" pitchFamily="2" charset="-78"/>
            </a:endParaRPr>
          </a:p>
          <a:p>
            <a:pPr algn="r" rtl="1"/>
            <a:r>
              <a:rPr lang="fa-IR" sz="2800" dirty="0">
                <a:cs typeface="B Nazanin" panose="00000400000000000000" pitchFamily="2" charset="-78"/>
              </a:rPr>
              <a:t>اما در دوره سالخوردگی جمعیت، رفاه اقتصادي کل ۹.۶۰ درصد کاهش خواهد یافت. زیرا با کاهش تولید کل درآمد اقتصاد نیز کاهش خواهد یافت.</a:t>
            </a:r>
            <a:endParaRPr lang="en-US" sz="2800" dirty="0">
              <a:cs typeface="B Nazanin" panose="00000400000000000000" pitchFamily="2" charset="-78"/>
            </a:endParaRPr>
          </a:p>
        </p:txBody>
      </p:sp>
      <p:sp>
        <p:nvSpPr>
          <p:cNvPr id="4" name="Title 1"/>
          <p:cNvSpPr>
            <a:spLocks noGrp="1"/>
          </p:cNvSpPr>
          <p:nvPr>
            <p:ph type="title"/>
          </p:nvPr>
        </p:nvSpPr>
        <p:spPr>
          <a:xfrm>
            <a:off x="540068" y="274638"/>
            <a:ext cx="9721215" cy="1143000"/>
          </a:xfrm>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بازار کار ایران</a:t>
            </a:r>
            <a:br>
              <a:rPr lang="fa-IR" sz="4000" b="1" dirty="0">
                <a:ln>
                  <a:solidFill>
                    <a:schemeClr val="accent4">
                      <a:lumMod val="50000"/>
                    </a:schemeClr>
                  </a:solidFill>
                </a:ln>
                <a:solidFill>
                  <a:schemeClr val="accent4">
                    <a:lumMod val="75000"/>
                  </a:schemeClr>
                </a:solidFill>
                <a:cs typeface="B Nazanin" panose="00000400000000000000" pitchFamily="2" charset="-78"/>
              </a:rPr>
            </a:b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29999742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3534" y="1484784"/>
            <a:ext cx="5802313" cy="3257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55514" y="4869160"/>
            <a:ext cx="9793088" cy="1631216"/>
          </a:xfrm>
          <a:prstGeom prst="rect">
            <a:avLst/>
          </a:prstGeom>
          <a:noFill/>
        </p:spPr>
        <p:txBody>
          <a:bodyPr wrap="square" rtlCol="0">
            <a:spAutoFit/>
          </a:bodyPr>
          <a:lstStyle/>
          <a:p>
            <a:pPr algn="r" rtl="1"/>
            <a:r>
              <a:rPr lang="fa-IR" sz="2000" b="1" dirty="0">
                <a:cs typeface="B Nazanin" panose="00000400000000000000" pitchFamily="2" charset="-78"/>
              </a:rPr>
              <a:t>اثر تحولات جمعیت بر سطح فعالیت های بخش های مختلف </a:t>
            </a:r>
          </a:p>
          <a:p>
            <a:pPr algn="r" rtl="1"/>
            <a:r>
              <a:rPr lang="fa-IR" sz="2000" dirty="0">
                <a:cs typeface="B Nazanin" panose="00000400000000000000" pitchFamily="2" charset="-78"/>
              </a:rPr>
              <a:t> نتایج نشان میدهد که در دوره جوانی جمعیت، سطح فعالیت بخش انرژي با  8.2 درصد افزایش نسبت به دوره پایه مواجه خواهد شد. سطح فعالیت بخش تولید فلزات نیز 7.8 درصد افزایش سطح تولید رخ می دهد. در صنایع غذایی نیز 7.2 درصد افزایش سطح تولید رخ میدهد.  نتایج همچنین نشان میدهد که در بخش نفت و گاز 4.3 درصد افزایش سطح فعالیت و در بخش کشاورزي 7.1 درصد افزایش در سطح فعالیت رخ میدهد.</a:t>
            </a:r>
            <a:endParaRPr lang="en-US" sz="2000" dirty="0">
              <a:cs typeface="B Nazanin" panose="00000400000000000000" pitchFamily="2" charset="-78"/>
            </a:endParaRPr>
          </a:p>
        </p:txBody>
      </p:sp>
      <p:sp>
        <p:nvSpPr>
          <p:cNvPr id="6" name="Title 1"/>
          <p:cNvSpPr>
            <a:spLocks noGrp="1"/>
          </p:cNvSpPr>
          <p:nvPr>
            <p:ph type="title"/>
          </p:nvPr>
        </p:nvSpPr>
        <p:spPr>
          <a:xfrm>
            <a:off x="540068" y="274638"/>
            <a:ext cx="9721215" cy="1143000"/>
          </a:xfrm>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بازار کار</a:t>
            </a:r>
            <a:br>
              <a:rPr lang="fa-IR" sz="4000" b="1" dirty="0">
                <a:ln>
                  <a:solidFill>
                    <a:schemeClr val="accent4">
                      <a:lumMod val="50000"/>
                    </a:schemeClr>
                  </a:solidFill>
                </a:ln>
                <a:solidFill>
                  <a:schemeClr val="accent4">
                    <a:lumMod val="75000"/>
                  </a:schemeClr>
                </a:solidFill>
                <a:cs typeface="B Nazanin" panose="00000400000000000000" pitchFamily="2" charset="-78"/>
              </a:rPr>
            </a:b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7033912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3770" y="4816108"/>
            <a:ext cx="9793088" cy="1631216"/>
          </a:xfrm>
          <a:prstGeom prst="rect">
            <a:avLst/>
          </a:prstGeom>
          <a:noFill/>
        </p:spPr>
        <p:txBody>
          <a:bodyPr wrap="square" rtlCol="0">
            <a:spAutoFit/>
          </a:bodyPr>
          <a:lstStyle/>
          <a:p>
            <a:pPr algn="r" rtl="1"/>
            <a:r>
              <a:rPr lang="fa-IR" sz="2000" b="1" dirty="0">
                <a:cs typeface="B Nazanin" panose="00000400000000000000" pitchFamily="2" charset="-78"/>
              </a:rPr>
              <a:t>اثر تحولات جمعیت بر سطح فعالیت های بخش های مختلف </a:t>
            </a:r>
          </a:p>
          <a:p>
            <a:pPr algn="r" rtl="1"/>
            <a:r>
              <a:rPr lang="fa-IR" sz="2000" dirty="0">
                <a:cs typeface="B Nazanin" panose="00000400000000000000" pitchFamily="2" charset="-78"/>
              </a:rPr>
              <a:t>با کاهش عرضه نیروي کار در دوره سالخوردگی، سطح فعالیت بخش انرژي و صنعت به ترتیب 10.9 و 10.8 درصد نسبت به سال پایه کاهش خواهد یافت. همچنین بخش تولید فلزات با 10.4 درصد کاهش تولید مواجه می شود. فعالیت بخش خدمات و صنایع غذایی نیز به ترتیب 10.1 و 9.7 درصد افت پیدا میکند. در نهایت بخش کشاورزي با 3.6 درصد و بخش نفت و گاز با 5.7 درصد کاهش فعالیت مواجه خواهند شد.</a:t>
            </a:r>
            <a:endParaRPr lang="en-US" sz="2000" dirty="0">
              <a:cs typeface="B Nazanin" panose="00000400000000000000" pitchFamily="2" charset="-78"/>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4273" y="1321450"/>
            <a:ext cx="5868987" cy="3486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a:spLocks noGrp="1"/>
          </p:cNvSpPr>
          <p:nvPr>
            <p:ph type="title"/>
          </p:nvPr>
        </p:nvSpPr>
        <p:spPr>
          <a:xfrm>
            <a:off x="540068" y="274638"/>
            <a:ext cx="9721215" cy="1143000"/>
          </a:xfrm>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بازار کار</a:t>
            </a:r>
            <a:br>
              <a:rPr lang="fa-IR" sz="4000" b="1" dirty="0">
                <a:ln>
                  <a:solidFill>
                    <a:schemeClr val="accent4">
                      <a:lumMod val="50000"/>
                    </a:schemeClr>
                  </a:solidFill>
                </a:ln>
                <a:solidFill>
                  <a:schemeClr val="accent4">
                    <a:lumMod val="75000"/>
                  </a:schemeClr>
                </a:solidFill>
                <a:cs typeface="B Nazanin" panose="00000400000000000000" pitchFamily="2" charset="-78"/>
              </a:rPr>
            </a:b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32134663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8147" y="4725144"/>
            <a:ext cx="9793088" cy="1938992"/>
          </a:xfrm>
          <a:prstGeom prst="rect">
            <a:avLst/>
          </a:prstGeom>
          <a:noFill/>
        </p:spPr>
        <p:txBody>
          <a:bodyPr wrap="square" rtlCol="0">
            <a:spAutoFit/>
          </a:bodyPr>
          <a:lstStyle/>
          <a:p>
            <a:pPr algn="r" rtl="1"/>
            <a:r>
              <a:rPr lang="fa-IR" sz="2000" b="1" dirty="0">
                <a:cs typeface="B Nazanin" panose="00000400000000000000" pitchFamily="2" charset="-78"/>
              </a:rPr>
              <a:t>اثر تحولات جمعیت بر اشتغال نیروي کار ماهر</a:t>
            </a:r>
          </a:p>
          <a:p>
            <a:pPr algn="r" rtl="1"/>
            <a:r>
              <a:rPr lang="fa-IR" sz="2000" dirty="0">
                <a:cs typeface="B Nazanin" panose="00000400000000000000" pitchFamily="2" charset="-78"/>
              </a:rPr>
              <a:t>انتظار میرود در دوره جوانی جمعیت، تعداد شاغلین کشور افزایش یابد. در نتیجه اشتغال نیروي کار ماهر افزایش خواهد یافت. با توجه به تفاوت در تغییرات سط ح فعالیت، انتظار میرود درصد تغییر اشتغال در بخشهاي مختلف نیز یکسان نباشد. نتایج تحقیق نشان می دهد که اشتغال نیروي کار ماهر در بخش تولید کشاورزي با 64.8 درصد افزایش مواجه خواهد شد. در بخش نفت و گاز اشتغال نیروي کار ماهر 53.2 درصد و در بخش انرژي 44.9 درصد افزایش مییابد. همچنین در بخش صنعت نیز، اشتغال نیروي کار ماهر در حدود 43.6 درصد افزایش خواهد یافت.</a:t>
            </a:r>
            <a:endParaRPr lang="en-US" sz="2000" dirty="0">
              <a:cs typeface="B Nazanin" panose="00000400000000000000" pitchFamily="2" charset="-78"/>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0232" y="1124744"/>
            <a:ext cx="5524500" cy="3467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a:spLocks noGrp="1"/>
          </p:cNvSpPr>
          <p:nvPr>
            <p:ph type="title"/>
          </p:nvPr>
        </p:nvSpPr>
        <p:spPr>
          <a:xfrm>
            <a:off x="540068" y="274638"/>
            <a:ext cx="9721215" cy="1143000"/>
          </a:xfrm>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بازار کار</a:t>
            </a:r>
            <a:br>
              <a:rPr lang="fa-IR" sz="4000" b="1" dirty="0">
                <a:ln>
                  <a:solidFill>
                    <a:schemeClr val="accent4">
                      <a:lumMod val="50000"/>
                    </a:schemeClr>
                  </a:solidFill>
                </a:ln>
                <a:solidFill>
                  <a:schemeClr val="accent4">
                    <a:lumMod val="75000"/>
                  </a:schemeClr>
                </a:solidFill>
                <a:cs typeface="B Nazanin" panose="00000400000000000000" pitchFamily="2" charset="-78"/>
              </a:rPr>
            </a:b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31219942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600" b="1" dirty="0">
                <a:ln>
                  <a:solidFill>
                    <a:schemeClr val="accent4">
                      <a:lumMod val="50000"/>
                    </a:schemeClr>
                  </a:solidFill>
                </a:ln>
                <a:solidFill>
                  <a:schemeClr val="accent4">
                    <a:lumMod val="75000"/>
                  </a:schemeClr>
                </a:solidFill>
                <a:cs typeface="B Nazanin" panose="00000400000000000000" pitchFamily="2" charset="-78"/>
              </a:rPr>
              <a:t>علت پیر شدن جمعیت:</a:t>
            </a:r>
            <a:endParaRPr lang="en-US" sz="3600" b="1" dirty="0">
              <a:ln>
                <a:solidFill>
                  <a:schemeClr val="accent4">
                    <a:lumMod val="50000"/>
                  </a:schemeClr>
                </a:solidFill>
              </a:ln>
              <a:solidFill>
                <a:schemeClr val="accent4">
                  <a:lumMod val="75000"/>
                </a:schemeClr>
              </a:solidFill>
              <a:cs typeface="B Nazanin" panose="00000400000000000000" pitchFamily="2" charset="-78"/>
            </a:endParaRPr>
          </a:p>
        </p:txBody>
      </p:sp>
      <p:sp>
        <p:nvSpPr>
          <p:cNvPr id="3" name="Content Placeholder 2"/>
          <p:cNvSpPr>
            <a:spLocks noGrp="1"/>
          </p:cNvSpPr>
          <p:nvPr>
            <p:ph idx="1"/>
          </p:nvPr>
        </p:nvSpPr>
        <p:spPr/>
        <p:txBody>
          <a:bodyPr>
            <a:normAutofit/>
          </a:bodyPr>
          <a:lstStyle/>
          <a:p>
            <a:pPr marL="514350" indent="-514350" algn="r" rtl="1">
              <a:buAutoNum type="arabicPeriod"/>
            </a:pPr>
            <a:r>
              <a:rPr lang="fa-IR" sz="2800" dirty="0">
                <a:cs typeface="B Nazanin" panose="00000400000000000000" pitchFamily="2" charset="-78"/>
              </a:rPr>
              <a:t>افزایش طول عمر  </a:t>
            </a:r>
          </a:p>
          <a:p>
            <a:pPr marL="0" indent="0" algn="r" rtl="1">
              <a:buNone/>
            </a:pPr>
            <a:endParaRPr lang="fa-IR" sz="1400" dirty="0">
              <a:cs typeface="B Nazanin" panose="00000400000000000000" pitchFamily="2" charset="-78"/>
            </a:endParaRPr>
          </a:p>
          <a:p>
            <a:pPr marL="0" indent="0" algn="r" rtl="1">
              <a:buNone/>
            </a:pPr>
            <a:r>
              <a:rPr lang="fa-IR" sz="2400" dirty="0">
                <a:cs typeface="B Nazanin" panose="00000400000000000000" pitchFamily="2" charset="-78"/>
              </a:rPr>
              <a:t>            الف) رشد خدمات بهداشتی و پیشگیری</a:t>
            </a:r>
          </a:p>
          <a:p>
            <a:pPr marL="0" indent="0" algn="r" rtl="1">
              <a:buNone/>
            </a:pPr>
            <a:r>
              <a:rPr lang="fa-IR" sz="2400" dirty="0">
                <a:cs typeface="B Nazanin" panose="00000400000000000000" pitchFamily="2" charset="-78"/>
              </a:rPr>
              <a:t>            ب) پیشرفت روش های درمان بیماریها </a:t>
            </a:r>
          </a:p>
          <a:p>
            <a:pPr marL="0" indent="0" algn="r" rtl="1">
              <a:buNone/>
            </a:pPr>
            <a:endParaRPr lang="fa-IR" dirty="0">
              <a:cs typeface="B Nazanin" panose="00000400000000000000" pitchFamily="2" charset="-78"/>
            </a:endParaRPr>
          </a:p>
          <a:p>
            <a:pPr marL="0" indent="0" algn="r" rtl="1">
              <a:buNone/>
            </a:pPr>
            <a:r>
              <a:rPr lang="fa-IR" sz="2800" dirty="0">
                <a:cs typeface="B Nazanin" panose="00000400000000000000" pitchFamily="2" charset="-78"/>
              </a:rPr>
              <a:t>2. کاهش باروری و به هم خوردن ساختار هرمی جمعیت</a:t>
            </a:r>
          </a:p>
          <a:p>
            <a:pPr marL="514350" indent="-514350" algn="r" rtl="1">
              <a:buAutoNum type="arabicPeriod"/>
            </a:pPr>
            <a:endParaRPr lang="en-US" sz="2800" dirty="0">
              <a:cs typeface="B Nazanin" panose="00000400000000000000" pitchFamily="2" charset="-78"/>
            </a:endParaRPr>
          </a:p>
        </p:txBody>
      </p:sp>
      <p:sp>
        <p:nvSpPr>
          <p:cNvPr id="4" name="Left Brace 3"/>
          <p:cNvSpPr/>
          <p:nvPr/>
        </p:nvSpPr>
        <p:spPr>
          <a:xfrm>
            <a:off x="5519328" y="2060848"/>
            <a:ext cx="255178" cy="151216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 name="TextBox 4"/>
          <p:cNvSpPr txBox="1"/>
          <p:nvPr/>
        </p:nvSpPr>
        <p:spPr>
          <a:xfrm>
            <a:off x="288106" y="2003356"/>
            <a:ext cx="5231221" cy="1569660"/>
          </a:xfrm>
          <a:prstGeom prst="rect">
            <a:avLst/>
          </a:prstGeom>
          <a:noFill/>
        </p:spPr>
        <p:txBody>
          <a:bodyPr wrap="square" rtlCol="0">
            <a:spAutoFit/>
          </a:bodyPr>
          <a:lstStyle/>
          <a:p>
            <a:pPr algn="just" rtl="1"/>
            <a:r>
              <a:rPr lang="fa-IR" sz="2400" dirty="0">
                <a:cs typeface="B Nazanin" panose="00000400000000000000" pitchFamily="2" charset="-78"/>
              </a:rPr>
              <a:t>هدایت بار بیماری ها به سمت بیماری های مزمن که پیشگیری مشکل تر و درمان گران تر دارند: بیماریهای فشار خون، بیماری های قلبی، بیماریهای تنفسی، سرطان ها، بیماریهای عضلانی اسکلتی، اختلالات روانی</a:t>
            </a:r>
            <a:endParaRPr lang="en-US" sz="2400" dirty="0">
              <a:cs typeface="B Nazanin" panose="00000400000000000000" pitchFamily="2" charset="-78"/>
            </a:endParaRPr>
          </a:p>
        </p:txBody>
      </p:sp>
    </p:spTree>
    <p:extLst>
      <p:ext uri="{BB962C8B-B14F-4D97-AF65-F5344CB8AC3E}">
        <p14:creationId xmlns:p14="http://schemas.microsoft.com/office/powerpoint/2010/main" val="31854693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20155" y="4815736"/>
            <a:ext cx="9793088" cy="1631216"/>
          </a:xfrm>
          <a:prstGeom prst="rect">
            <a:avLst/>
          </a:prstGeom>
          <a:noFill/>
        </p:spPr>
        <p:txBody>
          <a:bodyPr wrap="square" rtlCol="0">
            <a:spAutoFit/>
          </a:bodyPr>
          <a:lstStyle/>
          <a:p>
            <a:pPr algn="r" rtl="1"/>
            <a:r>
              <a:rPr lang="fa-IR" sz="2000" b="1" dirty="0">
                <a:cs typeface="B Nazanin" panose="00000400000000000000" pitchFamily="2" charset="-78"/>
              </a:rPr>
              <a:t>اثر تحولات جمعیت بر اشتغال نیروي کار ماهر</a:t>
            </a:r>
          </a:p>
          <a:p>
            <a:pPr algn="r" rtl="1"/>
            <a:r>
              <a:rPr lang="fa-IR" sz="2000" dirty="0">
                <a:cs typeface="B Nazanin" panose="00000400000000000000" pitchFamily="2" charset="-78"/>
              </a:rPr>
              <a:t>در دوره سالخوردگی جمعیت، نتایج بهدست آمده حاکی از کاهش جمعیت شاغل در هر بخش نسبت به سال پایه است. در این دوره، اشتغال در بخش کشاورزي 51.4 درصد کاهش خواهد یافت. در بخش نفت و گاز نیز اشتغال نیروي کار ماهر 45.8درصد  کاهش مییابد. اشتغال نیروي کار ماهر در بخش صنعت، انرژي و صنایع غذایی به ترتیب 42.6 ، 41.8 و 41.3 درصد افت پیدا خواهد کرد.</a:t>
            </a:r>
            <a:endParaRPr lang="en-US" sz="2000" dirty="0">
              <a:cs typeface="B Nazanin" panose="00000400000000000000" pitchFamily="2" charset="-78"/>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6525" y="1484784"/>
            <a:ext cx="5448300" cy="3171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a:spLocks noGrp="1"/>
          </p:cNvSpPr>
          <p:nvPr>
            <p:ph type="title"/>
          </p:nvPr>
        </p:nvSpPr>
        <p:spPr>
          <a:xfrm>
            <a:off x="540068" y="274638"/>
            <a:ext cx="9721215" cy="1143000"/>
          </a:xfrm>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بازار کار</a:t>
            </a:r>
            <a:br>
              <a:rPr lang="fa-IR" sz="4000" b="1" dirty="0">
                <a:ln>
                  <a:solidFill>
                    <a:schemeClr val="accent4">
                      <a:lumMod val="50000"/>
                    </a:schemeClr>
                  </a:solidFill>
                </a:ln>
                <a:solidFill>
                  <a:schemeClr val="accent4">
                    <a:lumMod val="75000"/>
                  </a:schemeClr>
                </a:solidFill>
                <a:cs typeface="B Nazanin" panose="00000400000000000000" pitchFamily="2" charset="-78"/>
              </a:rPr>
            </a:b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5423103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بازار کار</a:t>
            </a:r>
            <a:br>
              <a:rPr lang="fa-IR" sz="4000" b="1" dirty="0">
                <a:ln>
                  <a:solidFill>
                    <a:schemeClr val="accent4">
                      <a:lumMod val="50000"/>
                    </a:schemeClr>
                  </a:solidFill>
                </a:ln>
                <a:solidFill>
                  <a:schemeClr val="accent4">
                    <a:lumMod val="75000"/>
                  </a:schemeClr>
                </a:solidFill>
                <a:cs typeface="B Nazanin" panose="00000400000000000000" pitchFamily="2" charset="-78"/>
              </a:rPr>
            </a:br>
            <a:r>
              <a:rPr lang="fa-IR" sz="2000" b="1" dirty="0">
                <a:ln>
                  <a:solidFill>
                    <a:schemeClr val="accent4">
                      <a:lumMod val="50000"/>
                    </a:schemeClr>
                  </a:solidFill>
                </a:ln>
                <a:solidFill>
                  <a:schemeClr val="accent4">
                    <a:lumMod val="75000"/>
                  </a:schemeClr>
                </a:solidFill>
                <a:cs typeface="B Nazanin" panose="00000400000000000000" pitchFamily="2" charset="-78"/>
              </a:rPr>
              <a:t>تاثيرات منفي قابل توجه افزايش نسبت جمعيت كهنسال در اقتصاد با افزايش نرخ وابستگي ( تكفل)</a:t>
            </a: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
        <p:nvSpPr>
          <p:cNvPr id="3" name="Content Placeholder 2"/>
          <p:cNvSpPr>
            <a:spLocks noGrp="1"/>
          </p:cNvSpPr>
          <p:nvPr>
            <p:ph idx="1"/>
          </p:nvPr>
        </p:nvSpPr>
        <p:spPr>
          <a:xfrm>
            <a:off x="576139" y="1916832"/>
            <a:ext cx="9721215" cy="4525963"/>
          </a:xfrm>
        </p:spPr>
        <p:txBody>
          <a:bodyPr>
            <a:normAutofit fontScale="77500" lnSpcReduction="20000"/>
          </a:bodyPr>
          <a:lstStyle/>
          <a:p>
            <a:pPr marL="514350" indent="-514350" algn="r" rtl="1">
              <a:buAutoNum type="arabicPeriod"/>
            </a:pPr>
            <a:r>
              <a:rPr lang="fa-IR" dirty="0">
                <a:cs typeface="B Nazanin" panose="00000400000000000000" pitchFamily="2" charset="-78"/>
              </a:rPr>
              <a:t>کاهش اشتغال نیروي کار ماهر و ساده و کاهش سطح فعالیت بخش ها در اقتصاد</a:t>
            </a:r>
          </a:p>
          <a:p>
            <a:pPr marL="514350" indent="-514350" algn="r" rtl="1">
              <a:buAutoNum type="arabicPeriod"/>
            </a:pPr>
            <a:r>
              <a:rPr lang="fa-IR" dirty="0">
                <a:cs typeface="B Nazanin" panose="00000400000000000000" pitchFamily="2" charset="-78"/>
              </a:rPr>
              <a:t>کاهش درآمدهای مالیاتی</a:t>
            </a:r>
          </a:p>
          <a:p>
            <a:pPr marL="514350" indent="-514350" algn="r" rtl="1">
              <a:buAutoNum type="arabicPeriod"/>
            </a:pPr>
            <a:r>
              <a:rPr lang="fa-IR" dirty="0">
                <a:cs typeface="B Nazanin" panose="00000400000000000000" pitchFamily="2" charset="-78"/>
              </a:rPr>
              <a:t>افزایش نسبی نیاز به بخش های ارائه دهنده خدمات سالمندان (خدمات نگهداری، بیمه و سلامت) و در مقابل کاهش در کشاورزی، آموزش و تولید علم، ساخت و ساز، صنايع و تجارت</a:t>
            </a:r>
          </a:p>
          <a:p>
            <a:pPr marL="514350" indent="-514350" algn="r" rtl="1">
              <a:buAutoNum type="arabicPeriod"/>
            </a:pPr>
            <a:r>
              <a:rPr lang="fa-IR" dirty="0">
                <a:cs typeface="B Nazanin" panose="00000400000000000000" pitchFamily="2" charset="-78"/>
              </a:rPr>
              <a:t>افزایش دستمزدها</a:t>
            </a:r>
          </a:p>
          <a:p>
            <a:pPr marL="0" indent="0" algn="r" rtl="1">
              <a:buNone/>
            </a:pPr>
            <a:endParaRPr lang="fa-IR" dirty="0">
              <a:cs typeface="B Nazanin" panose="00000400000000000000" pitchFamily="2" charset="-78"/>
            </a:endParaRPr>
          </a:p>
          <a:p>
            <a:pPr marL="0" indent="0" algn="r" rtl="1">
              <a:buNone/>
            </a:pPr>
            <a:r>
              <a:rPr lang="fa-IR" b="1" u="sng" dirty="0">
                <a:cs typeface="B Nazanin" panose="00000400000000000000" pitchFamily="2" charset="-78"/>
              </a:rPr>
              <a:t>سیاست ها:</a:t>
            </a:r>
          </a:p>
          <a:p>
            <a:pPr marL="514350" indent="-514350" algn="r" rtl="1">
              <a:buAutoNum type="arabicPeriod"/>
            </a:pPr>
            <a:r>
              <a:rPr lang="fa-IR" dirty="0">
                <a:cs typeface="B Nazanin" panose="00000400000000000000" pitchFamily="2" charset="-78"/>
              </a:rPr>
              <a:t>افزایش مالیات بر نیروی کار (چالش: کاهش انگیزه کار)</a:t>
            </a:r>
          </a:p>
          <a:p>
            <a:pPr marL="514350" indent="-514350" algn="r" rtl="1">
              <a:buAutoNum type="arabicPeriod"/>
            </a:pPr>
            <a:r>
              <a:rPr lang="fa-IR" dirty="0">
                <a:cs typeface="B Nazanin" panose="00000400000000000000" pitchFamily="2" charset="-78"/>
              </a:rPr>
              <a:t>تلاش برای افزایش نرخ باروری (چالش: مقاومت ساختار فرهنگی)</a:t>
            </a:r>
          </a:p>
          <a:p>
            <a:pPr marL="514350" indent="-514350" algn="r" rtl="1">
              <a:buAutoNum type="arabicPeriod"/>
            </a:pPr>
            <a:r>
              <a:rPr lang="fa-IR" dirty="0">
                <a:cs typeface="B Nazanin" panose="00000400000000000000" pitchFamily="2" charset="-78"/>
              </a:rPr>
              <a:t>مهاجرپذیری (چالش: آسیب های فرهنگی و اجتماعی به خصوص در کشورهای در حال توسعه)</a:t>
            </a:r>
          </a:p>
          <a:p>
            <a:pPr marL="514350" indent="-514350" algn="r" rtl="1">
              <a:buAutoNum type="arabicPeriod"/>
            </a:pPr>
            <a:r>
              <a:rPr lang="fa-IR" dirty="0">
                <a:cs typeface="B Nazanin" panose="00000400000000000000" pitchFamily="2" charset="-78"/>
              </a:rPr>
              <a:t>افزایش نرخ مشارکت نیروي کار و بهره وري آن با سیاستهایی نظیر بازنشستگی دیرتر از موعد و انعطاف پذیري بیشتر در قوانین بازنشستگی</a:t>
            </a:r>
          </a:p>
          <a:p>
            <a:pPr marL="514350" indent="-514350" algn="r" rtl="1">
              <a:buAutoNum type="arabicPeriod"/>
            </a:pPr>
            <a:endParaRPr lang="fa-IR" dirty="0">
              <a:cs typeface="B Nazanin" panose="00000400000000000000" pitchFamily="2" charset="-78"/>
            </a:endParaRPr>
          </a:p>
          <a:p>
            <a:pPr marL="514350" indent="-514350" algn="r" rtl="1">
              <a:buAutoNum type="arabicPeriod"/>
            </a:pPr>
            <a:endParaRPr lang="en-US" dirty="0">
              <a:cs typeface="B Nazanin" panose="00000400000000000000" pitchFamily="2" charset="-78"/>
            </a:endParaRPr>
          </a:p>
        </p:txBody>
      </p:sp>
    </p:spTree>
    <p:extLst>
      <p:ext uri="{BB962C8B-B14F-4D97-AF65-F5344CB8AC3E}">
        <p14:creationId xmlns:p14="http://schemas.microsoft.com/office/powerpoint/2010/main" val="2206453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سیاست های پولی</a:t>
            </a:r>
            <a:br>
              <a:rPr lang="fa-IR" sz="3600" b="1" dirty="0">
                <a:ln>
                  <a:solidFill>
                    <a:schemeClr val="accent4">
                      <a:lumMod val="50000"/>
                    </a:schemeClr>
                  </a:solidFill>
                </a:ln>
                <a:solidFill>
                  <a:schemeClr val="accent4">
                    <a:lumMod val="75000"/>
                  </a:schemeClr>
                </a:solidFill>
                <a:cs typeface="B Nazanin" panose="00000400000000000000" pitchFamily="2" charset="-78"/>
              </a:rPr>
            </a:br>
            <a:r>
              <a:rPr lang="fa-IR" sz="2000" b="1" dirty="0">
                <a:ln>
                  <a:solidFill>
                    <a:schemeClr val="accent4">
                      <a:lumMod val="50000"/>
                    </a:schemeClr>
                  </a:solidFill>
                </a:ln>
                <a:solidFill>
                  <a:schemeClr val="accent4">
                    <a:lumMod val="75000"/>
                  </a:schemeClr>
                </a:solidFill>
                <a:cs typeface="B Nazanin" panose="00000400000000000000" pitchFamily="2" charset="-78"/>
              </a:rPr>
              <a:t>تأثیری سالمندی بر بانک‌های مرکزی </a:t>
            </a: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
        <p:nvSpPr>
          <p:cNvPr id="3" name="Content Placeholder 2"/>
          <p:cNvSpPr>
            <a:spLocks noGrp="1"/>
          </p:cNvSpPr>
          <p:nvPr>
            <p:ph idx="1"/>
          </p:nvPr>
        </p:nvSpPr>
        <p:spPr>
          <a:xfrm>
            <a:off x="216099" y="1556792"/>
            <a:ext cx="10369287" cy="4824535"/>
          </a:xfrm>
        </p:spPr>
        <p:txBody>
          <a:bodyPr>
            <a:noAutofit/>
          </a:bodyPr>
          <a:lstStyle/>
          <a:p>
            <a:pPr algn="r" rtl="1">
              <a:buFont typeface="Wingdings" panose="05000000000000000000" pitchFamily="2" charset="2"/>
              <a:buChar char="ü"/>
            </a:pPr>
            <a:r>
              <a:rPr lang="fa-IR" sz="2200" dirty="0">
                <a:cs typeface="B Nazanin" panose="00000400000000000000" pitchFamily="2" charset="-78"/>
              </a:rPr>
              <a:t>شاید در نگاه اول نتوان ارتباط مشخصی بین سالمندی و سیاست‌های پولی پیدا کرد</a:t>
            </a:r>
          </a:p>
          <a:p>
            <a:pPr algn="r" rtl="1">
              <a:buFont typeface="Wingdings" panose="05000000000000000000" pitchFamily="2" charset="2"/>
              <a:buChar char="ü"/>
            </a:pPr>
            <a:r>
              <a:rPr lang="fa-IR" sz="2200" dirty="0">
                <a:cs typeface="B Nazanin" panose="00000400000000000000" pitchFamily="2" charset="-78"/>
              </a:rPr>
              <a:t>اکثر بنگاه‌های اقتصادی : با کاهش تقاضا مواجه می‌شوند، بنابراین به‌تدریج سرمایه‌گذاری و همین‌طور، قیمت تولیدات خود را کاهش می‌دهند (کاهش جذب سرمایه‌ فیزیکی)</a:t>
            </a:r>
          </a:p>
          <a:p>
            <a:pPr algn="r" rtl="1">
              <a:buFont typeface="Wingdings" panose="05000000000000000000" pitchFamily="2" charset="2"/>
              <a:buChar char="ü"/>
            </a:pPr>
            <a:r>
              <a:rPr lang="fa-IR" sz="2200" dirty="0">
                <a:cs typeface="B Nazanin" panose="00000400000000000000" pitchFamily="2" charset="-78"/>
              </a:rPr>
              <a:t>کاهش نرخ باروری = کاهش عرضه نیروی کار</a:t>
            </a:r>
          </a:p>
          <a:p>
            <a:pPr algn="r" rtl="1">
              <a:buFont typeface="Wingdings" panose="05000000000000000000" pitchFamily="2" charset="2"/>
              <a:buChar char="ü"/>
            </a:pPr>
            <a:r>
              <a:rPr lang="fa-IR" sz="2200" dirty="0">
                <a:cs typeface="B Nazanin" panose="00000400000000000000" pitchFamily="2" charset="-78"/>
              </a:rPr>
              <a:t>با کمبود نیروی کار، دستمزدهای واقعی افزایش می‌یابند و کاهش تورم</a:t>
            </a:r>
          </a:p>
          <a:p>
            <a:pPr algn="r" rtl="1">
              <a:buFont typeface="Wingdings" panose="05000000000000000000" pitchFamily="2" charset="2"/>
              <a:buChar char="ü"/>
            </a:pPr>
            <a:r>
              <a:rPr lang="fa-IR" sz="2200" dirty="0">
                <a:cs typeface="B Nazanin" panose="00000400000000000000" pitchFamily="2" charset="-78"/>
              </a:rPr>
              <a:t>اینجاست که بانک مرکزی وارد عمل می‌شود. </a:t>
            </a:r>
          </a:p>
          <a:p>
            <a:pPr algn="r" rtl="1">
              <a:buFont typeface="Wingdings" panose="05000000000000000000" pitchFamily="2" charset="2"/>
              <a:buChar char="ü"/>
            </a:pPr>
            <a:r>
              <a:rPr lang="fa-IR" sz="2200" dirty="0">
                <a:cs typeface="B Nazanin" panose="00000400000000000000" pitchFamily="2" charset="-78"/>
              </a:rPr>
              <a:t>در حالت عادی و زمانی که نسبت جمعیت جوان در جامعه بیشتر است، سیاست‌گذار تلاش می‌کند آثار مخرب افزایش تورم را به حداقل برساند، ولی این بار، کاهش تورم (تورم منفی) است که برای اقتصاد، مسئله‌ساز شده است. </a:t>
            </a:r>
          </a:p>
          <a:p>
            <a:pPr algn="r" rtl="1">
              <a:buFont typeface="Wingdings" panose="05000000000000000000" pitchFamily="2" charset="2"/>
              <a:buChar char="ü"/>
            </a:pPr>
            <a:r>
              <a:rPr lang="fa-IR" sz="2200" dirty="0">
                <a:cs typeface="B Nazanin" panose="00000400000000000000" pitchFamily="2" charset="-78"/>
              </a:rPr>
              <a:t>تورم منفی (</a:t>
            </a:r>
            <a:r>
              <a:rPr lang="en-US" sz="2200" dirty="0">
                <a:cs typeface="B Nazanin" panose="00000400000000000000" pitchFamily="2" charset="-78"/>
              </a:rPr>
              <a:t>Deflation) </a:t>
            </a:r>
            <a:r>
              <a:rPr lang="fa-IR" sz="2200" dirty="0">
                <a:cs typeface="B Nazanin" panose="00000400000000000000" pitchFamily="2" charset="-78"/>
              </a:rPr>
              <a:t>به معنای کاهش عمومی در قیمت کالاها و خدمات است. یعنی اگر سبدی از کالاهای مصرفی خانوار را در نظر بگیریم، اغلب کالاهای موجود در سبد به مرور زمان ارزان‌تر می‌شوند. به تعبیر دیگر در شرایط تورم منفی، ارزش پول در مقابل کالاها افزایش پیدا می‌کند.</a:t>
            </a:r>
          </a:p>
          <a:p>
            <a:pPr marL="0" indent="0" algn="r" rtl="1">
              <a:buNone/>
            </a:pPr>
            <a:endParaRPr lang="en-US" sz="2200" dirty="0">
              <a:cs typeface="B Nazanin" panose="00000400000000000000" pitchFamily="2" charset="-78"/>
            </a:endParaRPr>
          </a:p>
        </p:txBody>
      </p:sp>
    </p:spTree>
    <p:extLst>
      <p:ext uri="{BB962C8B-B14F-4D97-AF65-F5344CB8AC3E}">
        <p14:creationId xmlns:p14="http://schemas.microsoft.com/office/powerpoint/2010/main" val="39636300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6939" y="-61168"/>
            <a:ext cx="9721215" cy="1143000"/>
          </a:xfrm>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سیاست های پولی</a:t>
            </a: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
        <p:nvSpPr>
          <p:cNvPr id="3" name="Content Placeholder 2"/>
          <p:cNvSpPr>
            <a:spLocks noGrp="1"/>
          </p:cNvSpPr>
          <p:nvPr>
            <p:ph idx="1"/>
          </p:nvPr>
        </p:nvSpPr>
        <p:spPr>
          <a:xfrm>
            <a:off x="144091" y="1196752"/>
            <a:ext cx="10369287" cy="4824535"/>
          </a:xfrm>
        </p:spPr>
        <p:txBody>
          <a:bodyPr>
            <a:noAutofit/>
          </a:bodyPr>
          <a:lstStyle/>
          <a:p>
            <a:pPr algn="just" rtl="1">
              <a:buFont typeface="Wingdings" panose="05000000000000000000" pitchFamily="2" charset="2"/>
              <a:buChar char="ü"/>
            </a:pPr>
            <a:r>
              <a:rPr lang="fa-IR" sz="2200" dirty="0">
                <a:cs typeface="B Nazanin" panose="00000400000000000000" pitchFamily="2" charset="-78"/>
              </a:rPr>
              <a:t>تورم منفی از نظر اینکه کالاها ارزان شده و مردم می‌توانند بیشتر مصرف کنند پدیده‌ی مطلوبی است؛ اما به علت سازوکارهای مخربی که در اقتصاد ایجاد می‌کند، اثر منفی بر رشد اقتصادی و رفاه مردم دارد. </a:t>
            </a:r>
          </a:p>
          <a:p>
            <a:pPr algn="just" rtl="1">
              <a:buFont typeface="Wingdings" panose="05000000000000000000" pitchFamily="2" charset="2"/>
              <a:buChar char="ü"/>
            </a:pPr>
            <a:r>
              <a:rPr lang="fa-IR" sz="2200" dirty="0">
                <a:cs typeface="B Nazanin" panose="00000400000000000000" pitchFamily="2" charset="-78"/>
              </a:rPr>
              <a:t>تنها علت تورم منفی سالخوردگی جمعیت نیست. ولی کشورهایی مانند ژاپن و آلمان با این پدیده در اثر سالمندی دست و پنجه نرم می کنند</a:t>
            </a:r>
            <a:endParaRPr lang="en-US" sz="2200" dirty="0">
              <a:cs typeface="B Nazanin" panose="00000400000000000000" pitchFamily="2" charset="-78"/>
            </a:endParaRPr>
          </a:p>
          <a:p>
            <a:pPr algn="just" rtl="1">
              <a:buFont typeface="Wingdings" panose="05000000000000000000" pitchFamily="2" charset="2"/>
              <a:buChar char="ü"/>
            </a:pPr>
            <a:endParaRPr lang="fa-IR" sz="2200" dirty="0">
              <a:cs typeface="B Nazanin" panose="00000400000000000000" pitchFamily="2" charset="-78"/>
            </a:endParaRPr>
          </a:p>
          <a:p>
            <a:pPr marL="0" indent="0" algn="just" rtl="1">
              <a:buNone/>
            </a:pPr>
            <a:endParaRPr lang="fa-IR" sz="2200" dirty="0">
              <a:cs typeface="B Nazanin" panose="00000400000000000000" pitchFamily="2" charset="-78"/>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235" y="2924944"/>
            <a:ext cx="7521898" cy="3672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082182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8147" y="1064492"/>
            <a:ext cx="9721215" cy="5793508"/>
          </a:xfrm>
        </p:spPr>
        <p:txBody>
          <a:bodyPr>
            <a:normAutofit/>
          </a:bodyPr>
          <a:lstStyle/>
          <a:p>
            <a:pPr algn="just" rtl="1"/>
            <a:r>
              <a:rPr lang="fa-IR" sz="2300" dirty="0">
                <a:cs typeface="B Nazanin" panose="00000400000000000000" pitchFamily="2" charset="-78"/>
              </a:rPr>
              <a:t>کاهش قیمت‌ها باعث می‌شود سودآوری فعالیت‌های اقتصادی کاهش یابد؛ چون در فاصله‌ بین خرید نهاده‌های تولید و آماده شدن محصول برای فروش، قیمت محصول کاهش پیدا می‌کند. یعنی تولیدکننده نهاده‌ها را در قیمت بالاتری نسبت به محصولات خریداری کرده است و بنابراین سود کمتری خواهد داشت. این مسأله باعث می‌شود انگیزه‌ کمتری برای سرمایه‌گذاری وجود داشته باشد (که خود باعث کم شدن تقاضای نهاده‌ها شده و تورم را بیشتر کاهش می‌دهد)؛ در نتیجه رشد اقتصادی تضعیف می‌شود. </a:t>
            </a:r>
          </a:p>
          <a:p>
            <a:pPr algn="just" rtl="1"/>
            <a:endParaRPr lang="fa-IR" sz="2300" dirty="0">
              <a:cs typeface="B Nazanin" panose="00000400000000000000" pitchFamily="2" charset="-78"/>
            </a:endParaRPr>
          </a:p>
          <a:p>
            <a:pPr algn="just" rtl="1"/>
            <a:r>
              <a:rPr lang="fa-IR" sz="2300" dirty="0">
                <a:cs typeface="B Nazanin" panose="00000400000000000000" pitchFamily="2" charset="-78"/>
              </a:rPr>
              <a:t>در شرایط فوق، بانک مرکزی نرخ بهره را افزایش می‌دهد تا آثار ناشی از کاهش تورم را جبران کند و به قول معروف، کمک کند تا چرخ اقتصاد، بچرخد. اما این تصمیم، چگونه سایر بخش‌های اقتصاد را تحت تأثیر قرار می‌دهد؟ با افزایش نرخ بهره، بنگاه‌های اقتصادی، سرمایه‌گذاری را به تأخیر می‌اندازند. از طرف دیگر، خانوارها نیز به افزایش پس‌انداز روی می‌آورند. </a:t>
            </a:r>
          </a:p>
          <a:p>
            <a:pPr algn="just" rtl="1"/>
            <a:endParaRPr lang="fa-IR" sz="2300" dirty="0">
              <a:cs typeface="B Nazanin" panose="00000400000000000000" pitchFamily="2" charset="-78"/>
            </a:endParaRPr>
          </a:p>
          <a:p>
            <a:pPr algn="just" rtl="1"/>
            <a:r>
              <a:rPr lang="fa-IR" sz="2300" dirty="0">
                <a:cs typeface="B Nazanin" panose="00000400000000000000" pitchFamily="2" charset="-78"/>
              </a:rPr>
              <a:t> تصمیم بانک مرکزی، تأثیر متفاوتی بر گروه‌های جمعیتی می‌گذارد؛ جمعیت در سن کار با هزینه بیشتری مواجه می‌شود: نرخ بهره بالاتر، هزینه بیشتری به جوانانی که زیر بار قرض و وام هستند، وارد می‌کند و در عین حال، درآمد بالاتری برای بازنشستگان ایجاد می‌کند. </a:t>
            </a:r>
            <a:endParaRPr lang="en-US" sz="2300" dirty="0">
              <a:cs typeface="B Nazanin" panose="00000400000000000000" pitchFamily="2" charset="-78"/>
            </a:endParaRPr>
          </a:p>
        </p:txBody>
      </p:sp>
      <p:sp>
        <p:nvSpPr>
          <p:cNvPr id="4" name="Title 1"/>
          <p:cNvSpPr>
            <a:spLocks noGrp="1"/>
          </p:cNvSpPr>
          <p:nvPr>
            <p:ph type="title"/>
          </p:nvPr>
        </p:nvSpPr>
        <p:spPr>
          <a:xfrm>
            <a:off x="626939" y="-61168"/>
            <a:ext cx="9721215" cy="1143000"/>
          </a:xfrm>
        </p:spPr>
        <p:txBody>
          <a:bodyPr>
            <a:normAutofit/>
          </a:bodyPr>
          <a:lstStyle/>
          <a:p>
            <a:pPr rtl="1"/>
            <a:r>
              <a:rPr lang="fa-IR" sz="3600" b="1" dirty="0">
                <a:ln>
                  <a:solidFill>
                    <a:schemeClr val="accent4">
                      <a:lumMod val="50000"/>
                    </a:schemeClr>
                  </a:solidFill>
                </a:ln>
                <a:solidFill>
                  <a:schemeClr val="accent4">
                    <a:lumMod val="75000"/>
                  </a:schemeClr>
                </a:solidFill>
                <a:cs typeface="B Nazanin" panose="00000400000000000000" pitchFamily="2" charset="-78"/>
              </a:rPr>
              <a:t>اثرات سالمندی بر سیاست های پولی</a:t>
            </a:r>
            <a:endParaRPr lang="en-US" sz="20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16608356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44623" y="-90264"/>
            <a:ext cx="5328727" cy="1143000"/>
          </a:xfrm>
        </p:spPr>
        <p:txBody>
          <a:bodyPr>
            <a:normAutofit/>
          </a:bodyPr>
          <a:lstStyle/>
          <a:p>
            <a:r>
              <a:rPr lang="fa-IR" sz="3200" b="1" dirty="0">
                <a:ln>
                  <a:solidFill>
                    <a:schemeClr val="accent4">
                      <a:lumMod val="50000"/>
                    </a:schemeClr>
                  </a:solidFill>
                </a:ln>
                <a:solidFill>
                  <a:schemeClr val="accent4">
                    <a:lumMod val="75000"/>
                  </a:schemeClr>
                </a:solidFill>
                <a:cs typeface="B Nazanin" panose="00000400000000000000" pitchFamily="2" charset="-78"/>
              </a:rPr>
              <a:t>پیری جمعیت و بازار سرمایه</a:t>
            </a:r>
            <a:endParaRPr lang="en-US" sz="3200" b="1" dirty="0">
              <a:ln>
                <a:solidFill>
                  <a:schemeClr val="accent4">
                    <a:lumMod val="50000"/>
                  </a:schemeClr>
                </a:solidFill>
              </a:ln>
              <a:solidFill>
                <a:schemeClr val="accent4">
                  <a:lumMod val="75000"/>
                </a:schemeClr>
              </a:solidFill>
              <a:cs typeface="B Nazanin" panose="000004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84341320"/>
              </p:ext>
            </p:extLst>
          </p:nvPr>
        </p:nvGraphicFramePr>
        <p:xfrm>
          <a:off x="432123" y="2564904"/>
          <a:ext cx="6192687" cy="41221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Multiply 4"/>
          <p:cNvSpPr/>
          <p:nvPr/>
        </p:nvSpPr>
        <p:spPr>
          <a:xfrm rot="19594467">
            <a:off x="2166787" y="2805524"/>
            <a:ext cx="676533" cy="1085037"/>
          </a:xfrm>
          <a:prstGeom prst="mathMultiply">
            <a:avLst>
              <a:gd name="adj1" fmla="val 11782"/>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6696819" y="944298"/>
            <a:ext cx="3744416" cy="133257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840835" y="908720"/>
            <a:ext cx="3417313" cy="1107996"/>
          </a:xfrm>
          <a:prstGeom prst="rect">
            <a:avLst/>
          </a:prstGeom>
          <a:noFill/>
        </p:spPr>
        <p:txBody>
          <a:bodyPr wrap="square" rtlCol="0">
            <a:spAutoFit/>
          </a:bodyPr>
          <a:lstStyle/>
          <a:p>
            <a:pPr algn="r" rtl="1"/>
            <a:r>
              <a:rPr lang="fa-IR" sz="2200" dirty="0">
                <a:cs typeface="B Nazanin" panose="00000400000000000000" pitchFamily="2" charset="-78"/>
              </a:rPr>
              <a:t>آیا سیاست تشویق به  کاهش مصرف و افزایش پس انداز برای دوران بازنشستگی، در یک کشور جوابگوست؟ </a:t>
            </a:r>
            <a:endParaRPr lang="en-US" sz="2200" dirty="0">
              <a:cs typeface="B Nazanin" panose="00000400000000000000" pitchFamily="2" charset="-78"/>
            </a:endParaRPr>
          </a:p>
        </p:txBody>
      </p:sp>
      <p:graphicFrame>
        <p:nvGraphicFramePr>
          <p:cNvPr id="8" name="Diagram 7"/>
          <p:cNvGraphicFramePr/>
          <p:nvPr>
            <p:extLst>
              <p:ext uri="{D42A27DB-BD31-4B8C-83A1-F6EECF244321}">
                <p14:modId xmlns:p14="http://schemas.microsoft.com/office/powerpoint/2010/main" val="116102527"/>
              </p:ext>
            </p:extLst>
          </p:nvPr>
        </p:nvGraphicFramePr>
        <p:xfrm>
          <a:off x="6912843" y="2155371"/>
          <a:ext cx="3447099" cy="45032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3" name="Rounded Rectangle 12"/>
          <p:cNvSpPr/>
          <p:nvPr/>
        </p:nvSpPr>
        <p:spPr>
          <a:xfrm>
            <a:off x="504131" y="944298"/>
            <a:ext cx="5400600" cy="133257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742505" y="830322"/>
            <a:ext cx="4928816" cy="1446550"/>
          </a:xfrm>
          <a:prstGeom prst="rect">
            <a:avLst/>
          </a:prstGeom>
          <a:noFill/>
        </p:spPr>
        <p:txBody>
          <a:bodyPr wrap="square" rtlCol="0">
            <a:spAutoFit/>
          </a:bodyPr>
          <a:lstStyle/>
          <a:p>
            <a:pPr algn="r" rtl="1"/>
            <a:r>
              <a:rPr lang="fa-IR" sz="2200" dirty="0">
                <a:cs typeface="B Nazanin" panose="00000400000000000000" pitchFamily="2" charset="-78"/>
              </a:rPr>
              <a:t>سیاستها:</a:t>
            </a:r>
          </a:p>
          <a:p>
            <a:pPr marL="342900" indent="-342900" algn="r" rtl="1">
              <a:buFontTx/>
              <a:buChar char="-"/>
            </a:pPr>
            <a:r>
              <a:rPr lang="fa-IR" sz="2200" dirty="0">
                <a:cs typeface="B Nazanin" panose="00000400000000000000" pitchFamily="2" charset="-78"/>
              </a:rPr>
              <a:t>مالیات بر کالاهای سرمایه ای </a:t>
            </a:r>
          </a:p>
          <a:p>
            <a:pPr marL="342900" indent="-342900" algn="r" rtl="1">
              <a:buFontTx/>
              <a:buChar char="-"/>
            </a:pPr>
            <a:r>
              <a:rPr lang="fa-IR" sz="2200" dirty="0">
                <a:cs typeface="B Nazanin" panose="00000400000000000000" pitchFamily="2" charset="-78"/>
              </a:rPr>
              <a:t>مالیات بر مصرف</a:t>
            </a:r>
          </a:p>
          <a:p>
            <a:pPr algn="r" rtl="1"/>
            <a:r>
              <a:rPr lang="fa-IR" sz="2200" dirty="0">
                <a:cs typeface="B Nazanin" panose="00000400000000000000" pitchFamily="2" charset="-78"/>
              </a:rPr>
              <a:t>- کاهش مالیات بر تولید و کارهای زیرساختی</a:t>
            </a:r>
            <a:endParaRPr lang="en-US" sz="2200" dirty="0">
              <a:cs typeface="B Nazanin" panose="00000400000000000000" pitchFamily="2" charset="-78"/>
            </a:endParaRPr>
          </a:p>
        </p:txBody>
      </p:sp>
      <p:sp>
        <p:nvSpPr>
          <p:cNvPr id="15" name="Left Arrow 14"/>
          <p:cNvSpPr/>
          <p:nvPr/>
        </p:nvSpPr>
        <p:spPr>
          <a:xfrm>
            <a:off x="6048747" y="1553597"/>
            <a:ext cx="432048" cy="219219"/>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8041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rtl="1"/>
            <a:r>
              <a:rPr lang="fa-IR" sz="3200" b="1" dirty="0">
                <a:ln>
                  <a:solidFill>
                    <a:schemeClr val="accent4">
                      <a:lumMod val="50000"/>
                    </a:schemeClr>
                  </a:solidFill>
                </a:ln>
                <a:solidFill>
                  <a:schemeClr val="accent4">
                    <a:lumMod val="75000"/>
                  </a:schemeClr>
                </a:solidFill>
                <a:cs typeface="B Nazanin" panose="00000400000000000000" pitchFamily="2" charset="-78"/>
              </a:rPr>
              <a:t>اثرات سالمندی بر منابع ومخارج تامين اجتماعي</a:t>
            </a:r>
            <a:endParaRPr lang="en-US" sz="3200" b="1" dirty="0">
              <a:ln>
                <a:solidFill>
                  <a:schemeClr val="accent4">
                    <a:lumMod val="50000"/>
                  </a:schemeClr>
                </a:solidFill>
              </a:ln>
              <a:solidFill>
                <a:schemeClr val="accent4">
                  <a:lumMod val="75000"/>
                </a:schemeClr>
              </a:solidFill>
              <a:cs typeface="B Nazanin" panose="00000400000000000000" pitchFamily="2" charset="-78"/>
            </a:endParaRPr>
          </a:p>
        </p:txBody>
      </p:sp>
      <p:sp>
        <p:nvSpPr>
          <p:cNvPr id="3" name="Content Placeholder 2"/>
          <p:cNvSpPr>
            <a:spLocks noGrp="1"/>
          </p:cNvSpPr>
          <p:nvPr>
            <p:ph idx="1"/>
          </p:nvPr>
        </p:nvSpPr>
        <p:spPr>
          <a:xfrm>
            <a:off x="540068" y="1600201"/>
            <a:ext cx="9721215" cy="4997151"/>
          </a:xfrm>
        </p:spPr>
        <p:txBody>
          <a:bodyPr>
            <a:normAutofit fontScale="85000" lnSpcReduction="20000"/>
          </a:bodyPr>
          <a:lstStyle/>
          <a:p>
            <a:pPr algn="r" rtl="1">
              <a:buFont typeface="Wingdings" panose="05000000000000000000" pitchFamily="2" charset="2"/>
              <a:buChar char="§"/>
            </a:pPr>
            <a:r>
              <a:rPr lang="fa-IR" sz="2400" dirty="0">
                <a:cs typeface="B Nazanin" panose="00000400000000000000" pitchFamily="2" charset="-78"/>
              </a:rPr>
              <a:t>در ایران هجده صندوق بازنشستگی وجود دارد. </a:t>
            </a:r>
          </a:p>
          <a:p>
            <a:pPr algn="r" rtl="1">
              <a:buFont typeface="Wingdings" panose="05000000000000000000" pitchFamily="2" charset="2"/>
              <a:buChar char="§"/>
            </a:pPr>
            <a:r>
              <a:rPr lang="fa-IR" sz="2400" dirty="0">
                <a:cs typeface="B Nazanin" panose="00000400000000000000" pitchFamily="2" charset="-78"/>
              </a:rPr>
              <a:t>برای ثبات این صندوق ها ماهیانه تقریبا باید ده نفر شاغل سهمی را واریز کنند تا یک مستمری بگیر بتواند حقوق ماهیانه دریافت کند. </a:t>
            </a:r>
          </a:p>
          <a:p>
            <a:pPr algn="r" rtl="1">
              <a:buFont typeface="Wingdings" panose="05000000000000000000" pitchFamily="2" charset="2"/>
              <a:buChar char="§"/>
            </a:pPr>
            <a:r>
              <a:rPr lang="fa-IR" sz="2400" dirty="0">
                <a:cs typeface="B Nazanin" panose="00000400000000000000" pitchFamily="2" charset="-78"/>
              </a:rPr>
              <a:t>شرایط فوق در صورت ادامه رویکرد سالمند شدن جمعیت به زودی تغییر خواهد کرد.</a:t>
            </a:r>
          </a:p>
          <a:p>
            <a:pPr algn="r" rtl="1">
              <a:buFont typeface="Wingdings" panose="05000000000000000000" pitchFamily="2" charset="2"/>
              <a:buChar char="§"/>
            </a:pPr>
            <a:r>
              <a:rPr lang="fa-IR" sz="2400" dirty="0">
                <a:cs typeface="B Nazanin" panose="00000400000000000000" pitchFamily="2" charset="-78"/>
              </a:rPr>
              <a:t>از زمانی که این تناسب به جایی برسد که در ازای هر مستمری بگیر کمتر از شش نفر در کشور شاغل باشند، صندوق های بازنشستگی به سمت "ورشکستگی" خواهند رفت و این یعنی جوانان و میانسالان امروز در سنین سالمندی ضمانتی برای درآمد ماهیانه شان نخواهند داشت.</a:t>
            </a:r>
          </a:p>
          <a:p>
            <a:pPr algn="r" rtl="1">
              <a:buFont typeface="Wingdings" panose="05000000000000000000" pitchFamily="2" charset="2"/>
              <a:buChar char="§"/>
            </a:pPr>
            <a:r>
              <a:rPr lang="fa-IR" sz="2400" dirty="0">
                <a:cs typeface="B Nazanin" panose="00000400000000000000" pitchFamily="2" charset="-78"/>
              </a:rPr>
              <a:t>هم اکنون بعضی از این صندوق ها ورشکسته شده یا در آستانه ورشکستگی هستند</a:t>
            </a:r>
          </a:p>
          <a:p>
            <a:pPr marL="0" indent="0" algn="r" rtl="1">
              <a:buNone/>
            </a:pPr>
            <a:endParaRPr lang="fa-IR" sz="2400" b="1" u="sng" dirty="0">
              <a:cs typeface="B Nazanin" panose="00000400000000000000" pitchFamily="2" charset="-78"/>
            </a:endParaRPr>
          </a:p>
          <a:p>
            <a:pPr marL="0" indent="0" algn="r" rtl="1">
              <a:buNone/>
            </a:pPr>
            <a:endParaRPr lang="fa-IR" sz="2400" b="1" u="sng" dirty="0">
              <a:cs typeface="B Nazanin" panose="00000400000000000000" pitchFamily="2" charset="-78"/>
            </a:endParaRPr>
          </a:p>
          <a:p>
            <a:pPr marL="0" indent="0" algn="r" rtl="1">
              <a:buNone/>
            </a:pPr>
            <a:r>
              <a:rPr lang="fa-IR" sz="2400" b="1" u="sng" dirty="0">
                <a:cs typeface="B Nazanin" panose="00000400000000000000" pitchFamily="2" charset="-78"/>
              </a:rPr>
              <a:t>راهکارها:</a:t>
            </a:r>
          </a:p>
          <a:p>
            <a:pPr marL="514350" indent="-514350" algn="r" rtl="1">
              <a:buAutoNum type="arabicPeriod"/>
            </a:pPr>
            <a:r>
              <a:rPr lang="fa-IR" sz="2400" dirty="0">
                <a:cs typeface="B Nazanin" panose="00000400000000000000" pitchFamily="2" charset="-78"/>
              </a:rPr>
              <a:t>افزایش نرخ باروری نسبت به نرخ جایگزینی (حفظ تناسب نیروی کار و بازنشسته ها)</a:t>
            </a:r>
          </a:p>
          <a:p>
            <a:pPr marL="514350" indent="-514350" algn="r" rtl="1">
              <a:buAutoNum type="arabicPeriod"/>
            </a:pPr>
            <a:r>
              <a:rPr lang="fa-IR" sz="2400" dirty="0">
                <a:cs typeface="B Nazanin" panose="00000400000000000000" pitchFamily="2" charset="-78"/>
              </a:rPr>
              <a:t>افزایش سن بازنشستگی (افزیش نیروی کار نسبت به بازنشسته ها)</a:t>
            </a:r>
          </a:p>
          <a:p>
            <a:pPr marL="514350" indent="-514350" algn="r" rtl="1">
              <a:buAutoNum type="arabicPeriod"/>
            </a:pPr>
            <a:r>
              <a:rPr lang="fa-IR" sz="2400" dirty="0">
                <a:cs typeface="B Nazanin" panose="00000400000000000000" pitchFamily="2" charset="-78"/>
              </a:rPr>
              <a:t>افزایش مالیات برای تامین کسری صندوق های بازنشستگی (اشکال: عدم صرفه باقی ماندن در بازار کار برای افراد سنین بازنشستگی با توانایی کار)</a:t>
            </a:r>
          </a:p>
          <a:p>
            <a:pPr marL="514350" indent="-514350" algn="r" rtl="1">
              <a:buAutoNum type="arabicPeriod"/>
            </a:pPr>
            <a:r>
              <a:rPr lang="fa-IR" sz="2400" dirty="0">
                <a:cs typeface="B Nazanin" panose="00000400000000000000" pitchFamily="2" charset="-78"/>
              </a:rPr>
              <a:t>نظام سرمایه گذاری حساب شخصی «اندوخته کامل» (اشکالات متعدد به دلیل عدم پیش بینی آینده)</a:t>
            </a:r>
          </a:p>
          <a:p>
            <a:pPr marL="514350" indent="-514350" algn="r" rtl="1">
              <a:buAutoNum type="arabicPeriod"/>
            </a:pPr>
            <a:endParaRPr lang="fa-IR" sz="2400" dirty="0">
              <a:cs typeface="B Nazanin" panose="00000400000000000000" pitchFamily="2" charset="-78"/>
            </a:endParaRPr>
          </a:p>
          <a:p>
            <a:pPr marL="514350" indent="-514350" algn="r" rtl="1">
              <a:buAutoNum type="arabicPeriod"/>
            </a:pPr>
            <a:endParaRPr lang="en-US" sz="2400" dirty="0">
              <a:cs typeface="B Nazanin" panose="00000400000000000000" pitchFamily="2" charset="-78"/>
            </a:endParaRPr>
          </a:p>
        </p:txBody>
      </p:sp>
    </p:spTree>
    <p:extLst>
      <p:ext uri="{BB962C8B-B14F-4D97-AF65-F5344CB8AC3E}">
        <p14:creationId xmlns:p14="http://schemas.microsoft.com/office/powerpoint/2010/main" val="11967791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2800" dirty="0">
                <a:cs typeface="B Nazanin" panose="00000400000000000000" pitchFamily="2" charset="-78"/>
              </a:rPr>
              <a:t>تغییرات در ساختار تقاضای اقتصاد منتهی می‌‌شود و خود مبین تغییر در الگوی مصرف میان گروه‌های سنی است</a:t>
            </a:r>
          </a:p>
          <a:p>
            <a:pPr algn="r" rtl="1"/>
            <a:r>
              <a:rPr lang="fa-IR" sz="2800" dirty="0">
                <a:cs typeface="B Nazanin" panose="00000400000000000000" pitchFamily="2" charset="-78"/>
              </a:rPr>
              <a:t>با توجه به اینکه جمعیت جوان معمولاً تقاضای بیشتری برای کالاهای بادوام مانند ماشین و لوازم الکترونیکی دارد، بنابراین در صورت جوان‌بودن جمعیت، تقاضا در بخش صنعت افزایش می‌یابد. در صورتی که سالمندان معمولاً منابع خود را در بخش خدمات مانند بهداشت و سفر هزینه می‌کنند. </a:t>
            </a:r>
          </a:p>
          <a:p>
            <a:pPr algn="r" rtl="1"/>
            <a:r>
              <a:rPr lang="fa-IR" sz="2800" dirty="0">
                <a:cs typeface="B Nazanin" panose="00000400000000000000" pitchFamily="2" charset="-78"/>
              </a:rPr>
              <a:t>با تغییر در ساختار تقاضای اقتصاد، جابه‌جایی نیروی کار میان صنایع برای تأمین تغییر ساختار تقاضا ضروری است. همچنین، سالمندی جمعیت احتمالاً به جابه‌جایی تقاضا از بخش محصولات صنعتی به سمت بخش غیرصنعتی منجر می‌شود. </a:t>
            </a:r>
            <a:endParaRPr lang="en-US" sz="2800" dirty="0">
              <a:cs typeface="B Nazanin" panose="00000400000000000000" pitchFamily="2" charset="-78"/>
            </a:endParaRPr>
          </a:p>
        </p:txBody>
      </p:sp>
      <p:sp>
        <p:nvSpPr>
          <p:cNvPr id="4" name="Title 1"/>
          <p:cNvSpPr>
            <a:spLocks noGrp="1"/>
          </p:cNvSpPr>
          <p:nvPr>
            <p:ph type="title"/>
          </p:nvPr>
        </p:nvSpPr>
        <p:spPr>
          <a:xfrm>
            <a:off x="648147" y="116632"/>
            <a:ext cx="9721215" cy="1143000"/>
          </a:xfrm>
        </p:spPr>
        <p:txBody>
          <a:bodyPr>
            <a:normAutofit/>
          </a:bodyPr>
          <a:lstStyle/>
          <a:p>
            <a:pPr rtl="1"/>
            <a:r>
              <a:rPr lang="fa-IR" sz="3600" dirty="0">
                <a:ln>
                  <a:solidFill>
                    <a:schemeClr val="accent4">
                      <a:lumMod val="50000"/>
                    </a:schemeClr>
                  </a:solidFill>
                </a:ln>
                <a:solidFill>
                  <a:schemeClr val="accent4">
                    <a:lumMod val="75000"/>
                  </a:schemeClr>
                </a:solidFill>
                <a:cs typeface="B Nazanin" panose="00000400000000000000" pitchFamily="2" charset="-78"/>
              </a:rPr>
              <a:t>الگوی مصرف  سالمندی</a:t>
            </a:r>
            <a:endParaRPr lang="en-US" sz="3600"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24515914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3600" dirty="0">
                <a:ln>
                  <a:solidFill>
                    <a:schemeClr val="accent4">
                      <a:lumMod val="50000"/>
                    </a:schemeClr>
                  </a:solidFill>
                </a:ln>
                <a:solidFill>
                  <a:schemeClr val="accent4">
                    <a:lumMod val="75000"/>
                  </a:schemeClr>
                </a:solidFill>
                <a:cs typeface="B Nazanin" panose="00000400000000000000" pitchFamily="2" charset="-78"/>
              </a:rPr>
              <a:t>اثرات سالمندی بر توازن بودجه دولت</a:t>
            </a:r>
            <a:endParaRPr lang="en-US" sz="3600" dirty="0">
              <a:ln>
                <a:solidFill>
                  <a:schemeClr val="accent4">
                    <a:lumMod val="50000"/>
                  </a:schemeClr>
                </a:solidFill>
              </a:ln>
              <a:solidFill>
                <a:schemeClr val="accent4">
                  <a:lumMod val="75000"/>
                </a:schemeClr>
              </a:solidFill>
              <a:cs typeface="B Nazanin" panose="00000400000000000000" pitchFamily="2" charset="-78"/>
            </a:endParaRPr>
          </a:p>
        </p:txBody>
      </p:sp>
      <p:sp>
        <p:nvSpPr>
          <p:cNvPr id="3" name="Content Placeholder 2"/>
          <p:cNvSpPr>
            <a:spLocks noGrp="1"/>
          </p:cNvSpPr>
          <p:nvPr>
            <p:ph idx="1"/>
          </p:nvPr>
        </p:nvSpPr>
        <p:spPr>
          <a:xfrm>
            <a:off x="504131" y="1772816"/>
            <a:ext cx="9721215" cy="4525963"/>
          </a:xfrm>
        </p:spPr>
        <p:txBody>
          <a:bodyPr>
            <a:normAutofit/>
          </a:bodyPr>
          <a:lstStyle/>
          <a:p>
            <a:pPr marL="514350" indent="-514350" algn="r" rtl="1">
              <a:buAutoNum type="arabicPeriod"/>
            </a:pPr>
            <a:r>
              <a:rPr lang="fa-IR" sz="2400" dirty="0">
                <a:cs typeface="B Nazanin" panose="00000400000000000000" pitchFamily="2" charset="-78"/>
              </a:rPr>
              <a:t>افزایش مخارج دولت (افزایش مخارج مرتبط با سالمندان)</a:t>
            </a:r>
          </a:p>
          <a:p>
            <a:pPr marL="514350" indent="-514350" algn="r" rtl="1">
              <a:buAutoNum type="arabicPeriod"/>
            </a:pPr>
            <a:r>
              <a:rPr lang="fa-IR" sz="2400" dirty="0">
                <a:cs typeface="B Nazanin" panose="00000400000000000000" pitchFamily="2" charset="-78"/>
              </a:rPr>
              <a:t>کاهش منابع مالی دولت (کاهش مالیات)</a:t>
            </a:r>
          </a:p>
          <a:p>
            <a:pPr marL="514350" indent="-514350" algn="r" rtl="1">
              <a:buAutoNum type="arabicPeriod"/>
            </a:pPr>
            <a:r>
              <a:rPr lang="fa-IR" sz="2400" dirty="0">
                <a:cs typeface="B Nazanin" panose="00000400000000000000" pitchFamily="2" charset="-78"/>
              </a:rPr>
              <a:t>افزایش هزینه های سلامت و بازنشستگی بر هزینه های مربوط به سرمایه گذاری دولت در حوزه زیرساخت ها</a:t>
            </a:r>
            <a:endParaRPr lang="en-US" sz="2400" dirty="0">
              <a:cs typeface="B Nazanin" panose="00000400000000000000" pitchFamily="2"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1021604481"/>
              </p:ext>
            </p:extLst>
          </p:nvPr>
        </p:nvGraphicFramePr>
        <p:xfrm>
          <a:off x="1800275" y="4077072"/>
          <a:ext cx="7200900" cy="2123440"/>
        </p:xfrm>
        <a:graphic>
          <a:graphicData uri="http://schemas.openxmlformats.org/drawingml/2006/table">
            <a:tbl>
              <a:tblPr firstRow="1" bandRow="1">
                <a:tableStyleId>{775DCB02-9BB8-47FD-8907-85C794F793BA}</a:tableStyleId>
              </a:tblPr>
              <a:tblGrid>
                <a:gridCol w="2808312">
                  <a:extLst>
                    <a:ext uri="{9D8B030D-6E8A-4147-A177-3AD203B41FA5}">
                      <a16:colId xmlns:a16="http://schemas.microsoft.com/office/drawing/2014/main" val="20000"/>
                    </a:ext>
                  </a:extLst>
                </a:gridCol>
                <a:gridCol w="3024336">
                  <a:extLst>
                    <a:ext uri="{9D8B030D-6E8A-4147-A177-3AD203B41FA5}">
                      <a16:colId xmlns:a16="http://schemas.microsoft.com/office/drawing/2014/main" val="20001"/>
                    </a:ext>
                  </a:extLst>
                </a:gridCol>
                <a:gridCol w="1368252">
                  <a:extLst>
                    <a:ext uri="{9D8B030D-6E8A-4147-A177-3AD203B41FA5}">
                      <a16:colId xmlns:a16="http://schemas.microsoft.com/office/drawing/2014/main" val="20002"/>
                    </a:ext>
                  </a:extLst>
                </a:gridCol>
              </a:tblGrid>
              <a:tr h="370840">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dirty="0">
                          <a:cs typeface="B Nazanin" panose="00000400000000000000" pitchFamily="2" charset="-78"/>
                        </a:rPr>
                        <a:t>سهم هزینه های بازنشستگی در بودجه دولت در سال 2000</a:t>
                      </a:r>
                      <a:endParaRPr lang="en-US" b="1" dirty="0">
                        <a:cs typeface="B Nazanin" panose="00000400000000000000" pitchFamily="2" charset="-78"/>
                      </a:endParaRPr>
                    </a:p>
                  </a:txBody>
                  <a:tcPr/>
                </a:tc>
                <a:tc>
                  <a:txBody>
                    <a:bodyPr/>
                    <a:lstStyle/>
                    <a:p>
                      <a:pPr algn="ctr" rtl="1"/>
                      <a:r>
                        <a:rPr lang="fa-IR" dirty="0">
                          <a:cs typeface="B Nazanin" panose="00000400000000000000" pitchFamily="2" charset="-78"/>
                        </a:rPr>
                        <a:t>سهم هزینه های بازنشستگی در بودجه دولت در سال 1960</a:t>
                      </a:r>
                      <a:endParaRPr lang="en-US" b="1" dirty="0">
                        <a:cs typeface="B Nazanin" panose="00000400000000000000" pitchFamily="2" charset="-78"/>
                      </a:endParaRPr>
                    </a:p>
                  </a:txBody>
                  <a:tcPr/>
                </a:tc>
                <a:tc>
                  <a:txBody>
                    <a:bodyPr/>
                    <a:lstStyle/>
                    <a:p>
                      <a:pPr algn="ctr" rtl="1"/>
                      <a:r>
                        <a:rPr lang="fa-IR" dirty="0">
                          <a:cs typeface="B Nazanin" panose="00000400000000000000" pitchFamily="2" charset="-78"/>
                        </a:rPr>
                        <a:t>کشور</a:t>
                      </a:r>
                      <a:endParaRPr lang="en-US" b="1" dirty="0">
                        <a:cs typeface="B Nazanin" panose="00000400000000000000" pitchFamily="2" charset="-78"/>
                      </a:endParaRPr>
                    </a:p>
                  </a:txBody>
                  <a:tcPr/>
                </a:tc>
                <a:extLst>
                  <a:ext uri="{0D108BD9-81ED-4DB2-BD59-A6C34878D82A}">
                    <a16:rowId xmlns:a16="http://schemas.microsoft.com/office/drawing/2014/main" val="10000"/>
                  </a:ext>
                </a:extLst>
              </a:tr>
              <a:tr h="370840">
                <a:tc>
                  <a:txBody>
                    <a:bodyPr/>
                    <a:lstStyle/>
                    <a:p>
                      <a:pPr algn="ctr" rtl="1"/>
                      <a:r>
                        <a:rPr lang="fa-IR" dirty="0"/>
                        <a:t>7%</a:t>
                      </a:r>
                      <a:endParaRPr lang="en-US" b="1" dirty="0">
                        <a:cs typeface="B Nazanin" panose="00000400000000000000" pitchFamily="2" charset="-78"/>
                      </a:endParaRPr>
                    </a:p>
                  </a:txBody>
                  <a:tcPr/>
                </a:tc>
                <a:tc>
                  <a:txBody>
                    <a:bodyPr/>
                    <a:lstStyle/>
                    <a:p>
                      <a:pPr algn="ctr" rtl="1"/>
                      <a:r>
                        <a:rPr lang="fa-IR" dirty="0"/>
                        <a:t>%4</a:t>
                      </a:r>
                      <a:endParaRPr lang="en-US" b="1" dirty="0">
                        <a:cs typeface="B Nazanin" panose="00000400000000000000" pitchFamily="2" charset="-78"/>
                      </a:endParaRPr>
                    </a:p>
                  </a:txBody>
                  <a:tcPr/>
                </a:tc>
                <a:tc>
                  <a:txBody>
                    <a:bodyPr/>
                    <a:lstStyle/>
                    <a:p>
                      <a:pPr algn="ctr" rtl="1"/>
                      <a:r>
                        <a:rPr lang="fa-IR" dirty="0"/>
                        <a:t>امریکا</a:t>
                      </a:r>
                      <a:endParaRPr lang="en-US" b="1" dirty="0">
                        <a:cs typeface="B Nazanin" panose="00000400000000000000" pitchFamily="2" charset="-78"/>
                      </a:endParaRPr>
                    </a:p>
                  </a:txBody>
                  <a:tcPr/>
                </a:tc>
                <a:extLst>
                  <a:ext uri="{0D108BD9-81ED-4DB2-BD59-A6C34878D82A}">
                    <a16:rowId xmlns:a16="http://schemas.microsoft.com/office/drawing/2014/main" val="10001"/>
                  </a:ext>
                </a:extLst>
              </a:tr>
              <a:tr h="370840">
                <a:tc>
                  <a:txBody>
                    <a:bodyPr/>
                    <a:lstStyle/>
                    <a:p>
                      <a:pPr algn="ctr" rtl="1"/>
                      <a:r>
                        <a:rPr lang="fa-IR" dirty="0"/>
                        <a:t>12%</a:t>
                      </a:r>
                      <a:endParaRPr lang="en-US" b="1" dirty="0">
                        <a:cs typeface="B Nazanin" panose="00000400000000000000" pitchFamily="2" charset="-78"/>
                      </a:endParaRPr>
                    </a:p>
                  </a:txBody>
                  <a:tcPr/>
                </a:tc>
                <a:tc>
                  <a:txBody>
                    <a:bodyPr/>
                    <a:lstStyle/>
                    <a:p>
                      <a:pPr algn="ctr" rtl="1"/>
                      <a:r>
                        <a:rPr lang="fa-IR" dirty="0"/>
                        <a:t>%10</a:t>
                      </a:r>
                      <a:endParaRPr lang="en-US" b="1" dirty="0">
                        <a:cs typeface="B Nazanin" panose="00000400000000000000" pitchFamily="2" charset="-78"/>
                      </a:endParaRPr>
                    </a:p>
                  </a:txBody>
                  <a:tcPr/>
                </a:tc>
                <a:tc>
                  <a:txBody>
                    <a:bodyPr/>
                    <a:lstStyle/>
                    <a:p>
                      <a:pPr algn="ctr" rtl="1"/>
                      <a:r>
                        <a:rPr lang="fa-IR" dirty="0"/>
                        <a:t>آلمان</a:t>
                      </a:r>
                      <a:endParaRPr lang="en-US" b="1" dirty="0">
                        <a:cs typeface="B Nazanin" panose="00000400000000000000" pitchFamily="2" charset="-78"/>
                      </a:endParaRPr>
                    </a:p>
                  </a:txBody>
                  <a:tcPr/>
                </a:tc>
                <a:extLst>
                  <a:ext uri="{0D108BD9-81ED-4DB2-BD59-A6C34878D82A}">
                    <a16:rowId xmlns:a16="http://schemas.microsoft.com/office/drawing/2014/main" val="10002"/>
                  </a:ext>
                </a:extLst>
              </a:tr>
              <a:tr h="370840">
                <a:tc>
                  <a:txBody>
                    <a:bodyPr/>
                    <a:lstStyle/>
                    <a:p>
                      <a:pPr algn="ctr" rtl="1"/>
                      <a:r>
                        <a:rPr lang="fa-IR" dirty="0"/>
                        <a:t>13%</a:t>
                      </a:r>
                      <a:endParaRPr lang="en-US" b="1" dirty="0">
                        <a:cs typeface="B Nazanin" panose="00000400000000000000" pitchFamily="2" charset="-78"/>
                      </a:endParaRPr>
                    </a:p>
                  </a:txBody>
                  <a:tcPr/>
                </a:tc>
                <a:tc>
                  <a:txBody>
                    <a:bodyPr/>
                    <a:lstStyle/>
                    <a:p>
                      <a:pPr algn="ctr" rtl="1"/>
                      <a:r>
                        <a:rPr lang="fa-IR" dirty="0"/>
                        <a:t>%6</a:t>
                      </a:r>
                      <a:endParaRPr lang="en-US" b="1" dirty="0">
                        <a:cs typeface="B Nazanin" panose="00000400000000000000" pitchFamily="2" charset="-78"/>
                      </a:endParaRPr>
                    </a:p>
                  </a:txBody>
                  <a:tcPr/>
                </a:tc>
                <a:tc>
                  <a:txBody>
                    <a:bodyPr/>
                    <a:lstStyle/>
                    <a:p>
                      <a:pPr algn="ctr" rtl="1"/>
                      <a:r>
                        <a:rPr lang="fa-IR" dirty="0"/>
                        <a:t>فرانسه</a:t>
                      </a:r>
                      <a:endParaRPr lang="en-US" b="1" dirty="0">
                        <a:cs typeface="B Nazanin" panose="00000400000000000000" pitchFamily="2" charset="-78"/>
                      </a:endParaRPr>
                    </a:p>
                  </a:txBody>
                  <a:tcPr/>
                </a:tc>
                <a:extLst>
                  <a:ext uri="{0D108BD9-81ED-4DB2-BD59-A6C34878D82A}">
                    <a16:rowId xmlns:a16="http://schemas.microsoft.com/office/drawing/2014/main" val="10003"/>
                  </a:ext>
                </a:extLst>
              </a:tr>
              <a:tr h="370840">
                <a:tc>
                  <a:txBody>
                    <a:bodyPr/>
                    <a:lstStyle/>
                    <a:p>
                      <a:pPr algn="ctr" rtl="1"/>
                      <a:r>
                        <a:rPr lang="fa-IR" dirty="0"/>
                        <a:t>8%</a:t>
                      </a:r>
                      <a:endParaRPr lang="en-US" b="1" dirty="0">
                        <a:cs typeface="B Nazanin" panose="00000400000000000000" pitchFamily="2" charset="-78"/>
                      </a:endParaRPr>
                    </a:p>
                  </a:txBody>
                  <a:tcPr/>
                </a:tc>
                <a:tc>
                  <a:txBody>
                    <a:bodyPr/>
                    <a:lstStyle/>
                    <a:p>
                      <a:pPr algn="ctr" rtl="1"/>
                      <a:r>
                        <a:rPr lang="fa-IR" dirty="0"/>
                        <a:t>%1</a:t>
                      </a:r>
                      <a:endParaRPr lang="en-US" b="1" dirty="0">
                        <a:cs typeface="B Nazanin" panose="00000400000000000000" pitchFamily="2" charset="-78"/>
                      </a:endParaRPr>
                    </a:p>
                  </a:txBody>
                  <a:tcPr/>
                </a:tc>
                <a:tc>
                  <a:txBody>
                    <a:bodyPr/>
                    <a:lstStyle/>
                    <a:p>
                      <a:pPr algn="ctr" rtl="1"/>
                      <a:r>
                        <a:rPr lang="fa-IR" dirty="0"/>
                        <a:t>ژاپن</a:t>
                      </a:r>
                      <a:endParaRPr lang="en-US" b="1" dirty="0">
                        <a:cs typeface="B Nazanin" panose="00000400000000000000" pitchFamily="2" charset="-78"/>
                      </a:endParaRP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5990831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lgn="r" rtl="1"/>
            <a:r>
              <a:rPr lang="fa-IR" sz="2400" dirty="0">
                <a:cs typeface="B Nazanin" panose="00000400000000000000" pitchFamily="2" charset="-78"/>
              </a:rPr>
              <a:t>وانگ و همکاران 2013 چین/   پدیده پیر شدن جمعیت، رشد اقتصادي را کاهش داده و هزینه نیروي کار را در تولید افزایش خواهد داد. این پدیده نه تنها ساختار مصرف خانوارها را تغییر خواهد داد، بلکه الگوي پس انداز و سرمایه گذاري را نیز تحت تاثیر قرار میدهد. در نهایت این پدیده به تشدید شاخصهاي نابرابري نیز منجر خواهد شد. در نتیجه لازم است براي تقویت نظام تامین اجتماعی برنامهریزي شود.</a:t>
            </a:r>
          </a:p>
          <a:p>
            <a:pPr algn="r" rtl="1"/>
            <a:endParaRPr lang="fa-IR" sz="2400" dirty="0">
              <a:cs typeface="B Nazanin" panose="00000400000000000000" pitchFamily="2" charset="-78"/>
            </a:endParaRPr>
          </a:p>
          <a:p>
            <a:pPr algn="r" rtl="1"/>
            <a:r>
              <a:rPr lang="fa-IR" sz="2400" dirty="0">
                <a:cs typeface="B Nazanin" panose="00000400000000000000" pitchFamily="2" charset="-78"/>
              </a:rPr>
              <a:t>کولیش و همکاران 2006 استرالیا/ سالخوردگی جمعیت منجر به سرمایهبري تولید در بلندمدت میشود. همچنین نتابج مطالعه آنها نشان داد در صورتی که سالخوردگی جمعیت از هر دو دلیل کاهش باروري و افزایش طول عمر تاثیر پذیرد، سرمایهبري تشدید خواهد شد</a:t>
            </a:r>
            <a:endParaRPr lang="en-US" sz="2400" dirty="0">
              <a:cs typeface="B Nazanin" panose="00000400000000000000" pitchFamily="2" charset="-78"/>
            </a:endParaRPr>
          </a:p>
        </p:txBody>
      </p:sp>
      <p:sp>
        <p:nvSpPr>
          <p:cNvPr id="4" name="Title 1"/>
          <p:cNvSpPr>
            <a:spLocks noGrp="1"/>
          </p:cNvSpPr>
          <p:nvPr>
            <p:ph type="title"/>
          </p:nvPr>
        </p:nvSpPr>
        <p:spPr>
          <a:xfrm>
            <a:off x="2952403" y="188640"/>
            <a:ext cx="5328727" cy="1143000"/>
          </a:xfrm>
        </p:spPr>
        <p:txBody>
          <a:bodyPr>
            <a:normAutofit/>
          </a:bodyPr>
          <a:lstStyle/>
          <a:p>
            <a:pPr rtl="1"/>
            <a:r>
              <a:rPr lang="fa-IR" sz="3200" b="1" dirty="0">
                <a:ln>
                  <a:solidFill>
                    <a:schemeClr val="accent4">
                      <a:lumMod val="50000"/>
                    </a:schemeClr>
                  </a:solidFill>
                </a:ln>
                <a:solidFill>
                  <a:schemeClr val="accent4">
                    <a:lumMod val="75000"/>
                  </a:schemeClr>
                </a:solidFill>
                <a:cs typeface="B Nazanin" panose="00000400000000000000" pitchFamily="2" charset="-78"/>
              </a:rPr>
              <a:t> تبعات اقتصادی پیری جمعیت</a:t>
            </a:r>
            <a:endParaRPr lang="en-US" sz="32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6336938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3780" y="620688"/>
            <a:ext cx="4644584" cy="1210146"/>
          </a:xfrm>
        </p:spPr>
        <p:txBody>
          <a:bodyPr>
            <a:normAutofit/>
          </a:bodyPr>
          <a:lstStyle/>
          <a:p>
            <a:pPr algn="r" rtl="1"/>
            <a:r>
              <a:rPr lang="fa-IR" sz="3600" b="1" dirty="0">
                <a:ln>
                  <a:solidFill>
                    <a:schemeClr val="accent4">
                      <a:lumMod val="50000"/>
                    </a:schemeClr>
                  </a:solidFill>
                </a:ln>
                <a:solidFill>
                  <a:schemeClr val="accent4">
                    <a:lumMod val="75000"/>
                  </a:schemeClr>
                </a:solidFill>
                <a:cs typeface="B Nazanin" panose="00000400000000000000" pitchFamily="2" charset="-78"/>
              </a:rPr>
              <a:t> سالمندی جمعیت در جهان</a:t>
            </a:r>
            <a:endParaRPr lang="en-US" sz="3600" b="1" dirty="0">
              <a:ln>
                <a:solidFill>
                  <a:schemeClr val="accent4">
                    <a:lumMod val="50000"/>
                  </a:schemeClr>
                </a:solidFill>
              </a:ln>
              <a:solidFill>
                <a:schemeClr val="accent4">
                  <a:lumMod val="75000"/>
                </a:schemeClr>
              </a:solidFill>
              <a:cs typeface="B Nazanin" panose="00000400000000000000" pitchFamily="2"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102126894"/>
              </p:ext>
            </p:extLst>
          </p:nvPr>
        </p:nvGraphicFramePr>
        <p:xfrm>
          <a:off x="6480795" y="3717032"/>
          <a:ext cx="4032548" cy="2123440"/>
        </p:xfrm>
        <a:graphic>
          <a:graphicData uri="http://schemas.openxmlformats.org/drawingml/2006/table">
            <a:tbl>
              <a:tblPr firstRow="1" bandRow="1">
                <a:tableStyleId>{3C2FFA5D-87B4-456A-9821-1D502468CF0F}</a:tableStyleId>
              </a:tblPr>
              <a:tblGrid>
                <a:gridCol w="2233363">
                  <a:extLst>
                    <a:ext uri="{9D8B030D-6E8A-4147-A177-3AD203B41FA5}">
                      <a16:colId xmlns:a16="http://schemas.microsoft.com/office/drawing/2014/main" val="20000"/>
                    </a:ext>
                  </a:extLst>
                </a:gridCol>
                <a:gridCol w="1079005">
                  <a:extLst>
                    <a:ext uri="{9D8B030D-6E8A-4147-A177-3AD203B41FA5}">
                      <a16:colId xmlns:a16="http://schemas.microsoft.com/office/drawing/2014/main" val="20001"/>
                    </a:ext>
                  </a:extLst>
                </a:gridCol>
                <a:gridCol w="720180">
                  <a:extLst>
                    <a:ext uri="{9D8B030D-6E8A-4147-A177-3AD203B41FA5}">
                      <a16:colId xmlns:a16="http://schemas.microsoft.com/office/drawing/2014/main" val="20002"/>
                    </a:ext>
                  </a:extLst>
                </a:gridCol>
              </a:tblGrid>
              <a:tr h="370840">
                <a:tc>
                  <a:txBody>
                    <a:bodyPr/>
                    <a:lstStyle/>
                    <a:p>
                      <a:pPr algn="ctr" rtl="1"/>
                      <a:r>
                        <a:rPr lang="fa-IR" dirty="0">
                          <a:cs typeface="B Nazanin" panose="00000400000000000000" pitchFamily="2" charset="-78"/>
                        </a:rPr>
                        <a:t>جمعیت</a:t>
                      </a:r>
                    </a:p>
                    <a:p>
                      <a:pPr algn="ctr" rtl="1"/>
                      <a:r>
                        <a:rPr lang="fa-IR" dirty="0">
                          <a:cs typeface="B Nazanin" panose="00000400000000000000" pitchFamily="2" charset="-78"/>
                        </a:rPr>
                        <a:t> سالمندان</a:t>
                      </a:r>
                      <a:endParaRPr lang="en-US" b="1" dirty="0">
                        <a:cs typeface="B Nazanin" panose="00000400000000000000" pitchFamily="2" charset="-78"/>
                      </a:endParaRPr>
                    </a:p>
                  </a:txBody>
                  <a:tcPr>
                    <a:solidFill>
                      <a:schemeClr val="accent1">
                        <a:lumMod val="75000"/>
                      </a:schemeClr>
                    </a:solidFill>
                  </a:tcPr>
                </a:tc>
                <a:tc>
                  <a:txBody>
                    <a:bodyPr/>
                    <a:lstStyle/>
                    <a:p>
                      <a:pPr algn="ctr" rtl="1"/>
                      <a:r>
                        <a:rPr lang="fa-IR" dirty="0">
                          <a:cs typeface="B Nazanin" panose="00000400000000000000" pitchFamily="2" charset="-78"/>
                        </a:rPr>
                        <a:t>جمعیت</a:t>
                      </a:r>
                      <a:r>
                        <a:rPr lang="fa-IR" baseline="0" dirty="0">
                          <a:cs typeface="B Nazanin" panose="00000400000000000000" pitchFamily="2" charset="-78"/>
                        </a:rPr>
                        <a:t> جهان</a:t>
                      </a:r>
                      <a:endParaRPr lang="en-US" b="1" dirty="0">
                        <a:cs typeface="B Nazanin" panose="00000400000000000000" pitchFamily="2" charset="-78"/>
                      </a:endParaRPr>
                    </a:p>
                  </a:txBody>
                  <a:tcPr>
                    <a:solidFill>
                      <a:schemeClr val="accent1">
                        <a:lumMod val="75000"/>
                      </a:schemeClr>
                    </a:solidFill>
                  </a:tcPr>
                </a:tc>
                <a:tc>
                  <a:txBody>
                    <a:bodyPr/>
                    <a:lstStyle/>
                    <a:p>
                      <a:pPr algn="ctr" rtl="1"/>
                      <a:r>
                        <a:rPr lang="fa-IR" dirty="0">
                          <a:cs typeface="B Nazanin" panose="00000400000000000000" pitchFamily="2" charset="-78"/>
                        </a:rPr>
                        <a:t>سال</a:t>
                      </a:r>
                      <a:endParaRPr lang="en-US" b="1" dirty="0">
                        <a:cs typeface="B Nazanin" panose="00000400000000000000" pitchFamily="2" charset="-78"/>
                      </a:endParaRPr>
                    </a:p>
                  </a:txBody>
                  <a:tcPr>
                    <a:solidFill>
                      <a:schemeClr val="accent1">
                        <a:lumMod val="75000"/>
                      </a:schemeClr>
                    </a:solidFill>
                  </a:tcPr>
                </a:tc>
                <a:extLst>
                  <a:ext uri="{0D108BD9-81ED-4DB2-BD59-A6C34878D82A}">
                    <a16:rowId xmlns:a16="http://schemas.microsoft.com/office/drawing/2014/main" val="10000"/>
                  </a:ext>
                </a:extLst>
              </a:tr>
              <a:tr h="370840">
                <a:tc>
                  <a:txBody>
                    <a:bodyPr/>
                    <a:lstStyle/>
                    <a:p>
                      <a:pPr algn="ctr" rtl="1"/>
                      <a:r>
                        <a:rPr lang="fa-IR" b="1" dirty="0">
                          <a:cs typeface="B Nazanin" panose="00000400000000000000" pitchFamily="2" charset="-78"/>
                        </a:rPr>
                        <a:t>200میلیون (7.69%)</a:t>
                      </a:r>
                      <a:endParaRPr lang="en-US" b="1" dirty="0">
                        <a:cs typeface="B Nazanin" panose="00000400000000000000" pitchFamily="2" charset="-78"/>
                      </a:endParaRPr>
                    </a:p>
                  </a:txBody>
                  <a:tcPr/>
                </a:tc>
                <a:tc>
                  <a:txBody>
                    <a:bodyPr/>
                    <a:lstStyle/>
                    <a:p>
                      <a:pPr algn="ctr" rtl="1"/>
                      <a:r>
                        <a:rPr lang="fa-IR" b="1" dirty="0">
                          <a:cs typeface="B Nazanin" panose="00000400000000000000" pitchFamily="2" charset="-78"/>
                        </a:rPr>
                        <a:t>2.6 میلیارد</a:t>
                      </a:r>
                      <a:endParaRPr lang="en-US" b="1" dirty="0">
                        <a:cs typeface="B Nazanin" panose="00000400000000000000" pitchFamily="2" charset="-78"/>
                      </a:endParaRPr>
                    </a:p>
                  </a:txBody>
                  <a:tcPr/>
                </a:tc>
                <a:tc>
                  <a:txBody>
                    <a:bodyPr/>
                    <a:lstStyle/>
                    <a:p>
                      <a:pPr algn="ctr" rtl="1"/>
                      <a:r>
                        <a:rPr lang="fa-IR" b="1" dirty="0">
                          <a:cs typeface="B Nazanin" panose="00000400000000000000" pitchFamily="2" charset="-78"/>
                        </a:rPr>
                        <a:t>1950</a:t>
                      </a:r>
                      <a:endParaRPr lang="en-US" b="1" dirty="0">
                        <a:cs typeface="B Nazanin" panose="00000400000000000000" pitchFamily="2" charset="-78"/>
                      </a:endParaRPr>
                    </a:p>
                  </a:txBody>
                  <a:tcPr/>
                </a:tc>
                <a:extLst>
                  <a:ext uri="{0D108BD9-81ED-4DB2-BD59-A6C34878D82A}">
                    <a16:rowId xmlns:a16="http://schemas.microsoft.com/office/drawing/2014/main" val="10001"/>
                  </a:ext>
                </a:extLst>
              </a:tr>
              <a:tr h="370840">
                <a:tc>
                  <a:txBody>
                    <a:bodyPr/>
                    <a:lstStyle/>
                    <a:p>
                      <a:pPr algn="ctr" rtl="1"/>
                      <a:r>
                        <a:rPr lang="fa-IR" b="1" dirty="0">
                          <a:cs typeface="B Nazanin" panose="00000400000000000000" pitchFamily="2" charset="-78"/>
                        </a:rPr>
                        <a:t>524میلیون (7.59%)</a:t>
                      </a:r>
                      <a:endParaRPr lang="en-US" b="1" dirty="0">
                        <a:cs typeface="B Nazanin" panose="00000400000000000000" pitchFamily="2" charset="-78"/>
                      </a:endParaRPr>
                    </a:p>
                  </a:txBody>
                  <a:tcPr/>
                </a:tc>
                <a:tc>
                  <a:txBody>
                    <a:bodyPr/>
                    <a:lstStyle/>
                    <a:p>
                      <a:pPr algn="ctr" rtl="1"/>
                      <a:r>
                        <a:rPr lang="fa-IR" b="1" dirty="0">
                          <a:cs typeface="B Nazanin" panose="00000400000000000000" pitchFamily="2" charset="-78"/>
                        </a:rPr>
                        <a:t>6.9 میلیارد</a:t>
                      </a:r>
                      <a:endParaRPr lang="en-US" b="1" dirty="0">
                        <a:cs typeface="B Nazanin" panose="00000400000000000000" pitchFamily="2" charset="-78"/>
                      </a:endParaRPr>
                    </a:p>
                  </a:txBody>
                  <a:tcPr/>
                </a:tc>
                <a:tc>
                  <a:txBody>
                    <a:bodyPr/>
                    <a:lstStyle/>
                    <a:p>
                      <a:pPr algn="ctr" rtl="1"/>
                      <a:r>
                        <a:rPr lang="fa-IR" b="1" dirty="0">
                          <a:cs typeface="B Nazanin" panose="00000400000000000000" pitchFamily="2" charset="-78"/>
                        </a:rPr>
                        <a:t>2010</a:t>
                      </a:r>
                      <a:endParaRPr lang="en-US" b="1" dirty="0">
                        <a:cs typeface="B Nazanin" panose="00000400000000000000" pitchFamily="2" charset="-78"/>
                      </a:endParaRPr>
                    </a:p>
                  </a:txBody>
                  <a:tcPr/>
                </a:tc>
                <a:extLst>
                  <a:ext uri="{0D108BD9-81ED-4DB2-BD59-A6C34878D82A}">
                    <a16:rowId xmlns:a16="http://schemas.microsoft.com/office/drawing/2014/main" val="10002"/>
                  </a:ext>
                </a:extLst>
              </a:tr>
              <a:tr h="370840">
                <a:tc>
                  <a:txBody>
                    <a:bodyPr/>
                    <a:lstStyle/>
                    <a:p>
                      <a:pPr algn="ctr" rtl="1"/>
                      <a:r>
                        <a:rPr lang="fa-IR" b="1" dirty="0">
                          <a:cs typeface="B Nazanin" panose="00000400000000000000" pitchFamily="2" charset="-78"/>
                        </a:rPr>
                        <a:t>1.1 میلیارد (13.75%)</a:t>
                      </a:r>
                      <a:endParaRPr lang="en-US" b="1" dirty="0">
                        <a:cs typeface="B Nazanin" panose="00000400000000000000" pitchFamily="2" charset="-78"/>
                      </a:endParaRPr>
                    </a:p>
                  </a:txBody>
                  <a:tcPr/>
                </a:tc>
                <a:tc>
                  <a:txBody>
                    <a:bodyPr/>
                    <a:lstStyle/>
                    <a:p>
                      <a:pPr algn="ctr" rtl="1"/>
                      <a:r>
                        <a:rPr lang="fa-IR" b="1" dirty="0">
                          <a:cs typeface="B Nazanin" panose="00000400000000000000" pitchFamily="2" charset="-78"/>
                        </a:rPr>
                        <a:t>8 میلیارد</a:t>
                      </a:r>
                      <a:endParaRPr lang="en-US" b="1" dirty="0">
                        <a:cs typeface="B Nazanin" panose="00000400000000000000" pitchFamily="2" charset="-78"/>
                      </a:endParaRPr>
                    </a:p>
                  </a:txBody>
                  <a:tcPr/>
                </a:tc>
                <a:tc>
                  <a:txBody>
                    <a:bodyPr/>
                    <a:lstStyle/>
                    <a:p>
                      <a:pPr algn="ctr" rtl="1"/>
                      <a:r>
                        <a:rPr lang="fa-IR" b="1" dirty="0">
                          <a:cs typeface="B Nazanin" panose="00000400000000000000" pitchFamily="2" charset="-78"/>
                        </a:rPr>
                        <a:t>2025</a:t>
                      </a:r>
                      <a:endParaRPr lang="en-US" b="1" dirty="0">
                        <a:cs typeface="B Nazanin" panose="00000400000000000000" pitchFamily="2" charset="-78"/>
                      </a:endParaRPr>
                    </a:p>
                  </a:txBody>
                  <a:tcPr/>
                </a:tc>
                <a:extLst>
                  <a:ext uri="{0D108BD9-81ED-4DB2-BD59-A6C34878D82A}">
                    <a16:rowId xmlns:a16="http://schemas.microsoft.com/office/drawing/2014/main" val="10003"/>
                  </a:ext>
                </a:extLst>
              </a:tr>
              <a:tr h="370840">
                <a:tc>
                  <a:txBody>
                    <a:bodyPr/>
                    <a:lstStyle/>
                    <a:p>
                      <a:pPr algn="ctr" rtl="1"/>
                      <a:r>
                        <a:rPr lang="fa-IR" b="1" dirty="0">
                          <a:cs typeface="B Nazanin" panose="00000400000000000000" pitchFamily="2" charset="-78"/>
                        </a:rPr>
                        <a:t>1.5 میلیارد (15.95%)</a:t>
                      </a:r>
                      <a:endParaRPr lang="en-US" b="1" dirty="0">
                        <a:cs typeface="B Nazanin" panose="00000400000000000000" pitchFamily="2" charset="-78"/>
                      </a:endParaRPr>
                    </a:p>
                  </a:txBody>
                  <a:tcPr/>
                </a:tc>
                <a:tc>
                  <a:txBody>
                    <a:bodyPr/>
                    <a:lstStyle/>
                    <a:p>
                      <a:pPr algn="ctr" rtl="1"/>
                      <a:r>
                        <a:rPr lang="fa-IR" b="1" dirty="0">
                          <a:cs typeface="B Nazanin" panose="00000400000000000000" pitchFamily="2" charset="-78"/>
                        </a:rPr>
                        <a:t>9.4 میلیارد</a:t>
                      </a:r>
                      <a:endParaRPr lang="en-US" b="1" dirty="0">
                        <a:cs typeface="B Nazanin" panose="00000400000000000000" pitchFamily="2" charset="-78"/>
                      </a:endParaRPr>
                    </a:p>
                  </a:txBody>
                  <a:tcPr/>
                </a:tc>
                <a:tc>
                  <a:txBody>
                    <a:bodyPr/>
                    <a:lstStyle/>
                    <a:p>
                      <a:pPr algn="ctr" rtl="1"/>
                      <a:r>
                        <a:rPr lang="fa-IR" b="1" dirty="0">
                          <a:cs typeface="B Nazanin" panose="00000400000000000000" pitchFamily="2" charset="-78"/>
                        </a:rPr>
                        <a:t>2050</a:t>
                      </a:r>
                      <a:endParaRPr lang="en-US" b="1" dirty="0">
                        <a:cs typeface="B Nazanin" panose="00000400000000000000" pitchFamily="2" charset="-78"/>
                      </a:endParaRPr>
                    </a:p>
                  </a:txBody>
                  <a:tcPr/>
                </a:tc>
                <a:extLst>
                  <a:ext uri="{0D108BD9-81ED-4DB2-BD59-A6C34878D82A}">
                    <a16:rowId xmlns:a16="http://schemas.microsoft.com/office/drawing/2014/main" val="10004"/>
                  </a:ext>
                </a:extLst>
              </a:tr>
            </a:tbl>
          </a:graphicData>
        </a:graphic>
      </p:graphicFrame>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76"/>
          <a:stretch/>
        </p:blipFill>
        <p:spPr bwMode="auto">
          <a:xfrm>
            <a:off x="42616" y="836712"/>
            <a:ext cx="5987172" cy="50513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95470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0115" y="1268760"/>
            <a:ext cx="10225136" cy="5256584"/>
          </a:xfrm>
        </p:spPr>
        <p:txBody>
          <a:bodyPr>
            <a:noAutofit/>
          </a:bodyPr>
          <a:lstStyle/>
          <a:p>
            <a:pPr algn="just" rtl="1"/>
            <a:r>
              <a:rPr lang="fa-IR" sz="2800" dirty="0">
                <a:cs typeface="B Nazanin" panose="00000400000000000000" pitchFamily="2" charset="-78"/>
              </a:rPr>
              <a:t>بررسي اثرتغيير ساختار سني جمعيت بر رشد اقتصادي ايران در دوره </a:t>
            </a:r>
            <a:r>
              <a:rPr lang="fa-IR" sz="2000" dirty="0">
                <a:cs typeface="B Nazanin" panose="00000400000000000000" pitchFamily="2" charset="-78"/>
              </a:rPr>
              <a:t>۱۳۳۸-۱۳۸۱(عرب مازار و کشوري شاد-۱۳۸۴)</a:t>
            </a:r>
            <a:r>
              <a:rPr lang="fa-IR" sz="2800" dirty="0">
                <a:cs typeface="B Nazanin" panose="00000400000000000000" pitchFamily="2" charset="-78"/>
              </a:rPr>
              <a:t> : نرخ رشد 15-64 ساله به کل جمعیت در بلند مدت، درآمد سرانه را 1.27 درصد رشد خواهد داد </a:t>
            </a:r>
          </a:p>
          <a:p>
            <a:pPr algn="just" rtl="1"/>
            <a:endParaRPr lang="en-US" sz="2800" dirty="0">
              <a:cs typeface="B Nazanin" panose="00000400000000000000" pitchFamily="2" charset="-78"/>
            </a:endParaRPr>
          </a:p>
          <a:p>
            <a:pPr algn="just" rtl="1"/>
            <a:r>
              <a:rPr lang="fa-IR" sz="2800" dirty="0">
                <a:cs typeface="B Nazanin" panose="00000400000000000000" pitchFamily="2" charset="-78"/>
              </a:rPr>
              <a:t>بررسی اثر سالمندی بر رشد اقتصادی</a:t>
            </a:r>
            <a:r>
              <a:rPr lang="fa-IR" sz="2000" dirty="0">
                <a:cs typeface="B Nazanin" panose="00000400000000000000" pitchFamily="2" charset="-78"/>
              </a:rPr>
              <a:t>( میری و همکاران 2018)  : </a:t>
            </a:r>
            <a:r>
              <a:rPr lang="fa-IR" sz="2800" dirty="0">
                <a:cs typeface="B Nazanin" panose="00000400000000000000" pitchFamily="2" charset="-78"/>
              </a:rPr>
              <a:t>ساختار سنی بر رشد اقتصادی در کوتاه مدت بی اثر بوده ولی در بلند مدت هرچه گروه سنی 15-64 ساله بیشتر باشند رشد اقتصادی بیشتر است</a:t>
            </a:r>
          </a:p>
          <a:p>
            <a:pPr algn="just" rtl="1"/>
            <a:endParaRPr lang="fa-IR" sz="2800" dirty="0">
              <a:cs typeface="B Nazanin" panose="00000400000000000000" pitchFamily="2" charset="-78"/>
            </a:endParaRPr>
          </a:p>
          <a:p>
            <a:pPr algn="just" rtl="1"/>
            <a:r>
              <a:rPr lang="fa-IR" sz="2800" dirty="0">
                <a:cs typeface="B Nazanin" panose="00000400000000000000" pitchFamily="2" charset="-78"/>
              </a:rPr>
              <a:t>بررسی تأثیر سالمندی بر مخارج سلامت و تولید ناخالص داخلی</a:t>
            </a:r>
            <a:r>
              <a:rPr lang="fa-IR" sz="2000" dirty="0">
                <a:cs typeface="B Nazanin" panose="00000400000000000000" pitchFamily="2" charset="-78"/>
              </a:rPr>
              <a:t>(یوسف محمدزاده و همکاران 1398) </a:t>
            </a:r>
            <a:r>
              <a:rPr lang="fa-IR" sz="2800" dirty="0">
                <a:cs typeface="B Nazanin" panose="00000400000000000000" pitchFamily="2" charset="-78"/>
              </a:rPr>
              <a:t>: یک درصد افزایش جمعیت سالمندان منجر به 2.17درصد کاهش رشد تولید ناخالص داخلی / کاهش تولید ناخالص داخلی با جذب مخارج سلامت در سالمندی</a:t>
            </a:r>
          </a:p>
          <a:p>
            <a:pPr algn="just" rtl="1"/>
            <a:endParaRPr lang="fa-IR" sz="2800" dirty="0">
              <a:cs typeface="B Nazanin" panose="00000400000000000000" pitchFamily="2" charset="-78"/>
            </a:endParaRPr>
          </a:p>
        </p:txBody>
      </p:sp>
      <p:sp>
        <p:nvSpPr>
          <p:cNvPr id="4" name="Title 1"/>
          <p:cNvSpPr>
            <a:spLocks noGrp="1"/>
          </p:cNvSpPr>
          <p:nvPr>
            <p:ph type="title"/>
          </p:nvPr>
        </p:nvSpPr>
        <p:spPr>
          <a:xfrm>
            <a:off x="2952403" y="188640"/>
            <a:ext cx="5328727" cy="1143000"/>
          </a:xfrm>
        </p:spPr>
        <p:txBody>
          <a:bodyPr>
            <a:normAutofit/>
          </a:bodyPr>
          <a:lstStyle/>
          <a:p>
            <a:pPr rtl="1"/>
            <a:r>
              <a:rPr lang="fa-IR" sz="3200" b="1" dirty="0">
                <a:ln>
                  <a:solidFill>
                    <a:schemeClr val="accent4">
                      <a:lumMod val="50000"/>
                    </a:schemeClr>
                  </a:solidFill>
                </a:ln>
                <a:solidFill>
                  <a:schemeClr val="accent4">
                    <a:lumMod val="75000"/>
                  </a:schemeClr>
                </a:solidFill>
                <a:cs typeface="B Nazanin" panose="00000400000000000000" pitchFamily="2" charset="-78"/>
              </a:rPr>
              <a:t> تبعات اقتصادی پیری جمعیت</a:t>
            </a:r>
            <a:endParaRPr lang="en-US" sz="3200" b="1"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32082114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gdp.gif"/>
          <p:cNvPicPr>
            <a:picLocks noChangeAspect="1" noChangeArrowheads="1"/>
          </p:cNvPicPr>
          <p:nvPr/>
        </p:nvPicPr>
        <p:blipFill>
          <a:blip r:embed="rId2" cstate="print"/>
          <a:srcRect/>
          <a:stretch>
            <a:fillRect/>
          </a:stretch>
        </p:blipFill>
        <p:spPr bwMode="auto">
          <a:xfrm>
            <a:off x="648147" y="620688"/>
            <a:ext cx="8279829" cy="5353021"/>
          </a:xfrm>
          <a:prstGeom prst="rect">
            <a:avLst/>
          </a:prstGeom>
          <a:noFill/>
        </p:spPr>
      </p:pic>
    </p:spTree>
    <p:extLst>
      <p:ext uri="{BB962C8B-B14F-4D97-AF65-F5344CB8AC3E}">
        <p14:creationId xmlns:p14="http://schemas.microsoft.com/office/powerpoint/2010/main" val="3522349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8707" y="2786593"/>
            <a:ext cx="634305" cy="307777"/>
          </a:xfrm>
          <a:prstGeom prst="rect">
            <a:avLst/>
          </a:prstGeom>
          <a:solidFill>
            <a:schemeClr val="bg1"/>
          </a:solidFill>
          <a:ln>
            <a:solidFill>
              <a:schemeClr val="tx1"/>
            </a:solidFill>
          </a:ln>
        </p:spPr>
        <p:txBody>
          <a:bodyPr wrap="square" rtlCol="0">
            <a:spAutoFit/>
          </a:bodyPr>
          <a:lstStyle/>
          <a:p>
            <a:r>
              <a:rPr lang="fa-IR" sz="1400" dirty="0"/>
              <a:t>2.22</a:t>
            </a:r>
            <a:endParaRPr lang="en-US" sz="14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3707" y="0"/>
            <a:ext cx="8425011" cy="6672008"/>
          </a:xfrm>
          <a:prstGeom prst="rect">
            <a:avLst/>
          </a:prstGeom>
        </p:spPr>
      </p:pic>
      <p:sp>
        <p:nvSpPr>
          <p:cNvPr id="8" name="TextBox 7"/>
          <p:cNvSpPr txBox="1"/>
          <p:nvPr/>
        </p:nvSpPr>
        <p:spPr>
          <a:xfrm>
            <a:off x="695" y="1268760"/>
            <a:ext cx="643012" cy="307777"/>
          </a:xfrm>
          <a:prstGeom prst="rect">
            <a:avLst/>
          </a:prstGeom>
          <a:solidFill>
            <a:schemeClr val="bg1"/>
          </a:solidFill>
          <a:ln>
            <a:solidFill>
              <a:schemeClr val="tx1"/>
            </a:solidFill>
          </a:ln>
        </p:spPr>
        <p:txBody>
          <a:bodyPr wrap="square" rtlCol="0">
            <a:spAutoFit/>
          </a:bodyPr>
          <a:lstStyle/>
          <a:p>
            <a:r>
              <a:rPr lang="fa-IR" sz="1400" dirty="0"/>
              <a:t>2.14</a:t>
            </a:r>
            <a:endParaRPr lang="en-US" sz="1400" dirty="0"/>
          </a:p>
        </p:txBody>
      </p:sp>
      <p:sp>
        <p:nvSpPr>
          <p:cNvPr id="13" name="TextBox 12"/>
          <p:cNvSpPr txBox="1"/>
          <p:nvPr/>
        </p:nvSpPr>
        <p:spPr>
          <a:xfrm>
            <a:off x="0" y="3013168"/>
            <a:ext cx="634305" cy="307777"/>
          </a:xfrm>
          <a:prstGeom prst="rect">
            <a:avLst/>
          </a:prstGeom>
          <a:solidFill>
            <a:schemeClr val="bg1"/>
          </a:solidFill>
          <a:ln>
            <a:solidFill>
              <a:schemeClr val="tx1"/>
            </a:solidFill>
          </a:ln>
        </p:spPr>
        <p:txBody>
          <a:bodyPr wrap="square" rtlCol="0">
            <a:spAutoFit/>
          </a:bodyPr>
          <a:lstStyle/>
          <a:p>
            <a:r>
              <a:rPr lang="fa-IR" sz="1400" dirty="0"/>
              <a:t>1.99</a:t>
            </a:r>
            <a:endParaRPr lang="en-US" sz="1400" dirty="0"/>
          </a:p>
        </p:txBody>
      </p:sp>
      <p:sp>
        <p:nvSpPr>
          <p:cNvPr id="16" name="TextBox 15"/>
          <p:cNvSpPr txBox="1"/>
          <p:nvPr/>
        </p:nvSpPr>
        <p:spPr>
          <a:xfrm>
            <a:off x="-8707" y="4699149"/>
            <a:ext cx="643012" cy="307777"/>
          </a:xfrm>
          <a:prstGeom prst="rect">
            <a:avLst/>
          </a:prstGeom>
          <a:solidFill>
            <a:schemeClr val="bg1"/>
          </a:solidFill>
          <a:ln>
            <a:solidFill>
              <a:schemeClr val="tx1"/>
            </a:solidFill>
          </a:ln>
        </p:spPr>
        <p:txBody>
          <a:bodyPr wrap="square" rtlCol="0">
            <a:spAutoFit/>
          </a:bodyPr>
          <a:lstStyle/>
          <a:p>
            <a:r>
              <a:rPr lang="fa-IR" sz="1400" dirty="0"/>
              <a:t>5.08</a:t>
            </a:r>
            <a:endParaRPr lang="en-US" sz="1400" dirty="0"/>
          </a:p>
        </p:txBody>
      </p:sp>
      <p:sp>
        <p:nvSpPr>
          <p:cNvPr id="17" name="TextBox 16"/>
          <p:cNvSpPr txBox="1"/>
          <p:nvPr/>
        </p:nvSpPr>
        <p:spPr>
          <a:xfrm>
            <a:off x="2592363" y="5112415"/>
            <a:ext cx="643012" cy="307777"/>
          </a:xfrm>
          <a:prstGeom prst="rect">
            <a:avLst/>
          </a:prstGeom>
          <a:solidFill>
            <a:schemeClr val="bg1"/>
          </a:solidFill>
          <a:ln>
            <a:solidFill>
              <a:schemeClr val="tx1"/>
            </a:solidFill>
          </a:ln>
        </p:spPr>
        <p:txBody>
          <a:bodyPr wrap="square" rtlCol="0">
            <a:spAutoFit/>
          </a:bodyPr>
          <a:lstStyle/>
          <a:p>
            <a:r>
              <a:rPr lang="fa-IR" sz="1400" dirty="0"/>
              <a:t>2.45</a:t>
            </a:r>
            <a:endParaRPr lang="en-US" sz="1400" dirty="0"/>
          </a:p>
        </p:txBody>
      </p:sp>
      <p:sp>
        <p:nvSpPr>
          <p:cNvPr id="18" name="TextBox 17"/>
          <p:cNvSpPr txBox="1"/>
          <p:nvPr/>
        </p:nvSpPr>
        <p:spPr>
          <a:xfrm>
            <a:off x="4856212" y="5006926"/>
            <a:ext cx="643012" cy="307777"/>
          </a:xfrm>
          <a:prstGeom prst="rect">
            <a:avLst/>
          </a:prstGeom>
          <a:solidFill>
            <a:schemeClr val="bg1"/>
          </a:solidFill>
          <a:ln>
            <a:solidFill>
              <a:schemeClr val="tx1"/>
            </a:solidFill>
          </a:ln>
        </p:spPr>
        <p:txBody>
          <a:bodyPr wrap="square" rtlCol="0">
            <a:spAutoFit/>
          </a:bodyPr>
          <a:lstStyle/>
          <a:p>
            <a:r>
              <a:rPr lang="fa-IR" sz="1400" dirty="0"/>
              <a:t>2.93</a:t>
            </a:r>
            <a:endParaRPr lang="en-US" sz="1400" dirty="0"/>
          </a:p>
        </p:txBody>
      </p:sp>
      <p:sp>
        <p:nvSpPr>
          <p:cNvPr id="19" name="TextBox 18"/>
          <p:cNvSpPr txBox="1"/>
          <p:nvPr/>
        </p:nvSpPr>
        <p:spPr>
          <a:xfrm>
            <a:off x="4856212" y="5302666"/>
            <a:ext cx="643012" cy="307777"/>
          </a:xfrm>
          <a:prstGeom prst="rect">
            <a:avLst/>
          </a:prstGeom>
          <a:solidFill>
            <a:schemeClr val="bg1"/>
          </a:solidFill>
          <a:ln>
            <a:solidFill>
              <a:schemeClr val="tx1"/>
            </a:solidFill>
          </a:ln>
        </p:spPr>
        <p:txBody>
          <a:bodyPr wrap="square" rtlCol="0">
            <a:spAutoFit/>
          </a:bodyPr>
          <a:lstStyle/>
          <a:p>
            <a:r>
              <a:rPr lang="fa-IR" sz="1400" dirty="0"/>
              <a:t>3.45</a:t>
            </a:r>
            <a:endParaRPr lang="en-US" sz="1400" dirty="0"/>
          </a:p>
        </p:txBody>
      </p:sp>
      <p:sp>
        <p:nvSpPr>
          <p:cNvPr id="20" name="TextBox 19"/>
          <p:cNvSpPr txBox="1"/>
          <p:nvPr/>
        </p:nvSpPr>
        <p:spPr>
          <a:xfrm>
            <a:off x="4856212" y="5593426"/>
            <a:ext cx="643012" cy="307777"/>
          </a:xfrm>
          <a:prstGeom prst="rect">
            <a:avLst/>
          </a:prstGeom>
          <a:solidFill>
            <a:schemeClr val="bg1"/>
          </a:solidFill>
          <a:ln>
            <a:solidFill>
              <a:schemeClr val="tx1"/>
            </a:solidFill>
          </a:ln>
        </p:spPr>
        <p:txBody>
          <a:bodyPr wrap="square" rtlCol="0">
            <a:spAutoFit/>
          </a:bodyPr>
          <a:lstStyle/>
          <a:p>
            <a:r>
              <a:rPr lang="fa-IR" sz="1400" dirty="0"/>
              <a:t>3.13</a:t>
            </a:r>
            <a:endParaRPr lang="en-US" sz="1400" dirty="0"/>
          </a:p>
        </p:txBody>
      </p:sp>
      <p:sp>
        <p:nvSpPr>
          <p:cNvPr id="21" name="TextBox 20"/>
          <p:cNvSpPr txBox="1"/>
          <p:nvPr/>
        </p:nvSpPr>
        <p:spPr>
          <a:xfrm>
            <a:off x="-8707" y="2348880"/>
            <a:ext cx="643012" cy="307777"/>
          </a:xfrm>
          <a:prstGeom prst="rect">
            <a:avLst/>
          </a:prstGeom>
          <a:solidFill>
            <a:srgbClr val="FFFF00"/>
          </a:solidFill>
          <a:ln>
            <a:solidFill>
              <a:schemeClr val="tx1"/>
            </a:solidFill>
          </a:ln>
        </p:spPr>
        <p:txBody>
          <a:bodyPr wrap="square" rtlCol="0">
            <a:spAutoFit/>
          </a:bodyPr>
          <a:lstStyle/>
          <a:p>
            <a:r>
              <a:rPr lang="fa-IR" sz="1400" dirty="0"/>
              <a:t>1.39</a:t>
            </a:r>
            <a:endParaRPr lang="en-US" sz="1400" dirty="0"/>
          </a:p>
        </p:txBody>
      </p:sp>
      <p:sp>
        <p:nvSpPr>
          <p:cNvPr id="22" name="TextBox 21"/>
          <p:cNvSpPr txBox="1"/>
          <p:nvPr/>
        </p:nvSpPr>
        <p:spPr>
          <a:xfrm>
            <a:off x="-8707" y="1700808"/>
            <a:ext cx="643012" cy="307777"/>
          </a:xfrm>
          <a:prstGeom prst="rect">
            <a:avLst/>
          </a:prstGeom>
          <a:solidFill>
            <a:srgbClr val="FFFF00"/>
          </a:solidFill>
          <a:ln>
            <a:solidFill>
              <a:schemeClr val="tx1"/>
            </a:solidFill>
          </a:ln>
        </p:spPr>
        <p:txBody>
          <a:bodyPr wrap="square" rtlCol="0">
            <a:spAutoFit/>
          </a:bodyPr>
          <a:lstStyle/>
          <a:p>
            <a:r>
              <a:rPr lang="fa-IR" sz="1400" dirty="0"/>
              <a:t>1.29</a:t>
            </a:r>
            <a:endParaRPr lang="en-US" sz="1400" dirty="0"/>
          </a:p>
        </p:txBody>
      </p:sp>
      <p:sp>
        <p:nvSpPr>
          <p:cNvPr id="23" name="TextBox 22"/>
          <p:cNvSpPr txBox="1"/>
          <p:nvPr/>
        </p:nvSpPr>
        <p:spPr>
          <a:xfrm>
            <a:off x="3298" y="4005064"/>
            <a:ext cx="643012" cy="307777"/>
          </a:xfrm>
          <a:prstGeom prst="rect">
            <a:avLst/>
          </a:prstGeom>
          <a:solidFill>
            <a:srgbClr val="FFFF00"/>
          </a:solidFill>
          <a:ln>
            <a:solidFill>
              <a:schemeClr val="tx1"/>
            </a:solidFill>
          </a:ln>
        </p:spPr>
        <p:txBody>
          <a:bodyPr wrap="square" rtlCol="0">
            <a:spAutoFit/>
          </a:bodyPr>
          <a:lstStyle/>
          <a:p>
            <a:r>
              <a:rPr lang="fa-IR" sz="1400" dirty="0"/>
              <a:t>1.47</a:t>
            </a:r>
            <a:endParaRPr lang="en-US" sz="1400" dirty="0"/>
          </a:p>
        </p:txBody>
      </p:sp>
      <p:sp>
        <p:nvSpPr>
          <p:cNvPr id="3" name="Rounded Rectangle 2"/>
          <p:cNvSpPr/>
          <p:nvPr/>
        </p:nvSpPr>
        <p:spPr>
          <a:xfrm>
            <a:off x="9217099" y="2132856"/>
            <a:ext cx="1512168" cy="2304255"/>
          </a:xfrm>
          <a:prstGeom prst="roundRect">
            <a:avLst/>
          </a:prstGeom>
          <a:solidFill>
            <a:schemeClr val="accent5">
              <a:lumMod val="20000"/>
              <a:lumOff val="8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9145091" y="2289893"/>
            <a:ext cx="1512168" cy="2031325"/>
          </a:xfrm>
          <a:prstGeom prst="rect">
            <a:avLst/>
          </a:prstGeom>
          <a:noFill/>
        </p:spPr>
        <p:txBody>
          <a:bodyPr wrap="square" rtlCol="0">
            <a:spAutoFit/>
          </a:bodyPr>
          <a:lstStyle/>
          <a:p>
            <a:pPr algn="r" rtl="1"/>
            <a:r>
              <a:rPr lang="fa-IR" dirty="0">
                <a:solidFill>
                  <a:schemeClr val="accent4">
                    <a:lumMod val="50000"/>
                  </a:schemeClr>
                </a:solidFill>
                <a:cs typeface="B Titr" panose="00000700000000000000" pitchFamily="2" charset="-78"/>
              </a:rPr>
              <a:t>مقایسه الگوی باروری کشورها  و </a:t>
            </a:r>
          </a:p>
          <a:p>
            <a:pPr algn="r" rtl="1"/>
            <a:r>
              <a:rPr lang="fa-IR" dirty="0">
                <a:solidFill>
                  <a:schemeClr val="accent4">
                    <a:lumMod val="50000"/>
                  </a:schemeClr>
                </a:solidFill>
                <a:cs typeface="B Titr" panose="00000700000000000000" pitchFamily="2" charset="-78"/>
              </a:rPr>
              <a:t>پیش بینی ها از تغییرات تولید ناخالص داخلی آنها</a:t>
            </a:r>
            <a:endParaRPr lang="en-US" dirty="0">
              <a:solidFill>
                <a:schemeClr val="accent4">
                  <a:lumMod val="50000"/>
                </a:schemeClr>
              </a:solidFill>
              <a:cs typeface="B Titr" panose="00000700000000000000" pitchFamily="2" charset="-78"/>
            </a:endParaRPr>
          </a:p>
        </p:txBody>
      </p:sp>
    </p:spTree>
    <p:extLst>
      <p:ext uri="{BB962C8B-B14F-4D97-AF65-F5344CB8AC3E}">
        <p14:creationId xmlns:p14="http://schemas.microsoft.com/office/powerpoint/2010/main" val="24083334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22882" t="24406" r="36718" b="17516"/>
          <a:stretch/>
        </p:blipFill>
        <p:spPr>
          <a:xfrm>
            <a:off x="6375" y="1065265"/>
            <a:ext cx="5018902" cy="5784847"/>
          </a:xfrm>
          <a:prstGeom prst="rect">
            <a:avLst/>
          </a:prstGeom>
        </p:spPr>
      </p:pic>
      <p:sp>
        <p:nvSpPr>
          <p:cNvPr id="5" name="Rectangle 4"/>
          <p:cNvSpPr/>
          <p:nvPr/>
        </p:nvSpPr>
        <p:spPr>
          <a:xfrm>
            <a:off x="229790" y="188640"/>
            <a:ext cx="10189715" cy="584775"/>
          </a:xfrm>
          <a:prstGeom prst="rect">
            <a:avLst/>
          </a:prstGeom>
        </p:spPr>
        <p:txBody>
          <a:bodyPr wrap="square">
            <a:spAutoFit/>
          </a:bodyPr>
          <a:lstStyle/>
          <a:p>
            <a:pPr algn="ctr" rtl="1"/>
            <a:r>
              <a:rPr lang="ar-SA" sz="3200" b="1" dirty="0">
                <a:latin typeface="IRANSansPN"/>
                <a:ea typeface="Calibri" panose="020F0502020204030204" pitchFamily="34" charset="0"/>
                <a:cs typeface="B Nazanin" panose="00000400000000000000" pitchFamily="2" charset="-78"/>
              </a:rPr>
              <a:t>گزارش موسسه</a:t>
            </a:r>
            <a:r>
              <a:rPr lang="en-US" sz="3200" b="1" dirty="0">
                <a:latin typeface="IRANSansPN"/>
                <a:ea typeface="Calibri" panose="020F0502020204030204" pitchFamily="34" charset="0"/>
                <a:cs typeface="B Nazanin" panose="00000400000000000000" pitchFamily="2" charset="-78"/>
              </a:rPr>
              <a:t>PWC </a:t>
            </a:r>
            <a:r>
              <a:rPr lang="ar-SA" sz="3200" b="1" dirty="0">
                <a:latin typeface="IRANSansPN"/>
                <a:ea typeface="Calibri" panose="020F0502020204030204" pitchFamily="34" charset="0"/>
                <a:cs typeface="B Nazanin" panose="00000400000000000000" pitchFamily="2" charset="-78"/>
              </a:rPr>
              <a:t> در مورد تغییر نظم اقتصاد جهانی تا سال  2050</a:t>
            </a:r>
            <a:endParaRPr lang="en-US" sz="3200" b="1" dirty="0"/>
          </a:p>
        </p:txBody>
      </p:sp>
      <p:pic>
        <p:nvPicPr>
          <p:cNvPr id="6" name="Picture 5"/>
          <p:cNvPicPr>
            <a:picLocks noChangeAspect="1"/>
          </p:cNvPicPr>
          <p:nvPr/>
        </p:nvPicPr>
        <p:blipFill rotWithShape="1">
          <a:blip r:embed="rId3"/>
          <a:srcRect l="12920" t="21455" r="59268" b="5703"/>
          <a:stretch/>
        </p:blipFill>
        <p:spPr>
          <a:xfrm>
            <a:off x="6471592" y="908720"/>
            <a:ext cx="3919536" cy="5952976"/>
          </a:xfrm>
          <a:prstGeom prst="rect">
            <a:avLst/>
          </a:prstGeom>
        </p:spPr>
      </p:pic>
    </p:spTree>
    <p:extLst>
      <p:ext uri="{BB962C8B-B14F-4D97-AF65-F5344CB8AC3E}">
        <p14:creationId xmlns:p14="http://schemas.microsoft.com/office/powerpoint/2010/main" val="42807914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26424" t="31886" r="28416" b="14533"/>
          <a:stretch/>
        </p:blipFill>
        <p:spPr>
          <a:xfrm>
            <a:off x="1779786" y="603548"/>
            <a:ext cx="7925919" cy="5832648"/>
          </a:xfrm>
          <a:prstGeom prst="rect">
            <a:avLst/>
          </a:prstGeom>
        </p:spPr>
      </p:pic>
    </p:spTree>
    <p:extLst>
      <p:ext uri="{BB962C8B-B14F-4D97-AF65-F5344CB8AC3E}">
        <p14:creationId xmlns:p14="http://schemas.microsoft.com/office/powerpoint/2010/main" val="20224073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stretch>
            <a:fillRect/>
          </a:stretch>
        </p:blipFill>
        <p:spPr>
          <a:xfrm>
            <a:off x="1438" y="0"/>
            <a:ext cx="6335341" cy="5661248"/>
          </a:xfrm>
          <a:prstGeom prst="rect">
            <a:avLst/>
          </a:prstGeom>
        </p:spPr>
      </p:pic>
      <p:pic>
        <p:nvPicPr>
          <p:cNvPr id="5" name="Picture 4"/>
          <p:cNvPicPr>
            <a:picLocks noChangeAspect="1"/>
          </p:cNvPicPr>
          <p:nvPr/>
        </p:nvPicPr>
        <p:blipFill rotWithShape="1">
          <a:blip r:embed="rId3"/>
          <a:srcRect l="28969" t="64695" r="27311" b="25391"/>
          <a:stretch/>
        </p:blipFill>
        <p:spPr>
          <a:xfrm>
            <a:off x="-26664" y="5865256"/>
            <a:ext cx="6507459" cy="992744"/>
          </a:xfrm>
          <a:prstGeom prst="rect">
            <a:avLst/>
          </a:prstGeom>
        </p:spPr>
      </p:pic>
      <p:sp>
        <p:nvSpPr>
          <p:cNvPr id="6" name="Rectangle 5"/>
          <p:cNvSpPr/>
          <p:nvPr/>
        </p:nvSpPr>
        <p:spPr>
          <a:xfrm>
            <a:off x="6624811" y="404664"/>
            <a:ext cx="3900562" cy="6186309"/>
          </a:xfrm>
          <a:prstGeom prst="rect">
            <a:avLst/>
          </a:prstGeom>
        </p:spPr>
        <p:txBody>
          <a:bodyPr wrap="square">
            <a:spAutoFit/>
          </a:bodyPr>
          <a:lstStyle/>
          <a:p>
            <a:pPr algn="just" rtl="1"/>
            <a:r>
              <a:rPr lang="ar-SA" b="1" dirty="0">
                <a:latin typeface="Calibri" panose="020F0502020204030204" pitchFamily="34" charset="0"/>
                <a:ea typeface="Calibri" panose="020F0502020204030204" pitchFamily="34" charset="0"/>
                <a:cs typeface="B Nazanin" panose="00000400000000000000" pitchFamily="2" charset="-78"/>
              </a:rPr>
              <a:t>در صفحه 25 گزارش اینگونه آمده است: همانطور که قبلا اشاره شد، رشد جمعیت بالا </a:t>
            </a:r>
            <a:r>
              <a:rPr lang="fa-IR" dirty="0">
                <a:latin typeface="Calibri" panose="020F0502020204030204" pitchFamily="34" charset="0"/>
                <a:ea typeface="Calibri" panose="020F0502020204030204" pitchFamily="34" charset="0"/>
                <a:cs typeface="B Nazanin" panose="00000400000000000000" pitchFamily="2" charset="-78"/>
              </a:rPr>
              <a:t>( البته </a:t>
            </a:r>
            <a:r>
              <a:rPr lang="ar-SA" dirty="0">
                <a:latin typeface="Calibri" panose="020F0502020204030204" pitchFamily="34" charset="0"/>
                <a:ea typeface="Calibri" panose="020F0502020204030204" pitchFamily="34" charset="0"/>
                <a:cs typeface="B Nazanin" panose="00000400000000000000" pitchFamily="2" charset="-78"/>
              </a:rPr>
              <a:t>این امر باید با سرمایه گذاری در آموزش و پرورش و بهبود اصول اقتصاد کلان تکمیل شود</a:t>
            </a:r>
            <a:r>
              <a:rPr lang="fa-IR" dirty="0">
                <a:latin typeface="Calibri" panose="020F0502020204030204" pitchFamily="34" charset="0"/>
                <a:ea typeface="Calibri" panose="020F0502020204030204" pitchFamily="34" charset="0"/>
                <a:cs typeface="B Nazanin" panose="00000400000000000000" pitchFamily="2" charset="-78"/>
              </a:rPr>
              <a:t>،</a:t>
            </a:r>
            <a:r>
              <a:rPr lang="ar-SA" dirty="0">
                <a:latin typeface="Calibri" panose="020F0502020204030204" pitchFamily="34" charset="0"/>
                <a:ea typeface="Calibri" panose="020F0502020204030204" pitchFamily="34" charset="0"/>
                <a:cs typeface="B Nazanin" panose="00000400000000000000" pitchFamily="2" charset="-78"/>
              </a:rPr>
              <a:t> تا اطمینان حاصل شود که شغل کافی برای افزایش تعداد جوانان در این کشورها وجود دارد</a:t>
            </a:r>
            <a:r>
              <a:rPr lang="fa-IR" dirty="0">
                <a:latin typeface="Calibri" panose="020F0502020204030204" pitchFamily="34" charset="0"/>
                <a:ea typeface="Calibri" panose="020F0502020204030204" pitchFamily="34" charset="0"/>
                <a:cs typeface="B Nazanin" panose="00000400000000000000" pitchFamily="2" charset="-78"/>
              </a:rPr>
              <a:t> ) </a:t>
            </a:r>
            <a:r>
              <a:rPr lang="ar-SA" b="1" dirty="0">
                <a:latin typeface="Calibri" panose="020F0502020204030204" pitchFamily="34" charset="0"/>
                <a:ea typeface="Calibri" panose="020F0502020204030204" pitchFamily="34" charset="0"/>
                <a:cs typeface="B Nazanin" panose="00000400000000000000" pitchFamily="2" charset="-78"/>
              </a:rPr>
              <a:t>به عنوان یک عامل کلیدی در رشد کل تولید ناخالص داخلی در بسیاری از بازارهای نوظهور امروز و کشورهای در حال توسعه عمل کرده است و باعث افزایش نیروی کار بالقوه و گسترش بازارهای مصرف داخلی آنها خواهد شد. نمودار شماره </a:t>
            </a:r>
            <a:r>
              <a:rPr lang="fa-IR" b="1" dirty="0">
                <a:latin typeface="Calibri" panose="020F0502020204030204" pitchFamily="34" charset="0"/>
                <a:ea typeface="Calibri" panose="020F0502020204030204" pitchFamily="34" charset="0"/>
                <a:cs typeface="B Nazanin" panose="00000400000000000000" pitchFamily="2" charset="-78"/>
              </a:rPr>
              <a:t>1</a:t>
            </a:r>
            <a:r>
              <a:rPr lang="ar-SA" b="1" dirty="0">
                <a:latin typeface="Calibri" panose="020F0502020204030204" pitchFamily="34" charset="0"/>
                <a:ea typeface="Calibri" panose="020F0502020204030204" pitchFamily="34" charset="0"/>
                <a:cs typeface="B Nazanin" panose="00000400000000000000" pitchFamily="2" charset="-78"/>
              </a:rPr>
              <a:t>3 نشان می دهد که رشد جمعیت در سن  کار در بسیاری از بازارهای نوظهور، از جمله نیجریه، پاکستان و هند، از رشد جمعیت کل فراتر رفته است. در مقابل، بسیاری از اقتصادهای پیشرفته مانند ژاپن، ایتالیا و آلمان، جمعیت شان تا سال 2050 به میزان قابل توجهی کاهش می یابد. این انقباض عمدتا  از کاهش جمعیت در سن کار ناشی می شود؛ در میان اقتصادهای </a:t>
            </a:r>
            <a:r>
              <a:rPr lang="en-US" b="1" dirty="0">
                <a:latin typeface="Calibri" panose="020F0502020204030204" pitchFamily="34" charset="0"/>
                <a:ea typeface="Calibri" panose="020F0502020204030204" pitchFamily="34" charset="0"/>
                <a:cs typeface="B Nazanin" panose="00000400000000000000" pitchFamily="2" charset="-78"/>
              </a:rPr>
              <a:t>G7</a:t>
            </a:r>
            <a:r>
              <a:rPr lang="ar-SA" b="1" dirty="0">
                <a:latin typeface="Calibri" panose="020F0502020204030204" pitchFamily="34" charset="0"/>
                <a:ea typeface="Calibri" panose="020F0502020204030204" pitchFamily="34" charset="0"/>
                <a:cs typeface="B Nazanin" panose="00000400000000000000" pitchFamily="2" charset="-78"/>
              </a:rPr>
              <a:t>،  جمعیت در سن کار در طول دوره زمانی 2016-2050 رشد منفی 0.3٪ در سال را شاهد خواهد بود. </a:t>
            </a:r>
            <a:endParaRPr lang="en-US" b="1" dirty="0">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19509060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248" t="9333" r="17395" b="14167"/>
          <a:stretch/>
        </p:blipFill>
        <p:spPr bwMode="auto">
          <a:xfrm>
            <a:off x="288107" y="260648"/>
            <a:ext cx="6853064" cy="501346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5" name="Picture 4" descr="One Billion Americans: The Case for Thinking Bigger by Matthew Yglesias"/>
          <p:cNvPicPr/>
          <p:nvPr/>
        </p:nvPicPr>
        <p:blipFill rotWithShape="1">
          <a:blip r:embed="rId3">
            <a:extLst>
              <a:ext uri="{28A0092B-C50C-407E-A947-70E740481C1C}">
                <a14:useLocalDpi xmlns:a14="http://schemas.microsoft.com/office/drawing/2010/main" val="0"/>
              </a:ext>
            </a:extLst>
          </a:blip>
          <a:srcRect l="31998" r="31891"/>
          <a:stretch/>
        </p:blipFill>
        <p:spPr bwMode="auto">
          <a:xfrm>
            <a:off x="6161150" y="1052736"/>
            <a:ext cx="4624275" cy="5688632"/>
          </a:xfrm>
          <a:prstGeom prst="rect">
            <a:avLst/>
          </a:prstGeom>
          <a:noFill/>
          <a:ln>
            <a:noFill/>
          </a:ln>
        </p:spPr>
      </p:pic>
    </p:spTree>
    <p:extLst>
      <p:ext uri="{BB962C8B-B14F-4D97-AF65-F5344CB8AC3E}">
        <p14:creationId xmlns:p14="http://schemas.microsoft.com/office/powerpoint/2010/main" val="40430981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500" t="9333" r="13750" b="8000"/>
          <a:stretch/>
        </p:blipFill>
        <p:spPr bwMode="auto">
          <a:xfrm>
            <a:off x="576139" y="404664"/>
            <a:ext cx="9219381" cy="56875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10750" r="1666" b="78500"/>
          <a:stretch/>
        </p:blipFill>
        <p:spPr bwMode="auto">
          <a:xfrm>
            <a:off x="576140" y="404663"/>
            <a:ext cx="9234388" cy="8204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0307377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2083" t="23167" r="35313" b="12333"/>
          <a:stretch/>
        </p:blipFill>
        <p:spPr bwMode="auto">
          <a:xfrm>
            <a:off x="101848" y="188639"/>
            <a:ext cx="5298827" cy="501380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708" t="12333" r="32814" b="24500"/>
          <a:stretch/>
        </p:blipFill>
        <p:spPr bwMode="auto">
          <a:xfrm>
            <a:off x="4752603" y="2852936"/>
            <a:ext cx="5904656" cy="391920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63916172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879" y="2492896"/>
            <a:ext cx="9289107" cy="158417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60115" y="2713484"/>
            <a:ext cx="9721215" cy="1143000"/>
          </a:xfrm>
        </p:spPr>
        <p:txBody>
          <a:bodyPr>
            <a:noAutofit/>
          </a:bodyPr>
          <a:lstStyle/>
          <a:p>
            <a:r>
              <a:rPr lang="fa-IR" sz="3200" dirty="0">
                <a:cs typeface="B Titr" panose="00000700000000000000" pitchFamily="2" charset="-78"/>
              </a:rPr>
              <a:t>عواقب سالمندی جمعیت بر نظام سلامت</a:t>
            </a:r>
          </a:p>
        </p:txBody>
      </p:sp>
    </p:spTree>
    <p:extLst>
      <p:ext uri="{BB962C8B-B14F-4D97-AF65-F5344CB8AC3E}">
        <p14:creationId xmlns:p14="http://schemas.microsoft.com/office/powerpoint/2010/main" val="11210107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8181"/>
          <a:stretch/>
        </p:blipFill>
        <p:spPr bwMode="auto">
          <a:xfrm>
            <a:off x="1090909" y="474801"/>
            <a:ext cx="8630246" cy="63048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7027113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082466469"/>
              </p:ext>
            </p:extLst>
          </p:nvPr>
        </p:nvGraphicFramePr>
        <p:xfrm>
          <a:off x="331715" y="1954743"/>
          <a:ext cx="5184575" cy="2590800"/>
        </p:xfrm>
        <a:graphic>
          <a:graphicData uri="http://schemas.openxmlformats.org/drawingml/2006/table">
            <a:tbl>
              <a:tblPr firstRow="1" bandRow="1">
                <a:tableStyleId>{775DCB02-9BB8-47FD-8907-85C794F793BA}</a:tableStyleId>
              </a:tblPr>
              <a:tblGrid>
                <a:gridCol w="1273990">
                  <a:extLst>
                    <a:ext uri="{9D8B030D-6E8A-4147-A177-3AD203B41FA5}">
                      <a16:colId xmlns:a16="http://schemas.microsoft.com/office/drawing/2014/main" val="20000"/>
                    </a:ext>
                  </a:extLst>
                </a:gridCol>
                <a:gridCol w="1409454">
                  <a:extLst>
                    <a:ext uri="{9D8B030D-6E8A-4147-A177-3AD203B41FA5}">
                      <a16:colId xmlns:a16="http://schemas.microsoft.com/office/drawing/2014/main" val="20001"/>
                    </a:ext>
                  </a:extLst>
                </a:gridCol>
                <a:gridCol w="2501131">
                  <a:extLst>
                    <a:ext uri="{9D8B030D-6E8A-4147-A177-3AD203B41FA5}">
                      <a16:colId xmlns:a16="http://schemas.microsoft.com/office/drawing/2014/main" val="20002"/>
                    </a:ext>
                  </a:extLst>
                </a:gridCol>
              </a:tblGrid>
              <a:tr h="625070">
                <a:tc>
                  <a:txBody>
                    <a:bodyPr/>
                    <a:lstStyle/>
                    <a:p>
                      <a:pPr algn="ctr" rtl="1"/>
                      <a:r>
                        <a:rPr lang="fa-IR" sz="2000" b="1" dirty="0">
                          <a:cs typeface="B Nazanin" panose="00000400000000000000" pitchFamily="2" charset="-78"/>
                        </a:rPr>
                        <a:t>کشورهای توسعه یافته</a:t>
                      </a:r>
                      <a:endParaRPr lang="en-US" sz="2000" b="1" dirty="0">
                        <a:cs typeface="B Nazanin" panose="00000400000000000000" pitchFamily="2" charset="-78"/>
                      </a:endParaRPr>
                    </a:p>
                  </a:txBody>
                  <a:tcPr marL="108013" marR="108013"/>
                </a:tc>
                <a:tc>
                  <a:txBody>
                    <a:bodyPr/>
                    <a:lstStyle/>
                    <a:p>
                      <a:pPr algn="ctr" rtl="1"/>
                      <a:r>
                        <a:rPr lang="fa-IR" sz="2000" b="1" dirty="0">
                          <a:cs typeface="B Nazanin" panose="00000400000000000000" pitchFamily="2" charset="-78"/>
                        </a:rPr>
                        <a:t>کشورهای در حال توسعه</a:t>
                      </a:r>
                      <a:endParaRPr lang="en-US" sz="2000" b="1" dirty="0">
                        <a:cs typeface="B Nazanin" panose="00000400000000000000" pitchFamily="2" charset="-78"/>
                      </a:endParaRPr>
                    </a:p>
                  </a:txBody>
                  <a:tcPr marL="108013" marR="108013"/>
                </a:tc>
                <a:tc>
                  <a:txBody>
                    <a:bodyPr/>
                    <a:lstStyle/>
                    <a:p>
                      <a:pPr algn="ctr" rtl="1"/>
                      <a:endParaRPr lang="en-US" sz="2000" b="1" dirty="0">
                        <a:cs typeface="B Nazanin" panose="00000400000000000000" pitchFamily="2" charset="-78"/>
                      </a:endParaRPr>
                    </a:p>
                  </a:txBody>
                  <a:tcPr marL="108013" marR="108013"/>
                </a:tc>
                <a:extLst>
                  <a:ext uri="{0D108BD9-81ED-4DB2-BD59-A6C34878D82A}">
                    <a16:rowId xmlns:a16="http://schemas.microsoft.com/office/drawing/2014/main" val="10000"/>
                  </a:ext>
                </a:extLst>
              </a:tr>
              <a:tr h="342780">
                <a:tc>
                  <a:txBody>
                    <a:bodyPr/>
                    <a:lstStyle/>
                    <a:p>
                      <a:pPr algn="ctr" rtl="1"/>
                      <a:r>
                        <a:rPr lang="fa-IR" sz="2000" b="1" dirty="0">
                          <a:cs typeface="B Nazanin" panose="00000400000000000000" pitchFamily="2" charset="-78"/>
                        </a:rPr>
                        <a:t>15%</a:t>
                      </a:r>
                      <a:endParaRPr lang="en-US" sz="2000" b="1" dirty="0">
                        <a:cs typeface="B Nazanin" panose="00000400000000000000" pitchFamily="2" charset="-78"/>
                      </a:endParaRPr>
                    </a:p>
                  </a:txBody>
                  <a:tcPr marL="108013" marR="108013"/>
                </a:tc>
                <a:tc>
                  <a:txBody>
                    <a:bodyPr/>
                    <a:lstStyle/>
                    <a:p>
                      <a:pPr algn="ctr" rtl="1"/>
                      <a:r>
                        <a:rPr lang="fa-IR" sz="2000" b="1" dirty="0">
                          <a:cs typeface="B Nazanin" panose="00000400000000000000" pitchFamily="2" charset="-78"/>
                        </a:rPr>
                        <a:t>85%</a:t>
                      </a:r>
                      <a:endParaRPr lang="en-US" sz="2000" b="1" dirty="0">
                        <a:cs typeface="B Nazanin" panose="00000400000000000000" pitchFamily="2" charset="-78"/>
                      </a:endParaRPr>
                    </a:p>
                  </a:txBody>
                  <a:tcPr marL="108013" marR="108013"/>
                </a:tc>
                <a:tc>
                  <a:txBody>
                    <a:bodyPr/>
                    <a:lstStyle/>
                    <a:p>
                      <a:pPr algn="ctr" rtl="1"/>
                      <a:r>
                        <a:rPr lang="fa-IR" sz="2000" b="1" dirty="0">
                          <a:cs typeface="B Nazanin" panose="00000400000000000000" pitchFamily="2" charset="-78"/>
                        </a:rPr>
                        <a:t>درصد از جمعیت</a:t>
                      </a:r>
                      <a:r>
                        <a:rPr lang="fa-IR" sz="2000" b="1" baseline="0" dirty="0">
                          <a:cs typeface="B Nazanin" panose="00000400000000000000" pitchFamily="2" charset="-78"/>
                        </a:rPr>
                        <a:t> جهان</a:t>
                      </a:r>
                      <a:endParaRPr lang="en-US" sz="2000" b="1" dirty="0">
                        <a:cs typeface="B Nazanin" panose="00000400000000000000" pitchFamily="2" charset="-78"/>
                      </a:endParaRPr>
                    </a:p>
                  </a:txBody>
                  <a:tcPr marL="108013" marR="108013"/>
                </a:tc>
                <a:extLst>
                  <a:ext uri="{0D108BD9-81ED-4DB2-BD59-A6C34878D82A}">
                    <a16:rowId xmlns:a16="http://schemas.microsoft.com/office/drawing/2014/main" val="10001"/>
                  </a:ext>
                </a:extLst>
              </a:tr>
              <a:tr h="342780">
                <a:tc>
                  <a:txBody>
                    <a:bodyPr/>
                    <a:lstStyle/>
                    <a:p>
                      <a:pPr algn="ctr" rtl="1"/>
                      <a:r>
                        <a:rPr lang="fa-IR" sz="2000" b="1" dirty="0">
                          <a:cs typeface="B Nazanin" panose="00000400000000000000" pitchFamily="2" charset="-78"/>
                        </a:rPr>
                        <a:t>7%</a:t>
                      </a:r>
                      <a:endParaRPr lang="en-US" sz="2000" b="1" dirty="0">
                        <a:cs typeface="B Nazanin" panose="00000400000000000000" pitchFamily="2" charset="-78"/>
                      </a:endParaRPr>
                    </a:p>
                  </a:txBody>
                  <a:tcPr marL="108013" marR="108013"/>
                </a:tc>
                <a:tc>
                  <a:txBody>
                    <a:bodyPr/>
                    <a:lstStyle/>
                    <a:p>
                      <a:pPr algn="ctr" rtl="1"/>
                      <a:r>
                        <a:rPr lang="fa-IR" sz="2000" b="1" dirty="0">
                          <a:cs typeface="B Nazanin" panose="00000400000000000000" pitchFamily="2" charset="-78"/>
                        </a:rPr>
                        <a:t>93%</a:t>
                      </a:r>
                      <a:endParaRPr lang="en-US" sz="2000" b="1" dirty="0">
                        <a:cs typeface="B Nazanin" panose="00000400000000000000" pitchFamily="2" charset="-78"/>
                      </a:endParaRPr>
                    </a:p>
                  </a:txBody>
                  <a:tcPr marL="108013" marR="108013"/>
                </a:tc>
                <a:tc>
                  <a:txBody>
                    <a:bodyPr/>
                    <a:lstStyle/>
                    <a:p>
                      <a:pPr algn="ctr" rtl="1"/>
                      <a:r>
                        <a:rPr lang="fa-IR" sz="2000" b="1" dirty="0">
                          <a:cs typeface="B Nazanin" panose="00000400000000000000" pitchFamily="2" charset="-78"/>
                        </a:rPr>
                        <a:t>درصد بار بیماریهای جهان</a:t>
                      </a:r>
                      <a:endParaRPr lang="en-US" sz="2000" b="1" dirty="0">
                        <a:cs typeface="B Nazanin" panose="00000400000000000000" pitchFamily="2" charset="-78"/>
                      </a:endParaRPr>
                    </a:p>
                  </a:txBody>
                  <a:tcPr marL="108013" marR="108013"/>
                </a:tc>
                <a:extLst>
                  <a:ext uri="{0D108BD9-81ED-4DB2-BD59-A6C34878D82A}">
                    <a16:rowId xmlns:a16="http://schemas.microsoft.com/office/drawing/2014/main" val="10002"/>
                  </a:ext>
                </a:extLst>
              </a:tr>
              <a:tr h="342780">
                <a:tc>
                  <a:txBody>
                    <a:bodyPr/>
                    <a:lstStyle/>
                    <a:p>
                      <a:pPr algn="ctr" rtl="1"/>
                      <a:r>
                        <a:rPr lang="fa-IR" sz="2000" b="1" dirty="0">
                          <a:cs typeface="B Nazanin" panose="00000400000000000000" pitchFamily="2" charset="-78"/>
                        </a:rPr>
                        <a:t>82%</a:t>
                      </a:r>
                      <a:endParaRPr lang="en-US" sz="2000" b="1" dirty="0">
                        <a:cs typeface="B Nazanin" panose="00000400000000000000" pitchFamily="2" charset="-78"/>
                      </a:endParaRPr>
                    </a:p>
                  </a:txBody>
                  <a:tcPr marL="108013" marR="108013"/>
                </a:tc>
                <a:tc>
                  <a:txBody>
                    <a:bodyPr/>
                    <a:lstStyle/>
                    <a:p>
                      <a:pPr algn="ctr" rtl="1"/>
                      <a:r>
                        <a:rPr lang="fa-IR" sz="2000" b="1" dirty="0">
                          <a:cs typeface="B Nazanin" panose="00000400000000000000" pitchFamily="2" charset="-78"/>
                        </a:rPr>
                        <a:t>18%</a:t>
                      </a:r>
                      <a:endParaRPr lang="en-US" sz="2000" b="1" dirty="0">
                        <a:cs typeface="B Nazanin" panose="00000400000000000000" pitchFamily="2" charset="-78"/>
                      </a:endParaRPr>
                    </a:p>
                  </a:txBody>
                  <a:tcPr marL="108013" marR="108013"/>
                </a:tc>
                <a:tc>
                  <a:txBody>
                    <a:bodyPr/>
                    <a:lstStyle/>
                    <a:p>
                      <a:pPr algn="ctr" rtl="1"/>
                      <a:r>
                        <a:rPr lang="fa-IR" sz="2000" b="1" dirty="0">
                          <a:cs typeface="B Nazanin" panose="00000400000000000000" pitchFamily="2" charset="-78"/>
                        </a:rPr>
                        <a:t>درصد درآمدهای جهان</a:t>
                      </a:r>
                      <a:endParaRPr lang="en-US" sz="2000" b="1" dirty="0">
                        <a:cs typeface="B Nazanin" panose="00000400000000000000" pitchFamily="2" charset="-78"/>
                      </a:endParaRPr>
                    </a:p>
                  </a:txBody>
                  <a:tcPr marL="108013" marR="108013"/>
                </a:tc>
                <a:extLst>
                  <a:ext uri="{0D108BD9-81ED-4DB2-BD59-A6C34878D82A}">
                    <a16:rowId xmlns:a16="http://schemas.microsoft.com/office/drawing/2014/main" val="10003"/>
                  </a:ext>
                </a:extLst>
              </a:tr>
              <a:tr h="342780">
                <a:tc>
                  <a:txBody>
                    <a:bodyPr/>
                    <a:lstStyle/>
                    <a:p>
                      <a:pPr algn="ctr" rtl="1"/>
                      <a:r>
                        <a:rPr lang="fa-IR" sz="2000" b="1" dirty="0">
                          <a:cs typeface="B Nazanin" panose="00000400000000000000" pitchFamily="2" charset="-78"/>
                        </a:rPr>
                        <a:t>89%</a:t>
                      </a:r>
                      <a:endParaRPr lang="en-US" sz="2000" b="1" dirty="0">
                        <a:cs typeface="B Nazanin" panose="00000400000000000000" pitchFamily="2" charset="-78"/>
                      </a:endParaRPr>
                    </a:p>
                  </a:txBody>
                  <a:tcPr marL="108013" marR="108013"/>
                </a:tc>
                <a:tc>
                  <a:txBody>
                    <a:bodyPr/>
                    <a:lstStyle/>
                    <a:p>
                      <a:pPr algn="ctr" rtl="1"/>
                      <a:r>
                        <a:rPr lang="fa-IR" sz="2000" b="1" dirty="0">
                          <a:cs typeface="B Nazanin" panose="00000400000000000000" pitchFamily="2" charset="-78"/>
                        </a:rPr>
                        <a:t>11%</a:t>
                      </a:r>
                      <a:endParaRPr lang="en-US" sz="2000" b="1" dirty="0">
                        <a:cs typeface="B Nazanin" panose="00000400000000000000" pitchFamily="2" charset="-78"/>
                      </a:endParaRPr>
                    </a:p>
                  </a:txBody>
                  <a:tcPr marL="108013" marR="108013"/>
                </a:tc>
                <a:tc>
                  <a:txBody>
                    <a:bodyPr/>
                    <a:lstStyle/>
                    <a:p>
                      <a:pPr algn="ctr" rtl="1"/>
                      <a:r>
                        <a:rPr lang="fa-IR" sz="2000" b="1" dirty="0">
                          <a:cs typeface="B Nazanin" panose="00000400000000000000" pitchFamily="2" charset="-78"/>
                        </a:rPr>
                        <a:t>درصد</a:t>
                      </a:r>
                      <a:r>
                        <a:rPr lang="fa-IR" sz="2000" b="1" baseline="0" dirty="0">
                          <a:cs typeface="B Nazanin" panose="00000400000000000000" pitchFamily="2" charset="-78"/>
                        </a:rPr>
                        <a:t> هزینه های بهداشتی جهان</a:t>
                      </a:r>
                      <a:endParaRPr lang="en-US" sz="2000" b="1" dirty="0">
                        <a:cs typeface="B Nazanin" panose="00000400000000000000" pitchFamily="2" charset="-78"/>
                      </a:endParaRPr>
                    </a:p>
                  </a:txBody>
                  <a:tcPr marL="108013" marR="108013"/>
                </a:tc>
                <a:extLst>
                  <a:ext uri="{0D108BD9-81ED-4DB2-BD59-A6C34878D82A}">
                    <a16:rowId xmlns:a16="http://schemas.microsoft.com/office/drawing/2014/main" val="10004"/>
                  </a:ext>
                </a:extLst>
              </a:tr>
            </a:tbl>
          </a:graphicData>
        </a:graphic>
      </p:graphicFrame>
      <p:sp>
        <p:nvSpPr>
          <p:cNvPr id="3" name="Title 1"/>
          <p:cNvSpPr>
            <a:spLocks noGrp="1"/>
          </p:cNvSpPr>
          <p:nvPr>
            <p:ph type="title"/>
          </p:nvPr>
        </p:nvSpPr>
        <p:spPr>
          <a:xfrm>
            <a:off x="648147" y="116632"/>
            <a:ext cx="9721215" cy="1143000"/>
          </a:xfrm>
        </p:spPr>
        <p:txBody>
          <a:bodyPr>
            <a:normAutofit/>
          </a:bodyPr>
          <a:lstStyle/>
          <a:p>
            <a:pPr rtl="1"/>
            <a:r>
              <a:rPr lang="fa-IR" sz="3600" dirty="0">
                <a:ln>
                  <a:solidFill>
                    <a:schemeClr val="accent4">
                      <a:lumMod val="50000"/>
                    </a:schemeClr>
                  </a:solidFill>
                </a:ln>
                <a:solidFill>
                  <a:schemeClr val="accent4">
                    <a:lumMod val="75000"/>
                  </a:schemeClr>
                </a:solidFill>
                <a:cs typeface="B Nazanin" panose="00000400000000000000" pitchFamily="2" charset="-78"/>
              </a:rPr>
              <a:t>اثرات سالمندی بر هزینه های سلامت</a:t>
            </a:r>
            <a:endParaRPr lang="en-US" sz="3600" dirty="0">
              <a:ln>
                <a:solidFill>
                  <a:schemeClr val="accent4">
                    <a:lumMod val="50000"/>
                  </a:schemeClr>
                </a:solidFill>
              </a:ln>
              <a:solidFill>
                <a:schemeClr val="accent4">
                  <a:lumMod val="75000"/>
                </a:schemeClr>
              </a:solidFill>
              <a:cs typeface="B Nazanin" panose="00000400000000000000" pitchFamily="2" charset="-78"/>
            </a:endParaRPr>
          </a:p>
        </p:txBody>
      </p:sp>
      <p:sp>
        <p:nvSpPr>
          <p:cNvPr id="5" name="TextBox 4"/>
          <p:cNvSpPr txBox="1"/>
          <p:nvPr/>
        </p:nvSpPr>
        <p:spPr>
          <a:xfrm>
            <a:off x="5544691" y="1124744"/>
            <a:ext cx="4968552" cy="4832092"/>
          </a:xfrm>
          <a:prstGeom prst="rect">
            <a:avLst/>
          </a:prstGeom>
          <a:noFill/>
        </p:spPr>
        <p:txBody>
          <a:bodyPr wrap="square" rtlCol="0">
            <a:spAutoFit/>
          </a:bodyPr>
          <a:lstStyle/>
          <a:p>
            <a:pPr marL="514350" indent="-514350" algn="r" rtl="1">
              <a:buAutoNum type="arabicPeriod"/>
            </a:pPr>
            <a:r>
              <a:rPr lang="fa-IR" sz="2800" dirty="0">
                <a:cs typeface="B Nazanin" panose="00000400000000000000" pitchFamily="2" charset="-78"/>
              </a:rPr>
              <a:t>افزایش هزینه های درمانی:</a:t>
            </a:r>
            <a:endParaRPr lang="en-US" sz="2800" dirty="0">
              <a:cs typeface="B Nazanin" panose="00000400000000000000" pitchFamily="2" charset="-78"/>
            </a:endParaRPr>
          </a:p>
          <a:p>
            <a:pPr marL="514350" indent="-514350" algn="r" rtl="1">
              <a:buAutoNum type="arabicPeriod"/>
            </a:pPr>
            <a:endParaRPr lang="en-US" sz="1600" dirty="0">
              <a:cs typeface="B Nazanin" panose="00000400000000000000" pitchFamily="2" charset="-78"/>
            </a:endParaRPr>
          </a:p>
          <a:p>
            <a:pPr marL="514350" indent="-514350" algn="r" rtl="1">
              <a:buAutoNum type="arabicPeriod"/>
            </a:pPr>
            <a:endParaRPr lang="en-US" sz="2800" dirty="0">
              <a:cs typeface="B Nazanin" panose="00000400000000000000" pitchFamily="2" charset="-78"/>
            </a:endParaRPr>
          </a:p>
          <a:p>
            <a:pPr marL="514350" indent="-514350" algn="r" rtl="1">
              <a:buAutoNum type="arabicPeriod"/>
            </a:pPr>
            <a:endParaRPr lang="en-US" sz="2800" dirty="0">
              <a:cs typeface="B Nazanin" panose="00000400000000000000" pitchFamily="2" charset="-78"/>
            </a:endParaRPr>
          </a:p>
          <a:p>
            <a:pPr marL="514350" indent="-514350" algn="r" rtl="1">
              <a:buAutoNum type="arabicPeriod"/>
            </a:pPr>
            <a:endParaRPr lang="en-US" sz="2800" dirty="0">
              <a:cs typeface="B Nazanin" panose="00000400000000000000" pitchFamily="2" charset="-78"/>
            </a:endParaRPr>
          </a:p>
          <a:p>
            <a:pPr marL="514350" indent="-514350" algn="r" rtl="1">
              <a:buAutoNum type="arabicPeriod"/>
            </a:pPr>
            <a:endParaRPr lang="en-US" sz="2800" dirty="0">
              <a:cs typeface="B Nazanin" panose="00000400000000000000" pitchFamily="2" charset="-78"/>
            </a:endParaRPr>
          </a:p>
          <a:p>
            <a:pPr marL="514350" indent="-514350" algn="r" rtl="1">
              <a:buAutoNum type="arabicPeriod"/>
            </a:pPr>
            <a:endParaRPr lang="en-US" sz="2800" dirty="0">
              <a:cs typeface="B Nazanin" panose="00000400000000000000" pitchFamily="2" charset="-78"/>
            </a:endParaRPr>
          </a:p>
          <a:p>
            <a:pPr marL="514350" indent="-514350" algn="r" rtl="1">
              <a:buAutoNum type="arabicPeriod"/>
            </a:pPr>
            <a:endParaRPr lang="fa-IR" sz="2800" dirty="0">
              <a:cs typeface="B Nazanin" panose="00000400000000000000" pitchFamily="2" charset="-78"/>
            </a:endParaRPr>
          </a:p>
          <a:p>
            <a:pPr algn="r" rtl="1"/>
            <a:r>
              <a:rPr lang="fa-IR" sz="2800" dirty="0">
                <a:cs typeface="B Nazanin" panose="00000400000000000000" pitchFamily="2" charset="-78"/>
              </a:rPr>
              <a:t>2. افزایش هزینه های نگهداری</a:t>
            </a:r>
          </a:p>
          <a:p>
            <a:pPr algn="r" rtl="1">
              <a:buFontTx/>
              <a:buChar char="-"/>
            </a:pPr>
            <a:endParaRPr lang="en-US" sz="2800" dirty="0">
              <a:cs typeface="B Nazanin" panose="00000400000000000000" pitchFamily="2" charset="-78"/>
            </a:endParaRPr>
          </a:p>
          <a:p>
            <a:endParaRPr lang="en-US" sz="2800" dirty="0"/>
          </a:p>
        </p:txBody>
      </p:sp>
      <p:sp>
        <p:nvSpPr>
          <p:cNvPr id="2" name="TextBox 1"/>
          <p:cNvSpPr txBox="1"/>
          <p:nvPr/>
        </p:nvSpPr>
        <p:spPr>
          <a:xfrm>
            <a:off x="5544691" y="1772816"/>
            <a:ext cx="4176464" cy="2954655"/>
          </a:xfrm>
          <a:prstGeom prst="rect">
            <a:avLst/>
          </a:prstGeom>
          <a:noFill/>
        </p:spPr>
        <p:txBody>
          <a:bodyPr wrap="square" rtlCol="0">
            <a:spAutoFit/>
          </a:bodyPr>
          <a:lstStyle/>
          <a:p>
            <a:pPr algn="r" rtl="1">
              <a:buFontTx/>
              <a:buChar char="-"/>
            </a:pPr>
            <a:r>
              <a:rPr lang="fa-IR" sz="2400" dirty="0">
                <a:cs typeface="B Nazanin" panose="00000400000000000000" pitchFamily="2" charset="-78"/>
              </a:rPr>
              <a:t>بستری سالمندان 28% کل </a:t>
            </a:r>
            <a:r>
              <a:rPr lang="fa-IR" dirty="0">
                <a:cs typeface="B Nazanin" panose="00000400000000000000" pitchFamily="2" charset="-78"/>
              </a:rPr>
              <a:t>(زندی و همکاران 1395)</a:t>
            </a:r>
            <a:endParaRPr lang="fa-IR" sz="2400" dirty="0">
              <a:cs typeface="B Nazanin" panose="00000400000000000000" pitchFamily="2" charset="-78"/>
            </a:endParaRPr>
          </a:p>
          <a:p>
            <a:pPr algn="r" rtl="1">
              <a:buFontTx/>
              <a:buChar char="-"/>
            </a:pPr>
            <a:r>
              <a:rPr lang="fa-IR" sz="2400" dirty="0">
                <a:cs typeface="B Nazanin" panose="00000400000000000000" pitchFamily="2" charset="-78"/>
              </a:rPr>
              <a:t>  افزایش هزینه های سلامت در سالمندی </a:t>
            </a:r>
            <a:r>
              <a:rPr lang="fa-IR" dirty="0">
                <a:cs typeface="B Nazanin" panose="00000400000000000000" pitchFamily="2" charset="-78"/>
              </a:rPr>
              <a:t>(کاوسی 2009، مهرآرا 2010)</a:t>
            </a:r>
          </a:p>
          <a:p>
            <a:pPr algn="r" rtl="1">
              <a:buFontTx/>
              <a:buChar char="-"/>
            </a:pPr>
            <a:r>
              <a:rPr lang="fa-IR" sz="2400" dirty="0">
                <a:cs typeface="B Nazanin" panose="00000400000000000000" pitchFamily="2" charset="-78"/>
              </a:rPr>
              <a:t>  سرانه هزینه های سلامت در افراد 65سال و بیشتر حدود 7.25برابر افراد 25ساله </a:t>
            </a:r>
            <a:r>
              <a:rPr lang="fa-IR" dirty="0">
                <a:cs typeface="B Nazanin" panose="00000400000000000000" pitchFamily="2" charset="-78"/>
              </a:rPr>
              <a:t>(لی و همکاران 2020)</a:t>
            </a:r>
            <a:endParaRPr lang="fa-IR" sz="2400" dirty="0">
              <a:cs typeface="B Nazanin" panose="00000400000000000000" pitchFamily="2" charset="-78"/>
            </a:endParaRPr>
          </a:p>
          <a:p>
            <a:endParaRPr lang="en-US" sz="2400" dirty="0"/>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1983" t="54882" r="22485" b="32765"/>
          <a:stretch/>
        </p:blipFill>
        <p:spPr bwMode="auto">
          <a:xfrm>
            <a:off x="417786" y="5486189"/>
            <a:ext cx="4370294" cy="9412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Left Arrow 8"/>
          <p:cNvSpPr/>
          <p:nvPr/>
        </p:nvSpPr>
        <p:spPr>
          <a:xfrm>
            <a:off x="5040635" y="5605739"/>
            <a:ext cx="1656184" cy="702193"/>
          </a:xfrm>
          <a:prstGeom prst="leftArrow">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Iran</a:t>
            </a:r>
          </a:p>
        </p:txBody>
      </p:sp>
    </p:spTree>
    <p:extLst>
      <p:ext uri="{BB962C8B-B14F-4D97-AF65-F5344CB8AC3E}">
        <p14:creationId xmlns:p14="http://schemas.microsoft.com/office/powerpoint/2010/main" val="32552008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1" y="1052736"/>
            <a:ext cx="10801350" cy="5716270"/>
          </a:xfrm>
          <a:prstGeom prst="rect">
            <a:avLst/>
          </a:prstGeom>
        </p:spPr>
      </p:pic>
      <p:sp>
        <p:nvSpPr>
          <p:cNvPr id="5" name="TextBox 4"/>
          <p:cNvSpPr txBox="1"/>
          <p:nvPr/>
        </p:nvSpPr>
        <p:spPr>
          <a:xfrm>
            <a:off x="2160315" y="281978"/>
            <a:ext cx="6768752" cy="461665"/>
          </a:xfrm>
          <a:prstGeom prst="rect">
            <a:avLst/>
          </a:prstGeom>
          <a:noFill/>
        </p:spPr>
        <p:txBody>
          <a:bodyPr wrap="square" rtlCol="0">
            <a:spAutoFit/>
          </a:bodyPr>
          <a:lstStyle/>
          <a:p>
            <a:pPr algn="r" rtl="1"/>
            <a:r>
              <a:rPr lang="fa-IR" sz="2400" b="1" dirty="0">
                <a:solidFill>
                  <a:schemeClr val="accent1">
                    <a:lumMod val="75000"/>
                  </a:schemeClr>
                </a:solidFill>
                <a:cs typeface="B Nazanin" panose="00000400000000000000" pitchFamily="2" charset="-78"/>
              </a:rPr>
              <a:t>هزینه های سلامت</a:t>
            </a:r>
            <a:r>
              <a:rPr lang="fa-IR" sz="2400" b="1" dirty="0">
                <a:cs typeface="B Nazanin" panose="00000400000000000000" pitchFamily="2" charset="-78"/>
              </a:rPr>
              <a:t>2019 </a:t>
            </a:r>
            <a:r>
              <a:rPr lang="fa-IR" sz="2400" b="1" dirty="0">
                <a:solidFill>
                  <a:schemeClr val="accent1">
                    <a:lumMod val="75000"/>
                  </a:schemeClr>
                </a:solidFill>
                <a:cs typeface="B Nazanin" panose="00000400000000000000" pitchFamily="2" charset="-78"/>
              </a:rPr>
              <a:t>  </a:t>
            </a:r>
            <a:r>
              <a:rPr lang="fa-IR" b="1" dirty="0">
                <a:cs typeface="B Nazanin" panose="00000400000000000000" pitchFamily="2" charset="-78"/>
              </a:rPr>
              <a:t>کل :      دولتی/اجباری:       دواطلبانه:</a:t>
            </a:r>
            <a:endParaRPr lang="en-US" b="1" dirty="0">
              <a:cs typeface="B Nazanin" panose="00000400000000000000" pitchFamily="2" charset="-78"/>
            </a:endParaRPr>
          </a:p>
        </p:txBody>
      </p:sp>
      <p:sp>
        <p:nvSpPr>
          <p:cNvPr id="6" name="Oval 5"/>
          <p:cNvSpPr/>
          <p:nvPr/>
        </p:nvSpPr>
        <p:spPr>
          <a:xfrm>
            <a:off x="5760715" y="448207"/>
            <a:ext cx="144016" cy="129209"/>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iamond 6"/>
          <p:cNvSpPr/>
          <p:nvPr/>
        </p:nvSpPr>
        <p:spPr>
          <a:xfrm>
            <a:off x="4248547" y="448207"/>
            <a:ext cx="144016" cy="129209"/>
          </a:xfrm>
          <a:prstGeom prst="diamond">
            <a:avLst/>
          </a:prstGeom>
          <a:no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Multiply 7"/>
          <p:cNvSpPr/>
          <p:nvPr/>
        </p:nvSpPr>
        <p:spPr>
          <a:xfrm>
            <a:off x="3240435" y="395373"/>
            <a:ext cx="144016" cy="225315"/>
          </a:xfrm>
          <a:prstGeom prst="mathMultiply">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87761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1733" t="9059" r="2202" b="79295"/>
          <a:stretch/>
        </p:blipFill>
        <p:spPr bwMode="auto">
          <a:xfrm>
            <a:off x="792162" y="0"/>
            <a:ext cx="9361041" cy="887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834145" y="887470"/>
            <a:ext cx="9361040" cy="597053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urved Up Arrow 2"/>
          <p:cNvSpPr/>
          <p:nvPr/>
        </p:nvSpPr>
        <p:spPr>
          <a:xfrm>
            <a:off x="3528467" y="5517232"/>
            <a:ext cx="576064" cy="216024"/>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Curved Up Arrow 4"/>
          <p:cNvSpPr/>
          <p:nvPr/>
        </p:nvSpPr>
        <p:spPr>
          <a:xfrm>
            <a:off x="4061443" y="5517232"/>
            <a:ext cx="576064" cy="216024"/>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Curved Up Arrow 5"/>
          <p:cNvSpPr/>
          <p:nvPr/>
        </p:nvSpPr>
        <p:spPr>
          <a:xfrm>
            <a:off x="4608587" y="5517232"/>
            <a:ext cx="576064" cy="216024"/>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TextBox 3"/>
          <p:cNvSpPr txBox="1"/>
          <p:nvPr/>
        </p:nvSpPr>
        <p:spPr>
          <a:xfrm>
            <a:off x="3528467" y="5661248"/>
            <a:ext cx="1872208" cy="276999"/>
          </a:xfrm>
          <a:prstGeom prst="rect">
            <a:avLst/>
          </a:prstGeom>
          <a:noFill/>
        </p:spPr>
        <p:txBody>
          <a:bodyPr wrap="square" rtlCol="0">
            <a:spAutoFit/>
          </a:bodyPr>
          <a:lstStyle/>
          <a:p>
            <a:r>
              <a:rPr lang="en-US" sz="1200" b="1" dirty="0"/>
              <a:t>-1.5          +6.5        +5.8</a:t>
            </a:r>
          </a:p>
        </p:txBody>
      </p:sp>
      <p:sp>
        <p:nvSpPr>
          <p:cNvPr id="8" name="Curved Up Arrow 7"/>
          <p:cNvSpPr/>
          <p:nvPr/>
        </p:nvSpPr>
        <p:spPr>
          <a:xfrm>
            <a:off x="3558576" y="6309320"/>
            <a:ext cx="576064" cy="216024"/>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urved Up Arrow 8"/>
          <p:cNvSpPr/>
          <p:nvPr/>
        </p:nvSpPr>
        <p:spPr>
          <a:xfrm>
            <a:off x="4091552" y="6309320"/>
            <a:ext cx="576064" cy="216024"/>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urved Up Arrow 9"/>
          <p:cNvSpPr/>
          <p:nvPr/>
        </p:nvSpPr>
        <p:spPr>
          <a:xfrm>
            <a:off x="4638696" y="6309320"/>
            <a:ext cx="576064" cy="216024"/>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p:cNvSpPr txBox="1"/>
          <p:nvPr/>
        </p:nvSpPr>
        <p:spPr>
          <a:xfrm>
            <a:off x="3558576" y="6453336"/>
            <a:ext cx="1872208" cy="276999"/>
          </a:xfrm>
          <a:prstGeom prst="rect">
            <a:avLst/>
          </a:prstGeom>
          <a:noFill/>
        </p:spPr>
        <p:txBody>
          <a:bodyPr wrap="square" rtlCol="0">
            <a:spAutoFit/>
          </a:bodyPr>
          <a:lstStyle/>
          <a:p>
            <a:r>
              <a:rPr lang="en-US" sz="1200" b="1" dirty="0"/>
              <a:t>+2.135   +4.077    +2.329</a:t>
            </a:r>
          </a:p>
        </p:txBody>
      </p:sp>
      <p:sp>
        <p:nvSpPr>
          <p:cNvPr id="12" name="Curved Up Arrow 11"/>
          <p:cNvSpPr/>
          <p:nvPr/>
        </p:nvSpPr>
        <p:spPr>
          <a:xfrm>
            <a:off x="3558576" y="3212976"/>
            <a:ext cx="576064" cy="216024"/>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Curved Up Arrow 12"/>
          <p:cNvSpPr/>
          <p:nvPr/>
        </p:nvSpPr>
        <p:spPr>
          <a:xfrm>
            <a:off x="4091552" y="3212976"/>
            <a:ext cx="576064" cy="216024"/>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Curved Up Arrow 13"/>
          <p:cNvSpPr/>
          <p:nvPr/>
        </p:nvSpPr>
        <p:spPr>
          <a:xfrm>
            <a:off x="4638696" y="3212976"/>
            <a:ext cx="576064" cy="216024"/>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p:cNvSpPr txBox="1"/>
          <p:nvPr/>
        </p:nvSpPr>
        <p:spPr>
          <a:xfrm>
            <a:off x="3558576" y="3356992"/>
            <a:ext cx="1872208" cy="276999"/>
          </a:xfrm>
          <a:prstGeom prst="rect">
            <a:avLst/>
          </a:prstGeom>
          <a:noFill/>
        </p:spPr>
        <p:txBody>
          <a:bodyPr wrap="square" rtlCol="0">
            <a:spAutoFit/>
          </a:bodyPr>
          <a:lstStyle/>
          <a:p>
            <a:r>
              <a:rPr lang="en-US" sz="1200" b="1" dirty="0"/>
              <a:t>+118.9   +325.8    -41.3</a:t>
            </a:r>
          </a:p>
        </p:txBody>
      </p:sp>
    </p:spTree>
    <p:extLst>
      <p:ext uri="{BB962C8B-B14F-4D97-AF65-F5344CB8AC3E}">
        <p14:creationId xmlns:p14="http://schemas.microsoft.com/office/powerpoint/2010/main" val="17312123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1733" t="9059" r="2202" b="79295"/>
          <a:stretch/>
        </p:blipFill>
        <p:spPr bwMode="auto">
          <a:xfrm>
            <a:off x="792162" y="0"/>
            <a:ext cx="9361041" cy="887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792163" y="887470"/>
            <a:ext cx="9361040" cy="597053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724736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1733" t="9059" r="2202" b="79295"/>
          <a:stretch/>
        </p:blipFill>
        <p:spPr bwMode="auto">
          <a:xfrm>
            <a:off x="792162" y="0"/>
            <a:ext cx="9361041" cy="887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792163" y="887470"/>
            <a:ext cx="9361040" cy="597053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72473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1733" t="9059" r="2202" b="79295"/>
          <a:stretch/>
        </p:blipFill>
        <p:spPr bwMode="auto">
          <a:xfrm>
            <a:off x="792162" y="0"/>
            <a:ext cx="9361041" cy="887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792163" y="887470"/>
            <a:ext cx="9361040" cy="597053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72473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456" t="19235" r="15735" b="13353"/>
          <a:stretch/>
        </p:blipFill>
        <p:spPr bwMode="auto">
          <a:xfrm>
            <a:off x="1008187" y="1052736"/>
            <a:ext cx="8633012" cy="51367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0192609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77378" y="1600200"/>
            <a:ext cx="8246594" cy="4525963"/>
          </a:xfrm>
        </p:spPr>
      </p:pic>
      <p:sp>
        <p:nvSpPr>
          <p:cNvPr id="5" name="Title 1"/>
          <p:cNvSpPr>
            <a:spLocks noGrp="1"/>
          </p:cNvSpPr>
          <p:nvPr>
            <p:ph type="title"/>
          </p:nvPr>
        </p:nvSpPr>
        <p:spPr>
          <a:xfrm>
            <a:off x="540068" y="274638"/>
            <a:ext cx="9721215" cy="1143000"/>
          </a:xfrm>
        </p:spPr>
        <p:txBody>
          <a:bodyPr>
            <a:normAutofit/>
          </a:bodyPr>
          <a:lstStyle/>
          <a:p>
            <a:pPr rtl="1"/>
            <a:r>
              <a:rPr lang="fa-IR" sz="3600" dirty="0">
                <a:ln>
                  <a:solidFill>
                    <a:schemeClr val="accent4">
                      <a:lumMod val="50000"/>
                    </a:schemeClr>
                  </a:solidFill>
                </a:ln>
                <a:solidFill>
                  <a:schemeClr val="accent4">
                    <a:lumMod val="75000"/>
                  </a:schemeClr>
                </a:solidFill>
                <a:cs typeface="B Nazanin" panose="00000400000000000000" pitchFamily="2" charset="-78"/>
              </a:rPr>
              <a:t>هزینه های تصاعدی سلامت در سالمندی</a:t>
            </a:r>
            <a:endParaRPr lang="en-US" sz="3600" dirty="0">
              <a:ln>
                <a:solidFill>
                  <a:schemeClr val="accent4">
                    <a:lumMod val="50000"/>
                  </a:schemeClr>
                </a:solidFill>
              </a:ln>
              <a:solidFill>
                <a:schemeClr val="accent4">
                  <a:lumMod val="75000"/>
                </a:schemeClr>
              </a:solidFill>
              <a:cs typeface="B Nazanin" panose="00000400000000000000" pitchFamily="2" charset="-78"/>
            </a:endParaRPr>
          </a:p>
        </p:txBody>
      </p:sp>
    </p:spTree>
    <p:extLst>
      <p:ext uri="{BB962C8B-B14F-4D97-AF65-F5344CB8AC3E}">
        <p14:creationId xmlns:p14="http://schemas.microsoft.com/office/powerpoint/2010/main" val="388370634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72283" y="548680"/>
            <a:ext cx="7446340" cy="5577483"/>
          </a:xfrm>
        </p:spPr>
      </p:pic>
    </p:spTree>
    <p:extLst>
      <p:ext uri="{BB962C8B-B14F-4D97-AF65-F5344CB8AC3E}">
        <p14:creationId xmlns:p14="http://schemas.microsoft.com/office/powerpoint/2010/main" val="309148783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44291" y="0"/>
            <a:ext cx="6324600" cy="4058963"/>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4291" y="3883893"/>
            <a:ext cx="6324600" cy="2962275"/>
          </a:xfrm>
          <a:prstGeom prst="rect">
            <a:avLst/>
          </a:prstGeom>
        </p:spPr>
      </p:pic>
    </p:spTree>
    <p:extLst>
      <p:ext uri="{BB962C8B-B14F-4D97-AF65-F5344CB8AC3E}">
        <p14:creationId xmlns:p14="http://schemas.microsoft.com/office/powerpoint/2010/main" val="33323523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8132"/>
          <a:stretch/>
        </p:blipFill>
        <p:spPr bwMode="auto">
          <a:xfrm>
            <a:off x="418853" y="332656"/>
            <a:ext cx="10221539" cy="6198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273838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1008" y="0"/>
            <a:ext cx="9059333" cy="6858000"/>
          </a:xfrm>
          <a:prstGeom prst="rect">
            <a:avLst/>
          </a:prstGeom>
        </p:spPr>
      </p:pic>
    </p:spTree>
    <p:extLst>
      <p:ext uri="{BB962C8B-B14F-4D97-AF65-F5344CB8AC3E}">
        <p14:creationId xmlns:p14="http://schemas.microsoft.com/office/powerpoint/2010/main" val="202914404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64171" y="22324"/>
            <a:ext cx="9073008" cy="6803429"/>
          </a:xfrm>
        </p:spPr>
      </p:pic>
    </p:spTree>
    <p:extLst>
      <p:ext uri="{BB962C8B-B14F-4D97-AF65-F5344CB8AC3E}">
        <p14:creationId xmlns:p14="http://schemas.microsoft.com/office/powerpoint/2010/main" val="313529717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38" t="2226" r="2048" b="3432"/>
          <a:stretch/>
        </p:blipFill>
        <p:spPr bwMode="auto">
          <a:xfrm>
            <a:off x="1584251" y="780486"/>
            <a:ext cx="7615645" cy="408867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2223721" y="5445224"/>
            <a:ext cx="6336704" cy="369332"/>
          </a:xfrm>
          <a:prstGeom prst="rect">
            <a:avLst/>
          </a:prstGeom>
          <a:noFill/>
        </p:spPr>
        <p:txBody>
          <a:bodyPr wrap="square" rtlCol="0">
            <a:spAutoFit/>
          </a:bodyPr>
          <a:lstStyle/>
          <a:p>
            <a:pPr algn="ctr" rtl="1"/>
            <a:r>
              <a:rPr lang="fa-IR" b="1" dirty="0">
                <a:cs typeface="B Nazanin" panose="00000400000000000000" pitchFamily="2" charset="-78"/>
              </a:rPr>
              <a:t>افزایش هزینه های نگهداری و درمان با افزایش سن در امریکا</a:t>
            </a:r>
            <a:endParaRPr lang="en-US" b="1" dirty="0">
              <a:cs typeface="B Nazanin" panose="00000400000000000000" pitchFamily="2" charset="-78"/>
            </a:endParaRPr>
          </a:p>
        </p:txBody>
      </p:sp>
    </p:spTree>
    <p:extLst>
      <p:ext uri="{BB962C8B-B14F-4D97-AF65-F5344CB8AC3E}">
        <p14:creationId xmlns:p14="http://schemas.microsoft.com/office/powerpoint/2010/main" val="27184930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37811" y="1600200"/>
            <a:ext cx="7525728" cy="4525963"/>
          </a:xfrm>
        </p:spPr>
      </p:pic>
    </p:spTree>
    <p:extLst>
      <p:ext uri="{BB962C8B-B14F-4D97-AF65-F5344CB8AC3E}">
        <p14:creationId xmlns:p14="http://schemas.microsoft.com/office/powerpoint/2010/main" val="375342637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t="87039" r="1491"/>
          <a:stretch/>
        </p:blipFill>
        <p:spPr bwMode="auto">
          <a:xfrm>
            <a:off x="6048747" y="2780928"/>
            <a:ext cx="4752603" cy="8678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1" t="7786" r="81" b="12413"/>
          <a:stretch/>
        </p:blipFill>
        <p:spPr bwMode="auto">
          <a:xfrm>
            <a:off x="144091" y="332655"/>
            <a:ext cx="5813550" cy="6120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92135"/>
          <a:stretch/>
        </p:blipFill>
        <p:spPr bwMode="auto">
          <a:xfrm>
            <a:off x="6048747" y="2197113"/>
            <a:ext cx="4442692" cy="526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317203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cs typeface="B Nazanin" panose="00000400000000000000" pitchFamily="2" charset="-78"/>
              </a:rPr>
              <a:t>منابع:</a:t>
            </a:r>
            <a:br>
              <a:rPr lang="fa-IR" b="1" dirty="0">
                <a:cs typeface="B Nazanin" panose="00000400000000000000" pitchFamily="2" charset="-78"/>
              </a:rPr>
            </a:br>
            <a:endParaRPr lang="en-US" b="1" dirty="0">
              <a:cs typeface="B Nazanin" panose="00000400000000000000" pitchFamily="2" charset="-78"/>
            </a:endParaRPr>
          </a:p>
        </p:txBody>
      </p:sp>
      <p:sp>
        <p:nvSpPr>
          <p:cNvPr id="3" name="Content Placeholder 2"/>
          <p:cNvSpPr>
            <a:spLocks noGrp="1"/>
          </p:cNvSpPr>
          <p:nvPr>
            <p:ph idx="1"/>
          </p:nvPr>
        </p:nvSpPr>
        <p:spPr/>
        <p:txBody>
          <a:bodyPr>
            <a:normAutofit fontScale="77500" lnSpcReduction="20000"/>
          </a:bodyPr>
          <a:lstStyle/>
          <a:p>
            <a:r>
              <a:rPr lang="en-US" sz="2800" dirty="0">
                <a:cs typeface="B Nazanin" panose="00000400000000000000" pitchFamily="2" charset="-78"/>
              </a:rPr>
              <a:t>Global Health and Aging</a:t>
            </a:r>
            <a:r>
              <a:rPr lang="fa-IR" sz="2800" dirty="0">
                <a:cs typeface="B Nazanin" panose="00000400000000000000" pitchFamily="2" charset="-78"/>
              </a:rPr>
              <a:t>، </a:t>
            </a:r>
            <a:r>
              <a:rPr lang="en-US" sz="2800" i="1" dirty="0">
                <a:cs typeface="B Nazanin" panose="00000400000000000000" pitchFamily="2" charset="-78"/>
              </a:rPr>
              <a:t>Department of Ageing and Life Course</a:t>
            </a:r>
            <a:r>
              <a:rPr lang="fa-IR" sz="2800" i="1" dirty="0">
                <a:cs typeface="B Nazanin" panose="00000400000000000000" pitchFamily="2" charset="-78"/>
              </a:rPr>
              <a:t> </a:t>
            </a:r>
            <a:r>
              <a:rPr lang="en-US" sz="2800" dirty="0">
                <a:cs typeface="B Nazanin" panose="00000400000000000000" pitchFamily="2" charset="-78"/>
              </a:rPr>
              <a:t>World Health Organization</a:t>
            </a:r>
            <a:endParaRPr lang="fa-IR" sz="2800" dirty="0">
              <a:cs typeface="B Nazanin" panose="00000400000000000000" pitchFamily="2" charset="-78"/>
            </a:endParaRPr>
          </a:p>
          <a:p>
            <a:r>
              <a:rPr lang="en-US" sz="2800" dirty="0">
                <a:cs typeface="B Nazanin" panose="00000400000000000000" pitchFamily="2" charset="-78"/>
              </a:rPr>
              <a:t>Aging and Economic Growth</a:t>
            </a:r>
            <a:r>
              <a:rPr lang="fa-IR" sz="2800" dirty="0">
                <a:cs typeface="B Nazanin" panose="00000400000000000000" pitchFamily="2" charset="-78"/>
              </a:rPr>
              <a:t>،</a:t>
            </a:r>
            <a:r>
              <a:rPr lang="en-US" sz="2800" dirty="0">
                <a:cs typeface="B Nazanin" panose="00000400000000000000" pitchFamily="2" charset="-78"/>
              </a:rPr>
              <a:t> </a:t>
            </a:r>
            <a:r>
              <a:rPr lang="en-US" sz="2800" dirty="0" err="1">
                <a:cs typeface="B Nazanin" panose="00000400000000000000" pitchFamily="2" charset="-78"/>
              </a:rPr>
              <a:t>Neda</a:t>
            </a:r>
            <a:r>
              <a:rPr lang="en-US" sz="2800" dirty="0">
                <a:cs typeface="B Nazanin" panose="00000400000000000000" pitchFamily="2" charset="-78"/>
              </a:rPr>
              <a:t> </a:t>
            </a:r>
            <a:r>
              <a:rPr lang="en-US" sz="2800" dirty="0" err="1">
                <a:cs typeface="B Nazanin" panose="00000400000000000000" pitchFamily="2" charset="-78"/>
              </a:rPr>
              <a:t>Miri</a:t>
            </a:r>
            <a:r>
              <a:rPr lang="en-US" sz="2800" dirty="0">
                <a:cs typeface="B Nazanin" panose="00000400000000000000" pitchFamily="2" charset="-78"/>
              </a:rPr>
              <a:t> , </a:t>
            </a:r>
            <a:r>
              <a:rPr lang="en-US" sz="2800" dirty="0" err="1">
                <a:cs typeface="B Nazanin" panose="00000400000000000000" pitchFamily="2" charset="-78"/>
              </a:rPr>
              <a:t>Majid</a:t>
            </a:r>
            <a:r>
              <a:rPr lang="en-US" sz="2800" dirty="0">
                <a:cs typeface="B Nazanin" panose="00000400000000000000" pitchFamily="2" charset="-78"/>
              </a:rPr>
              <a:t> </a:t>
            </a:r>
            <a:r>
              <a:rPr lang="en-US" sz="2800" dirty="0" err="1">
                <a:cs typeface="B Nazanin" panose="00000400000000000000" pitchFamily="2" charset="-78"/>
              </a:rPr>
              <a:t>Maddah</a:t>
            </a:r>
            <a:r>
              <a:rPr lang="en-US" sz="2800" dirty="0">
                <a:cs typeface="B Nazanin" panose="00000400000000000000" pitchFamily="2" charset="-78"/>
              </a:rPr>
              <a:t>, </a:t>
            </a:r>
            <a:r>
              <a:rPr lang="en-US" sz="2800" dirty="0" err="1">
                <a:cs typeface="B Nazanin" panose="00000400000000000000" pitchFamily="2" charset="-78"/>
              </a:rPr>
              <a:t>Hossein</a:t>
            </a:r>
            <a:r>
              <a:rPr lang="en-US" sz="2800" dirty="0">
                <a:cs typeface="B Nazanin" panose="00000400000000000000" pitchFamily="2" charset="-78"/>
              </a:rPr>
              <a:t> </a:t>
            </a:r>
            <a:r>
              <a:rPr lang="en-US" sz="2800" dirty="0" err="1">
                <a:cs typeface="B Nazanin" panose="00000400000000000000" pitchFamily="2" charset="-78"/>
              </a:rPr>
              <a:t>Raghfar</a:t>
            </a:r>
            <a:endParaRPr lang="fa-IR" sz="2800" dirty="0">
              <a:cs typeface="B Nazanin" panose="00000400000000000000" pitchFamily="2" charset="-78"/>
            </a:endParaRPr>
          </a:p>
          <a:p>
            <a:pPr algn="r" rtl="1"/>
            <a:r>
              <a:rPr lang="fa-IR" sz="2800" dirty="0">
                <a:cs typeface="B Nazanin" panose="00000400000000000000" pitchFamily="2" charset="-78"/>
              </a:rPr>
              <a:t>نگاهي بر آثار اقتصادي پديده سالمندي - كاظم ياوري ، مهدي باسخا ، حسين صادقي، عليرضا ناصري</a:t>
            </a:r>
          </a:p>
          <a:p>
            <a:pPr algn="r" rtl="1"/>
            <a:r>
              <a:rPr lang="fa-IR" sz="2800" dirty="0">
                <a:cs typeface="B Nazanin" panose="00000400000000000000" pitchFamily="2" charset="-78"/>
              </a:rPr>
              <a:t>بررسی تأثیر سالمندی بر مخارج سلامت و تولید ناخالص داخلی در کشورهای منتخب با مدل رگرسیونی گشتاورهای تعمیم یافته ، یوسف محمدزاده و همکاران 1398</a:t>
            </a:r>
          </a:p>
          <a:p>
            <a:pPr algn="r" rtl="1"/>
            <a:r>
              <a:rPr lang="fa-IR" sz="2800" dirty="0">
                <a:cs typeface="B Nazanin" panose="00000400000000000000" pitchFamily="2" charset="-78"/>
              </a:rPr>
              <a:t>بررسي روند تغييرات ساختار و تركيب جمعيت كشور و آينده آن تا افق 1430 شمسي بر اساس نتايج سرشماري عمومي نفوس و مسكن 1395، دفتر جمعيت، نيروي كار و سرشماري گروه جمعيت و سلامت مرکز آمار ایران</a:t>
            </a:r>
          </a:p>
          <a:p>
            <a:pPr algn="r" rtl="1"/>
            <a:r>
              <a:rPr lang="fa-IR" sz="2800" dirty="0">
                <a:cs typeface="B Nazanin" panose="00000400000000000000" pitchFamily="2" charset="-78"/>
              </a:rPr>
              <a:t>تحلیل اثر تحولات جمعیتی بر بازار کار ایران: رویکرد تعادل عمومی محاسبه پذیر ، داود منظور، مرضیه بهالو هوره ، فصلنامه تحقیقات مدلسازي اقتصادي شماره 21 پاییز 94</a:t>
            </a:r>
          </a:p>
          <a:p>
            <a:pPr algn="r" rtl="1"/>
            <a:r>
              <a:rPr lang="fa-IR" sz="2800" dirty="0">
                <a:cs typeface="B Nazanin" panose="00000400000000000000" pitchFamily="2" charset="-78"/>
              </a:rPr>
              <a:t>سالمندی و رضد اقتصادی، میری و همکاران، مجله سالمندی ایران، دوره ۱۳، شماره ۵ - ( شماره ویژه ۱۳۹۸)</a:t>
            </a:r>
          </a:p>
          <a:p>
            <a:pPr algn="r" rtl="1"/>
            <a:r>
              <a:rPr lang="fa-IR" sz="2800" dirty="0">
                <a:cs typeface="B Nazanin" panose="00000400000000000000" pitchFamily="2" charset="-78"/>
              </a:rPr>
              <a:t> </a:t>
            </a:r>
          </a:p>
          <a:p>
            <a:pPr algn="r" rtl="1"/>
            <a:endParaRPr lang="en-US" sz="2800" dirty="0">
              <a:cs typeface="B Nazanin" panose="00000400000000000000" pitchFamily="2" charset="-78"/>
            </a:endParaRPr>
          </a:p>
        </p:txBody>
      </p:sp>
    </p:spTree>
    <p:extLst>
      <p:ext uri="{BB962C8B-B14F-4D97-AF65-F5344CB8AC3E}">
        <p14:creationId xmlns:p14="http://schemas.microsoft.com/office/powerpoint/2010/main" val="7397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6390196" y="2859931"/>
            <a:ext cx="4392488" cy="86409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6156766" y="2636912"/>
            <a:ext cx="4644584" cy="1210146"/>
          </a:xfrm>
        </p:spPr>
        <p:txBody>
          <a:bodyPr>
            <a:normAutofit/>
          </a:bodyPr>
          <a:lstStyle/>
          <a:p>
            <a:pPr algn="r" rtl="1"/>
            <a:r>
              <a:rPr lang="fa-IR" sz="3600" b="1" dirty="0">
                <a:ln>
                  <a:solidFill>
                    <a:schemeClr val="accent4">
                      <a:lumMod val="50000"/>
                    </a:schemeClr>
                  </a:solidFill>
                </a:ln>
                <a:solidFill>
                  <a:schemeClr val="accent4">
                    <a:lumMod val="75000"/>
                  </a:schemeClr>
                </a:solidFill>
                <a:cs typeface="B Nazanin" panose="00000400000000000000" pitchFamily="2" charset="-78"/>
              </a:rPr>
              <a:t> سالمندی جمعیت در ایران</a:t>
            </a:r>
            <a:endParaRPr lang="en-US" sz="3600" b="1" dirty="0">
              <a:ln>
                <a:solidFill>
                  <a:schemeClr val="accent4">
                    <a:lumMod val="50000"/>
                  </a:schemeClr>
                </a:solidFill>
              </a:ln>
              <a:solidFill>
                <a:schemeClr val="accent4">
                  <a:lumMod val="75000"/>
                </a:schemeClr>
              </a:solidFill>
              <a:cs typeface="B Nazanin" panose="00000400000000000000" pitchFamily="2" charset="-78"/>
            </a:endParaRPr>
          </a:p>
        </p:txBody>
      </p:sp>
      <p:sp>
        <p:nvSpPr>
          <p:cNvPr id="5" name="Rectangle 4"/>
          <p:cNvSpPr/>
          <p:nvPr/>
        </p:nvSpPr>
        <p:spPr>
          <a:xfrm>
            <a:off x="504131" y="483667"/>
            <a:ext cx="5613708" cy="3240360"/>
          </a:xfrm>
          <a:prstGeom prst="rect">
            <a:avLst/>
          </a:prstGeom>
          <a:blipFill dpi="0" rotWithShape="1">
            <a:blip r:embed="rId2">
              <a:extLst>
                <a:ext uri="{28A0092B-C50C-407E-A947-70E740481C1C}">
                  <a14:useLocalDpi xmlns:a14="http://schemas.microsoft.com/office/drawing/2010/main" val="0"/>
                </a:ext>
              </a:extLst>
            </a:blip>
            <a:srcRect/>
            <a:stretch>
              <a:fillRect r="-44948"/>
            </a:stretch>
          </a:blipFill>
          <a:ln>
            <a:noFill/>
          </a:ln>
          <a:effectLst>
            <a:reflection blurRad="6350" stA="50000" endA="300" endPos="55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90903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43C95F9B-5DA9-4DD1-871B-F6D765329BE0}"/>
              </a:ext>
            </a:extLst>
          </p:cNvPr>
          <p:cNvGrpSpPr/>
          <p:nvPr/>
        </p:nvGrpSpPr>
        <p:grpSpPr>
          <a:xfrm>
            <a:off x="1224211" y="1139946"/>
            <a:ext cx="9108400" cy="5825310"/>
            <a:chOff x="168584" y="614396"/>
            <a:chExt cx="6305865" cy="3572932"/>
          </a:xfrm>
          <a:effectLst>
            <a:outerShdw blurRad="76200" dir="13500000" sy="23000" kx="1200000" algn="br" rotWithShape="0">
              <a:prstClr val="black">
                <a:alpha val="20000"/>
              </a:prstClr>
            </a:outerShdw>
          </a:effectLst>
        </p:grpSpPr>
        <p:pic>
          <p:nvPicPr>
            <p:cNvPr id="17" name="Picture 16">
              <a:extLst>
                <a:ext uri="{FF2B5EF4-FFF2-40B4-BE49-F238E27FC236}">
                  <a16:creationId xmlns:a16="http://schemas.microsoft.com/office/drawing/2014/main" id="{FC5F4E10-FF91-40BC-B5B7-AE0E713EA404}"/>
                </a:ext>
              </a:extLst>
            </p:cNvPr>
            <p:cNvPicPr>
              <a:picLocks noChangeAspect="1"/>
            </p:cNvPicPr>
            <p:nvPr/>
          </p:nvPicPr>
          <p:blipFill rotWithShape="1">
            <a:blip r:embed="rId2"/>
            <a:srcRect b="14281"/>
            <a:stretch/>
          </p:blipFill>
          <p:spPr>
            <a:xfrm>
              <a:off x="609425" y="774819"/>
              <a:ext cx="5346017" cy="2966671"/>
            </a:xfrm>
            <a:prstGeom prst="rect">
              <a:avLst/>
            </a:prstGeom>
          </p:spPr>
        </p:pic>
        <p:pic>
          <p:nvPicPr>
            <p:cNvPr id="13" name="Picture 12">
              <a:extLst>
                <a:ext uri="{FF2B5EF4-FFF2-40B4-BE49-F238E27FC236}">
                  <a16:creationId xmlns:a16="http://schemas.microsoft.com/office/drawing/2014/main" id="{5FF4A584-56E2-425E-BC09-1823848BBD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584" y="614396"/>
              <a:ext cx="6305865" cy="3572932"/>
            </a:xfrm>
            <a:prstGeom prst="rect">
              <a:avLst/>
            </a:prstGeom>
          </p:spPr>
        </p:pic>
      </p:grpSp>
      <p:grpSp>
        <p:nvGrpSpPr>
          <p:cNvPr id="2" name="Group 1">
            <a:extLst>
              <a:ext uri="{FF2B5EF4-FFF2-40B4-BE49-F238E27FC236}">
                <a16:creationId xmlns:a16="http://schemas.microsoft.com/office/drawing/2014/main" id="{0C2DE1CA-50CF-4742-87AC-3E408F1277BD}"/>
              </a:ext>
            </a:extLst>
          </p:cNvPr>
          <p:cNvGrpSpPr/>
          <p:nvPr/>
        </p:nvGrpSpPr>
        <p:grpSpPr>
          <a:xfrm>
            <a:off x="1773621" y="529510"/>
            <a:ext cx="6275070" cy="989098"/>
            <a:chOff x="5872870" y="3645895"/>
            <a:chExt cx="6544138" cy="989098"/>
          </a:xfrm>
        </p:grpSpPr>
        <p:sp>
          <p:nvSpPr>
            <p:cNvPr id="16" name="Rectangle 15">
              <a:extLst>
                <a:ext uri="{FF2B5EF4-FFF2-40B4-BE49-F238E27FC236}">
                  <a16:creationId xmlns:a16="http://schemas.microsoft.com/office/drawing/2014/main" id="{F20C2BDF-2009-41EA-B631-4EE751D51BBC}"/>
                </a:ext>
              </a:extLst>
            </p:cNvPr>
            <p:cNvSpPr/>
            <p:nvPr/>
          </p:nvSpPr>
          <p:spPr>
            <a:xfrm>
              <a:off x="6021521" y="3645895"/>
              <a:ext cx="6395487" cy="51814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ectangle 14">
              <a:extLst>
                <a:ext uri="{FF2B5EF4-FFF2-40B4-BE49-F238E27FC236}">
                  <a16:creationId xmlns:a16="http://schemas.microsoft.com/office/drawing/2014/main" id="{80587E65-6CF7-4E19-88CE-AFF95E774CFF}"/>
                </a:ext>
              </a:extLst>
            </p:cNvPr>
            <p:cNvSpPr/>
            <p:nvPr/>
          </p:nvSpPr>
          <p:spPr>
            <a:xfrm>
              <a:off x="6021521" y="4181205"/>
              <a:ext cx="6395487" cy="231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Rectangle 18">
              <a:extLst>
                <a:ext uri="{FF2B5EF4-FFF2-40B4-BE49-F238E27FC236}">
                  <a16:creationId xmlns:a16="http://schemas.microsoft.com/office/drawing/2014/main" id="{E153AD13-77ED-4881-B528-1981F70DC3A5}"/>
                </a:ext>
              </a:extLst>
            </p:cNvPr>
            <p:cNvSpPr/>
            <p:nvPr/>
          </p:nvSpPr>
          <p:spPr>
            <a:xfrm>
              <a:off x="5872870" y="3680886"/>
              <a:ext cx="6460470" cy="954107"/>
            </a:xfrm>
            <a:prstGeom prst="rect">
              <a:avLst/>
            </a:prstGeom>
          </p:spPr>
          <p:txBody>
            <a:bodyPr wrap="square">
              <a:spAutoFit/>
            </a:bodyPr>
            <a:lstStyle/>
            <a:p>
              <a:pPr algn="ctr" rtl="1"/>
              <a:r>
                <a:rPr lang="fa-IR" sz="2800" b="1" dirty="0">
                  <a:solidFill>
                    <a:schemeClr val="accent5">
                      <a:lumMod val="75000"/>
                    </a:schemeClr>
                  </a:solidFill>
                  <a:cs typeface="B Roya" panose="00000400000000000000" pitchFamily="2" charset="-78"/>
                </a:rPr>
                <a:t>پیشی گرفتن تعداد مرگ و میر از تعداد ولادت ها</a:t>
              </a:r>
            </a:p>
          </p:txBody>
        </p:sp>
      </p:grpSp>
    </p:spTree>
    <p:extLst>
      <p:ext uri="{BB962C8B-B14F-4D97-AF65-F5344CB8AC3E}">
        <p14:creationId xmlns:p14="http://schemas.microsoft.com/office/powerpoint/2010/main" val="3758338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3403</TotalTime>
  <Words>3514</Words>
  <Application>Microsoft Office PowerPoint</Application>
  <PresentationFormat>Custom</PresentationFormat>
  <Paragraphs>277</Paragraphs>
  <Slides>75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75</vt:i4>
      </vt:variant>
    </vt:vector>
  </HeadingPairs>
  <TitlesOfParts>
    <vt:vector size="82" baseType="lpstr">
      <vt:lpstr>Arial</vt:lpstr>
      <vt:lpstr>B Nazanin</vt:lpstr>
      <vt:lpstr>Calibri</vt:lpstr>
      <vt:lpstr>IRANSansPN</vt:lpstr>
      <vt:lpstr>Roya</vt:lpstr>
      <vt:lpstr>Wingdings</vt:lpstr>
      <vt:lpstr>Office Theme</vt:lpstr>
      <vt:lpstr>به نام خدا</vt:lpstr>
      <vt:lpstr>PowerPoint Presentation</vt:lpstr>
      <vt:lpstr>وضعیت سالمندی جمعیت در ایران و جهان </vt:lpstr>
      <vt:lpstr>علت پیر شدن جمعیت:</vt:lpstr>
      <vt:lpstr> سالمندی جمعیت در جهان</vt:lpstr>
      <vt:lpstr>PowerPoint Presentation</vt:lpstr>
      <vt:lpstr>PowerPoint Presentation</vt:lpstr>
      <vt:lpstr> سالمندی جمعیت در ایران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شاخص سالخوردگي جمعيت استان‌ها - 1395 (نسبت افراد بالاي 65 سال به افراد کمتر از 15 سال)</vt:lpstr>
      <vt:lpstr>PowerPoint Presentation</vt:lpstr>
      <vt:lpstr>عواقب اقتصادی سالمندی جمعیت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نسبت وابستگی جمعیت </vt:lpstr>
      <vt:lpstr>نسبت وابستگی جمعیت (گذشته) </vt:lpstr>
      <vt:lpstr>نسبت وابستگی جمعیت (آینده)</vt:lpstr>
      <vt:lpstr>اثرات سالمندی بر بازار کار تاثيرات منفي قابل توجه افزايش نسبت جمعيت كهنسال در اقتصاد با افزايش نرخ وابستگي ( تكفل)</vt:lpstr>
      <vt:lpstr>اثرات سالمندی بر بازار کار ایران </vt:lpstr>
      <vt:lpstr>اثرات سالمندی بر بازار کار </vt:lpstr>
      <vt:lpstr>اثرات سالمندی بر بازار کار </vt:lpstr>
      <vt:lpstr>اثرات سالمندی بر بازار کار </vt:lpstr>
      <vt:lpstr>اثرات سالمندی بر بازار کار </vt:lpstr>
      <vt:lpstr>اثرات سالمندی بر بازار کار تاثيرات منفي قابل توجه افزايش نسبت جمعيت كهنسال در اقتصاد با افزايش نرخ وابستگي ( تكفل)</vt:lpstr>
      <vt:lpstr>اثرات سالمندی بر سیاست های پولی تأثیری سالمندی بر بانک‌های مرکزی </vt:lpstr>
      <vt:lpstr>اثرات سالمندی بر سیاست های پولی</vt:lpstr>
      <vt:lpstr>اثرات سالمندی بر سیاست های پولی</vt:lpstr>
      <vt:lpstr>پیری جمعیت و بازار سرمایه</vt:lpstr>
      <vt:lpstr>اثرات سالمندی بر منابع ومخارج تامين اجتماعي</vt:lpstr>
      <vt:lpstr>الگوی مصرف  سالمندی</vt:lpstr>
      <vt:lpstr>اثرات سالمندی بر توازن بودجه دولت</vt:lpstr>
      <vt:lpstr> تبعات اقتصادی پیری جمعیت</vt:lpstr>
      <vt:lpstr> تبعات اقتصادی پیری جمعیت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عواقب سالمندی جمعیت بر نظام سلامت</vt:lpstr>
      <vt:lpstr>اثرات سالمندی بر هزینه های سلامت</vt:lpstr>
      <vt:lpstr>PowerPoint Presentation</vt:lpstr>
      <vt:lpstr>PowerPoint Presentation</vt:lpstr>
      <vt:lpstr>PowerPoint Presentation</vt:lpstr>
      <vt:lpstr>PowerPoint Presentation</vt:lpstr>
      <vt:lpstr>PowerPoint Presentation</vt:lpstr>
      <vt:lpstr>PowerPoint Presentation</vt:lpstr>
      <vt:lpstr>هزینه های تصاعدی سلامت در سالمندی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منابع: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dc:creator>
  <cp:lastModifiedBy>Mahdi</cp:lastModifiedBy>
  <cp:revision>88</cp:revision>
  <dcterms:created xsi:type="dcterms:W3CDTF">2021-03-30T10:08:03Z</dcterms:created>
  <dcterms:modified xsi:type="dcterms:W3CDTF">2024-02-21T04:26:11Z</dcterms:modified>
</cp:coreProperties>
</file>