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8" r:id="rId2"/>
    <p:sldId id="257" r:id="rId3"/>
    <p:sldId id="472" r:id="rId4"/>
    <p:sldId id="358" r:id="rId5"/>
    <p:sldId id="277" r:id="rId6"/>
    <p:sldId id="487" r:id="rId7"/>
    <p:sldId id="295" r:id="rId8"/>
    <p:sldId id="263" r:id="rId9"/>
    <p:sldId id="264" r:id="rId10"/>
    <p:sldId id="299" r:id="rId11"/>
    <p:sldId id="288" r:id="rId12"/>
    <p:sldId id="262" r:id="rId13"/>
    <p:sldId id="259" r:id="rId14"/>
    <p:sldId id="296" r:id="rId15"/>
    <p:sldId id="348" r:id="rId16"/>
    <p:sldId id="268" r:id="rId17"/>
    <p:sldId id="272" r:id="rId18"/>
    <p:sldId id="271" r:id="rId19"/>
    <p:sldId id="274" r:id="rId20"/>
    <p:sldId id="491" r:id="rId21"/>
    <p:sldId id="489" r:id="rId22"/>
    <p:sldId id="469" r:id="rId23"/>
    <p:sldId id="470" r:id="rId24"/>
    <p:sldId id="471" r:id="rId25"/>
    <p:sldId id="32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FD1"/>
    <a:srgbClr val="B4C4A0"/>
    <a:srgbClr val="BCE4D4"/>
    <a:srgbClr val="487050"/>
    <a:srgbClr val="ACF2C3"/>
    <a:srgbClr val="EBB191"/>
    <a:srgbClr val="F0C6AE"/>
    <a:srgbClr val="A50021"/>
    <a:srgbClr val="0033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66" autoAdjust="0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37058569923516E-2"/>
          <c:y val="2.0124861684619581E-2"/>
          <c:w val="0.9465906753441351"/>
          <c:h val="0.806531402263904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اصفهان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037037037037035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21-4C16-B1A1-3C5F7610ECCE}"/>
                </c:ext>
              </c:extLst>
            </c:dLbl>
            <c:dLbl>
              <c:idx val="1"/>
              <c:layout>
                <c:manualLayout>
                  <c:x val="-2.8377538836599828E-2"/>
                  <c:y val="7.951421780927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21-4C16-B1A1-3C5F7610ECCE}"/>
                </c:ext>
              </c:extLst>
            </c:dLbl>
            <c:dLbl>
              <c:idx val="2"/>
              <c:layout>
                <c:manualLayout>
                  <c:x val="-2.5462962962963007E-2"/>
                  <c:y val="3.571428571428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21-4C16-B1A1-3C5F7610ECCE}"/>
                </c:ext>
              </c:extLst>
            </c:dLbl>
            <c:dLbl>
              <c:idx val="3"/>
              <c:layout>
                <c:manualLayout>
                  <c:x val="-1.9877427110937984E-2"/>
                  <c:y val="6.494855404135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21-4C16-B1A1-3C5F7610ECCE}"/>
                </c:ext>
              </c:extLst>
            </c:dLbl>
            <c:dLbl>
              <c:idx val="4"/>
              <c:layout>
                <c:manualLayout>
                  <c:x val="-4.1666666666666664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21-4C16-B1A1-3C5F7610ECCE}"/>
                </c:ext>
              </c:extLst>
            </c:dLbl>
            <c:dLbl>
              <c:idx val="5"/>
              <c:layout>
                <c:manualLayout>
                  <c:x val="-4.0467093139849551E-2"/>
                  <c:y val="6.2310700922111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21-4C16-B1A1-3C5F7610ECCE}"/>
                </c:ext>
              </c:extLst>
            </c:dLbl>
            <c:dLbl>
              <c:idx val="6"/>
              <c:layout>
                <c:manualLayout>
                  <c:x val="-4.3981481481481483E-2"/>
                  <c:y val="4.365079365079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21-4C16-B1A1-3C5F7610ECCE}"/>
                </c:ext>
              </c:extLst>
            </c:dLbl>
            <c:dLbl>
              <c:idx val="7"/>
              <c:layout>
                <c:manualLayout>
                  <c:x val="-3.7037037037037035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21-4C16-B1A1-3C5F7610ECCE}"/>
                </c:ext>
              </c:extLst>
            </c:dLbl>
            <c:dLbl>
              <c:idx val="8"/>
              <c:layout>
                <c:manualLayout>
                  <c:x val="-4.6296296296296294E-2"/>
                  <c:y val="6.746031746031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21-4C16-B1A1-3C5F7610ECCE}"/>
                </c:ext>
              </c:extLst>
            </c:dLbl>
            <c:spPr>
              <a:solidFill>
                <a:srgbClr val="F7DFD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2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20.2</c:v>
                </c:pt>
                <c:pt idx="1">
                  <c:v>9.6</c:v>
                </c:pt>
                <c:pt idx="2">
                  <c:v>19.8</c:v>
                </c:pt>
                <c:pt idx="3">
                  <c:v>16.100000000000001</c:v>
                </c:pt>
                <c:pt idx="4">
                  <c:v>15.81</c:v>
                </c:pt>
                <c:pt idx="5">
                  <c:v>12.34</c:v>
                </c:pt>
                <c:pt idx="6">
                  <c:v>10.58</c:v>
                </c:pt>
                <c:pt idx="7">
                  <c:v>16.329999999999998</c:v>
                </c:pt>
                <c:pt idx="8">
                  <c:v>31.45</c:v>
                </c:pt>
                <c:pt idx="9">
                  <c:v>33.96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921-4C16-B1A1-3C5F7610E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کشور</c:v>
                </c:pt>
              </c:strCache>
            </c:strRef>
          </c:tx>
          <c:spPr>
            <a:ln w="34925" cap="rnd">
              <a:solidFill>
                <a:srgbClr val="487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1339650280846832E-17"/>
                  <c:y val="-6.093451135883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21-4C16-B1A1-3C5F7610ECCE}"/>
                </c:ext>
              </c:extLst>
            </c:dLbl>
            <c:dLbl>
              <c:idx val="1"/>
              <c:layout>
                <c:manualLayout>
                  <c:x val="1.2370670484495848E-2"/>
                  <c:y val="-6.888249110128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21-4C16-B1A1-3C5F7610ECCE}"/>
                </c:ext>
              </c:extLst>
            </c:dLbl>
            <c:dLbl>
              <c:idx val="2"/>
              <c:layout>
                <c:manualLayout>
                  <c:x val="-3.7112011453487546E-3"/>
                  <c:y val="-4.768787845473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21-4C16-B1A1-3C5F7610ECCE}"/>
                </c:ext>
              </c:extLst>
            </c:dLbl>
            <c:dLbl>
              <c:idx val="3"/>
              <c:layout>
                <c:manualLayout>
                  <c:x val="7.4224022906974633E-3"/>
                  <c:y val="-7.153181768210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21-4C16-B1A1-3C5F7610ECCE}"/>
                </c:ext>
              </c:extLst>
            </c:dLbl>
            <c:dLbl>
              <c:idx val="4"/>
              <c:layout>
                <c:manualLayout>
                  <c:x val="-2.4741340968991695E-3"/>
                  <c:y val="-5.033720503555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21-4C16-B1A1-3C5F7610ECCE}"/>
                </c:ext>
              </c:extLst>
            </c:dLbl>
            <c:dLbl>
              <c:idx val="5"/>
              <c:layout>
                <c:manualLayout>
                  <c:x val="-1.9793072775193449E-2"/>
                  <c:y val="-5.828518477801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921-4C16-B1A1-3C5F7610ECCE}"/>
                </c:ext>
              </c:extLst>
            </c:dLbl>
            <c:dLbl>
              <c:idx val="6"/>
              <c:layout>
                <c:manualLayout>
                  <c:x val="-6.1853352422480152E-3"/>
                  <c:y val="-5.563585819719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921-4C16-B1A1-3C5F7610ECCE}"/>
                </c:ext>
              </c:extLst>
            </c:dLbl>
            <c:dLbl>
              <c:idx val="7"/>
              <c:layout>
                <c:manualLayout>
                  <c:x val="-1.2370670484495938E-2"/>
                  <c:y val="-6.093451135883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921-4C16-B1A1-3C5F7610ECCE}"/>
                </c:ext>
              </c:extLst>
            </c:dLbl>
            <c:dLbl>
              <c:idx val="8"/>
              <c:layout>
                <c:manualLayout>
                  <c:x val="-1.7318938678294187E-2"/>
                  <c:y val="-5.29865316163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921-4C16-B1A1-3C5F7610ECCE}"/>
                </c:ext>
              </c:extLst>
            </c:dLbl>
            <c:spPr>
              <a:solidFill>
                <a:srgbClr val="ACF2C3"/>
              </a:solidFill>
              <a:ln>
                <a:solidFill>
                  <a:schemeClr val="accent5">
                    <a:lumMod val="9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19.5</c:v>
                </c:pt>
                <c:pt idx="1">
                  <c:v>19.7</c:v>
                </c:pt>
                <c:pt idx="2">
                  <c:v>18.899999999999999</c:v>
                </c:pt>
                <c:pt idx="3">
                  <c:v>20</c:v>
                </c:pt>
                <c:pt idx="4">
                  <c:v>18.100000000000001</c:v>
                </c:pt>
                <c:pt idx="5">
                  <c:v>20</c:v>
                </c:pt>
                <c:pt idx="6">
                  <c:v>17.7</c:v>
                </c:pt>
                <c:pt idx="7">
                  <c:v>25</c:v>
                </c:pt>
                <c:pt idx="8">
                  <c:v>41</c:v>
                </c:pt>
                <c:pt idx="9">
                  <c:v>54.4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A921-4C16-B1A1-3C5F7610E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12320"/>
        <c:axId val="3785280"/>
      </c:lineChart>
      <c:catAx>
        <c:axId val="1891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785280"/>
        <c:crosses val="autoZero"/>
        <c:auto val="1"/>
        <c:lblAlgn val="ctr"/>
        <c:lblOffset val="100"/>
        <c:noMultiLvlLbl val="0"/>
      </c:catAx>
      <c:valAx>
        <c:axId val="378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8911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764255159020005"/>
          <c:y val="0.93145087932682258"/>
          <c:w val="0.37913330796436084"/>
          <c:h val="5.3415023034811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35067899121303E-2"/>
          <c:y val="9.7893855588300258E-2"/>
          <c:w val="0.91575205912560165"/>
          <c:h val="0.6815397044753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گروه اول: بارداری منتهی به سقط</c:v>
                </c:pt>
                <c:pt idx="1">
                  <c:v>گروه دوم: اختلالات افزایش فشار خون در بارداری، زایمان و پس از آن</c:v>
                </c:pt>
                <c:pt idx="2">
                  <c:v>گروه سوم: خونریزی مامایی</c:v>
                </c:pt>
                <c:pt idx="3">
                  <c:v>گروه چهارم: عفونت مرتبط با بارداری</c:v>
                </c:pt>
                <c:pt idx="4">
                  <c:v>گروه پنجم: سایر عوارض مامایی</c:v>
                </c:pt>
                <c:pt idx="5">
                  <c:v>گروه ششم: عوارض غیرقابل انتظار از درمان</c:v>
                </c:pt>
                <c:pt idx="6">
                  <c:v>گروه هفتم: عوارض غیر مامایی</c:v>
                </c:pt>
                <c:pt idx="7">
                  <c:v>گروه هشتم: عوامل ناشناخته یا تعیین نشده</c:v>
                </c:pt>
                <c:pt idx="8">
                  <c:v>گروه نهم: عوامل همزمان</c:v>
                </c:pt>
                <c:pt idx="9">
                  <c:v>گروه دهم: گروه ایکس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5.5</c:v>
                </c:pt>
                <c:pt idx="2">
                  <c:v>5.5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83.3</c:v>
                </c:pt>
                <c:pt idx="7">
                  <c:v>5.5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63-43A9-95BA-513AF58AA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113344"/>
        <c:axId val="3789312"/>
      </c:barChart>
      <c:catAx>
        <c:axId val="1891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789312"/>
        <c:crosses val="autoZero"/>
        <c:auto val="1"/>
        <c:lblAlgn val="ctr"/>
        <c:lblOffset val="100"/>
        <c:noMultiLvlLbl val="0"/>
      </c:catAx>
      <c:valAx>
        <c:axId val="378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891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B4C4A0"/>
    </a:solidFill>
    <a:ln>
      <a:noFill/>
    </a:ln>
    <a:effectLst/>
  </c:spPr>
  <c:txPr>
    <a:bodyPr/>
    <a:lstStyle/>
    <a:p>
      <a:pPr>
        <a:defRPr/>
      </a:pPr>
      <a:endParaRPr lang="fa-I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6B83-D123-4E77-9377-456BD0E1065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B7FE-BCF9-46D7-A4D6-2B15FB19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B7FE-BCF9-46D7-A4D6-2B15FB19A0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B7FE-BCF9-46D7-A4D6-2B15FB19A0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5838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2953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879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6159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567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125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130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96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379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742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E9A0AE50-F2AA-4874-B3E3-E1BF45EC608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3">
            <a:extLst>
              <a:ext uri="{FF2B5EF4-FFF2-40B4-BE49-F238E27FC236}">
                <a16:creationId xmlns:a16="http://schemas.microsoft.com/office/drawing/2014/main" xmlns="" id="{29517511-500C-4333-BD3E-8AEF1745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A5002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97709" y="1437216"/>
            <a:ext cx="6734565" cy="4038862"/>
          </a:xfrm>
          <a:prstGeom prst="rect">
            <a:avLst/>
          </a:prstGeom>
          <a:solidFill>
            <a:srgbClr val="F7DFD1"/>
          </a:solidFill>
          <a:ln w="9525">
            <a:noFill/>
            <a:miter lim="800000"/>
            <a:headEnd/>
            <a:tailEnd/>
          </a:ln>
          <a:effectLst>
            <a:outerShdw blurRad="292100" dist="215900" dir="8400000" algn="ctr" rotWithShape="0">
              <a:srgbClr val="EBB191">
                <a:alpha val="9882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15474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FA415D-3EA5-5BF1-56E1-BF7FD07F63A3}"/>
              </a:ext>
            </a:extLst>
          </p:cNvPr>
          <p:cNvSpPr/>
          <p:nvPr/>
        </p:nvSpPr>
        <p:spPr>
          <a:xfrm>
            <a:off x="1650123" y="1916933"/>
            <a:ext cx="9291145" cy="2554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نحوه </a:t>
            </a:r>
            <a:r>
              <a:rPr lang="ar-SA" sz="2800" dirty="0">
                <a:solidFill>
                  <a:srgbClr val="002060"/>
                </a:solidFill>
                <a:cs typeface="B Titr" panose="00000700000000000000" pitchFamily="2" charset="-78"/>
              </a:rPr>
              <a:t>محاسبه شاخص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en-US" sz="28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B Titr" panose="00000700000000000000" pitchFamily="2" charset="-78"/>
              </a:rPr>
              <a:t>:</a:t>
            </a:r>
            <a:r>
              <a:rPr lang="en-US" sz="3200" b="1" dirty="0">
                <a:solidFill>
                  <a:srgbClr val="C00000"/>
                </a:solidFill>
                <a:cs typeface="B Titr" panose="00000700000000000000" pitchFamily="2" charset="-78"/>
              </a:rPr>
              <a:t>MMR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تعداد مرگ مادران در اثر عوارض بارداري و زايمان به ازاء هر 100000 تولد زنده</a:t>
            </a:r>
          </a:p>
          <a:p>
            <a:pPr algn="just" rtl="1"/>
            <a:endParaRPr lang="fa-IR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صورت:    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تعداد مرگ های مادری </a:t>
            </a:r>
            <a:r>
              <a:rPr lang="fa-I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*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100000  در یک سال</a:t>
            </a:r>
          </a:p>
          <a:p>
            <a:pPr algn="just" rtl="1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مخرج:     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تعداد موالید زنده در همان سال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10561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062" y="3107994"/>
            <a:ext cx="967036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15925" algn="r"/>
              </a:tabLst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در صورتی که مادر بارداری فوت کند، مرگ وی جزء مرگ های دانشگاهی محسوب می شود که </a:t>
            </a: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شهرستان محل سکونت وی 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تحت پوشش آن دانشگاه بوده است.(دانشگاه محل فوت، معیار شمارش نمی باشد)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نکته : در صورتی که مادر محل سکونت ثابتی نداشته و به هر صورت بین مناطق تحت پوشش دو یا چند دانشگاه در تردد بوده (جمعیت عشایر و کوچ نشین، کارگر فصلی یا ...) مرگ وی جزء مرگ دانشگاهی محسوب می شود که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در طول دوران بارداری تا فوت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 بیشترین مدت اقامت را در آن محل داشته است.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1627" y="606837"/>
            <a:ext cx="494070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نکات قابل توجه در مرگ های مادری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6732" y="1301291"/>
            <a:ext cx="95864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اگر چه مرگ مادران بعد از روز 42 پس از ختم بارداری فعلا برای محاسبه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MMR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 کشوری شمارش نمی شود ولی به منظور بررسی عوامل موثر و حساس سازی کارکنان محیطی بهداشتی و درمانی بهتر است که در صورت وقوع فوت مادر پس از 42 روز (تا یک سال بعد از ختم بارداری) </a:t>
            </a: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گزارش فوری 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صورت گیرد.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20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337" y="586551"/>
            <a:ext cx="7145757" cy="863174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فعالیتهای اصلی نظام مراقبت مرگ مادری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89" y="1376854"/>
            <a:ext cx="9957319" cy="2395293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چرخه مراقبت با وقوع مرگ مادر آغاز می شود.در مرحله بعد، تيم پرسشگری داده هاي مرگ را جمع آوری می کند. کميته کاهش مرگ و مير مادران پس از بررسی پرسشنامه تکميل شده توسط تيم پرسشگری، علل قابل اجتناب مرگ را تحليل کرده، بر آن اساس، مداخلات مقتضی را طراحی و بر اجرای مداخلات نظارت می کند.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0" indent="0" algn="justLow" rtl="1">
              <a:buNone/>
            </a:pPr>
            <a:endParaRPr lang="fa-I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0" indent="0" algn="justLow" rtl="1">
              <a:buNone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5254" y="3687469"/>
            <a:ext cx="5521954" cy="24952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lvl="0"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بنابراين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4 فعاليت اصلی 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در نظام مراقبت عبارتند از: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  <a:p>
            <a:pPr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3010"/>
              </a:buClr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1)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جمع آوری داده های مرگ مادران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3010"/>
              </a:buClr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2)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بررسی موارد مرگ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3010"/>
              </a:buClr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3)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طراحی و اجرای مداخلات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4)</a:t>
            </a:r>
            <a:r>
              <a:rPr lang="fa-I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پايش و ارزشيابی</a:t>
            </a:r>
          </a:p>
        </p:txBody>
      </p:sp>
    </p:spTree>
    <p:extLst>
      <p:ext uri="{BB962C8B-B14F-4D97-AF65-F5344CB8AC3E}">
        <p14:creationId xmlns:p14="http://schemas.microsoft.com/office/powerpoint/2010/main" val="41532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7309" t="31689" r="31603" b="12026"/>
          <a:stretch/>
        </p:blipFill>
        <p:spPr>
          <a:xfrm>
            <a:off x="1673451" y="394766"/>
            <a:ext cx="9311640" cy="60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817" y="2236069"/>
            <a:ext cx="9232490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Low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000" dirty="0">
                <a:solidFill>
                  <a:srgbClr val="C00000"/>
                </a:solidFill>
                <a:cs typeface="2  Yekan" panose="00000400000000000000" pitchFamily="2" charset="-78"/>
              </a:rPr>
              <a:t>تمام موارد مرگ مادر </a:t>
            </a:r>
            <a:r>
              <a:rPr lang="fa-IR" sz="3000" dirty="0">
                <a:solidFill>
                  <a:srgbClr val="003366"/>
                </a:solidFill>
                <a:cs typeface="2  Yekan" panose="00000400000000000000" pitchFamily="2" charset="-78"/>
              </a:rPr>
              <a:t>از زمان بارداری تا 42 روز پس از باید گزارش شوند. بنابراین موارد فوت در اثر سوانح، حوادث، قتل، خودکشی و.... نیز باید گزارش شوند. </a:t>
            </a:r>
          </a:p>
          <a:p>
            <a:pPr lvl="0" algn="justLow" rtl="1">
              <a:lnSpc>
                <a:spcPct val="90000"/>
              </a:lnSpc>
              <a:spcBef>
                <a:spcPts val="1000"/>
              </a:spcBef>
            </a:pPr>
            <a:endParaRPr lang="en-US" sz="3000" dirty="0">
              <a:solidFill>
                <a:srgbClr val="003366"/>
              </a:solidFill>
              <a:cs typeface="2  Yekan" panose="00000400000000000000" pitchFamily="2" charset="-78"/>
            </a:endParaRPr>
          </a:p>
          <a:p>
            <a:pPr marL="228600" lvl="0" indent="-228600" algn="justLow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000" dirty="0">
                <a:solidFill>
                  <a:srgbClr val="003366"/>
                </a:solidFill>
                <a:cs typeface="2  Yekan" panose="00000400000000000000" pitchFamily="2" charset="-78"/>
              </a:rPr>
              <a:t>تمام موارد مرگ مادر </a:t>
            </a:r>
            <a:r>
              <a:rPr lang="fa-IR" sz="3000" dirty="0">
                <a:solidFill>
                  <a:srgbClr val="C00000"/>
                </a:solidFill>
                <a:cs typeface="2  Yekan" panose="00000400000000000000" pitchFamily="2" charset="-78"/>
              </a:rPr>
              <a:t>صرف نظر از تابعیت  ایرانی یا غیر ایرانی</a:t>
            </a:r>
            <a:r>
              <a:rPr lang="fa-IR" sz="3000" dirty="0">
                <a:solidFill>
                  <a:srgbClr val="003366"/>
                </a:solidFill>
                <a:cs typeface="2  Yekan" panose="00000400000000000000" pitchFamily="2" charset="-78"/>
              </a:rPr>
              <a:t> باید گزارش شوند و وضعیت داشتن یا نداشتن کارت اقامت آنها مشخص شود. در پایان سال، موارد مرگ مادران غیر ایرانی که بدون کارت اقامت بوده اند در شمارش کلی دانشگاه و کشور بصورت جداگانه اعلام می شوند</a:t>
            </a:r>
            <a:endParaRPr lang="en-US" sz="3000" dirty="0">
              <a:solidFill>
                <a:srgbClr val="003366"/>
              </a:solidFill>
              <a:cs typeface="2  Yek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2037" y="667030"/>
            <a:ext cx="7639665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3600" dirty="0">
                <a:solidFill>
                  <a:srgbClr val="C00000"/>
                </a:solidFill>
                <a:ea typeface="+mj-ea"/>
                <a:cs typeface="B Titr" panose="00000700000000000000" pitchFamily="2" charset="-78"/>
              </a:rPr>
              <a:t>نکات مهم در مورد تکمیل فرم گزارش فوری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423" y="1518379"/>
            <a:ext cx="10146892" cy="40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90000"/>
              </a:lnSpc>
              <a:spcBef>
                <a:spcPts val="1000"/>
              </a:spcBef>
            </a:pPr>
            <a:r>
              <a:rPr lang="fa-IR" sz="2200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به منظور بالا بردن دقت و پیشگیری از کم شماری و جمع آوری به روز آمار توجه به نکات زیر ضروری است</a:t>
            </a:r>
            <a:r>
              <a:rPr lang="fa-IR" sz="2000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:</a:t>
            </a:r>
            <a:endParaRPr lang="en-US" sz="20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63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hotokade.com/wp-content/uploads/momkojae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0"/>
            <a:ext cx="120238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1407" y="782114"/>
            <a:ext cx="386852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defTabSz="914377" rt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fa-IR" sz="3200" b="1" dirty="0">
                <a:solidFill>
                  <a:srgbClr val="FFFFFF"/>
                </a:solidFill>
                <a:latin typeface="Arial" panose="020B0604020202020204" pitchFamily="34" charset="0"/>
              </a:rPr>
              <a:t>با مرگ مادر خانواده عضو اصلی خود را برای مدیریت و مراقبت کودکان از دست می دهد.اگر مادر بمیرد احتمال مرگ كودك تا </a:t>
            </a:r>
            <a:r>
              <a:rPr lang="fa-IR" altLang="fa-IR" sz="3200" b="1" dirty="0">
                <a:solidFill>
                  <a:srgbClr val="FFFFFF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5</a:t>
            </a:r>
            <a:r>
              <a:rPr lang="fa-IR" altLang="fa-IR" sz="3200" b="1" dirty="0">
                <a:solidFill>
                  <a:srgbClr val="FFFFFF"/>
                </a:solidFill>
                <a:latin typeface="Arial" panose="020B0604020202020204" pitchFamily="34" charset="0"/>
              </a:rPr>
              <a:t> سالگی دو تا سه برابر بیشترمی شود.</a:t>
            </a:r>
          </a:p>
          <a:p>
            <a:pPr algn="justLow" defTabSz="914377" rt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fa-IR" altLang="fa-IR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1794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968" y="564872"/>
            <a:ext cx="5774327" cy="59509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جمع آوری داده های مرگ مادران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334" y="1219199"/>
            <a:ext cx="9807679" cy="5211097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160000"/>
              </a:lnSpc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روش جمع آوری داده ها به صورت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مصاحبه حضوری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و</a:t>
            </a:r>
            <a:r>
              <a:rPr lang="fa-IR" sz="2000" b="1" dirty="0">
                <a:cs typeface="2  Yekan" panose="00000400000000000000" pitchFamily="2" charset="-78"/>
              </a:rPr>
              <a:t>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بررسي مدارك ثبتي</a:t>
            </a:r>
            <a:r>
              <a:rPr lang="fa-IR" sz="2000" b="1" dirty="0">
                <a:cs typeface="2  Yekan" panose="00000400000000000000" pitchFamily="2" charset="-78"/>
              </a:rPr>
              <a:t>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و</a:t>
            </a:r>
            <a:r>
              <a:rPr lang="fa-IR" sz="2000" b="1" dirty="0">
                <a:cs typeface="2  Yekan" panose="00000400000000000000" pitchFamily="2" charset="-78"/>
              </a:rPr>
              <a:t>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اتوپسي باليني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است که با همراهان مادر و پرسنل واحدهای بهداشتی- درمانی و مركز پزشك قانوني درگير با مرگ مادر انجام می شود.</a:t>
            </a:r>
          </a:p>
          <a:p>
            <a:pPr algn="justLow" rtl="1">
              <a:lnSpc>
                <a:spcPct val="160000"/>
              </a:lnSpc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داده هايي که در پرسشگري جمع آوري مي شوند در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سه گروه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دسته بندي مي شوند: </a:t>
            </a: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1)داده هاي حاصل از مصاحبه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با نزديکان و خانواده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متوفي که اصطلاح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کالبد شکافی شفاهي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به آنها اطلاق مي شود</a:t>
            </a:r>
            <a:r>
              <a:rPr lang="en-US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Verbal Autopsy</a:t>
            </a:r>
            <a:endParaRPr lang="fa-IR" sz="2000" b="1" dirty="0">
              <a:solidFill>
                <a:srgbClr val="C00000"/>
              </a:solidFill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2) داده هاي حاصل از مصاحبه با کارکنان نظام سلامت که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پرسشگري محرمانه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نام دارد، </a:t>
            </a:r>
            <a:r>
              <a:rPr lang="en-US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Confidential Enquiry</a:t>
            </a:r>
            <a:endParaRPr lang="fa-IR" sz="2000" b="1" dirty="0">
              <a:solidFill>
                <a:srgbClr val="C00000"/>
              </a:solidFill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3) نتيجه کالبدشکافی بالينی </a:t>
            </a:r>
            <a:r>
              <a:rPr lang="en-US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Clinical Autopsy</a:t>
            </a:r>
            <a:endParaRPr lang="fa-IR" sz="2000" b="1" dirty="0">
              <a:solidFill>
                <a:srgbClr val="C00000"/>
              </a:solidFill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مجموعه اين سه گروه داده براي تعيين عوامل مؤثر بر مرگ مي بايد در کميته مورد بررسي قرار گيرند</a:t>
            </a:r>
            <a:r>
              <a:rPr lang="fa-I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Low" rtl="1"/>
            <a:endParaRPr lang="fa-IR" sz="6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259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360" t="21496" r="11028" b="13542"/>
          <a:stretch/>
        </p:blipFill>
        <p:spPr>
          <a:xfrm>
            <a:off x="1563329" y="457201"/>
            <a:ext cx="9603436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549" t="21485" r="17240" b="17383"/>
          <a:stretch/>
        </p:blipFill>
        <p:spPr>
          <a:xfrm>
            <a:off x="1165124" y="752168"/>
            <a:ext cx="10058400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574" t="22633" r="12093" b="15624"/>
          <a:stretch/>
        </p:blipFill>
        <p:spPr>
          <a:xfrm>
            <a:off x="1224116" y="766916"/>
            <a:ext cx="9896168" cy="51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632" y="1427726"/>
            <a:ext cx="7961376" cy="1615202"/>
          </a:xfrm>
          <a:solidFill>
            <a:srgbClr val="F7DFD1"/>
          </a:solidFill>
        </p:spPr>
        <p:txBody>
          <a:bodyPr/>
          <a:lstStyle/>
          <a:p>
            <a:pPr algn="ctr"/>
            <a:r>
              <a:rPr lang="fa-IR" sz="4400" b="1" dirty="0">
                <a:solidFill>
                  <a:srgbClr val="487050"/>
                </a:solidFill>
                <a:cs typeface="B Titr" panose="00000700000000000000" pitchFamily="2" charset="-78"/>
              </a:rPr>
              <a:t>نظام کشوری مراقبت مرگ مادری</a:t>
            </a:r>
            <a:br>
              <a:rPr lang="fa-IR" sz="4400" b="1" dirty="0">
                <a:solidFill>
                  <a:srgbClr val="487050"/>
                </a:solidFill>
                <a:cs typeface="B Titr" panose="00000700000000000000" pitchFamily="2" charset="-78"/>
              </a:rPr>
            </a:br>
            <a:r>
              <a:rPr lang="fa-IR" sz="4400" b="1" dirty="0" smtClean="0">
                <a:solidFill>
                  <a:srgbClr val="487050"/>
                </a:solidFill>
                <a:cs typeface="B Titr" panose="00000700000000000000" pitchFamily="2" charset="-78"/>
              </a:rPr>
              <a:t> </a:t>
            </a:r>
            <a:endParaRPr lang="en-US" sz="4400" b="1" dirty="0">
              <a:solidFill>
                <a:srgbClr val="48705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3246" y="4775164"/>
            <a:ext cx="3681351" cy="1310219"/>
          </a:xfrm>
          <a:solidFill>
            <a:srgbClr val="F7DFD1"/>
          </a:solidFill>
        </p:spPr>
        <p:txBody>
          <a:bodyPr>
            <a:noAutofit/>
          </a:bodyPr>
          <a:lstStyle/>
          <a:p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معاونت بهداشتی دانشگاه علوم پزشکی اصفهان</a:t>
            </a:r>
          </a:p>
          <a:p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گروه سلامت خانواده و جمعیت</a:t>
            </a:r>
          </a:p>
          <a:p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واحد سلامت مادران</a:t>
            </a:r>
          </a:p>
          <a:p>
            <a:pPr lvl="0"/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1402</a:t>
            </a:r>
          </a:p>
        </p:txBody>
      </p:sp>
    </p:spTree>
    <p:extLst>
      <p:ext uri="{BB962C8B-B14F-4D97-AF65-F5344CB8AC3E}">
        <p14:creationId xmlns:p14="http://schemas.microsoft.com/office/powerpoint/2010/main" val="1845884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8B4370-6516-4851-901C-B92C7A8C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2" y="1187532"/>
            <a:ext cx="5497237" cy="5395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6621AC-1410-4064-9D9B-AD90F360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88" y="1187532"/>
            <a:ext cx="5327522" cy="53958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27AF7AA-A66B-446F-9F29-6A9D94A0AF73}"/>
              </a:ext>
            </a:extLst>
          </p:cNvPr>
          <p:cNvSpPr txBox="1">
            <a:spLocks/>
          </p:cNvSpPr>
          <p:nvPr/>
        </p:nvSpPr>
        <p:spPr bwMode="auto">
          <a:xfrm>
            <a:off x="452302" y="405267"/>
            <a:ext cx="10925447" cy="5950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دستورعمل نحوه ثبت مرگ مادری در سامانه سیب – نامه وزارتی و استانی</a:t>
            </a:r>
          </a:p>
        </p:txBody>
      </p:sp>
    </p:spTree>
    <p:extLst>
      <p:ext uri="{BB962C8B-B14F-4D97-AF65-F5344CB8AC3E}">
        <p14:creationId xmlns:p14="http://schemas.microsoft.com/office/powerpoint/2010/main" val="1439337159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A8867CA-77D4-5226-2462-2380364B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84082"/>
            <a:ext cx="11813627" cy="966951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نحوه ثبت مرگ مادری در سامانه سیب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976DEE-5CAF-AF25-9795-3FB1FC02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840"/>
            <a:ext cx="12044855" cy="57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879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415" y="790612"/>
            <a:ext cx="1080463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C00000"/>
                </a:solidFill>
                <a:latin typeface="+mj-lt"/>
                <a:ea typeface="+mj-ea"/>
                <a:cs typeface="B Titr" panose="00000700000000000000" pitchFamily="2" charset="-78"/>
              </a:rPr>
              <a:t>راهکارهای مداخله ای و انتظارات در راستای پیشگیری از تکرار عوامل قابل اجتناب مرگ های مادری</a:t>
            </a:r>
            <a:endParaRPr lang="en-US" sz="2400" dirty="0">
              <a:solidFill>
                <a:srgbClr val="C00000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5628" y="1376855"/>
            <a:ext cx="10184523" cy="4749309"/>
          </a:xfrm>
        </p:spPr>
        <p:txBody>
          <a:bodyPr>
            <a:normAutofit fontScale="70000" lnSpcReduction="20000"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اجرای </a:t>
            </a: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قانون حمایت از خانواده و جوانی جمعیت و </a:t>
            </a: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تقویت برنامه های باروری سالم</a:t>
            </a:r>
            <a:r>
              <a:rPr lang="fa-IR" sz="3100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تقویت برنامه های باروری سالم مطابق با قانون حمایت از خانواده و جوانی جمعیت 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لزوم انجام پی گیری جهت مراجعه فرد به منظور دریافت خدمت مشاوره باروری سالم و فرزندآوری توسط ارائه دهندگان خدمت (غیرپزشک و پزشک/ ماما)  به صورت سالیانه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sz="24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برنامه ریزی به منظور ارتقاء کمی و کیفی مراقبت پیش از بارداری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استفاده از استراتژی های جمعی جهت حساس سازی و آموزش جامعه در خصوص ضرورت انجام مراقبت قبل از بارداری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اطلاع رسانی به گروه هدف از طریق توزیع رسانه های آموزشی در کلاس های حین ازدواج، ایجاد تقاضا برای دریافت خدمت در بخش خصوصی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ضرورت پیگیری کلیه ارجاعیات و آزمایشات قبل از بارداری مادر تا حصول نتیجه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659541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510" y="735725"/>
            <a:ext cx="9595945" cy="539044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30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تقویت کمی و کیفی مراقبت های دوران بارداری تا پس از زایمان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توجه به رعایت اصول اخذ شرح حال و سوابق در هنگام تشکیل پرونده مراقبتی 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رعایت ضرورت ویزیت اولیه پزشک در زمان تشکیل پرونده </a:t>
            </a:r>
            <a:endParaRPr lang="fa-I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توجیه مراجع در اولین مراقبت در خصوص ضرورت بیان هرگونه سابقه بیماری زمینه ای قبلی به منظور ارایه خدمات مراقبتی کامل و پیشگیری از بروز عوارض احتمالی</a:t>
            </a: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ارائه و ثبت خدمات و مراقبت ها مطابق دستور العمل ابلاغی وزارت بهداشت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تاکید بر انجام پی گیری های لازم در موعد مقرر بر اساس نوع پی گیری تا حصول نتیجه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توجه به آموزش های ضروری به مادران باردار و خانواده ایشان بویژه علایم موارد نیازمند مراقبت ویژه در هر بار مراجعه 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توجه به کیفیت خدمات مامایی در فوریت ها و به خصوص حساس نمودن کارکنان واحد های بهداشتی و مراکز درمانی به منظور کاهش مرگ های داخل و خارج بیمارستانی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بررسی و اجرای مداخلات ابلاغی پیشگیری از مرگ مادر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21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510" y="914400"/>
            <a:ext cx="10058870" cy="5746173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sz="33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ساماندهی مراقبت مادر نیازمند مراقبت ویژه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پی گیری کلیه ارجاعات مادران باردار به سطوح تخصصی تا حصول نتیجه نهایی و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تاکید بر ارایه پسخوراند</a:t>
            </a:r>
            <a:endParaRPr lang="fa-I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 الزام بر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اطلاع رسانی واحدهای محیطی به ستاد شهرستان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جهت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هماهنگی با رابط سلامت حوزه درمان در موارد اعزام یا ارجاع فوری مادران به  بیمارستان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اجرای پروتکل ابلاغی رابط سلامت حوزه بهداشت و درمان به منظور ساماندهی ارجاعات مادران نیازمند مراقبت ویژه به کلینیک های زنان/ مامایی بیمارستان های ریفرال و پیگیری پس از ترخیص در موارد لازم</a:t>
            </a: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معرفی سامانه مشاوره تلفنی شبانه روزی 4030 به کلیه ی مراجعان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 ضرورت دسترسی و آگاهی کلیه ارایه دهندگان خدمات به مادران باردار از پروتکل های ابلاغی وزارت بهداشت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آموزش و حساس سازی مادر و خانواده ایشان نسبت به علایم نیازمند مراقبت ویژه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7414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fa-IR"/>
          </a:p>
        </p:txBody>
      </p:sp>
      <p:pic>
        <p:nvPicPr>
          <p:cNvPr id="43011" name="Content Placeholder 3" descr="orchids%20(5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493295" y="4932947"/>
            <a:ext cx="6160168" cy="1107996"/>
          </a:xfrm>
          <a:prstGeom prst="rect">
            <a:avLst/>
          </a:prstGeom>
          <a:solidFill>
            <a:srgbClr val="EBB19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lang="fa-IR" sz="6600" dirty="0">
                <a:solidFill>
                  <a:schemeClr val="bg1"/>
                </a:solidFill>
                <a:cs typeface="B Titr" pitchFamily="2" charset="-78"/>
              </a:rPr>
              <a:t>با تشکراز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294130030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8736" y="1788833"/>
            <a:ext cx="8229600" cy="4014559"/>
          </a:xfrm>
        </p:spPr>
        <p:txBody>
          <a:bodyPr>
            <a:normAutofit lnSpcReduction="10000"/>
          </a:bodyPr>
          <a:lstStyle/>
          <a:p>
            <a:pPr marL="109728" indent="0" algn="justLow" rtl="1">
              <a:buNone/>
            </a:pPr>
            <a:r>
              <a:rPr lang="fa-IR" sz="2800" dirty="0">
                <a:cs typeface="B Mitra" panose="00000400000000000000" pitchFamily="2" charset="-78"/>
              </a:rPr>
              <a:t>در پایان آموزش انتظار می رود که فراگیر (ماما/ مامامراقب/مراقب سلامت) بتواند: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مرگ مادری را تعریف نماید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اهمیت و اهداف نظام مراقبت مرگ مادری را توضیح دهد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فعالیتهای اصلی نظام مراقبت مرگ مادری را بیان نماید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نکات مهم در مورد تکمیل فرم گزارش فوری مرگ مادر را شرح دهد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دستورعمل نحوه ثبت مرگ مادری در سامانه سیب را توضیح دهد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اهمیت و نحوه ی پایش </a:t>
            </a:r>
            <a:r>
              <a:rPr lang="ar-SA" sz="2800" dirty="0">
                <a:cs typeface="B Mitra" panose="00000400000000000000" pitchFamily="2" charset="-78"/>
              </a:rPr>
              <a:t>اجرای مداخلات ابلاغی نظام مراقبت مرگ مادر </a:t>
            </a:r>
            <a:r>
              <a:rPr lang="fa-IR" sz="2800" dirty="0">
                <a:cs typeface="B Mitra" panose="00000400000000000000" pitchFamily="2" charset="-78"/>
              </a:rPr>
              <a:t>را شرح دهد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736" y="810670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اهداف رفتاری:</a:t>
            </a:r>
            <a:endParaRPr lang="en-US" sz="2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167664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9738" y="411272"/>
            <a:ext cx="500292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a-IR" altLang="fa-I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چالش های سلامت زنان</a:t>
            </a:r>
            <a:endParaRPr lang="en-US" altLang="fa-IR"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1309" y="1638300"/>
            <a:ext cx="5201949" cy="4419600"/>
          </a:xfrm>
          <a:ln>
            <a:solidFill>
              <a:srgbClr val="EBB19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</a:rPr>
              <a:t> </a:t>
            </a: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روزانه در دنیا 800 مادر در اثر عوارض قابل اجتناب بارداری و زایمان جان خود را از دست می دهند.</a:t>
            </a:r>
          </a:p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 بیش از 90 درصد این مرگ ها در كشورهای در حال توسعه اتفاق </a:t>
            </a:r>
            <a:b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می افتد.</a:t>
            </a:r>
          </a:p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 به ازای هر مورد مرگ مادر، 20 مورد عارضه مادری رخ می دهد</a:t>
            </a:r>
          </a:p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حدود یک چهارم عوارض مادری عوارض شدید هستند</a:t>
            </a:r>
            <a:r>
              <a:rPr lang="en-US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</a:p>
          <a:p>
            <a:pPr marL="0" indent="0" algn="just">
              <a:lnSpc>
                <a:spcPct val="110000"/>
              </a:lnSpc>
              <a:buFont typeface="Wingdings" panose="05000000000000000000" pitchFamily="2" charset="2"/>
              <a:buChar char="!"/>
            </a:pPr>
            <a:endParaRPr lang="fa-IR" altLang="fa-IR" sz="3000" b="1" dirty="0">
              <a:latin typeface="Arial" panose="020B0604020202020204" pitchFamily="34" charset="0"/>
            </a:endParaRPr>
          </a:p>
        </p:txBody>
      </p:sp>
      <p:pic>
        <p:nvPicPr>
          <p:cNvPr id="49156" name="Picture 4" descr="glob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1467147" y="1663021"/>
            <a:ext cx="4453805" cy="411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61625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66" y="589949"/>
            <a:ext cx="8576441" cy="1143000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نسبت مرگ مادران در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کشور و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اصفهان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MMR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 سال 1400-1391 با احتساب موارد کووید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E7F7CD3-95DB-4179-BBDD-A0C5D28B20C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3600561"/>
              </p:ext>
            </p:extLst>
          </p:nvPr>
        </p:nvGraphicFramePr>
        <p:xfrm>
          <a:off x="1786759" y="1594671"/>
          <a:ext cx="9112524" cy="429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84854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F7EDD5E6-97C1-466F-A713-0EA528EB3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91080"/>
              </p:ext>
            </p:extLst>
          </p:nvPr>
        </p:nvGraphicFramePr>
        <p:xfrm>
          <a:off x="1681654" y="1355834"/>
          <a:ext cx="9438290" cy="467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04A422-05B3-4BDB-95EC-7BC133605BAC}"/>
              </a:ext>
            </a:extLst>
          </p:cNvPr>
          <p:cNvSpPr txBox="1"/>
          <p:nvPr/>
        </p:nvSpPr>
        <p:spPr>
          <a:xfrm>
            <a:off x="1755227" y="845002"/>
            <a:ext cx="9249105" cy="421654"/>
          </a:xfrm>
          <a:prstGeom prst="rect">
            <a:avLst/>
          </a:prstGeom>
          <a:solidFill>
            <a:srgbClr val="F7DFD1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درصد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علل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مرگ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های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مادر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ی </a:t>
            </a: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با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احتساب موارد کووید 19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به تفکیک  گروه بندی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ICD- 10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در سال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1400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6519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1960" y="1275251"/>
            <a:ext cx="9555598" cy="5377797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        </a:t>
            </a:r>
            <a:r>
              <a:rPr lang="fa-IR" sz="3600" b="1" u="sng" dirty="0">
                <a:solidFill>
                  <a:srgbClr val="A50021"/>
                </a:solidFill>
                <a:cs typeface="2  Yekan" panose="00000400000000000000" pitchFamily="2" charset="-78"/>
              </a:rPr>
              <a:t>هدف کلی</a:t>
            </a:r>
            <a:endParaRPr lang="en-US" sz="3600" b="1" u="sng" dirty="0">
              <a:solidFill>
                <a:srgbClr val="A50021"/>
              </a:solidFill>
              <a:cs typeface="2  Yeka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كاهش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ميزان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مرگ و عوارض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ناشي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از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بارداري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و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زايمان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از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طريق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كشف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سيري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كه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هر مادر تا زمان مرگ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كرده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،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شناسايي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عوامل قابل اجتناب در هر مرگ و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طراحي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مداخله به منظور حل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مشكلات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و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جلوگيري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از وقوع مرگ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هاي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مشابه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sz="2200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         </a:t>
            </a:r>
            <a:r>
              <a:rPr lang="fa-IR" sz="2200" u="sng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 </a:t>
            </a:r>
            <a:r>
              <a:rPr lang="fa-IR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cs typeface="2  Yekan" panose="00000400000000000000" pitchFamily="2" charset="-78"/>
              </a:rPr>
              <a:t>اهداف اختصاصي</a:t>
            </a:r>
            <a:endParaRPr lang="en-US" sz="3600" b="1" u="sng" dirty="0">
              <a:solidFill>
                <a:schemeClr val="accent6">
                  <a:lumMod val="60000"/>
                  <a:lumOff val="40000"/>
                </a:schemeClr>
              </a:solidFill>
              <a:cs typeface="2  Yekan" panose="000004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Yagut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تعيين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دقيق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تر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ميزان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بروز مرگ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تعيين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عوامل خطر مرتبط با مرگ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طراحی و اجرای مداخلات مناسب برای بهبود شاخص های سلامت مادران در سطح دانشگاهها و کشور</a:t>
            </a: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sz="22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       </a:t>
            </a:r>
            <a:r>
              <a:rPr lang="fa-IR" sz="2200" u="sng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600" u="sng" dirty="0">
                <a:solidFill>
                  <a:srgbClr val="1C2C1F"/>
                </a:solidFill>
                <a:cs typeface="2  Yekan" panose="00000400000000000000" pitchFamily="2" charset="-78"/>
              </a:rPr>
              <a:t>هدف نهایی </a:t>
            </a:r>
            <a:endParaRPr lang="fa-IR" sz="2200" u="sng" dirty="0">
              <a:solidFill>
                <a:srgbClr val="1C2C1F"/>
              </a:solidFill>
              <a:cs typeface="2  Yeka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b="1" dirty="0">
                <a:solidFill>
                  <a:srgbClr val="487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پیشگیری از ( پایان دادن به) مرگ های قابل اجتناب مادران</a:t>
            </a:r>
          </a:p>
          <a:p>
            <a:pPr marL="0" lvl="0" indent="0" algn="r" rtl="1">
              <a:buNone/>
            </a:pPr>
            <a:endParaRPr lang="en-US" dirty="0">
              <a:cs typeface="B Yagut" panose="00000400000000000000" pitchFamily="2" charset="-78"/>
            </a:endParaRPr>
          </a:p>
          <a:p>
            <a:pPr marL="0" indent="0" algn="r">
              <a:buNone/>
            </a:pPr>
            <a:endParaRPr lang="en-US" dirty="0">
              <a:cs typeface="B Yagut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686" y="589509"/>
            <a:ext cx="610135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rgbClr val="C00000"/>
                </a:solidFill>
                <a:ea typeface="+mj-ea"/>
                <a:cs typeface="B Titr" panose="00000700000000000000" pitchFamily="2" charset="-78"/>
              </a:rPr>
              <a:t>اهداف نظام مراقبت مرگ مادری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861924"/>
            <a:ext cx="10167724" cy="935346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600" dirty="0">
                <a:solidFill>
                  <a:srgbClr val="C00000"/>
                </a:solidFill>
                <a:cs typeface="B Titr" panose="00000700000000000000" pitchFamily="2" charset="-78"/>
              </a:rPr>
              <a:t>اهداف استراتژیک برای ارتقای سلامت مادران توصیه شده توسط سازمان جهانی بهداشت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4F0CA-DAE0-44FB-931B-81461508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61" y="1861800"/>
            <a:ext cx="9497791" cy="3782255"/>
          </a:xfrm>
        </p:spPr>
        <p:txBody>
          <a:bodyPr>
            <a:noAutofit/>
          </a:bodyPr>
          <a:lstStyle/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رفع بی عدالتی در دسترسی و کیفیت خدمات سلامت باروری، مادری و نوزادی</a:t>
            </a: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اطمینان از پوشش جامع خدمات سلامت باروری، مادری و نوزادی</a:t>
            </a: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توجه به تمام علل مرگ های مادری، عوارض مادری و باروری، ناتوانی های مرتبط با آن</a:t>
            </a:r>
          </a:p>
          <a:p>
            <a:pPr marL="457189" indent="-457189" algn="just" defTabSz="1219170" rtl="1">
              <a:lnSpc>
                <a:spcPct val="15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تقویت سیستم های سلامتی برای پاسخ به نیازها و اولویت های زنان و دختران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54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97571" y="1397876"/>
            <a:ext cx="9398621" cy="295745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fa-IR" sz="2200" b="1" dirty="0">
              <a:cs typeface="B Yagut" panose="00000400000000000000" pitchFamily="2" charset="-78"/>
            </a:endParaRPr>
          </a:p>
          <a:p>
            <a:pPr marL="0" indent="0" algn="just" rtl="1">
              <a:lnSpc>
                <a:spcPct val="160000"/>
              </a:lnSpc>
              <a:spcBef>
                <a:spcPts val="1200"/>
              </a:spcBef>
              <a:buNone/>
            </a:pP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مرگ هنگام حاملگي تا 42 روز پس از ختم بارداري، صرف نظر از مدت و محل حاملگي به هر علتي مرتبط با بارداري، تشديد شده در بارداري، يا به علت مراقبت هاي ارايه شده طي آن، اما نه به علت </a:t>
            </a:r>
            <a:r>
              <a:rPr lang="ar-S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حادثه يا تصادف</a:t>
            </a:r>
            <a:endParaRPr lang="fa-I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spcBef>
                <a:spcPts val="1200"/>
              </a:spcBef>
              <a:buClr>
                <a:srgbClr val="A53010"/>
              </a:buClr>
              <a:buNone/>
            </a:pPr>
            <a:r>
              <a:rPr lang="fa-I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همچنین مرگ مادر طی بارداری و پس از زایمان به دلیل </a:t>
            </a:r>
            <a:r>
              <a:rPr lang="fa-IR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خودکشی و آسیب به خود</a:t>
            </a:r>
            <a:r>
              <a:rPr lang="fa-I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، به هر طریق و به هر دلیل زمینه ای و نیز مرگ مادر به دلیل </a:t>
            </a:r>
            <a:r>
              <a:rPr lang="fa-IR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قتل به دنبال عوامل زمینه ای </a:t>
            </a:r>
            <a:r>
              <a:rPr lang="fa-I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از قبیل بارداری نامشروع یا ناخواسته، اطلاع از جنسیت جنین یا وجود هر رابطه علیتی با بارداری جزء مرگ مادران محسوب می شود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8959" y="899293"/>
            <a:ext cx="672652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A" sz="36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تعريف مرگ مادر</a:t>
            </a:r>
            <a:r>
              <a:rPr lang="fa-IR" sz="36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       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Yagut" panose="00000400000000000000" pitchFamily="2" charset="-78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Yagut" panose="00000400000000000000" pitchFamily="2" charset="-78"/>
              </a:rPr>
              <a:t>Maternal Mortality</a:t>
            </a:r>
            <a:r>
              <a:rPr lang="ar-SA" sz="3600" dirty="0">
                <a:solidFill>
                  <a:srgbClr val="5B9BD5"/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1439</Words>
  <Application>Microsoft Office PowerPoint</Application>
  <PresentationFormat>Custom</PresentationFormat>
  <Paragraphs>122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Diseño predeterminado</vt:lpstr>
      <vt:lpstr>PowerPoint Presentation</vt:lpstr>
      <vt:lpstr>نظام کشوری مراقبت مرگ مادری  </vt:lpstr>
      <vt:lpstr>اهداف رفتاری:</vt:lpstr>
      <vt:lpstr>چالش های سلامت زنان</vt:lpstr>
      <vt:lpstr>نسبت مرگ مادران درکشور و اصفهان (MMR) از سال 1400-1391 با احتساب موارد کووید</vt:lpstr>
      <vt:lpstr>PowerPoint Presentation</vt:lpstr>
      <vt:lpstr>PowerPoint Presentation</vt:lpstr>
      <vt:lpstr>اهداف استراتژیک برای ارتقای سلامت مادران توصیه شده توسط سازمان جهانی بهداشت</vt:lpstr>
      <vt:lpstr>PowerPoint Presentation</vt:lpstr>
      <vt:lpstr>PowerPoint Presentation</vt:lpstr>
      <vt:lpstr>PowerPoint Presentation</vt:lpstr>
      <vt:lpstr>فعالیتهای اصلی نظام مراقبت مرگ مادری</vt:lpstr>
      <vt:lpstr>PowerPoint Presentation</vt:lpstr>
      <vt:lpstr>PowerPoint Presentation</vt:lpstr>
      <vt:lpstr>PowerPoint Presentation</vt:lpstr>
      <vt:lpstr>جمع آوری داده های مرگ مادران </vt:lpstr>
      <vt:lpstr>PowerPoint Presentation</vt:lpstr>
      <vt:lpstr>PowerPoint Presentation</vt:lpstr>
      <vt:lpstr>PowerPoint Presentation</vt:lpstr>
      <vt:lpstr>PowerPoint Presentation</vt:lpstr>
      <vt:lpstr>نحوه ثبت مرگ مادری در سامانه سیب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نظام کشوری مراقبت مرگ مادری</dc:title>
  <dc:creator>A.R.I</dc:creator>
  <cp:lastModifiedBy>MR</cp:lastModifiedBy>
  <cp:revision>132</cp:revision>
  <dcterms:created xsi:type="dcterms:W3CDTF">2022-12-01T05:46:34Z</dcterms:created>
  <dcterms:modified xsi:type="dcterms:W3CDTF">2023-09-09T22:35:19Z</dcterms:modified>
</cp:coreProperties>
</file>