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5.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6.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7.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8.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9.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0.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1.xml" ContentType="application/vnd.openxmlformats-officedocument.themeOverr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2"/>
  </p:notesMasterIdLst>
  <p:sldIdLst>
    <p:sldId id="330" r:id="rId3"/>
    <p:sldId id="256" r:id="rId4"/>
    <p:sldId id="325" r:id="rId5"/>
    <p:sldId id="279" r:id="rId6"/>
    <p:sldId id="257" r:id="rId7"/>
    <p:sldId id="741" r:id="rId8"/>
    <p:sldId id="747" r:id="rId9"/>
    <p:sldId id="730" r:id="rId10"/>
    <p:sldId id="731" r:id="rId11"/>
    <p:sldId id="263" r:id="rId12"/>
    <p:sldId id="732" r:id="rId13"/>
    <p:sldId id="275" r:id="rId14"/>
    <p:sldId id="269" r:id="rId15"/>
    <p:sldId id="265" r:id="rId16"/>
    <p:sldId id="733" r:id="rId17"/>
    <p:sldId id="258" r:id="rId18"/>
    <p:sldId id="734" r:id="rId19"/>
    <p:sldId id="264" r:id="rId20"/>
    <p:sldId id="742" r:id="rId21"/>
    <p:sldId id="259" r:id="rId22"/>
    <p:sldId id="735" r:id="rId23"/>
    <p:sldId id="260" r:id="rId24"/>
    <p:sldId id="736" r:id="rId25"/>
    <p:sldId id="261" r:id="rId26"/>
    <p:sldId id="737" r:id="rId27"/>
    <p:sldId id="262" r:id="rId28"/>
    <p:sldId id="738" r:id="rId29"/>
    <p:sldId id="266" r:id="rId30"/>
    <p:sldId id="739" r:id="rId31"/>
    <p:sldId id="748" r:id="rId32"/>
    <p:sldId id="749" r:id="rId33"/>
    <p:sldId id="743" r:id="rId34"/>
    <p:sldId id="744" r:id="rId35"/>
    <p:sldId id="329" r:id="rId36"/>
    <p:sldId id="746" r:id="rId37"/>
    <p:sldId id="301" r:id="rId38"/>
    <p:sldId id="323" r:id="rId39"/>
    <p:sldId id="333" r:id="rId40"/>
    <p:sldId id="74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83C6"/>
    <a:srgbClr val="FF7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0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A.R.I\Desktop\&#1588;&#1575;&#1582;&#1589;\1404%20&#1588;&#1575;&#1582;&#1589;\&#1588;&#1575;&#1582;&#1589;%20&#1607;&#1575;.xlsx" TargetMode="Externa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oleObject" Target="file:///C:\Users\A.R.I\Desktop\&#1588;&#1575;&#1582;&#1589;\1404%20&#1588;&#1575;&#1582;&#1589;\&#1588;&#1575;&#1582;&#1589;%20&#1607;&#1575;.xlsx" TargetMode="External"/></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oleObject" Target="file:///C:\Users\A.R.I\Desktop\&#1588;&#1575;&#1582;&#1589;\1404%20&#1588;&#1575;&#1582;&#1589;\&#1588;&#1575;&#1582;&#1589;%20&#1607;&#1575;.xlsx" TargetMode="Externa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oleObject" Target="file:///C:\Users\A.R.I\Desktop\&#1588;&#1575;&#1582;&#1589;\1404%20&#1588;&#1575;&#1582;&#1589;\&#1588;&#1575;&#1582;&#1589;%20&#1607;&#1575;.xlsx" TargetMode="Externa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oleObject" Target="file:///C:\Users\A.R.I\Desktop\&#1588;&#1575;&#1582;&#1589;\1404%20&#1588;&#1575;&#1582;&#1589;\&#1588;&#1575;&#1582;&#1589;%20&#1607;&#1575;.xlsx"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A.R.I\Desktop\&#1588;&#1575;&#1582;&#1589;\1404%20&#1588;&#1575;&#1582;&#1589;\&#1588;&#1575;&#1582;&#1589;%20&#1607;&#1575;.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A.R.I\Desktop\&#1588;&#1575;&#1582;&#1589;\1404%20&#1588;&#1575;&#1582;&#1589;\&#1588;&#1575;&#1582;&#1589;%20&#1607;&#1575;.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C:\Users\A.R.I\Desktop\&#1588;&#1575;&#1582;&#1589;\1404%20&#1588;&#1575;&#1582;&#1589;\&#1588;&#1575;&#1582;&#1589;%20&#1607;&#1575;.xlsx"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file:///C:\Users\A.R.I\Desktop\&#1588;&#1575;&#1582;&#1589;\1404%20&#1588;&#1575;&#1582;&#1589;\&#1588;&#1575;&#1582;&#1589;%20&#1607;&#1575;.xlsx"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A.R.I\Desktop\&#1588;&#1575;&#1582;&#1589;\1404%20&#1588;&#1575;&#1582;&#1589;\&#1588;&#1575;&#1582;&#1589;%20&#1607;&#1575;.xlsx" TargetMode="Externa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file:///C:\Users\A.R.I\Desktop\&#1588;&#1575;&#1582;&#1589;\1404%20&#1588;&#1575;&#1582;&#1589;\&#1588;&#1575;&#1582;&#1589;%20&#1607;&#157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000" dirty="0">
                <a:solidFill>
                  <a:srgbClr val="FF0000"/>
                </a:solidFill>
              </a:rPr>
              <a:t>مقایسه</a:t>
            </a:r>
            <a:r>
              <a:rPr lang="fa-IR" sz="2000" baseline="0" dirty="0">
                <a:solidFill>
                  <a:srgbClr val="FF0000"/>
                </a:solidFill>
              </a:rPr>
              <a:t> فصلی درصد خطرسنجی با هدف موردانتظار در بهار 1404</a:t>
            </a:r>
            <a:endParaRPr lang="en-US" sz="2000" dirty="0">
              <a:solidFill>
                <a:srgbClr val="FF0000"/>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موردانتظار'!$B$292</c:f>
              <c:strCache>
                <c:ptCount val="1"/>
                <c:pt idx="0">
                  <c:v>درصدخطرسنجی در بهار1404</c:v>
                </c:pt>
              </c:strCache>
            </c:strRef>
          </c:tx>
          <c:spPr>
            <a:solidFill>
              <a:schemeClr val="accent1"/>
            </a:solidFill>
            <a:ln>
              <a:noFill/>
            </a:ln>
            <a:effectLst/>
          </c:spPr>
          <c:invertIfNegative val="0"/>
          <c:dPt>
            <c:idx val="22"/>
            <c:invertIfNegative val="0"/>
            <c:bubble3D val="0"/>
            <c:spPr>
              <a:solidFill>
                <a:srgbClr val="002060"/>
              </a:solidFill>
              <a:ln>
                <a:noFill/>
              </a:ln>
              <a:effectLst/>
            </c:spPr>
            <c:extLst>
              <c:ext xmlns:c16="http://schemas.microsoft.com/office/drawing/2014/chart" uri="{C3380CC4-5D6E-409C-BE32-E72D297353CC}">
                <c16:uniqueId val="{00000000-3420-4660-8521-77A5E988D326}"/>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موردانتظار'!$A$293:$A$320</c:f>
              <c:strCache>
                <c:ptCount val="28"/>
                <c:pt idx="0">
                  <c:v>اردستان</c:v>
                </c:pt>
                <c:pt idx="1">
                  <c:v>ورزنه</c:v>
                </c:pt>
                <c:pt idx="2">
                  <c:v>کوهپایه</c:v>
                </c:pt>
                <c:pt idx="3">
                  <c:v>جرقویه</c:v>
                </c:pt>
                <c:pt idx="4">
                  <c:v>نطنز</c:v>
                </c:pt>
                <c:pt idx="5">
                  <c:v>فریدن</c:v>
                </c:pt>
                <c:pt idx="6">
                  <c:v>چادگان</c:v>
                </c:pt>
                <c:pt idx="7">
                  <c:v>گلپایگان</c:v>
                </c:pt>
                <c:pt idx="8">
                  <c:v>فریدونشهر</c:v>
                </c:pt>
                <c:pt idx="9">
                  <c:v>خور و بیابانک</c:v>
                </c:pt>
                <c:pt idx="10">
                  <c:v>هرند</c:v>
                </c:pt>
                <c:pt idx="11">
                  <c:v>بوئین و میاندشت</c:v>
                </c:pt>
                <c:pt idx="12">
                  <c:v>تیران و کرون</c:v>
                </c:pt>
                <c:pt idx="13">
                  <c:v>خوانسار</c:v>
                </c:pt>
                <c:pt idx="14">
                  <c:v>سمیرم</c:v>
                </c:pt>
                <c:pt idx="15">
                  <c:v>شهرضا</c:v>
                </c:pt>
                <c:pt idx="16">
                  <c:v>دهاقان</c:v>
                </c:pt>
                <c:pt idx="17">
                  <c:v>مبارکه</c:v>
                </c:pt>
                <c:pt idx="18">
                  <c:v>فلاورجان</c:v>
                </c:pt>
                <c:pt idx="19">
                  <c:v>لنجان</c:v>
                </c:pt>
                <c:pt idx="20">
                  <c:v>نائین</c:v>
                </c:pt>
                <c:pt idx="21">
                  <c:v>برخوار</c:v>
                </c:pt>
                <c:pt idx="22">
                  <c:v>استان</c:v>
                </c:pt>
                <c:pt idx="23">
                  <c:v>خمینی شهر</c:v>
                </c:pt>
                <c:pt idx="24">
                  <c:v>نجف آباد</c:v>
                </c:pt>
                <c:pt idx="25">
                  <c:v>شاهین شهر و میمه</c:v>
                </c:pt>
                <c:pt idx="26">
                  <c:v>اصفهان 1</c:v>
                </c:pt>
                <c:pt idx="27">
                  <c:v>اصفهان 2</c:v>
                </c:pt>
              </c:strCache>
            </c:strRef>
          </c:cat>
          <c:val>
            <c:numRef>
              <c:f>'مقایسه با اهداف موردانتظار'!$B$293:$B$320</c:f>
              <c:numCache>
                <c:formatCode>General</c:formatCode>
                <c:ptCount val="28"/>
                <c:pt idx="0">
                  <c:v>20.83</c:v>
                </c:pt>
                <c:pt idx="1">
                  <c:v>17.12</c:v>
                </c:pt>
                <c:pt idx="2">
                  <c:v>16.440000000000001</c:v>
                </c:pt>
                <c:pt idx="3">
                  <c:v>15.79</c:v>
                </c:pt>
                <c:pt idx="4">
                  <c:v>15.5</c:v>
                </c:pt>
                <c:pt idx="5">
                  <c:v>15.07</c:v>
                </c:pt>
                <c:pt idx="6">
                  <c:v>14.95</c:v>
                </c:pt>
                <c:pt idx="7">
                  <c:v>14.64</c:v>
                </c:pt>
                <c:pt idx="8">
                  <c:v>14.37</c:v>
                </c:pt>
                <c:pt idx="9">
                  <c:v>14.26</c:v>
                </c:pt>
                <c:pt idx="10">
                  <c:v>14.23</c:v>
                </c:pt>
                <c:pt idx="11">
                  <c:v>13.9</c:v>
                </c:pt>
                <c:pt idx="12">
                  <c:v>13.45</c:v>
                </c:pt>
                <c:pt idx="13">
                  <c:v>13.33</c:v>
                </c:pt>
                <c:pt idx="14">
                  <c:v>12.1</c:v>
                </c:pt>
                <c:pt idx="15">
                  <c:v>11.69</c:v>
                </c:pt>
                <c:pt idx="16">
                  <c:v>11.6</c:v>
                </c:pt>
                <c:pt idx="17">
                  <c:v>11.59</c:v>
                </c:pt>
                <c:pt idx="18">
                  <c:v>11.57</c:v>
                </c:pt>
                <c:pt idx="19">
                  <c:v>10.75</c:v>
                </c:pt>
                <c:pt idx="20">
                  <c:v>10.33</c:v>
                </c:pt>
                <c:pt idx="21">
                  <c:v>8.8800000000000008</c:v>
                </c:pt>
                <c:pt idx="22">
                  <c:v>7.87</c:v>
                </c:pt>
                <c:pt idx="23">
                  <c:v>7.58</c:v>
                </c:pt>
                <c:pt idx="24">
                  <c:v>7.39</c:v>
                </c:pt>
                <c:pt idx="25">
                  <c:v>7.14</c:v>
                </c:pt>
                <c:pt idx="26">
                  <c:v>6.08</c:v>
                </c:pt>
                <c:pt idx="27">
                  <c:v>5.37</c:v>
                </c:pt>
              </c:numCache>
            </c:numRef>
          </c:val>
          <c:extLst>
            <c:ext xmlns:c16="http://schemas.microsoft.com/office/drawing/2014/chart" uri="{C3380CC4-5D6E-409C-BE32-E72D297353CC}">
              <c16:uniqueId val="{00000000-8E15-4882-9642-B18F43E5910F}"/>
            </c:ext>
          </c:extLst>
        </c:ser>
        <c:ser>
          <c:idx val="1"/>
          <c:order val="1"/>
          <c:tx>
            <c:strRef>
              <c:f>'مقایسه با اهداف موردانتظار'!$C$292</c:f>
              <c:strCache>
                <c:ptCount val="1"/>
                <c:pt idx="0">
                  <c:v>هدف موردانتظار درصد خطرسنجی دربهار 1404</c:v>
                </c:pt>
              </c:strCache>
            </c:strRef>
          </c:tx>
          <c:spPr>
            <a:solidFill>
              <a:schemeClr val="accent2"/>
            </a:solidFill>
            <a:ln>
              <a:noFill/>
            </a:ln>
            <a:effectLst/>
          </c:spPr>
          <c:invertIfNegative val="0"/>
          <c:dPt>
            <c:idx val="22"/>
            <c:invertIfNegative val="0"/>
            <c:bubble3D val="0"/>
            <c:spPr>
              <a:solidFill>
                <a:srgbClr val="FF0000"/>
              </a:solidFill>
              <a:ln>
                <a:noFill/>
              </a:ln>
              <a:effectLst/>
            </c:spPr>
            <c:extLst>
              <c:ext xmlns:c16="http://schemas.microsoft.com/office/drawing/2014/chart" uri="{C3380CC4-5D6E-409C-BE32-E72D297353CC}">
                <c16:uniqueId val="{00000001-3420-4660-8521-77A5E988D326}"/>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موردانتظار'!$A$293:$A$320</c:f>
              <c:strCache>
                <c:ptCount val="28"/>
                <c:pt idx="0">
                  <c:v>اردستان</c:v>
                </c:pt>
                <c:pt idx="1">
                  <c:v>ورزنه</c:v>
                </c:pt>
                <c:pt idx="2">
                  <c:v>کوهپایه</c:v>
                </c:pt>
                <c:pt idx="3">
                  <c:v>جرقویه</c:v>
                </c:pt>
                <c:pt idx="4">
                  <c:v>نطنز</c:v>
                </c:pt>
                <c:pt idx="5">
                  <c:v>فریدن</c:v>
                </c:pt>
                <c:pt idx="6">
                  <c:v>چادگان</c:v>
                </c:pt>
                <c:pt idx="7">
                  <c:v>گلپایگان</c:v>
                </c:pt>
                <c:pt idx="8">
                  <c:v>فریدونشهر</c:v>
                </c:pt>
                <c:pt idx="9">
                  <c:v>خور و بیابانک</c:v>
                </c:pt>
                <c:pt idx="10">
                  <c:v>هرند</c:v>
                </c:pt>
                <c:pt idx="11">
                  <c:v>بوئین و میاندشت</c:v>
                </c:pt>
                <c:pt idx="12">
                  <c:v>تیران و کرون</c:v>
                </c:pt>
                <c:pt idx="13">
                  <c:v>خوانسار</c:v>
                </c:pt>
                <c:pt idx="14">
                  <c:v>سمیرم</c:v>
                </c:pt>
                <c:pt idx="15">
                  <c:v>شهرضا</c:v>
                </c:pt>
                <c:pt idx="16">
                  <c:v>دهاقان</c:v>
                </c:pt>
                <c:pt idx="17">
                  <c:v>مبارکه</c:v>
                </c:pt>
                <c:pt idx="18">
                  <c:v>فلاورجان</c:v>
                </c:pt>
                <c:pt idx="19">
                  <c:v>لنجان</c:v>
                </c:pt>
                <c:pt idx="20">
                  <c:v>نائین</c:v>
                </c:pt>
                <c:pt idx="21">
                  <c:v>برخوار</c:v>
                </c:pt>
                <c:pt idx="22">
                  <c:v>استان</c:v>
                </c:pt>
                <c:pt idx="23">
                  <c:v>خمینی شهر</c:v>
                </c:pt>
                <c:pt idx="24">
                  <c:v>نجف آباد</c:v>
                </c:pt>
                <c:pt idx="25">
                  <c:v>شاهین شهر و میمه</c:v>
                </c:pt>
                <c:pt idx="26">
                  <c:v>اصفهان 1</c:v>
                </c:pt>
                <c:pt idx="27">
                  <c:v>اصفهان 2</c:v>
                </c:pt>
              </c:strCache>
            </c:strRef>
          </c:cat>
          <c:val>
            <c:numRef>
              <c:f>'مقایسه با اهداف موردانتظار'!$C$293:$C$320</c:f>
              <c:numCache>
                <c:formatCode>General</c:formatCode>
                <c:ptCount val="28"/>
                <c:pt idx="0">
                  <c:v>13.75</c:v>
                </c:pt>
                <c:pt idx="1">
                  <c:v>12.5</c:v>
                </c:pt>
                <c:pt idx="2">
                  <c:v>13.75</c:v>
                </c:pt>
                <c:pt idx="3">
                  <c:v>11.5</c:v>
                </c:pt>
                <c:pt idx="4">
                  <c:v>12.5</c:v>
                </c:pt>
                <c:pt idx="5">
                  <c:v>13.5</c:v>
                </c:pt>
                <c:pt idx="6">
                  <c:v>13</c:v>
                </c:pt>
                <c:pt idx="7">
                  <c:v>15.25</c:v>
                </c:pt>
                <c:pt idx="8">
                  <c:v>14.75</c:v>
                </c:pt>
                <c:pt idx="9">
                  <c:v>16.25</c:v>
                </c:pt>
                <c:pt idx="10">
                  <c:v>13.5</c:v>
                </c:pt>
                <c:pt idx="11">
                  <c:v>13.5</c:v>
                </c:pt>
                <c:pt idx="12">
                  <c:v>11.5</c:v>
                </c:pt>
                <c:pt idx="13">
                  <c:v>14.5</c:v>
                </c:pt>
                <c:pt idx="14">
                  <c:v>12.25</c:v>
                </c:pt>
                <c:pt idx="15">
                  <c:v>11</c:v>
                </c:pt>
                <c:pt idx="16">
                  <c:v>13</c:v>
                </c:pt>
                <c:pt idx="17">
                  <c:v>9.25</c:v>
                </c:pt>
                <c:pt idx="18">
                  <c:v>10.25</c:v>
                </c:pt>
                <c:pt idx="19">
                  <c:v>9.5</c:v>
                </c:pt>
                <c:pt idx="20">
                  <c:v>13.5</c:v>
                </c:pt>
                <c:pt idx="21">
                  <c:v>7.75</c:v>
                </c:pt>
                <c:pt idx="22">
                  <c:v>7.5</c:v>
                </c:pt>
                <c:pt idx="23">
                  <c:v>8</c:v>
                </c:pt>
                <c:pt idx="24">
                  <c:v>7.5</c:v>
                </c:pt>
                <c:pt idx="25">
                  <c:v>8.25</c:v>
                </c:pt>
                <c:pt idx="26">
                  <c:v>5.5</c:v>
                </c:pt>
                <c:pt idx="27">
                  <c:v>5.5</c:v>
                </c:pt>
              </c:numCache>
            </c:numRef>
          </c:val>
          <c:extLst>
            <c:ext xmlns:c16="http://schemas.microsoft.com/office/drawing/2014/chart" uri="{C3380CC4-5D6E-409C-BE32-E72D297353CC}">
              <c16:uniqueId val="{00000001-8E15-4882-9642-B18F43E5910F}"/>
            </c:ext>
          </c:extLst>
        </c:ser>
        <c:dLbls>
          <c:dLblPos val="outEnd"/>
          <c:showLegendKey val="0"/>
          <c:showVal val="1"/>
          <c:showCatName val="0"/>
          <c:showSerName val="0"/>
          <c:showPercent val="0"/>
          <c:showBubbleSize val="0"/>
        </c:dLbls>
        <c:gapWidth val="219"/>
        <c:overlap val="-27"/>
        <c:axId val="855310111"/>
        <c:axId val="855310527"/>
      </c:barChart>
      <c:catAx>
        <c:axId val="855310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a-IR"/>
          </a:p>
        </c:txPr>
        <c:crossAx val="855310527"/>
        <c:crosses val="autoZero"/>
        <c:auto val="1"/>
        <c:lblAlgn val="ctr"/>
        <c:lblOffset val="100"/>
        <c:noMultiLvlLbl val="0"/>
      </c:catAx>
      <c:valAx>
        <c:axId val="85531052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855310111"/>
        <c:crosses val="autoZero"/>
        <c:crossBetween val="between"/>
      </c:valAx>
      <c:spPr>
        <a:noFill/>
        <a:ln>
          <a:noFill/>
        </a:ln>
        <a:effectLst/>
      </c:spPr>
    </c:plotArea>
    <c:legend>
      <c:legendPos val="b"/>
      <c:layout>
        <c:manualLayout>
          <c:xMode val="edge"/>
          <c:yMode val="edge"/>
          <c:x val="0.19155449397253374"/>
          <c:y val="0.95168465252544876"/>
          <c:w val="0.62789532751353538"/>
          <c:h val="3.5642534881833506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fa-IR" sz="1800" b="0" i="0" baseline="0">
                <a:solidFill>
                  <a:srgbClr val="FF0000"/>
                </a:solidFill>
                <a:effectLst/>
              </a:rPr>
              <a:t> مقایسه درصد دیابت کنترل شده به مراقبت انجام شده با هدف موردانتظار به تفکیک شهرستانها در بهار1404 </a:t>
            </a:r>
            <a:endParaRPr lang="en-US">
              <a:solidFill>
                <a:srgbClr val="FF0000"/>
              </a:solidFill>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solidFill>
                <a:srgbClr val="FF0000"/>
              </a:solidFill>
            </a:endParaRPr>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موردانتظار'!$B$129</c:f>
              <c:strCache>
                <c:ptCount val="1"/>
                <c:pt idx="0">
                  <c:v>درصد دیابت کنترل شده به  مراقبت انجام شده در بهار1404 </c:v>
                </c:pt>
              </c:strCache>
            </c:strRef>
          </c:tx>
          <c:spPr>
            <a:solidFill>
              <a:schemeClr val="accent1"/>
            </a:solidFill>
            <a:ln>
              <a:noFill/>
            </a:ln>
            <a:effectLst/>
          </c:spPr>
          <c:invertIfNegative val="0"/>
          <c:dPt>
            <c:idx val="15"/>
            <c:invertIfNegative val="0"/>
            <c:bubble3D val="0"/>
            <c:spPr>
              <a:solidFill>
                <a:srgbClr val="002060"/>
              </a:solidFill>
              <a:ln>
                <a:noFill/>
              </a:ln>
              <a:effectLst/>
            </c:spPr>
            <c:extLst>
              <c:ext xmlns:c16="http://schemas.microsoft.com/office/drawing/2014/chart" uri="{C3380CC4-5D6E-409C-BE32-E72D297353CC}">
                <c16:uniqueId val="{00000002-883A-4518-9CD0-EC4A33FAD358}"/>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موردانتظار'!$A$130:$A$157</c:f>
              <c:strCache>
                <c:ptCount val="28"/>
                <c:pt idx="0">
                  <c:v>دهاقان</c:v>
                </c:pt>
                <c:pt idx="1">
                  <c:v>خوانسار</c:v>
                </c:pt>
                <c:pt idx="2">
                  <c:v>فریدن</c:v>
                </c:pt>
                <c:pt idx="3">
                  <c:v>کوهپایه</c:v>
                </c:pt>
                <c:pt idx="4">
                  <c:v>بوئین و میاندشت</c:v>
                </c:pt>
                <c:pt idx="5">
                  <c:v>نائین</c:v>
                </c:pt>
                <c:pt idx="6">
                  <c:v>ورزنه</c:v>
                </c:pt>
                <c:pt idx="7">
                  <c:v>فریدونشهر</c:v>
                </c:pt>
                <c:pt idx="8">
                  <c:v>نجف آباد</c:v>
                </c:pt>
                <c:pt idx="9">
                  <c:v>خور و بیابانک</c:v>
                </c:pt>
                <c:pt idx="10">
                  <c:v>نطنز</c:v>
                </c:pt>
                <c:pt idx="11">
                  <c:v>تیران و کرون</c:v>
                </c:pt>
                <c:pt idx="12">
                  <c:v>لنجان</c:v>
                </c:pt>
                <c:pt idx="13">
                  <c:v>شهرضا</c:v>
                </c:pt>
                <c:pt idx="14">
                  <c:v>فلاورجان</c:v>
                </c:pt>
                <c:pt idx="15">
                  <c:v>استان</c:v>
                </c:pt>
                <c:pt idx="16">
                  <c:v>اصفهان 2</c:v>
                </c:pt>
                <c:pt idx="17">
                  <c:v>اردستان</c:v>
                </c:pt>
                <c:pt idx="18">
                  <c:v>اصفهان 1</c:v>
                </c:pt>
                <c:pt idx="19">
                  <c:v>خمینی شهر</c:v>
                </c:pt>
                <c:pt idx="20">
                  <c:v>چادگان</c:v>
                </c:pt>
                <c:pt idx="21">
                  <c:v>برخوار</c:v>
                </c:pt>
                <c:pt idx="22">
                  <c:v>گلپایگان</c:v>
                </c:pt>
                <c:pt idx="23">
                  <c:v>هرند</c:v>
                </c:pt>
                <c:pt idx="24">
                  <c:v>سمیرم</c:v>
                </c:pt>
                <c:pt idx="25">
                  <c:v>شاهین شهر و میمه</c:v>
                </c:pt>
                <c:pt idx="26">
                  <c:v>مبارکه</c:v>
                </c:pt>
                <c:pt idx="27">
                  <c:v>جرقویه</c:v>
                </c:pt>
              </c:strCache>
            </c:strRef>
          </c:cat>
          <c:val>
            <c:numRef>
              <c:f>'مقایسه با اهداف موردانتظار'!$B$130:$B$157</c:f>
              <c:numCache>
                <c:formatCode>0.00</c:formatCode>
                <c:ptCount val="28"/>
                <c:pt idx="0">
                  <c:v>46.031746031746032</c:v>
                </c:pt>
                <c:pt idx="1">
                  <c:v>44.974093264248708</c:v>
                </c:pt>
                <c:pt idx="2">
                  <c:v>44.70426409903714</c:v>
                </c:pt>
                <c:pt idx="3">
                  <c:v>38.095238095238095</c:v>
                </c:pt>
                <c:pt idx="4">
                  <c:v>34.164222873900293</c:v>
                </c:pt>
                <c:pt idx="5">
                  <c:v>31.096774193548388</c:v>
                </c:pt>
                <c:pt idx="6">
                  <c:v>30.76923076923077</c:v>
                </c:pt>
                <c:pt idx="7">
                  <c:v>29.863481228668942</c:v>
                </c:pt>
                <c:pt idx="8">
                  <c:v>29.83451536643026</c:v>
                </c:pt>
                <c:pt idx="9">
                  <c:v>29.107981220657276</c:v>
                </c:pt>
                <c:pt idx="10">
                  <c:v>29.077029840388619</c:v>
                </c:pt>
                <c:pt idx="11">
                  <c:v>28.824833702882486</c:v>
                </c:pt>
                <c:pt idx="12">
                  <c:v>27.996312231100184</c:v>
                </c:pt>
                <c:pt idx="13">
                  <c:v>25.511432009626954</c:v>
                </c:pt>
                <c:pt idx="14">
                  <c:v>25.248435774751567</c:v>
                </c:pt>
                <c:pt idx="15">
                  <c:v>24.723896010788113</c:v>
                </c:pt>
                <c:pt idx="16">
                  <c:v>23.581154355946499</c:v>
                </c:pt>
                <c:pt idx="17">
                  <c:v>23.393574297188753</c:v>
                </c:pt>
                <c:pt idx="18">
                  <c:v>22.267775565186835</c:v>
                </c:pt>
                <c:pt idx="19">
                  <c:v>20.830298616168974</c:v>
                </c:pt>
                <c:pt idx="20">
                  <c:v>20.627802690582961</c:v>
                </c:pt>
                <c:pt idx="21">
                  <c:v>18.533697632058288</c:v>
                </c:pt>
                <c:pt idx="22">
                  <c:v>17.917304747320063</c:v>
                </c:pt>
                <c:pt idx="23">
                  <c:v>17.271407837445572</c:v>
                </c:pt>
                <c:pt idx="24">
                  <c:v>15.476190476190476</c:v>
                </c:pt>
                <c:pt idx="25">
                  <c:v>15.371845949535192</c:v>
                </c:pt>
                <c:pt idx="26">
                  <c:v>13.382122320961839</c:v>
                </c:pt>
                <c:pt idx="27">
                  <c:v>13.212795549374132</c:v>
                </c:pt>
              </c:numCache>
            </c:numRef>
          </c:val>
          <c:extLst>
            <c:ext xmlns:c16="http://schemas.microsoft.com/office/drawing/2014/chart" uri="{C3380CC4-5D6E-409C-BE32-E72D297353CC}">
              <c16:uniqueId val="{00000000-883A-4518-9CD0-EC4A33FAD358}"/>
            </c:ext>
          </c:extLst>
        </c:ser>
        <c:ser>
          <c:idx val="1"/>
          <c:order val="1"/>
          <c:tx>
            <c:strRef>
              <c:f>'مقایسه با اهداف موردانتظار'!$C$129</c:f>
              <c:strCache>
                <c:ptCount val="1"/>
                <c:pt idx="0">
                  <c:v>هدف موردانتظاردرصد بیماران دیابت کنترل شده به مراقبت شده بهار 1404</c:v>
                </c:pt>
              </c:strCache>
            </c:strRef>
          </c:tx>
          <c:spPr>
            <a:solidFill>
              <a:schemeClr val="accent2"/>
            </a:solidFill>
            <a:ln>
              <a:noFill/>
            </a:ln>
            <a:effectLst/>
          </c:spPr>
          <c:invertIfNegative val="0"/>
          <c:dPt>
            <c:idx val="15"/>
            <c:invertIfNegative val="0"/>
            <c:bubble3D val="0"/>
            <c:spPr>
              <a:solidFill>
                <a:srgbClr val="FF0000"/>
              </a:solidFill>
              <a:ln>
                <a:noFill/>
              </a:ln>
              <a:effectLst/>
            </c:spPr>
            <c:extLst>
              <c:ext xmlns:c16="http://schemas.microsoft.com/office/drawing/2014/chart" uri="{C3380CC4-5D6E-409C-BE32-E72D297353CC}">
                <c16:uniqueId val="{00000003-883A-4518-9CD0-EC4A33FAD358}"/>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موردانتظار'!$A$130:$A$157</c:f>
              <c:strCache>
                <c:ptCount val="28"/>
                <c:pt idx="0">
                  <c:v>دهاقان</c:v>
                </c:pt>
                <c:pt idx="1">
                  <c:v>خوانسار</c:v>
                </c:pt>
                <c:pt idx="2">
                  <c:v>فریدن</c:v>
                </c:pt>
                <c:pt idx="3">
                  <c:v>کوهپایه</c:v>
                </c:pt>
                <c:pt idx="4">
                  <c:v>بوئین و میاندشت</c:v>
                </c:pt>
                <c:pt idx="5">
                  <c:v>نائین</c:v>
                </c:pt>
                <c:pt idx="6">
                  <c:v>ورزنه</c:v>
                </c:pt>
                <c:pt idx="7">
                  <c:v>فریدونشهر</c:v>
                </c:pt>
                <c:pt idx="8">
                  <c:v>نجف آباد</c:v>
                </c:pt>
                <c:pt idx="9">
                  <c:v>خور و بیابانک</c:v>
                </c:pt>
                <c:pt idx="10">
                  <c:v>نطنز</c:v>
                </c:pt>
                <c:pt idx="11">
                  <c:v>تیران و کرون</c:v>
                </c:pt>
                <c:pt idx="12">
                  <c:v>لنجان</c:v>
                </c:pt>
                <c:pt idx="13">
                  <c:v>شهرضا</c:v>
                </c:pt>
                <c:pt idx="14">
                  <c:v>فلاورجان</c:v>
                </c:pt>
                <c:pt idx="15">
                  <c:v>استان</c:v>
                </c:pt>
                <c:pt idx="16">
                  <c:v>اصفهان 2</c:v>
                </c:pt>
                <c:pt idx="17">
                  <c:v>اردستان</c:v>
                </c:pt>
                <c:pt idx="18">
                  <c:v>اصفهان 1</c:v>
                </c:pt>
                <c:pt idx="19">
                  <c:v>خمینی شهر</c:v>
                </c:pt>
                <c:pt idx="20">
                  <c:v>چادگان</c:v>
                </c:pt>
                <c:pt idx="21">
                  <c:v>برخوار</c:v>
                </c:pt>
                <c:pt idx="22">
                  <c:v>گلپایگان</c:v>
                </c:pt>
                <c:pt idx="23">
                  <c:v>هرند</c:v>
                </c:pt>
                <c:pt idx="24">
                  <c:v>سمیرم</c:v>
                </c:pt>
                <c:pt idx="25">
                  <c:v>شاهین شهر و میمه</c:v>
                </c:pt>
                <c:pt idx="26">
                  <c:v>مبارکه</c:v>
                </c:pt>
                <c:pt idx="27">
                  <c:v>جرقویه</c:v>
                </c:pt>
              </c:strCache>
            </c:strRef>
          </c:cat>
          <c:val>
            <c:numRef>
              <c:f>'مقایسه با اهداف موردانتظار'!$C$130:$C$157</c:f>
              <c:numCache>
                <c:formatCode>0.00</c:formatCode>
                <c:ptCount val="28"/>
                <c:pt idx="0">
                  <c:v>51.820100000000004</c:v>
                </c:pt>
                <c:pt idx="1">
                  <c:v>45.7532</c:v>
                </c:pt>
                <c:pt idx="2">
                  <c:v>53.360900000000001</c:v>
                </c:pt>
                <c:pt idx="3">
                  <c:v>46.331000000000003</c:v>
                </c:pt>
                <c:pt idx="4">
                  <c:v>44.265900000000002</c:v>
                </c:pt>
                <c:pt idx="5">
                  <c:v>38.894500000000001</c:v>
                </c:pt>
                <c:pt idx="6">
                  <c:v>34.272100000000002</c:v>
                </c:pt>
                <c:pt idx="7">
                  <c:v>45.860199999999999</c:v>
                </c:pt>
                <c:pt idx="8">
                  <c:v>32.453099999999999</c:v>
                </c:pt>
                <c:pt idx="9">
                  <c:v>23.3902</c:v>
                </c:pt>
                <c:pt idx="10">
                  <c:v>28.729500000000002</c:v>
                </c:pt>
                <c:pt idx="11">
                  <c:v>32.463799999999999</c:v>
                </c:pt>
                <c:pt idx="12">
                  <c:v>26.7393</c:v>
                </c:pt>
                <c:pt idx="13">
                  <c:v>28.964900000000004</c:v>
                </c:pt>
                <c:pt idx="14">
                  <c:v>21.902899999999999</c:v>
                </c:pt>
                <c:pt idx="15">
                  <c:v>28.590399999999999</c:v>
                </c:pt>
                <c:pt idx="16">
                  <c:v>27.691600000000001</c:v>
                </c:pt>
                <c:pt idx="17">
                  <c:v>37.235999999999997</c:v>
                </c:pt>
                <c:pt idx="18">
                  <c:v>25.797700000000003</c:v>
                </c:pt>
                <c:pt idx="19">
                  <c:v>28.290800000000004</c:v>
                </c:pt>
                <c:pt idx="20">
                  <c:v>18.254200000000001</c:v>
                </c:pt>
                <c:pt idx="21">
                  <c:v>23.582799999999999</c:v>
                </c:pt>
                <c:pt idx="22">
                  <c:v>32.998800000000003</c:v>
                </c:pt>
                <c:pt idx="23">
                  <c:v>19.805700000000002</c:v>
                </c:pt>
                <c:pt idx="24">
                  <c:v>17.034400000000002</c:v>
                </c:pt>
                <c:pt idx="25">
                  <c:v>24.727700000000002</c:v>
                </c:pt>
                <c:pt idx="26">
                  <c:v>16.531500000000001</c:v>
                </c:pt>
                <c:pt idx="27">
                  <c:v>9.2448000000000015</c:v>
                </c:pt>
              </c:numCache>
            </c:numRef>
          </c:val>
          <c:extLst>
            <c:ext xmlns:c16="http://schemas.microsoft.com/office/drawing/2014/chart" uri="{C3380CC4-5D6E-409C-BE32-E72D297353CC}">
              <c16:uniqueId val="{00000001-883A-4518-9CD0-EC4A33FAD358}"/>
            </c:ext>
          </c:extLst>
        </c:ser>
        <c:dLbls>
          <c:dLblPos val="outEnd"/>
          <c:showLegendKey val="0"/>
          <c:showVal val="1"/>
          <c:showCatName val="0"/>
          <c:showSerName val="0"/>
          <c:showPercent val="0"/>
          <c:showBubbleSize val="0"/>
        </c:dLbls>
        <c:gapWidth val="219"/>
        <c:overlap val="-27"/>
        <c:axId val="659356896"/>
        <c:axId val="659371872"/>
      </c:barChart>
      <c:catAx>
        <c:axId val="659356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a-IR"/>
          </a:p>
        </c:txPr>
        <c:crossAx val="659371872"/>
        <c:crosses val="autoZero"/>
        <c:auto val="1"/>
        <c:lblAlgn val="ctr"/>
        <c:lblOffset val="100"/>
        <c:noMultiLvlLbl val="0"/>
      </c:catAx>
      <c:valAx>
        <c:axId val="65937187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6593568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rtl="1">
              <a:defRPr sz="2000" b="0" i="0" u="none" strike="noStrike" kern="1200" spc="0" baseline="0">
                <a:solidFill>
                  <a:srgbClr val="FF0000"/>
                </a:solidFill>
                <a:latin typeface="+mn-lt"/>
                <a:ea typeface="+mn-ea"/>
                <a:cs typeface="+mn-cs"/>
              </a:defRPr>
            </a:pPr>
            <a:r>
              <a:rPr lang="fa-IR" sz="2000">
                <a:solidFill>
                  <a:srgbClr val="FF0000"/>
                </a:solidFill>
              </a:rPr>
              <a:t>مقایسه</a:t>
            </a:r>
            <a:r>
              <a:rPr lang="fa-IR" sz="2000" baseline="0">
                <a:solidFill>
                  <a:srgbClr val="FF0000"/>
                </a:solidFill>
              </a:rPr>
              <a:t> روند درصد </a:t>
            </a:r>
            <a:r>
              <a:rPr lang="en-US" sz="2000" baseline="0">
                <a:solidFill>
                  <a:srgbClr val="FF0000"/>
                </a:solidFill>
              </a:rPr>
              <a:t>A1C</a:t>
            </a:r>
            <a:r>
              <a:rPr lang="fa-IR" sz="2000" baseline="0">
                <a:solidFill>
                  <a:srgbClr val="FF0000"/>
                </a:solidFill>
              </a:rPr>
              <a:t> انجام شده به مراقبت شده با هدف موردانتظاردر بهار 1404</a:t>
            </a:r>
            <a:endParaRPr lang="en-US" sz="2000">
              <a:solidFill>
                <a:srgbClr val="FF0000"/>
              </a:solidFill>
            </a:endParaRPr>
          </a:p>
        </c:rich>
      </c:tx>
      <c:overlay val="0"/>
      <c:spPr>
        <a:noFill/>
        <a:ln>
          <a:noFill/>
        </a:ln>
        <a:effectLst/>
      </c:spPr>
      <c:txPr>
        <a:bodyPr rot="0" spcFirstLastPara="1" vertOverflow="ellipsis" vert="horz" wrap="square" anchor="ctr" anchorCtr="1"/>
        <a:lstStyle/>
        <a:p>
          <a:pPr rtl="1">
            <a:defRPr sz="2000" b="0" i="0" u="none" strike="noStrike" kern="1200" spc="0" baseline="0">
              <a:solidFill>
                <a:srgbClr val="FF0000"/>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موردانتظار'!$B$161</c:f>
              <c:strCache>
                <c:ptCount val="1"/>
                <c:pt idx="0">
                  <c:v>درصد A1C انجام شده به مراقبت شده در بهار 1404</c:v>
                </c:pt>
              </c:strCache>
            </c:strRef>
          </c:tx>
          <c:spPr>
            <a:solidFill>
              <a:schemeClr val="accent1"/>
            </a:solidFill>
            <a:ln>
              <a:noFill/>
            </a:ln>
            <a:effectLst/>
          </c:spPr>
          <c:invertIfNegative val="0"/>
          <c:dPt>
            <c:idx val="13"/>
            <c:invertIfNegative val="0"/>
            <c:bubble3D val="0"/>
            <c:spPr>
              <a:solidFill>
                <a:srgbClr val="002060"/>
              </a:solidFill>
              <a:ln>
                <a:noFill/>
              </a:ln>
              <a:effectLst/>
            </c:spPr>
            <c:extLst>
              <c:ext xmlns:c16="http://schemas.microsoft.com/office/drawing/2014/chart" uri="{C3380CC4-5D6E-409C-BE32-E72D297353CC}">
                <c16:uniqueId val="{00000002-CCCC-4BFC-B6CF-1D33CE54A012}"/>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موردانتظار'!$A$162:$A$189</c:f>
              <c:strCache>
                <c:ptCount val="28"/>
                <c:pt idx="0">
                  <c:v>فریدن</c:v>
                </c:pt>
                <c:pt idx="1">
                  <c:v>خوانسار</c:v>
                </c:pt>
                <c:pt idx="2">
                  <c:v>دهاقان</c:v>
                </c:pt>
                <c:pt idx="3">
                  <c:v>نائین</c:v>
                </c:pt>
                <c:pt idx="4">
                  <c:v>کوهپایه</c:v>
                </c:pt>
                <c:pt idx="5">
                  <c:v>بوئین و میاندشت</c:v>
                </c:pt>
                <c:pt idx="6">
                  <c:v>خور و بیابانک</c:v>
                </c:pt>
                <c:pt idx="7">
                  <c:v>تیران و کرون</c:v>
                </c:pt>
                <c:pt idx="8">
                  <c:v>نطنز</c:v>
                </c:pt>
                <c:pt idx="9">
                  <c:v>نجف آباد</c:v>
                </c:pt>
                <c:pt idx="10">
                  <c:v>لنجان</c:v>
                </c:pt>
                <c:pt idx="11">
                  <c:v>ورزنه</c:v>
                </c:pt>
                <c:pt idx="12">
                  <c:v>چادگان</c:v>
                </c:pt>
                <c:pt idx="13">
                  <c:v>استان</c:v>
                </c:pt>
                <c:pt idx="14">
                  <c:v>فلاورجان</c:v>
                </c:pt>
                <c:pt idx="15">
                  <c:v>شهرضا</c:v>
                </c:pt>
                <c:pt idx="16">
                  <c:v>اصفهان 1</c:v>
                </c:pt>
                <c:pt idx="17">
                  <c:v>فریدونشهر</c:v>
                </c:pt>
                <c:pt idx="18">
                  <c:v>اردستان</c:v>
                </c:pt>
                <c:pt idx="19">
                  <c:v>اصفهان 2</c:v>
                </c:pt>
                <c:pt idx="20">
                  <c:v>خمینی شهر</c:v>
                </c:pt>
                <c:pt idx="21">
                  <c:v>هرند</c:v>
                </c:pt>
                <c:pt idx="22">
                  <c:v>برخوار</c:v>
                </c:pt>
                <c:pt idx="23">
                  <c:v>گلپایگان</c:v>
                </c:pt>
                <c:pt idx="24">
                  <c:v>شاهین شهر و میمه</c:v>
                </c:pt>
                <c:pt idx="25">
                  <c:v>سمیرم</c:v>
                </c:pt>
                <c:pt idx="26">
                  <c:v>مبارکه</c:v>
                </c:pt>
                <c:pt idx="27">
                  <c:v>جرقویه</c:v>
                </c:pt>
              </c:strCache>
            </c:strRef>
          </c:cat>
          <c:val>
            <c:numRef>
              <c:f>'مقایسه با اهداف موردانتظار'!$B$162:$B$189</c:f>
              <c:numCache>
                <c:formatCode>0.00</c:formatCode>
                <c:ptCount val="28"/>
                <c:pt idx="0">
                  <c:v>63.823933975240706</c:v>
                </c:pt>
                <c:pt idx="1">
                  <c:v>63.108808290155437</c:v>
                </c:pt>
                <c:pt idx="2">
                  <c:v>61.011904761904766</c:v>
                </c:pt>
                <c:pt idx="3">
                  <c:v>57.677419354838712</c:v>
                </c:pt>
                <c:pt idx="4">
                  <c:v>55.714285714285715</c:v>
                </c:pt>
                <c:pt idx="5">
                  <c:v>53.812316715542522</c:v>
                </c:pt>
                <c:pt idx="6">
                  <c:v>51.877934272300472</c:v>
                </c:pt>
                <c:pt idx="7">
                  <c:v>46.858832224685884</c:v>
                </c:pt>
                <c:pt idx="8">
                  <c:v>46.079111727966691</c:v>
                </c:pt>
                <c:pt idx="9">
                  <c:v>45.508274231678485</c:v>
                </c:pt>
                <c:pt idx="10">
                  <c:v>42.286416717885679</c:v>
                </c:pt>
                <c:pt idx="11">
                  <c:v>40.17094017094017</c:v>
                </c:pt>
                <c:pt idx="12">
                  <c:v>38.565022421524667</c:v>
                </c:pt>
                <c:pt idx="13">
                  <c:v>37.804482529061332</c:v>
                </c:pt>
                <c:pt idx="14">
                  <c:v>36.952521163047479</c:v>
                </c:pt>
                <c:pt idx="15">
                  <c:v>36.161251504211798</c:v>
                </c:pt>
                <c:pt idx="16">
                  <c:v>35.656553824528523</c:v>
                </c:pt>
                <c:pt idx="17">
                  <c:v>34.982935153583618</c:v>
                </c:pt>
                <c:pt idx="18">
                  <c:v>34.487951807228917</c:v>
                </c:pt>
                <c:pt idx="19">
                  <c:v>34.474033016026027</c:v>
                </c:pt>
                <c:pt idx="20">
                  <c:v>33.891721291575628</c:v>
                </c:pt>
                <c:pt idx="21">
                  <c:v>30.62409288824383</c:v>
                </c:pt>
                <c:pt idx="22">
                  <c:v>30.464480874316941</c:v>
                </c:pt>
                <c:pt idx="23">
                  <c:v>28.560490045941805</c:v>
                </c:pt>
                <c:pt idx="24">
                  <c:v>24.667994687915005</c:v>
                </c:pt>
                <c:pt idx="25">
                  <c:v>23.214285714285715</c:v>
                </c:pt>
                <c:pt idx="26">
                  <c:v>20.857292211186618</c:v>
                </c:pt>
                <c:pt idx="27">
                  <c:v>19.193324061196108</c:v>
                </c:pt>
              </c:numCache>
            </c:numRef>
          </c:val>
          <c:extLst>
            <c:ext xmlns:c16="http://schemas.microsoft.com/office/drawing/2014/chart" uri="{C3380CC4-5D6E-409C-BE32-E72D297353CC}">
              <c16:uniqueId val="{00000000-CCCC-4BFC-B6CF-1D33CE54A012}"/>
            </c:ext>
          </c:extLst>
        </c:ser>
        <c:ser>
          <c:idx val="1"/>
          <c:order val="1"/>
          <c:tx>
            <c:strRef>
              <c:f>'مقایسه با اهداف موردانتظار'!$C$161</c:f>
              <c:strCache>
                <c:ptCount val="1"/>
                <c:pt idx="0">
                  <c:v>هدف مورد انتظار درصد A1C انجام شده به مراقبت شده در بهار 1404</c:v>
                </c:pt>
              </c:strCache>
            </c:strRef>
          </c:tx>
          <c:spPr>
            <a:solidFill>
              <a:schemeClr val="accent2"/>
            </a:solidFill>
            <a:ln>
              <a:noFill/>
            </a:ln>
            <a:effectLst/>
          </c:spPr>
          <c:invertIfNegative val="0"/>
          <c:dPt>
            <c:idx val="13"/>
            <c:invertIfNegative val="0"/>
            <c:bubble3D val="0"/>
            <c:spPr>
              <a:solidFill>
                <a:srgbClr val="FF0000"/>
              </a:solidFill>
              <a:ln>
                <a:noFill/>
              </a:ln>
              <a:effectLst/>
            </c:spPr>
            <c:extLst>
              <c:ext xmlns:c16="http://schemas.microsoft.com/office/drawing/2014/chart" uri="{C3380CC4-5D6E-409C-BE32-E72D297353CC}">
                <c16:uniqueId val="{00000003-CCCC-4BFC-B6CF-1D33CE54A012}"/>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موردانتظار'!$A$162:$A$189</c:f>
              <c:strCache>
                <c:ptCount val="28"/>
                <c:pt idx="0">
                  <c:v>فریدن</c:v>
                </c:pt>
                <c:pt idx="1">
                  <c:v>خوانسار</c:v>
                </c:pt>
                <c:pt idx="2">
                  <c:v>دهاقان</c:v>
                </c:pt>
                <c:pt idx="3">
                  <c:v>نائین</c:v>
                </c:pt>
                <c:pt idx="4">
                  <c:v>کوهپایه</c:v>
                </c:pt>
                <c:pt idx="5">
                  <c:v>بوئین و میاندشت</c:v>
                </c:pt>
                <c:pt idx="6">
                  <c:v>خور و بیابانک</c:v>
                </c:pt>
                <c:pt idx="7">
                  <c:v>تیران و کرون</c:v>
                </c:pt>
                <c:pt idx="8">
                  <c:v>نطنز</c:v>
                </c:pt>
                <c:pt idx="9">
                  <c:v>نجف آباد</c:v>
                </c:pt>
                <c:pt idx="10">
                  <c:v>لنجان</c:v>
                </c:pt>
                <c:pt idx="11">
                  <c:v>ورزنه</c:v>
                </c:pt>
                <c:pt idx="12">
                  <c:v>چادگان</c:v>
                </c:pt>
                <c:pt idx="13">
                  <c:v>استان</c:v>
                </c:pt>
                <c:pt idx="14">
                  <c:v>فلاورجان</c:v>
                </c:pt>
                <c:pt idx="15">
                  <c:v>شهرضا</c:v>
                </c:pt>
                <c:pt idx="16">
                  <c:v>اصفهان 1</c:v>
                </c:pt>
                <c:pt idx="17">
                  <c:v>فریدونشهر</c:v>
                </c:pt>
                <c:pt idx="18">
                  <c:v>اردستان</c:v>
                </c:pt>
                <c:pt idx="19">
                  <c:v>اصفهان 2</c:v>
                </c:pt>
                <c:pt idx="20">
                  <c:v>خمینی شهر</c:v>
                </c:pt>
                <c:pt idx="21">
                  <c:v>هرند</c:v>
                </c:pt>
                <c:pt idx="22">
                  <c:v>برخوار</c:v>
                </c:pt>
                <c:pt idx="23">
                  <c:v>گلپایگان</c:v>
                </c:pt>
                <c:pt idx="24">
                  <c:v>شاهین شهر و میمه</c:v>
                </c:pt>
                <c:pt idx="25">
                  <c:v>سمیرم</c:v>
                </c:pt>
                <c:pt idx="26">
                  <c:v>مبارکه</c:v>
                </c:pt>
                <c:pt idx="27">
                  <c:v>جرقویه</c:v>
                </c:pt>
              </c:strCache>
            </c:strRef>
          </c:cat>
          <c:val>
            <c:numRef>
              <c:f>'مقایسه با اهداف موردانتظار'!$C$162:$C$189</c:f>
              <c:numCache>
                <c:formatCode>0.00</c:formatCode>
                <c:ptCount val="28"/>
                <c:pt idx="0">
                  <c:v>73.850400000000008</c:v>
                </c:pt>
                <c:pt idx="1">
                  <c:v>67.360799999999998</c:v>
                </c:pt>
                <c:pt idx="2">
                  <c:v>68.338399999999993</c:v>
                </c:pt>
                <c:pt idx="3">
                  <c:v>66.071200000000005</c:v>
                </c:pt>
                <c:pt idx="4">
                  <c:v>62.5456</c:v>
                </c:pt>
                <c:pt idx="5">
                  <c:v>62.348000000000006</c:v>
                </c:pt>
                <c:pt idx="6">
                  <c:v>67.236000000000004</c:v>
                </c:pt>
                <c:pt idx="7">
                  <c:v>51.698399999999999</c:v>
                </c:pt>
                <c:pt idx="8">
                  <c:v>53.091999999999999</c:v>
                </c:pt>
                <c:pt idx="9">
                  <c:v>51.365600000000001</c:v>
                </c:pt>
                <c:pt idx="10">
                  <c:v>49.0672</c:v>
                </c:pt>
                <c:pt idx="11">
                  <c:v>44.782400000000003</c:v>
                </c:pt>
                <c:pt idx="12">
                  <c:v>43.076800000000006</c:v>
                </c:pt>
                <c:pt idx="13">
                  <c:v>44.803199999999997</c:v>
                </c:pt>
                <c:pt idx="14">
                  <c:v>33.051200000000001</c:v>
                </c:pt>
                <c:pt idx="15">
                  <c:v>42.723199999999999</c:v>
                </c:pt>
                <c:pt idx="16">
                  <c:v>40.684799999999996</c:v>
                </c:pt>
                <c:pt idx="17">
                  <c:v>54.433600000000006</c:v>
                </c:pt>
                <c:pt idx="18">
                  <c:v>54.2776</c:v>
                </c:pt>
                <c:pt idx="19">
                  <c:v>41.391999999999996</c:v>
                </c:pt>
                <c:pt idx="20">
                  <c:v>45.936800000000005</c:v>
                </c:pt>
                <c:pt idx="21">
                  <c:v>32.406399999999998</c:v>
                </c:pt>
                <c:pt idx="22">
                  <c:v>40.362400000000001</c:v>
                </c:pt>
                <c:pt idx="23">
                  <c:v>55.192800000000005</c:v>
                </c:pt>
                <c:pt idx="24">
                  <c:v>34.923200000000001</c:v>
                </c:pt>
                <c:pt idx="25">
                  <c:v>27.830400000000001</c:v>
                </c:pt>
                <c:pt idx="26">
                  <c:v>24.18</c:v>
                </c:pt>
                <c:pt idx="27">
                  <c:v>14.445600000000001</c:v>
                </c:pt>
              </c:numCache>
            </c:numRef>
          </c:val>
          <c:extLst>
            <c:ext xmlns:c16="http://schemas.microsoft.com/office/drawing/2014/chart" uri="{C3380CC4-5D6E-409C-BE32-E72D297353CC}">
              <c16:uniqueId val="{00000001-CCCC-4BFC-B6CF-1D33CE54A012}"/>
            </c:ext>
          </c:extLst>
        </c:ser>
        <c:dLbls>
          <c:dLblPos val="outEnd"/>
          <c:showLegendKey val="0"/>
          <c:showVal val="1"/>
          <c:showCatName val="0"/>
          <c:showSerName val="0"/>
          <c:showPercent val="0"/>
          <c:showBubbleSize val="0"/>
        </c:dLbls>
        <c:gapWidth val="219"/>
        <c:overlap val="-27"/>
        <c:axId val="648160352"/>
        <c:axId val="648160768"/>
      </c:barChart>
      <c:catAx>
        <c:axId val="648160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fa-IR"/>
          </a:p>
        </c:txPr>
        <c:crossAx val="648160768"/>
        <c:crosses val="autoZero"/>
        <c:auto val="1"/>
        <c:lblAlgn val="ctr"/>
        <c:lblOffset val="100"/>
        <c:noMultiLvlLbl val="0"/>
      </c:catAx>
      <c:valAx>
        <c:axId val="64816076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648160352"/>
        <c:crosses val="autoZero"/>
        <c:crossBetween val="between"/>
      </c:valAx>
      <c:spPr>
        <a:noFill/>
        <a:ln>
          <a:noFill/>
        </a:ln>
        <a:effectLst/>
      </c:spPr>
    </c:plotArea>
    <c:legend>
      <c:legendPos val="b"/>
      <c:layout>
        <c:manualLayout>
          <c:xMode val="edge"/>
          <c:yMode val="edge"/>
          <c:x val="0.17710922577671781"/>
          <c:y val="0.95223494342867521"/>
          <c:w val="0.65958330469287785"/>
          <c:h val="3.5236581830916561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0" i="0" u="none" strike="noStrike" kern="1200" spc="0" baseline="0">
                <a:solidFill>
                  <a:srgbClr val="FF0000"/>
                </a:solidFill>
                <a:latin typeface="+mn-lt"/>
                <a:ea typeface="+mn-ea"/>
                <a:cs typeface="+mn-cs"/>
              </a:defRPr>
            </a:pPr>
            <a:r>
              <a:rPr lang="fa-IR" sz="2000">
                <a:solidFill>
                  <a:srgbClr val="FF0000"/>
                </a:solidFill>
              </a:rPr>
              <a:t>مقایسه درصد شیوع پره دیابت به تفکیک شهرستانها با</a:t>
            </a:r>
            <a:r>
              <a:rPr lang="fa-IR" sz="2000" baseline="0">
                <a:solidFill>
                  <a:srgbClr val="FF0000"/>
                </a:solidFill>
              </a:rPr>
              <a:t> هدف موردانتظار در بهار1404</a:t>
            </a:r>
            <a:endParaRPr lang="en-US" sz="2000">
              <a:solidFill>
                <a:srgbClr val="FF0000"/>
              </a:solidFill>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rgbClr val="FF0000"/>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موردانتظار'!$B$260</c:f>
              <c:strCache>
                <c:ptCount val="1"/>
                <c:pt idx="0">
                  <c:v>درصد شیوع پره دیابت در بهار1404</c:v>
                </c:pt>
              </c:strCache>
            </c:strRef>
          </c:tx>
          <c:spPr>
            <a:solidFill>
              <a:schemeClr val="accent1"/>
            </a:solidFill>
            <a:ln>
              <a:noFill/>
            </a:ln>
            <a:effectLst/>
          </c:spPr>
          <c:invertIfNegative val="0"/>
          <c:dPt>
            <c:idx val="12"/>
            <c:invertIfNegative val="0"/>
            <c:bubble3D val="0"/>
            <c:spPr>
              <a:solidFill>
                <a:srgbClr val="002060"/>
              </a:solidFill>
              <a:ln>
                <a:noFill/>
              </a:ln>
              <a:effectLst/>
            </c:spPr>
            <c:extLst>
              <c:ext xmlns:c16="http://schemas.microsoft.com/office/drawing/2014/chart" uri="{C3380CC4-5D6E-409C-BE32-E72D297353CC}">
                <c16:uniqueId val="{00000002-74FB-41B1-8A1D-4C3F46F9CB22}"/>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موردانتظار'!$A$261:$A$288</c:f>
              <c:strCache>
                <c:ptCount val="28"/>
                <c:pt idx="0">
                  <c:v>بوئین و میاندشت</c:v>
                </c:pt>
                <c:pt idx="1">
                  <c:v>خمینی شهر</c:v>
                </c:pt>
                <c:pt idx="2">
                  <c:v>خوانسار</c:v>
                </c:pt>
                <c:pt idx="3">
                  <c:v>برخوار</c:v>
                </c:pt>
                <c:pt idx="4">
                  <c:v>نجف آباد</c:v>
                </c:pt>
                <c:pt idx="5">
                  <c:v>خور و بیابانک</c:v>
                </c:pt>
                <c:pt idx="6">
                  <c:v>چادگان</c:v>
                </c:pt>
                <c:pt idx="7">
                  <c:v>کوهپایه</c:v>
                </c:pt>
                <c:pt idx="8">
                  <c:v>تیران و کرون</c:v>
                </c:pt>
                <c:pt idx="9">
                  <c:v>فریدن</c:v>
                </c:pt>
                <c:pt idx="10">
                  <c:v>دهاقان</c:v>
                </c:pt>
                <c:pt idx="11">
                  <c:v>نطنز</c:v>
                </c:pt>
                <c:pt idx="12">
                  <c:v>استان</c:v>
                </c:pt>
                <c:pt idx="13">
                  <c:v>هرند</c:v>
                </c:pt>
                <c:pt idx="14">
                  <c:v>اردستان</c:v>
                </c:pt>
                <c:pt idx="15">
                  <c:v>اصفهان 1</c:v>
                </c:pt>
                <c:pt idx="16">
                  <c:v>جرقویه</c:v>
                </c:pt>
                <c:pt idx="17">
                  <c:v>سمیرم</c:v>
                </c:pt>
                <c:pt idx="18">
                  <c:v>مبارکه</c:v>
                </c:pt>
                <c:pt idx="19">
                  <c:v>شهرضا</c:v>
                </c:pt>
                <c:pt idx="20">
                  <c:v>فلاورجان</c:v>
                </c:pt>
                <c:pt idx="21">
                  <c:v>لنجان</c:v>
                </c:pt>
                <c:pt idx="22">
                  <c:v>اصفهان 2</c:v>
                </c:pt>
                <c:pt idx="23">
                  <c:v>شاهین شهر و میمه</c:v>
                </c:pt>
                <c:pt idx="24">
                  <c:v>ورزنه</c:v>
                </c:pt>
                <c:pt idx="25">
                  <c:v>فریدونشهر</c:v>
                </c:pt>
                <c:pt idx="26">
                  <c:v>نائین</c:v>
                </c:pt>
                <c:pt idx="27">
                  <c:v>گلپایگان</c:v>
                </c:pt>
              </c:strCache>
            </c:strRef>
          </c:cat>
          <c:val>
            <c:numRef>
              <c:f>'مقایسه با اهداف موردانتظار'!$B$261:$B$288</c:f>
              <c:numCache>
                <c:formatCode>0.00</c:formatCode>
                <c:ptCount val="28"/>
                <c:pt idx="0">
                  <c:v>30.522643018099878</c:v>
                </c:pt>
                <c:pt idx="1">
                  <c:v>21.41205243716221</c:v>
                </c:pt>
                <c:pt idx="2">
                  <c:v>18.91968808697137</c:v>
                </c:pt>
                <c:pt idx="3">
                  <c:v>18.453378430317471</c:v>
                </c:pt>
                <c:pt idx="4">
                  <c:v>16.971527178602244</c:v>
                </c:pt>
                <c:pt idx="5">
                  <c:v>16.923837784371909</c:v>
                </c:pt>
                <c:pt idx="6">
                  <c:v>16.209567675075892</c:v>
                </c:pt>
                <c:pt idx="7">
                  <c:v>16.052958212660322</c:v>
                </c:pt>
                <c:pt idx="8">
                  <c:v>15.632624150686009</c:v>
                </c:pt>
                <c:pt idx="9">
                  <c:v>15.193680592279218</c:v>
                </c:pt>
                <c:pt idx="10">
                  <c:v>15.007776049766719</c:v>
                </c:pt>
                <c:pt idx="11">
                  <c:v>14.95808659540106</c:v>
                </c:pt>
                <c:pt idx="12">
                  <c:v>14.797611857331457</c:v>
                </c:pt>
                <c:pt idx="13">
                  <c:v>14.622422080942782</c:v>
                </c:pt>
                <c:pt idx="14">
                  <c:v>14.420803782505912</c:v>
                </c:pt>
                <c:pt idx="15">
                  <c:v>14.36747903571988</c:v>
                </c:pt>
                <c:pt idx="16">
                  <c:v>13.645270754671893</c:v>
                </c:pt>
                <c:pt idx="17">
                  <c:v>13.551066038489179</c:v>
                </c:pt>
                <c:pt idx="18">
                  <c:v>13.343076266473533</c:v>
                </c:pt>
                <c:pt idx="19">
                  <c:v>13.304651654377478</c:v>
                </c:pt>
                <c:pt idx="20">
                  <c:v>13.059323194958214</c:v>
                </c:pt>
                <c:pt idx="21">
                  <c:v>12.977180711403951</c:v>
                </c:pt>
                <c:pt idx="22">
                  <c:v>12.878869564988705</c:v>
                </c:pt>
                <c:pt idx="23">
                  <c:v>12.790364458956033</c:v>
                </c:pt>
                <c:pt idx="24">
                  <c:v>11.928968415344992</c:v>
                </c:pt>
                <c:pt idx="25">
                  <c:v>11.70069385513902</c:v>
                </c:pt>
                <c:pt idx="26">
                  <c:v>11.265667240108135</c:v>
                </c:pt>
                <c:pt idx="27">
                  <c:v>10.974055762271268</c:v>
                </c:pt>
              </c:numCache>
            </c:numRef>
          </c:val>
          <c:extLst>
            <c:ext xmlns:c16="http://schemas.microsoft.com/office/drawing/2014/chart" uri="{C3380CC4-5D6E-409C-BE32-E72D297353CC}">
              <c16:uniqueId val="{00000000-74FB-41B1-8A1D-4C3F46F9CB22}"/>
            </c:ext>
          </c:extLst>
        </c:ser>
        <c:ser>
          <c:idx val="1"/>
          <c:order val="1"/>
          <c:tx>
            <c:strRef>
              <c:f>'مقایسه با اهداف موردانتظار'!$C$260</c:f>
              <c:strCache>
                <c:ptCount val="1"/>
                <c:pt idx="0">
                  <c:v>هدف  موردانتظار شیوع پره دیابت در بهار1404</c:v>
                </c:pt>
              </c:strCache>
            </c:strRef>
          </c:tx>
          <c:spPr>
            <a:solidFill>
              <a:schemeClr val="accent2"/>
            </a:solidFill>
            <a:ln>
              <a:noFill/>
            </a:ln>
            <a:effectLst/>
          </c:spPr>
          <c:invertIfNegative val="0"/>
          <c:dPt>
            <c:idx val="12"/>
            <c:invertIfNegative val="0"/>
            <c:bubble3D val="0"/>
            <c:spPr>
              <a:solidFill>
                <a:srgbClr val="FF0000"/>
              </a:solidFill>
              <a:ln>
                <a:noFill/>
              </a:ln>
              <a:effectLst/>
            </c:spPr>
            <c:extLst>
              <c:ext xmlns:c16="http://schemas.microsoft.com/office/drawing/2014/chart" uri="{C3380CC4-5D6E-409C-BE32-E72D297353CC}">
                <c16:uniqueId val="{00000003-74FB-41B1-8A1D-4C3F46F9CB22}"/>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موردانتظار'!$A$261:$A$288</c:f>
              <c:strCache>
                <c:ptCount val="28"/>
                <c:pt idx="0">
                  <c:v>بوئین و میاندشت</c:v>
                </c:pt>
                <c:pt idx="1">
                  <c:v>خمینی شهر</c:v>
                </c:pt>
                <c:pt idx="2">
                  <c:v>خوانسار</c:v>
                </c:pt>
                <c:pt idx="3">
                  <c:v>برخوار</c:v>
                </c:pt>
                <c:pt idx="4">
                  <c:v>نجف آباد</c:v>
                </c:pt>
                <c:pt idx="5">
                  <c:v>خور و بیابانک</c:v>
                </c:pt>
                <c:pt idx="6">
                  <c:v>چادگان</c:v>
                </c:pt>
                <c:pt idx="7">
                  <c:v>کوهپایه</c:v>
                </c:pt>
                <c:pt idx="8">
                  <c:v>تیران و کرون</c:v>
                </c:pt>
                <c:pt idx="9">
                  <c:v>فریدن</c:v>
                </c:pt>
                <c:pt idx="10">
                  <c:v>دهاقان</c:v>
                </c:pt>
                <c:pt idx="11">
                  <c:v>نطنز</c:v>
                </c:pt>
                <c:pt idx="12">
                  <c:v>استان</c:v>
                </c:pt>
                <c:pt idx="13">
                  <c:v>هرند</c:v>
                </c:pt>
                <c:pt idx="14">
                  <c:v>اردستان</c:v>
                </c:pt>
                <c:pt idx="15">
                  <c:v>اصفهان 1</c:v>
                </c:pt>
                <c:pt idx="16">
                  <c:v>جرقویه</c:v>
                </c:pt>
                <c:pt idx="17">
                  <c:v>سمیرم</c:v>
                </c:pt>
                <c:pt idx="18">
                  <c:v>مبارکه</c:v>
                </c:pt>
                <c:pt idx="19">
                  <c:v>شهرضا</c:v>
                </c:pt>
                <c:pt idx="20">
                  <c:v>فلاورجان</c:v>
                </c:pt>
                <c:pt idx="21">
                  <c:v>لنجان</c:v>
                </c:pt>
                <c:pt idx="22">
                  <c:v>اصفهان 2</c:v>
                </c:pt>
                <c:pt idx="23">
                  <c:v>شاهین شهر و میمه</c:v>
                </c:pt>
                <c:pt idx="24">
                  <c:v>ورزنه</c:v>
                </c:pt>
                <c:pt idx="25">
                  <c:v>فریدونشهر</c:v>
                </c:pt>
                <c:pt idx="26">
                  <c:v>نائین</c:v>
                </c:pt>
                <c:pt idx="27">
                  <c:v>گلپایگان</c:v>
                </c:pt>
              </c:strCache>
            </c:strRef>
          </c:cat>
          <c:val>
            <c:numRef>
              <c:f>'مقایسه با اهداف موردانتظار'!$C$261:$C$288</c:f>
              <c:numCache>
                <c:formatCode>0.00</c:formatCode>
                <c:ptCount val="28"/>
                <c:pt idx="0">
                  <c:v>29.6</c:v>
                </c:pt>
                <c:pt idx="1">
                  <c:v>21.740000000000002</c:v>
                </c:pt>
                <c:pt idx="2">
                  <c:v>17.68</c:v>
                </c:pt>
                <c:pt idx="3">
                  <c:v>18.77</c:v>
                </c:pt>
                <c:pt idx="4">
                  <c:v>17.100000000000001</c:v>
                </c:pt>
                <c:pt idx="5">
                  <c:v>16.66</c:v>
                </c:pt>
                <c:pt idx="6">
                  <c:v>15.85</c:v>
                </c:pt>
                <c:pt idx="7">
                  <c:v>16.48</c:v>
                </c:pt>
                <c:pt idx="8">
                  <c:v>15.9</c:v>
                </c:pt>
                <c:pt idx="9">
                  <c:v>14.76</c:v>
                </c:pt>
                <c:pt idx="10">
                  <c:v>14.94</c:v>
                </c:pt>
                <c:pt idx="11">
                  <c:v>15.209999999999999</c:v>
                </c:pt>
                <c:pt idx="12">
                  <c:v>15.15</c:v>
                </c:pt>
                <c:pt idx="13">
                  <c:v>15.11</c:v>
                </c:pt>
                <c:pt idx="14">
                  <c:v>14.42</c:v>
                </c:pt>
                <c:pt idx="15">
                  <c:v>15.65</c:v>
                </c:pt>
                <c:pt idx="16">
                  <c:v>14.24</c:v>
                </c:pt>
                <c:pt idx="17">
                  <c:v>13.49</c:v>
                </c:pt>
                <c:pt idx="18">
                  <c:v>13.53</c:v>
                </c:pt>
                <c:pt idx="19">
                  <c:v>13.24</c:v>
                </c:pt>
                <c:pt idx="20">
                  <c:v>13.08</c:v>
                </c:pt>
                <c:pt idx="21">
                  <c:v>13.34</c:v>
                </c:pt>
                <c:pt idx="22">
                  <c:v>13.889999999999999</c:v>
                </c:pt>
                <c:pt idx="23">
                  <c:v>13.07</c:v>
                </c:pt>
                <c:pt idx="24">
                  <c:v>12.26</c:v>
                </c:pt>
                <c:pt idx="25">
                  <c:v>11.33</c:v>
                </c:pt>
                <c:pt idx="26">
                  <c:v>10.799999999999999</c:v>
                </c:pt>
                <c:pt idx="27">
                  <c:v>11.059999999999999</c:v>
                </c:pt>
              </c:numCache>
            </c:numRef>
          </c:val>
          <c:extLst>
            <c:ext xmlns:c16="http://schemas.microsoft.com/office/drawing/2014/chart" uri="{C3380CC4-5D6E-409C-BE32-E72D297353CC}">
              <c16:uniqueId val="{00000001-74FB-41B1-8A1D-4C3F46F9CB22}"/>
            </c:ext>
          </c:extLst>
        </c:ser>
        <c:dLbls>
          <c:dLblPos val="outEnd"/>
          <c:showLegendKey val="0"/>
          <c:showVal val="1"/>
          <c:showCatName val="0"/>
          <c:showSerName val="0"/>
          <c:showPercent val="0"/>
          <c:showBubbleSize val="0"/>
        </c:dLbls>
        <c:gapWidth val="219"/>
        <c:overlap val="-27"/>
        <c:axId val="924321375"/>
        <c:axId val="924328447"/>
      </c:barChart>
      <c:catAx>
        <c:axId val="9243213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fa-IR"/>
          </a:p>
        </c:txPr>
        <c:crossAx val="924328447"/>
        <c:crosses val="autoZero"/>
        <c:auto val="1"/>
        <c:lblAlgn val="ctr"/>
        <c:lblOffset val="100"/>
        <c:noMultiLvlLbl val="0"/>
      </c:catAx>
      <c:valAx>
        <c:axId val="924328447"/>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924321375"/>
        <c:crosses val="autoZero"/>
        <c:crossBetween val="between"/>
      </c:valAx>
      <c:spPr>
        <a:noFill/>
        <a:ln>
          <a:noFill/>
        </a:ln>
        <a:effectLst/>
      </c:spPr>
    </c:plotArea>
    <c:legend>
      <c:legendPos val="b"/>
      <c:layout>
        <c:manualLayout>
          <c:xMode val="edge"/>
          <c:yMode val="edge"/>
          <c:x val="0.19286080376513076"/>
          <c:y val="0.94997791986720526"/>
          <c:w val="0.60231705752924258"/>
          <c:h val="3.701971445303381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400" dirty="0">
                <a:solidFill>
                  <a:srgbClr val="FF0000"/>
                </a:solidFill>
              </a:rPr>
              <a:t>مقایسه درصد مراقبت پره دیابت با</a:t>
            </a:r>
            <a:r>
              <a:rPr lang="fa-IR" sz="2400" baseline="0" dirty="0">
                <a:solidFill>
                  <a:srgbClr val="FF0000"/>
                </a:solidFill>
              </a:rPr>
              <a:t> هدف موردانتظار به تفکیک شهرستانها در بهار1404</a:t>
            </a:r>
            <a:endParaRPr lang="en-US" sz="2400" dirty="0">
              <a:solidFill>
                <a:srgbClr val="FF0000"/>
              </a:solidFill>
            </a:endParaRPr>
          </a:p>
        </c:rich>
      </c:tx>
      <c:layout>
        <c:manualLayout>
          <c:xMode val="edge"/>
          <c:yMode val="edge"/>
          <c:x val="0.19771401862438429"/>
          <c:y val="1.70807465018466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موردانتظار'!$B$325</c:f>
              <c:strCache>
                <c:ptCount val="1"/>
                <c:pt idx="0">
                  <c:v>درصد مراقبت پره دیابت در بهار 1404</c:v>
                </c:pt>
              </c:strCache>
            </c:strRef>
          </c:tx>
          <c:spPr>
            <a:solidFill>
              <a:schemeClr val="accent1"/>
            </a:solidFill>
            <a:ln>
              <a:noFill/>
            </a:ln>
            <a:effectLst/>
          </c:spPr>
          <c:invertIfNegative val="0"/>
          <c:dPt>
            <c:idx val="18"/>
            <c:invertIfNegative val="0"/>
            <c:bubble3D val="0"/>
            <c:spPr>
              <a:solidFill>
                <a:srgbClr val="002060"/>
              </a:solidFill>
              <a:ln>
                <a:noFill/>
              </a:ln>
              <a:effectLst/>
            </c:spPr>
            <c:extLst>
              <c:ext xmlns:c16="http://schemas.microsoft.com/office/drawing/2014/chart" uri="{C3380CC4-5D6E-409C-BE32-E72D297353CC}">
                <c16:uniqueId val="{00000002-1CD8-4A0D-8F99-9192DCAC63B5}"/>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موردانتظار'!$A$326:$A$353</c:f>
              <c:strCache>
                <c:ptCount val="28"/>
                <c:pt idx="0">
                  <c:v>بوئین و میاندشت</c:v>
                </c:pt>
                <c:pt idx="1">
                  <c:v>دهاقان</c:v>
                </c:pt>
                <c:pt idx="2">
                  <c:v>فریدونشهر</c:v>
                </c:pt>
                <c:pt idx="3">
                  <c:v>کوهپایه</c:v>
                </c:pt>
                <c:pt idx="4">
                  <c:v>خور و بیابانک</c:v>
                </c:pt>
                <c:pt idx="5">
                  <c:v>خوانسار</c:v>
                </c:pt>
                <c:pt idx="6">
                  <c:v>اردستان</c:v>
                </c:pt>
                <c:pt idx="7">
                  <c:v>فریدن</c:v>
                </c:pt>
                <c:pt idx="8">
                  <c:v>هرند</c:v>
                </c:pt>
                <c:pt idx="9">
                  <c:v>فلاورجان</c:v>
                </c:pt>
                <c:pt idx="10">
                  <c:v>چادگان</c:v>
                </c:pt>
                <c:pt idx="11">
                  <c:v>ورزنه</c:v>
                </c:pt>
                <c:pt idx="12">
                  <c:v>شهرضا</c:v>
                </c:pt>
                <c:pt idx="13">
                  <c:v>سمیرم</c:v>
                </c:pt>
                <c:pt idx="14">
                  <c:v>لنجان</c:v>
                </c:pt>
                <c:pt idx="15">
                  <c:v>جرقویه</c:v>
                </c:pt>
                <c:pt idx="16">
                  <c:v>تیران و کرون</c:v>
                </c:pt>
                <c:pt idx="17">
                  <c:v>گلپایگان</c:v>
                </c:pt>
                <c:pt idx="18">
                  <c:v>استان</c:v>
                </c:pt>
                <c:pt idx="19">
                  <c:v>نطنز</c:v>
                </c:pt>
                <c:pt idx="20">
                  <c:v>نائین</c:v>
                </c:pt>
                <c:pt idx="21">
                  <c:v>نجف آباد</c:v>
                </c:pt>
                <c:pt idx="22">
                  <c:v>اصفهان 1</c:v>
                </c:pt>
                <c:pt idx="23">
                  <c:v>اصفهان 2</c:v>
                </c:pt>
                <c:pt idx="24">
                  <c:v>مبارکه</c:v>
                </c:pt>
                <c:pt idx="25">
                  <c:v>برخوار</c:v>
                </c:pt>
                <c:pt idx="26">
                  <c:v>شاهین شهر و میمه</c:v>
                </c:pt>
                <c:pt idx="27">
                  <c:v>خمینی شهر</c:v>
                </c:pt>
              </c:strCache>
            </c:strRef>
          </c:cat>
          <c:val>
            <c:numRef>
              <c:f>'مقایسه با اهداف موردانتظار'!$B$326:$B$353</c:f>
              <c:numCache>
                <c:formatCode>0.00</c:formatCode>
                <c:ptCount val="28"/>
                <c:pt idx="0">
                  <c:v>54.908485856905152</c:v>
                </c:pt>
                <c:pt idx="1">
                  <c:v>54.639175257731956</c:v>
                </c:pt>
                <c:pt idx="2">
                  <c:v>54.182590233545646</c:v>
                </c:pt>
                <c:pt idx="3">
                  <c:v>53.025641025641022</c:v>
                </c:pt>
                <c:pt idx="4">
                  <c:v>50.553290623179969</c:v>
                </c:pt>
                <c:pt idx="5">
                  <c:v>50.299043062200951</c:v>
                </c:pt>
                <c:pt idx="6">
                  <c:v>48.732394366197184</c:v>
                </c:pt>
                <c:pt idx="7">
                  <c:v>46.885813148788927</c:v>
                </c:pt>
                <c:pt idx="8">
                  <c:v>46.226912928759894</c:v>
                </c:pt>
                <c:pt idx="9">
                  <c:v>45.337368887961176</c:v>
                </c:pt>
                <c:pt idx="10">
                  <c:v>44.079794079794084</c:v>
                </c:pt>
                <c:pt idx="11">
                  <c:v>42.478873239436624</c:v>
                </c:pt>
                <c:pt idx="12">
                  <c:v>37.147379201191697</c:v>
                </c:pt>
                <c:pt idx="13">
                  <c:v>35.310236836954395</c:v>
                </c:pt>
                <c:pt idx="14">
                  <c:v>34.902774743281626</c:v>
                </c:pt>
                <c:pt idx="15">
                  <c:v>33.984647592463361</c:v>
                </c:pt>
                <c:pt idx="16">
                  <c:v>30.679156908665107</c:v>
                </c:pt>
                <c:pt idx="17">
                  <c:v>30.368429166024356</c:v>
                </c:pt>
                <c:pt idx="18">
                  <c:v>30.178181008863231</c:v>
                </c:pt>
                <c:pt idx="19">
                  <c:v>29.493087557603687</c:v>
                </c:pt>
                <c:pt idx="20">
                  <c:v>26.602703881378108</c:v>
                </c:pt>
                <c:pt idx="21">
                  <c:v>26.507332971211301</c:v>
                </c:pt>
                <c:pt idx="22">
                  <c:v>26.497386707251135</c:v>
                </c:pt>
                <c:pt idx="23">
                  <c:v>25.956623561755421</c:v>
                </c:pt>
                <c:pt idx="24">
                  <c:v>25.40357660705655</c:v>
                </c:pt>
                <c:pt idx="25">
                  <c:v>22.888962765957448</c:v>
                </c:pt>
                <c:pt idx="26">
                  <c:v>22.381693859589738</c:v>
                </c:pt>
                <c:pt idx="27">
                  <c:v>21.045797922568461</c:v>
                </c:pt>
              </c:numCache>
            </c:numRef>
          </c:val>
          <c:extLst>
            <c:ext xmlns:c16="http://schemas.microsoft.com/office/drawing/2014/chart" uri="{C3380CC4-5D6E-409C-BE32-E72D297353CC}">
              <c16:uniqueId val="{00000000-1CD8-4A0D-8F99-9192DCAC63B5}"/>
            </c:ext>
          </c:extLst>
        </c:ser>
        <c:ser>
          <c:idx val="1"/>
          <c:order val="1"/>
          <c:tx>
            <c:strRef>
              <c:f>'مقایسه با اهداف موردانتظار'!$C$325</c:f>
              <c:strCache>
                <c:ptCount val="1"/>
                <c:pt idx="0">
                  <c:v>هدف موردانتظار مراقبت پره دیابت بهار 1404</c:v>
                </c:pt>
              </c:strCache>
            </c:strRef>
          </c:tx>
          <c:spPr>
            <a:solidFill>
              <a:schemeClr val="accent2"/>
            </a:solidFill>
            <a:ln>
              <a:noFill/>
            </a:ln>
            <a:effectLst/>
          </c:spPr>
          <c:invertIfNegative val="0"/>
          <c:dPt>
            <c:idx val="18"/>
            <c:invertIfNegative val="0"/>
            <c:bubble3D val="0"/>
            <c:spPr>
              <a:solidFill>
                <a:srgbClr val="FF0000"/>
              </a:solidFill>
              <a:ln>
                <a:noFill/>
              </a:ln>
              <a:effectLst/>
            </c:spPr>
            <c:extLst>
              <c:ext xmlns:c16="http://schemas.microsoft.com/office/drawing/2014/chart" uri="{C3380CC4-5D6E-409C-BE32-E72D297353CC}">
                <c16:uniqueId val="{00000003-1CD8-4A0D-8F99-9192DCAC63B5}"/>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موردانتظار'!$A$326:$A$353</c:f>
              <c:strCache>
                <c:ptCount val="28"/>
                <c:pt idx="0">
                  <c:v>بوئین و میاندشت</c:v>
                </c:pt>
                <c:pt idx="1">
                  <c:v>دهاقان</c:v>
                </c:pt>
                <c:pt idx="2">
                  <c:v>فریدونشهر</c:v>
                </c:pt>
                <c:pt idx="3">
                  <c:v>کوهپایه</c:v>
                </c:pt>
                <c:pt idx="4">
                  <c:v>خور و بیابانک</c:v>
                </c:pt>
                <c:pt idx="5">
                  <c:v>خوانسار</c:v>
                </c:pt>
                <c:pt idx="6">
                  <c:v>اردستان</c:v>
                </c:pt>
                <c:pt idx="7">
                  <c:v>فریدن</c:v>
                </c:pt>
                <c:pt idx="8">
                  <c:v>هرند</c:v>
                </c:pt>
                <c:pt idx="9">
                  <c:v>فلاورجان</c:v>
                </c:pt>
                <c:pt idx="10">
                  <c:v>چادگان</c:v>
                </c:pt>
                <c:pt idx="11">
                  <c:v>ورزنه</c:v>
                </c:pt>
                <c:pt idx="12">
                  <c:v>شهرضا</c:v>
                </c:pt>
                <c:pt idx="13">
                  <c:v>سمیرم</c:v>
                </c:pt>
                <c:pt idx="14">
                  <c:v>لنجان</c:v>
                </c:pt>
                <c:pt idx="15">
                  <c:v>جرقویه</c:v>
                </c:pt>
                <c:pt idx="16">
                  <c:v>تیران و کرون</c:v>
                </c:pt>
                <c:pt idx="17">
                  <c:v>گلپایگان</c:v>
                </c:pt>
                <c:pt idx="18">
                  <c:v>استان</c:v>
                </c:pt>
                <c:pt idx="19">
                  <c:v>نطنز</c:v>
                </c:pt>
                <c:pt idx="20">
                  <c:v>نائین</c:v>
                </c:pt>
                <c:pt idx="21">
                  <c:v>نجف آباد</c:v>
                </c:pt>
                <c:pt idx="22">
                  <c:v>اصفهان 1</c:v>
                </c:pt>
                <c:pt idx="23">
                  <c:v>اصفهان 2</c:v>
                </c:pt>
                <c:pt idx="24">
                  <c:v>مبارکه</c:v>
                </c:pt>
                <c:pt idx="25">
                  <c:v>برخوار</c:v>
                </c:pt>
                <c:pt idx="26">
                  <c:v>شاهین شهر و میمه</c:v>
                </c:pt>
                <c:pt idx="27">
                  <c:v>خمینی شهر</c:v>
                </c:pt>
              </c:strCache>
            </c:strRef>
          </c:cat>
          <c:val>
            <c:numRef>
              <c:f>'مقایسه با اهداف موردانتظار'!$C$326:$C$353</c:f>
              <c:numCache>
                <c:formatCode>0.00</c:formatCode>
                <c:ptCount val="28"/>
                <c:pt idx="0">
                  <c:v>52.01</c:v>
                </c:pt>
                <c:pt idx="1">
                  <c:v>49.74</c:v>
                </c:pt>
                <c:pt idx="2">
                  <c:v>46.51</c:v>
                </c:pt>
                <c:pt idx="3">
                  <c:v>41.45</c:v>
                </c:pt>
                <c:pt idx="4">
                  <c:v>46.48</c:v>
                </c:pt>
                <c:pt idx="5">
                  <c:v>47.72</c:v>
                </c:pt>
                <c:pt idx="6">
                  <c:v>44.74</c:v>
                </c:pt>
                <c:pt idx="7">
                  <c:v>40.03</c:v>
                </c:pt>
                <c:pt idx="8">
                  <c:v>37.07</c:v>
                </c:pt>
                <c:pt idx="9">
                  <c:v>40.290000000000006</c:v>
                </c:pt>
                <c:pt idx="10">
                  <c:v>37.67</c:v>
                </c:pt>
                <c:pt idx="11">
                  <c:v>38.03</c:v>
                </c:pt>
                <c:pt idx="12">
                  <c:v>33.480000000000004</c:v>
                </c:pt>
                <c:pt idx="13">
                  <c:v>40.299999999999997</c:v>
                </c:pt>
                <c:pt idx="14">
                  <c:v>31.34</c:v>
                </c:pt>
                <c:pt idx="15">
                  <c:v>27.9</c:v>
                </c:pt>
                <c:pt idx="16">
                  <c:v>29.979999999999997</c:v>
                </c:pt>
                <c:pt idx="17">
                  <c:v>26.03</c:v>
                </c:pt>
                <c:pt idx="18">
                  <c:v>27.8</c:v>
                </c:pt>
                <c:pt idx="19">
                  <c:v>24.66</c:v>
                </c:pt>
                <c:pt idx="20">
                  <c:v>23.77</c:v>
                </c:pt>
                <c:pt idx="21">
                  <c:v>24.3</c:v>
                </c:pt>
                <c:pt idx="22">
                  <c:v>26.01</c:v>
                </c:pt>
                <c:pt idx="23">
                  <c:v>23.82</c:v>
                </c:pt>
                <c:pt idx="24">
                  <c:v>20.68</c:v>
                </c:pt>
                <c:pt idx="25">
                  <c:v>21.64</c:v>
                </c:pt>
                <c:pt idx="26">
                  <c:v>21.37</c:v>
                </c:pt>
                <c:pt idx="27">
                  <c:v>21.55</c:v>
                </c:pt>
              </c:numCache>
            </c:numRef>
          </c:val>
          <c:extLst>
            <c:ext xmlns:c16="http://schemas.microsoft.com/office/drawing/2014/chart" uri="{C3380CC4-5D6E-409C-BE32-E72D297353CC}">
              <c16:uniqueId val="{00000001-1CD8-4A0D-8F99-9192DCAC63B5}"/>
            </c:ext>
          </c:extLst>
        </c:ser>
        <c:dLbls>
          <c:dLblPos val="outEnd"/>
          <c:showLegendKey val="0"/>
          <c:showVal val="1"/>
          <c:showCatName val="0"/>
          <c:showSerName val="0"/>
          <c:showPercent val="0"/>
          <c:showBubbleSize val="0"/>
        </c:dLbls>
        <c:gapWidth val="219"/>
        <c:overlap val="-27"/>
        <c:axId val="521584944"/>
        <c:axId val="521579952"/>
      </c:barChart>
      <c:catAx>
        <c:axId val="521584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a-IR"/>
          </a:p>
        </c:txPr>
        <c:crossAx val="521579952"/>
        <c:crosses val="autoZero"/>
        <c:auto val="1"/>
        <c:lblAlgn val="ctr"/>
        <c:lblOffset val="100"/>
        <c:noMultiLvlLbl val="0"/>
      </c:catAx>
      <c:valAx>
        <c:axId val="52157995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5215849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fa-IR" sz="2000" b="1" dirty="0">
                <a:solidFill>
                  <a:srgbClr val="F13B55"/>
                </a:solidFill>
              </a:rPr>
              <a:t>مقایسه</a:t>
            </a:r>
            <a:r>
              <a:rPr lang="fa-IR" sz="2000" b="1" baseline="0" dirty="0">
                <a:solidFill>
                  <a:srgbClr val="F13B55"/>
                </a:solidFill>
              </a:rPr>
              <a:t> درصد خطرسنجی قلبی عروقی به تفکیک شهرستان ها درفصل بهار1404 و زمستان 1403</a:t>
            </a:r>
            <a:endParaRPr lang="en-US" sz="2000" b="1" dirty="0">
              <a:solidFill>
                <a:srgbClr val="F13B55"/>
              </a:solidFill>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Sheet1!$B$38</c:f>
              <c:strCache>
                <c:ptCount val="1"/>
                <c:pt idx="0">
                  <c:v>درصد خطرسنجی انجام شده در بهار1404</c:v>
                </c:pt>
              </c:strCache>
            </c:strRef>
          </c:tx>
          <c:spPr>
            <a:solidFill>
              <a:schemeClr val="accent1"/>
            </a:solidFill>
            <a:ln>
              <a:noFill/>
            </a:ln>
            <a:effectLst/>
          </c:spPr>
          <c:invertIfNegative val="0"/>
          <c:dPt>
            <c:idx val="22"/>
            <c:invertIfNegative val="0"/>
            <c:bubble3D val="0"/>
            <c:spPr>
              <a:solidFill>
                <a:srgbClr val="002060"/>
              </a:solidFill>
              <a:ln>
                <a:noFill/>
              </a:ln>
              <a:effectLst/>
            </c:spPr>
            <c:extLst>
              <c:ext xmlns:c16="http://schemas.microsoft.com/office/drawing/2014/chart" uri="{C3380CC4-5D6E-409C-BE32-E72D297353CC}">
                <c16:uniqueId val="{00000000-FDA0-4FDD-8015-EE320A1B0C77}"/>
              </c:ext>
            </c:extLst>
          </c:dPt>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Sheet1!$A$39:$A$66</c:f>
              <c:strCache>
                <c:ptCount val="28"/>
                <c:pt idx="0">
                  <c:v>اردستان</c:v>
                </c:pt>
                <c:pt idx="1">
                  <c:v>ورزنه</c:v>
                </c:pt>
                <c:pt idx="2">
                  <c:v>کوهپایه</c:v>
                </c:pt>
                <c:pt idx="3">
                  <c:v>جرقویه</c:v>
                </c:pt>
                <c:pt idx="4">
                  <c:v>نطنز</c:v>
                </c:pt>
                <c:pt idx="5">
                  <c:v>فریدن</c:v>
                </c:pt>
                <c:pt idx="6">
                  <c:v>چادگان</c:v>
                </c:pt>
                <c:pt idx="7">
                  <c:v>گلپایگان</c:v>
                </c:pt>
                <c:pt idx="8">
                  <c:v>فریدونشهر</c:v>
                </c:pt>
                <c:pt idx="9">
                  <c:v>خور و بیابانک</c:v>
                </c:pt>
                <c:pt idx="10">
                  <c:v>هرند</c:v>
                </c:pt>
                <c:pt idx="11">
                  <c:v>بوئین و میاندشت</c:v>
                </c:pt>
                <c:pt idx="12">
                  <c:v>تیران و کرون</c:v>
                </c:pt>
                <c:pt idx="13">
                  <c:v>خوانسار</c:v>
                </c:pt>
                <c:pt idx="14">
                  <c:v>سمیرم</c:v>
                </c:pt>
                <c:pt idx="15">
                  <c:v>شهرضا</c:v>
                </c:pt>
                <c:pt idx="16">
                  <c:v>دهاقان</c:v>
                </c:pt>
                <c:pt idx="17">
                  <c:v>مبارکه</c:v>
                </c:pt>
                <c:pt idx="18">
                  <c:v>فلاورجان</c:v>
                </c:pt>
                <c:pt idx="19">
                  <c:v>لنجان</c:v>
                </c:pt>
                <c:pt idx="20">
                  <c:v>نایین</c:v>
                </c:pt>
                <c:pt idx="21">
                  <c:v>برخوار</c:v>
                </c:pt>
                <c:pt idx="22">
                  <c:v>استان</c:v>
                </c:pt>
                <c:pt idx="23">
                  <c:v>خمینی شهر</c:v>
                </c:pt>
                <c:pt idx="24">
                  <c:v>نجف آباد</c:v>
                </c:pt>
                <c:pt idx="25">
                  <c:v>شاهین شهر</c:v>
                </c:pt>
                <c:pt idx="26">
                  <c:v>اصفهان1</c:v>
                </c:pt>
                <c:pt idx="27">
                  <c:v>اصفهان2</c:v>
                </c:pt>
              </c:strCache>
            </c:strRef>
          </c:cat>
          <c:val>
            <c:numRef>
              <c:f>Sheet1!$B$39:$B$66</c:f>
              <c:numCache>
                <c:formatCode>General</c:formatCode>
                <c:ptCount val="28"/>
                <c:pt idx="0">
                  <c:v>20.83</c:v>
                </c:pt>
                <c:pt idx="1">
                  <c:v>17.12</c:v>
                </c:pt>
                <c:pt idx="2">
                  <c:v>16.440000000000001</c:v>
                </c:pt>
                <c:pt idx="3">
                  <c:v>15.79</c:v>
                </c:pt>
                <c:pt idx="4">
                  <c:v>15.5</c:v>
                </c:pt>
                <c:pt idx="5">
                  <c:v>15.07</c:v>
                </c:pt>
                <c:pt idx="6">
                  <c:v>14.95</c:v>
                </c:pt>
                <c:pt idx="7">
                  <c:v>14.64</c:v>
                </c:pt>
                <c:pt idx="8">
                  <c:v>14.37</c:v>
                </c:pt>
                <c:pt idx="9">
                  <c:v>14.26</c:v>
                </c:pt>
                <c:pt idx="10">
                  <c:v>14.23</c:v>
                </c:pt>
                <c:pt idx="11">
                  <c:v>13.9</c:v>
                </c:pt>
                <c:pt idx="12">
                  <c:v>13.45</c:v>
                </c:pt>
                <c:pt idx="13">
                  <c:v>13.33</c:v>
                </c:pt>
                <c:pt idx="14">
                  <c:v>12.1</c:v>
                </c:pt>
                <c:pt idx="15">
                  <c:v>11.69</c:v>
                </c:pt>
                <c:pt idx="16">
                  <c:v>11.6</c:v>
                </c:pt>
                <c:pt idx="17">
                  <c:v>11.59</c:v>
                </c:pt>
                <c:pt idx="18">
                  <c:v>11.57</c:v>
                </c:pt>
                <c:pt idx="19">
                  <c:v>10.75</c:v>
                </c:pt>
                <c:pt idx="20">
                  <c:v>10.33</c:v>
                </c:pt>
                <c:pt idx="21">
                  <c:v>8.8800000000000008</c:v>
                </c:pt>
                <c:pt idx="22">
                  <c:v>7.87</c:v>
                </c:pt>
                <c:pt idx="23">
                  <c:v>7.58</c:v>
                </c:pt>
                <c:pt idx="24">
                  <c:v>7.39</c:v>
                </c:pt>
                <c:pt idx="25">
                  <c:v>7.14</c:v>
                </c:pt>
                <c:pt idx="26">
                  <c:v>6.08</c:v>
                </c:pt>
                <c:pt idx="27">
                  <c:v>5.37</c:v>
                </c:pt>
              </c:numCache>
            </c:numRef>
          </c:val>
          <c:extLst>
            <c:ext xmlns:c16="http://schemas.microsoft.com/office/drawing/2014/chart" uri="{C3380CC4-5D6E-409C-BE32-E72D297353CC}">
              <c16:uniqueId val="{00000000-284D-452F-AC35-214F27FD0991}"/>
            </c:ext>
          </c:extLst>
        </c:ser>
        <c:ser>
          <c:idx val="1"/>
          <c:order val="1"/>
          <c:tx>
            <c:strRef>
              <c:f>Sheet1!$C$38</c:f>
              <c:strCache>
                <c:ptCount val="1"/>
                <c:pt idx="0">
                  <c:v>درصد خطرسنجی انجام شده در زمستان1403</c:v>
                </c:pt>
              </c:strCache>
            </c:strRef>
          </c:tx>
          <c:spPr>
            <a:solidFill>
              <a:schemeClr val="accent2"/>
            </a:solidFill>
            <a:ln>
              <a:noFill/>
            </a:ln>
            <a:effectLst/>
          </c:spPr>
          <c:invertIfNegative val="0"/>
          <c:dPt>
            <c:idx val="22"/>
            <c:invertIfNegative val="0"/>
            <c:bubble3D val="0"/>
            <c:spPr>
              <a:solidFill>
                <a:srgbClr val="FF0000"/>
              </a:solidFill>
              <a:ln>
                <a:noFill/>
              </a:ln>
              <a:effectLst/>
            </c:spPr>
            <c:extLst>
              <c:ext xmlns:c16="http://schemas.microsoft.com/office/drawing/2014/chart" uri="{C3380CC4-5D6E-409C-BE32-E72D297353CC}">
                <c16:uniqueId val="{00000001-FDA0-4FDD-8015-EE320A1B0C77}"/>
              </c:ext>
            </c:extLst>
          </c:dPt>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Sheet1!$A$39:$A$66</c:f>
              <c:strCache>
                <c:ptCount val="28"/>
                <c:pt idx="0">
                  <c:v>اردستان</c:v>
                </c:pt>
                <c:pt idx="1">
                  <c:v>ورزنه</c:v>
                </c:pt>
                <c:pt idx="2">
                  <c:v>کوهپایه</c:v>
                </c:pt>
                <c:pt idx="3">
                  <c:v>جرقویه</c:v>
                </c:pt>
                <c:pt idx="4">
                  <c:v>نطنز</c:v>
                </c:pt>
                <c:pt idx="5">
                  <c:v>فریدن</c:v>
                </c:pt>
                <c:pt idx="6">
                  <c:v>چادگان</c:v>
                </c:pt>
                <c:pt idx="7">
                  <c:v>گلپایگان</c:v>
                </c:pt>
                <c:pt idx="8">
                  <c:v>فریدونشهر</c:v>
                </c:pt>
                <c:pt idx="9">
                  <c:v>خور و بیابانک</c:v>
                </c:pt>
                <c:pt idx="10">
                  <c:v>هرند</c:v>
                </c:pt>
                <c:pt idx="11">
                  <c:v>بوئین و میاندشت</c:v>
                </c:pt>
                <c:pt idx="12">
                  <c:v>تیران و کرون</c:v>
                </c:pt>
                <c:pt idx="13">
                  <c:v>خوانسار</c:v>
                </c:pt>
                <c:pt idx="14">
                  <c:v>سمیرم</c:v>
                </c:pt>
                <c:pt idx="15">
                  <c:v>شهرضا</c:v>
                </c:pt>
                <c:pt idx="16">
                  <c:v>دهاقان</c:v>
                </c:pt>
                <c:pt idx="17">
                  <c:v>مبارکه</c:v>
                </c:pt>
                <c:pt idx="18">
                  <c:v>فلاورجان</c:v>
                </c:pt>
                <c:pt idx="19">
                  <c:v>لنجان</c:v>
                </c:pt>
                <c:pt idx="20">
                  <c:v>نایین</c:v>
                </c:pt>
                <c:pt idx="21">
                  <c:v>برخوار</c:v>
                </c:pt>
                <c:pt idx="22">
                  <c:v>استان</c:v>
                </c:pt>
                <c:pt idx="23">
                  <c:v>خمینی شهر</c:v>
                </c:pt>
                <c:pt idx="24">
                  <c:v>نجف آباد</c:v>
                </c:pt>
                <c:pt idx="25">
                  <c:v>شاهین شهر</c:v>
                </c:pt>
                <c:pt idx="26">
                  <c:v>اصفهان1</c:v>
                </c:pt>
                <c:pt idx="27">
                  <c:v>اصفهان2</c:v>
                </c:pt>
              </c:strCache>
            </c:strRef>
          </c:cat>
          <c:val>
            <c:numRef>
              <c:f>Sheet1!$C$39:$C$66</c:f>
              <c:numCache>
                <c:formatCode>General</c:formatCode>
                <c:ptCount val="28"/>
                <c:pt idx="0">
                  <c:v>13.6</c:v>
                </c:pt>
                <c:pt idx="1">
                  <c:v>12.61</c:v>
                </c:pt>
                <c:pt idx="2">
                  <c:v>15.31</c:v>
                </c:pt>
                <c:pt idx="3">
                  <c:v>10.23</c:v>
                </c:pt>
                <c:pt idx="4">
                  <c:v>8.75</c:v>
                </c:pt>
                <c:pt idx="5">
                  <c:v>10.210000000000001</c:v>
                </c:pt>
                <c:pt idx="6">
                  <c:v>10.38</c:v>
                </c:pt>
                <c:pt idx="7">
                  <c:v>15.11</c:v>
                </c:pt>
                <c:pt idx="8">
                  <c:v>11.26</c:v>
                </c:pt>
                <c:pt idx="9">
                  <c:v>8.2899999999999991</c:v>
                </c:pt>
                <c:pt idx="10">
                  <c:v>10.14</c:v>
                </c:pt>
                <c:pt idx="11">
                  <c:v>9.66</c:v>
                </c:pt>
                <c:pt idx="12">
                  <c:v>8.74</c:v>
                </c:pt>
                <c:pt idx="13">
                  <c:v>10.94</c:v>
                </c:pt>
                <c:pt idx="14">
                  <c:v>10.63</c:v>
                </c:pt>
                <c:pt idx="15">
                  <c:v>7.03</c:v>
                </c:pt>
                <c:pt idx="16">
                  <c:v>9.4499999999999993</c:v>
                </c:pt>
                <c:pt idx="17">
                  <c:v>6.47</c:v>
                </c:pt>
                <c:pt idx="18">
                  <c:v>8.76</c:v>
                </c:pt>
                <c:pt idx="19">
                  <c:v>7.07</c:v>
                </c:pt>
                <c:pt idx="20">
                  <c:v>12.72</c:v>
                </c:pt>
                <c:pt idx="21">
                  <c:v>6.58</c:v>
                </c:pt>
                <c:pt idx="22">
                  <c:v>6.07</c:v>
                </c:pt>
                <c:pt idx="23">
                  <c:v>8.25</c:v>
                </c:pt>
                <c:pt idx="24">
                  <c:v>5.29</c:v>
                </c:pt>
                <c:pt idx="25">
                  <c:v>4.91</c:v>
                </c:pt>
                <c:pt idx="26">
                  <c:v>4</c:v>
                </c:pt>
                <c:pt idx="27">
                  <c:v>5.14</c:v>
                </c:pt>
              </c:numCache>
            </c:numRef>
          </c:val>
          <c:extLst>
            <c:ext xmlns:c16="http://schemas.microsoft.com/office/drawing/2014/chart" uri="{C3380CC4-5D6E-409C-BE32-E72D297353CC}">
              <c16:uniqueId val="{00000001-284D-452F-AC35-214F27FD0991}"/>
            </c:ext>
          </c:extLst>
        </c:ser>
        <c:dLbls>
          <c:showLegendKey val="0"/>
          <c:showVal val="0"/>
          <c:showCatName val="0"/>
          <c:showSerName val="0"/>
          <c:showPercent val="0"/>
          <c:showBubbleSize val="0"/>
        </c:dLbls>
        <c:gapWidth val="219"/>
        <c:overlap val="-27"/>
        <c:axId val="1418022320"/>
        <c:axId val="1418016912"/>
      </c:barChart>
      <c:catAx>
        <c:axId val="1418022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fa-IR"/>
          </a:p>
        </c:txPr>
        <c:crossAx val="1418016912"/>
        <c:crosses val="autoZero"/>
        <c:auto val="1"/>
        <c:lblAlgn val="ctr"/>
        <c:lblOffset val="100"/>
        <c:noMultiLvlLbl val="0"/>
      </c:catAx>
      <c:valAx>
        <c:axId val="14180169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4180223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fa-I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a-I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000" dirty="0">
                <a:solidFill>
                  <a:srgbClr val="FF0000"/>
                </a:solidFill>
              </a:rPr>
              <a:t>مقایسه درصد شیوع فشارخون با هدف موردانتظار</a:t>
            </a:r>
            <a:r>
              <a:rPr lang="fa-IR" sz="2000" baseline="0" dirty="0">
                <a:solidFill>
                  <a:srgbClr val="FF0000"/>
                </a:solidFill>
              </a:rPr>
              <a:t>به تفکیک شهرستانها تا بهار1404</a:t>
            </a:r>
            <a:endParaRPr lang="en-US" sz="2000" dirty="0">
              <a:solidFill>
                <a:srgbClr val="FF0000"/>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موردانتظار'!$B$194</c:f>
              <c:strCache>
                <c:ptCount val="1"/>
                <c:pt idx="0">
                  <c:v>درصد شیوع فشارخون تا بهار1404</c:v>
                </c:pt>
              </c:strCache>
            </c:strRef>
          </c:tx>
          <c:spPr>
            <a:solidFill>
              <a:schemeClr val="accent1"/>
            </a:solidFill>
            <a:ln>
              <a:noFill/>
            </a:ln>
            <a:effectLst/>
          </c:spPr>
          <c:invertIfNegative val="0"/>
          <c:dPt>
            <c:idx val="18"/>
            <c:invertIfNegative val="0"/>
            <c:bubble3D val="0"/>
            <c:spPr>
              <a:solidFill>
                <a:srgbClr val="002060"/>
              </a:solidFill>
              <a:ln>
                <a:noFill/>
              </a:ln>
              <a:effectLst/>
            </c:spPr>
            <c:extLst>
              <c:ext xmlns:c16="http://schemas.microsoft.com/office/drawing/2014/chart" uri="{C3380CC4-5D6E-409C-BE32-E72D297353CC}">
                <c16:uniqueId val="{00000002-DBFE-428A-8922-3D27A5EB04ED}"/>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موردانتظار'!$A$195:$A$222</c:f>
              <c:strCache>
                <c:ptCount val="28"/>
                <c:pt idx="0">
                  <c:v>خور و بیابانک</c:v>
                </c:pt>
                <c:pt idx="1">
                  <c:v>اردستان</c:v>
                </c:pt>
                <c:pt idx="2">
                  <c:v>بوئین و میاندشت</c:v>
                </c:pt>
                <c:pt idx="3">
                  <c:v>خوانسار</c:v>
                </c:pt>
                <c:pt idx="4">
                  <c:v>جرقویه</c:v>
                </c:pt>
                <c:pt idx="5">
                  <c:v>ورزنه</c:v>
                </c:pt>
                <c:pt idx="6">
                  <c:v>دهاقان</c:v>
                </c:pt>
                <c:pt idx="7">
                  <c:v>کوهپایه</c:v>
                </c:pt>
                <c:pt idx="8">
                  <c:v>هرند</c:v>
                </c:pt>
                <c:pt idx="9">
                  <c:v>چادگان</c:v>
                </c:pt>
                <c:pt idx="10">
                  <c:v>تیران و کرون</c:v>
                </c:pt>
                <c:pt idx="11">
                  <c:v>نطنز</c:v>
                </c:pt>
                <c:pt idx="12">
                  <c:v>نجف آباد</c:v>
                </c:pt>
                <c:pt idx="13">
                  <c:v>شهرضا</c:v>
                </c:pt>
                <c:pt idx="14">
                  <c:v>اصفهان 1</c:v>
                </c:pt>
                <c:pt idx="15">
                  <c:v>فلاورجان</c:v>
                </c:pt>
                <c:pt idx="16">
                  <c:v>برخوار</c:v>
                </c:pt>
                <c:pt idx="17">
                  <c:v>فریدن</c:v>
                </c:pt>
                <c:pt idx="18">
                  <c:v>استان</c:v>
                </c:pt>
                <c:pt idx="19">
                  <c:v>نائین</c:v>
                </c:pt>
                <c:pt idx="20">
                  <c:v>لنجان</c:v>
                </c:pt>
                <c:pt idx="21">
                  <c:v>گلپایگان</c:v>
                </c:pt>
                <c:pt idx="22">
                  <c:v>مبارکه</c:v>
                </c:pt>
                <c:pt idx="23">
                  <c:v>فریدونشهر</c:v>
                </c:pt>
                <c:pt idx="24">
                  <c:v>شاهین شهر و میمه</c:v>
                </c:pt>
                <c:pt idx="25">
                  <c:v>خمینی شهر</c:v>
                </c:pt>
                <c:pt idx="26">
                  <c:v>اصفهان 2</c:v>
                </c:pt>
                <c:pt idx="27">
                  <c:v>سمیرم</c:v>
                </c:pt>
              </c:strCache>
            </c:strRef>
          </c:cat>
          <c:val>
            <c:numRef>
              <c:f>'مقایسه با اهداف موردانتظار'!$B$195:$B$222</c:f>
              <c:numCache>
                <c:formatCode>General</c:formatCode>
                <c:ptCount val="28"/>
                <c:pt idx="0">
                  <c:v>33.770000000000003</c:v>
                </c:pt>
                <c:pt idx="1">
                  <c:v>30.93</c:v>
                </c:pt>
                <c:pt idx="2">
                  <c:v>26.33</c:v>
                </c:pt>
                <c:pt idx="3">
                  <c:v>25.32</c:v>
                </c:pt>
                <c:pt idx="4">
                  <c:v>25.25</c:v>
                </c:pt>
                <c:pt idx="5">
                  <c:v>25.03</c:v>
                </c:pt>
                <c:pt idx="6">
                  <c:v>24.1</c:v>
                </c:pt>
                <c:pt idx="7">
                  <c:v>23.7</c:v>
                </c:pt>
                <c:pt idx="8">
                  <c:v>23.68</c:v>
                </c:pt>
                <c:pt idx="9">
                  <c:v>22.8</c:v>
                </c:pt>
                <c:pt idx="10">
                  <c:v>22.68</c:v>
                </c:pt>
                <c:pt idx="11">
                  <c:v>22.31</c:v>
                </c:pt>
                <c:pt idx="12">
                  <c:v>21.04</c:v>
                </c:pt>
                <c:pt idx="13">
                  <c:v>20.71</c:v>
                </c:pt>
                <c:pt idx="14">
                  <c:v>20.67</c:v>
                </c:pt>
                <c:pt idx="15">
                  <c:v>20.09</c:v>
                </c:pt>
                <c:pt idx="16">
                  <c:v>20.03</c:v>
                </c:pt>
                <c:pt idx="17">
                  <c:v>19.98</c:v>
                </c:pt>
                <c:pt idx="18">
                  <c:v>19.86</c:v>
                </c:pt>
                <c:pt idx="19">
                  <c:v>19.190000000000001</c:v>
                </c:pt>
                <c:pt idx="20">
                  <c:v>19.12</c:v>
                </c:pt>
                <c:pt idx="21">
                  <c:v>19.11</c:v>
                </c:pt>
                <c:pt idx="22">
                  <c:v>19.07</c:v>
                </c:pt>
                <c:pt idx="23">
                  <c:v>18.739999999999998</c:v>
                </c:pt>
                <c:pt idx="24">
                  <c:v>18.48</c:v>
                </c:pt>
                <c:pt idx="25">
                  <c:v>18.21</c:v>
                </c:pt>
                <c:pt idx="26">
                  <c:v>17.14</c:v>
                </c:pt>
                <c:pt idx="27">
                  <c:v>16.91</c:v>
                </c:pt>
              </c:numCache>
            </c:numRef>
          </c:val>
          <c:extLst>
            <c:ext xmlns:c16="http://schemas.microsoft.com/office/drawing/2014/chart" uri="{C3380CC4-5D6E-409C-BE32-E72D297353CC}">
              <c16:uniqueId val="{00000000-DBFE-428A-8922-3D27A5EB04ED}"/>
            </c:ext>
          </c:extLst>
        </c:ser>
        <c:ser>
          <c:idx val="1"/>
          <c:order val="1"/>
          <c:tx>
            <c:strRef>
              <c:f>'مقایسه با اهداف موردانتظار'!$C$194</c:f>
              <c:strCache>
                <c:ptCount val="1"/>
                <c:pt idx="0">
                  <c:v>هدف موردانتظار شیوع فشارخون تابهار1404</c:v>
                </c:pt>
              </c:strCache>
            </c:strRef>
          </c:tx>
          <c:spPr>
            <a:solidFill>
              <a:schemeClr val="accent2"/>
            </a:solidFill>
            <a:ln>
              <a:noFill/>
            </a:ln>
            <a:effectLst/>
          </c:spPr>
          <c:invertIfNegative val="0"/>
          <c:dPt>
            <c:idx val="18"/>
            <c:invertIfNegative val="0"/>
            <c:bubble3D val="0"/>
            <c:spPr>
              <a:solidFill>
                <a:srgbClr val="FF0000"/>
              </a:solidFill>
              <a:ln>
                <a:noFill/>
              </a:ln>
              <a:effectLst/>
            </c:spPr>
            <c:extLst>
              <c:ext xmlns:c16="http://schemas.microsoft.com/office/drawing/2014/chart" uri="{C3380CC4-5D6E-409C-BE32-E72D297353CC}">
                <c16:uniqueId val="{00000003-DBFE-428A-8922-3D27A5EB04ED}"/>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موردانتظار'!$A$195:$A$222</c:f>
              <c:strCache>
                <c:ptCount val="28"/>
                <c:pt idx="0">
                  <c:v>خور و بیابانک</c:v>
                </c:pt>
                <c:pt idx="1">
                  <c:v>اردستان</c:v>
                </c:pt>
                <c:pt idx="2">
                  <c:v>بوئین و میاندشت</c:v>
                </c:pt>
                <c:pt idx="3">
                  <c:v>خوانسار</c:v>
                </c:pt>
                <c:pt idx="4">
                  <c:v>جرقویه</c:v>
                </c:pt>
                <c:pt idx="5">
                  <c:v>ورزنه</c:v>
                </c:pt>
                <c:pt idx="6">
                  <c:v>دهاقان</c:v>
                </c:pt>
                <c:pt idx="7">
                  <c:v>کوهپایه</c:v>
                </c:pt>
                <c:pt idx="8">
                  <c:v>هرند</c:v>
                </c:pt>
                <c:pt idx="9">
                  <c:v>چادگان</c:v>
                </c:pt>
                <c:pt idx="10">
                  <c:v>تیران و کرون</c:v>
                </c:pt>
                <c:pt idx="11">
                  <c:v>نطنز</c:v>
                </c:pt>
                <c:pt idx="12">
                  <c:v>نجف آباد</c:v>
                </c:pt>
                <c:pt idx="13">
                  <c:v>شهرضا</c:v>
                </c:pt>
                <c:pt idx="14">
                  <c:v>اصفهان 1</c:v>
                </c:pt>
                <c:pt idx="15">
                  <c:v>فلاورجان</c:v>
                </c:pt>
                <c:pt idx="16">
                  <c:v>برخوار</c:v>
                </c:pt>
                <c:pt idx="17">
                  <c:v>فریدن</c:v>
                </c:pt>
                <c:pt idx="18">
                  <c:v>استان</c:v>
                </c:pt>
                <c:pt idx="19">
                  <c:v>نائین</c:v>
                </c:pt>
                <c:pt idx="20">
                  <c:v>لنجان</c:v>
                </c:pt>
                <c:pt idx="21">
                  <c:v>گلپایگان</c:v>
                </c:pt>
                <c:pt idx="22">
                  <c:v>مبارکه</c:v>
                </c:pt>
                <c:pt idx="23">
                  <c:v>فریدونشهر</c:v>
                </c:pt>
                <c:pt idx="24">
                  <c:v>شاهین شهر و میمه</c:v>
                </c:pt>
                <c:pt idx="25">
                  <c:v>خمینی شهر</c:v>
                </c:pt>
                <c:pt idx="26">
                  <c:v>اصفهان 2</c:v>
                </c:pt>
                <c:pt idx="27">
                  <c:v>سمیرم</c:v>
                </c:pt>
              </c:strCache>
            </c:strRef>
          </c:cat>
          <c:val>
            <c:numRef>
              <c:f>'مقایسه با اهداف موردانتظار'!$C$195:$C$222</c:f>
              <c:numCache>
                <c:formatCode>General</c:formatCode>
                <c:ptCount val="28"/>
                <c:pt idx="0">
                  <c:v>33.76</c:v>
                </c:pt>
                <c:pt idx="1">
                  <c:v>31.28</c:v>
                </c:pt>
                <c:pt idx="2">
                  <c:v>26.33</c:v>
                </c:pt>
                <c:pt idx="3">
                  <c:v>25.56</c:v>
                </c:pt>
                <c:pt idx="4">
                  <c:v>25.53</c:v>
                </c:pt>
                <c:pt idx="5">
                  <c:v>23.96</c:v>
                </c:pt>
                <c:pt idx="6">
                  <c:v>24.25</c:v>
                </c:pt>
                <c:pt idx="7">
                  <c:v>23.69</c:v>
                </c:pt>
                <c:pt idx="8">
                  <c:v>25.16</c:v>
                </c:pt>
                <c:pt idx="9">
                  <c:v>22.97</c:v>
                </c:pt>
                <c:pt idx="10">
                  <c:v>22.94</c:v>
                </c:pt>
                <c:pt idx="11">
                  <c:v>22.73</c:v>
                </c:pt>
                <c:pt idx="12">
                  <c:v>21.34</c:v>
                </c:pt>
                <c:pt idx="13">
                  <c:v>21.01</c:v>
                </c:pt>
                <c:pt idx="14">
                  <c:v>21.05</c:v>
                </c:pt>
                <c:pt idx="15">
                  <c:v>20.43</c:v>
                </c:pt>
                <c:pt idx="16">
                  <c:v>22.73</c:v>
                </c:pt>
                <c:pt idx="17">
                  <c:v>20.09</c:v>
                </c:pt>
                <c:pt idx="18">
                  <c:v>20.239999999999998</c:v>
                </c:pt>
                <c:pt idx="19">
                  <c:v>19.440000000000001</c:v>
                </c:pt>
                <c:pt idx="20">
                  <c:v>19.52</c:v>
                </c:pt>
                <c:pt idx="21">
                  <c:v>19.420000000000002</c:v>
                </c:pt>
                <c:pt idx="22">
                  <c:v>19.38</c:v>
                </c:pt>
                <c:pt idx="23">
                  <c:v>18.940000000000001</c:v>
                </c:pt>
                <c:pt idx="24">
                  <c:v>18.7</c:v>
                </c:pt>
                <c:pt idx="25">
                  <c:v>18.55</c:v>
                </c:pt>
                <c:pt idx="26">
                  <c:v>17.64</c:v>
                </c:pt>
                <c:pt idx="27">
                  <c:v>17.010000000000002</c:v>
                </c:pt>
              </c:numCache>
            </c:numRef>
          </c:val>
          <c:extLst>
            <c:ext xmlns:c16="http://schemas.microsoft.com/office/drawing/2014/chart" uri="{C3380CC4-5D6E-409C-BE32-E72D297353CC}">
              <c16:uniqueId val="{00000001-DBFE-428A-8922-3D27A5EB04ED}"/>
            </c:ext>
          </c:extLst>
        </c:ser>
        <c:dLbls>
          <c:dLblPos val="outEnd"/>
          <c:showLegendKey val="0"/>
          <c:showVal val="1"/>
          <c:showCatName val="0"/>
          <c:showSerName val="0"/>
          <c:showPercent val="0"/>
          <c:showBubbleSize val="0"/>
        </c:dLbls>
        <c:gapWidth val="219"/>
        <c:overlap val="-27"/>
        <c:axId val="1499325551"/>
        <c:axId val="1499325967"/>
      </c:barChart>
      <c:catAx>
        <c:axId val="14993255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fa-IR"/>
          </a:p>
        </c:txPr>
        <c:crossAx val="1499325967"/>
        <c:crosses val="autoZero"/>
        <c:auto val="1"/>
        <c:lblAlgn val="ctr"/>
        <c:lblOffset val="100"/>
        <c:noMultiLvlLbl val="0"/>
      </c:catAx>
      <c:valAx>
        <c:axId val="14993259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499325551"/>
        <c:crosses val="autoZero"/>
        <c:crossBetween val="between"/>
      </c:valAx>
      <c:spPr>
        <a:noFill/>
        <a:ln>
          <a:noFill/>
        </a:ln>
        <a:effectLst/>
      </c:spPr>
    </c:plotArea>
    <c:legend>
      <c:legendPos val="b"/>
      <c:layout>
        <c:manualLayout>
          <c:xMode val="edge"/>
          <c:yMode val="edge"/>
          <c:x val="0.30037806316140847"/>
          <c:y val="0.93664392001524754"/>
          <c:w val="0.40590246905435273"/>
          <c:h val="3.6224292898781194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rgbClr val="FF0000"/>
                </a:solidFill>
                <a:latin typeface="+mn-lt"/>
                <a:ea typeface="+mn-ea"/>
                <a:cs typeface="B Titr" panose="00000700000000000000" pitchFamily="2" charset="-78"/>
              </a:defRPr>
            </a:pPr>
            <a:r>
              <a:rPr lang="fa-IR" sz="2000" dirty="0">
                <a:solidFill>
                  <a:srgbClr val="FF0000"/>
                </a:solidFill>
                <a:cs typeface="B Titr" panose="00000700000000000000" pitchFamily="2" charset="-78"/>
              </a:rPr>
              <a:t>درصد خطرسنجی تجمیعی و شیوع دیابت و فشارخون به تفکیک شهرستانها تا</a:t>
            </a:r>
            <a:r>
              <a:rPr lang="fa-IR" sz="2000" baseline="0" dirty="0">
                <a:solidFill>
                  <a:srgbClr val="FF0000"/>
                </a:solidFill>
                <a:cs typeface="B Titr" panose="00000700000000000000" pitchFamily="2" charset="-78"/>
              </a:rPr>
              <a:t> بهار 1404</a:t>
            </a:r>
            <a:endParaRPr lang="en-US" sz="2000" dirty="0">
              <a:solidFill>
                <a:srgbClr val="FF0000"/>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FF0000"/>
              </a:solidFill>
              <a:latin typeface="+mn-lt"/>
              <a:ea typeface="+mn-ea"/>
              <a:cs typeface="B Titr" panose="00000700000000000000" pitchFamily="2" charset="-78"/>
            </a:defRPr>
          </a:pPr>
          <a:endParaRPr lang="fa-IR"/>
        </a:p>
      </c:txPr>
    </c:title>
    <c:autoTitleDeleted val="0"/>
    <c:plotArea>
      <c:layout/>
      <c:barChart>
        <c:barDir val="col"/>
        <c:grouping val="clustered"/>
        <c:varyColors val="0"/>
        <c:ser>
          <c:idx val="0"/>
          <c:order val="0"/>
          <c:tx>
            <c:strRef>
              <c:f>Sheet3!$B$2</c:f>
              <c:strCache>
                <c:ptCount val="1"/>
                <c:pt idx="0">
                  <c:v>درصد خطرسنجی تا بهار</c:v>
                </c:pt>
              </c:strCache>
            </c:strRef>
          </c:tx>
          <c:spPr>
            <a:solidFill>
              <a:schemeClr val="accent1"/>
            </a:solidFill>
            <a:ln>
              <a:noFill/>
            </a:ln>
            <a:effectLst/>
          </c:spPr>
          <c:invertIfNegative val="0"/>
          <c:dPt>
            <c:idx val="25"/>
            <c:invertIfNegative val="0"/>
            <c:bubble3D val="0"/>
            <c:spPr>
              <a:solidFill>
                <a:srgbClr val="2683C6"/>
              </a:solidFill>
              <a:ln>
                <a:noFill/>
              </a:ln>
              <a:effectLst/>
            </c:spPr>
            <c:extLst>
              <c:ext xmlns:c16="http://schemas.microsoft.com/office/drawing/2014/chart" uri="{C3380CC4-5D6E-409C-BE32-E72D297353CC}">
                <c16:uniqueId val="{00000003-DE33-48FA-ABE5-CBA69040481C}"/>
              </c:ext>
            </c:extLst>
          </c:dPt>
          <c:dLbls>
            <c:dLbl>
              <c:idx val="25"/>
              <c:spPr>
                <a:noFill/>
                <a:ln>
                  <a:noFill/>
                </a:ln>
                <a:effectLst/>
              </c:spPr>
              <c:txPr>
                <a:bodyPr rot="-5400000" spcFirstLastPara="1" vertOverflow="ellipsis" wrap="square" lIns="38100" tIns="19050" rIns="38100" bIns="19050" anchor="ctr" anchorCtr="1">
                  <a:spAutoFit/>
                </a:bodyPr>
                <a:lstStyle/>
                <a:p>
                  <a:pPr>
                    <a:defRPr sz="1600" b="0" i="0" u="none" strike="noStrike" kern="1200" baseline="0">
                      <a:solidFill>
                        <a:srgbClr val="FF0000"/>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3-DE33-48FA-ABE5-CBA69040481C}"/>
                </c:ext>
              </c:extLst>
            </c:dLbl>
            <c:spPr>
              <a:noFill/>
              <a:ln>
                <a:noFill/>
              </a:ln>
              <a:effectLst/>
            </c:spPr>
            <c:txPr>
              <a:bodyPr rot="-5400000" spcFirstLastPara="1" vertOverflow="ellipsis"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Sheet3!$A$3:$A$30</c:f>
              <c:strCache>
                <c:ptCount val="28"/>
                <c:pt idx="0">
                  <c:v>فریدن</c:v>
                </c:pt>
                <c:pt idx="1">
                  <c:v>چادگان</c:v>
                </c:pt>
                <c:pt idx="2">
                  <c:v>فریدونشهر</c:v>
                </c:pt>
                <c:pt idx="3">
                  <c:v>گلپایگان</c:v>
                </c:pt>
                <c:pt idx="4">
                  <c:v>سمیرم</c:v>
                </c:pt>
                <c:pt idx="5">
                  <c:v>بوئین و میاندشت</c:v>
                </c:pt>
                <c:pt idx="6">
                  <c:v>نطنز</c:v>
                </c:pt>
                <c:pt idx="7">
                  <c:v>خوانسار</c:v>
                </c:pt>
                <c:pt idx="8">
                  <c:v>ورزنه</c:v>
                </c:pt>
                <c:pt idx="9">
                  <c:v>اردستان</c:v>
                </c:pt>
                <c:pt idx="10">
                  <c:v>خور و بیابانک</c:v>
                </c:pt>
                <c:pt idx="11">
                  <c:v>هرند</c:v>
                </c:pt>
                <c:pt idx="12">
                  <c:v>جرقویه</c:v>
                </c:pt>
                <c:pt idx="13">
                  <c:v>فلاورجان</c:v>
                </c:pt>
                <c:pt idx="14">
                  <c:v>دهاقان</c:v>
                </c:pt>
                <c:pt idx="15">
                  <c:v>کوهپایه</c:v>
                </c:pt>
                <c:pt idx="16">
                  <c:v>نائین</c:v>
                </c:pt>
                <c:pt idx="17">
                  <c:v>تیران و کرون</c:v>
                </c:pt>
                <c:pt idx="18">
                  <c:v>مبارکه</c:v>
                </c:pt>
                <c:pt idx="19">
                  <c:v>شهرضا</c:v>
                </c:pt>
                <c:pt idx="20">
                  <c:v>لنجان</c:v>
                </c:pt>
                <c:pt idx="21">
                  <c:v>نجف آباد</c:v>
                </c:pt>
                <c:pt idx="22">
                  <c:v>برخوار</c:v>
                </c:pt>
                <c:pt idx="23">
                  <c:v>خمینی شهر</c:v>
                </c:pt>
                <c:pt idx="24">
                  <c:v>شاهین شهر و میمه</c:v>
                </c:pt>
                <c:pt idx="25">
                  <c:v>استان</c:v>
                </c:pt>
                <c:pt idx="26">
                  <c:v>اصفهان 1</c:v>
                </c:pt>
                <c:pt idx="27">
                  <c:v>اصفهان 2</c:v>
                </c:pt>
              </c:strCache>
            </c:strRef>
          </c:cat>
          <c:val>
            <c:numRef>
              <c:f>Sheet3!$B$3:$B$30</c:f>
              <c:numCache>
                <c:formatCode>General</c:formatCode>
                <c:ptCount val="28"/>
                <c:pt idx="0">
                  <c:v>91.62</c:v>
                </c:pt>
                <c:pt idx="1">
                  <c:v>90.83</c:v>
                </c:pt>
                <c:pt idx="2">
                  <c:v>90.69</c:v>
                </c:pt>
                <c:pt idx="3">
                  <c:v>89.63</c:v>
                </c:pt>
                <c:pt idx="4">
                  <c:v>89.46</c:v>
                </c:pt>
                <c:pt idx="5">
                  <c:v>88.86</c:v>
                </c:pt>
                <c:pt idx="6">
                  <c:v>88.79</c:v>
                </c:pt>
                <c:pt idx="7">
                  <c:v>88.49</c:v>
                </c:pt>
                <c:pt idx="8">
                  <c:v>87.56</c:v>
                </c:pt>
                <c:pt idx="9">
                  <c:v>87</c:v>
                </c:pt>
                <c:pt idx="10">
                  <c:v>86.27</c:v>
                </c:pt>
                <c:pt idx="11">
                  <c:v>85.7</c:v>
                </c:pt>
                <c:pt idx="12">
                  <c:v>85.13</c:v>
                </c:pt>
                <c:pt idx="13">
                  <c:v>83.93</c:v>
                </c:pt>
                <c:pt idx="14">
                  <c:v>83.79</c:v>
                </c:pt>
                <c:pt idx="15">
                  <c:v>83.1</c:v>
                </c:pt>
                <c:pt idx="16">
                  <c:v>80.11</c:v>
                </c:pt>
                <c:pt idx="17">
                  <c:v>79.72</c:v>
                </c:pt>
                <c:pt idx="18">
                  <c:v>76.61</c:v>
                </c:pt>
                <c:pt idx="19">
                  <c:v>75.08</c:v>
                </c:pt>
                <c:pt idx="20">
                  <c:v>73.7</c:v>
                </c:pt>
                <c:pt idx="21">
                  <c:v>73.13</c:v>
                </c:pt>
                <c:pt idx="22">
                  <c:v>72</c:v>
                </c:pt>
                <c:pt idx="23">
                  <c:v>69.959999999999994</c:v>
                </c:pt>
                <c:pt idx="24">
                  <c:v>65.69</c:v>
                </c:pt>
                <c:pt idx="25">
                  <c:v>60.94</c:v>
                </c:pt>
                <c:pt idx="26">
                  <c:v>51.67</c:v>
                </c:pt>
                <c:pt idx="27">
                  <c:v>48.34</c:v>
                </c:pt>
              </c:numCache>
            </c:numRef>
          </c:val>
          <c:extLst>
            <c:ext xmlns:c16="http://schemas.microsoft.com/office/drawing/2014/chart" uri="{C3380CC4-5D6E-409C-BE32-E72D297353CC}">
              <c16:uniqueId val="{00000000-DE33-48FA-ABE5-CBA69040481C}"/>
            </c:ext>
          </c:extLst>
        </c:ser>
        <c:dLbls>
          <c:showLegendKey val="0"/>
          <c:showVal val="0"/>
          <c:showCatName val="0"/>
          <c:showSerName val="0"/>
          <c:showPercent val="0"/>
          <c:showBubbleSize val="0"/>
        </c:dLbls>
        <c:gapWidth val="269"/>
        <c:axId val="1805239663"/>
        <c:axId val="1805253807"/>
      </c:barChart>
      <c:lineChart>
        <c:grouping val="standard"/>
        <c:varyColors val="0"/>
        <c:ser>
          <c:idx val="1"/>
          <c:order val="1"/>
          <c:tx>
            <c:strRef>
              <c:f>Sheet3!$C$2</c:f>
              <c:strCache>
                <c:ptCount val="1"/>
                <c:pt idx="0">
                  <c:v>شیوع فشارخون تا بهار</c:v>
                </c:pt>
              </c:strCache>
            </c:strRef>
          </c:tx>
          <c:spPr>
            <a:ln w="34925" cap="rnd">
              <a:solidFill>
                <a:schemeClr val="accent2">
                  <a:lumMod val="75000"/>
                </a:schemeClr>
              </a:solidFill>
              <a:round/>
            </a:ln>
            <a:effectLst/>
          </c:spPr>
          <c:marker>
            <c:symbol val="none"/>
          </c:marker>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accent2">
                        <a:lumMod val="50000"/>
                      </a:schemeClr>
                    </a:solidFill>
                    <a:latin typeface="+mn-lt"/>
                    <a:ea typeface="+mn-ea"/>
                    <a:cs typeface="+mn-cs"/>
                  </a:defRPr>
                </a:pPr>
                <a:endParaRPr lang="fa-I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Sheet3!$A$3:$A$30</c:f>
              <c:strCache>
                <c:ptCount val="28"/>
                <c:pt idx="0">
                  <c:v>فریدن</c:v>
                </c:pt>
                <c:pt idx="1">
                  <c:v>چادگان</c:v>
                </c:pt>
                <c:pt idx="2">
                  <c:v>فریدونشهر</c:v>
                </c:pt>
                <c:pt idx="3">
                  <c:v>گلپایگان</c:v>
                </c:pt>
                <c:pt idx="4">
                  <c:v>سمیرم</c:v>
                </c:pt>
                <c:pt idx="5">
                  <c:v>بوئین و میاندشت</c:v>
                </c:pt>
                <c:pt idx="6">
                  <c:v>نطنز</c:v>
                </c:pt>
                <c:pt idx="7">
                  <c:v>خوانسار</c:v>
                </c:pt>
                <c:pt idx="8">
                  <c:v>ورزنه</c:v>
                </c:pt>
                <c:pt idx="9">
                  <c:v>اردستان</c:v>
                </c:pt>
                <c:pt idx="10">
                  <c:v>خور و بیابانک</c:v>
                </c:pt>
                <c:pt idx="11">
                  <c:v>هرند</c:v>
                </c:pt>
                <c:pt idx="12">
                  <c:v>جرقویه</c:v>
                </c:pt>
                <c:pt idx="13">
                  <c:v>فلاورجان</c:v>
                </c:pt>
                <c:pt idx="14">
                  <c:v>دهاقان</c:v>
                </c:pt>
                <c:pt idx="15">
                  <c:v>کوهپایه</c:v>
                </c:pt>
                <c:pt idx="16">
                  <c:v>نائین</c:v>
                </c:pt>
                <c:pt idx="17">
                  <c:v>تیران و کرون</c:v>
                </c:pt>
                <c:pt idx="18">
                  <c:v>مبارکه</c:v>
                </c:pt>
                <c:pt idx="19">
                  <c:v>شهرضا</c:v>
                </c:pt>
                <c:pt idx="20">
                  <c:v>لنجان</c:v>
                </c:pt>
                <c:pt idx="21">
                  <c:v>نجف آباد</c:v>
                </c:pt>
                <c:pt idx="22">
                  <c:v>برخوار</c:v>
                </c:pt>
                <c:pt idx="23">
                  <c:v>خمینی شهر</c:v>
                </c:pt>
                <c:pt idx="24">
                  <c:v>شاهین شهر و میمه</c:v>
                </c:pt>
                <c:pt idx="25">
                  <c:v>استان</c:v>
                </c:pt>
                <c:pt idx="26">
                  <c:v>اصفهان 1</c:v>
                </c:pt>
                <c:pt idx="27">
                  <c:v>اصفهان 2</c:v>
                </c:pt>
              </c:strCache>
            </c:strRef>
          </c:cat>
          <c:val>
            <c:numRef>
              <c:f>Sheet3!$C$3:$C$30</c:f>
              <c:numCache>
                <c:formatCode>General</c:formatCode>
                <c:ptCount val="28"/>
                <c:pt idx="0">
                  <c:v>19.98</c:v>
                </c:pt>
                <c:pt idx="1">
                  <c:v>22.8</c:v>
                </c:pt>
                <c:pt idx="2">
                  <c:v>18.739999999999998</c:v>
                </c:pt>
                <c:pt idx="3">
                  <c:v>19.11</c:v>
                </c:pt>
                <c:pt idx="4">
                  <c:v>16.91</c:v>
                </c:pt>
                <c:pt idx="5">
                  <c:v>26.33</c:v>
                </c:pt>
                <c:pt idx="6">
                  <c:v>22.31</c:v>
                </c:pt>
                <c:pt idx="7">
                  <c:v>25.32</c:v>
                </c:pt>
                <c:pt idx="8">
                  <c:v>25.03</c:v>
                </c:pt>
                <c:pt idx="9">
                  <c:v>30.93</c:v>
                </c:pt>
                <c:pt idx="10">
                  <c:v>33.770000000000003</c:v>
                </c:pt>
                <c:pt idx="11">
                  <c:v>23.68</c:v>
                </c:pt>
                <c:pt idx="12">
                  <c:v>25.25</c:v>
                </c:pt>
                <c:pt idx="13">
                  <c:v>20.09</c:v>
                </c:pt>
                <c:pt idx="14">
                  <c:v>24.1</c:v>
                </c:pt>
                <c:pt idx="15">
                  <c:v>23.7</c:v>
                </c:pt>
                <c:pt idx="16">
                  <c:v>19.190000000000001</c:v>
                </c:pt>
                <c:pt idx="17">
                  <c:v>22.68</c:v>
                </c:pt>
                <c:pt idx="18">
                  <c:v>19.07</c:v>
                </c:pt>
                <c:pt idx="19">
                  <c:v>20.71</c:v>
                </c:pt>
                <c:pt idx="20">
                  <c:v>19.12</c:v>
                </c:pt>
                <c:pt idx="21">
                  <c:v>21.04</c:v>
                </c:pt>
                <c:pt idx="22">
                  <c:v>20.03</c:v>
                </c:pt>
                <c:pt idx="23">
                  <c:v>18.21</c:v>
                </c:pt>
                <c:pt idx="24">
                  <c:v>18.48</c:v>
                </c:pt>
                <c:pt idx="25">
                  <c:v>19.86</c:v>
                </c:pt>
                <c:pt idx="26">
                  <c:v>20.67</c:v>
                </c:pt>
                <c:pt idx="27">
                  <c:v>17.14</c:v>
                </c:pt>
              </c:numCache>
            </c:numRef>
          </c:val>
          <c:smooth val="0"/>
          <c:extLst>
            <c:ext xmlns:c16="http://schemas.microsoft.com/office/drawing/2014/chart" uri="{C3380CC4-5D6E-409C-BE32-E72D297353CC}">
              <c16:uniqueId val="{00000001-DE33-48FA-ABE5-CBA69040481C}"/>
            </c:ext>
          </c:extLst>
        </c:ser>
        <c:ser>
          <c:idx val="2"/>
          <c:order val="2"/>
          <c:tx>
            <c:strRef>
              <c:f>Sheet3!$D$2</c:f>
              <c:strCache>
                <c:ptCount val="1"/>
                <c:pt idx="0">
                  <c:v>شیوع دیابت تا بهار</c:v>
                </c:pt>
              </c:strCache>
            </c:strRef>
          </c:tx>
          <c:spPr>
            <a:ln w="38100" cap="rnd">
              <a:solidFill>
                <a:srgbClr val="00A44A"/>
              </a:solidFill>
              <a:round/>
            </a:ln>
            <a:effectLst/>
          </c:spPr>
          <c:marker>
            <c:symbol val="none"/>
          </c:marker>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rgbClr val="003217"/>
                    </a:solidFill>
                    <a:latin typeface="+mn-lt"/>
                    <a:ea typeface="+mn-ea"/>
                    <a:cs typeface="+mn-cs"/>
                  </a:defRPr>
                </a:pPr>
                <a:endParaRPr lang="fa-I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Sheet3!$A$3:$A$30</c:f>
              <c:strCache>
                <c:ptCount val="28"/>
                <c:pt idx="0">
                  <c:v>فریدن</c:v>
                </c:pt>
                <c:pt idx="1">
                  <c:v>چادگان</c:v>
                </c:pt>
                <c:pt idx="2">
                  <c:v>فریدونشهر</c:v>
                </c:pt>
                <c:pt idx="3">
                  <c:v>گلپایگان</c:v>
                </c:pt>
                <c:pt idx="4">
                  <c:v>سمیرم</c:v>
                </c:pt>
                <c:pt idx="5">
                  <c:v>بوئین و میاندشت</c:v>
                </c:pt>
                <c:pt idx="6">
                  <c:v>نطنز</c:v>
                </c:pt>
                <c:pt idx="7">
                  <c:v>خوانسار</c:v>
                </c:pt>
                <c:pt idx="8">
                  <c:v>ورزنه</c:v>
                </c:pt>
                <c:pt idx="9">
                  <c:v>اردستان</c:v>
                </c:pt>
                <c:pt idx="10">
                  <c:v>خور و بیابانک</c:v>
                </c:pt>
                <c:pt idx="11">
                  <c:v>هرند</c:v>
                </c:pt>
                <c:pt idx="12">
                  <c:v>جرقویه</c:v>
                </c:pt>
                <c:pt idx="13">
                  <c:v>فلاورجان</c:v>
                </c:pt>
                <c:pt idx="14">
                  <c:v>دهاقان</c:v>
                </c:pt>
                <c:pt idx="15">
                  <c:v>کوهپایه</c:v>
                </c:pt>
                <c:pt idx="16">
                  <c:v>نائین</c:v>
                </c:pt>
                <c:pt idx="17">
                  <c:v>تیران و کرون</c:v>
                </c:pt>
                <c:pt idx="18">
                  <c:v>مبارکه</c:v>
                </c:pt>
                <c:pt idx="19">
                  <c:v>شهرضا</c:v>
                </c:pt>
                <c:pt idx="20">
                  <c:v>لنجان</c:v>
                </c:pt>
                <c:pt idx="21">
                  <c:v>نجف آباد</c:v>
                </c:pt>
                <c:pt idx="22">
                  <c:v>برخوار</c:v>
                </c:pt>
                <c:pt idx="23">
                  <c:v>خمینی شهر</c:v>
                </c:pt>
                <c:pt idx="24">
                  <c:v>شاهین شهر و میمه</c:v>
                </c:pt>
                <c:pt idx="25">
                  <c:v>استان</c:v>
                </c:pt>
                <c:pt idx="26">
                  <c:v>اصفهان 1</c:v>
                </c:pt>
                <c:pt idx="27">
                  <c:v>اصفهان 2</c:v>
                </c:pt>
              </c:strCache>
            </c:strRef>
          </c:cat>
          <c:val>
            <c:numRef>
              <c:f>Sheet3!$D$3:$D$30</c:f>
              <c:numCache>
                <c:formatCode>General</c:formatCode>
                <c:ptCount val="28"/>
                <c:pt idx="0">
                  <c:v>12.96</c:v>
                </c:pt>
                <c:pt idx="1">
                  <c:v>10.68</c:v>
                </c:pt>
                <c:pt idx="2">
                  <c:v>9.01</c:v>
                </c:pt>
                <c:pt idx="3">
                  <c:v>10.31</c:v>
                </c:pt>
                <c:pt idx="4">
                  <c:v>8.74</c:v>
                </c:pt>
                <c:pt idx="5">
                  <c:v>11.52</c:v>
                </c:pt>
                <c:pt idx="6">
                  <c:v>17.97</c:v>
                </c:pt>
                <c:pt idx="7">
                  <c:v>13.52</c:v>
                </c:pt>
                <c:pt idx="8">
                  <c:v>14.23</c:v>
                </c:pt>
                <c:pt idx="9">
                  <c:v>18.72</c:v>
                </c:pt>
                <c:pt idx="10">
                  <c:v>17.41</c:v>
                </c:pt>
                <c:pt idx="11">
                  <c:v>13.86</c:v>
                </c:pt>
                <c:pt idx="12">
                  <c:v>12.92</c:v>
                </c:pt>
                <c:pt idx="13">
                  <c:v>13.23</c:v>
                </c:pt>
                <c:pt idx="14">
                  <c:v>13.9</c:v>
                </c:pt>
                <c:pt idx="15">
                  <c:v>15.49</c:v>
                </c:pt>
                <c:pt idx="16">
                  <c:v>12.49</c:v>
                </c:pt>
                <c:pt idx="17">
                  <c:v>12.53</c:v>
                </c:pt>
                <c:pt idx="18">
                  <c:v>12.82</c:v>
                </c:pt>
                <c:pt idx="19">
                  <c:v>11.7</c:v>
                </c:pt>
                <c:pt idx="20">
                  <c:v>12.29</c:v>
                </c:pt>
                <c:pt idx="21">
                  <c:v>13.9</c:v>
                </c:pt>
                <c:pt idx="22">
                  <c:v>14.62</c:v>
                </c:pt>
                <c:pt idx="23">
                  <c:v>14.31</c:v>
                </c:pt>
                <c:pt idx="24">
                  <c:v>13.83</c:v>
                </c:pt>
                <c:pt idx="25">
                  <c:v>13.26</c:v>
                </c:pt>
                <c:pt idx="26">
                  <c:v>14.22</c:v>
                </c:pt>
                <c:pt idx="27">
                  <c:v>12.4</c:v>
                </c:pt>
              </c:numCache>
            </c:numRef>
          </c:val>
          <c:smooth val="0"/>
          <c:extLst>
            <c:ext xmlns:c16="http://schemas.microsoft.com/office/drawing/2014/chart" uri="{C3380CC4-5D6E-409C-BE32-E72D297353CC}">
              <c16:uniqueId val="{00000002-DE33-48FA-ABE5-CBA69040481C}"/>
            </c:ext>
          </c:extLst>
        </c:ser>
        <c:dLbls>
          <c:showLegendKey val="0"/>
          <c:showVal val="0"/>
          <c:showCatName val="0"/>
          <c:showSerName val="0"/>
          <c:showPercent val="0"/>
          <c:showBubbleSize val="0"/>
        </c:dLbls>
        <c:marker val="1"/>
        <c:smooth val="0"/>
        <c:axId val="1805239663"/>
        <c:axId val="1805253807"/>
      </c:lineChart>
      <c:catAx>
        <c:axId val="18052396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ysClr val="windowText" lastClr="000000"/>
                </a:solidFill>
                <a:latin typeface="+mn-lt"/>
                <a:ea typeface="+mn-ea"/>
                <a:cs typeface="+mn-cs"/>
              </a:defRPr>
            </a:pPr>
            <a:endParaRPr lang="fa-IR"/>
          </a:p>
        </c:txPr>
        <c:crossAx val="1805253807"/>
        <c:crosses val="autoZero"/>
        <c:auto val="1"/>
        <c:lblAlgn val="ctr"/>
        <c:lblOffset val="100"/>
        <c:noMultiLvlLbl val="0"/>
      </c:catAx>
      <c:valAx>
        <c:axId val="18052538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8052396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0" i="0" u="none" strike="noStrike" kern="1200" spc="0" baseline="0">
                <a:solidFill>
                  <a:srgbClr val="FF0000"/>
                </a:solidFill>
                <a:latin typeface="+mn-lt"/>
                <a:ea typeface="+mn-ea"/>
                <a:cs typeface="+mn-cs"/>
              </a:defRPr>
            </a:pPr>
            <a:r>
              <a:rPr lang="fa-IR" sz="2000">
                <a:solidFill>
                  <a:srgbClr val="FF0000"/>
                </a:solidFill>
              </a:rPr>
              <a:t> مقایسه درصد مراقبت فشارخون</a:t>
            </a:r>
            <a:r>
              <a:rPr lang="fa-IR" sz="2000" baseline="0">
                <a:solidFill>
                  <a:srgbClr val="FF0000"/>
                </a:solidFill>
              </a:rPr>
              <a:t> پزشک با هدف موردانتظار به تفکیک شهرستانها در بهار1404</a:t>
            </a:r>
            <a:endParaRPr lang="en-US" sz="2000">
              <a:solidFill>
                <a:srgbClr val="FF0000"/>
              </a:solidFill>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rgbClr val="FF0000"/>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موردانتظار'!$B$1</c:f>
              <c:strCache>
                <c:ptCount val="1"/>
                <c:pt idx="0">
                  <c:v>درصد مراقبت فشارخون در بهار1403</c:v>
                </c:pt>
              </c:strCache>
            </c:strRef>
          </c:tx>
          <c:spPr>
            <a:solidFill>
              <a:schemeClr val="accent1"/>
            </a:solidFill>
            <a:ln>
              <a:noFill/>
            </a:ln>
            <a:effectLst/>
          </c:spPr>
          <c:invertIfNegative val="0"/>
          <c:dPt>
            <c:idx val="16"/>
            <c:invertIfNegative val="0"/>
            <c:bubble3D val="0"/>
            <c:spPr>
              <a:solidFill>
                <a:srgbClr val="002060"/>
              </a:solidFill>
              <a:ln>
                <a:noFill/>
              </a:ln>
              <a:effectLst/>
            </c:spPr>
            <c:extLst>
              <c:ext xmlns:c16="http://schemas.microsoft.com/office/drawing/2014/chart" uri="{C3380CC4-5D6E-409C-BE32-E72D297353CC}">
                <c16:uniqueId val="{00000002-AB09-4AE8-B06F-60AF2E86EE12}"/>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ysClr val="windowText" lastClr="00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موردانتظار'!$A$2:$A$29</c:f>
              <c:strCache>
                <c:ptCount val="28"/>
                <c:pt idx="0">
                  <c:v>خور و بیابانک</c:v>
                </c:pt>
                <c:pt idx="1">
                  <c:v>چادگان</c:v>
                </c:pt>
                <c:pt idx="2">
                  <c:v>فریدن</c:v>
                </c:pt>
                <c:pt idx="3">
                  <c:v>اردستان</c:v>
                </c:pt>
                <c:pt idx="4">
                  <c:v>هرند</c:v>
                </c:pt>
                <c:pt idx="5">
                  <c:v>بوئین و میاندشت</c:v>
                </c:pt>
                <c:pt idx="6">
                  <c:v>خوانسار</c:v>
                </c:pt>
                <c:pt idx="7">
                  <c:v>فریدونشهر</c:v>
                </c:pt>
                <c:pt idx="8">
                  <c:v>دهاقان</c:v>
                </c:pt>
                <c:pt idx="9">
                  <c:v>نائین</c:v>
                </c:pt>
                <c:pt idx="10">
                  <c:v>فلاورجان</c:v>
                </c:pt>
                <c:pt idx="11">
                  <c:v>نطنز</c:v>
                </c:pt>
                <c:pt idx="12">
                  <c:v>کوهپایه</c:v>
                </c:pt>
                <c:pt idx="13">
                  <c:v>جرقویه</c:v>
                </c:pt>
                <c:pt idx="14">
                  <c:v>تیران و کرون</c:v>
                </c:pt>
                <c:pt idx="15">
                  <c:v>برخوار</c:v>
                </c:pt>
                <c:pt idx="16">
                  <c:v>استان</c:v>
                </c:pt>
                <c:pt idx="17">
                  <c:v>شاهین شهر و میمه</c:v>
                </c:pt>
                <c:pt idx="18">
                  <c:v>مبارکه</c:v>
                </c:pt>
                <c:pt idx="19">
                  <c:v>نجف آباد</c:v>
                </c:pt>
                <c:pt idx="20">
                  <c:v>اصفهان 1</c:v>
                </c:pt>
                <c:pt idx="21">
                  <c:v>شهرضا</c:v>
                </c:pt>
                <c:pt idx="22">
                  <c:v>اصفهان 2</c:v>
                </c:pt>
                <c:pt idx="23">
                  <c:v>ورزنه</c:v>
                </c:pt>
                <c:pt idx="24">
                  <c:v>لنجان</c:v>
                </c:pt>
                <c:pt idx="25">
                  <c:v>خمینی شهر</c:v>
                </c:pt>
                <c:pt idx="26">
                  <c:v>گلپایگان</c:v>
                </c:pt>
                <c:pt idx="27">
                  <c:v>سمیرم</c:v>
                </c:pt>
              </c:strCache>
            </c:strRef>
          </c:cat>
          <c:val>
            <c:numRef>
              <c:f>'مقایسه با اهداف موردانتظار'!$B$2:$B$29</c:f>
              <c:numCache>
                <c:formatCode>0.00</c:formatCode>
                <c:ptCount val="28"/>
                <c:pt idx="0">
                  <c:v>52.12103233461881</c:v>
                </c:pt>
                <c:pt idx="1">
                  <c:v>48.465974625144177</c:v>
                </c:pt>
                <c:pt idx="2">
                  <c:v>48.026533996683249</c:v>
                </c:pt>
                <c:pt idx="3">
                  <c:v>44.698987746403837</c:v>
                </c:pt>
                <c:pt idx="4">
                  <c:v>44.631185807656401</c:v>
                </c:pt>
                <c:pt idx="5">
                  <c:v>42.86903440621532</c:v>
                </c:pt>
                <c:pt idx="6">
                  <c:v>42.164599774520859</c:v>
                </c:pt>
                <c:pt idx="7">
                  <c:v>40.947816826411078</c:v>
                </c:pt>
                <c:pt idx="8">
                  <c:v>38.476520233715647</c:v>
                </c:pt>
                <c:pt idx="9">
                  <c:v>38.320690557154066</c:v>
                </c:pt>
                <c:pt idx="10">
                  <c:v>31.634162281154339</c:v>
                </c:pt>
                <c:pt idx="11">
                  <c:v>31.50923666782851</c:v>
                </c:pt>
                <c:pt idx="12">
                  <c:v>27.998593035525854</c:v>
                </c:pt>
                <c:pt idx="13">
                  <c:v>27.980952380952377</c:v>
                </c:pt>
                <c:pt idx="14">
                  <c:v>26.167462443228136</c:v>
                </c:pt>
                <c:pt idx="15">
                  <c:v>25.498132004981322</c:v>
                </c:pt>
                <c:pt idx="16">
                  <c:v>24.938010176249467</c:v>
                </c:pt>
                <c:pt idx="17">
                  <c:v>21.921300750432941</c:v>
                </c:pt>
                <c:pt idx="18">
                  <c:v>21.882304413584492</c:v>
                </c:pt>
                <c:pt idx="19">
                  <c:v>21.844789356984478</c:v>
                </c:pt>
                <c:pt idx="20">
                  <c:v>21.838646891078355</c:v>
                </c:pt>
                <c:pt idx="21">
                  <c:v>21.675984443364122</c:v>
                </c:pt>
                <c:pt idx="22">
                  <c:v>21.593504583711397</c:v>
                </c:pt>
                <c:pt idx="23">
                  <c:v>21.193771626297579</c:v>
                </c:pt>
                <c:pt idx="24">
                  <c:v>20.795394687335389</c:v>
                </c:pt>
                <c:pt idx="25">
                  <c:v>19.782631783906254</c:v>
                </c:pt>
                <c:pt idx="26">
                  <c:v>18.933380897172924</c:v>
                </c:pt>
                <c:pt idx="27">
                  <c:v>16.25413842030585</c:v>
                </c:pt>
              </c:numCache>
            </c:numRef>
          </c:val>
          <c:extLst>
            <c:ext xmlns:c16="http://schemas.microsoft.com/office/drawing/2014/chart" uri="{C3380CC4-5D6E-409C-BE32-E72D297353CC}">
              <c16:uniqueId val="{00000000-AB09-4AE8-B06F-60AF2E86EE12}"/>
            </c:ext>
          </c:extLst>
        </c:ser>
        <c:ser>
          <c:idx val="1"/>
          <c:order val="1"/>
          <c:tx>
            <c:strRef>
              <c:f>'مقایسه با اهداف موردانتظار'!$C$1</c:f>
              <c:strCache>
                <c:ptCount val="1"/>
                <c:pt idx="0">
                  <c:v>هدف مورد انتظار مراقبت در بهار 1404</c:v>
                </c:pt>
              </c:strCache>
            </c:strRef>
          </c:tx>
          <c:spPr>
            <a:solidFill>
              <a:schemeClr val="accent2"/>
            </a:solidFill>
            <a:ln>
              <a:noFill/>
            </a:ln>
            <a:effectLst/>
          </c:spPr>
          <c:invertIfNegative val="0"/>
          <c:dPt>
            <c:idx val="16"/>
            <c:invertIfNegative val="0"/>
            <c:bubble3D val="0"/>
            <c:spPr>
              <a:solidFill>
                <a:srgbClr val="FF0000"/>
              </a:solidFill>
              <a:ln>
                <a:noFill/>
              </a:ln>
              <a:effectLst/>
            </c:spPr>
            <c:extLst>
              <c:ext xmlns:c16="http://schemas.microsoft.com/office/drawing/2014/chart" uri="{C3380CC4-5D6E-409C-BE32-E72D297353CC}">
                <c16:uniqueId val="{00000003-AB09-4AE8-B06F-60AF2E86EE12}"/>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موردانتظار'!$A$2:$A$29</c:f>
              <c:strCache>
                <c:ptCount val="28"/>
                <c:pt idx="0">
                  <c:v>خور و بیابانک</c:v>
                </c:pt>
                <c:pt idx="1">
                  <c:v>چادگان</c:v>
                </c:pt>
                <c:pt idx="2">
                  <c:v>فریدن</c:v>
                </c:pt>
                <c:pt idx="3">
                  <c:v>اردستان</c:v>
                </c:pt>
                <c:pt idx="4">
                  <c:v>هرند</c:v>
                </c:pt>
                <c:pt idx="5">
                  <c:v>بوئین و میاندشت</c:v>
                </c:pt>
                <c:pt idx="6">
                  <c:v>خوانسار</c:v>
                </c:pt>
                <c:pt idx="7">
                  <c:v>فریدونشهر</c:v>
                </c:pt>
                <c:pt idx="8">
                  <c:v>دهاقان</c:v>
                </c:pt>
                <c:pt idx="9">
                  <c:v>نائین</c:v>
                </c:pt>
                <c:pt idx="10">
                  <c:v>فلاورجان</c:v>
                </c:pt>
                <c:pt idx="11">
                  <c:v>نطنز</c:v>
                </c:pt>
                <c:pt idx="12">
                  <c:v>کوهپایه</c:v>
                </c:pt>
                <c:pt idx="13">
                  <c:v>جرقویه</c:v>
                </c:pt>
                <c:pt idx="14">
                  <c:v>تیران و کرون</c:v>
                </c:pt>
                <c:pt idx="15">
                  <c:v>برخوار</c:v>
                </c:pt>
                <c:pt idx="16">
                  <c:v>استان</c:v>
                </c:pt>
                <c:pt idx="17">
                  <c:v>شاهین شهر و میمه</c:v>
                </c:pt>
                <c:pt idx="18">
                  <c:v>مبارکه</c:v>
                </c:pt>
                <c:pt idx="19">
                  <c:v>نجف آباد</c:v>
                </c:pt>
                <c:pt idx="20">
                  <c:v>اصفهان 1</c:v>
                </c:pt>
                <c:pt idx="21">
                  <c:v>شهرضا</c:v>
                </c:pt>
                <c:pt idx="22">
                  <c:v>اصفهان 2</c:v>
                </c:pt>
                <c:pt idx="23">
                  <c:v>ورزنه</c:v>
                </c:pt>
                <c:pt idx="24">
                  <c:v>لنجان</c:v>
                </c:pt>
                <c:pt idx="25">
                  <c:v>خمینی شهر</c:v>
                </c:pt>
                <c:pt idx="26">
                  <c:v>گلپایگان</c:v>
                </c:pt>
                <c:pt idx="27">
                  <c:v>سمیرم</c:v>
                </c:pt>
              </c:strCache>
            </c:strRef>
          </c:cat>
          <c:val>
            <c:numRef>
              <c:f>'مقایسه با اهداف موردانتظار'!$C$2:$C$29</c:f>
              <c:numCache>
                <c:formatCode>0.00</c:formatCode>
                <c:ptCount val="28"/>
                <c:pt idx="0">
                  <c:v>53.146811070998801</c:v>
                </c:pt>
                <c:pt idx="1">
                  <c:v>54.026548672566371</c:v>
                </c:pt>
                <c:pt idx="2">
                  <c:v>49.52036351396837</c:v>
                </c:pt>
                <c:pt idx="3">
                  <c:v>52.294000000000004</c:v>
                </c:pt>
                <c:pt idx="4">
                  <c:v>52.560202788339673</c:v>
                </c:pt>
                <c:pt idx="5">
                  <c:v>55.913312693498455</c:v>
                </c:pt>
                <c:pt idx="6">
                  <c:v>42.201730418943534</c:v>
                </c:pt>
                <c:pt idx="7">
                  <c:v>58.498652291105117</c:v>
                </c:pt>
                <c:pt idx="8">
                  <c:v>43.884766477520735</c:v>
                </c:pt>
                <c:pt idx="9">
                  <c:v>42.914012738853508</c:v>
                </c:pt>
                <c:pt idx="10">
                  <c:v>34.443320896823458</c:v>
                </c:pt>
                <c:pt idx="11">
                  <c:v>24.711538461538467</c:v>
                </c:pt>
                <c:pt idx="12">
                  <c:v>22.150576368876084</c:v>
                </c:pt>
                <c:pt idx="13">
                  <c:v>28.320816483728095</c:v>
                </c:pt>
                <c:pt idx="14">
                  <c:v>28.980096572841834</c:v>
                </c:pt>
                <c:pt idx="15">
                  <c:v>31.397449100847663</c:v>
                </c:pt>
                <c:pt idx="16">
                  <c:v>27.720000000000002</c:v>
                </c:pt>
                <c:pt idx="17">
                  <c:v>23.783492530002448</c:v>
                </c:pt>
                <c:pt idx="18">
                  <c:v>24.383064797377418</c:v>
                </c:pt>
                <c:pt idx="19">
                  <c:v>23.622344893795752</c:v>
                </c:pt>
                <c:pt idx="20">
                  <c:v>24.078641479223439</c:v>
                </c:pt>
                <c:pt idx="21">
                  <c:v>26.288158542589859</c:v>
                </c:pt>
                <c:pt idx="22">
                  <c:v>21.083716148928655</c:v>
                </c:pt>
                <c:pt idx="23">
                  <c:v>21.421897810218983</c:v>
                </c:pt>
                <c:pt idx="24">
                  <c:v>26.249092922888899</c:v>
                </c:pt>
                <c:pt idx="25">
                  <c:v>22.848430493273547</c:v>
                </c:pt>
                <c:pt idx="26">
                  <c:v>21.513790315335552</c:v>
                </c:pt>
                <c:pt idx="27">
                  <c:v>32.848930054295757</c:v>
                </c:pt>
              </c:numCache>
            </c:numRef>
          </c:val>
          <c:extLst>
            <c:ext xmlns:c16="http://schemas.microsoft.com/office/drawing/2014/chart" uri="{C3380CC4-5D6E-409C-BE32-E72D297353CC}">
              <c16:uniqueId val="{00000001-AB09-4AE8-B06F-60AF2E86EE12}"/>
            </c:ext>
          </c:extLst>
        </c:ser>
        <c:dLbls>
          <c:dLblPos val="outEnd"/>
          <c:showLegendKey val="0"/>
          <c:showVal val="1"/>
          <c:showCatName val="0"/>
          <c:showSerName val="0"/>
          <c:showPercent val="0"/>
          <c:showBubbleSize val="0"/>
        </c:dLbls>
        <c:gapWidth val="219"/>
        <c:overlap val="-27"/>
        <c:axId val="649160208"/>
        <c:axId val="649155632"/>
      </c:barChart>
      <c:catAx>
        <c:axId val="649160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a-IR"/>
          </a:p>
        </c:txPr>
        <c:crossAx val="649155632"/>
        <c:crosses val="autoZero"/>
        <c:auto val="1"/>
        <c:lblAlgn val="ctr"/>
        <c:lblOffset val="100"/>
        <c:noMultiLvlLbl val="0"/>
      </c:catAx>
      <c:valAx>
        <c:axId val="64915563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649160208"/>
        <c:crosses val="autoZero"/>
        <c:crossBetween val="between"/>
      </c:valAx>
      <c:spPr>
        <a:noFill/>
        <a:ln>
          <a:noFill/>
        </a:ln>
        <a:effectLst/>
      </c:spPr>
    </c:plotArea>
    <c:legend>
      <c:legendPos val="b"/>
      <c:layout>
        <c:manualLayout>
          <c:xMode val="edge"/>
          <c:yMode val="edge"/>
          <c:x val="0.17143565318350876"/>
          <c:y val="0.95401565640001573"/>
          <c:w val="0.62333946578654131"/>
          <c:h val="3.392293870273734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0" i="0" u="none" strike="noStrike" kern="1200" spc="0" baseline="0">
                <a:solidFill>
                  <a:srgbClr val="FF0000"/>
                </a:solidFill>
                <a:latin typeface="+mn-lt"/>
                <a:ea typeface="+mn-ea"/>
                <a:cs typeface="+mn-cs"/>
              </a:defRPr>
            </a:pPr>
            <a:r>
              <a:rPr lang="fa-IR" sz="2000" b="0" i="0" u="none" strike="noStrike" baseline="0" dirty="0">
                <a:solidFill>
                  <a:srgbClr val="FF0000"/>
                </a:solidFill>
                <a:effectLst/>
              </a:rPr>
              <a:t> مقایسه درصد مراقبت فشارخون غیرپزشک با هدف مورد انتظار به تفکیک شهرستانها در بهار1404 </a:t>
            </a:r>
            <a:endParaRPr lang="en-US" sz="2000" dirty="0">
              <a:solidFill>
                <a:srgbClr val="FF0000"/>
              </a:solidFill>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rgbClr val="FF0000"/>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موردانتظار'!$B$33</c:f>
              <c:strCache>
                <c:ptCount val="1"/>
                <c:pt idx="0">
                  <c:v>درصد مراقبت فشارخون غیرپزشک بهار1404</c:v>
                </c:pt>
              </c:strCache>
            </c:strRef>
          </c:tx>
          <c:spPr>
            <a:solidFill>
              <a:schemeClr val="accent1"/>
            </a:solidFill>
            <a:ln>
              <a:noFill/>
            </a:ln>
            <a:effectLst/>
          </c:spPr>
          <c:invertIfNegative val="0"/>
          <c:dPt>
            <c:idx val="18"/>
            <c:invertIfNegative val="0"/>
            <c:bubble3D val="0"/>
            <c:spPr>
              <a:solidFill>
                <a:srgbClr val="002060"/>
              </a:solidFill>
              <a:ln>
                <a:noFill/>
              </a:ln>
              <a:effectLst/>
            </c:spPr>
            <c:extLst>
              <c:ext xmlns:c16="http://schemas.microsoft.com/office/drawing/2014/chart" uri="{C3380CC4-5D6E-409C-BE32-E72D297353CC}">
                <c16:uniqueId val="{00000002-219D-497A-86B8-7ED856E48C4E}"/>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موردانتظار'!$A$34:$A$61</c:f>
              <c:strCache>
                <c:ptCount val="28"/>
                <c:pt idx="0">
                  <c:v>فریدونشهر</c:v>
                </c:pt>
                <c:pt idx="1">
                  <c:v>بوئین و میاندشت</c:v>
                </c:pt>
                <c:pt idx="2">
                  <c:v>فریدن</c:v>
                </c:pt>
                <c:pt idx="3">
                  <c:v>چادگان</c:v>
                </c:pt>
                <c:pt idx="4">
                  <c:v>سمیرم</c:v>
                </c:pt>
                <c:pt idx="5">
                  <c:v>گلپایگان</c:v>
                </c:pt>
                <c:pt idx="6">
                  <c:v>هرند</c:v>
                </c:pt>
                <c:pt idx="7">
                  <c:v>خور و بیابانک</c:v>
                </c:pt>
                <c:pt idx="8">
                  <c:v>کوهپایه</c:v>
                </c:pt>
                <c:pt idx="9">
                  <c:v>تیران و کرون</c:v>
                </c:pt>
                <c:pt idx="10">
                  <c:v>خوانسار</c:v>
                </c:pt>
                <c:pt idx="11">
                  <c:v>اردستان</c:v>
                </c:pt>
                <c:pt idx="12">
                  <c:v>دهاقان</c:v>
                </c:pt>
                <c:pt idx="13">
                  <c:v>ورزنه</c:v>
                </c:pt>
                <c:pt idx="14">
                  <c:v>جرقویه</c:v>
                </c:pt>
                <c:pt idx="15">
                  <c:v>نطنز</c:v>
                </c:pt>
                <c:pt idx="16">
                  <c:v>فلاورجان</c:v>
                </c:pt>
                <c:pt idx="17">
                  <c:v>نائین</c:v>
                </c:pt>
                <c:pt idx="18">
                  <c:v>استان</c:v>
                </c:pt>
                <c:pt idx="19">
                  <c:v>شهرضا</c:v>
                </c:pt>
                <c:pt idx="20">
                  <c:v>لنجان</c:v>
                </c:pt>
                <c:pt idx="21">
                  <c:v>مبارکه</c:v>
                </c:pt>
                <c:pt idx="22">
                  <c:v>شاهین شهر و میمه</c:v>
                </c:pt>
                <c:pt idx="23">
                  <c:v>برخوار</c:v>
                </c:pt>
                <c:pt idx="24">
                  <c:v>نجف آباد</c:v>
                </c:pt>
                <c:pt idx="25">
                  <c:v>خمینی شهر</c:v>
                </c:pt>
                <c:pt idx="26">
                  <c:v>اصفهان 2</c:v>
                </c:pt>
                <c:pt idx="27">
                  <c:v>اصفهان 1</c:v>
                </c:pt>
              </c:strCache>
            </c:strRef>
          </c:cat>
          <c:val>
            <c:numRef>
              <c:f>'مقایسه با اهداف موردانتظار'!$B$34:$B$61</c:f>
              <c:numCache>
                <c:formatCode>0.00</c:formatCode>
                <c:ptCount val="28"/>
                <c:pt idx="0">
                  <c:v>84.611288604898832</c:v>
                </c:pt>
                <c:pt idx="1">
                  <c:v>71.337402885682579</c:v>
                </c:pt>
                <c:pt idx="2">
                  <c:v>69.75124378109453</c:v>
                </c:pt>
                <c:pt idx="3">
                  <c:v>69.227220299884664</c:v>
                </c:pt>
                <c:pt idx="4">
                  <c:v>67.90162383730096</c:v>
                </c:pt>
                <c:pt idx="5">
                  <c:v>67.760634977258533</c:v>
                </c:pt>
                <c:pt idx="6">
                  <c:v>65.234982882041706</c:v>
                </c:pt>
                <c:pt idx="7">
                  <c:v>61.702758825274394</c:v>
                </c:pt>
                <c:pt idx="8">
                  <c:v>58.846289131199434</c:v>
                </c:pt>
                <c:pt idx="9">
                  <c:v>58.670082683125656</c:v>
                </c:pt>
                <c:pt idx="10">
                  <c:v>57.046223224351742</c:v>
                </c:pt>
                <c:pt idx="11">
                  <c:v>56.0335641981886</c:v>
                </c:pt>
                <c:pt idx="12">
                  <c:v>55.767149967539495</c:v>
                </c:pt>
                <c:pt idx="13">
                  <c:v>54.901960784313729</c:v>
                </c:pt>
                <c:pt idx="14">
                  <c:v>52.952380952380949</c:v>
                </c:pt>
                <c:pt idx="15">
                  <c:v>50.365981178110843</c:v>
                </c:pt>
                <c:pt idx="16">
                  <c:v>47.862277714718118</c:v>
                </c:pt>
                <c:pt idx="17">
                  <c:v>43.369081872874702</c:v>
                </c:pt>
                <c:pt idx="18">
                  <c:v>40.090802693829779</c:v>
                </c:pt>
                <c:pt idx="19">
                  <c:v>38.830821584832279</c:v>
                </c:pt>
                <c:pt idx="20">
                  <c:v>38.324930393558581</c:v>
                </c:pt>
                <c:pt idx="21">
                  <c:v>37.893578990787844</c:v>
                </c:pt>
                <c:pt idx="22">
                  <c:v>36.073696363286508</c:v>
                </c:pt>
                <c:pt idx="23">
                  <c:v>34.635740971357407</c:v>
                </c:pt>
                <c:pt idx="24">
                  <c:v>33.800443458980048</c:v>
                </c:pt>
                <c:pt idx="25">
                  <c:v>32.994654299571636</c:v>
                </c:pt>
                <c:pt idx="26">
                  <c:v>31.383561215231065</c:v>
                </c:pt>
                <c:pt idx="27">
                  <c:v>28.023296166090798</c:v>
                </c:pt>
              </c:numCache>
            </c:numRef>
          </c:val>
          <c:extLst>
            <c:ext xmlns:c16="http://schemas.microsoft.com/office/drawing/2014/chart" uri="{C3380CC4-5D6E-409C-BE32-E72D297353CC}">
              <c16:uniqueId val="{00000000-219D-497A-86B8-7ED856E48C4E}"/>
            </c:ext>
          </c:extLst>
        </c:ser>
        <c:ser>
          <c:idx val="1"/>
          <c:order val="1"/>
          <c:tx>
            <c:strRef>
              <c:f>'مقایسه با اهداف موردانتظار'!$C$33</c:f>
              <c:strCache>
                <c:ptCount val="1"/>
                <c:pt idx="0">
                  <c:v>هدف موردانتظارمراقبت فشارخون غیر پزشک در بهار 1404</c:v>
                </c:pt>
              </c:strCache>
            </c:strRef>
          </c:tx>
          <c:spPr>
            <a:solidFill>
              <a:schemeClr val="accent2"/>
            </a:solidFill>
            <a:ln>
              <a:noFill/>
            </a:ln>
            <a:effectLst/>
          </c:spPr>
          <c:invertIfNegative val="0"/>
          <c:dPt>
            <c:idx val="18"/>
            <c:invertIfNegative val="0"/>
            <c:bubble3D val="0"/>
            <c:spPr>
              <a:solidFill>
                <a:srgbClr val="FF0000"/>
              </a:solidFill>
              <a:ln>
                <a:noFill/>
              </a:ln>
              <a:effectLst/>
            </c:spPr>
            <c:extLst>
              <c:ext xmlns:c16="http://schemas.microsoft.com/office/drawing/2014/chart" uri="{C3380CC4-5D6E-409C-BE32-E72D297353CC}">
                <c16:uniqueId val="{00000003-219D-497A-86B8-7ED856E48C4E}"/>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ysClr val="windowText" lastClr="00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موردانتظار'!$A$34:$A$61</c:f>
              <c:strCache>
                <c:ptCount val="28"/>
                <c:pt idx="0">
                  <c:v>فریدونشهر</c:v>
                </c:pt>
                <c:pt idx="1">
                  <c:v>بوئین و میاندشت</c:v>
                </c:pt>
                <c:pt idx="2">
                  <c:v>فریدن</c:v>
                </c:pt>
                <c:pt idx="3">
                  <c:v>چادگان</c:v>
                </c:pt>
                <c:pt idx="4">
                  <c:v>سمیرم</c:v>
                </c:pt>
                <c:pt idx="5">
                  <c:v>گلپایگان</c:v>
                </c:pt>
                <c:pt idx="6">
                  <c:v>هرند</c:v>
                </c:pt>
                <c:pt idx="7">
                  <c:v>خور و بیابانک</c:v>
                </c:pt>
                <c:pt idx="8">
                  <c:v>کوهپایه</c:v>
                </c:pt>
                <c:pt idx="9">
                  <c:v>تیران و کرون</c:v>
                </c:pt>
                <c:pt idx="10">
                  <c:v>خوانسار</c:v>
                </c:pt>
                <c:pt idx="11">
                  <c:v>اردستان</c:v>
                </c:pt>
                <c:pt idx="12">
                  <c:v>دهاقان</c:v>
                </c:pt>
                <c:pt idx="13">
                  <c:v>ورزنه</c:v>
                </c:pt>
                <c:pt idx="14">
                  <c:v>جرقویه</c:v>
                </c:pt>
                <c:pt idx="15">
                  <c:v>نطنز</c:v>
                </c:pt>
                <c:pt idx="16">
                  <c:v>فلاورجان</c:v>
                </c:pt>
                <c:pt idx="17">
                  <c:v>نائین</c:v>
                </c:pt>
                <c:pt idx="18">
                  <c:v>استان</c:v>
                </c:pt>
                <c:pt idx="19">
                  <c:v>شهرضا</c:v>
                </c:pt>
                <c:pt idx="20">
                  <c:v>لنجان</c:v>
                </c:pt>
                <c:pt idx="21">
                  <c:v>مبارکه</c:v>
                </c:pt>
                <c:pt idx="22">
                  <c:v>شاهین شهر و میمه</c:v>
                </c:pt>
                <c:pt idx="23">
                  <c:v>برخوار</c:v>
                </c:pt>
                <c:pt idx="24">
                  <c:v>نجف آباد</c:v>
                </c:pt>
                <c:pt idx="25">
                  <c:v>خمینی شهر</c:v>
                </c:pt>
                <c:pt idx="26">
                  <c:v>اصفهان 2</c:v>
                </c:pt>
                <c:pt idx="27">
                  <c:v>اصفهان 1</c:v>
                </c:pt>
              </c:strCache>
            </c:strRef>
          </c:cat>
          <c:val>
            <c:numRef>
              <c:f>'مقایسه با اهداف موردانتظار'!$C$34:$C$61</c:f>
              <c:numCache>
                <c:formatCode>0.00</c:formatCode>
                <c:ptCount val="28"/>
                <c:pt idx="0">
                  <c:v>96.195000000000007</c:v>
                </c:pt>
                <c:pt idx="1">
                  <c:v>76.701599999999999</c:v>
                </c:pt>
                <c:pt idx="2">
                  <c:v>78.069000000000017</c:v>
                </c:pt>
                <c:pt idx="3">
                  <c:v>74.602800000000002</c:v>
                </c:pt>
                <c:pt idx="4">
                  <c:v>80.867400000000018</c:v>
                </c:pt>
                <c:pt idx="5">
                  <c:v>71.444000000000003</c:v>
                </c:pt>
                <c:pt idx="6">
                  <c:v>80.040600000000012</c:v>
                </c:pt>
                <c:pt idx="7">
                  <c:v>69.006</c:v>
                </c:pt>
                <c:pt idx="8">
                  <c:v>69.493600000000001</c:v>
                </c:pt>
                <c:pt idx="9">
                  <c:v>69.218000000000004</c:v>
                </c:pt>
                <c:pt idx="10">
                  <c:v>60.653200000000005</c:v>
                </c:pt>
                <c:pt idx="11">
                  <c:v>67.4054</c:v>
                </c:pt>
                <c:pt idx="12">
                  <c:v>62.1372</c:v>
                </c:pt>
                <c:pt idx="13">
                  <c:v>74.465000000000003</c:v>
                </c:pt>
                <c:pt idx="14">
                  <c:v>55.681800000000003</c:v>
                </c:pt>
                <c:pt idx="15">
                  <c:v>48.844799999999999</c:v>
                </c:pt>
                <c:pt idx="16">
                  <c:v>53.657200000000003</c:v>
                </c:pt>
                <c:pt idx="17">
                  <c:v>50.212200000000003</c:v>
                </c:pt>
                <c:pt idx="18">
                  <c:v>44.689599999999999</c:v>
                </c:pt>
                <c:pt idx="19">
                  <c:v>44.859200000000001</c:v>
                </c:pt>
                <c:pt idx="20">
                  <c:v>44.191400000000002</c:v>
                </c:pt>
                <c:pt idx="21">
                  <c:v>42.537800000000004</c:v>
                </c:pt>
                <c:pt idx="22">
                  <c:v>36.686599999999999</c:v>
                </c:pt>
                <c:pt idx="23">
                  <c:v>39.124600000000001</c:v>
                </c:pt>
                <c:pt idx="24">
                  <c:v>36.379200000000004</c:v>
                </c:pt>
                <c:pt idx="25">
                  <c:v>36.591200000000008</c:v>
                </c:pt>
                <c:pt idx="26">
                  <c:v>33.570200000000007</c:v>
                </c:pt>
                <c:pt idx="27">
                  <c:v>31.980200000000004</c:v>
                </c:pt>
              </c:numCache>
            </c:numRef>
          </c:val>
          <c:extLst>
            <c:ext xmlns:c16="http://schemas.microsoft.com/office/drawing/2014/chart" uri="{C3380CC4-5D6E-409C-BE32-E72D297353CC}">
              <c16:uniqueId val="{00000001-219D-497A-86B8-7ED856E48C4E}"/>
            </c:ext>
          </c:extLst>
        </c:ser>
        <c:dLbls>
          <c:dLblPos val="outEnd"/>
          <c:showLegendKey val="0"/>
          <c:showVal val="1"/>
          <c:showCatName val="0"/>
          <c:showSerName val="0"/>
          <c:showPercent val="0"/>
          <c:showBubbleSize val="0"/>
        </c:dLbls>
        <c:gapWidth val="219"/>
        <c:overlap val="-27"/>
        <c:axId val="722520880"/>
        <c:axId val="722523792"/>
      </c:barChart>
      <c:catAx>
        <c:axId val="722520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fa-IR"/>
          </a:p>
        </c:txPr>
        <c:crossAx val="722523792"/>
        <c:crosses val="autoZero"/>
        <c:auto val="1"/>
        <c:lblAlgn val="ctr"/>
        <c:lblOffset val="100"/>
        <c:noMultiLvlLbl val="0"/>
      </c:catAx>
      <c:valAx>
        <c:axId val="72252379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722520880"/>
        <c:crosses val="autoZero"/>
        <c:crossBetween val="between"/>
      </c:valAx>
      <c:spPr>
        <a:noFill/>
        <a:ln>
          <a:noFill/>
        </a:ln>
        <a:effectLst/>
      </c:spPr>
    </c:plotArea>
    <c:legend>
      <c:legendPos val="b"/>
      <c:layout>
        <c:manualLayout>
          <c:xMode val="edge"/>
          <c:yMode val="edge"/>
          <c:x val="0.1059575533958789"/>
          <c:y val="0.95431621031205638"/>
          <c:w val="0.72898248873408888"/>
          <c:h val="3.3701218196651297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400" dirty="0">
                <a:solidFill>
                  <a:srgbClr val="FF0000"/>
                </a:solidFill>
              </a:rPr>
              <a:t>مقایسه</a:t>
            </a:r>
            <a:r>
              <a:rPr lang="fa-IR" sz="2400" baseline="0" dirty="0">
                <a:solidFill>
                  <a:srgbClr val="FF0000"/>
                </a:solidFill>
              </a:rPr>
              <a:t> روند درصد شیوع دیابت با هدف موردانتظار به تفکیک شهرستانها  تا بهار1404</a:t>
            </a:r>
            <a:endParaRPr lang="en-US" sz="2400" dirty="0">
              <a:solidFill>
                <a:srgbClr val="FF0000"/>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موردانتظار'!$B$227</c:f>
              <c:strCache>
                <c:ptCount val="1"/>
                <c:pt idx="0">
                  <c:v>درصد شیوع دیابت تا بهار1404</c:v>
                </c:pt>
              </c:strCache>
            </c:strRef>
          </c:tx>
          <c:spPr>
            <a:solidFill>
              <a:schemeClr val="accent1"/>
            </a:solidFill>
            <a:ln>
              <a:noFill/>
            </a:ln>
            <a:effectLst/>
          </c:spPr>
          <c:invertIfNegative val="0"/>
          <c:dPt>
            <c:idx val="13"/>
            <c:invertIfNegative val="0"/>
            <c:bubble3D val="0"/>
            <c:spPr>
              <a:solidFill>
                <a:srgbClr val="002060"/>
              </a:solidFill>
              <a:ln>
                <a:noFill/>
              </a:ln>
              <a:effectLst/>
            </c:spPr>
            <c:extLst>
              <c:ext xmlns:c16="http://schemas.microsoft.com/office/drawing/2014/chart" uri="{C3380CC4-5D6E-409C-BE32-E72D297353CC}">
                <c16:uniqueId val="{00000000-9867-4689-9E25-C9BAD4D4E8B7}"/>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موردانتظار'!$A$228:$A$255</c:f>
              <c:strCache>
                <c:ptCount val="28"/>
                <c:pt idx="0">
                  <c:v>اردستان</c:v>
                </c:pt>
                <c:pt idx="1">
                  <c:v>نطنز</c:v>
                </c:pt>
                <c:pt idx="2">
                  <c:v>خور و بیابانک</c:v>
                </c:pt>
                <c:pt idx="3">
                  <c:v>کوهپایه</c:v>
                </c:pt>
                <c:pt idx="4">
                  <c:v>برخوار</c:v>
                </c:pt>
                <c:pt idx="5">
                  <c:v>خمینی شهر</c:v>
                </c:pt>
                <c:pt idx="6">
                  <c:v>ورزنه</c:v>
                </c:pt>
                <c:pt idx="7">
                  <c:v>اصفهان 1</c:v>
                </c:pt>
                <c:pt idx="8">
                  <c:v>دهاقان</c:v>
                </c:pt>
                <c:pt idx="9">
                  <c:v>نجف آباد</c:v>
                </c:pt>
                <c:pt idx="10">
                  <c:v>هرند</c:v>
                </c:pt>
                <c:pt idx="11">
                  <c:v>شاهین شهر و میمه</c:v>
                </c:pt>
                <c:pt idx="12">
                  <c:v>خوانسار</c:v>
                </c:pt>
                <c:pt idx="13">
                  <c:v>استان</c:v>
                </c:pt>
                <c:pt idx="14">
                  <c:v>فلاورجان</c:v>
                </c:pt>
                <c:pt idx="15">
                  <c:v>فریدن</c:v>
                </c:pt>
                <c:pt idx="16">
                  <c:v>جرقویه</c:v>
                </c:pt>
                <c:pt idx="17">
                  <c:v>مبارکه</c:v>
                </c:pt>
                <c:pt idx="18">
                  <c:v>تیران و کرون</c:v>
                </c:pt>
                <c:pt idx="19">
                  <c:v>نائین</c:v>
                </c:pt>
                <c:pt idx="20">
                  <c:v>اصفهان 2</c:v>
                </c:pt>
                <c:pt idx="21">
                  <c:v>لنجان</c:v>
                </c:pt>
                <c:pt idx="22">
                  <c:v>شهرضا</c:v>
                </c:pt>
                <c:pt idx="23">
                  <c:v>بوئین و میاندشت</c:v>
                </c:pt>
                <c:pt idx="24">
                  <c:v>چادگان</c:v>
                </c:pt>
                <c:pt idx="25">
                  <c:v>گلپایگان</c:v>
                </c:pt>
                <c:pt idx="26">
                  <c:v>فریدونشهر</c:v>
                </c:pt>
                <c:pt idx="27">
                  <c:v>سمیرم</c:v>
                </c:pt>
              </c:strCache>
            </c:strRef>
          </c:cat>
          <c:val>
            <c:numRef>
              <c:f>'مقایسه با اهداف موردانتظار'!$B$228:$B$255</c:f>
              <c:numCache>
                <c:formatCode>General</c:formatCode>
                <c:ptCount val="28"/>
                <c:pt idx="0">
                  <c:v>18.72</c:v>
                </c:pt>
                <c:pt idx="1">
                  <c:v>17.97</c:v>
                </c:pt>
                <c:pt idx="2">
                  <c:v>17.41</c:v>
                </c:pt>
                <c:pt idx="3">
                  <c:v>15.49</c:v>
                </c:pt>
                <c:pt idx="4">
                  <c:v>14.62</c:v>
                </c:pt>
                <c:pt idx="5">
                  <c:v>14.31</c:v>
                </c:pt>
                <c:pt idx="6">
                  <c:v>14.23</c:v>
                </c:pt>
                <c:pt idx="7">
                  <c:v>14.22</c:v>
                </c:pt>
                <c:pt idx="8">
                  <c:v>13.9</c:v>
                </c:pt>
                <c:pt idx="9">
                  <c:v>13.9</c:v>
                </c:pt>
                <c:pt idx="10">
                  <c:v>13.86</c:v>
                </c:pt>
                <c:pt idx="11">
                  <c:v>13.83</c:v>
                </c:pt>
                <c:pt idx="12">
                  <c:v>13.52</c:v>
                </c:pt>
                <c:pt idx="13">
                  <c:v>13.26</c:v>
                </c:pt>
                <c:pt idx="14">
                  <c:v>13.23</c:v>
                </c:pt>
                <c:pt idx="15">
                  <c:v>12.96</c:v>
                </c:pt>
                <c:pt idx="16">
                  <c:v>12.92</c:v>
                </c:pt>
                <c:pt idx="17">
                  <c:v>12.82</c:v>
                </c:pt>
                <c:pt idx="18">
                  <c:v>12.53</c:v>
                </c:pt>
                <c:pt idx="19">
                  <c:v>12.49</c:v>
                </c:pt>
                <c:pt idx="20">
                  <c:v>12.4</c:v>
                </c:pt>
                <c:pt idx="21">
                  <c:v>12.29</c:v>
                </c:pt>
                <c:pt idx="22">
                  <c:v>11.7</c:v>
                </c:pt>
                <c:pt idx="23">
                  <c:v>11.52</c:v>
                </c:pt>
                <c:pt idx="24">
                  <c:v>10.68</c:v>
                </c:pt>
                <c:pt idx="25">
                  <c:v>10.31</c:v>
                </c:pt>
                <c:pt idx="26">
                  <c:v>9.01</c:v>
                </c:pt>
                <c:pt idx="27">
                  <c:v>8.74</c:v>
                </c:pt>
              </c:numCache>
            </c:numRef>
          </c:val>
          <c:extLst>
            <c:ext xmlns:c16="http://schemas.microsoft.com/office/drawing/2014/chart" uri="{C3380CC4-5D6E-409C-BE32-E72D297353CC}">
              <c16:uniqueId val="{00000000-5B9A-4BB7-8CD1-A42BD66CC946}"/>
            </c:ext>
          </c:extLst>
        </c:ser>
        <c:ser>
          <c:idx val="1"/>
          <c:order val="1"/>
          <c:tx>
            <c:strRef>
              <c:f>'مقایسه با اهداف موردانتظار'!$C$227</c:f>
              <c:strCache>
                <c:ptCount val="1"/>
                <c:pt idx="0">
                  <c:v>هدف موردانتظار شیوع دیابت تا بهار 1404</c:v>
                </c:pt>
              </c:strCache>
            </c:strRef>
          </c:tx>
          <c:spPr>
            <a:solidFill>
              <a:schemeClr val="accent2"/>
            </a:solidFill>
            <a:ln>
              <a:noFill/>
            </a:ln>
            <a:effectLst/>
          </c:spPr>
          <c:invertIfNegative val="0"/>
          <c:dPt>
            <c:idx val="13"/>
            <c:invertIfNegative val="0"/>
            <c:bubble3D val="0"/>
            <c:spPr>
              <a:solidFill>
                <a:srgbClr val="FF0000"/>
              </a:solidFill>
              <a:ln>
                <a:noFill/>
              </a:ln>
              <a:effectLst/>
            </c:spPr>
            <c:extLst>
              <c:ext xmlns:c16="http://schemas.microsoft.com/office/drawing/2014/chart" uri="{C3380CC4-5D6E-409C-BE32-E72D297353CC}">
                <c16:uniqueId val="{00000001-9867-4689-9E25-C9BAD4D4E8B7}"/>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موردانتظار'!$A$228:$A$255</c:f>
              <c:strCache>
                <c:ptCount val="28"/>
                <c:pt idx="0">
                  <c:v>اردستان</c:v>
                </c:pt>
                <c:pt idx="1">
                  <c:v>نطنز</c:v>
                </c:pt>
                <c:pt idx="2">
                  <c:v>خور و بیابانک</c:v>
                </c:pt>
                <c:pt idx="3">
                  <c:v>کوهپایه</c:v>
                </c:pt>
                <c:pt idx="4">
                  <c:v>برخوار</c:v>
                </c:pt>
                <c:pt idx="5">
                  <c:v>خمینی شهر</c:v>
                </c:pt>
                <c:pt idx="6">
                  <c:v>ورزنه</c:v>
                </c:pt>
                <c:pt idx="7">
                  <c:v>اصفهان 1</c:v>
                </c:pt>
                <c:pt idx="8">
                  <c:v>دهاقان</c:v>
                </c:pt>
                <c:pt idx="9">
                  <c:v>نجف آباد</c:v>
                </c:pt>
                <c:pt idx="10">
                  <c:v>هرند</c:v>
                </c:pt>
                <c:pt idx="11">
                  <c:v>شاهین شهر و میمه</c:v>
                </c:pt>
                <c:pt idx="12">
                  <c:v>خوانسار</c:v>
                </c:pt>
                <c:pt idx="13">
                  <c:v>استان</c:v>
                </c:pt>
                <c:pt idx="14">
                  <c:v>فلاورجان</c:v>
                </c:pt>
                <c:pt idx="15">
                  <c:v>فریدن</c:v>
                </c:pt>
                <c:pt idx="16">
                  <c:v>جرقویه</c:v>
                </c:pt>
                <c:pt idx="17">
                  <c:v>مبارکه</c:v>
                </c:pt>
                <c:pt idx="18">
                  <c:v>تیران و کرون</c:v>
                </c:pt>
                <c:pt idx="19">
                  <c:v>نائین</c:v>
                </c:pt>
                <c:pt idx="20">
                  <c:v>اصفهان 2</c:v>
                </c:pt>
                <c:pt idx="21">
                  <c:v>لنجان</c:v>
                </c:pt>
                <c:pt idx="22">
                  <c:v>شهرضا</c:v>
                </c:pt>
                <c:pt idx="23">
                  <c:v>بوئین و میاندشت</c:v>
                </c:pt>
                <c:pt idx="24">
                  <c:v>چادگان</c:v>
                </c:pt>
                <c:pt idx="25">
                  <c:v>گلپایگان</c:v>
                </c:pt>
                <c:pt idx="26">
                  <c:v>فریدونشهر</c:v>
                </c:pt>
                <c:pt idx="27">
                  <c:v>سمیرم</c:v>
                </c:pt>
              </c:strCache>
            </c:strRef>
          </c:cat>
          <c:val>
            <c:numRef>
              <c:f>'مقایسه با اهداف موردانتظار'!$C$228:$C$255</c:f>
              <c:numCache>
                <c:formatCode>0.00</c:formatCode>
                <c:ptCount val="28"/>
                <c:pt idx="0">
                  <c:v>18.78</c:v>
                </c:pt>
                <c:pt idx="1">
                  <c:v>17.98</c:v>
                </c:pt>
                <c:pt idx="2">
                  <c:v>17.32</c:v>
                </c:pt>
                <c:pt idx="3">
                  <c:v>15.34</c:v>
                </c:pt>
                <c:pt idx="4">
                  <c:v>14.629999999999999</c:v>
                </c:pt>
                <c:pt idx="5">
                  <c:v>14.399999999999999</c:v>
                </c:pt>
                <c:pt idx="6">
                  <c:v>13.99</c:v>
                </c:pt>
                <c:pt idx="7">
                  <c:v>14.34</c:v>
                </c:pt>
                <c:pt idx="8">
                  <c:v>13.86</c:v>
                </c:pt>
                <c:pt idx="9">
                  <c:v>13.959999999999999</c:v>
                </c:pt>
                <c:pt idx="10">
                  <c:v>14.069999999999999</c:v>
                </c:pt>
                <c:pt idx="11">
                  <c:v>13.83</c:v>
                </c:pt>
                <c:pt idx="12">
                  <c:v>13.34</c:v>
                </c:pt>
                <c:pt idx="13">
                  <c:v>13.33</c:v>
                </c:pt>
                <c:pt idx="14">
                  <c:v>13.27</c:v>
                </c:pt>
                <c:pt idx="15">
                  <c:v>12.969999999999999</c:v>
                </c:pt>
                <c:pt idx="16">
                  <c:v>12.95</c:v>
                </c:pt>
                <c:pt idx="17">
                  <c:v>12.85</c:v>
                </c:pt>
                <c:pt idx="18">
                  <c:v>12.54</c:v>
                </c:pt>
                <c:pt idx="19">
                  <c:v>12.479999999999999</c:v>
                </c:pt>
                <c:pt idx="20">
                  <c:v>12.569999999999999</c:v>
                </c:pt>
                <c:pt idx="21">
                  <c:v>12.389999999999999</c:v>
                </c:pt>
                <c:pt idx="22">
                  <c:v>11.74</c:v>
                </c:pt>
                <c:pt idx="23">
                  <c:v>11.36</c:v>
                </c:pt>
                <c:pt idx="24">
                  <c:v>10.62</c:v>
                </c:pt>
                <c:pt idx="25">
                  <c:v>10.319999999999999</c:v>
                </c:pt>
                <c:pt idx="26">
                  <c:v>9.0399999999999991</c:v>
                </c:pt>
                <c:pt idx="27">
                  <c:v>8.67</c:v>
                </c:pt>
              </c:numCache>
            </c:numRef>
          </c:val>
          <c:extLst>
            <c:ext xmlns:c16="http://schemas.microsoft.com/office/drawing/2014/chart" uri="{C3380CC4-5D6E-409C-BE32-E72D297353CC}">
              <c16:uniqueId val="{00000001-5B9A-4BB7-8CD1-A42BD66CC946}"/>
            </c:ext>
          </c:extLst>
        </c:ser>
        <c:dLbls>
          <c:dLblPos val="outEnd"/>
          <c:showLegendKey val="0"/>
          <c:showVal val="1"/>
          <c:showCatName val="0"/>
          <c:showSerName val="0"/>
          <c:showPercent val="0"/>
          <c:showBubbleSize val="0"/>
        </c:dLbls>
        <c:gapWidth val="219"/>
        <c:overlap val="-27"/>
        <c:axId val="119141088"/>
        <c:axId val="119129440"/>
      </c:barChart>
      <c:catAx>
        <c:axId val="119141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a-IR"/>
          </a:p>
        </c:txPr>
        <c:crossAx val="119129440"/>
        <c:crosses val="autoZero"/>
        <c:auto val="1"/>
        <c:lblAlgn val="ctr"/>
        <c:lblOffset val="100"/>
        <c:noMultiLvlLbl val="0"/>
      </c:catAx>
      <c:valAx>
        <c:axId val="1191294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119141088"/>
        <c:crosses val="autoZero"/>
        <c:crossBetween val="between"/>
      </c:valAx>
      <c:spPr>
        <a:noFill/>
        <a:ln>
          <a:noFill/>
        </a:ln>
        <a:effectLst/>
      </c:spPr>
    </c:plotArea>
    <c:legend>
      <c:legendPos val="b"/>
      <c:layout>
        <c:manualLayout>
          <c:xMode val="edge"/>
          <c:yMode val="edge"/>
          <c:x val="0.14619835770316125"/>
          <c:y val="0.94540467963132846"/>
          <c:w val="0.64868280520366683"/>
          <c:h val="4.223576834890658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0" i="0" u="none" strike="noStrike" kern="1200" spc="0" baseline="0">
                <a:solidFill>
                  <a:srgbClr val="FF0000"/>
                </a:solidFill>
                <a:latin typeface="+mn-lt"/>
                <a:ea typeface="+mn-ea"/>
                <a:cs typeface="+mn-cs"/>
              </a:defRPr>
            </a:pPr>
            <a:r>
              <a:rPr lang="fa-IR" sz="2000" b="0" i="0" baseline="0">
                <a:solidFill>
                  <a:srgbClr val="FF0000"/>
                </a:solidFill>
                <a:effectLst/>
              </a:rPr>
              <a:t> مقایسه درصد مراقبت دیابت پزشک با هدف موردانتظار به تفکیک شهرستانها در بهار1404 </a:t>
            </a:r>
            <a:endParaRPr lang="en-US" sz="2000">
              <a:solidFill>
                <a:srgbClr val="FF0000"/>
              </a:solidFill>
              <a:effectLst/>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rgbClr val="FF0000"/>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موردانتظار'!$B$65</c:f>
              <c:strCache>
                <c:ptCount val="1"/>
                <c:pt idx="0">
                  <c:v>درصد مراقبت دیابت پزشک در بهار1404</c:v>
                </c:pt>
              </c:strCache>
            </c:strRef>
          </c:tx>
          <c:spPr>
            <a:solidFill>
              <a:schemeClr val="accent1"/>
            </a:solidFill>
            <a:ln>
              <a:noFill/>
            </a:ln>
            <a:effectLst/>
          </c:spPr>
          <c:invertIfNegative val="0"/>
          <c:dPt>
            <c:idx val="16"/>
            <c:invertIfNegative val="0"/>
            <c:bubble3D val="0"/>
            <c:spPr>
              <a:solidFill>
                <a:srgbClr val="002060"/>
              </a:solidFill>
              <a:ln>
                <a:noFill/>
              </a:ln>
              <a:effectLst/>
            </c:spPr>
            <c:extLst>
              <c:ext xmlns:c16="http://schemas.microsoft.com/office/drawing/2014/chart" uri="{C3380CC4-5D6E-409C-BE32-E72D297353CC}">
                <c16:uniqueId val="{00000002-51B2-4BFD-A024-1480ACA56380}"/>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موردانتظار'!$A$66:$A$93</c:f>
              <c:strCache>
                <c:ptCount val="28"/>
                <c:pt idx="0">
                  <c:v>خور و بیابانک</c:v>
                </c:pt>
                <c:pt idx="1">
                  <c:v>چادگان</c:v>
                </c:pt>
                <c:pt idx="2">
                  <c:v>بوئین و میاندشت</c:v>
                </c:pt>
                <c:pt idx="3">
                  <c:v>اردستان</c:v>
                </c:pt>
                <c:pt idx="4">
                  <c:v>خوانسار</c:v>
                </c:pt>
                <c:pt idx="5">
                  <c:v>فریدن</c:v>
                </c:pt>
                <c:pt idx="6">
                  <c:v>هرند</c:v>
                </c:pt>
                <c:pt idx="7">
                  <c:v>دهاقان</c:v>
                </c:pt>
                <c:pt idx="8">
                  <c:v>فریدونشهر</c:v>
                </c:pt>
                <c:pt idx="9">
                  <c:v>نائین</c:v>
                </c:pt>
                <c:pt idx="10">
                  <c:v>نطنز</c:v>
                </c:pt>
                <c:pt idx="11">
                  <c:v>فلاورجان</c:v>
                </c:pt>
                <c:pt idx="12">
                  <c:v>تیران و کرون</c:v>
                </c:pt>
                <c:pt idx="13">
                  <c:v>جرقویه</c:v>
                </c:pt>
                <c:pt idx="14">
                  <c:v>برخوار</c:v>
                </c:pt>
                <c:pt idx="15">
                  <c:v>کوهپایه</c:v>
                </c:pt>
                <c:pt idx="16">
                  <c:v>استان</c:v>
                </c:pt>
                <c:pt idx="17">
                  <c:v>گلپایگان</c:v>
                </c:pt>
                <c:pt idx="18">
                  <c:v>شاهین شهر و میمه</c:v>
                </c:pt>
                <c:pt idx="19">
                  <c:v>مبارکه</c:v>
                </c:pt>
                <c:pt idx="20">
                  <c:v>لنجان</c:v>
                </c:pt>
                <c:pt idx="21">
                  <c:v>اصفهان 1</c:v>
                </c:pt>
                <c:pt idx="22">
                  <c:v>نجف آباد</c:v>
                </c:pt>
                <c:pt idx="23">
                  <c:v>خمینی شهر</c:v>
                </c:pt>
                <c:pt idx="24">
                  <c:v>اصفهان 2</c:v>
                </c:pt>
                <c:pt idx="25">
                  <c:v>شهرضا</c:v>
                </c:pt>
                <c:pt idx="26">
                  <c:v>سمیرم</c:v>
                </c:pt>
                <c:pt idx="27">
                  <c:v>ورزنه</c:v>
                </c:pt>
              </c:strCache>
            </c:strRef>
          </c:cat>
          <c:val>
            <c:numRef>
              <c:f>'مقایسه با اهداف موردانتظار'!$B$66:$B$93</c:f>
              <c:numCache>
                <c:formatCode>0.00</c:formatCode>
                <c:ptCount val="28"/>
                <c:pt idx="0">
                  <c:v>53.479623824451409</c:v>
                </c:pt>
                <c:pt idx="1">
                  <c:v>50.768355150825272</c:v>
                </c:pt>
                <c:pt idx="2">
                  <c:v>48.818897637795274</c:v>
                </c:pt>
                <c:pt idx="3">
                  <c:v>47.439866634913074</c:v>
                </c:pt>
                <c:pt idx="4">
                  <c:v>44.124371284865113</c:v>
                </c:pt>
                <c:pt idx="5">
                  <c:v>43.624362436243622</c:v>
                </c:pt>
                <c:pt idx="6">
                  <c:v>42.373923739237391</c:v>
                </c:pt>
                <c:pt idx="7">
                  <c:v>41.687344913151364</c:v>
                </c:pt>
                <c:pt idx="8">
                  <c:v>39.092728485657105</c:v>
                </c:pt>
                <c:pt idx="9">
                  <c:v>34.815813117699911</c:v>
                </c:pt>
                <c:pt idx="10">
                  <c:v>33.449396471680593</c:v>
                </c:pt>
                <c:pt idx="11">
                  <c:v>32.20148148148148</c:v>
                </c:pt>
                <c:pt idx="12">
                  <c:v>31.355735805330241</c:v>
                </c:pt>
                <c:pt idx="13">
                  <c:v>30.045967404931051</c:v>
                </c:pt>
                <c:pt idx="14">
                  <c:v>26.637554585152838</c:v>
                </c:pt>
                <c:pt idx="15">
                  <c:v>25.210084033613445</c:v>
                </c:pt>
                <c:pt idx="16">
                  <c:v>24.621953987240158</c:v>
                </c:pt>
                <c:pt idx="17">
                  <c:v>24.347988077496275</c:v>
                </c:pt>
                <c:pt idx="18">
                  <c:v>22.270710059171599</c:v>
                </c:pt>
                <c:pt idx="19">
                  <c:v>22.266170311772918</c:v>
                </c:pt>
                <c:pt idx="20">
                  <c:v>21.647700805217276</c:v>
                </c:pt>
                <c:pt idx="21">
                  <c:v>21.34480258058063</c:v>
                </c:pt>
                <c:pt idx="22">
                  <c:v>21.029872260052688</c:v>
                </c:pt>
                <c:pt idx="23">
                  <c:v>20.974641002138711</c:v>
                </c:pt>
                <c:pt idx="24">
                  <c:v>20.380648330058939</c:v>
                </c:pt>
                <c:pt idx="25">
                  <c:v>19.647712495566854</c:v>
                </c:pt>
                <c:pt idx="26">
                  <c:v>18.2674882203697</c:v>
                </c:pt>
                <c:pt idx="27">
                  <c:v>13.146067415730336</c:v>
                </c:pt>
              </c:numCache>
            </c:numRef>
          </c:val>
          <c:extLst>
            <c:ext xmlns:c16="http://schemas.microsoft.com/office/drawing/2014/chart" uri="{C3380CC4-5D6E-409C-BE32-E72D297353CC}">
              <c16:uniqueId val="{00000000-51B2-4BFD-A024-1480ACA56380}"/>
            </c:ext>
          </c:extLst>
        </c:ser>
        <c:ser>
          <c:idx val="1"/>
          <c:order val="1"/>
          <c:tx>
            <c:strRef>
              <c:f>'مقایسه با اهداف موردانتظار'!$C$65</c:f>
              <c:strCache>
                <c:ptCount val="1"/>
                <c:pt idx="0">
                  <c:v>هدف مورداتظار مراقبت دیابت پزشک در بهار 1404</c:v>
                </c:pt>
              </c:strCache>
            </c:strRef>
          </c:tx>
          <c:spPr>
            <a:solidFill>
              <a:schemeClr val="accent2"/>
            </a:solidFill>
            <a:ln>
              <a:noFill/>
            </a:ln>
            <a:effectLst/>
          </c:spPr>
          <c:invertIfNegative val="0"/>
          <c:dPt>
            <c:idx val="16"/>
            <c:invertIfNegative val="0"/>
            <c:bubble3D val="0"/>
            <c:spPr>
              <a:solidFill>
                <a:srgbClr val="FF0000"/>
              </a:solidFill>
              <a:ln>
                <a:noFill/>
              </a:ln>
              <a:effectLst/>
            </c:spPr>
            <c:extLst>
              <c:ext xmlns:c16="http://schemas.microsoft.com/office/drawing/2014/chart" uri="{C3380CC4-5D6E-409C-BE32-E72D297353CC}">
                <c16:uniqueId val="{00000003-51B2-4BFD-A024-1480ACA56380}"/>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1"/>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موردانتظار'!$A$66:$A$93</c:f>
              <c:strCache>
                <c:ptCount val="28"/>
                <c:pt idx="0">
                  <c:v>خور و بیابانک</c:v>
                </c:pt>
                <c:pt idx="1">
                  <c:v>چادگان</c:v>
                </c:pt>
                <c:pt idx="2">
                  <c:v>بوئین و میاندشت</c:v>
                </c:pt>
                <c:pt idx="3">
                  <c:v>اردستان</c:v>
                </c:pt>
                <c:pt idx="4">
                  <c:v>خوانسار</c:v>
                </c:pt>
                <c:pt idx="5">
                  <c:v>فریدن</c:v>
                </c:pt>
                <c:pt idx="6">
                  <c:v>هرند</c:v>
                </c:pt>
                <c:pt idx="7">
                  <c:v>دهاقان</c:v>
                </c:pt>
                <c:pt idx="8">
                  <c:v>فریدونشهر</c:v>
                </c:pt>
                <c:pt idx="9">
                  <c:v>نائین</c:v>
                </c:pt>
                <c:pt idx="10">
                  <c:v>نطنز</c:v>
                </c:pt>
                <c:pt idx="11">
                  <c:v>فلاورجان</c:v>
                </c:pt>
                <c:pt idx="12">
                  <c:v>تیران و کرون</c:v>
                </c:pt>
                <c:pt idx="13">
                  <c:v>جرقویه</c:v>
                </c:pt>
                <c:pt idx="14">
                  <c:v>برخوار</c:v>
                </c:pt>
                <c:pt idx="15">
                  <c:v>کوهپایه</c:v>
                </c:pt>
                <c:pt idx="16">
                  <c:v>استان</c:v>
                </c:pt>
                <c:pt idx="17">
                  <c:v>گلپایگان</c:v>
                </c:pt>
                <c:pt idx="18">
                  <c:v>شاهین شهر و میمه</c:v>
                </c:pt>
                <c:pt idx="19">
                  <c:v>مبارکه</c:v>
                </c:pt>
                <c:pt idx="20">
                  <c:v>لنجان</c:v>
                </c:pt>
                <c:pt idx="21">
                  <c:v>اصفهان 1</c:v>
                </c:pt>
                <c:pt idx="22">
                  <c:v>نجف آباد</c:v>
                </c:pt>
                <c:pt idx="23">
                  <c:v>خمینی شهر</c:v>
                </c:pt>
                <c:pt idx="24">
                  <c:v>اصفهان 2</c:v>
                </c:pt>
                <c:pt idx="25">
                  <c:v>شهرضا</c:v>
                </c:pt>
                <c:pt idx="26">
                  <c:v>سمیرم</c:v>
                </c:pt>
                <c:pt idx="27">
                  <c:v>ورزنه</c:v>
                </c:pt>
              </c:strCache>
            </c:strRef>
          </c:cat>
          <c:val>
            <c:numRef>
              <c:f>'مقایسه با اهداف موردانتظار'!$C$66:$C$93</c:f>
              <c:numCache>
                <c:formatCode>0.00</c:formatCode>
                <c:ptCount val="28"/>
                <c:pt idx="0">
                  <c:v>60.961600000000004</c:v>
                </c:pt>
                <c:pt idx="1">
                  <c:v>65.643200000000007</c:v>
                </c:pt>
                <c:pt idx="2">
                  <c:v>62.092800000000004</c:v>
                </c:pt>
                <c:pt idx="3">
                  <c:v>53.435200000000009</c:v>
                </c:pt>
                <c:pt idx="4">
                  <c:v>45.169600000000003</c:v>
                </c:pt>
                <c:pt idx="5">
                  <c:v>52.304000000000009</c:v>
                </c:pt>
                <c:pt idx="6">
                  <c:v>53.032000000000004</c:v>
                </c:pt>
                <c:pt idx="7">
                  <c:v>50.512000000000008</c:v>
                </c:pt>
                <c:pt idx="8">
                  <c:v>59.539200000000001</c:v>
                </c:pt>
                <c:pt idx="9">
                  <c:v>42.268800000000006</c:v>
                </c:pt>
                <c:pt idx="10">
                  <c:v>28.7056</c:v>
                </c:pt>
                <c:pt idx="11">
                  <c:v>37.295999999999999</c:v>
                </c:pt>
                <c:pt idx="12">
                  <c:v>32.144000000000005</c:v>
                </c:pt>
                <c:pt idx="13">
                  <c:v>30.6096</c:v>
                </c:pt>
                <c:pt idx="14">
                  <c:v>32.603200000000001</c:v>
                </c:pt>
                <c:pt idx="15">
                  <c:v>20.014400000000002</c:v>
                </c:pt>
                <c:pt idx="16">
                  <c:v>27.977600000000002</c:v>
                </c:pt>
                <c:pt idx="17">
                  <c:v>26.454400000000003</c:v>
                </c:pt>
                <c:pt idx="18">
                  <c:v>23.464000000000002</c:v>
                </c:pt>
                <c:pt idx="19">
                  <c:v>25.155200000000004</c:v>
                </c:pt>
                <c:pt idx="20">
                  <c:v>27.8096</c:v>
                </c:pt>
                <c:pt idx="21">
                  <c:v>24.113600000000005</c:v>
                </c:pt>
                <c:pt idx="22">
                  <c:v>24.371200000000005</c:v>
                </c:pt>
                <c:pt idx="23">
                  <c:v>24.931200000000004</c:v>
                </c:pt>
                <c:pt idx="24">
                  <c:v>20.260800000000003</c:v>
                </c:pt>
                <c:pt idx="25">
                  <c:v>23.531200000000005</c:v>
                </c:pt>
                <c:pt idx="26">
                  <c:v>35.952000000000005</c:v>
                </c:pt>
                <c:pt idx="27">
                  <c:v>17.819200000000002</c:v>
                </c:pt>
              </c:numCache>
            </c:numRef>
          </c:val>
          <c:extLst>
            <c:ext xmlns:c16="http://schemas.microsoft.com/office/drawing/2014/chart" uri="{C3380CC4-5D6E-409C-BE32-E72D297353CC}">
              <c16:uniqueId val="{00000001-51B2-4BFD-A024-1480ACA56380}"/>
            </c:ext>
          </c:extLst>
        </c:ser>
        <c:dLbls>
          <c:dLblPos val="outEnd"/>
          <c:showLegendKey val="0"/>
          <c:showVal val="1"/>
          <c:showCatName val="0"/>
          <c:showSerName val="0"/>
          <c:showPercent val="0"/>
          <c:showBubbleSize val="0"/>
        </c:dLbls>
        <c:gapWidth val="219"/>
        <c:overlap val="-27"/>
        <c:axId val="661515776"/>
        <c:axId val="661501216"/>
      </c:barChart>
      <c:catAx>
        <c:axId val="661515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a-IR"/>
          </a:p>
        </c:txPr>
        <c:crossAx val="661501216"/>
        <c:crosses val="autoZero"/>
        <c:auto val="1"/>
        <c:lblAlgn val="ctr"/>
        <c:lblOffset val="100"/>
        <c:noMultiLvlLbl val="0"/>
      </c:catAx>
      <c:valAx>
        <c:axId val="66150121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661515776"/>
        <c:crosses val="autoZero"/>
        <c:crossBetween val="between"/>
      </c:valAx>
      <c:spPr>
        <a:noFill/>
        <a:ln>
          <a:noFill/>
        </a:ln>
        <a:effectLst/>
      </c:spPr>
    </c:plotArea>
    <c:legend>
      <c:legendPos val="b"/>
      <c:layout>
        <c:manualLayout>
          <c:xMode val="edge"/>
          <c:yMode val="edge"/>
          <c:x val="0.17693606422001074"/>
          <c:y val="0.95019273881130795"/>
          <c:w val="0.72583792032751993"/>
          <c:h val="3.6743128986531939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rgbClr val="FF0000"/>
                </a:solidFill>
                <a:latin typeface="+mn-lt"/>
                <a:ea typeface="+mn-ea"/>
                <a:cs typeface="+mn-cs"/>
              </a:defRPr>
            </a:pPr>
            <a:r>
              <a:rPr lang="fa-IR" sz="1800" b="0" i="0" baseline="0">
                <a:solidFill>
                  <a:srgbClr val="FF0000"/>
                </a:solidFill>
                <a:effectLst/>
              </a:rPr>
              <a:t> مقایسه درصد مراقبت دیابت غیرپزشک با هدف موردانتظار به تفکیک شهرستانها در بهار1404 </a:t>
            </a:r>
            <a:endParaRPr lang="en-US">
              <a:solidFill>
                <a:srgbClr val="FF0000"/>
              </a:solidFill>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FF0000"/>
              </a:solidFill>
              <a:latin typeface="+mn-lt"/>
              <a:ea typeface="+mn-ea"/>
              <a:cs typeface="+mn-cs"/>
            </a:defRPr>
          </a:pPr>
          <a:endParaRPr lang="fa-IR"/>
        </a:p>
      </c:txPr>
    </c:title>
    <c:autoTitleDeleted val="0"/>
    <c:plotArea>
      <c:layout/>
      <c:barChart>
        <c:barDir val="col"/>
        <c:grouping val="clustered"/>
        <c:varyColors val="0"/>
        <c:ser>
          <c:idx val="0"/>
          <c:order val="0"/>
          <c:tx>
            <c:strRef>
              <c:f>'مقایسه با اهداف موردانتظار'!$B$97</c:f>
              <c:strCache>
                <c:ptCount val="1"/>
                <c:pt idx="0">
                  <c:v>درصد مراقبت دیابت غیرپزشک در بهار1404</c:v>
                </c:pt>
              </c:strCache>
            </c:strRef>
          </c:tx>
          <c:spPr>
            <a:solidFill>
              <a:schemeClr val="accent1"/>
            </a:solidFill>
            <a:ln>
              <a:noFill/>
            </a:ln>
            <a:effectLst/>
          </c:spPr>
          <c:invertIfNegative val="0"/>
          <c:dPt>
            <c:idx val="19"/>
            <c:invertIfNegative val="0"/>
            <c:bubble3D val="0"/>
            <c:spPr>
              <a:solidFill>
                <a:srgbClr val="002060"/>
              </a:solidFill>
              <a:ln>
                <a:noFill/>
              </a:ln>
              <a:effectLst/>
            </c:spPr>
            <c:extLst>
              <c:ext xmlns:c16="http://schemas.microsoft.com/office/drawing/2014/chart" uri="{C3380CC4-5D6E-409C-BE32-E72D297353CC}">
                <c16:uniqueId val="{00000002-AAB0-4AFE-B20E-7884FA4895D4}"/>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موردانتظار'!$A$98:$A$125</c:f>
              <c:strCache>
                <c:ptCount val="28"/>
                <c:pt idx="0">
                  <c:v>فریدونشهر</c:v>
                </c:pt>
                <c:pt idx="1">
                  <c:v>بوئین و میاندشت</c:v>
                </c:pt>
                <c:pt idx="2">
                  <c:v>چادگان</c:v>
                </c:pt>
                <c:pt idx="3">
                  <c:v>گلپایگان</c:v>
                </c:pt>
                <c:pt idx="4">
                  <c:v>خور و بیابانک</c:v>
                </c:pt>
                <c:pt idx="5">
                  <c:v>فریدن</c:v>
                </c:pt>
                <c:pt idx="6">
                  <c:v>هرند</c:v>
                </c:pt>
                <c:pt idx="7">
                  <c:v>سمیرم</c:v>
                </c:pt>
                <c:pt idx="8">
                  <c:v>تیران و کرون</c:v>
                </c:pt>
                <c:pt idx="9">
                  <c:v>خوانسار</c:v>
                </c:pt>
                <c:pt idx="10">
                  <c:v>دهاقان</c:v>
                </c:pt>
                <c:pt idx="11">
                  <c:v>اردستان</c:v>
                </c:pt>
                <c:pt idx="12">
                  <c:v>کوهپایه</c:v>
                </c:pt>
                <c:pt idx="13">
                  <c:v>ورزنه</c:v>
                </c:pt>
                <c:pt idx="14">
                  <c:v>جرقویه</c:v>
                </c:pt>
                <c:pt idx="15">
                  <c:v>نطنز</c:v>
                </c:pt>
                <c:pt idx="16">
                  <c:v>فلاورجان</c:v>
                </c:pt>
                <c:pt idx="17">
                  <c:v>نائین</c:v>
                </c:pt>
                <c:pt idx="18">
                  <c:v>لنجان</c:v>
                </c:pt>
                <c:pt idx="19">
                  <c:v>استان</c:v>
                </c:pt>
                <c:pt idx="20">
                  <c:v>مبارکه</c:v>
                </c:pt>
                <c:pt idx="21">
                  <c:v>شهرضا</c:v>
                </c:pt>
                <c:pt idx="22">
                  <c:v>برخوار</c:v>
                </c:pt>
                <c:pt idx="23">
                  <c:v>شاهین شهر و میمه</c:v>
                </c:pt>
                <c:pt idx="24">
                  <c:v>خمینی شهر</c:v>
                </c:pt>
                <c:pt idx="25">
                  <c:v>نجف آباد</c:v>
                </c:pt>
                <c:pt idx="26">
                  <c:v>اصفهان 2</c:v>
                </c:pt>
                <c:pt idx="27">
                  <c:v>اصفهان 1</c:v>
                </c:pt>
              </c:strCache>
            </c:strRef>
          </c:cat>
          <c:val>
            <c:numRef>
              <c:f>'مقایسه با اهداف موردانتظار'!$B$98:$B$125</c:f>
              <c:numCache>
                <c:formatCode>0.00</c:formatCode>
                <c:ptCount val="28"/>
                <c:pt idx="0">
                  <c:v>78.385590393595734</c:v>
                </c:pt>
                <c:pt idx="1">
                  <c:v>71.510379384395122</c:v>
                </c:pt>
                <c:pt idx="2">
                  <c:v>70.7455890722823</c:v>
                </c:pt>
                <c:pt idx="3">
                  <c:v>66.207153502235471</c:v>
                </c:pt>
                <c:pt idx="4">
                  <c:v>64.326018808777434</c:v>
                </c:pt>
                <c:pt idx="5">
                  <c:v>63.156315631563153</c:v>
                </c:pt>
                <c:pt idx="6">
                  <c:v>58.425584255842558</c:v>
                </c:pt>
                <c:pt idx="7">
                  <c:v>57.303370786516851</c:v>
                </c:pt>
                <c:pt idx="8">
                  <c:v>57.056778679026657</c:v>
                </c:pt>
                <c:pt idx="9">
                  <c:v>56.881572930955649</c:v>
                </c:pt>
                <c:pt idx="10">
                  <c:v>55.252274607113314</c:v>
                </c:pt>
                <c:pt idx="11">
                  <c:v>55.193724744473492</c:v>
                </c:pt>
                <c:pt idx="12">
                  <c:v>54.081632653061227</c:v>
                </c:pt>
                <c:pt idx="13">
                  <c:v>52.865168539325843</c:v>
                </c:pt>
                <c:pt idx="14">
                  <c:v>49.561220225658168</c:v>
                </c:pt>
                <c:pt idx="15">
                  <c:v>47.469823584029712</c:v>
                </c:pt>
                <c:pt idx="16">
                  <c:v>45.262222222222221</c:v>
                </c:pt>
                <c:pt idx="17">
                  <c:v>42.407906558849959</c:v>
                </c:pt>
                <c:pt idx="18">
                  <c:v>37.372729087642242</c:v>
                </c:pt>
                <c:pt idx="19">
                  <c:v>36.89384451150319</c:v>
                </c:pt>
                <c:pt idx="20">
                  <c:v>36.656584457887384</c:v>
                </c:pt>
                <c:pt idx="21">
                  <c:v>35.145998344958038</c:v>
                </c:pt>
                <c:pt idx="22">
                  <c:v>34.097525473071329</c:v>
                </c:pt>
                <c:pt idx="23">
                  <c:v>33.772189349112423</c:v>
                </c:pt>
                <c:pt idx="24">
                  <c:v>32.834300845299929</c:v>
                </c:pt>
                <c:pt idx="25">
                  <c:v>31.472737213579205</c:v>
                </c:pt>
                <c:pt idx="26">
                  <c:v>28.160609037328094</c:v>
                </c:pt>
                <c:pt idx="27">
                  <c:v>26.841039233827612</c:v>
                </c:pt>
              </c:numCache>
            </c:numRef>
          </c:val>
          <c:extLst>
            <c:ext xmlns:c16="http://schemas.microsoft.com/office/drawing/2014/chart" uri="{C3380CC4-5D6E-409C-BE32-E72D297353CC}">
              <c16:uniqueId val="{00000000-AAB0-4AFE-B20E-7884FA4895D4}"/>
            </c:ext>
          </c:extLst>
        </c:ser>
        <c:ser>
          <c:idx val="1"/>
          <c:order val="1"/>
          <c:tx>
            <c:strRef>
              <c:f>'مقایسه با اهداف موردانتظار'!$C$97</c:f>
              <c:strCache>
                <c:ptCount val="1"/>
                <c:pt idx="0">
                  <c:v>هدف موردانتظار مراقبت دیابت غیر پزشک در بهار 1404</c:v>
                </c:pt>
              </c:strCache>
            </c:strRef>
          </c:tx>
          <c:spPr>
            <a:solidFill>
              <a:schemeClr val="accent2"/>
            </a:solidFill>
            <a:ln>
              <a:noFill/>
            </a:ln>
            <a:effectLst/>
          </c:spPr>
          <c:invertIfNegative val="0"/>
          <c:dPt>
            <c:idx val="19"/>
            <c:invertIfNegative val="0"/>
            <c:bubble3D val="0"/>
            <c:spPr>
              <a:solidFill>
                <a:srgbClr val="FF0000"/>
              </a:solidFill>
              <a:ln>
                <a:noFill/>
              </a:ln>
              <a:effectLst/>
            </c:spPr>
            <c:extLst>
              <c:ext xmlns:c16="http://schemas.microsoft.com/office/drawing/2014/chart" uri="{C3380CC4-5D6E-409C-BE32-E72D297353CC}">
                <c16:uniqueId val="{00000003-AAB0-4AFE-B20E-7884FA4895D4}"/>
              </c:ext>
            </c:extLst>
          </c:dPt>
          <c:dLbls>
            <c:spPr>
              <a:noFill/>
              <a:ln>
                <a:noFill/>
              </a:ln>
              <a:effectLst/>
            </c:spPr>
            <c:txPr>
              <a:bodyPr rot="-5400000" spcFirstLastPara="1" vertOverflow="ellipsis"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'مقایسه با اهداف موردانتظار'!$A$98:$A$125</c:f>
              <c:strCache>
                <c:ptCount val="28"/>
                <c:pt idx="0">
                  <c:v>فریدونشهر</c:v>
                </c:pt>
                <c:pt idx="1">
                  <c:v>بوئین و میاندشت</c:v>
                </c:pt>
                <c:pt idx="2">
                  <c:v>چادگان</c:v>
                </c:pt>
                <c:pt idx="3">
                  <c:v>گلپایگان</c:v>
                </c:pt>
                <c:pt idx="4">
                  <c:v>خور و بیابانک</c:v>
                </c:pt>
                <c:pt idx="5">
                  <c:v>فریدن</c:v>
                </c:pt>
                <c:pt idx="6">
                  <c:v>هرند</c:v>
                </c:pt>
                <c:pt idx="7">
                  <c:v>سمیرم</c:v>
                </c:pt>
                <c:pt idx="8">
                  <c:v>تیران و کرون</c:v>
                </c:pt>
                <c:pt idx="9">
                  <c:v>خوانسار</c:v>
                </c:pt>
                <c:pt idx="10">
                  <c:v>دهاقان</c:v>
                </c:pt>
                <c:pt idx="11">
                  <c:v>اردستان</c:v>
                </c:pt>
                <c:pt idx="12">
                  <c:v>کوهپایه</c:v>
                </c:pt>
                <c:pt idx="13">
                  <c:v>ورزنه</c:v>
                </c:pt>
                <c:pt idx="14">
                  <c:v>جرقویه</c:v>
                </c:pt>
                <c:pt idx="15">
                  <c:v>نطنز</c:v>
                </c:pt>
                <c:pt idx="16">
                  <c:v>فلاورجان</c:v>
                </c:pt>
                <c:pt idx="17">
                  <c:v>نائین</c:v>
                </c:pt>
                <c:pt idx="18">
                  <c:v>لنجان</c:v>
                </c:pt>
                <c:pt idx="19">
                  <c:v>استان</c:v>
                </c:pt>
                <c:pt idx="20">
                  <c:v>مبارکه</c:v>
                </c:pt>
                <c:pt idx="21">
                  <c:v>شهرضا</c:v>
                </c:pt>
                <c:pt idx="22">
                  <c:v>برخوار</c:v>
                </c:pt>
                <c:pt idx="23">
                  <c:v>شاهین شهر و میمه</c:v>
                </c:pt>
                <c:pt idx="24">
                  <c:v>خمینی شهر</c:v>
                </c:pt>
                <c:pt idx="25">
                  <c:v>نجف آباد</c:v>
                </c:pt>
                <c:pt idx="26">
                  <c:v>اصفهان 2</c:v>
                </c:pt>
                <c:pt idx="27">
                  <c:v>اصفهان 1</c:v>
                </c:pt>
              </c:strCache>
            </c:strRef>
          </c:cat>
          <c:val>
            <c:numRef>
              <c:f>'مقایسه با اهداف موردانتظار'!$C$98:$C$125</c:f>
              <c:numCache>
                <c:formatCode>0.00</c:formatCode>
                <c:ptCount val="28"/>
                <c:pt idx="0">
                  <c:v>93.213999999999999</c:v>
                </c:pt>
                <c:pt idx="1">
                  <c:v>76.494000000000014</c:v>
                </c:pt>
                <c:pt idx="2">
                  <c:v>80.311000000000007</c:v>
                </c:pt>
                <c:pt idx="3">
                  <c:v>73.590000000000018</c:v>
                </c:pt>
                <c:pt idx="4">
                  <c:v>75.328000000000017</c:v>
                </c:pt>
                <c:pt idx="5">
                  <c:v>74.107000000000014</c:v>
                </c:pt>
                <c:pt idx="6">
                  <c:v>77.814000000000007</c:v>
                </c:pt>
                <c:pt idx="7">
                  <c:v>73.513000000000005</c:v>
                </c:pt>
                <c:pt idx="8">
                  <c:v>68.442000000000007</c:v>
                </c:pt>
                <c:pt idx="9">
                  <c:v>63.481000000000009</c:v>
                </c:pt>
                <c:pt idx="10">
                  <c:v>64.702000000000012</c:v>
                </c:pt>
                <c:pt idx="11">
                  <c:v>67.275999999999996</c:v>
                </c:pt>
                <c:pt idx="12">
                  <c:v>69.124000000000009</c:v>
                </c:pt>
                <c:pt idx="13">
                  <c:v>70.38900000000001</c:v>
                </c:pt>
                <c:pt idx="14">
                  <c:v>54.329000000000008</c:v>
                </c:pt>
                <c:pt idx="15">
                  <c:v>47.806000000000004</c:v>
                </c:pt>
                <c:pt idx="16">
                  <c:v>52.052000000000007</c:v>
                </c:pt>
                <c:pt idx="17">
                  <c:v>50.435000000000002</c:v>
                </c:pt>
                <c:pt idx="18">
                  <c:v>45.408000000000008</c:v>
                </c:pt>
                <c:pt idx="19">
                  <c:v>42.68</c:v>
                </c:pt>
                <c:pt idx="20">
                  <c:v>43.758000000000003</c:v>
                </c:pt>
                <c:pt idx="21">
                  <c:v>41.448</c:v>
                </c:pt>
                <c:pt idx="22">
                  <c:v>39.556000000000004</c:v>
                </c:pt>
                <c:pt idx="23">
                  <c:v>35.277000000000001</c:v>
                </c:pt>
                <c:pt idx="24">
                  <c:v>38.302000000000007</c:v>
                </c:pt>
                <c:pt idx="25">
                  <c:v>36.300000000000004</c:v>
                </c:pt>
                <c:pt idx="26">
                  <c:v>30.921000000000003</c:v>
                </c:pt>
                <c:pt idx="27">
                  <c:v>31.702000000000002</c:v>
                </c:pt>
              </c:numCache>
            </c:numRef>
          </c:val>
          <c:extLst>
            <c:ext xmlns:c16="http://schemas.microsoft.com/office/drawing/2014/chart" uri="{C3380CC4-5D6E-409C-BE32-E72D297353CC}">
              <c16:uniqueId val="{00000001-AAB0-4AFE-B20E-7884FA4895D4}"/>
            </c:ext>
          </c:extLst>
        </c:ser>
        <c:dLbls>
          <c:dLblPos val="outEnd"/>
          <c:showLegendKey val="0"/>
          <c:showVal val="1"/>
          <c:showCatName val="0"/>
          <c:showSerName val="0"/>
          <c:showPercent val="0"/>
          <c:showBubbleSize val="0"/>
        </c:dLbls>
        <c:gapWidth val="219"/>
        <c:overlap val="-27"/>
        <c:axId val="722523376"/>
        <c:axId val="722513808"/>
      </c:barChart>
      <c:catAx>
        <c:axId val="722523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a-IR"/>
          </a:p>
        </c:txPr>
        <c:crossAx val="722513808"/>
        <c:crosses val="autoZero"/>
        <c:auto val="1"/>
        <c:lblAlgn val="ctr"/>
        <c:lblOffset val="100"/>
        <c:noMultiLvlLbl val="0"/>
      </c:catAx>
      <c:valAx>
        <c:axId val="72251380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722523376"/>
        <c:crosses val="autoZero"/>
        <c:crossBetween val="between"/>
      </c:valAx>
      <c:spPr>
        <a:noFill/>
        <a:ln>
          <a:noFill/>
        </a:ln>
        <a:effectLst/>
      </c:spPr>
    </c:plotArea>
    <c:legend>
      <c:legendPos val="b"/>
      <c:layout>
        <c:manualLayout>
          <c:xMode val="edge"/>
          <c:yMode val="edge"/>
          <c:x val="0.13764234470691161"/>
          <c:y val="0.94995498749882434"/>
          <c:w val="0.6691597550306212"/>
          <c:h val="3.6918519621006111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F69B8A-D641-40B7-8C5A-3B6F064B5593}" type="datetimeFigureOut">
              <a:rPr lang="en-US" smtClean="0"/>
              <a:t>9/2/2025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F8FBF0-5E27-4A35-94B4-26F61C0EC5FA}" type="slidenum">
              <a:rPr lang="en-US" smtClean="0"/>
              <a:t>‹#›</a:t>
            </a:fld>
            <a:endParaRPr lang="en-US"/>
          </a:p>
        </p:txBody>
      </p:sp>
    </p:spTree>
    <p:extLst>
      <p:ext uri="{BB962C8B-B14F-4D97-AF65-F5344CB8AC3E}">
        <p14:creationId xmlns:p14="http://schemas.microsoft.com/office/powerpoint/2010/main" val="2547733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F8FBF0-5E27-4A35-94B4-26F61C0EC5FA}" type="slidenum">
              <a:rPr lang="en-US" smtClean="0"/>
              <a:t>2</a:t>
            </a:fld>
            <a:endParaRPr lang="en-US"/>
          </a:p>
        </p:txBody>
      </p:sp>
    </p:spTree>
    <p:extLst>
      <p:ext uri="{BB962C8B-B14F-4D97-AF65-F5344CB8AC3E}">
        <p14:creationId xmlns:p14="http://schemas.microsoft.com/office/powerpoint/2010/main" val="228067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F8FBF0-5E27-4A35-94B4-26F61C0EC5FA}" type="slidenum">
              <a:rPr lang="en-US" smtClean="0"/>
              <a:t>10</a:t>
            </a:fld>
            <a:endParaRPr lang="en-US"/>
          </a:p>
        </p:txBody>
      </p:sp>
    </p:spTree>
    <p:extLst>
      <p:ext uri="{BB962C8B-B14F-4D97-AF65-F5344CB8AC3E}">
        <p14:creationId xmlns:p14="http://schemas.microsoft.com/office/powerpoint/2010/main" val="952898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8B2495E-00C0-471E-A718-A2C0BBC67F60}" type="datetimeFigureOut">
              <a:rPr lang="en-US" smtClean="0"/>
              <a:t>9/2/2025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3795246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2495E-00C0-471E-A718-A2C0BBC67F60}" type="datetimeFigureOut">
              <a:rPr lang="en-US" smtClean="0"/>
              <a:t>9/2/2025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1133441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2495E-00C0-471E-A718-A2C0BBC67F60}" type="datetimeFigureOut">
              <a:rPr lang="en-US" smtClean="0"/>
              <a:t>9/2/2025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3379217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9870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3958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87728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54413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53363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72381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38875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1556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2495E-00C0-471E-A718-A2C0BBC67F60}" type="datetimeFigureOut">
              <a:rPr lang="en-US" smtClean="0"/>
              <a:t>9/2/2025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2198056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59470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71276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0755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8B2495E-00C0-471E-A718-A2C0BBC67F60}" type="datetimeFigureOut">
              <a:rPr lang="en-US" smtClean="0"/>
              <a:t>9/2/2025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2683515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B2495E-00C0-471E-A718-A2C0BBC67F60}" type="datetimeFigureOut">
              <a:rPr lang="en-US" smtClean="0"/>
              <a:t>9/2/2025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2200499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B2495E-00C0-471E-A718-A2C0BBC67F60}" type="datetimeFigureOut">
              <a:rPr lang="en-US" smtClean="0"/>
              <a:t>9/2/2025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265000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B2495E-00C0-471E-A718-A2C0BBC67F60}" type="datetimeFigureOut">
              <a:rPr lang="en-US" smtClean="0"/>
              <a:t>9/2/2025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568930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2495E-00C0-471E-A718-A2C0BBC67F60}" type="datetimeFigureOut">
              <a:rPr lang="en-US" smtClean="0"/>
              <a:t>9/2/2025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2925536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8B2495E-00C0-471E-A718-A2C0BBC67F60}" type="datetimeFigureOut">
              <a:rPr lang="en-US" smtClean="0"/>
              <a:t>9/2/2025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36947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8B2495E-00C0-471E-A718-A2C0BBC67F60}" type="datetimeFigureOut">
              <a:rPr lang="en-US" smtClean="0"/>
              <a:t>9/2/2025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65CDF7-C1EF-4252-9A6B-C1DCAEB1D92E}" type="slidenum">
              <a:rPr lang="en-US" smtClean="0"/>
              <a:t>‹#›</a:t>
            </a:fld>
            <a:endParaRPr lang="en-US"/>
          </a:p>
        </p:txBody>
      </p:sp>
    </p:spTree>
    <p:extLst>
      <p:ext uri="{BB962C8B-B14F-4D97-AF65-F5344CB8AC3E}">
        <p14:creationId xmlns:p14="http://schemas.microsoft.com/office/powerpoint/2010/main" val="1605036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2495E-00C0-471E-A718-A2C0BBC67F60}" type="datetimeFigureOut">
              <a:rPr lang="en-US" smtClean="0"/>
              <a:t>9/2/2025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65CDF7-C1EF-4252-9A6B-C1DCAEB1D92E}" type="slidenum">
              <a:rPr lang="en-US" smtClean="0"/>
              <a:t>‹#›</a:t>
            </a:fld>
            <a:endParaRPr lang="en-US"/>
          </a:p>
        </p:txBody>
      </p:sp>
    </p:spTree>
    <p:extLst>
      <p:ext uri="{BB962C8B-B14F-4D97-AF65-F5344CB8AC3E}">
        <p14:creationId xmlns:p14="http://schemas.microsoft.com/office/powerpoint/2010/main" val="3489329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3455779-DA09-43CA-A734-F66CB83E775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50C2B37-89FD-4ADC-AC66-1EE7CEDCEF4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2963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0AA56-E001-46A1-94C6-2CC4DC9659D0}"/>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D127A52E-05B0-4E6C-A83C-1D6E56907EA1}"/>
              </a:ext>
            </a:extLst>
          </p:cNvPr>
          <p:cNvSpPr>
            <a:spLocks noGrp="1"/>
          </p:cNvSpPr>
          <p:nvPr>
            <p:ph type="subTitle" idx="1"/>
          </p:nvPr>
        </p:nvSpPr>
        <p:spPr/>
        <p:txBody>
          <a:bodyPr/>
          <a:lstStyle/>
          <a:p>
            <a:endParaRPr lang="en-US"/>
          </a:p>
        </p:txBody>
      </p:sp>
      <p:pic>
        <p:nvPicPr>
          <p:cNvPr id="4" name="Picture 3">
            <a:extLst>
              <a:ext uri="{FF2B5EF4-FFF2-40B4-BE49-F238E27FC236}">
                <a16:creationId xmlns:a16="http://schemas.microsoft.com/office/drawing/2014/main" id="{150F6C77-89ED-46C3-A3F2-661C3CD1C347}"/>
              </a:ext>
            </a:extLst>
          </p:cNvPr>
          <p:cNvPicPr>
            <a:picLocks noChangeAspect="1"/>
          </p:cNvPicPr>
          <p:nvPr/>
        </p:nvPicPr>
        <p:blipFill>
          <a:blip r:embed="rId2"/>
          <a:stretch>
            <a:fillRect/>
          </a:stretch>
        </p:blipFill>
        <p:spPr>
          <a:xfrm>
            <a:off x="586740" y="0"/>
            <a:ext cx="10744200" cy="6858000"/>
          </a:xfrm>
          <a:prstGeom prst="rect">
            <a:avLst/>
          </a:prstGeom>
        </p:spPr>
      </p:pic>
    </p:spTree>
    <p:extLst>
      <p:ext uri="{BB962C8B-B14F-4D97-AF65-F5344CB8AC3E}">
        <p14:creationId xmlns:p14="http://schemas.microsoft.com/office/powerpoint/2010/main" val="221349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extLst>
              <p:ext uri="{D42A27DB-BD31-4B8C-83A1-F6EECF244321}">
                <p14:modId xmlns:p14="http://schemas.microsoft.com/office/powerpoint/2010/main" val="1453648949"/>
              </p:ext>
            </p:extLst>
          </p:nvPr>
        </p:nvGraphicFramePr>
        <p:xfrm>
          <a:off x="387926" y="304801"/>
          <a:ext cx="11443855" cy="61929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16190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fa-IR" dirty="0"/>
              <a:t>بیماریابی فشارخون</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777275328"/>
              </p:ext>
            </p:extLst>
          </p:nvPr>
        </p:nvGraphicFramePr>
        <p:xfrm>
          <a:off x="838200" y="699247"/>
          <a:ext cx="10515600" cy="539496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18565">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0">
                <a:tc>
                  <a:txBody>
                    <a:bodyPr/>
                    <a:lstStyle/>
                    <a:p>
                      <a:pPr algn="ctr" rtl="1"/>
                      <a:r>
                        <a:rPr lang="fa-IR" dirty="0"/>
                        <a:t>هرند</a:t>
                      </a:r>
                      <a:endParaRPr lang="en-US" dirty="0"/>
                    </a:p>
                  </a:txBody>
                  <a:tcPr/>
                </a:tc>
                <a:tc>
                  <a:txBody>
                    <a:bodyPr/>
                    <a:lstStyle/>
                    <a:p>
                      <a:pPr algn="ctr" rtl="1"/>
                      <a:endParaRPr lang="en-US" dirty="0"/>
                    </a:p>
                  </a:txBody>
                  <a:tcPr/>
                </a:tc>
                <a:tc>
                  <a:txBody>
                    <a:bodyPr/>
                    <a:lstStyle/>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ورزنه </a:t>
                      </a:r>
                      <a:endParaRPr lang="en-US" dirty="0"/>
                    </a:p>
                  </a:txBody>
                  <a:tcPr/>
                </a:tc>
                <a:extLst>
                  <a:ext uri="{0D108BD9-81ED-4DB2-BD59-A6C34878D82A}">
                    <a16:rowId xmlns:a16="http://schemas.microsoft.com/office/drawing/2014/main" val="2256123540"/>
                  </a:ext>
                </a:extLst>
              </a:tr>
              <a:tr h="254046">
                <a:tc>
                  <a:txBody>
                    <a:bodyPr/>
                    <a:lstStyle/>
                    <a:p>
                      <a:pPr algn="ctr" rtl="1"/>
                      <a:r>
                        <a:rPr lang="fa-IR" dirty="0"/>
                        <a:t>برخوار</a:t>
                      </a:r>
                      <a:endParaRPr lang="en-US" dirty="0"/>
                    </a:p>
                  </a:txBody>
                  <a:tcPr/>
                </a:tc>
                <a:tc>
                  <a:txBody>
                    <a:bodyPr/>
                    <a:lstStyle/>
                    <a:p>
                      <a:pPr algn="ctr" rtl="1"/>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2867206378"/>
                  </a:ext>
                </a:extLst>
              </a:tr>
              <a:tr h="302456">
                <a:tc>
                  <a:txBody>
                    <a:bodyPr/>
                    <a:lstStyle/>
                    <a:p>
                      <a:pPr algn="ctr" rtl="1"/>
                      <a:endParaRPr lang="en-US"/>
                    </a:p>
                  </a:txBody>
                  <a:tcPr/>
                </a:tc>
                <a:tc>
                  <a:txBody>
                    <a:bodyPr/>
                    <a:lstStyle/>
                    <a:p>
                      <a:pPr algn="ctr" rtl="1"/>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2771959076"/>
                  </a:ext>
                </a:extLst>
              </a:tr>
              <a:tr h="243289">
                <a:tc>
                  <a:txBody>
                    <a:bodyPr/>
                    <a:lstStyle/>
                    <a:p>
                      <a:pPr algn="ctr" rtl="1"/>
                      <a:endParaRPr lang="en-US"/>
                    </a:p>
                  </a:txBody>
                  <a:tcPr/>
                </a:tc>
                <a:tc>
                  <a:txBody>
                    <a:bodyPr/>
                    <a:lstStyle/>
                    <a:p>
                      <a:pPr algn="ctr" rtl="1"/>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50472887"/>
                  </a:ext>
                </a:extLst>
              </a:tr>
              <a:tr h="184122">
                <a:tc>
                  <a:txBody>
                    <a:bodyPr/>
                    <a:lstStyle/>
                    <a:p>
                      <a:pPr algn="ctr" rtl="1"/>
                      <a:endParaRPr lang="en-US"/>
                    </a:p>
                  </a:txBody>
                  <a:tcPr/>
                </a:tc>
                <a:tc>
                  <a:txBody>
                    <a:bodyPr/>
                    <a:lstStyle/>
                    <a:p>
                      <a:pPr algn="ctr" rtl="1"/>
                      <a:endParaRPr lang="en-US" dirty="0"/>
                    </a:p>
                  </a:txBody>
                  <a:tcPr/>
                </a:tc>
                <a:tc>
                  <a:txBody>
                    <a:bodyPr/>
                    <a:lstStyle/>
                    <a:p>
                      <a:endParaRPr lang="en-US" dirty="0"/>
                    </a:p>
                  </a:txBody>
                  <a:tcPr/>
                </a:tc>
                <a:tc>
                  <a:txBody>
                    <a:bodyPr/>
                    <a:lstStyle/>
                    <a:p>
                      <a:pPr algn="ctr" rtl="1"/>
                      <a:endParaRPr lang="en-US" dirty="0"/>
                    </a:p>
                  </a:txBody>
                  <a:tcPr/>
                </a:tc>
                <a:extLst>
                  <a:ext uri="{0D108BD9-81ED-4DB2-BD59-A6C34878D82A}">
                    <a16:rowId xmlns:a16="http://schemas.microsoft.com/office/drawing/2014/main" val="3548927059"/>
                  </a:ext>
                </a:extLst>
              </a:tr>
              <a:tr h="322179">
                <a:tc>
                  <a:txBody>
                    <a:bodyPr/>
                    <a:lstStyle/>
                    <a:p>
                      <a:pPr algn="ctr" rtl="1"/>
                      <a:endParaRPr lang="en-US"/>
                    </a:p>
                  </a:txBody>
                  <a:tcPr/>
                </a:tc>
                <a:tc>
                  <a:txBody>
                    <a:bodyPr/>
                    <a:lstStyle/>
                    <a:p>
                      <a:pPr algn="ctr" rtl="1"/>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3370217540"/>
                  </a:ext>
                </a:extLst>
              </a:tr>
              <a:tr h="271976">
                <a:tc>
                  <a:txBody>
                    <a:bodyPr/>
                    <a:lstStyle/>
                    <a:p>
                      <a:pPr algn="ctr" rtl="1"/>
                      <a:endParaRPr lang="en-US"/>
                    </a:p>
                  </a:txBody>
                  <a:tcPr/>
                </a:tc>
                <a:tc>
                  <a:txBody>
                    <a:bodyPr/>
                    <a:lstStyle/>
                    <a:p>
                      <a:pPr algn="ctr" rtl="1"/>
                      <a:endParaRPr lang="en-US"/>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1572713273"/>
                  </a:ext>
                </a:extLst>
              </a:tr>
              <a:tr h="257633">
                <a:tc>
                  <a:txBody>
                    <a:bodyPr/>
                    <a:lstStyle/>
                    <a:p>
                      <a:pPr algn="ctr" rtl="1"/>
                      <a:endParaRPr lang="en-US" dirty="0"/>
                    </a:p>
                  </a:txBody>
                  <a:tcPr/>
                </a:tc>
                <a:tc>
                  <a:txBody>
                    <a:bodyPr/>
                    <a:lstStyle/>
                    <a:p>
                      <a:pPr algn="ctr" rtl="1"/>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2788214064"/>
                  </a:ext>
                </a:extLst>
              </a:tr>
              <a:tr h="279148">
                <a:tc>
                  <a:txBody>
                    <a:bodyPr/>
                    <a:lstStyle/>
                    <a:p>
                      <a:pPr algn="ctr" rtl="1"/>
                      <a:endParaRPr lang="en-US"/>
                    </a:p>
                  </a:txBody>
                  <a:tcPr/>
                </a:tc>
                <a:tc>
                  <a:txBody>
                    <a:bodyPr/>
                    <a:lstStyle/>
                    <a:p>
                      <a:pPr algn="ctr" rtl="1"/>
                      <a:endParaRPr lang="en-US"/>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1022771661"/>
                  </a:ext>
                </a:extLst>
              </a:tr>
              <a:tr h="282734">
                <a:tc>
                  <a:txBody>
                    <a:bodyPr/>
                    <a:lstStyle/>
                    <a:p>
                      <a:pPr algn="ctr" rtl="1"/>
                      <a:endParaRPr lang="en-US"/>
                    </a:p>
                  </a:txBody>
                  <a:tcPr/>
                </a:tc>
                <a:tc>
                  <a:txBody>
                    <a:bodyPr/>
                    <a:lstStyle/>
                    <a:p>
                      <a:pPr algn="ctr" rtl="1"/>
                      <a:endParaRPr lang="en-US"/>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699493083"/>
                  </a:ext>
                </a:extLst>
              </a:tr>
              <a:tr h="319144">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2137953163"/>
                  </a:ext>
                </a:extLst>
              </a:tr>
              <a:tr h="188258">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209765695"/>
                  </a:ext>
                </a:extLst>
              </a:tr>
              <a:tr h="200809">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969006792"/>
                  </a:ext>
                </a:extLst>
              </a:tr>
            </a:tbl>
          </a:graphicData>
        </a:graphic>
      </p:graphicFrame>
    </p:spTree>
    <p:extLst>
      <p:ext uri="{BB962C8B-B14F-4D97-AF65-F5344CB8AC3E}">
        <p14:creationId xmlns:p14="http://schemas.microsoft.com/office/powerpoint/2010/main" val="107280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46" name="Chart 2">
            <a:extLst>
              <a:ext uri="{FF2B5EF4-FFF2-40B4-BE49-F238E27FC236}">
                <a16:creationId xmlns:a16="http://schemas.microsoft.com/office/drawing/2014/main" id="{501526EF-2CA6-4544-BCE3-86E367383EDE}"/>
              </a:ext>
            </a:extLst>
          </p:cNvPr>
          <p:cNvGraphicFramePr>
            <a:graphicFrameLocks/>
          </p:cNvGraphicFramePr>
          <p:nvPr>
            <p:extLst>
              <p:ext uri="{D42A27DB-BD31-4B8C-83A1-F6EECF244321}">
                <p14:modId xmlns:p14="http://schemas.microsoft.com/office/powerpoint/2010/main" val="623359901"/>
              </p:ext>
            </p:extLst>
          </p:nvPr>
        </p:nvGraphicFramePr>
        <p:xfrm>
          <a:off x="135467" y="0"/>
          <a:ext cx="11966222" cy="6858000"/>
        </p:xfrm>
        <a:graphic>
          <a:graphicData uri="http://schemas.openxmlformats.org/presentationml/2006/ole">
            <mc:AlternateContent xmlns:mc="http://schemas.openxmlformats.org/markup-compatibility/2006">
              <mc:Choice xmlns:v="urn:schemas-microsoft-com:vml" Requires="v">
                <p:oleObj spid="_x0000_s2068" name="Chart" r:id="rId3" imgW="9254530" imgH="4645555" progId="Excel.Chart.8">
                  <p:embed/>
                </p:oleObj>
              </mc:Choice>
              <mc:Fallback>
                <p:oleObj name="Chart" r:id="rId3" imgW="9254530" imgH="4645555" progId="Excel.Chart.8">
                  <p:embed/>
                  <p:pic>
                    <p:nvPicPr>
                      <p:cNvPr id="57346" name="Chart 2">
                        <a:extLst>
                          <a:ext uri="{FF2B5EF4-FFF2-40B4-BE49-F238E27FC236}">
                            <a16:creationId xmlns:a16="http://schemas.microsoft.com/office/drawing/2014/main" id="{501526EF-2CA6-4544-BCE3-86E367383EDE}"/>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467" y="0"/>
                        <a:ext cx="11966222" cy="68580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103950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nvGraphicFramePr>
        <p:xfrm>
          <a:off x="568035" y="124691"/>
          <a:ext cx="11346873" cy="659476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64268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1464519131"/>
              </p:ext>
            </p:extLst>
          </p:nvPr>
        </p:nvGraphicFramePr>
        <p:xfrm>
          <a:off x="540328" y="387928"/>
          <a:ext cx="11651672" cy="63176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632418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fa-IR" dirty="0"/>
              <a:t>مراقبت فشارخون پزشک</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353806363"/>
              </p:ext>
            </p:extLst>
          </p:nvPr>
        </p:nvGraphicFramePr>
        <p:xfrm>
          <a:off x="838200" y="699247"/>
          <a:ext cx="10515600" cy="6184619"/>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18565">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277355">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فریدونشهر</a:t>
                      </a:r>
                      <a:endParaRPr lang="en-US" dirty="0">
                        <a:solidFill>
                          <a:srgbClr val="FF0000"/>
                        </a:solidFill>
                      </a:endParaRPr>
                    </a:p>
                    <a:p>
                      <a:pPr algn="ctr" rtl="1"/>
                      <a:endParaRPr lang="en-US" dirty="0"/>
                    </a:p>
                  </a:txBody>
                  <a:tcPr/>
                </a:tc>
                <a:tc>
                  <a:txBody>
                    <a:bodyPr/>
                    <a:lstStyle/>
                    <a:p>
                      <a:pPr algn="ctr" rtl="1"/>
                      <a:r>
                        <a:rPr lang="fa-IR" dirty="0"/>
                        <a:t>گلپایگان </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خوانسار</a:t>
                      </a:r>
                      <a:endParaRPr lang="en-US" dirty="0"/>
                    </a:p>
                  </a:txBody>
                  <a:tcPr/>
                </a:tc>
                <a:tc>
                  <a:txBody>
                    <a:bodyPr/>
                    <a:lstStyle/>
                    <a:p>
                      <a:pPr algn="ctr" rtl="1"/>
                      <a:r>
                        <a:rPr lang="fa-IR" dirty="0"/>
                        <a:t>نطنز </a:t>
                      </a:r>
                      <a:endParaRPr lang="en-US" dirty="0"/>
                    </a:p>
                  </a:txBody>
                  <a:tcPr/>
                </a:tc>
                <a:extLst>
                  <a:ext uri="{0D108BD9-81ED-4DB2-BD59-A6C34878D82A}">
                    <a16:rowId xmlns:a16="http://schemas.microsoft.com/office/drawing/2014/main" val="2256123540"/>
                  </a:ext>
                </a:extLst>
              </a:tr>
              <a:tr h="254046">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سمیرم</a:t>
                      </a:r>
                      <a:endParaRPr lang="en-US" dirty="0">
                        <a:solidFill>
                          <a:srgbClr val="FF0000"/>
                        </a:solidFill>
                      </a:endParaRPr>
                    </a:p>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خور و بیابانک</a:t>
                      </a:r>
                      <a:endParaRPr lang="en-US" dirty="0"/>
                    </a:p>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ورزنه </a:t>
                      </a:r>
                      <a:endParaRPr lang="en-US" dirty="0"/>
                    </a:p>
                  </a:txBody>
                  <a:tcPr/>
                </a:tc>
                <a:tc>
                  <a:txBody>
                    <a:bodyPr/>
                    <a:lstStyle/>
                    <a:p>
                      <a:pPr algn="ctr" rtl="1"/>
                      <a:r>
                        <a:rPr lang="fa-IR" dirty="0"/>
                        <a:t>کوهپایه</a:t>
                      </a:r>
                      <a:endParaRPr lang="en-US" dirty="0"/>
                    </a:p>
                  </a:txBody>
                  <a:tcPr/>
                </a:tc>
                <a:extLst>
                  <a:ext uri="{0D108BD9-81ED-4DB2-BD59-A6C34878D82A}">
                    <a16:rowId xmlns:a16="http://schemas.microsoft.com/office/drawing/2014/main" val="2867206378"/>
                  </a:ext>
                </a:extLst>
              </a:tr>
              <a:tr h="302456">
                <a:tc>
                  <a:txBody>
                    <a:bodyPr/>
                    <a:lstStyle/>
                    <a:p>
                      <a:pPr algn="ctr" rtl="1"/>
                      <a:r>
                        <a:rPr lang="fa-IR" dirty="0"/>
                        <a:t>نایین</a:t>
                      </a:r>
                      <a:endParaRPr lang="en-US" dirty="0"/>
                    </a:p>
                  </a:txBody>
                  <a:tcPr/>
                </a:tc>
                <a:tc>
                  <a:txBody>
                    <a:bodyPr/>
                    <a:lstStyle/>
                    <a:p>
                      <a:pPr algn="ctr" rtl="1"/>
                      <a:r>
                        <a:rPr lang="fa-IR" dirty="0"/>
                        <a:t>خمینی شهر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جرقویه </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دو</a:t>
                      </a:r>
                      <a:endParaRPr lang="en-US" dirty="0"/>
                    </a:p>
                    <a:p>
                      <a:pPr algn="ctr" rtl="1"/>
                      <a:endParaRPr lang="en-US" dirty="0"/>
                    </a:p>
                  </a:txBody>
                  <a:tcPr/>
                </a:tc>
                <a:extLst>
                  <a:ext uri="{0D108BD9-81ED-4DB2-BD59-A6C34878D82A}">
                    <a16:rowId xmlns:a16="http://schemas.microsoft.com/office/drawing/2014/main" val="2771959076"/>
                  </a:ext>
                </a:extLst>
              </a:tr>
              <a:tr h="243289">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اردستان</a:t>
                      </a:r>
                      <a:endParaRPr lang="en-US" dirty="0"/>
                    </a:p>
                  </a:txBody>
                  <a:tcPr/>
                </a:tc>
                <a:tc>
                  <a:txBody>
                    <a:bodyPr/>
                    <a:lstStyle/>
                    <a:p>
                      <a:pPr algn="ctr" rtl="1"/>
                      <a:r>
                        <a:rPr lang="fa-IR" dirty="0"/>
                        <a:t>شاهین شهر</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50472887"/>
                  </a:ext>
                </a:extLst>
              </a:tr>
              <a:tr h="184122">
                <a:tc>
                  <a:txBody>
                    <a:bodyPr/>
                    <a:lstStyle/>
                    <a:p>
                      <a:pPr algn="ctr" rtl="1"/>
                      <a:r>
                        <a:rPr lang="fa-IR" dirty="0"/>
                        <a:t>چادگان</a:t>
                      </a:r>
                      <a:endParaRPr lang="en-US" dirty="0"/>
                    </a:p>
                  </a:txBody>
                  <a:tcPr/>
                </a:tc>
                <a:tc>
                  <a:txBody>
                    <a:bodyPr/>
                    <a:lstStyle/>
                    <a:p>
                      <a:pPr algn="ctr" rtl="1"/>
                      <a:r>
                        <a:rPr lang="fa-IR" dirty="0"/>
                        <a:t>فریدن</a:t>
                      </a:r>
                      <a:endParaRPr lang="en-US" dirty="0"/>
                    </a:p>
                  </a:txBody>
                  <a:tcPr/>
                </a:tc>
                <a:tc>
                  <a:txBody>
                    <a:bodyPr/>
                    <a:lstStyle/>
                    <a:p>
                      <a:endParaRPr lang="en-US" dirty="0"/>
                    </a:p>
                  </a:txBody>
                  <a:tcPr/>
                </a:tc>
                <a:tc>
                  <a:txBody>
                    <a:bodyPr/>
                    <a:lstStyle/>
                    <a:p>
                      <a:pPr algn="ctr" rtl="1"/>
                      <a:endParaRPr lang="en-US" dirty="0"/>
                    </a:p>
                  </a:txBody>
                  <a:tcPr/>
                </a:tc>
                <a:extLst>
                  <a:ext uri="{0D108BD9-81ED-4DB2-BD59-A6C34878D82A}">
                    <a16:rowId xmlns:a16="http://schemas.microsoft.com/office/drawing/2014/main" val="3548927059"/>
                  </a:ext>
                </a:extLst>
              </a:tr>
              <a:tr h="322179">
                <a:tc>
                  <a:txBody>
                    <a:bodyPr/>
                    <a:lstStyle/>
                    <a:p>
                      <a:pPr algn="ctr" rtl="1"/>
                      <a:r>
                        <a:rPr lang="fa-IR" dirty="0"/>
                        <a:t>هرند</a:t>
                      </a:r>
                      <a:endParaRPr lang="en-US" dirty="0"/>
                    </a:p>
                  </a:txBody>
                  <a:tcPr/>
                </a:tc>
                <a:tc>
                  <a:txBody>
                    <a:bodyPr/>
                    <a:lstStyle/>
                    <a:p>
                      <a:pPr algn="ctr" rtl="1"/>
                      <a:r>
                        <a:rPr lang="fa-IR" dirty="0"/>
                        <a:t>تیران و کرون</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3370217540"/>
                  </a:ext>
                </a:extLst>
              </a:tr>
              <a:tr h="271976">
                <a:tc>
                  <a:txBody>
                    <a:bodyPr/>
                    <a:lstStyle/>
                    <a:p>
                      <a:pPr algn="ctr" rtl="1"/>
                      <a:r>
                        <a:rPr lang="fa-IR" dirty="0"/>
                        <a:t>برخوار</a:t>
                      </a:r>
                      <a:endParaRPr lang="en-US" dirty="0"/>
                    </a:p>
                  </a:txBody>
                  <a:tcPr/>
                </a:tc>
                <a:tc>
                  <a:txBody>
                    <a:bodyPr/>
                    <a:lstStyle/>
                    <a:p>
                      <a:pPr algn="ctr" rtl="1"/>
                      <a:r>
                        <a:rPr lang="fa-IR" dirty="0"/>
                        <a:t>مبارکه</a:t>
                      </a:r>
                      <a:endParaRPr lang="en-US" dirty="0"/>
                    </a:p>
                  </a:txBody>
                  <a:tcPr/>
                </a:tc>
                <a:tc>
                  <a:txBody>
                    <a:bodyPr/>
                    <a:lstStyle/>
                    <a:p>
                      <a:pPr algn="ctr" rtl="1"/>
                      <a:endParaRPr lang="en-US"/>
                    </a:p>
                  </a:txBody>
                  <a:tcPr/>
                </a:tc>
                <a:tc>
                  <a:txBody>
                    <a:bodyPr/>
                    <a:lstStyle/>
                    <a:p>
                      <a:endParaRPr lang="en-US"/>
                    </a:p>
                  </a:txBody>
                  <a:tcPr/>
                </a:tc>
                <a:extLst>
                  <a:ext uri="{0D108BD9-81ED-4DB2-BD59-A6C34878D82A}">
                    <a16:rowId xmlns:a16="http://schemas.microsoft.com/office/drawing/2014/main" val="1572713273"/>
                  </a:ext>
                </a:extLst>
              </a:tr>
              <a:tr h="257633">
                <a:tc>
                  <a:txBody>
                    <a:bodyPr/>
                    <a:lstStyle/>
                    <a:p>
                      <a:pPr algn="ctr" rtl="1"/>
                      <a:r>
                        <a:rPr lang="fa-IR" dirty="0"/>
                        <a:t>لنجان</a:t>
                      </a:r>
                      <a:endParaRPr lang="en-US" dirty="0"/>
                    </a:p>
                  </a:txBody>
                  <a:tcPr/>
                </a:tc>
                <a:tc>
                  <a:txBody>
                    <a:bodyPr/>
                    <a:lstStyle/>
                    <a:p>
                      <a:pPr algn="ctr" rtl="1"/>
                      <a:r>
                        <a:rPr lang="fa-IR" dirty="0"/>
                        <a:t>فلاورجان</a:t>
                      </a:r>
                      <a:endParaRPr lang="en-US" dirty="0"/>
                    </a:p>
                  </a:txBody>
                  <a:tcPr/>
                </a:tc>
                <a:tc>
                  <a:txBody>
                    <a:bodyPr/>
                    <a:lstStyle/>
                    <a:p>
                      <a:pPr algn="ctr" rtl="1"/>
                      <a:endParaRPr lang="en-US"/>
                    </a:p>
                  </a:txBody>
                  <a:tcPr/>
                </a:tc>
                <a:tc>
                  <a:txBody>
                    <a:bodyPr/>
                    <a:lstStyle/>
                    <a:p>
                      <a:endParaRPr lang="en-US" dirty="0"/>
                    </a:p>
                  </a:txBody>
                  <a:tcPr/>
                </a:tc>
                <a:extLst>
                  <a:ext uri="{0D108BD9-81ED-4DB2-BD59-A6C34878D82A}">
                    <a16:rowId xmlns:a16="http://schemas.microsoft.com/office/drawing/2014/main" val="2788214064"/>
                  </a:ext>
                </a:extLst>
              </a:tr>
              <a:tr h="279148">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بویین میاندشت</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نجف آباد</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1022771661"/>
                  </a:ext>
                </a:extLst>
              </a:tr>
              <a:tr h="28273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شهرضا</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یک</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699493083"/>
                  </a:ext>
                </a:extLst>
              </a:tr>
              <a:tr h="31914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دهاقان</a:t>
                      </a:r>
                      <a:endParaRPr lang="en-US" dirty="0"/>
                    </a:p>
                    <a:p>
                      <a:pPr algn="ctr" rtl="1"/>
                      <a:endParaRPr lang="en-US" dirty="0"/>
                    </a:p>
                  </a:txBody>
                  <a:tcPr/>
                </a:tc>
                <a:tc>
                  <a:txBody>
                    <a:bodyPr/>
                    <a:lstStyle/>
                    <a:p>
                      <a:pPr algn="ctr" rtl="1"/>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2137953163"/>
                  </a:ext>
                </a:extLst>
              </a:tr>
              <a:tr h="423899">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958437410"/>
                  </a:ext>
                </a:extLst>
              </a:tr>
            </a:tbl>
          </a:graphicData>
        </a:graphic>
      </p:graphicFrame>
    </p:spTree>
    <p:extLst>
      <p:ext uri="{BB962C8B-B14F-4D97-AF65-F5344CB8AC3E}">
        <p14:creationId xmlns:p14="http://schemas.microsoft.com/office/powerpoint/2010/main" val="707190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1745002520"/>
              </p:ext>
            </p:extLst>
          </p:nvPr>
        </p:nvGraphicFramePr>
        <p:xfrm>
          <a:off x="762000" y="193964"/>
          <a:ext cx="10958945" cy="63592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906458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fa-IR" dirty="0"/>
              <a:t>مراقبت فشارخون غیرپزشک</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4237126169"/>
              </p:ext>
            </p:extLst>
          </p:nvPr>
        </p:nvGraphicFramePr>
        <p:xfrm>
          <a:off x="838200" y="699247"/>
          <a:ext cx="10515600" cy="749808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22938">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فریدونشهر</a:t>
                      </a:r>
                      <a:endParaRPr lang="en-US" dirty="0"/>
                    </a:p>
                  </a:txBody>
                  <a:tcPr/>
                </a:tc>
                <a:tc>
                  <a:txBody>
                    <a:bodyPr/>
                    <a:lstStyle/>
                    <a:p>
                      <a:pPr algn="ctr" rtl="1"/>
                      <a:r>
                        <a:rPr lang="fa-IR" dirty="0"/>
                        <a:t>گلپایگان </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خوانسار</a:t>
                      </a:r>
                      <a:endParaRPr lang="en-US" dirty="0"/>
                    </a:p>
                  </a:txBody>
                  <a:tcPr/>
                </a:tc>
                <a:tc>
                  <a:txBody>
                    <a:bodyPr/>
                    <a:lstStyle/>
                    <a:p>
                      <a:pPr algn="ctr" rtl="1"/>
                      <a:r>
                        <a:rPr lang="fa-IR" dirty="0"/>
                        <a:t>نطنز </a:t>
                      </a:r>
                      <a:endParaRPr lang="en-US" dirty="0"/>
                    </a:p>
                  </a:txBody>
                  <a:tcPr/>
                </a:tc>
                <a:extLst>
                  <a:ext uri="{0D108BD9-81ED-4DB2-BD59-A6C34878D82A}">
                    <a16:rowId xmlns:a16="http://schemas.microsoft.com/office/drawing/2014/main" val="2256123540"/>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سمیرم</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خور و بیابانک</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2867206378"/>
                  </a:ext>
                </a:extLst>
              </a:tr>
              <a:tr h="355964">
                <a:tc>
                  <a:txBody>
                    <a:bodyPr/>
                    <a:lstStyle/>
                    <a:p>
                      <a:pPr algn="ctr" rtl="1"/>
                      <a:r>
                        <a:rPr lang="fa-IR" dirty="0">
                          <a:solidFill>
                            <a:srgbClr val="FF0000"/>
                          </a:solidFill>
                        </a:rPr>
                        <a:t>ورزنه</a:t>
                      </a:r>
                      <a:endParaRPr lang="en-US" dirty="0">
                        <a:solidFill>
                          <a:srgbClr val="FF0000"/>
                        </a:solidFill>
                      </a:endParaRPr>
                    </a:p>
                  </a:txBody>
                  <a:tcPr/>
                </a:tc>
                <a:tc>
                  <a:txBody>
                    <a:bodyPr/>
                    <a:lstStyle/>
                    <a:p>
                      <a:pPr algn="ctr" rtl="1"/>
                      <a:r>
                        <a:rPr lang="fa-IR" dirty="0"/>
                        <a:t>خمینی شهر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2771959076"/>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اردستان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جرقویه </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50472887"/>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کوهپایه</a:t>
                      </a:r>
                      <a:endParaRPr lang="en-US" dirty="0"/>
                    </a:p>
                  </a:txBody>
                  <a:tcPr/>
                </a:tc>
                <a:tc>
                  <a:txBody>
                    <a:bodyPr/>
                    <a:lstStyle/>
                    <a:p>
                      <a:pPr algn="ctr" rtl="1"/>
                      <a:r>
                        <a:rPr lang="fa-IR" dirty="0"/>
                        <a:t>فریدن</a:t>
                      </a:r>
                      <a:endParaRPr lang="en-US" dirty="0"/>
                    </a:p>
                  </a:txBody>
                  <a:tcPr/>
                </a:tc>
                <a:tc>
                  <a:txBody>
                    <a:bodyPr/>
                    <a:lstStyle/>
                    <a:p>
                      <a:endParaRPr lang="en-US" dirty="0"/>
                    </a:p>
                  </a:txBody>
                  <a:tcPr/>
                </a:tc>
                <a:tc>
                  <a:txBody>
                    <a:bodyPr/>
                    <a:lstStyle/>
                    <a:p>
                      <a:pPr algn="ctr" rtl="1"/>
                      <a:endParaRPr lang="en-US" dirty="0"/>
                    </a:p>
                  </a:txBody>
                  <a:tcPr/>
                </a:tc>
                <a:extLst>
                  <a:ext uri="{0D108BD9-81ED-4DB2-BD59-A6C34878D82A}">
                    <a16:rowId xmlns:a16="http://schemas.microsoft.com/office/drawing/2014/main" val="3548927059"/>
                  </a:ext>
                </a:extLst>
              </a:tr>
              <a:tr h="355964">
                <a:tc>
                  <a:txBody>
                    <a:bodyPr/>
                    <a:lstStyle/>
                    <a:p>
                      <a:pPr algn="ctr" rtl="1"/>
                      <a:r>
                        <a:rPr lang="fa-IR" dirty="0"/>
                        <a:t>هرند</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دو</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3370217540"/>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تیران و کرون</a:t>
                      </a:r>
                      <a:endParaRPr lang="en-US" dirty="0"/>
                    </a:p>
                  </a:txBody>
                  <a:tcPr/>
                </a:tc>
                <a:tc>
                  <a:txBody>
                    <a:bodyPr/>
                    <a:lstStyle/>
                    <a:p>
                      <a:pPr algn="ctr" rtl="1"/>
                      <a:r>
                        <a:rPr lang="fa-IR" dirty="0"/>
                        <a:t>مبارکه</a:t>
                      </a:r>
                      <a:endParaRPr lang="en-US" dirty="0"/>
                    </a:p>
                  </a:txBody>
                  <a:tcPr/>
                </a:tc>
                <a:tc>
                  <a:txBody>
                    <a:bodyPr/>
                    <a:lstStyle/>
                    <a:p>
                      <a:pPr algn="ctr" rtl="1"/>
                      <a:endParaRPr lang="en-US" dirty="0"/>
                    </a:p>
                  </a:txBody>
                  <a:tcPr/>
                </a:tc>
                <a:tc>
                  <a:txBody>
                    <a:bodyPr/>
                    <a:lstStyle/>
                    <a:p>
                      <a:endParaRPr lang="en-US"/>
                    </a:p>
                  </a:txBody>
                  <a:tcPr/>
                </a:tc>
                <a:extLst>
                  <a:ext uri="{0D108BD9-81ED-4DB2-BD59-A6C34878D82A}">
                    <a16:rowId xmlns:a16="http://schemas.microsoft.com/office/drawing/2014/main" val="1572713273"/>
                  </a:ext>
                </a:extLst>
              </a:tr>
              <a:tr h="355964">
                <a:tc>
                  <a:txBody>
                    <a:bodyPr/>
                    <a:lstStyle/>
                    <a:p>
                      <a:pPr algn="ctr" rtl="1"/>
                      <a:endParaRPr lang="en-US" dirty="0"/>
                    </a:p>
                  </a:txBody>
                  <a:tcPr/>
                </a:tc>
                <a:tc>
                  <a:txBody>
                    <a:bodyPr/>
                    <a:lstStyle/>
                    <a:p>
                      <a:pPr algn="ctr" rtl="1"/>
                      <a:r>
                        <a:rPr lang="fa-IR" dirty="0"/>
                        <a:t>فلاورجان</a:t>
                      </a:r>
                      <a:endParaRPr lang="en-US" dirty="0"/>
                    </a:p>
                  </a:txBody>
                  <a:tcPr/>
                </a:tc>
                <a:tc>
                  <a:txBody>
                    <a:bodyPr/>
                    <a:lstStyle/>
                    <a:p>
                      <a:pPr algn="ctr" rtl="1"/>
                      <a:endParaRPr lang="en-US" dirty="0"/>
                    </a:p>
                  </a:txBody>
                  <a:tcPr/>
                </a:tc>
                <a:tc>
                  <a:txBody>
                    <a:bodyPr/>
                    <a:lstStyle/>
                    <a:p>
                      <a:endParaRPr lang="en-US" dirty="0"/>
                    </a:p>
                  </a:txBody>
                  <a:tcPr/>
                </a:tc>
                <a:extLst>
                  <a:ext uri="{0D108BD9-81ED-4DB2-BD59-A6C34878D82A}">
                    <a16:rowId xmlns:a16="http://schemas.microsoft.com/office/drawing/2014/main" val="2788214064"/>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نجف آباد</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1022771661"/>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یک</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699493083"/>
                  </a:ext>
                </a:extLst>
              </a:tr>
              <a:tr h="355964">
                <a:tc>
                  <a:txBody>
                    <a:bodyPr/>
                    <a:lstStyle/>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چادگان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2137953163"/>
                  </a:ext>
                </a:extLst>
              </a:tr>
              <a:tr h="355964">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نایین</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958437410"/>
                  </a:ext>
                </a:extLst>
              </a:tr>
              <a:tr h="355964">
                <a:tc>
                  <a:txBody>
                    <a:bodyPr/>
                    <a:lstStyle/>
                    <a:p>
                      <a:pPr algn="ctr" rtl="1"/>
                      <a:endParaRPr lang="en-US"/>
                    </a:p>
                  </a:txBody>
                  <a:tcPr/>
                </a:tc>
                <a:tc>
                  <a:txBody>
                    <a:bodyPr/>
                    <a:lstStyle/>
                    <a:p>
                      <a:pPr algn="ctr" rtl="1"/>
                      <a:r>
                        <a:rPr lang="fa-IR" dirty="0"/>
                        <a:t>برخوار</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640163599"/>
                  </a:ext>
                </a:extLst>
              </a:tr>
              <a:tr h="355964">
                <a:tc>
                  <a:txBody>
                    <a:bodyPr/>
                    <a:lstStyle/>
                    <a:p>
                      <a:pPr algn="ctr" rtl="1"/>
                      <a:endParaRPr lang="en-US"/>
                    </a:p>
                  </a:txBody>
                  <a:tcPr/>
                </a:tc>
                <a:tc>
                  <a:txBody>
                    <a:bodyPr/>
                    <a:lstStyle/>
                    <a:p>
                      <a:pPr algn="ctr" rtl="1"/>
                      <a:r>
                        <a:rPr lang="fa-IR" dirty="0"/>
                        <a:t>لنجان</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1905858945"/>
                  </a:ext>
                </a:extLst>
              </a:tr>
              <a:tr h="355964">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بویین میاندشت</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10320880"/>
                  </a:ext>
                </a:extLst>
              </a:tr>
              <a:tr h="355964">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شهرضا</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2965118624"/>
                  </a:ext>
                </a:extLst>
              </a:tr>
              <a:tr h="355964">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دهاقان</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757962476"/>
                  </a:ext>
                </a:extLst>
              </a:tr>
              <a:tr h="622938">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شاهین شهر </a:t>
                      </a:r>
                      <a:endParaRPr lang="en-US" dirty="0"/>
                    </a:p>
                    <a:p>
                      <a:pPr algn="ctr" rtl="1"/>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2841319777"/>
                  </a:ext>
                </a:extLst>
              </a:tr>
            </a:tbl>
          </a:graphicData>
        </a:graphic>
      </p:graphicFrame>
    </p:spTree>
    <p:extLst>
      <p:ext uri="{BB962C8B-B14F-4D97-AF65-F5344CB8AC3E}">
        <p14:creationId xmlns:p14="http://schemas.microsoft.com/office/powerpoint/2010/main" val="726590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3480160147"/>
              </p:ext>
            </p:extLst>
          </p:nvPr>
        </p:nvGraphicFramePr>
        <p:xfrm>
          <a:off x="249382" y="415637"/>
          <a:ext cx="11693235" cy="61652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30158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9B987-3EB1-40B5-A288-4BD0A3DBBC03}"/>
              </a:ext>
            </a:extLst>
          </p:cNvPr>
          <p:cNvSpPr>
            <a:spLocks noGrp="1"/>
          </p:cNvSpPr>
          <p:nvPr>
            <p:ph type="title"/>
          </p:nvPr>
        </p:nvSpPr>
        <p:spPr/>
        <p:txBody>
          <a:bodyPr/>
          <a:lstStyle/>
          <a:p>
            <a:pPr algn="ctr" rtl="1"/>
            <a:r>
              <a:rPr lang="fa-IR" dirty="0"/>
              <a:t>کنترل زیاد فشارخون بالا</a:t>
            </a:r>
            <a:endParaRPr lang="en-US" dirty="0"/>
          </a:p>
        </p:txBody>
      </p:sp>
      <p:sp>
        <p:nvSpPr>
          <p:cNvPr id="3" name="Content Placeholder 2">
            <a:extLst>
              <a:ext uri="{FF2B5EF4-FFF2-40B4-BE49-F238E27FC236}">
                <a16:creationId xmlns:a16="http://schemas.microsoft.com/office/drawing/2014/main" id="{8DEA3F5E-453D-4622-8693-07F0C3B203D2}"/>
              </a:ext>
            </a:extLst>
          </p:cNvPr>
          <p:cNvSpPr>
            <a:spLocks noGrp="1"/>
          </p:cNvSpPr>
          <p:nvPr>
            <p:ph idx="1"/>
          </p:nvPr>
        </p:nvSpPr>
        <p:spPr/>
        <p:txBody>
          <a:bodyPr/>
          <a:lstStyle/>
          <a:p>
            <a:pPr algn="r" rtl="1"/>
            <a:r>
              <a:rPr lang="fa-IR" dirty="0"/>
              <a:t>گرد کردن عدد فشارخون بالا</a:t>
            </a:r>
          </a:p>
          <a:p>
            <a:pPr algn="r" rtl="1"/>
            <a:r>
              <a:rPr lang="fa-IR" dirty="0"/>
              <a:t>اندازه گیری صحیح</a:t>
            </a:r>
          </a:p>
          <a:p>
            <a:pPr algn="r" rtl="1"/>
            <a:r>
              <a:rPr lang="fa-IR" dirty="0"/>
              <a:t>ثبت سریع فشارخون </a:t>
            </a:r>
          </a:p>
          <a:p>
            <a:pPr algn="r" rtl="1"/>
            <a:r>
              <a:rPr lang="fa-IR" dirty="0"/>
              <a:t>عدم ثبت اعداد قبلی توسط مراقب یا پزشک</a:t>
            </a:r>
          </a:p>
          <a:p>
            <a:pPr algn="r" rtl="1"/>
            <a:r>
              <a:rPr lang="fa-IR" dirty="0"/>
              <a:t>آموزش و توجیه بیمار و پایش فشارخون در منزل</a:t>
            </a:r>
          </a:p>
          <a:p>
            <a:pPr algn="r" rtl="1"/>
            <a:endParaRPr lang="en-US" dirty="0"/>
          </a:p>
        </p:txBody>
      </p:sp>
    </p:spTree>
    <p:extLst>
      <p:ext uri="{BB962C8B-B14F-4D97-AF65-F5344CB8AC3E}">
        <p14:creationId xmlns:p14="http://schemas.microsoft.com/office/powerpoint/2010/main" val="350719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24835"/>
            <a:ext cx="9144000" cy="2937020"/>
          </a:xfrm>
        </p:spPr>
        <p:txBody>
          <a:bodyPr>
            <a:normAutofit/>
          </a:bodyPr>
          <a:lstStyle/>
          <a:p>
            <a:pPr>
              <a:lnSpc>
                <a:spcPct val="150000"/>
              </a:lnSpc>
            </a:pPr>
            <a:r>
              <a:rPr lang="fa-IR" sz="4400" b="1" dirty="0">
                <a:solidFill>
                  <a:srgbClr val="7030A0"/>
                </a:solidFill>
                <a:cs typeface="B Titr" panose="00000700000000000000" pitchFamily="2" charset="-78"/>
              </a:rPr>
              <a:t>مقایسه شاخص های قلب و عروق ، فشارخون و دیابت با اهداف مورد انتظار در بهار 1404</a:t>
            </a:r>
            <a:endParaRPr lang="en-US" sz="4400" b="1" dirty="0">
              <a:solidFill>
                <a:srgbClr val="7030A0"/>
              </a:solidFill>
              <a:cs typeface="B Titr" panose="00000700000000000000" pitchFamily="2" charset="-78"/>
            </a:endParaRPr>
          </a:p>
        </p:txBody>
      </p:sp>
      <p:sp>
        <p:nvSpPr>
          <p:cNvPr id="3" name="Subtitle 2"/>
          <p:cNvSpPr>
            <a:spLocks noGrp="1"/>
          </p:cNvSpPr>
          <p:nvPr>
            <p:ph type="subTitle" idx="1"/>
          </p:nvPr>
        </p:nvSpPr>
        <p:spPr/>
        <p:txBody>
          <a:bodyPr>
            <a:noAutofit/>
          </a:bodyPr>
          <a:lstStyle/>
          <a:p>
            <a:pPr marL="342900" indent="-342900" rtl="1">
              <a:buFont typeface="Wingdings" panose="05000000000000000000" pitchFamily="2" charset="2"/>
              <a:buChar char="§"/>
            </a:pPr>
            <a:r>
              <a:rPr lang="fa-IR" b="1" dirty="0">
                <a:solidFill>
                  <a:srgbClr val="7030A0"/>
                </a:solidFill>
              </a:rPr>
              <a:t>مبارزه با بیماریهای غیرواگیر</a:t>
            </a:r>
          </a:p>
          <a:p>
            <a:pPr marL="342900" indent="-342900" rtl="1">
              <a:buFont typeface="Wingdings" panose="05000000000000000000" pitchFamily="2" charset="2"/>
              <a:buChar char="§"/>
            </a:pPr>
            <a:endParaRPr lang="fa-IR" b="1" dirty="0">
              <a:solidFill>
                <a:srgbClr val="7030A0"/>
              </a:solidFill>
            </a:endParaRPr>
          </a:p>
          <a:p>
            <a:pPr marL="342900" indent="-342900" rtl="1">
              <a:buFont typeface="Wingdings" panose="05000000000000000000" pitchFamily="2" charset="2"/>
              <a:buChar char="§"/>
            </a:pPr>
            <a:r>
              <a:rPr lang="fa-IR" b="1" dirty="0">
                <a:solidFill>
                  <a:srgbClr val="7030A0"/>
                </a:solidFill>
              </a:rPr>
              <a:t>معاونت بهداشتی</a:t>
            </a:r>
          </a:p>
          <a:p>
            <a:pPr marL="342900" indent="-342900" rtl="1">
              <a:buFont typeface="Wingdings" panose="05000000000000000000" pitchFamily="2" charset="2"/>
              <a:buChar char="§"/>
            </a:pPr>
            <a:endParaRPr lang="fa-IR" b="1" dirty="0">
              <a:solidFill>
                <a:srgbClr val="7030A0"/>
              </a:solidFill>
            </a:endParaRPr>
          </a:p>
          <a:p>
            <a:pPr rtl="1"/>
            <a:r>
              <a:rPr lang="fa-IR" b="1" dirty="0">
                <a:solidFill>
                  <a:srgbClr val="7030A0"/>
                </a:solidFill>
              </a:rPr>
              <a:t>بهار1404</a:t>
            </a:r>
            <a:endParaRPr lang="en-US" b="1" dirty="0">
              <a:solidFill>
                <a:srgbClr val="7030A0"/>
              </a:solidFill>
            </a:endParaRPr>
          </a:p>
        </p:txBody>
      </p:sp>
    </p:spTree>
    <p:extLst>
      <p:ext uri="{BB962C8B-B14F-4D97-AF65-F5344CB8AC3E}">
        <p14:creationId xmlns:p14="http://schemas.microsoft.com/office/powerpoint/2010/main" val="1887848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1205608440"/>
              </p:ext>
            </p:extLst>
          </p:nvPr>
        </p:nvGraphicFramePr>
        <p:xfrm>
          <a:off x="748145" y="595745"/>
          <a:ext cx="11152910" cy="583276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168443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fa-IR" dirty="0"/>
              <a:t>مراقبت دیابت پزشک</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165389452"/>
              </p:ext>
            </p:extLst>
          </p:nvPr>
        </p:nvGraphicFramePr>
        <p:xfrm>
          <a:off x="838200" y="699247"/>
          <a:ext cx="10515600" cy="530352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18565">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فریدونشهر</a:t>
                      </a:r>
                      <a:endParaRPr lang="en-US" dirty="0">
                        <a:solidFill>
                          <a:srgbClr val="FF0000"/>
                        </a:solidFill>
                      </a:endParaRPr>
                    </a:p>
                  </a:txBody>
                  <a:tcPr/>
                </a:tc>
                <a:tc>
                  <a:txBody>
                    <a:bodyPr/>
                    <a:lstStyle/>
                    <a:p>
                      <a:pPr algn="ctr" rtl="1"/>
                      <a:r>
                        <a:rPr lang="fa-IR" dirty="0"/>
                        <a:t>گلپایگان </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دو</a:t>
                      </a:r>
                      <a:endParaRPr lang="en-US" dirty="0"/>
                    </a:p>
                  </a:txBody>
                  <a:tcPr/>
                </a:tc>
                <a:tc>
                  <a:txBody>
                    <a:bodyPr/>
                    <a:lstStyle/>
                    <a:p>
                      <a:pPr algn="ctr" rtl="1"/>
                      <a:r>
                        <a:rPr lang="fa-IR" dirty="0"/>
                        <a:t>نطنز </a:t>
                      </a:r>
                      <a:endParaRPr lang="en-US" dirty="0"/>
                    </a:p>
                  </a:txBody>
                  <a:tcPr/>
                </a:tc>
                <a:extLst>
                  <a:ext uri="{0D108BD9-81ED-4DB2-BD59-A6C34878D82A}">
                    <a16:rowId xmlns:a16="http://schemas.microsoft.com/office/drawing/2014/main" val="2256123540"/>
                  </a:ext>
                </a:extLst>
              </a:tr>
              <a:tr h="254046">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سمیرم</a:t>
                      </a:r>
                      <a:endParaRPr lang="en-US" dirty="0">
                        <a:solidFill>
                          <a:srgbClr val="FF0000"/>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شهرضا</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جرقویه</a:t>
                      </a:r>
                      <a:endParaRPr lang="en-US" dirty="0"/>
                    </a:p>
                  </a:txBody>
                  <a:tcPr/>
                </a:tc>
                <a:tc>
                  <a:txBody>
                    <a:bodyPr/>
                    <a:lstStyle/>
                    <a:p>
                      <a:pPr algn="ctr" rtl="1"/>
                      <a:r>
                        <a:rPr lang="fa-IR" dirty="0"/>
                        <a:t>کوهپایه</a:t>
                      </a:r>
                      <a:endParaRPr lang="en-US" dirty="0"/>
                    </a:p>
                  </a:txBody>
                  <a:tcPr/>
                </a:tc>
                <a:extLst>
                  <a:ext uri="{0D108BD9-81ED-4DB2-BD59-A6C34878D82A}">
                    <a16:rowId xmlns:a16="http://schemas.microsoft.com/office/drawing/2014/main" val="2867206378"/>
                  </a:ext>
                </a:extLst>
              </a:tr>
              <a:tr h="302456">
                <a:tc>
                  <a:txBody>
                    <a:bodyPr/>
                    <a:lstStyle/>
                    <a:p>
                      <a:pPr algn="ctr" rtl="1"/>
                      <a:r>
                        <a:rPr lang="fa-IR" dirty="0"/>
                        <a:t>نایین</a:t>
                      </a:r>
                      <a:endParaRPr lang="en-US" dirty="0"/>
                    </a:p>
                  </a:txBody>
                  <a:tcPr/>
                </a:tc>
                <a:tc>
                  <a:txBody>
                    <a:bodyPr/>
                    <a:lstStyle/>
                    <a:p>
                      <a:pPr algn="ctr" rtl="1"/>
                      <a:r>
                        <a:rPr lang="fa-IR" dirty="0"/>
                        <a:t>خمینی شهر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تیران و کرون</a:t>
                      </a:r>
                      <a:endParaRPr lang="en-US" dirty="0"/>
                    </a:p>
                  </a:txBody>
                  <a:tcPr/>
                </a:tc>
                <a:tc>
                  <a:txBody>
                    <a:bodyPr/>
                    <a:lstStyle/>
                    <a:p>
                      <a:pPr algn="ctr" rtl="1"/>
                      <a:endParaRPr lang="en-US" dirty="0"/>
                    </a:p>
                  </a:txBody>
                  <a:tcPr/>
                </a:tc>
                <a:extLst>
                  <a:ext uri="{0D108BD9-81ED-4DB2-BD59-A6C34878D82A}">
                    <a16:rowId xmlns:a16="http://schemas.microsoft.com/office/drawing/2014/main" val="2771959076"/>
                  </a:ext>
                </a:extLst>
              </a:tr>
              <a:tr h="243289">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خور و بیابانک</a:t>
                      </a:r>
                      <a:endParaRPr lang="en-US" dirty="0"/>
                    </a:p>
                  </a:txBody>
                  <a:tcPr/>
                </a:tc>
                <a:tc>
                  <a:txBody>
                    <a:bodyPr/>
                    <a:lstStyle/>
                    <a:p>
                      <a:pPr algn="ctr" rtl="1"/>
                      <a:r>
                        <a:rPr lang="fa-IR" dirty="0"/>
                        <a:t>شاهین شهر</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50472887"/>
                  </a:ext>
                </a:extLst>
              </a:tr>
              <a:tr h="184122">
                <a:tc>
                  <a:txBody>
                    <a:bodyPr/>
                    <a:lstStyle/>
                    <a:p>
                      <a:pPr algn="ctr" rtl="1"/>
                      <a:r>
                        <a:rPr lang="fa-IR" dirty="0"/>
                        <a:t>چادگان</a:t>
                      </a:r>
                      <a:endParaRPr lang="en-US" dirty="0"/>
                    </a:p>
                  </a:txBody>
                  <a:tcPr/>
                </a:tc>
                <a:tc>
                  <a:txBody>
                    <a:bodyPr/>
                    <a:lstStyle/>
                    <a:p>
                      <a:pPr algn="ctr" rtl="1"/>
                      <a:r>
                        <a:rPr lang="fa-IR" dirty="0"/>
                        <a:t>برخوار</a:t>
                      </a:r>
                      <a:endParaRPr lang="en-US" dirty="0"/>
                    </a:p>
                  </a:txBody>
                  <a:tcPr/>
                </a:tc>
                <a:tc>
                  <a:txBody>
                    <a:bodyPr/>
                    <a:lstStyle/>
                    <a:p>
                      <a:endParaRPr lang="en-US" dirty="0"/>
                    </a:p>
                  </a:txBody>
                  <a:tcPr/>
                </a:tc>
                <a:tc>
                  <a:txBody>
                    <a:bodyPr/>
                    <a:lstStyle/>
                    <a:p>
                      <a:pPr algn="ctr" rtl="1"/>
                      <a:endParaRPr lang="en-US" dirty="0"/>
                    </a:p>
                  </a:txBody>
                  <a:tcPr/>
                </a:tc>
                <a:extLst>
                  <a:ext uri="{0D108BD9-81ED-4DB2-BD59-A6C34878D82A}">
                    <a16:rowId xmlns:a16="http://schemas.microsoft.com/office/drawing/2014/main" val="3548927059"/>
                  </a:ext>
                </a:extLst>
              </a:tr>
              <a:tr h="322179">
                <a:tc>
                  <a:txBody>
                    <a:bodyPr/>
                    <a:lstStyle/>
                    <a:p>
                      <a:pPr algn="ctr" rtl="1"/>
                      <a:r>
                        <a:rPr lang="fa-IR" dirty="0"/>
                        <a:t>هرند</a:t>
                      </a:r>
                      <a:endParaRPr lang="en-US" dirty="0"/>
                    </a:p>
                  </a:txBody>
                  <a:tcPr/>
                </a:tc>
                <a:tc>
                  <a:txBody>
                    <a:bodyPr/>
                    <a:lstStyle/>
                    <a:p>
                      <a:pPr algn="ctr" rtl="1"/>
                      <a:r>
                        <a:rPr lang="fa-IR" dirty="0"/>
                        <a:t>ورزنه</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3370217540"/>
                  </a:ext>
                </a:extLst>
              </a:tr>
              <a:tr h="271976">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فریدن</a:t>
                      </a:r>
                      <a:endParaRPr lang="en-US" dirty="0"/>
                    </a:p>
                  </a:txBody>
                  <a:tcPr/>
                </a:tc>
                <a:tc>
                  <a:txBody>
                    <a:bodyPr/>
                    <a:lstStyle/>
                    <a:p>
                      <a:pPr algn="ctr" rtl="1"/>
                      <a:r>
                        <a:rPr lang="fa-IR" dirty="0"/>
                        <a:t>مبارکه</a:t>
                      </a:r>
                      <a:endParaRPr lang="en-US" dirty="0"/>
                    </a:p>
                  </a:txBody>
                  <a:tcPr/>
                </a:tc>
                <a:tc>
                  <a:txBody>
                    <a:bodyPr/>
                    <a:lstStyle/>
                    <a:p>
                      <a:pPr algn="ctr" rtl="1"/>
                      <a:endParaRPr lang="en-US"/>
                    </a:p>
                  </a:txBody>
                  <a:tcPr/>
                </a:tc>
                <a:tc>
                  <a:txBody>
                    <a:bodyPr/>
                    <a:lstStyle/>
                    <a:p>
                      <a:endParaRPr lang="en-US"/>
                    </a:p>
                  </a:txBody>
                  <a:tcPr/>
                </a:tc>
                <a:extLst>
                  <a:ext uri="{0D108BD9-81ED-4DB2-BD59-A6C34878D82A}">
                    <a16:rowId xmlns:a16="http://schemas.microsoft.com/office/drawing/2014/main" val="1572713273"/>
                  </a:ext>
                </a:extLst>
              </a:tr>
              <a:tr h="257633">
                <a:tc>
                  <a:txBody>
                    <a:bodyPr/>
                    <a:lstStyle/>
                    <a:p>
                      <a:pPr algn="ctr" rtl="1"/>
                      <a:r>
                        <a:rPr lang="fa-IR" dirty="0"/>
                        <a:t>لنجان</a:t>
                      </a:r>
                      <a:endParaRPr lang="en-US" dirty="0"/>
                    </a:p>
                  </a:txBody>
                  <a:tcPr/>
                </a:tc>
                <a:tc>
                  <a:txBody>
                    <a:bodyPr/>
                    <a:lstStyle/>
                    <a:p>
                      <a:pPr algn="ctr" rtl="1"/>
                      <a:r>
                        <a:rPr lang="fa-IR" dirty="0"/>
                        <a:t>فلاورجان</a:t>
                      </a:r>
                      <a:endParaRPr lang="en-US" dirty="0"/>
                    </a:p>
                  </a:txBody>
                  <a:tcPr/>
                </a:tc>
                <a:tc>
                  <a:txBody>
                    <a:bodyPr/>
                    <a:lstStyle/>
                    <a:p>
                      <a:pPr algn="ctr" rtl="1"/>
                      <a:endParaRPr lang="en-US"/>
                    </a:p>
                  </a:txBody>
                  <a:tcPr/>
                </a:tc>
                <a:tc>
                  <a:txBody>
                    <a:bodyPr/>
                    <a:lstStyle/>
                    <a:p>
                      <a:endParaRPr lang="en-US" dirty="0"/>
                    </a:p>
                  </a:txBody>
                  <a:tcPr/>
                </a:tc>
                <a:extLst>
                  <a:ext uri="{0D108BD9-81ED-4DB2-BD59-A6C34878D82A}">
                    <a16:rowId xmlns:a16="http://schemas.microsoft.com/office/drawing/2014/main" val="2788214064"/>
                  </a:ext>
                </a:extLst>
              </a:tr>
              <a:tr h="279148">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بویین میاندشت</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نجف آباد</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1022771661"/>
                  </a:ext>
                </a:extLst>
              </a:tr>
              <a:tr h="28273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دهاقان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یک</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699493083"/>
                  </a:ext>
                </a:extLst>
              </a:tr>
              <a:tr h="319144">
                <a:tc>
                  <a:txBody>
                    <a:bodyPr/>
                    <a:lstStyle/>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خوانسار</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2137953163"/>
                  </a:ext>
                </a:extLst>
              </a:tr>
              <a:tr h="423899">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اردستان</a:t>
                      </a:r>
                      <a:endParaRPr lang="en-US" dirty="0"/>
                    </a:p>
                    <a:p>
                      <a:pPr algn="ctr" rtl="1"/>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3958437410"/>
                  </a:ext>
                </a:extLst>
              </a:tr>
            </a:tbl>
          </a:graphicData>
        </a:graphic>
      </p:graphicFrame>
    </p:spTree>
    <p:extLst>
      <p:ext uri="{BB962C8B-B14F-4D97-AF65-F5344CB8AC3E}">
        <p14:creationId xmlns:p14="http://schemas.microsoft.com/office/powerpoint/2010/main" val="25795326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3314756363"/>
              </p:ext>
            </p:extLst>
          </p:nvPr>
        </p:nvGraphicFramePr>
        <p:xfrm>
          <a:off x="540327" y="623456"/>
          <a:ext cx="11430000" cy="60821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344460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fa-IR" dirty="0"/>
              <a:t>مراقبت دیابت غیرپزشک</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3812358197"/>
              </p:ext>
            </p:extLst>
          </p:nvPr>
        </p:nvGraphicFramePr>
        <p:xfrm>
          <a:off x="838200" y="699247"/>
          <a:ext cx="10515600" cy="539496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22938">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فریدونشهر</a:t>
                      </a:r>
                      <a:endParaRPr lang="en-US" dirty="0">
                        <a:solidFill>
                          <a:srgbClr val="FF0000"/>
                        </a:solidFill>
                      </a:endParaRPr>
                    </a:p>
                  </a:txBody>
                  <a:tcPr/>
                </a:tc>
                <a:tc>
                  <a:txBody>
                    <a:bodyPr/>
                    <a:lstStyle/>
                    <a:p>
                      <a:pPr algn="ctr" rtl="1"/>
                      <a:r>
                        <a:rPr lang="fa-IR" dirty="0"/>
                        <a:t>گلپایگان </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نطنز</a:t>
                      </a:r>
                      <a:endParaRPr lang="en-US" dirty="0"/>
                    </a:p>
                  </a:txBody>
                  <a:tcPr/>
                </a:tc>
                <a:tc>
                  <a:txBody>
                    <a:bodyPr/>
                    <a:lstStyle/>
                    <a:p>
                      <a:pPr algn="ctr" rtl="1"/>
                      <a:endParaRPr lang="en-US" dirty="0"/>
                    </a:p>
                  </a:txBody>
                  <a:tcPr/>
                </a:tc>
                <a:extLst>
                  <a:ext uri="{0D108BD9-81ED-4DB2-BD59-A6C34878D82A}">
                    <a16:rowId xmlns:a16="http://schemas.microsoft.com/office/drawing/2014/main" val="2256123540"/>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سمیرم</a:t>
                      </a:r>
                      <a:endParaRPr lang="en-US" dirty="0">
                        <a:solidFill>
                          <a:srgbClr val="FF0000"/>
                        </a:solidFill>
                      </a:endParaRPr>
                    </a:p>
                  </a:txBody>
                  <a:tcPr/>
                </a:tc>
                <a:tc>
                  <a:txBody>
                    <a:bodyPr/>
                    <a:lstStyle/>
                    <a:p>
                      <a:pPr algn="ctr" rtl="1"/>
                      <a:r>
                        <a:rPr lang="fa-IR" dirty="0"/>
                        <a:t>خمینی شهر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شاهین شهر</a:t>
                      </a:r>
                      <a:endParaRPr lang="en-US" dirty="0"/>
                    </a:p>
                  </a:txBody>
                  <a:tcPr/>
                </a:tc>
                <a:tc>
                  <a:txBody>
                    <a:bodyPr/>
                    <a:lstStyle/>
                    <a:p>
                      <a:pPr algn="ctr" rtl="1"/>
                      <a:endParaRPr lang="en-US" dirty="0"/>
                    </a:p>
                  </a:txBody>
                  <a:tcPr/>
                </a:tc>
                <a:extLst>
                  <a:ext uri="{0D108BD9-81ED-4DB2-BD59-A6C34878D82A}">
                    <a16:rowId xmlns:a16="http://schemas.microsoft.com/office/drawing/2014/main" val="2867206378"/>
                  </a:ext>
                </a:extLst>
              </a:tr>
              <a:tr h="0">
                <a:tc>
                  <a:txBody>
                    <a:bodyPr/>
                    <a:lstStyle/>
                    <a:p>
                      <a:pPr algn="ctr" rtl="1"/>
                      <a:r>
                        <a:rPr lang="fa-IR" dirty="0">
                          <a:solidFill>
                            <a:srgbClr val="FF0000"/>
                          </a:solidFill>
                        </a:rPr>
                        <a:t>ورزنه</a:t>
                      </a:r>
                      <a:endParaRPr lang="en-US" dirty="0">
                        <a:solidFill>
                          <a:srgbClr val="FF0000"/>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جرقویه </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دو</a:t>
                      </a:r>
                      <a:endParaRPr lang="en-US" dirty="0"/>
                    </a:p>
                  </a:txBody>
                  <a:tcPr/>
                </a:tc>
                <a:tc>
                  <a:txBody>
                    <a:bodyPr/>
                    <a:lstStyle/>
                    <a:p>
                      <a:pPr algn="ctr" rtl="1"/>
                      <a:endParaRPr lang="en-US" dirty="0"/>
                    </a:p>
                  </a:txBody>
                  <a:tcPr/>
                </a:tc>
                <a:extLst>
                  <a:ext uri="{0D108BD9-81ED-4DB2-BD59-A6C34878D82A}">
                    <a16:rowId xmlns:a16="http://schemas.microsoft.com/office/drawing/2014/main" val="2771959076"/>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اردستان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خوانسار</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50472887"/>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کوهپایه</a:t>
                      </a:r>
                      <a:endParaRPr lang="en-US" dirty="0">
                        <a:solidFill>
                          <a:srgbClr val="FF0000"/>
                        </a:solidFill>
                      </a:endParaRPr>
                    </a:p>
                  </a:txBody>
                  <a:tcPr/>
                </a:tc>
                <a:tc>
                  <a:txBody>
                    <a:bodyPr/>
                    <a:lstStyle/>
                    <a:p>
                      <a:pPr algn="ctr" rtl="1"/>
                      <a:r>
                        <a:rPr lang="fa-IR" dirty="0"/>
                        <a:t>مبارکه</a:t>
                      </a:r>
                      <a:endParaRPr lang="en-US" dirty="0"/>
                    </a:p>
                  </a:txBody>
                  <a:tcPr/>
                </a:tc>
                <a:tc>
                  <a:txBody>
                    <a:bodyPr/>
                    <a:lstStyle/>
                    <a:p>
                      <a:endParaRPr lang="en-US" dirty="0"/>
                    </a:p>
                  </a:txBody>
                  <a:tcPr/>
                </a:tc>
                <a:tc>
                  <a:txBody>
                    <a:bodyPr/>
                    <a:lstStyle/>
                    <a:p>
                      <a:pPr algn="ctr" rtl="1"/>
                      <a:endParaRPr lang="en-US" dirty="0"/>
                    </a:p>
                  </a:txBody>
                  <a:tcPr/>
                </a:tc>
                <a:extLst>
                  <a:ext uri="{0D108BD9-81ED-4DB2-BD59-A6C34878D82A}">
                    <a16:rowId xmlns:a16="http://schemas.microsoft.com/office/drawing/2014/main" val="3548927059"/>
                  </a:ext>
                </a:extLst>
              </a:tr>
              <a:tr h="355964">
                <a:tc>
                  <a:txBody>
                    <a:bodyPr/>
                    <a:lstStyle/>
                    <a:p>
                      <a:pPr algn="ctr" rtl="1"/>
                      <a:r>
                        <a:rPr lang="fa-IR" dirty="0">
                          <a:solidFill>
                            <a:srgbClr val="FF0000"/>
                          </a:solidFill>
                        </a:rPr>
                        <a:t>هرند</a:t>
                      </a:r>
                      <a:endParaRPr lang="en-US" dirty="0">
                        <a:solidFill>
                          <a:srgbClr val="FF0000"/>
                        </a:solidFill>
                      </a:endParaRPr>
                    </a:p>
                  </a:txBody>
                  <a:tcPr/>
                </a:tc>
                <a:tc>
                  <a:txBody>
                    <a:bodyPr/>
                    <a:lstStyle/>
                    <a:p>
                      <a:pPr algn="ctr" rtl="1"/>
                      <a:r>
                        <a:rPr lang="fa-IR" dirty="0"/>
                        <a:t>فلاورجان</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3370217540"/>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تیران و کرون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نجف آباد</a:t>
                      </a:r>
                      <a:endParaRPr lang="en-US" dirty="0"/>
                    </a:p>
                  </a:txBody>
                  <a:tcPr/>
                </a:tc>
                <a:tc>
                  <a:txBody>
                    <a:bodyPr/>
                    <a:lstStyle/>
                    <a:p>
                      <a:pPr algn="ctr" rtl="1"/>
                      <a:endParaRPr lang="en-US" dirty="0"/>
                    </a:p>
                  </a:txBody>
                  <a:tcPr/>
                </a:tc>
                <a:tc>
                  <a:txBody>
                    <a:bodyPr/>
                    <a:lstStyle/>
                    <a:p>
                      <a:endParaRPr lang="en-US"/>
                    </a:p>
                  </a:txBody>
                  <a:tcPr/>
                </a:tc>
                <a:extLst>
                  <a:ext uri="{0D108BD9-81ED-4DB2-BD59-A6C34878D82A}">
                    <a16:rowId xmlns:a16="http://schemas.microsoft.com/office/drawing/2014/main" val="1572713273"/>
                  </a:ext>
                </a:extLst>
              </a:tr>
              <a:tr h="355964">
                <a:tc>
                  <a:txBody>
                    <a:bodyPr/>
                    <a:lstStyle/>
                    <a:p>
                      <a:pPr algn="ctr" rtl="1"/>
                      <a:r>
                        <a:rPr lang="fa-IR" dirty="0"/>
                        <a:t>چادگان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یک</a:t>
                      </a:r>
                      <a:endParaRPr lang="en-US" dirty="0"/>
                    </a:p>
                  </a:txBody>
                  <a:tcPr/>
                </a:tc>
                <a:tc>
                  <a:txBody>
                    <a:bodyPr/>
                    <a:lstStyle/>
                    <a:p>
                      <a:pPr algn="ctr" rtl="1"/>
                      <a:endParaRPr lang="en-US" dirty="0"/>
                    </a:p>
                  </a:txBody>
                  <a:tcPr/>
                </a:tc>
                <a:tc>
                  <a:txBody>
                    <a:bodyPr/>
                    <a:lstStyle/>
                    <a:p>
                      <a:endParaRPr lang="en-US" dirty="0"/>
                    </a:p>
                  </a:txBody>
                  <a:tcPr/>
                </a:tc>
                <a:extLst>
                  <a:ext uri="{0D108BD9-81ED-4DB2-BD59-A6C34878D82A}">
                    <a16:rowId xmlns:a16="http://schemas.microsoft.com/office/drawing/2014/main" val="2788214064"/>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خور و بیابانک</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نایین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1022771661"/>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فریدن</a:t>
                      </a:r>
                      <a:endParaRPr lang="en-US" dirty="0"/>
                    </a:p>
                  </a:txBody>
                  <a:tcPr/>
                </a:tc>
                <a:tc>
                  <a:txBody>
                    <a:bodyPr/>
                    <a:lstStyle/>
                    <a:p>
                      <a:pPr algn="ctr" rtl="1"/>
                      <a:r>
                        <a:rPr lang="fa-IR" dirty="0"/>
                        <a:t>برخوار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699493083"/>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دهاقان</a:t>
                      </a:r>
                      <a:endParaRPr lang="en-US" dirty="0"/>
                    </a:p>
                  </a:txBody>
                  <a:tcPr/>
                </a:tc>
                <a:tc>
                  <a:txBody>
                    <a:bodyPr/>
                    <a:lstStyle/>
                    <a:p>
                      <a:pPr algn="ctr" rtl="1"/>
                      <a:r>
                        <a:rPr lang="fa-IR" dirty="0"/>
                        <a:t>لنجان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2137953163"/>
                  </a:ext>
                </a:extLst>
              </a:tr>
              <a:tr h="355964">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بویین میاندشت</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958437410"/>
                  </a:ext>
                </a:extLst>
              </a:tr>
              <a:tr h="355964">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شهرضا</a:t>
                      </a:r>
                      <a:endParaRPr lang="en-US" dirty="0"/>
                    </a:p>
                  </a:txBody>
                  <a:tcPr/>
                </a:tc>
                <a:tc>
                  <a:txBody>
                    <a:bodyPr/>
                    <a:lstStyle/>
                    <a:p>
                      <a:pPr algn="ctr" rtl="1"/>
                      <a:endParaRPr lang="en-US" dirty="0"/>
                    </a:p>
                  </a:txBody>
                  <a:tcPr/>
                </a:tc>
                <a:tc>
                  <a:txBody>
                    <a:bodyPr/>
                    <a:lstStyle/>
                    <a:p>
                      <a:pPr algn="ctr" rtl="1"/>
                      <a:endParaRPr lang="en-US" dirty="0"/>
                    </a:p>
                  </a:txBody>
                  <a:tcPr/>
                </a:tc>
                <a:extLst>
                  <a:ext uri="{0D108BD9-81ED-4DB2-BD59-A6C34878D82A}">
                    <a16:rowId xmlns:a16="http://schemas.microsoft.com/office/drawing/2014/main" val="3640163599"/>
                  </a:ext>
                </a:extLst>
              </a:tr>
            </a:tbl>
          </a:graphicData>
        </a:graphic>
      </p:graphicFrame>
    </p:spTree>
    <p:extLst>
      <p:ext uri="{BB962C8B-B14F-4D97-AF65-F5344CB8AC3E}">
        <p14:creationId xmlns:p14="http://schemas.microsoft.com/office/powerpoint/2010/main" val="1101469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1108065876"/>
              </p:ext>
            </p:extLst>
          </p:nvPr>
        </p:nvGraphicFramePr>
        <p:xfrm>
          <a:off x="304801" y="443345"/>
          <a:ext cx="11610108" cy="59851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470607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fa-IR" dirty="0"/>
              <a:t>دیابت کنترل شده</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1471921397"/>
              </p:ext>
            </p:extLst>
          </p:nvPr>
        </p:nvGraphicFramePr>
        <p:xfrm>
          <a:off x="838200" y="699247"/>
          <a:ext cx="10515600" cy="5087339"/>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18565">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277355">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فریدونشهر</a:t>
                      </a:r>
                      <a:endParaRPr lang="en-US" dirty="0">
                        <a:solidFill>
                          <a:srgbClr val="FF0000"/>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 دهاقان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خوانسار</a:t>
                      </a:r>
                      <a:endParaRPr lang="en-US" dirty="0"/>
                    </a:p>
                  </a:txBody>
                  <a:tcPr/>
                </a:tc>
                <a:tc>
                  <a:txBody>
                    <a:bodyPr/>
                    <a:lstStyle/>
                    <a:p>
                      <a:pPr algn="ctr" rtl="1"/>
                      <a:r>
                        <a:rPr lang="fa-IR" dirty="0"/>
                        <a:t>نطنز </a:t>
                      </a:r>
                      <a:endParaRPr lang="en-US" dirty="0"/>
                    </a:p>
                  </a:txBody>
                  <a:tcPr/>
                </a:tc>
                <a:extLst>
                  <a:ext uri="{0D108BD9-81ED-4DB2-BD59-A6C34878D82A}">
                    <a16:rowId xmlns:a16="http://schemas.microsoft.com/office/drawing/2014/main" val="2256123540"/>
                  </a:ext>
                </a:extLst>
              </a:tr>
              <a:tr h="254046">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فریدن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دو</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 </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خور و بیابانک</a:t>
                      </a:r>
                      <a:endParaRPr lang="en-US" dirty="0"/>
                    </a:p>
                  </a:txBody>
                  <a:tcPr/>
                </a:tc>
                <a:extLst>
                  <a:ext uri="{0D108BD9-81ED-4DB2-BD59-A6C34878D82A}">
                    <a16:rowId xmlns:a16="http://schemas.microsoft.com/office/drawing/2014/main" val="2867206378"/>
                  </a:ext>
                </a:extLst>
              </a:tr>
              <a:tr h="302456">
                <a:tc>
                  <a:txBody>
                    <a:bodyPr/>
                    <a:lstStyle/>
                    <a:p>
                      <a:pPr algn="ctr" rtl="1"/>
                      <a:r>
                        <a:rPr lang="fa-IR" dirty="0"/>
                        <a:t>نایین</a:t>
                      </a:r>
                      <a:endParaRPr lang="en-US" dirty="0"/>
                    </a:p>
                  </a:txBody>
                  <a:tcPr/>
                </a:tc>
                <a:tc>
                  <a:txBody>
                    <a:bodyPr/>
                    <a:lstStyle/>
                    <a:p>
                      <a:pPr algn="ctr" rtl="1"/>
                      <a:r>
                        <a:rPr lang="fa-IR" dirty="0">
                          <a:solidFill>
                            <a:schemeClr val="tx1"/>
                          </a:solidFill>
                        </a:rPr>
                        <a:t>سمیرم</a:t>
                      </a:r>
                      <a:endParaRPr lang="en-US" dirty="0">
                        <a:solidFill>
                          <a:schemeClr val="tx1"/>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فلاورجان</a:t>
                      </a:r>
                      <a:endParaRPr lang="en-US" dirty="0"/>
                    </a:p>
                  </a:txBody>
                  <a:tcPr/>
                </a:tc>
                <a:extLst>
                  <a:ext uri="{0D108BD9-81ED-4DB2-BD59-A6C34878D82A}">
                    <a16:rowId xmlns:a16="http://schemas.microsoft.com/office/drawing/2014/main" val="2771959076"/>
                  </a:ext>
                </a:extLst>
              </a:tr>
              <a:tr h="243289">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اردستان</a:t>
                      </a:r>
                      <a:endParaRPr lang="en-US" dirty="0">
                        <a:solidFill>
                          <a:srgbClr val="FF0000"/>
                        </a:solidFill>
                      </a:endParaRPr>
                    </a:p>
                  </a:txBody>
                  <a:tcPr/>
                </a:tc>
                <a:tc>
                  <a:txBody>
                    <a:bodyPr/>
                    <a:lstStyle/>
                    <a:p>
                      <a:pPr algn="ctr" rtl="1"/>
                      <a:r>
                        <a:rPr lang="fa-IR" dirty="0"/>
                        <a:t>تیران و کرون</a:t>
                      </a:r>
                      <a:endParaRPr lang="en-US" dirty="0"/>
                    </a:p>
                  </a:txBody>
                  <a:tcPr/>
                </a:tc>
                <a:tc>
                  <a:txBody>
                    <a:bodyPr/>
                    <a:lstStyle/>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لنجان</a:t>
                      </a:r>
                      <a:endParaRPr lang="en-US" dirty="0"/>
                    </a:p>
                  </a:txBody>
                  <a:tcPr/>
                </a:tc>
                <a:extLst>
                  <a:ext uri="{0D108BD9-81ED-4DB2-BD59-A6C34878D82A}">
                    <a16:rowId xmlns:a16="http://schemas.microsoft.com/office/drawing/2014/main" val="50472887"/>
                  </a:ext>
                </a:extLst>
              </a:tr>
              <a:tr h="184122">
                <a:tc>
                  <a:txBody>
                    <a:bodyPr/>
                    <a:lstStyle/>
                    <a:p>
                      <a:pPr algn="ctr" rtl="1"/>
                      <a:r>
                        <a:rPr lang="fa-IR" dirty="0">
                          <a:solidFill>
                            <a:srgbClr val="FF0000"/>
                          </a:solidFill>
                        </a:rPr>
                        <a:t>گلپایگان</a:t>
                      </a:r>
                      <a:endParaRPr lang="en-US" dirty="0">
                        <a:solidFill>
                          <a:srgbClr val="FF0000"/>
                        </a:solidFill>
                      </a:endParaRPr>
                    </a:p>
                  </a:txBody>
                  <a:tcPr/>
                </a:tc>
                <a:tc>
                  <a:txBody>
                    <a:bodyPr/>
                    <a:lstStyle/>
                    <a:p>
                      <a:pPr algn="ctr" rtl="1"/>
                      <a:r>
                        <a:rPr lang="fa-IR" dirty="0"/>
                        <a:t>مبارکه</a:t>
                      </a:r>
                      <a:endParaRPr lang="en-US" dirty="0"/>
                    </a:p>
                  </a:txBody>
                  <a:tcPr/>
                </a:tc>
                <a:tc>
                  <a:txBody>
                    <a:bodyPr/>
                    <a:lstStyle/>
                    <a:p>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چادگان</a:t>
                      </a:r>
                      <a:endParaRPr lang="en-US" dirty="0"/>
                    </a:p>
                  </a:txBody>
                  <a:tcPr/>
                </a:tc>
                <a:extLst>
                  <a:ext uri="{0D108BD9-81ED-4DB2-BD59-A6C34878D82A}">
                    <a16:rowId xmlns:a16="http://schemas.microsoft.com/office/drawing/2014/main" val="3548927059"/>
                  </a:ext>
                </a:extLst>
              </a:tr>
              <a:tr h="322179">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خمینی شهر</a:t>
                      </a:r>
                      <a:endParaRPr lang="en-US" dirty="0"/>
                    </a:p>
                  </a:txBody>
                  <a:tcPr/>
                </a:tc>
                <a:tc>
                  <a:txBody>
                    <a:bodyPr/>
                    <a:lstStyle/>
                    <a:p>
                      <a:pPr algn="ctr" rtl="1"/>
                      <a:r>
                        <a:rPr lang="fa-IR" dirty="0"/>
                        <a:t>ورزنه</a:t>
                      </a:r>
                      <a:endParaRPr lang="en-US" dirty="0"/>
                    </a:p>
                  </a:txBody>
                  <a:tcPr/>
                </a:tc>
                <a:tc>
                  <a:txBody>
                    <a:bodyPr/>
                    <a:lstStyle/>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جرقویه </a:t>
                      </a:r>
                      <a:endParaRPr lang="en-US" dirty="0"/>
                    </a:p>
                  </a:txBody>
                  <a:tcPr/>
                </a:tc>
                <a:extLst>
                  <a:ext uri="{0D108BD9-81ED-4DB2-BD59-A6C34878D82A}">
                    <a16:rowId xmlns:a16="http://schemas.microsoft.com/office/drawing/2014/main" val="3370217540"/>
                  </a:ext>
                </a:extLst>
              </a:tr>
              <a:tr h="271976">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شاهین شهر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نجف آباد</a:t>
                      </a:r>
                      <a:endParaRPr lang="en-US" dirty="0"/>
                    </a:p>
                  </a:txBody>
                  <a:tcPr/>
                </a:tc>
                <a:tc>
                  <a:txBody>
                    <a:bodyPr/>
                    <a:lstStyle/>
                    <a:p>
                      <a:pPr algn="ctr" rtl="1"/>
                      <a:endParaRPr lang="en-US"/>
                    </a:p>
                  </a:txBody>
                  <a:tcPr/>
                </a:tc>
                <a:tc>
                  <a:txBody>
                    <a:bodyPr/>
                    <a:lstStyle/>
                    <a:p>
                      <a:endParaRPr lang="en-US"/>
                    </a:p>
                  </a:txBody>
                  <a:tcPr/>
                </a:tc>
                <a:extLst>
                  <a:ext uri="{0D108BD9-81ED-4DB2-BD59-A6C34878D82A}">
                    <a16:rowId xmlns:a16="http://schemas.microsoft.com/office/drawing/2014/main" val="1572713273"/>
                  </a:ext>
                </a:extLst>
              </a:tr>
              <a:tr h="257633">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بویین میاندشت</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یک</a:t>
                      </a:r>
                      <a:endParaRPr lang="en-US" dirty="0"/>
                    </a:p>
                  </a:txBody>
                  <a:tcPr/>
                </a:tc>
                <a:tc>
                  <a:txBody>
                    <a:bodyPr/>
                    <a:lstStyle/>
                    <a:p>
                      <a:pPr algn="ctr" rtl="1"/>
                      <a:endParaRPr lang="en-US"/>
                    </a:p>
                  </a:txBody>
                  <a:tcPr/>
                </a:tc>
                <a:tc>
                  <a:txBody>
                    <a:bodyPr/>
                    <a:lstStyle/>
                    <a:p>
                      <a:endParaRPr lang="en-US" dirty="0"/>
                    </a:p>
                  </a:txBody>
                  <a:tcPr/>
                </a:tc>
                <a:extLst>
                  <a:ext uri="{0D108BD9-81ED-4DB2-BD59-A6C34878D82A}">
                    <a16:rowId xmlns:a16="http://schemas.microsoft.com/office/drawing/2014/main" val="2788214064"/>
                  </a:ext>
                </a:extLst>
              </a:tr>
              <a:tr h="279148">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کوهپایه</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برخوار</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1022771661"/>
                  </a:ext>
                </a:extLst>
              </a:tr>
              <a:tr h="28273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هرند</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699493083"/>
                  </a:ext>
                </a:extLst>
              </a:tr>
              <a:tr h="319144">
                <a:tc>
                  <a:txBody>
                    <a:bodyPr/>
                    <a:lstStyle/>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شهرضا</a:t>
                      </a:r>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2137953163"/>
                  </a:ext>
                </a:extLst>
              </a:tr>
              <a:tr h="423899">
                <a:tc>
                  <a:txBody>
                    <a:bodyPr/>
                    <a:lstStyle/>
                    <a:p>
                      <a:pPr algn="ctr" rtl="1"/>
                      <a:endParaRPr lang="en-US" dirty="0"/>
                    </a:p>
                  </a:txBody>
                  <a:tcPr/>
                </a:tc>
                <a:tc>
                  <a:txBody>
                    <a:bodyPr/>
                    <a:lstStyle/>
                    <a:p>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958437410"/>
                  </a:ext>
                </a:extLst>
              </a:tr>
            </a:tbl>
          </a:graphicData>
        </a:graphic>
      </p:graphicFrame>
    </p:spTree>
    <p:extLst>
      <p:ext uri="{BB962C8B-B14F-4D97-AF65-F5344CB8AC3E}">
        <p14:creationId xmlns:p14="http://schemas.microsoft.com/office/powerpoint/2010/main" val="19233173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3494189876"/>
              </p:ext>
            </p:extLst>
          </p:nvPr>
        </p:nvGraphicFramePr>
        <p:xfrm>
          <a:off x="720435" y="304800"/>
          <a:ext cx="11042073" cy="60821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969683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en-US" dirty="0"/>
              <a:t>A1C</a:t>
            </a:r>
            <a:r>
              <a:rPr lang="fa-IR" dirty="0"/>
              <a:t> انجام شده</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4147361250"/>
              </p:ext>
            </p:extLst>
          </p:nvPr>
        </p:nvGraphicFramePr>
        <p:xfrm>
          <a:off x="838200" y="699247"/>
          <a:ext cx="10515600" cy="603504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18565">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277355">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فریدونشهر</a:t>
                      </a:r>
                      <a:endParaRPr lang="en-US" dirty="0">
                        <a:solidFill>
                          <a:srgbClr val="FF0000"/>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لنجان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فلاورجان</a:t>
                      </a:r>
                      <a:endParaRPr lang="en-US" dirty="0"/>
                    </a:p>
                  </a:txBody>
                  <a:tcPr/>
                </a:tc>
                <a:extLst>
                  <a:ext uri="{0D108BD9-81ED-4DB2-BD59-A6C34878D82A}">
                    <a16:rowId xmlns:a16="http://schemas.microsoft.com/office/drawing/2014/main" val="2256123540"/>
                  </a:ext>
                </a:extLst>
              </a:tr>
              <a:tr h="254046">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فریدن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دو</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 </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جرقویه </a:t>
                      </a:r>
                      <a:endParaRPr lang="en-US" dirty="0"/>
                    </a:p>
                  </a:txBody>
                  <a:tcPr/>
                </a:tc>
                <a:extLst>
                  <a:ext uri="{0D108BD9-81ED-4DB2-BD59-A6C34878D82A}">
                    <a16:rowId xmlns:a16="http://schemas.microsoft.com/office/drawing/2014/main" val="2867206378"/>
                  </a:ext>
                </a:extLst>
              </a:tr>
              <a:tr h="302456">
                <a:tc>
                  <a:txBody>
                    <a:bodyPr/>
                    <a:lstStyle/>
                    <a:p>
                      <a:pPr algn="ctr" rtl="1"/>
                      <a:r>
                        <a:rPr lang="fa-IR" dirty="0"/>
                        <a:t>نایین</a:t>
                      </a:r>
                      <a:endParaRPr lang="en-US" dirty="0"/>
                    </a:p>
                  </a:txBody>
                  <a:tcPr/>
                </a:tc>
                <a:tc>
                  <a:txBody>
                    <a:bodyPr/>
                    <a:lstStyle/>
                    <a:p>
                      <a:pPr algn="ctr" rtl="1"/>
                      <a:r>
                        <a:rPr lang="fa-IR" dirty="0">
                          <a:solidFill>
                            <a:schemeClr val="tx1"/>
                          </a:solidFill>
                        </a:rPr>
                        <a:t>سمیرم</a:t>
                      </a:r>
                      <a:endParaRPr lang="en-US" dirty="0">
                        <a:solidFill>
                          <a:schemeClr val="tx1"/>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extLst>
                  <a:ext uri="{0D108BD9-81ED-4DB2-BD59-A6C34878D82A}">
                    <a16:rowId xmlns:a16="http://schemas.microsoft.com/office/drawing/2014/main" val="2771959076"/>
                  </a:ext>
                </a:extLst>
              </a:tr>
              <a:tr h="243289">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rgbClr val="FF0000"/>
                          </a:solidFill>
                        </a:rPr>
                        <a:t>اردستان</a:t>
                      </a:r>
                      <a:endParaRPr lang="en-US" dirty="0">
                        <a:solidFill>
                          <a:srgbClr val="FF0000"/>
                        </a:solidFill>
                      </a:endParaRPr>
                    </a:p>
                  </a:txBody>
                  <a:tcPr/>
                </a:tc>
                <a:tc>
                  <a:txBody>
                    <a:bodyPr/>
                    <a:lstStyle/>
                    <a:p>
                      <a:pPr algn="ctr" rtl="1"/>
                      <a:r>
                        <a:rPr lang="fa-IR" dirty="0"/>
                        <a:t>تیران و کرون</a:t>
                      </a:r>
                      <a:endParaRPr lang="en-US" dirty="0"/>
                    </a:p>
                  </a:txBody>
                  <a:tcPr/>
                </a:tc>
                <a:tc>
                  <a:txBody>
                    <a:bodyPr/>
                    <a:lstStyle/>
                    <a:p>
                      <a:pPr algn="ctr" rtl="1"/>
                      <a:endParaRPr lang="en-US" dirty="0"/>
                    </a:p>
                  </a:txBody>
                  <a:tcPr/>
                </a:tc>
                <a:tc>
                  <a:txBody>
                    <a:bodyPr/>
                    <a:lstStyle/>
                    <a:p>
                      <a:endParaRPr lang="en-US"/>
                    </a:p>
                  </a:txBody>
                  <a:tcPr/>
                </a:tc>
                <a:extLst>
                  <a:ext uri="{0D108BD9-81ED-4DB2-BD59-A6C34878D82A}">
                    <a16:rowId xmlns:a16="http://schemas.microsoft.com/office/drawing/2014/main" val="50472887"/>
                  </a:ext>
                </a:extLst>
              </a:tr>
              <a:tr h="184122">
                <a:tc>
                  <a:txBody>
                    <a:bodyPr/>
                    <a:lstStyle/>
                    <a:p>
                      <a:pPr algn="ctr" rtl="1"/>
                      <a:r>
                        <a:rPr lang="fa-IR" dirty="0">
                          <a:solidFill>
                            <a:srgbClr val="FF0000"/>
                          </a:solidFill>
                        </a:rPr>
                        <a:t>گلپایگان</a:t>
                      </a:r>
                      <a:endParaRPr lang="en-US" dirty="0">
                        <a:solidFill>
                          <a:srgbClr val="FF0000"/>
                        </a:solidFill>
                      </a:endParaRPr>
                    </a:p>
                  </a:txBody>
                  <a:tcPr/>
                </a:tc>
                <a:tc>
                  <a:txBody>
                    <a:bodyPr/>
                    <a:lstStyle/>
                    <a:p>
                      <a:pPr algn="ctr" rtl="1"/>
                      <a:r>
                        <a:rPr lang="fa-IR" dirty="0"/>
                        <a:t>مبارکه</a:t>
                      </a:r>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548927059"/>
                  </a:ext>
                </a:extLst>
              </a:tr>
              <a:tr h="322179">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خمینی شهر</a:t>
                      </a:r>
                      <a:endParaRPr lang="en-US" dirty="0"/>
                    </a:p>
                  </a:txBody>
                  <a:tcPr/>
                </a:tc>
                <a:tc>
                  <a:txBody>
                    <a:bodyPr/>
                    <a:lstStyle/>
                    <a:p>
                      <a:pPr algn="ctr" rtl="1"/>
                      <a:r>
                        <a:rPr lang="fa-IR" dirty="0"/>
                        <a:t>ورزنه</a:t>
                      </a:r>
                      <a:endParaRPr lang="en-US" dirty="0"/>
                    </a:p>
                  </a:txBody>
                  <a:tcPr/>
                </a:tc>
                <a:tc>
                  <a:txBody>
                    <a:bodyPr/>
                    <a:lstStyle/>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extLst>
                  <a:ext uri="{0D108BD9-81ED-4DB2-BD59-A6C34878D82A}">
                    <a16:rowId xmlns:a16="http://schemas.microsoft.com/office/drawing/2014/main" val="3370217540"/>
                  </a:ext>
                </a:extLst>
              </a:tr>
              <a:tr h="271976">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شاهین شهر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نجف آباد</a:t>
                      </a:r>
                      <a:endParaRPr lang="en-US" dirty="0"/>
                    </a:p>
                  </a:txBody>
                  <a:tcPr/>
                </a:tc>
                <a:tc>
                  <a:txBody>
                    <a:bodyPr/>
                    <a:lstStyle/>
                    <a:p>
                      <a:pPr algn="ctr" rtl="1"/>
                      <a:endParaRPr lang="en-US"/>
                    </a:p>
                  </a:txBody>
                  <a:tcPr/>
                </a:tc>
                <a:tc>
                  <a:txBody>
                    <a:bodyPr/>
                    <a:lstStyle/>
                    <a:p>
                      <a:endParaRPr lang="en-US"/>
                    </a:p>
                  </a:txBody>
                  <a:tcPr/>
                </a:tc>
                <a:extLst>
                  <a:ext uri="{0D108BD9-81ED-4DB2-BD59-A6C34878D82A}">
                    <a16:rowId xmlns:a16="http://schemas.microsoft.com/office/drawing/2014/main" val="1572713273"/>
                  </a:ext>
                </a:extLst>
              </a:tr>
              <a:tr h="257633">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بویین میاندشت</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یک</a:t>
                      </a:r>
                      <a:endParaRPr lang="en-US" dirty="0"/>
                    </a:p>
                  </a:txBody>
                  <a:tcPr/>
                </a:tc>
                <a:tc>
                  <a:txBody>
                    <a:bodyPr/>
                    <a:lstStyle/>
                    <a:p>
                      <a:pPr algn="ctr" rtl="1"/>
                      <a:endParaRPr lang="en-US"/>
                    </a:p>
                  </a:txBody>
                  <a:tcPr/>
                </a:tc>
                <a:tc>
                  <a:txBody>
                    <a:bodyPr/>
                    <a:lstStyle/>
                    <a:p>
                      <a:endParaRPr lang="en-US" dirty="0"/>
                    </a:p>
                  </a:txBody>
                  <a:tcPr/>
                </a:tc>
                <a:extLst>
                  <a:ext uri="{0D108BD9-81ED-4DB2-BD59-A6C34878D82A}">
                    <a16:rowId xmlns:a16="http://schemas.microsoft.com/office/drawing/2014/main" val="2788214064"/>
                  </a:ext>
                </a:extLst>
              </a:tr>
              <a:tr h="279148">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برخوار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چادگان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1022771661"/>
                  </a:ext>
                </a:extLst>
              </a:tr>
              <a:tr h="28273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خور و بیابانک</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هرند</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699493083"/>
                  </a:ext>
                </a:extLst>
              </a:tr>
              <a:tr h="31914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 دهاقان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شهرضا</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2137953163"/>
                  </a:ext>
                </a:extLst>
              </a:tr>
              <a:tr h="31914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خوانسار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769575511"/>
                  </a:ext>
                </a:extLst>
              </a:tr>
              <a:tr h="31914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کوهپایه</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endParaRPr lang="en-US" dirty="0"/>
                    </a:p>
                  </a:txBody>
                  <a:tcPr/>
                </a:tc>
                <a:extLst>
                  <a:ext uri="{0D108BD9-81ED-4DB2-BD59-A6C34878D82A}">
                    <a16:rowId xmlns:a16="http://schemas.microsoft.com/office/drawing/2014/main" val="1859465302"/>
                  </a:ext>
                </a:extLst>
              </a:tr>
              <a:tr h="423899">
                <a:tc>
                  <a:txBody>
                    <a:bodyPr/>
                    <a:lstStyle/>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نطنز </a:t>
                      </a:r>
                      <a:endParaRPr lang="en-US" dirty="0"/>
                    </a:p>
                    <a:p>
                      <a:endParaRPr lang="en-US" dirty="0"/>
                    </a:p>
                  </a:txBody>
                  <a:tcPr/>
                </a:tc>
                <a:tc>
                  <a:txBody>
                    <a:bodyPr/>
                    <a:lstStyle/>
                    <a:p>
                      <a:pPr algn="ctr" rtl="1"/>
                      <a:endParaRPr lang="en-US"/>
                    </a:p>
                  </a:txBody>
                  <a:tcPr/>
                </a:tc>
                <a:tc>
                  <a:txBody>
                    <a:bodyPr/>
                    <a:lstStyle/>
                    <a:p>
                      <a:pPr algn="ctr" rtl="1"/>
                      <a:endParaRPr lang="en-US" dirty="0"/>
                    </a:p>
                  </a:txBody>
                  <a:tcPr/>
                </a:tc>
                <a:extLst>
                  <a:ext uri="{0D108BD9-81ED-4DB2-BD59-A6C34878D82A}">
                    <a16:rowId xmlns:a16="http://schemas.microsoft.com/office/drawing/2014/main" val="3958437410"/>
                  </a:ext>
                </a:extLst>
              </a:tr>
            </a:tbl>
          </a:graphicData>
        </a:graphic>
      </p:graphicFrame>
    </p:spTree>
    <p:extLst>
      <p:ext uri="{BB962C8B-B14F-4D97-AF65-F5344CB8AC3E}">
        <p14:creationId xmlns:p14="http://schemas.microsoft.com/office/powerpoint/2010/main" val="19454299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3093637244"/>
              </p:ext>
            </p:extLst>
          </p:nvPr>
        </p:nvGraphicFramePr>
        <p:xfrm>
          <a:off x="387928" y="401783"/>
          <a:ext cx="11679382" cy="58604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65665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fa-IR" dirty="0"/>
              <a:t>شیوع پره دیابت</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4026615893"/>
              </p:ext>
            </p:extLst>
          </p:nvPr>
        </p:nvGraphicFramePr>
        <p:xfrm>
          <a:off x="838200" y="699247"/>
          <a:ext cx="10515600" cy="649224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22938">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solidFill>
                          <a:srgbClr val="FF0000"/>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یک</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نطنز</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بویین میاندشت</a:t>
                      </a:r>
                      <a:endParaRPr lang="en-US" dirty="0"/>
                    </a:p>
                  </a:txBody>
                  <a:tcPr/>
                </a:tc>
                <a:extLst>
                  <a:ext uri="{0D108BD9-81ED-4DB2-BD59-A6C34878D82A}">
                    <a16:rowId xmlns:a16="http://schemas.microsoft.com/office/drawing/2014/main" val="2256123540"/>
                  </a:ext>
                </a:extLst>
              </a:tr>
              <a:tr h="221493">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solidFill>
                          <a:srgbClr val="FF0000"/>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اصفهان دو</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شاهین شهر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خوانسار</a:t>
                      </a:r>
                      <a:endParaRPr lang="en-US" dirty="0"/>
                    </a:p>
                  </a:txBody>
                  <a:tcPr/>
                </a:tc>
                <a:extLst>
                  <a:ext uri="{0D108BD9-81ED-4DB2-BD59-A6C34878D82A}">
                    <a16:rowId xmlns:a16="http://schemas.microsoft.com/office/drawing/2014/main" val="2867206378"/>
                  </a:ext>
                </a:extLst>
              </a:tr>
              <a:tr h="0">
                <a:tc>
                  <a:txBody>
                    <a:bodyPr/>
                    <a:lstStyle/>
                    <a:p>
                      <a:pPr algn="ctr" rtl="1"/>
                      <a:endParaRPr lang="en-US" dirty="0">
                        <a:solidFill>
                          <a:srgbClr val="FF0000"/>
                        </a:solidFill>
                      </a:endParaRPr>
                    </a:p>
                  </a:txBody>
                  <a:tcPr/>
                </a:tc>
                <a:tc>
                  <a:txBody>
                    <a:bodyPr/>
                    <a:lstStyle/>
                    <a:p>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chemeClr val="tx1"/>
                          </a:solidFill>
                        </a:rPr>
                        <a:t>ورزنه</a:t>
                      </a:r>
                      <a:endParaRPr lang="en-US" dirty="0">
                        <a:solidFill>
                          <a:schemeClr val="tx1"/>
                        </a:solidFill>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نایین</a:t>
                      </a:r>
                      <a:endParaRPr lang="en-US" dirty="0"/>
                    </a:p>
                  </a:txBody>
                  <a:tcPr/>
                </a:tc>
                <a:extLst>
                  <a:ext uri="{0D108BD9-81ED-4DB2-BD59-A6C34878D82A}">
                    <a16:rowId xmlns:a16="http://schemas.microsoft.com/office/drawing/2014/main" val="2771959076"/>
                  </a:ext>
                </a:extLst>
              </a:tr>
              <a:tr h="355964">
                <a:tc>
                  <a:txBody>
                    <a:bodyPr/>
                    <a:lstStyle/>
                    <a:p>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r>
                        <a:rPr lang="fa-IR" dirty="0"/>
                        <a:t>گلپایگان </a:t>
                      </a:r>
                      <a:endParaRPr lang="en-US" dirty="0"/>
                    </a:p>
                  </a:txBody>
                  <a:tcPr/>
                </a:tc>
                <a:tc>
                  <a:txBody>
                    <a:bodyPr/>
                    <a:lstStyle/>
                    <a:p>
                      <a:pPr algn="ctr" rtl="1"/>
                      <a:r>
                        <a:rPr lang="fa-IR" dirty="0"/>
                        <a:t>چادگان</a:t>
                      </a:r>
                      <a:endParaRPr lang="en-US" dirty="0"/>
                    </a:p>
                  </a:txBody>
                  <a:tcPr/>
                </a:tc>
                <a:extLst>
                  <a:ext uri="{0D108BD9-81ED-4DB2-BD59-A6C34878D82A}">
                    <a16:rowId xmlns:a16="http://schemas.microsoft.com/office/drawing/2014/main" val="50472887"/>
                  </a:ext>
                </a:extLst>
              </a:tr>
              <a:tr h="355964">
                <a:tc>
                  <a:txBody>
                    <a:bodyPr/>
                    <a:lstStyle/>
                    <a:p>
                      <a:endParaRPr lang="en-US"/>
                    </a:p>
                  </a:txBody>
                  <a:tcPr/>
                </a:tc>
                <a:tc>
                  <a:txBody>
                    <a:bodyPr/>
                    <a:lstStyle/>
                    <a:p>
                      <a:endParaRPr lang="en-US"/>
                    </a:p>
                  </a:txBody>
                  <a:tcPr/>
                </a:tc>
                <a:tc>
                  <a:txBody>
                    <a:bodyPr/>
                    <a:lstStyle/>
                    <a:p>
                      <a:pPr algn="ctr" rtl="1"/>
                      <a:r>
                        <a:rPr lang="fa-IR" dirty="0"/>
                        <a:t>خمینی شهر</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خور و بیابانک</a:t>
                      </a:r>
                      <a:endParaRPr lang="en-US" dirty="0"/>
                    </a:p>
                  </a:txBody>
                  <a:tcPr/>
                </a:tc>
                <a:extLst>
                  <a:ext uri="{0D108BD9-81ED-4DB2-BD59-A6C34878D82A}">
                    <a16:rowId xmlns:a16="http://schemas.microsoft.com/office/drawing/2014/main" val="3548927059"/>
                  </a:ext>
                </a:extLst>
              </a:tr>
              <a:tr h="355964">
                <a:tc>
                  <a:txBody>
                    <a:bodyPr/>
                    <a:lstStyle/>
                    <a:p>
                      <a:endParaRPr lang="en-US"/>
                    </a:p>
                  </a:txBody>
                  <a:tcPr/>
                </a:tc>
                <a:tc>
                  <a:txBody>
                    <a:bodyPr/>
                    <a:lstStyle/>
                    <a:p>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جرقویه </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فریدن</a:t>
                      </a:r>
                      <a:endParaRPr lang="en-US" dirty="0"/>
                    </a:p>
                  </a:txBody>
                  <a:tcPr/>
                </a:tc>
                <a:extLst>
                  <a:ext uri="{0D108BD9-81ED-4DB2-BD59-A6C34878D82A}">
                    <a16:rowId xmlns:a16="http://schemas.microsoft.com/office/drawing/2014/main" val="3370217540"/>
                  </a:ext>
                </a:extLst>
              </a:tr>
              <a:tr h="355964">
                <a:tc>
                  <a:txBody>
                    <a:bodyPr/>
                    <a:lstStyle/>
                    <a:p>
                      <a:endParaRPr lang="en-US" dirty="0"/>
                    </a:p>
                  </a:txBody>
                  <a:tcPr/>
                </a:tc>
                <a:tc>
                  <a:txBody>
                    <a:bodyPr/>
                    <a:lstStyle/>
                    <a:p>
                      <a:endParaRPr lang="en-US" dirty="0"/>
                    </a:p>
                  </a:txBody>
                  <a:tcPr/>
                </a:tc>
                <a:tc>
                  <a:txBody>
                    <a:bodyPr/>
                    <a:lstStyle/>
                    <a:p>
                      <a:pPr algn="ctr" rtl="1"/>
                      <a:r>
                        <a:rPr lang="fa-IR" dirty="0"/>
                        <a:t>مبارکه</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دهاقان</a:t>
                      </a:r>
                      <a:endParaRPr lang="en-US" dirty="0"/>
                    </a:p>
                  </a:txBody>
                  <a:tcPr/>
                </a:tc>
                <a:extLst>
                  <a:ext uri="{0D108BD9-81ED-4DB2-BD59-A6C34878D82A}">
                    <a16:rowId xmlns:a16="http://schemas.microsoft.com/office/drawing/2014/main" val="1572713273"/>
                  </a:ext>
                </a:extLst>
              </a:tr>
              <a:tr h="355964">
                <a:tc>
                  <a:txBody>
                    <a:bodyPr/>
                    <a:lstStyle/>
                    <a:p>
                      <a:pPr algn="ctr" rtl="1"/>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r>
                        <a:rPr lang="fa-IR" dirty="0"/>
                        <a:t>فلاورجان</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chemeClr val="tx1"/>
                          </a:solidFill>
                        </a:rPr>
                        <a:t>فریدونشهر</a:t>
                      </a:r>
                      <a:endParaRPr lang="en-US" dirty="0">
                        <a:solidFill>
                          <a:schemeClr val="tx1"/>
                        </a:solidFill>
                      </a:endParaRPr>
                    </a:p>
                  </a:txBody>
                  <a:tcPr/>
                </a:tc>
                <a:extLst>
                  <a:ext uri="{0D108BD9-81ED-4DB2-BD59-A6C34878D82A}">
                    <a16:rowId xmlns:a16="http://schemas.microsoft.com/office/drawing/2014/main" val="2788214064"/>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نجف آباد</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chemeClr val="tx1"/>
                          </a:solidFill>
                        </a:rPr>
                        <a:t>سمیرم</a:t>
                      </a:r>
                      <a:endParaRPr lang="en-US" dirty="0">
                        <a:solidFill>
                          <a:schemeClr val="tx1"/>
                        </a:solidFill>
                      </a:endParaRPr>
                    </a:p>
                  </a:txBody>
                  <a:tcPr/>
                </a:tc>
                <a:extLst>
                  <a:ext uri="{0D108BD9-81ED-4DB2-BD59-A6C34878D82A}">
                    <a16:rowId xmlns:a16="http://schemas.microsoft.com/office/drawing/2014/main" val="1022771661"/>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endParaRPr lang="en-US"/>
                    </a:p>
                  </a:txBody>
                  <a:tcPr/>
                </a:tc>
                <a:tc>
                  <a:txBody>
                    <a:bodyPr/>
                    <a:lstStyle/>
                    <a:p>
                      <a:pPr algn="ctr" rtl="1"/>
                      <a:r>
                        <a:rPr lang="fa-IR" dirty="0"/>
                        <a:t>برخوار</a:t>
                      </a:r>
                      <a:endParaRPr lang="en-US" dirty="0"/>
                    </a:p>
                  </a:txBody>
                  <a:tcPr/>
                </a:tc>
                <a:tc>
                  <a:txBody>
                    <a:bodyPr/>
                    <a:lstStyle/>
                    <a:p>
                      <a:pPr algn="ctr" rtl="1"/>
                      <a:endParaRPr lang="en-US" dirty="0"/>
                    </a:p>
                  </a:txBody>
                  <a:tcPr/>
                </a:tc>
                <a:extLst>
                  <a:ext uri="{0D108BD9-81ED-4DB2-BD59-A6C34878D82A}">
                    <a16:rowId xmlns:a16="http://schemas.microsoft.com/office/drawing/2014/main" val="699493083"/>
                  </a:ext>
                </a:extLst>
              </a:tr>
              <a:tr h="355964">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endParaRPr lang="en-US" dirty="0"/>
                    </a:p>
                  </a:txBody>
                  <a:tcPr/>
                </a:tc>
                <a:tc>
                  <a:txBody>
                    <a:bodyPr/>
                    <a:lstStyle/>
                    <a:p>
                      <a:pPr algn="ctr" rtl="1"/>
                      <a:r>
                        <a:rPr lang="fa-IR" dirty="0"/>
                        <a:t>لنجان</a:t>
                      </a:r>
                      <a:endParaRPr lang="en-US" dirty="0"/>
                    </a:p>
                  </a:txBody>
                  <a:tcPr/>
                </a:tc>
                <a:tc>
                  <a:txBody>
                    <a:bodyPr/>
                    <a:lstStyle/>
                    <a:p>
                      <a:pPr algn="ctr" rtl="1"/>
                      <a:endParaRPr lang="en-US" dirty="0"/>
                    </a:p>
                  </a:txBody>
                  <a:tcPr/>
                </a:tc>
                <a:extLst>
                  <a:ext uri="{0D108BD9-81ED-4DB2-BD59-A6C34878D82A}">
                    <a16:rowId xmlns:a16="http://schemas.microsoft.com/office/drawing/2014/main" val="2137953163"/>
                  </a:ext>
                </a:extLst>
              </a:tr>
              <a:tr h="167705">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شهرضا</a:t>
                      </a:r>
                      <a:endParaRPr lang="en-US" dirty="0"/>
                    </a:p>
                  </a:txBody>
                  <a:tcPr/>
                </a:tc>
                <a:tc>
                  <a:txBody>
                    <a:bodyPr/>
                    <a:lstStyle/>
                    <a:p>
                      <a:pPr algn="ctr" rtl="1"/>
                      <a:endParaRPr lang="en-US" dirty="0"/>
                    </a:p>
                  </a:txBody>
                  <a:tcPr/>
                </a:tc>
                <a:extLst>
                  <a:ext uri="{0D108BD9-81ED-4DB2-BD59-A6C34878D82A}">
                    <a16:rowId xmlns:a16="http://schemas.microsoft.com/office/drawing/2014/main" val="3958437410"/>
                  </a:ext>
                </a:extLst>
              </a:tr>
              <a:tr h="241216">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اردستان</a:t>
                      </a:r>
                      <a:endParaRPr lang="en-US" dirty="0"/>
                    </a:p>
                  </a:txBody>
                  <a:tcPr/>
                </a:tc>
                <a:tc>
                  <a:txBody>
                    <a:bodyPr/>
                    <a:lstStyle/>
                    <a:p>
                      <a:pPr algn="ctr" rtl="1"/>
                      <a:endParaRPr lang="en-US" dirty="0"/>
                    </a:p>
                  </a:txBody>
                  <a:tcPr/>
                </a:tc>
                <a:extLst>
                  <a:ext uri="{0D108BD9-81ED-4DB2-BD59-A6C34878D82A}">
                    <a16:rowId xmlns:a16="http://schemas.microsoft.com/office/drawing/2014/main" val="3640163599"/>
                  </a:ext>
                </a:extLst>
              </a:tr>
              <a:tr h="207150">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solidFill>
                            <a:schemeClr val="tx1"/>
                          </a:solidFill>
                        </a:rPr>
                        <a:t>کوهپایه</a:t>
                      </a:r>
                      <a:endParaRPr lang="en-US" dirty="0">
                        <a:solidFill>
                          <a:schemeClr val="tx1"/>
                        </a:solidFill>
                      </a:endParaRPr>
                    </a:p>
                  </a:txBody>
                  <a:tcPr/>
                </a:tc>
                <a:tc>
                  <a:txBody>
                    <a:bodyPr/>
                    <a:lstStyle/>
                    <a:p>
                      <a:pPr algn="ctr" rtl="1"/>
                      <a:endParaRPr lang="en-US" dirty="0"/>
                    </a:p>
                  </a:txBody>
                  <a:tcPr/>
                </a:tc>
                <a:extLst>
                  <a:ext uri="{0D108BD9-81ED-4DB2-BD59-A6C34878D82A}">
                    <a16:rowId xmlns:a16="http://schemas.microsoft.com/office/drawing/2014/main" val="652216235"/>
                  </a:ext>
                </a:extLst>
              </a:tr>
              <a:tr h="182049">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algn="ctr" rtl="1"/>
                      <a:r>
                        <a:rPr lang="fa-IR" dirty="0">
                          <a:solidFill>
                            <a:schemeClr val="tx1"/>
                          </a:solidFill>
                        </a:rPr>
                        <a:t>هرند</a:t>
                      </a:r>
                      <a:endParaRPr lang="en-US" dirty="0">
                        <a:solidFill>
                          <a:schemeClr val="tx1"/>
                        </a:solidFill>
                      </a:endParaRPr>
                    </a:p>
                  </a:txBody>
                  <a:tcPr/>
                </a:tc>
                <a:tc>
                  <a:txBody>
                    <a:bodyPr/>
                    <a:lstStyle/>
                    <a:p>
                      <a:pPr algn="ctr" rtl="1"/>
                      <a:endParaRPr lang="en-US" dirty="0"/>
                    </a:p>
                  </a:txBody>
                  <a:tcPr/>
                </a:tc>
                <a:extLst>
                  <a:ext uri="{0D108BD9-81ED-4DB2-BD59-A6C34878D82A}">
                    <a16:rowId xmlns:a16="http://schemas.microsoft.com/office/drawing/2014/main" val="4252601461"/>
                  </a:ext>
                </a:extLst>
              </a:tr>
              <a:tr h="355964">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تیران و کرون</a:t>
                      </a:r>
                      <a:endParaRPr lang="en-US" dirty="0"/>
                    </a:p>
                  </a:txBody>
                  <a:tcPr/>
                </a:tc>
                <a:tc>
                  <a:txBody>
                    <a:bodyPr/>
                    <a:lstStyle/>
                    <a:p>
                      <a:pPr algn="ctr" rtl="1"/>
                      <a:endParaRPr lang="en-US" dirty="0"/>
                    </a:p>
                  </a:txBody>
                  <a:tcPr/>
                </a:tc>
                <a:extLst>
                  <a:ext uri="{0D108BD9-81ED-4DB2-BD59-A6C34878D82A}">
                    <a16:rowId xmlns:a16="http://schemas.microsoft.com/office/drawing/2014/main" val="1150451030"/>
                  </a:ext>
                </a:extLst>
              </a:tr>
            </a:tbl>
          </a:graphicData>
        </a:graphic>
      </p:graphicFrame>
    </p:spTree>
    <p:extLst>
      <p:ext uri="{BB962C8B-B14F-4D97-AF65-F5344CB8AC3E}">
        <p14:creationId xmlns:p14="http://schemas.microsoft.com/office/powerpoint/2010/main" val="3260061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38505357"/>
              </p:ext>
            </p:extLst>
          </p:nvPr>
        </p:nvGraphicFramePr>
        <p:xfrm>
          <a:off x="135020" y="382958"/>
          <a:ext cx="11802534" cy="16271038"/>
        </p:xfrm>
        <a:graphic>
          <a:graphicData uri="http://schemas.openxmlformats.org/drawingml/2006/table">
            <a:tbl>
              <a:tblPr rtl="1">
                <a:effectLst>
                  <a:outerShdw blurRad="50800" dist="38100" dir="18900000" algn="bl" rotWithShape="0">
                    <a:prstClr val="black">
                      <a:alpha val="40000"/>
                    </a:prstClr>
                  </a:outerShdw>
                </a:effectLst>
                <a:tableStyleId>{8A107856-5554-42FB-B03E-39F5DBC370BA}</a:tableStyleId>
              </a:tblPr>
              <a:tblGrid>
                <a:gridCol w="422846">
                  <a:extLst>
                    <a:ext uri="{9D8B030D-6E8A-4147-A177-3AD203B41FA5}">
                      <a16:colId xmlns:a16="http://schemas.microsoft.com/office/drawing/2014/main" val="20000"/>
                    </a:ext>
                  </a:extLst>
                </a:gridCol>
                <a:gridCol w="587864">
                  <a:extLst>
                    <a:ext uri="{9D8B030D-6E8A-4147-A177-3AD203B41FA5}">
                      <a16:colId xmlns:a16="http://schemas.microsoft.com/office/drawing/2014/main" val="20001"/>
                    </a:ext>
                  </a:extLst>
                </a:gridCol>
                <a:gridCol w="1198941">
                  <a:extLst>
                    <a:ext uri="{9D8B030D-6E8A-4147-A177-3AD203B41FA5}">
                      <a16:colId xmlns:a16="http://schemas.microsoft.com/office/drawing/2014/main" val="20002"/>
                    </a:ext>
                  </a:extLst>
                </a:gridCol>
                <a:gridCol w="1112157">
                  <a:extLst>
                    <a:ext uri="{9D8B030D-6E8A-4147-A177-3AD203B41FA5}">
                      <a16:colId xmlns:a16="http://schemas.microsoft.com/office/drawing/2014/main" val="20003"/>
                    </a:ext>
                  </a:extLst>
                </a:gridCol>
                <a:gridCol w="460731">
                  <a:extLst>
                    <a:ext uri="{9D8B030D-6E8A-4147-A177-3AD203B41FA5}">
                      <a16:colId xmlns:a16="http://schemas.microsoft.com/office/drawing/2014/main" val="20004"/>
                    </a:ext>
                  </a:extLst>
                </a:gridCol>
                <a:gridCol w="672577">
                  <a:extLst>
                    <a:ext uri="{9D8B030D-6E8A-4147-A177-3AD203B41FA5}">
                      <a16:colId xmlns:a16="http://schemas.microsoft.com/office/drawing/2014/main" val="3790124658"/>
                    </a:ext>
                  </a:extLst>
                </a:gridCol>
                <a:gridCol w="672577">
                  <a:extLst>
                    <a:ext uri="{9D8B030D-6E8A-4147-A177-3AD203B41FA5}">
                      <a16:colId xmlns:a16="http://schemas.microsoft.com/office/drawing/2014/main" val="20005"/>
                    </a:ext>
                  </a:extLst>
                </a:gridCol>
                <a:gridCol w="394713">
                  <a:extLst>
                    <a:ext uri="{9D8B030D-6E8A-4147-A177-3AD203B41FA5}">
                      <a16:colId xmlns:a16="http://schemas.microsoft.com/office/drawing/2014/main" val="20006"/>
                    </a:ext>
                  </a:extLst>
                </a:gridCol>
                <a:gridCol w="278735">
                  <a:extLst>
                    <a:ext uri="{9D8B030D-6E8A-4147-A177-3AD203B41FA5}">
                      <a16:colId xmlns:a16="http://schemas.microsoft.com/office/drawing/2014/main" val="20007"/>
                    </a:ext>
                  </a:extLst>
                </a:gridCol>
                <a:gridCol w="431697">
                  <a:extLst>
                    <a:ext uri="{9D8B030D-6E8A-4147-A177-3AD203B41FA5}">
                      <a16:colId xmlns:a16="http://schemas.microsoft.com/office/drawing/2014/main" val="20008"/>
                    </a:ext>
                  </a:extLst>
                </a:gridCol>
                <a:gridCol w="341611">
                  <a:extLst>
                    <a:ext uri="{9D8B030D-6E8A-4147-A177-3AD203B41FA5}">
                      <a16:colId xmlns:a16="http://schemas.microsoft.com/office/drawing/2014/main" val="20009"/>
                    </a:ext>
                  </a:extLst>
                </a:gridCol>
                <a:gridCol w="1775577">
                  <a:extLst>
                    <a:ext uri="{9D8B030D-6E8A-4147-A177-3AD203B41FA5}">
                      <a16:colId xmlns:a16="http://schemas.microsoft.com/office/drawing/2014/main" val="20010"/>
                    </a:ext>
                  </a:extLst>
                </a:gridCol>
                <a:gridCol w="453044">
                  <a:extLst>
                    <a:ext uri="{9D8B030D-6E8A-4147-A177-3AD203B41FA5}">
                      <a16:colId xmlns:a16="http://schemas.microsoft.com/office/drawing/2014/main" val="20011"/>
                    </a:ext>
                  </a:extLst>
                </a:gridCol>
                <a:gridCol w="1499732">
                  <a:extLst>
                    <a:ext uri="{9D8B030D-6E8A-4147-A177-3AD203B41FA5}">
                      <a16:colId xmlns:a16="http://schemas.microsoft.com/office/drawing/2014/main" val="20015"/>
                    </a:ext>
                  </a:extLst>
                </a:gridCol>
                <a:gridCol w="1499732">
                  <a:extLst>
                    <a:ext uri="{9D8B030D-6E8A-4147-A177-3AD203B41FA5}">
                      <a16:colId xmlns:a16="http://schemas.microsoft.com/office/drawing/2014/main" val="2697594000"/>
                    </a:ext>
                  </a:extLst>
                </a:gridCol>
              </a:tblGrid>
              <a:tr h="923149">
                <a:tc rowSpan="2">
                  <a:txBody>
                    <a:bodyPr/>
                    <a:lstStyle/>
                    <a:p>
                      <a:pPr algn="ctr" rtl="1" fontAlgn="ctr"/>
                      <a:r>
                        <a:rPr lang="fa-IR" sz="1100" b="1" u="none" strike="noStrike" dirty="0">
                          <a:effectLst/>
                          <a:cs typeface="B Mitra" panose="00000400000000000000" pitchFamily="2" charset="-78"/>
                        </a:rPr>
                        <a:t>ردیف</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هدف کلی</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راهبرد</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عنوان هدف اختصاصی</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gridSpan="3">
                  <a:txBody>
                    <a:bodyPr/>
                    <a:lstStyle/>
                    <a:p>
                      <a:pPr algn="ctr" rtl="1" fontAlgn="ctr"/>
                      <a:r>
                        <a:rPr lang="fa-IR" sz="1100" b="1" u="none" strike="noStrike" dirty="0">
                          <a:effectLst/>
                          <a:cs typeface="B Mitra" panose="00000400000000000000" pitchFamily="2" charset="-78"/>
                        </a:rPr>
                        <a:t>برآورددستیابی</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hMerge="1">
                  <a:txBody>
                    <a:bodyPr/>
                    <a:lstStyle/>
                    <a:p>
                      <a:endParaRPr lang="en-US"/>
                    </a:p>
                  </a:txBody>
                  <a:tcPr/>
                </a:tc>
                <a:tc hMerge="1">
                  <a:txBody>
                    <a:bodyPr/>
                    <a:lstStyle/>
                    <a:p>
                      <a:pPr rtl="1"/>
                      <a:endParaRPr lang="fa-IR"/>
                    </a:p>
                  </a:txBody>
                  <a:tcPr/>
                </a:tc>
                <a:tc gridSpan="4">
                  <a:txBody>
                    <a:bodyPr/>
                    <a:lstStyle/>
                    <a:p>
                      <a:pPr algn="ctr" rtl="1" fontAlgn="ctr"/>
                      <a:r>
                        <a:rPr lang="fa-IR" sz="1100" b="1" u="none" strike="noStrike">
                          <a:effectLst/>
                          <a:cs typeface="B Mitra" panose="00000400000000000000" pitchFamily="2" charset="-78"/>
                        </a:rPr>
                        <a:t>مقدار شاخص سه ماهه</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rowSpan="2">
                  <a:txBody>
                    <a:bodyPr/>
                    <a:lstStyle/>
                    <a:p>
                      <a:pPr algn="ctr" rtl="1" fontAlgn="ctr"/>
                      <a:r>
                        <a:rPr lang="fa-IR" sz="1100" b="1" u="none" strike="noStrike">
                          <a:effectLst/>
                          <a:cs typeface="B Mitra" panose="00000400000000000000" pitchFamily="2" charset="-78"/>
                        </a:rPr>
                        <a:t>عنوان فعالیت</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درصد  پیشرفت فعالیت در سه ماهه </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چالش  های موجود سه ماهه</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i="0" u="none" strike="noStrike" dirty="0">
                          <a:solidFill>
                            <a:srgbClr val="000000"/>
                          </a:solidFill>
                          <a:effectLst/>
                          <a:latin typeface="B Titr" panose="00000700000000000000" pitchFamily="2" charset="-78"/>
                          <a:cs typeface="B Mitra" panose="00000400000000000000" pitchFamily="2" charset="-78"/>
                        </a:rPr>
                        <a:t>اقدامات و پیشنهادات چالش ها</a:t>
                      </a:r>
                    </a:p>
                  </a:txBody>
                  <a:tcPr marL="944" marR="944" marT="944" marB="0" anchor="ctr"/>
                </a:tc>
                <a:extLst>
                  <a:ext uri="{0D108BD9-81ED-4DB2-BD59-A6C34878D82A}">
                    <a16:rowId xmlns:a16="http://schemas.microsoft.com/office/drawing/2014/main" val="10000"/>
                  </a:ext>
                </a:extLst>
              </a:tr>
              <a:tr h="479452">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algn="ctr" rtl="1" fontAlgn="ctr"/>
                      <a:r>
                        <a:rPr lang="fa-IR" sz="1100" b="1" u="none" strike="noStrike" dirty="0">
                          <a:effectLst/>
                          <a:cs typeface="B Mitra" panose="00000400000000000000" pitchFamily="2" charset="-78"/>
                        </a:rPr>
                        <a:t>5ساله</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0" fontAlgn="ctr"/>
                      <a:r>
                        <a:rPr lang="en-US" sz="1100" b="1" i="0" u="none" strike="noStrike" dirty="0">
                          <a:solidFill>
                            <a:srgbClr val="000000"/>
                          </a:solidFill>
                          <a:effectLst/>
                          <a:latin typeface="B Titr" panose="00000700000000000000" pitchFamily="2" charset="-78"/>
                          <a:cs typeface="B Mitra" panose="00000400000000000000" pitchFamily="2" charset="-78"/>
                        </a:rPr>
                        <a:t>1404</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Titr" panose="00000700000000000000" pitchFamily="2" charset="-78"/>
                          <a:cs typeface="B Mitra" panose="00000400000000000000" pitchFamily="2" charset="-78"/>
                        </a:rPr>
                        <a:t>هدف موردانتظار</a:t>
                      </a:r>
                      <a:r>
                        <a:rPr lang="fa-IR" sz="1100" b="1" i="0" u="none" strike="noStrike" baseline="0" dirty="0">
                          <a:solidFill>
                            <a:srgbClr val="000000"/>
                          </a:solidFill>
                          <a:effectLst/>
                          <a:latin typeface="B Titr" panose="00000700000000000000" pitchFamily="2" charset="-78"/>
                          <a:cs typeface="B Mitra" panose="00000400000000000000" pitchFamily="2" charset="-78"/>
                        </a:rPr>
                        <a:t> بهار1404</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اول</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دوم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سوم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چهارم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a:txBody>
                    <a:bodyPr/>
                    <a:lstStyle/>
                    <a:p>
                      <a:pPr algn="ctr" rtl="1" fontAlgn="ctr"/>
                      <a:r>
                        <a:rPr lang="fa-IR" sz="1100" b="1" u="none" strike="noStrike">
                          <a:effectLst/>
                          <a:cs typeface="B Mitra" panose="00000400000000000000" pitchFamily="2" charset="-78"/>
                        </a:rPr>
                        <a:t>اول</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اول</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i="0" u="none" strike="noStrike" dirty="0">
                          <a:solidFill>
                            <a:srgbClr val="000000"/>
                          </a:solidFill>
                          <a:effectLst/>
                          <a:latin typeface="B Titr" panose="00000700000000000000" pitchFamily="2" charset="-78"/>
                          <a:cs typeface="B Mitra" panose="00000400000000000000" pitchFamily="2" charset="-78"/>
                        </a:rPr>
                        <a:t>اول</a:t>
                      </a:r>
                    </a:p>
                  </a:txBody>
                  <a:tcPr marL="944" marR="944" marT="944" marB="0" anchor="ctr"/>
                </a:tc>
                <a:extLst>
                  <a:ext uri="{0D108BD9-81ED-4DB2-BD59-A6C34878D82A}">
                    <a16:rowId xmlns:a16="http://schemas.microsoft.com/office/drawing/2014/main" val="10001"/>
                  </a:ext>
                </a:extLst>
              </a:tr>
              <a:tr h="615723">
                <a:tc>
                  <a:txBody>
                    <a:bodyPr/>
                    <a:lstStyle/>
                    <a:p>
                      <a:pPr algn="ctr" rtl="0" fontAlgn="ctr"/>
                      <a:r>
                        <a:rPr lang="fa-IR" sz="1100" b="1" u="none" strike="noStrike" dirty="0">
                          <a:effectLst/>
                          <a:cs typeface="B Mitra" panose="00000400000000000000" pitchFamily="2" charset="-78"/>
                        </a:rPr>
                        <a:t>1</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افزایش بهره مندی عادلانه مردم از خدمات پایه سلامت</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dirty="0">
                          <a:effectLst/>
                          <a:cs typeface="B Mitra" panose="00000400000000000000" pitchFamily="2" charset="-78"/>
                        </a:rPr>
                        <a:t>تعیین میزان خطر ده ساله حملات قلبی عروقی و مغزی در جمعیت 30 سال و بالاتر تحت پوشش در قالب بسته خدمتی سطح یک</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کاهش مرگ ناشی از سکته های قلبی در سنین زیر 55 سال</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48%</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en-US" sz="1100" b="1" i="0" u="none" strike="noStrike" dirty="0">
                          <a:solidFill>
                            <a:srgbClr val="000000"/>
                          </a:solidFill>
                          <a:effectLst/>
                          <a:latin typeface="B Nazanin" panose="00000400000000000000" pitchFamily="2" charset="-78"/>
                          <a:cs typeface="B Mitra" panose="00000400000000000000" pitchFamily="2" charset="-78"/>
                        </a:rPr>
                        <a:t>9/6%</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000" b="1" i="0" u="none" strike="noStrike" dirty="0">
                          <a:solidFill>
                            <a:srgbClr val="000000"/>
                          </a:solidFill>
                          <a:effectLst/>
                          <a:latin typeface="B Nazanin" panose="00000400000000000000" pitchFamily="2" charset="-78"/>
                          <a:cs typeface="B Nazanin" panose="00000400000000000000" pitchFamily="2" charset="-78"/>
                        </a:rPr>
                        <a:t> </a:t>
                      </a:r>
                    </a:p>
                  </a:txBody>
                  <a:tcPr marL="9525" marR="9525" marT="9525"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ارتقای پوشش خطرسنجی بیماریهای غیرواگیر</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050" b="1" i="0" u="none" strike="noStrike" dirty="0">
                          <a:solidFill>
                            <a:srgbClr val="000000"/>
                          </a:solidFill>
                          <a:effectLst/>
                          <a:latin typeface="B Nazanin" panose="00000400000000000000" pitchFamily="2" charset="-78"/>
                          <a:cs typeface="B Mitra" panose="00000400000000000000" pitchFamily="2" charset="-78"/>
                        </a:rPr>
                        <a:t> </a:t>
                      </a:r>
                    </a:p>
                  </a:txBody>
                  <a:tcPr marL="9525" marR="9525" marT="9525" marB="0" anchor="ctr"/>
                </a:tc>
                <a:tc>
                  <a:txBody>
                    <a:bodyPr/>
                    <a:lstStyle/>
                    <a:p>
                      <a:pPr algn="ctr" rtl="0" fontAlgn="b"/>
                      <a:r>
                        <a:rPr lang="fa-IR" sz="1100" b="1" u="none" strike="noStrike" dirty="0">
                          <a:effectLst/>
                          <a:cs typeface="B Mitra" panose="00000400000000000000" pitchFamily="2" charset="-78"/>
                        </a:rPr>
                        <a:t>هدف سالانه است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0002"/>
                  </a:ext>
                </a:extLst>
              </a:tr>
              <a:tr h="614856">
                <a:tc>
                  <a:txBody>
                    <a:bodyPr/>
                    <a:lstStyle/>
                    <a:p>
                      <a:pPr algn="ctr" rtl="0" fontAlgn="ctr"/>
                      <a:r>
                        <a:rPr lang="fa-IR" sz="1100" b="1" u="none" strike="noStrike" dirty="0">
                          <a:effectLst/>
                          <a:cs typeface="B Mitra" panose="00000400000000000000" pitchFamily="2" charset="-78"/>
                        </a:rPr>
                        <a:t>2</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vMerge="1">
                  <a:txBody>
                    <a:bodyPr/>
                    <a:lstStyle/>
                    <a:p>
                      <a:pPr rtl="1"/>
                      <a:endParaRPr lang="fa-IR"/>
                    </a:p>
                  </a:txBody>
                  <a:tcPr/>
                </a:tc>
                <a:tc>
                  <a:txBody>
                    <a:bodyPr/>
                    <a:lstStyle/>
                    <a:p>
                      <a:pPr algn="ctr" rtl="1" fontAlgn="ctr"/>
                      <a:r>
                        <a:rPr lang="fa-IR" sz="1100" b="1" u="none" strike="noStrike" dirty="0">
                          <a:effectLst/>
                          <a:cs typeface="B Mitra" panose="00000400000000000000" pitchFamily="2" charset="-78"/>
                        </a:rPr>
                        <a:t>ارتقای پوشش خطرسنجی قلبی عروقی</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90%</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en-US" sz="1100" b="1" i="0" u="none" strike="noStrike" dirty="0">
                          <a:solidFill>
                            <a:srgbClr val="000000"/>
                          </a:solidFill>
                          <a:effectLst/>
                          <a:latin typeface="B Nazanin" panose="00000400000000000000" pitchFamily="2" charset="-78"/>
                          <a:cs typeface="B Mitra" panose="00000400000000000000" pitchFamily="2" charset="-78"/>
                        </a:rPr>
                        <a:t>30%</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7/5</a:t>
                      </a:r>
                    </a:p>
                  </a:txBody>
                  <a:tcPr marL="944" marR="944" marT="944" marB="0" anchor="ctr"/>
                </a:tc>
                <a:tc>
                  <a:txBody>
                    <a:bodyPr/>
                    <a:lstStyle/>
                    <a:p>
                      <a:pPr algn="ctr" rtl="0" fontAlgn="ctr"/>
                      <a:r>
                        <a:rPr lang="fa-IR" sz="1000" b="1" i="0" u="none" strike="noStrike">
                          <a:solidFill>
                            <a:srgbClr val="000000"/>
                          </a:solidFill>
                          <a:effectLst/>
                          <a:latin typeface="B Nazanin" panose="00000400000000000000" pitchFamily="2" charset="-78"/>
                          <a:cs typeface="B Nazanin" panose="00000400000000000000" pitchFamily="2" charset="-78"/>
                        </a:rPr>
                        <a:t>7/87</a:t>
                      </a:r>
                    </a:p>
                  </a:txBody>
                  <a:tcPr marL="9525" marR="9525" marT="9525"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شناسایی، گزارش و مراقبت بیماری های غیر واگیر</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050" b="1" i="0" u="none" strike="noStrike">
                          <a:solidFill>
                            <a:srgbClr val="000000"/>
                          </a:solidFill>
                          <a:effectLst/>
                          <a:latin typeface="B Nazanin" panose="00000400000000000000" pitchFamily="2" charset="-78"/>
                          <a:cs typeface="B Mitra" panose="00000400000000000000" pitchFamily="2" charset="-78"/>
                        </a:rPr>
                        <a:t>بالای 100درصد</a:t>
                      </a:r>
                    </a:p>
                  </a:txBody>
                  <a:tcPr marL="9525" marR="9525" marT="9525" marB="0" anchor="ctr"/>
                </a:tc>
                <a:tc>
                  <a:txBody>
                    <a:bodyPr/>
                    <a:lstStyle/>
                    <a:p>
                      <a:pPr algn="r" rtl="1" fontAlgn="b"/>
                      <a:endParaRPr lang="fa-IR" sz="900" b="1" i="0" u="none" strike="noStrike" dirty="0">
                        <a:solidFill>
                          <a:srgbClr val="000000"/>
                        </a:solidFill>
                        <a:effectLst/>
                        <a:latin typeface="Arial" panose="020B0604020202020204" pitchFamily="34" charset="0"/>
                      </a:endParaRPr>
                    </a:p>
                  </a:txBody>
                  <a:tcPr marL="944" marR="944" marT="944" marB="0"/>
                </a:tc>
                <a:tc>
                  <a:txBody>
                    <a:bodyPr/>
                    <a:lstStyle/>
                    <a:p>
                      <a:pPr marL="0" marR="0" lvl="0" indent="0" algn="r" defTabSz="457200" rtl="1" eaLnBrk="1" fontAlgn="b" latinLnBrk="0" hangingPunct="1">
                        <a:lnSpc>
                          <a:spcPct val="100000"/>
                        </a:lnSpc>
                        <a:spcBef>
                          <a:spcPts val="0"/>
                        </a:spcBef>
                        <a:spcAft>
                          <a:spcPts val="0"/>
                        </a:spcAft>
                        <a:buClrTx/>
                        <a:buSzTx/>
                        <a:buFontTx/>
                        <a:buNone/>
                        <a:tabLst/>
                        <a:defRPr/>
                      </a:pPr>
                      <a:r>
                        <a:rPr lang="fa-IR" sz="900" b="1" i="0" u="none" strike="noStrike" dirty="0">
                          <a:solidFill>
                            <a:srgbClr val="000000"/>
                          </a:solidFill>
                          <a:effectLst/>
                          <a:latin typeface="Arial" panose="020B0604020202020204" pitchFamily="34" charset="0"/>
                        </a:rPr>
                        <a:t>خرید کیت های قند و چربی و آموزش </a:t>
                      </a:r>
                    </a:p>
                    <a:p>
                      <a:pPr algn="r" rtl="1" fontAlgn="b"/>
                      <a:endParaRPr lang="fa-IR" sz="900" b="1" i="0" u="none" strike="noStrike" dirty="0">
                        <a:solidFill>
                          <a:srgbClr val="000000"/>
                        </a:solidFill>
                        <a:effectLst/>
                        <a:latin typeface="Arial" panose="020B0604020202020204" pitchFamily="34" charset="0"/>
                      </a:endParaRPr>
                    </a:p>
                  </a:txBody>
                  <a:tcPr marL="944" marR="944" marT="944" marB="0"/>
                </a:tc>
                <a:extLst>
                  <a:ext uri="{0D108BD9-81ED-4DB2-BD59-A6C34878D82A}">
                    <a16:rowId xmlns:a16="http://schemas.microsoft.com/office/drawing/2014/main" val="10003"/>
                  </a:ext>
                </a:extLst>
              </a:tr>
              <a:tr h="1403859">
                <a:tc rowSpan="2">
                  <a:txBody>
                    <a:bodyPr/>
                    <a:lstStyle/>
                    <a:p>
                      <a:pPr algn="ctr" rtl="0" fontAlgn="ct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8">
                  <a:txBody>
                    <a:bodyPr/>
                    <a:lstStyle/>
                    <a:p>
                      <a:pPr algn="ctr" rtl="1" fontAlgn="ctr"/>
                      <a:r>
                        <a:rPr lang="fa-IR" sz="1100" b="1" u="none" strike="noStrike" dirty="0">
                          <a:effectLst/>
                          <a:cs typeface="B Mitra" panose="00000400000000000000" pitchFamily="2" charset="-78"/>
                        </a:rPr>
                        <a:t>پایش (کنترل) سه عامل قند خون، فشار خون و چربی در بيماران قند (دیابتيک) در قالب پزشک خانواده</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3">
                  <a:txBody>
                    <a:bodyPr/>
                    <a:lstStyle/>
                    <a:p>
                      <a:pPr algn="ctr" rtl="1" fontAlgn="ctr"/>
                      <a:r>
                        <a:rPr lang="ar-SA" sz="1100" kern="1200" dirty="0">
                          <a:solidFill>
                            <a:schemeClr val="dk1"/>
                          </a:solidFill>
                          <a:effectLst/>
                          <a:latin typeface="+mn-lt"/>
                          <a:ea typeface="+mn-ea"/>
                          <a:cs typeface="+mn-cs"/>
                        </a:rPr>
                        <a:t>افزایش پوشش مراقبت موثر </a:t>
                      </a:r>
                      <a:r>
                        <a:rPr lang="ar-SA" sz="1100" kern="1200" dirty="0">
                          <a:solidFill>
                            <a:schemeClr val="dk1"/>
                          </a:solidFill>
                          <a:effectLst/>
                          <a:latin typeface="+mn-lt"/>
                          <a:ea typeface="+mn-ea"/>
                          <a:cs typeface="B Mitra" panose="00000400000000000000" pitchFamily="2" charset="-78"/>
                        </a:rPr>
                        <a:t>بيماران</a:t>
                      </a:r>
                      <a:r>
                        <a:rPr lang="ar-SA" sz="1100" kern="1200" dirty="0">
                          <a:solidFill>
                            <a:schemeClr val="dk1"/>
                          </a:solidFill>
                          <a:effectLst/>
                          <a:latin typeface="+mn-lt"/>
                          <a:ea typeface="+mn-ea"/>
                          <a:cs typeface="+mn-cs"/>
                        </a:rPr>
                        <a:t> مبتلا به دیابت</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3">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50%</a:t>
                      </a:r>
                    </a:p>
                  </a:txBody>
                  <a:tcPr marL="944" marR="944" marT="944" marB="0" anchor="ctr"/>
                </a:tc>
                <a:tc rowSpan="3">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30</a:t>
                      </a:r>
                      <a:r>
                        <a:rPr lang="en-US" sz="1100" b="1" i="0" u="none" strike="noStrike" dirty="0">
                          <a:solidFill>
                            <a:srgbClr val="000000"/>
                          </a:solidFill>
                          <a:effectLst/>
                          <a:latin typeface="B Nazanin" panose="00000400000000000000" pitchFamily="2" charset="-78"/>
                          <a:cs typeface="B Mitra" panose="00000400000000000000" pitchFamily="2" charset="-78"/>
                        </a:rPr>
                        <a:t>%</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28/59</a:t>
                      </a:r>
                    </a:p>
                  </a:txBody>
                  <a:tcPr marL="944" marR="944" marT="944" marB="0" anchor="ctr">
                    <a:lnB w="12700" cap="flat" cmpd="sng" algn="ctr">
                      <a:solidFill>
                        <a:schemeClr val="tx1"/>
                      </a:solidFill>
                      <a:prstDash val="solid"/>
                      <a:round/>
                      <a:headEnd type="none" w="med" len="med"/>
                      <a:tailEnd type="none" w="med" len="med"/>
                    </a:lnB>
                  </a:tcPr>
                </a:tc>
                <a:tc>
                  <a:txBody>
                    <a:bodyPr/>
                    <a:lstStyle/>
                    <a:p>
                      <a:pPr algn="ctr" rtl="0" fontAlgn="ctr"/>
                      <a:r>
                        <a:rPr lang="fa-IR" sz="1000" b="1" i="0" u="none" strike="noStrike" dirty="0">
                          <a:solidFill>
                            <a:srgbClr val="000000"/>
                          </a:solidFill>
                          <a:effectLst/>
                          <a:latin typeface="B Nazanin" panose="00000400000000000000" pitchFamily="2" charset="-78"/>
                          <a:cs typeface="B Nazanin" panose="00000400000000000000" pitchFamily="2" charset="-78"/>
                        </a:rPr>
                        <a:t>24/72</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marL="0" marR="0" indent="0" algn="ctr" defTabSz="457200" rtl="1" eaLnBrk="1" fontAlgn="ctr" latinLnBrk="0" hangingPunct="1">
                        <a:lnSpc>
                          <a:spcPct val="100000"/>
                        </a:lnSpc>
                        <a:spcBef>
                          <a:spcPts val="0"/>
                        </a:spcBef>
                        <a:spcAft>
                          <a:spcPts val="0"/>
                        </a:spcAft>
                        <a:buClrTx/>
                        <a:buSzTx/>
                        <a:buFontTx/>
                        <a:buNone/>
                        <a:tabLst/>
                        <a:defRPr/>
                      </a:pPr>
                      <a:r>
                        <a:rPr lang="fa-IR" sz="1100" b="1" u="none" strike="noStrike" dirty="0">
                          <a:effectLst/>
                          <a:cs typeface="B Mitra" panose="00000400000000000000" pitchFamily="2" charset="-78"/>
                        </a:rPr>
                        <a:t>مقایسه تعداد بیماران با کنترل مطلوب </a:t>
                      </a:r>
                      <a:r>
                        <a:rPr lang="en-US" sz="1100" b="1" u="none" strike="noStrike" dirty="0">
                          <a:effectLst/>
                          <a:cs typeface="B Mitra" panose="00000400000000000000" pitchFamily="2" charset="-78"/>
                        </a:rPr>
                        <a:t>HbA1c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solidFill>
                      <a:srgbClr val="EFE9EB"/>
                    </a:solidFill>
                  </a:tcPr>
                </a:tc>
                <a:tc>
                  <a:txBody>
                    <a:bodyPr/>
                    <a:lstStyle/>
                    <a:p>
                      <a:pPr algn="ctr" rtl="1" fontAlgn="ctr"/>
                      <a:r>
                        <a:rPr lang="fa-IR" sz="1050" b="1" i="0" u="none" strike="noStrike" dirty="0">
                          <a:solidFill>
                            <a:srgbClr val="000000"/>
                          </a:solidFill>
                          <a:effectLst/>
                          <a:latin typeface="B Nazanin" panose="00000400000000000000" pitchFamily="2" charset="-78"/>
                          <a:cs typeface="B Mitra" panose="00000400000000000000" pitchFamily="2" charset="-78"/>
                        </a:rPr>
                        <a:t>86/4%</a:t>
                      </a:r>
                    </a:p>
                  </a:txBody>
                  <a:tcPr marL="9525" marR="9525" marT="9525" marB="0" anchor="ctr"/>
                </a:tc>
                <a:tc>
                  <a:txBody>
                    <a:bodyPr/>
                    <a:lstStyle/>
                    <a:p>
                      <a:pPr algn="ctr" rtl="0" fontAlgn="b"/>
                      <a:endParaRPr lang="fa-IR" sz="900" b="1" i="0" u="none" strike="noStrike" dirty="0">
                        <a:solidFill>
                          <a:srgbClr val="000000"/>
                        </a:solidFill>
                        <a:effectLst/>
                        <a:latin typeface="Arial" panose="020B0604020202020204" pitchFamily="34" charset="0"/>
                      </a:endParaRPr>
                    </a:p>
                    <a:p>
                      <a:pPr algn="r" rtl="1" fontAlgn="b"/>
                      <a:r>
                        <a:rPr lang="fa-IR" sz="900" b="1" i="0" u="none" strike="noStrike" dirty="0">
                          <a:solidFill>
                            <a:srgbClr val="000000"/>
                          </a:solidFill>
                          <a:effectLst/>
                          <a:latin typeface="Arial" panose="020B0604020202020204" pitchFamily="34" charset="0"/>
                        </a:rPr>
                        <a:t>آموزش پزشکان و غیرپزشک و بیماران، عدم استفاده از گایدلاین دیابت 1403 و  محتواهای علمی دیابت، هزینه بالای داروها، نشان دار نشدن بیماران، دسترسی محدود داروها /</a:t>
                      </a:r>
                    </a:p>
                  </a:txBody>
                  <a:tcPr marL="944" marR="944" marT="944" marB="0"/>
                </a:tc>
                <a:tc>
                  <a:txBody>
                    <a:bodyPr/>
                    <a:lstStyle/>
                    <a:p>
                      <a:pPr algn="r" rtl="1" fontAlgn="b"/>
                      <a:endParaRPr lang="fa-IR" sz="900" b="1" i="0" u="none" strike="noStrike" dirty="0">
                        <a:solidFill>
                          <a:srgbClr val="000000"/>
                        </a:solidFill>
                        <a:effectLst/>
                        <a:latin typeface="Arial" panose="020B0604020202020204" pitchFamily="34" charset="0"/>
                      </a:endParaRPr>
                    </a:p>
                    <a:p>
                      <a:pPr algn="r" rtl="1" fontAlgn="b"/>
                      <a:r>
                        <a:rPr lang="fa-IR" sz="900" b="1" i="0" u="none" strike="noStrike" dirty="0">
                          <a:solidFill>
                            <a:srgbClr val="000000"/>
                          </a:solidFill>
                          <a:effectLst/>
                          <a:latin typeface="Arial" panose="020B0604020202020204" pitchFamily="34" charset="0"/>
                        </a:rPr>
                        <a:t>آموزش پزشکان و غیرپزشک و بیماران، استفاده از گایدلاین دیابت 1403 و  محتواهای علمی دیابت، استفاده از آموزش ها در فضای مجازی برای هر سه گروه، پوشش بیمه ها برای بیماران نشان دار شده و حذف یا اصلاح دستورعمل هایی که باعث محدودیت دسترسی به دارو می شود. اطلاع رسانی مجدد به پزشکان و بیماران برای نشان دارکردن بیماران، تامین دارو و تجهیزات توسط غذا و دارو</a:t>
                      </a:r>
                    </a:p>
                  </a:txBody>
                  <a:tcPr marL="944" marR="944" marT="944" marB="0"/>
                </a:tc>
                <a:extLst>
                  <a:ext uri="{0D108BD9-81ED-4DB2-BD59-A6C34878D82A}">
                    <a16:rowId xmlns:a16="http://schemas.microsoft.com/office/drawing/2014/main" val="4263192772"/>
                  </a:ext>
                </a:extLst>
              </a:tr>
              <a:tr h="344546">
                <a:tc vMerge="1">
                  <a:txBody>
                    <a:bodyPr/>
                    <a:lstStyle/>
                    <a:p>
                      <a:pPr algn="ctr" rtl="0" fontAlgn="ct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algn="ctr" rtl="1"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ctr" rtl="0" fontAlgn="ctr"/>
                      <a:r>
                        <a:rPr lang="fa-IR" sz="1100" b="1" i="0" u="none" strike="noStrike">
                          <a:solidFill>
                            <a:srgbClr val="000000"/>
                          </a:solidFill>
                          <a:effectLst/>
                          <a:latin typeface="B Nazanin" panose="00000400000000000000" pitchFamily="2" charset="-78"/>
                          <a:cs typeface="B Mitra" panose="00000400000000000000" pitchFamily="2" charset="-78"/>
                        </a:rPr>
                        <a:t>44/80</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r>
                        <a:rPr lang="fa-IR" sz="1000" b="1" i="0" u="none" strike="noStrike">
                          <a:solidFill>
                            <a:srgbClr val="000000"/>
                          </a:solidFill>
                          <a:effectLst/>
                          <a:latin typeface="B Nazanin" panose="00000400000000000000" pitchFamily="2" charset="-78"/>
                          <a:cs typeface="B Nazanin" panose="00000400000000000000" pitchFamily="2" charset="-78"/>
                        </a:rPr>
                        <a:t>37/80</a:t>
                      </a:r>
                      <a:endParaRPr lang="fa-IR" sz="10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marL="0" marR="0" indent="0" algn="ctr" defTabSz="457200" rtl="1" eaLnBrk="1" fontAlgn="ctr" latinLnBrk="0" hangingPunct="1">
                        <a:lnSpc>
                          <a:spcPct val="100000"/>
                        </a:lnSpc>
                        <a:spcBef>
                          <a:spcPts val="0"/>
                        </a:spcBef>
                        <a:spcAft>
                          <a:spcPts val="0"/>
                        </a:spcAft>
                        <a:buClrTx/>
                        <a:buSzTx/>
                        <a:buFontTx/>
                        <a:buNone/>
                        <a:tabLst/>
                        <a:defRPr/>
                      </a:pPr>
                      <a:r>
                        <a:rPr lang="fa-IR" sz="1100" b="1" u="none" strike="noStrike" dirty="0">
                          <a:effectLst/>
                          <a:cs typeface="B Mitra" panose="00000400000000000000" pitchFamily="2" charset="-78"/>
                        </a:rPr>
                        <a:t>مقایسه سالانه تعداد آزمایش </a:t>
                      </a:r>
                      <a:r>
                        <a:rPr lang="en-US" sz="1100" b="1" u="none" strike="noStrike" dirty="0">
                          <a:effectLst/>
                          <a:cs typeface="B Mitra" panose="00000400000000000000" pitchFamily="2" charset="-78"/>
                        </a:rPr>
                        <a:t>HbA1c </a:t>
                      </a:r>
                      <a:r>
                        <a:rPr lang="fa-IR" sz="1100" b="1" u="none" strike="noStrike" dirty="0">
                          <a:effectLst/>
                          <a:cs typeface="B Mitra" panose="00000400000000000000" pitchFamily="2" charset="-78"/>
                        </a:rPr>
                        <a:t>انجام شده</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solidFill>
                      <a:srgbClr val="EFE9EB"/>
                    </a:solidFill>
                  </a:tcPr>
                </a:tc>
                <a:tc rowSpan="2">
                  <a:txBody>
                    <a:bodyPr/>
                    <a:lstStyle/>
                    <a:p>
                      <a:pPr algn="ctr" rtl="1" fontAlgn="ctr"/>
                      <a:r>
                        <a:rPr lang="fa-IR" sz="1050" b="1" i="0" u="none" strike="noStrike">
                          <a:solidFill>
                            <a:srgbClr val="000000"/>
                          </a:solidFill>
                          <a:effectLst/>
                          <a:latin typeface="B Nazanin" panose="00000400000000000000" pitchFamily="2" charset="-78"/>
                          <a:cs typeface="B Mitra" panose="00000400000000000000" pitchFamily="2" charset="-78"/>
                        </a:rPr>
                        <a:t>84/3</a:t>
                      </a:r>
                      <a:endParaRPr lang="fa-IR" sz="1050" b="1" i="0" u="none" strike="noStrike" dirty="0">
                        <a:solidFill>
                          <a:srgbClr val="000000"/>
                        </a:solidFill>
                        <a:effectLst/>
                        <a:latin typeface="B Nazanin" panose="00000400000000000000" pitchFamily="2" charset="-78"/>
                        <a:cs typeface="B Mitra" panose="00000400000000000000" pitchFamily="2" charset="-78"/>
                      </a:endParaRPr>
                    </a:p>
                  </a:txBody>
                  <a:tcPr marL="9525" marR="9525" marT="9525" marB="0" anchor="ctr"/>
                </a:tc>
                <a:tc rowSpan="2">
                  <a:txBody>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lang="fa-IR" sz="900" b="1" i="0" u="none" strike="noStrike" kern="1200" dirty="0">
                          <a:solidFill>
                            <a:srgbClr val="000000"/>
                          </a:solidFill>
                          <a:effectLst/>
                          <a:latin typeface="Arial" panose="020B0604020202020204" pitchFamily="34" charset="0"/>
                          <a:ea typeface="+mn-ea"/>
                          <a:cs typeface="+mn-cs"/>
                        </a:rPr>
                        <a:t>عدم ثبت </a:t>
                      </a:r>
                      <a:r>
                        <a:rPr lang="en-US" sz="900" b="1" i="0" u="none" strike="noStrike" kern="1200" dirty="0">
                          <a:solidFill>
                            <a:srgbClr val="000000"/>
                          </a:solidFill>
                          <a:effectLst/>
                          <a:latin typeface="Arial" panose="020B0604020202020204" pitchFamily="34" charset="0"/>
                          <a:ea typeface="+mn-ea"/>
                          <a:cs typeface="+mn-cs"/>
                        </a:rPr>
                        <a:t>A1C </a:t>
                      </a:r>
                      <a:r>
                        <a:rPr lang="fa-IR" sz="900" b="1" i="0" u="none" strike="noStrike" kern="1200" dirty="0">
                          <a:solidFill>
                            <a:srgbClr val="000000"/>
                          </a:solidFill>
                          <a:effectLst/>
                          <a:latin typeface="Arial" panose="020B0604020202020204" pitchFamily="34" charset="0"/>
                          <a:ea typeface="+mn-ea"/>
                          <a:cs typeface="+mn-cs"/>
                        </a:rPr>
                        <a:t>در مراقبت پزشک توسط پزشک، عدم درخواست آزمایش </a:t>
                      </a:r>
                      <a:r>
                        <a:rPr lang="en-US" sz="900" b="1" i="0" u="none" strike="noStrike" kern="1200" dirty="0">
                          <a:solidFill>
                            <a:srgbClr val="000000"/>
                          </a:solidFill>
                          <a:effectLst/>
                          <a:latin typeface="Arial" panose="020B0604020202020204" pitchFamily="34" charset="0"/>
                          <a:ea typeface="+mn-ea"/>
                          <a:cs typeface="+mn-cs"/>
                        </a:rPr>
                        <a:t>A1C، </a:t>
                      </a:r>
                      <a:r>
                        <a:rPr lang="fa-IR" sz="900" b="1" i="0" u="none" strike="noStrike" kern="1200" dirty="0">
                          <a:solidFill>
                            <a:srgbClr val="000000"/>
                          </a:solidFill>
                          <a:effectLst/>
                          <a:latin typeface="Arial" panose="020B0604020202020204" pitchFamily="34" charset="0"/>
                          <a:ea typeface="+mn-ea"/>
                          <a:cs typeface="+mn-cs"/>
                        </a:rPr>
                        <a:t>آموزش ناکافی بیماران /</a:t>
                      </a:r>
                    </a:p>
                  </a:txBody>
                  <a:tcPr marL="944" marR="944" marT="944" marB="0"/>
                </a:tc>
                <a:tc rowSpan="2">
                  <a:txBody>
                    <a:bodyPr/>
                    <a:lstStyle/>
                    <a:p>
                      <a:pPr algn="r" rtl="1" fontAlgn="b"/>
                      <a:r>
                        <a:rPr lang="fa-IR" sz="900" b="1" i="0" u="none" strike="noStrike" dirty="0">
                          <a:solidFill>
                            <a:srgbClr val="000000"/>
                          </a:solidFill>
                          <a:effectLst/>
                          <a:latin typeface="Arial" panose="020B0604020202020204" pitchFamily="34" charset="0"/>
                        </a:rPr>
                        <a:t>اطلاع رسانی به تمام شبکه جهت اطلاع رسانی به مراقبین سلامت برای ثبت آزمایشات چربی خون، مراقبت با کیفیت بیماران و همراه با آموزش، استفاده از گایدلاین های دیابت، فشارخون و چربی خون توسط پزشکان</a:t>
                      </a:r>
                    </a:p>
                    <a:p>
                      <a:pPr algn="r" rtl="1" fontAlgn="b"/>
                      <a:r>
                        <a:rPr lang="fa-IR" sz="900" b="1" i="0" u="none" strike="noStrike" dirty="0">
                          <a:solidFill>
                            <a:srgbClr val="000000"/>
                          </a:solidFill>
                          <a:effectLst/>
                          <a:latin typeface="Arial" panose="020B0604020202020204" pitchFamily="34" charset="0"/>
                        </a:rPr>
                        <a:t>ثبت </a:t>
                      </a:r>
                      <a:r>
                        <a:rPr lang="en-US" sz="900" b="1" i="0" u="none" strike="noStrike" dirty="0">
                          <a:solidFill>
                            <a:srgbClr val="000000"/>
                          </a:solidFill>
                          <a:effectLst/>
                          <a:latin typeface="Arial" panose="020B0604020202020204" pitchFamily="34" charset="0"/>
                        </a:rPr>
                        <a:t>A1C </a:t>
                      </a:r>
                      <a:r>
                        <a:rPr lang="fa-IR" sz="900" b="1" i="0" u="none" strike="noStrike" dirty="0">
                          <a:solidFill>
                            <a:srgbClr val="000000"/>
                          </a:solidFill>
                          <a:effectLst/>
                          <a:latin typeface="Arial" panose="020B0604020202020204" pitchFamily="34" charset="0"/>
                        </a:rPr>
                        <a:t>توسط پزشک در مراقبت، درخواست </a:t>
                      </a:r>
                      <a:r>
                        <a:rPr lang="en-US" sz="900" b="1" i="0" u="none" strike="noStrike" dirty="0">
                          <a:solidFill>
                            <a:srgbClr val="000000"/>
                          </a:solidFill>
                          <a:effectLst/>
                          <a:latin typeface="Arial" panose="020B0604020202020204" pitchFamily="34" charset="0"/>
                        </a:rPr>
                        <a:t>A1C </a:t>
                      </a:r>
                      <a:r>
                        <a:rPr lang="fa-IR" sz="900" b="1" i="0" u="none" strike="noStrike" dirty="0">
                          <a:solidFill>
                            <a:srgbClr val="000000"/>
                          </a:solidFill>
                          <a:effectLst/>
                          <a:latin typeface="Arial" panose="020B0604020202020204" pitchFamily="34" charset="0"/>
                        </a:rPr>
                        <a:t>برای کلیه بیماران مراقبت شده هر سه ماه یک بار، انجام تست رپید </a:t>
                      </a:r>
                      <a:r>
                        <a:rPr lang="en-US" sz="900" b="1" i="0" u="none" strike="noStrike" dirty="0">
                          <a:solidFill>
                            <a:srgbClr val="000000"/>
                          </a:solidFill>
                          <a:effectLst/>
                          <a:latin typeface="Arial" panose="020B0604020202020204" pitchFamily="34" charset="0"/>
                        </a:rPr>
                        <a:t>A1C، </a:t>
                      </a:r>
                      <a:r>
                        <a:rPr lang="fa-IR" sz="900" b="1" i="0" u="none" strike="noStrike" dirty="0">
                          <a:solidFill>
                            <a:srgbClr val="000000"/>
                          </a:solidFill>
                          <a:effectLst/>
                          <a:latin typeface="Arial" panose="020B0604020202020204" pitchFamily="34" charset="0"/>
                        </a:rPr>
                        <a:t>آموزش پزشکان </a:t>
                      </a:r>
                    </a:p>
                    <a:p>
                      <a:pPr algn="r" rtl="1" fontAlgn="b"/>
                      <a:r>
                        <a:rPr lang="fa-IR" sz="900" b="1" i="0" u="none" strike="noStrike" dirty="0">
                          <a:solidFill>
                            <a:srgbClr val="000000"/>
                          </a:solidFill>
                          <a:effectLst/>
                          <a:latin typeface="Arial" panose="020B0604020202020204" pitchFamily="34" charset="0"/>
                        </a:rPr>
                        <a:t> ارائه خدمت با کیفیت به همراه آموزش، برگزاری آموزش های گروهی، عضو کردن بیماران در کانال های مجازی، ایجاد فرصت  زمانی کافی برای انجام آموزش به بیماران با حذف خدمات اضافی/</a:t>
                      </a:r>
                    </a:p>
                  </a:txBody>
                  <a:tcPr marL="944" marR="944" marT="944" marB="0"/>
                </a:tc>
                <a:extLst>
                  <a:ext uri="{0D108BD9-81ED-4DB2-BD59-A6C34878D82A}">
                    <a16:rowId xmlns:a16="http://schemas.microsoft.com/office/drawing/2014/main" val="3623595031"/>
                  </a:ext>
                </a:extLst>
              </a:tr>
              <a:tr h="204852">
                <a:tc rowSpan="2">
                  <a:txBody>
                    <a:bodyPr/>
                    <a:lstStyle/>
                    <a:p>
                      <a:pPr algn="ctr" rtl="0" fontAlgn="ct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1" fontAlgn="ctr"/>
                      <a:r>
                        <a:rPr lang="fa-IR" sz="1100" b="1" u="none" strike="noStrike">
                          <a:effectLst/>
                          <a:cs typeface="B Mitra" panose="00000400000000000000" pitchFamily="2" charset="-78"/>
                        </a:rPr>
                        <a:t>افزایش پوشش مراقبت موثر بيماران مبتلا به دیابت در هر سه هدف کنترل شده</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40%</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r>
                        <a:rPr lang="en-US" sz="1100" b="1" i="0" u="none" strike="noStrike">
                          <a:solidFill>
                            <a:srgbClr val="000000"/>
                          </a:solidFill>
                          <a:effectLst/>
                          <a:latin typeface="B Nazanin" panose="00000400000000000000" pitchFamily="2" charset="-78"/>
                          <a:cs typeface="B Mitra" panose="00000400000000000000" pitchFamily="2" charset="-78"/>
                        </a:rPr>
                        <a:t>10%</a:t>
                      </a:r>
                      <a:endParaRPr lang="en-US"/>
                    </a:p>
                  </a:txBody>
                  <a:tcPr marL="944" marR="944" marT="944" marB="0" anchor="ctr">
                    <a:solidFill>
                      <a:srgbClr val="EFE9EB"/>
                    </a:solidFill>
                  </a:tcPr>
                </a:tc>
                <a:tc vMerge="1">
                  <a:txBody>
                    <a:bodyPr/>
                    <a:lstStyle/>
                    <a:p>
                      <a:pPr algn="ctr" rtl="0" fontAlgn="ctr"/>
                      <a:r>
                        <a:rPr lang="fa-IR" sz="1100" b="1" i="0" u="none" strike="noStrike">
                          <a:solidFill>
                            <a:srgbClr val="000000"/>
                          </a:solidFill>
                          <a:effectLst/>
                          <a:latin typeface="B Nazanin" panose="00000400000000000000" pitchFamily="2" charset="-78"/>
                          <a:cs typeface="B Mitra" panose="00000400000000000000" pitchFamily="2" charset="-78"/>
                        </a:rPr>
                        <a:t>2/5</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9EB"/>
                    </a:solidFill>
                  </a:tcPr>
                </a:tc>
                <a:tc vMerge="1">
                  <a:txBody>
                    <a:bodyPr/>
                    <a:lstStyle/>
                    <a:p>
                      <a:pPr algn="ctr" rtl="0" fontAlgn="ctr"/>
                      <a:r>
                        <a:rPr lang="fa-IR" sz="1000" b="1" i="0" u="none" strike="noStrike">
                          <a:solidFill>
                            <a:srgbClr val="000000"/>
                          </a:solidFill>
                          <a:effectLst/>
                          <a:latin typeface="B Nazanin" panose="00000400000000000000" pitchFamily="2" charset="-78"/>
                          <a:cs typeface="B Nazanin" panose="00000400000000000000" pitchFamily="2" charset="-78"/>
                        </a:rPr>
                        <a:t>1/76</a:t>
                      </a:r>
                      <a:endParaRPr lang="fa-IR" sz="10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r>
                        <a:rPr lang="fa-IR" sz="1100" b="1" u="none" strike="noStrike">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B w="12700" cap="flat" cmpd="sng" algn="ctr">
                      <a:solidFill>
                        <a:schemeClr val="tx1"/>
                      </a:solidFill>
                      <a:prstDash val="solid"/>
                      <a:round/>
                      <a:headEnd type="none" w="med" len="med"/>
                      <a:tailEnd type="none" w="med" len="med"/>
                    </a:lnB>
                  </a:tcPr>
                </a:tc>
                <a:tc vMerge="1">
                  <a:txBody>
                    <a:bodyPr/>
                    <a:lstStyle/>
                    <a:p>
                      <a:pPr algn="ctr" rtl="1" fontAlgn="ctr"/>
                      <a:r>
                        <a:rPr lang="fa-IR" sz="1100" b="1" u="none" strike="noStrike" dirty="0">
                          <a:effectLst/>
                          <a:cs typeface="B Mitra" panose="00000400000000000000" pitchFamily="2" charset="-78"/>
                        </a:rPr>
                        <a:t>قند و چربی و فشارخون</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p>
                      <a:pPr algn="ctr" rtl="1" fontAlgn="ctr"/>
                      <a:r>
                        <a:rPr lang="fa-IR" sz="1100" b="1" u="none" strike="noStrike" dirty="0">
                          <a:effectLst/>
                          <a:cs typeface="B Mitra" panose="00000400000000000000" pitchFamily="2" charset="-78"/>
                        </a:rPr>
                        <a:t>گزارش نسبت بیماران با کنترل مطلوب قند و چربی و فشارخون</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solidFill>
                      <a:srgbClr val="EFE9EB"/>
                    </a:solidFill>
                  </a:tcPr>
                </a:tc>
                <a:tc vMerge="1">
                  <a:txBody>
                    <a:bodyPr/>
                    <a:lstStyle/>
                    <a:p>
                      <a:pPr algn="ctr" rtl="1" fontAlgn="ctr"/>
                      <a:r>
                        <a:rPr lang="fa-IR" sz="1050" b="1" i="0" u="none" strike="noStrike">
                          <a:solidFill>
                            <a:srgbClr val="000000"/>
                          </a:solidFill>
                          <a:effectLst/>
                          <a:latin typeface="B Nazanin" panose="00000400000000000000" pitchFamily="2" charset="-78"/>
                          <a:cs typeface="B Mitra" panose="00000400000000000000" pitchFamily="2" charset="-78"/>
                        </a:rPr>
                        <a:t> </a:t>
                      </a:r>
                    </a:p>
                    <a:p>
                      <a:pPr algn="ctr" rtl="0" fontAlgn="ctr"/>
                      <a:r>
                        <a:rPr lang="fa-IR" sz="1050" b="1" i="0" u="none" strike="noStrike">
                          <a:solidFill>
                            <a:srgbClr val="000000"/>
                          </a:solidFill>
                          <a:effectLst/>
                          <a:latin typeface="B Nazanin" panose="00000400000000000000" pitchFamily="2" charset="-78"/>
                          <a:cs typeface="B Mitra" panose="00000400000000000000" pitchFamily="2" charset="-78"/>
                        </a:rPr>
                        <a:t>70/40%</a:t>
                      </a:r>
                      <a:endParaRPr lang="fa-IR" sz="1050" b="1" i="0" u="none" strike="noStrike" dirty="0">
                        <a:solidFill>
                          <a:srgbClr val="000000"/>
                        </a:solidFill>
                        <a:effectLst/>
                        <a:latin typeface="B Nazanin" panose="00000400000000000000" pitchFamily="2" charset="-78"/>
                        <a:cs typeface="B Mitra" panose="00000400000000000000" pitchFamily="2" charset="-78"/>
                      </a:endParaRPr>
                    </a:p>
                  </a:txBody>
                  <a:tcPr marL="9525" marR="9525" marT="9525" marB="0" anchor="ctr"/>
                </a:tc>
                <a:tc vMerge="1">
                  <a:txBody>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lang="fa-IR" sz="900" b="1" i="0" u="none" strike="noStrike" dirty="0">
                          <a:solidFill>
                            <a:srgbClr val="000000"/>
                          </a:solidFill>
                          <a:effectLst/>
                          <a:latin typeface="Arial" panose="020B0604020202020204" pitchFamily="34" charset="0"/>
                        </a:rPr>
                        <a:t>عدم ثبت آزمایش </a:t>
                      </a:r>
                      <a:r>
                        <a:rPr lang="en-US" sz="900" b="1" i="0" u="none" strike="noStrike" dirty="0">
                          <a:solidFill>
                            <a:srgbClr val="000000"/>
                          </a:solidFill>
                          <a:effectLst/>
                          <a:latin typeface="Arial" panose="020B0604020202020204" pitchFamily="34" charset="0"/>
                        </a:rPr>
                        <a:t>LDL </a:t>
                      </a:r>
                      <a:r>
                        <a:rPr lang="fa-IR" sz="900" b="1" i="0" u="none" strike="noStrike" dirty="0">
                          <a:solidFill>
                            <a:srgbClr val="000000"/>
                          </a:solidFill>
                          <a:effectLst/>
                          <a:latin typeface="Arial" panose="020B0604020202020204" pitchFamily="34" charset="0"/>
                        </a:rPr>
                        <a:t>در لیست ازمایشات، آموزش ناکافی بیماران جهت مصرف دارو، آموزش پزشکان در صورت عدم کنترل چربی خون با دارو</a:t>
                      </a:r>
                      <a:endParaRPr lang="en-US" dirty="0"/>
                    </a:p>
                  </a:txBody>
                  <a:tcPr marL="944" marR="944" marT="944" marB="0"/>
                </a:tc>
                <a:tc vMerge="1">
                  <a:txBody>
                    <a:bodyPr/>
                    <a:lstStyle/>
                    <a:p>
                      <a:endParaRPr lang="en-US"/>
                    </a:p>
                  </a:txBody>
                  <a:tcPr/>
                </a:tc>
                <a:extLst>
                  <a:ext uri="{0D108BD9-81ED-4DB2-BD59-A6C34878D82A}">
                    <a16:rowId xmlns:a16="http://schemas.microsoft.com/office/drawing/2014/main" val="3480035382"/>
                  </a:ext>
                </a:extLst>
              </a:tr>
              <a:tr h="410871">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r>
                        <a:rPr lang="fa-IR" sz="1100" b="1" u="none" strike="noStrike">
                          <a:effectLst/>
                          <a:cs typeface="B Mitra" panose="00000400000000000000" pitchFamily="2" charset="-78"/>
                        </a:rPr>
                        <a:t>افزایش پوشش مراقبت موثر بيماران مبتلا به دیابت در هر سه هدف کنترل شده</a:t>
                      </a:r>
                      <a:endParaRPr lang="en-US"/>
                    </a:p>
                  </a:txBody>
                  <a:tcPr marL="944" marR="944" marT="944" marB="0" anchor="ctr"/>
                </a:tc>
                <a:tc rowSpan="2">
                  <a:txBody>
                    <a:bodyPr/>
                    <a:lstStyle/>
                    <a:p>
                      <a:r>
                        <a:rPr lang="fa-IR" sz="1100" b="1" u="none" strike="noStrike">
                          <a:effectLst/>
                          <a:cs typeface="B Mitra" panose="00000400000000000000" pitchFamily="2" charset="-78"/>
                        </a:rPr>
                        <a:t>40%</a:t>
                      </a:r>
                      <a:endParaRPr lang="en-US"/>
                    </a:p>
                  </a:txBody>
                  <a:tcPr marL="944" marR="944" marT="944" marB="0" anchor="ctr"/>
                </a:tc>
                <a:tc rowSpan="2">
                  <a:txBody>
                    <a:bodyPr/>
                    <a:lstStyle/>
                    <a:p>
                      <a:pPr algn="ctr"/>
                      <a:r>
                        <a:rPr lang="en-US" sz="1100" b="1" i="0" u="none" strike="noStrike" dirty="0">
                          <a:solidFill>
                            <a:srgbClr val="000000"/>
                          </a:solidFill>
                          <a:effectLst/>
                          <a:latin typeface="B Nazanin" panose="00000400000000000000" pitchFamily="2" charset="-78"/>
                          <a:cs typeface="B Mitra" panose="00000400000000000000" pitchFamily="2" charset="-78"/>
                        </a:rPr>
                        <a:t>10%</a:t>
                      </a:r>
                      <a:endParaRPr lang="en-US" dirty="0"/>
                    </a:p>
                  </a:txBody>
                  <a:tcPr marL="944" marR="944" marT="944" marB="0" anchor="ctr">
                    <a:solidFill>
                      <a:srgbClr val="EFE9EB"/>
                    </a:solidFill>
                  </a:tcPr>
                </a:tc>
                <a:tc rowSpan="2">
                  <a:txBody>
                    <a:bodyPr/>
                    <a:lstStyle/>
                    <a:p>
                      <a:pPr algn="ctr"/>
                      <a:r>
                        <a:rPr lang="fa-IR" sz="1100" b="1" i="0" u="none" strike="noStrike" dirty="0">
                          <a:solidFill>
                            <a:srgbClr val="000000"/>
                          </a:solidFill>
                          <a:effectLst/>
                          <a:latin typeface="B Nazanin" panose="00000400000000000000" pitchFamily="2" charset="-78"/>
                          <a:cs typeface="B Mitra" panose="00000400000000000000" pitchFamily="2" charset="-78"/>
                        </a:rPr>
                        <a:t>2/5</a:t>
                      </a:r>
                      <a:endParaRPr lang="en-US" dirty="0"/>
                    </a:p>
                  </a:txBody>
                  <a:tcPr marL="944" marR="944" marT="94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9EB"/>
                    </a:solidFill>
                  </a:tcPr>
                </a:tc>
                <a:tc rowSpan="2">
                  <a:txBody>
                    <a:bodyPr/>
                    <a:lstStyle/>
                    <a:p>
                      <a:pPr algn="ctr" rtl="1"/>
                      <a:r>
                        <a:rPr lang="fa-IR" sz="1000" b="1" i="0" u="none" strike="noStrike" dirty="0">
                          <a:solidFill>
                            <a:srgbClr val="000000"/>
                          </a:solidFill>
                          <a:effectLst/>
                          <a:latin typeface="B Nazanin" panose="00000400000000000000" pitchFamily="2" charset="-78"/>
                          <a:cs typeface="B Nazanin" panose="00000400000000000000" pitchFamily="2" charset="-78"/>
                        </a:rPr>
                        <a:t>1/76</a:t>
                      </a:r>
                      <a:endParaRPr lang="en-US" dirty="0"/>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fa-IR" sz="1100" b="1" u="none" strike="noStrike">
                          <a:effectLst/>
                          <a:cs typeface="B Mitra" panose="00000400000000000000" pitchFamily="2" charset="-78"/>
                        </a:rPr>
                        <a:t> </a:t>
                      </a:r>
                      <a:endParaRPr lang="en-US"/>
                    </a:p>
                  </a:txBody>
                  <a:tcPr marL="944" marR="944" marT="944" marB="0" anchor="ctr"/>
                </a:tc>
                <a:tc rowSpan="2">
                  <a:txBody>
                    <a:bodyPr/>
                    <a:lstStyle/>
                    <a:p>
                      <a:r>
                        <a:rPr lang="fa-IR" sz="1100" b="1" u="none" strike="noStrike">
                          <a:effectLst/>
                          <a:cs typeface="B Mitra" panose="00000400000000000000" pitchFamily="2" charset="-78"/>
                        </a:rPr>
                        <a:t> </a:t>
                      </a:r>
                      <a:endParaRPr lang="en-US"/>
                    </a:p>
                  </a:txBody>
                  <a:tcPr marL="944" marR="944" marT="944" marB="0" anchor="ctr"/>
                </a:tc>
                <a:tc rowSpan="2">
                  <a:txBody>
                    <a:bodyPr/>
                    <a:lstStyle/>
                    <a:p>
                      <a:r>
                        <a:rPr lang="fa-IR" sz="1100" b="1" u="none" strike="noStrike">
                          <a:effectLst/>
                          <a:cs typeface="B Mitra" panose="00000400000000000000" pitchFamily="2" charset="-78"/>
                        </a:rPr>
                        <a:t> </a:t>
                      </a:r>
                      <a:endParaRPr lang="en-US"/>
                    </a:p>
                  </a:txBody>
                  <a:tcPr marL="944" marR="944" marT="944" marB="0" anchor="ctr">
                    <a:lnB w="12700" cap="flat" cmpd="sng" algn="ctr">
                      <a:solidFill>
                        <a:schemeClr val="tx1"/>
                      </a:solidFill>
                      <a:prstDash val="solid"/>
                      <a:round/>
                      <a:headEnd type="none" w="med" len="med"/>
                      <a:tailEnd type="none" w="med" len="med"/>
                    </a:lnB>
                  </a:tcPr>
                </a:tc>
                <a:tc rowSpan="2">
                  <a:txBody>
                    <a:bodyPr/>
                    <a:lstStyle/>
                    <a:p>
                      <a:pPr algn="ctr" rtl="1" fontAlgn="ctr"/>
                      <a:r>
                        <a:rPr lang="fa-IR" sz="1100" b="1" u="none" strike="noStrike" dirty="0">
                          <a:effectLst/>
                          <a:cs typeface="B Mitra" panose="00000400000000000000" pitchFamily="2" charset="-78"/>
                        </a:rPr>
                        <a:t>قند و چربی و فشارخون</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p>
                      <a:pPr algn="ctr" rtl="1" fontAlgn="ctr"/>
                      <a:r>
                        <a:rPr lang="fa-IR" sz="1100" b="1" u="none" strike="noStrike" dirty="0">
                          <a:effectLst/>
                          <a:cs typeface="B Mitra" panose="00000400000000000000" pitchFamily="2" charset="-78"/>
                        </a:rPr>
                        <a:t>گزارش نسبت بیماران با کنترل مطلوب قند و چربی و فشارخون</a:t>
                      </a:r>
                      <a:endParaRPr lang="en-US" dirty="0"/>
                    </a:p>
                  </a:txBody>
                  <a:tcPr marL="944" marR="944" marT="944" marB="0" anchor="ctr">
                    <a:solidFill>
                      <a:srgbClr val="EFE9EB"/>
                    </a:solidFill>
                  </a:tcPr>
                </a:tc>
                <a:tc rowSpan="2">
                  <a:txBody>
                    <a:bodyPr/>
                    <a:lstStyle/>
                    <a:p>
                      <a:pPr algn="ctr" rtl="1" fontAlgn="ctr"/>
                      <a:r>
                        <a:rPr lang="fa-IR" sz="1050" b="1" i="0" u="none" strike="noStrike">
                          <a:solidFill>
                            <a:srgbClr val="000000"/>
                          </a:solidFill>
                          <a:effectLst/>
                          <a:latin typeface="B Nazanin" panose="00000400000000000000" pitchFamily="2" charset="-78"/>
                          <a:cs typeface="B Mitra" panose="00000400000000000000" pitchFamily="2" charset="-78"/>
                        </a:rPr>
                        <a:t> </a:t>
                      </a:r>
                    </a:p>
                    <a:p>
                      <a:pPr algn="ctr" rtl="0" fontAlgn="ctr"/>
                      <a:r>
                        <a:rPr lang="fa-IR" sz="1050" b="1" i="0" u="none" strike="noStrike">
                          <a:solidFill>
                            <a:srgbClr val="000000"/>
                          </a:solidFill>
                          <a:effectLst/>
                          <a:latin typeface="B Nazanin" panose="00000400000000000000" pitchFamily="2" charset="-78"/>
                          <a:cs typeface="B Mitra" panose="00000400000000000000" pitchFamily="2" charset="-78"/>
                        </a:rPr>
                        <a:t>70/40%</a:t>
                      </a:r>
                      <a:endParaRPr lang="en-US"/>
                    </a:p>
                  </a:txBody>
                  <a:tcPr marL="9525" marR="9525" marT="9525" marB="0" anchor="ctr"/>
                </a:tc>
                <a:tc rowSpan="2">
                  <a:txBody>
                    <a:bodyPr/>
                    <a:lstStyle/>
                    <a:p>
                      <a:r>
                        <a:rPr lang="fa-IR" sz="900" b="1" i="0" u="none" strike="noStrike" dirty="0">
                          <a:solidFill>
                            <a:srgbClr val="000000"/>
                          </a:solidFill>
                          <a:effectLst/>
                          <a:latin typeface="Arial" panose="020B0604020202020204" pitchFamily="34" charset="0"/>
                        </a:rPr>
                        <a:t>عدم ثبت آزمایش </a:t>
                      </a:r>
                      <a:r>
                        <a:rPr lang="en-US" sz="900" b="1" i="0" u="none" strike="noStrike" dirty="0">
                          <a:solidFill>
                            <a:srgbClr val="000000"/>
                          </a:solidFill>
                          <a:effectLst/>
                          <a:latin typeface="Arial" panose="020B0604020202020204" pitchFamily="34" charset="0"/>
                        </a:rPr>
                        <a:t>LDL </a:t>
                      </a:r>
                      <a:r>
                        <a:rPr lang="fa-IR" sz="900" b="1" i="0" u="none" strike="noStrike" dirty="0">
                          <a:solidFill>
                            <a:srgbClr val="000000"/>
                          </a:solidFill>
                          <a:effectLst/>
                          <a:latin typeface="Arial" panose="020B0604020202020204" pitchFamily="34" charset="0"/>
                        </a:rPr>
                        <a:t>در لیست ازمایشات، آموزش ناکافی بیماران جهت مصرف دارو، آموزش پزشکان در صورت عدم کنترل چربی خون با دارو</a:t>
                      </a:r>
                      <a:endParaRPr lang="en-US" dirty="0"/>
                    </a:p>
                  </a:txBody>
                  <a:tcPr marL="944" marR="944" marT="944" marB="0"/>
                </a:tc>
                <a:tc rowSpan="2">
                  <a:txBody>
                    <a:bodyPr/>
                    <a:lstStyle/>
                    <a:p>
                      <a:pPr marL="0" marR="0" lvl="0" indent="0" algn="r" defTabSz="457200" rtl="1" eaLnBrk="1" fontAlgn="b" latinLnBrk="0" hangingPunct="1">
                        <a:lnSpc>
                          <a:spcPct val="100000"/>
                        </a:lnSpc>
                        <a:spcBef>
                          <a:spcPts val="0"/>
                        </a:spcBef>
                        <a:spcAft>
                          <a:spcPts val="0"/>
                        </a:spcAft>
                        <a:buClrTx/>
                        <a:buSzTx/>
                        <a:buFontTx/>
                        <a:buNone/>
                        <a:tabLst/>
                        <a:defRPr/>
                      </a:pPr>
                      <a:r>
                        <a:rPr lang="fa-IR" sz="900" b="1" i="0" u="none" strike="noStrike" dirty="0">
                          <a:solidFill>
                            <a:srgbClr val="000000"/>
                          </a:solidFill>
                          <a:effectLst/>
                          <a:latin typeface="Arial" panose="020B0604020202020204" pitchFamily="34" charset="0"/>
                        </a:rPr>
                        <a:t>ثبت آزمایشات در لیست آزمایش توسط غیرپزشک، نظارت پزشک بر لیست آزمایشات )در زمستان ثبت </a:t>
                      </a:r>
                      <a:r>
                        <a:rPr lang="en-US" sz="900" b="1" i="0" u="none" strike="noStrike" dirty="0">
                          <a:solidFill>
                            <a:srgbClr val="000000"/>
                          </a:solidFill>
                          <a:effectLst/>
                          <a:latin typeface="Arial" panose="020B0604020202020204" pitchFamily="34" charset="0"/>
                        </a:rPr>
                        <a:t>LDL 26.3 </a:t>
                      </a:r>
                      <a:r>
                        <a:rPr lang="fa-IR" sz="900" b="1" i="0" u="none" strike="noStrike" dirty="0">
                          <a:solidFill>
                            <a:srgbClr val="000000"/>
                          </a:solidFill>
                          <a:effectLst/>
                          <a:latin typeface="Arial" panose="020B0604020202020204" pitchFamily="34" charset="0"/>
                        </a:rPr>
                        <a:t>درصد بوده است در بهار 25 درصد </a:t>
                      </a:r>
                    </a:p>
                    <a:p>
                      <a:pPr algn="r" rtl="1" fontAlgn="b"/>
                      <a:endParaRPr lang="fa-IR" sz="900" b="1" i="0" u="none" strike="noStrike" dirty="0">
                        <a:solidFill>
                          <a:srgbClr val="000000"/>
                        </a:solidFill>
                        <a:effectLst/>
                        <a:latin typeface="Arial" panose="020B0604020202020204" pitchFamily="34" charset="0"/>
                      </a:endParaRPr>
                    </a:p>
                  </a:txBody>
                  <a:tcPr marL="944" marR="944" marT="944" marB="0"/>
                </a:tc>
                <a:extLst>
                  <a:ext uri="{0D108BD9-81ED-4DB2-BD59-A6C34878D82A}">
                    <a16:rowId xmlns:a16="http://schemas.microsoft.com/office/drawing/2014/main" val="3737508335"/>
                  </a:ext>
                </a:extLst>
              </a:tr>
              <a:tr h="187862">
                <a:tc rowSpan="2">
                  <a:txBody>
                    <a:bodyPr/>
                    <a:lstStyle/>
                    <a:p>
                      <a:pPr algn="ctr" rtl="0" fontAlgn="ctr"/>
                      <a:r>
                        <a:rPr lang="fa-IR" sz="1100" b="1" u="none" strike="noStrike" dirty="0">
                          <a:effectLst/>
                          <a:cs typeface="B Mitra" panose="00000400000000000000" pitchFamily="2" charset="-78"/>
                        </a:rPr>
                        <a:t>3</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17">
                  <a:txBody>
                    <a:bodyPr/>
                    <a:lstStyle/>
                    <a:p>
                      <a:pPr algn="ctr" rtl="1" fontAlgn="ctr"/>
                      <a:r>
                        <a:rPr lang="fa-IR" sz="1100" b="1" u="none" strike="noStrike" dirty="0">
                          <a:effectLst/>
                          <a:cs typeface="B Mitra" panose="00000400000000000000" pitchFamily="2" charset="-78"/>
                        </a:rPr>
                        <a:t>ارتقای مستمر کیفیت </a:t>
                      </a:r>
                      <a:br>
                        <a:rPr lang="fa-IR" sz="1100" b="1" u="none" strike="noStrike" dirty="0">
                          <a:effectLst/>
                          <a:cs typeface="B Mitra" panose="00000400000000000000" pitchFamily="2" charset="-78"/>
                        </a:rPr>
                      </a:br>
                      <a:r>
                        <a:rPr lang="fa-IR" sz="1100" b="1" u="none" strike="noStrike" dirty="0">
                          <a:effectLst/>
                          <a:cs typeface="B Mitra" panose="00000400000000000000" pitchFamily="2" charset="-78"/>
                        </a:rPr>
                        <a:t>مراقبت ها، خدمات و </a:t>
                      </a:r>
                      <a:br>
                        <a:rPr lang="fa-IR" sz="1100" b="1" u="none" strike="noStrike" dirty="0">
                          <a:effectLst/>
                          <a:cs typeface="B Mitra" panose="00000400000000000000" pitchFamily="2" charset="-78"/>
                        </a:rPr>
                      </a:br>
                      <a:r>
                        <a:rPr lang="fa-IR" sz="1100" b="1" u="none" strike="noStrike" dirty="0">
                          <a:effectLst/>
                          <a:cs typeface="B Mitra" panose="00000400000000000000" pitchFamily="2" charset="-78"/>
                        </a:rPr>
                        <a:t>سواد سلامت</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B w="12700" cap="flat" cmpd="sng" algn="ctr">
                      <a:solidFill>
                        <a:schemeClr val="tx1"/>
                      </a:solidFill>
                      <a:prstDash val="solid"/>
                      <a:round/>
                      <a:headEnd type="none" w="med" len="med"/>
                      <a:tailEnd type="none" w="med" len="med"/>
                    </a:lnB>
                  </a:tcPr>
                </a:tc>
                <a:tc vMerge="1">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1" fontAlgn="ctr"/>
                      <a:r>
                        <a:rPr lang="fa-IR" sz="1100" b="1" u="none" strike="noStrike" dirty="0">
                          <a:effectLst/>
                          <a:cs typeface="B Mitra" panose="00000400000000000000" pitchFamily="2" charset="-78"/>
                        </a:rPr>
                        <a:t>افزایش پوشش مراقبت موثر بيماران مبتلا به دیابت در هر سه هدف کنترل شده</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dirty="0">
                          <a:effectLst/>
                          <a:cs typeface="B Mitra" panose="00000400000000000000" pitchFamily="2" charset="-78"/>
                        </a:rPr>
                        <a:t>40%</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en-US" sz="1100" b="1" i="0" u="none" strike="noStrike" dirty="0">
                          <a:solidFill>
                            <a:srgbClr val="000000"/>
                          </a:solidFill>
                          <a:effectLst/>
                          <a:latin typeface="B Nazanin" panose="00000400000000000000" pitchFamily="2" charset="-78"/>
                          <a:cs typeface="B Mitra" panose="00000400000000000000" pitchFamily="2" charset="-78"/>
                        </a:rPr>
                        <a:t>10%</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solidFill>
                      <a:srgbClr val="EFE9EB"/>
                    </a:solidFill>
                  </a:tcPr>
                </a:tc>
                <a:tc vMerge="1">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2/5</a:t>
                      </a:r>
                    </a:p>
                  </a:txBody>
                  <a:tcPr marL="944" marR="944" marT="944" marB="0" anchor="ctr">
                    <a:lnT w="12700" cap="flat" cmpd="sng" algn="ctr">
                      <a:solidFill>
                        <a:schemeClr val="tx1"/>
                      </a:solidFill>
                      <a:prstDash val="solid"/>
                      <a:round/>
                      <a:headEnd type="none" w="med" len="med"/>
                      <a:tailEnd type="none" w="med" len="med"/>
                    </a:lnT>
                    <a:solidFill>
                      <a:srgbClr val="EFE9EB"/>
                    </a:solidFill>
                  </a:tcPr>
                </a:tc>
                <a:tc vMerge="1">
                  <a:txBody>
                    <a:bodyPr/>
                    <a:lstStyle/>
                    <a:p>
                      <a:pPr algn="ctr" rtl="0" fontAlgn="ctr"/>
                      <a:r>
                        <a:rPr lang="fa-IR" sz="1000" b="1" i="0" u="none" strike="noStrike">
                          <a:solidFill>
                            <a:srgbClr val="000000"/>
                          </a:solidFill>
                          <a:effectLst/>
                          <a:latin typeface="B Nazanin" panose="00000400000000000000" pitchFamily="2" charset="-78"/>
                          <a:cs typeface="B Nazanin" panose="00000400000000000000" pitchFamily="2" charset="-78"/>
                        </a:rPr>
                        <a:t>1/76</a:t>
                      </a:r>
                    </a:p>
                  </a:txBody>
                  <a:tcPr marL="9525" marR="9525" marT="9525" marB="0" anchor="ctr">
                    <a:lnT w="12700" cap="flat" cmpd="sng" algn="ctr">
                      <a:solidFill>
                        <a:schemeClr val="tx1"/>
                      </a:solidFill>
                      <a:prstDash val="solid"/>
                      <a:round/>
                      <a:headEnd type="none" w="med" len="med"/>
                      <a:tailEnd type="none" w="med" len="med"/>
                    </a:lnT>
                  </a:tcPr>
                </a:tc>
                <a:tc vMerge="1">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fontAlgn="ctr"/>
                      <a:r>
                        <a:rPr lang="fa-IR" sz="1100" b="1" u="none" strike="noStrike" dirty="0">
                          <a:effectLst/>
                          <a:cs typeface="B Mitra" panose="00000400000000000000" pitchFamily="2" charset="-78"/>
                        </a:rPr>
                        <a:t>قند و چربی و فشارخون</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p>
                      <a:pPr algn="ctr" rtl="1" fontAlgn="ctr"/>
                      <a:r>
                        <a:rPr lang="fa-IR" sz="1100" b="1" u="none" strike="noStrike" dirty="0">
                          <a:effectLst/>
                          <a:cs typeface="B Mitra" panose="00000400000000000000" pitchFamily="2" charset="-78"/>
                        </a:rPr>
                        <a:t>گزارش نسبت بیماران با کنترل مطلوب قند و چربی و فشارخون</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solidFill>
                      <a:srgbClr val="EFE9EB"/>
                    </a:solidFill>
                  </a:tcPr>
                </a:tc>
                <a:tc vMerge="1">
                  <a:txBody>
                    <a:bodyPr/>
                    <a:lstStyle/>
                    <a:p>
                      <a:pPr algn="ctr" rtl="1" fontAlgn="ctr"/>
                      <a:r>
                        <a:rPr lang="fa-IR" sz="1050" b="1" i="0" u="none" strike="noStrike" dirty="0">
                          <a:solidFill>
                            <a:srgbClr val="000000"/>
                          </a:solidFill>
                          <a:effectLst/>
                          <a:latin typeface="B Nazanin" panose="00000400000000000000" pitchFamily="2" charset="-78"/>
                          <a:cs typeface="B Mitra" panose="00000400000000000000" pitchFamily="2" charset="-78"/>
                        </a:rPr>
                        <a:t> </a:t>
                      </a:r>
                    </a:p>
                    <a:p>
                      <a:pPr algn="ctr" rtl="0" fontAlgn="ctr"/>
                      <a:r>
                        <a:rPr lang="fa-IR" sz="1050" b="1" i="0" u="none" strike="noStrike" dirty="0">
                          <a:solidFill>
                            <a:srgbClr val="000000"/>
                          </a:solidFill>
                          <a:effectLst/>
                          <a:latin typeface="B Nazanin" panose="00000400000000000000" pitchFamily="2" charset="-78"/>
                          <a:cs typeface="B Mitra" panose="00000400000000000000" pitchFamily="2" charset="-78"/>
                        </a:rPr>
                        <a:t>70/40%</a:t>
                      </a:r>
                    </a:p>
                  </a:txBody>
                  <a:tcPr marL="9525" marR="9525" marT="9525" marB="0" anchor="ctr"/>
                </a:tc>
                <a:tc vMerge="1">
                  <a:txBody>
                    <a:bodyPr/>
                    <a:lstStyle/>
                    <a:p>
                      <a:pPr marL="0" marR="0" lvl="0" indent="0" algn="r" defTabSz="457200" rtl="1" eaLnBrk="1" fontAlgn="b" latinLnBrk="0" hangingPunct="1">
                        <a:lnSpc>
                          <a:spcPct val="100000"/>
                        </a:lnSpc>
                        <a:spcBef>
                          <a:spcPts val="0"/>
                        </a:spcBef>
                        <a:spcAft>
                          <a:spcPts val="0"/>
                        </a:spcAft>
                        <a:buClrTx/>
                        <a:buSzTx/>
                        <a:buFontTx/>
                        <a:buNone/>
                        <a:tabLst/>
                        <a:defRPr/>
                      </a:pPr>
                      <a:r>
                        <a:rPr lang="fa-IR" sz="900" b="1" i="0" u="none" strike="noStrike" dirty="0">
                          <a:solidFill>
                            <a:srgbClr val="000000"/>
                          </a:solidFill>
                          <a:effectLst/>
                          <a:latin typeface="Arial" panose="020B0604020202020204" pitchFamily="34" charset="0"/>
                        </a:rPr>
                        <a:t>عدم ثبت آزمایش </a:t>
                      </a:r>
                      <a:r>
                        <a:rPr lang="en-US" sz="900" b="1" i="0" u="none" strike="noStrike" dirty="0">
                          <a:solidFill>
                            <a:srgbClr val="000000"/>
                          </a:solidFill>
                          <a:effectLst/>
                          <a:latin typeface="Arial" panose="020B0604020202020204" pitchFamily="34" charset="0"/>
                        </a:rPr>
                        <a:t>LDL </a:t>
                      </a:r>
                      <a:r>
                        <a:rPr lang="fa-IR" sz="900" b="1" i="0" u="none" strike="noStrike" dirty="0">
                          <a:solidFill>
                            <a:srgbClr val="000000"/>
                          </a:solidFill>
                          <a:effectLst/>
                          <a:latin typeface="Arial" panose="020B0604020202020204" pitchFamily="34" charset="0"/>
                        </a:rPr>
                        <a:t>در لیست ازمایشات، آموزش ناکافی بیماران جهت مصرف دارو، آموزش پزشکان در صورت عدم کنترل چربی خون با دارو</a:t>
                      </a:r>
                    </a:p>
                  </a:txBody>
                  <a:tcPr marL="944" marR="944" marT="944" marB="0"/>
                </a:tc>
                <a:tc vMerge="1">
                  <a:txBody>
                    <a:bodyPr/>
                    <a:lstStyle/>
                    <a:p>
                      <a:endParaRPr lang="en-US"/>
                    </a:p>
                  </a:txBody>
                  <a:tcPr/>
                </a:tc>
                <a:extLst>
                  <a:ext uri="{0D108BD9-81ED-4DB2-BD59-A6C34878D82A}">
                    <a16:rowId xmlns:a16="http://schemas.microsoft.com/office/drawing/2014/main" val="1347207455"/>
                  </a:ext>
                </a:extLst>
              </a:tr>
              <a:tr h="169704">
                <a:tc vMerge="1">
                  <a:txBody>
                    <a:bodyPr/>
                    <a:lstStyle/>
                    <a:p>
                      <a:pPr algn="ctr" rtl="0" fontAlgn="ct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endParaRPr lang="en-US"/>
                    </a:p>
                  </a:txBody>
                  <a:tcPr/>
                </a:tc>
                <a:tc vMerge="1">
                  <a:txBody>
                    <a:bodyPr/>
                    <a:lstStyle/>
                    <a:p>
                      <a:endParaRPr lang="en-US"/>
                    </a:p>
                  </a:txBody>
                  <a:tcPr/>
                </a:tc>
                <a:tc rowSpan="2">
                  <a:txBody>
                    <a:bodyPr/>
                    <a:lstStyle/>
                    <a:p>
                      <a:r>
                        <a:rPr lang="ar-SA" sz="1100" kern="1200">
                          <a:solidFill>
                            <a:schemeClr val="dk1"/>
                          </a:solidFill>
                          <a:effectLst/>
                          <a:latin typeface="+mn-lt"/>
                          <a:ea typeface="+mn-ea"/>
                          <a:cs typeface="+mn-cs"/>
                        </a:rPr>
                        <a:t>افزایش پوشش مراقبت بيماران مبتلا به دیابت توسط غیر پزشک</a:t>
                      </a:r>
                      <a:endParaRPr lang="en-US"/>
                    </a:p>
                  </a:txBody>
                  <a:tcPr marL="944" marR="944" marT="944" marB="0" anchor="ctr"/>
                </a:tc>
                <a:tc rowSpan="2">
                  <a:txBody>
                    <a:bodyPr/>
                    <a:lstStyle/>
                    <a:p>
                      <a:endParaRPr lang="en-US"/>
                    </a:p>
                  </a:txBody>
                  <a:tcPr marL="944" marR="944" marT="944" marB="0" anchor="ctr"/>
                </a:tc>
                <a:tc rowSpan="2">
                  <a:txBody>
                    <a:bodyPr/>
                    <a:lstStyle/>
                    <a:p>
                      <a:pPr algn="ctr"/>
                      <a:r>
                        <a:rPr lang="en-US" sz="1100" b="1" i="0" u="none" strike="noStrike" dirty="0">
                          <a:solidFill>
                            <a:srgbClr val="000000"/>
                          </a:solidFill>
                          <a:effectLst/>
                          <a:latin typeface="B Nazanin" panose="00000400000000000000" pitchFamily="2" charset="-78"/>
                          <a:cs typeface="B Mitra" panose="00000400000000000000" pitchFamily="2" charset="-78"/>
                        </a:rPr>
                        <a:t>57%</a:t>
                      </a:r>
                      <a:endParaRPr lang="en-US" dirty="0"/>
                    </a:p>
                  </a:txBody>
                  <a:tcPr marL="944" marR="944" marT="944" marB="0" anchor="ctr"/>
                </a:tc>
                <a:tc rowSpan="2">
                  <a:txBody>
                    <a:bodyPr/>
                    <a:lstStyle/>
                    <a:p>
                      <a:pPr algn="ctr" rtl="1"/>
                      <a:r>
                        <a:rPr lang="fa-IR" sz="1100" b="1" i="0" u="none" strike="noStrike" dirty="0">
                          <a:solidFill>
                            <a:srgbClr val="000000"/>
                          </a:solidFill>
                          <a:effectLst/>
                          <a:latin typeface="B Nazanin" panose="00000400000000000000" pitchFamily="2" charset="-78"/>
                          <a:cs typeface="B Mitra" panose="00000400000000000000" pitchFamily="2" charset="-78"/>
                        </a:rPr>
                        <a:t>42/68</a:t>
                      </a:r>
                      <a:endParaRPr lang="en-US" dirty="0"/>
                    </a:p>
                  </a:txBody>
                  <a:tcPr marL="944" marR="944" marT="944" marB="0" anchor="ctr">
                    <a:lnT w="12700" cap="flat" cmpd="sng" algn="ctr">
                      <a:solidFill>
                        <a:schemeClr val="tx1"/>
                      </a:solidFill>
                      <a:prstDash val="solid"/>
                      <a:round/>
                      <a:headEnd type="none" w="med" len="med"/>
                      <a:tailEnd type="none" w="med" len="med"/>
                    </a:lnT>
                  </a:tcPr>
                </a:tc>
                <a:tc rowSpan="2">
                  <a:txBody>
                    <a:bodyPr/>
                    <a:lstStyle/>
                    <a:p>
                      <a:r>
                        <a:rPr lang="fa-IR" sz="1000" b="1" i="0" u="none" strike="noStrike">
                          <a:solidFill>
                            <a:srgbClr val="000000"/>
                          </a:solidFill>
                          <a:effectLst/>
                          <a:latin typeface="B Nazanin" panose="00000400000000000000" pitchFamily="2" charset="-78"/>
                          <a:cs typeface="B Nazanin" panose="00000400000000000000" pitchFamily="2" charset="-78"/>
                        </a:rPr>
                        <a:t>36/89</a:t>
                      </a:r>
                      <a:endParaRPr lang="en-US"/>
                    </a:p>
                  </a:txBody>
                  <a:tcPr marL="9525" marR="9525" marT="9525" marB="0" anchor="ctr">
                    <a:lnT w="12700" cap="flat" cmpd="sng" algn="ctr">
                      <a:solidFill>
                        <a:schemeClr val="tx1"/>
                      </a:solidFill>
                      <a:prstDash val="solid"/>
                      <a:round/>
                      <a:headEnd type="none" w="med" len="med"/>
                      <a:tailEnd type="none" w="med" len="med"/>
                    </a:lnT>
                  </a:tcPr>
                </a:tc>
                <a:tc rowSpan="2">
                  <a:txBody>
                    <a:bodyPr/>
                    <a:lstStyle/>
                    <a:p>
                      <a:endParaRPr lang="en-US"/>
                    </a:p>
                  </a:txBody>
                  <a:tcPr marL="944" marR="944" marT="944" marB="0" anchor="ctr"/>
                </a:tc>
                <a:tc rowSpan="2">
                  <a:txBody>
                    <a:bodyPr/>
                    <a:lstStyle/>
                    <a:p>
                      <a:endParaRPr lang="en-US"/>
                    </a:p>
                  </a:txBody>
                  <a:tcPr marL="944" marR="944" marT="944" marB="0" anchor="ctr"/>
                </a:tc>
                <a:tc rowSpan="2">
                  <a:txBody>
                    <a:bodyPr/>
                    <a:lstStyle/>
                    <a:p>
                      <a:endParaRPr lang="en-US"/>
                    </a:p>
                  </a:txBody>
                  <a:tcPr marL="944" marR="944" marT="94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ar-SA" sz="1100" b="1" u="none" strike="noStrike" kern="1200" dirty="0">
                          <a:solidFill>
                            <a:schemeClr val="dk1"/>
                          </a:solidFill>
                          <a:effectLst/>
                          <a:latin typeface="+mn-lt"/>
                          <a:ea typeface="+mn-ea"/>
                          <a:cs typeface="B Mitra" panose="00000400000000000000" pitchFamily="2" charset="-78"/>
                        </a:rPr>
                        <a:t>مراقبت بيماران مبتلا به ديابت توسط بهورز/مراقب سلامت  در هر فصل 1404</a:t>
                      </a:r>
                      <a:endParaRPr lang="en-US" sz="1100" b="1" u="none" strike="noStrike" kern="1200" dirty="0">
                        <a:solidFill>
                          <a:schemeClr val="dk1"/>
                        </a:solidFill>
                        <a:effectLst/>
                        <a:latin typeface="+mn-lt"/>
                        <a:ea typeface="+mn-ea"/>
                        <a:cs typeface="B Mitra" panose="00000400000000000000" pitchFamily="2" charset="-78"/>
                      </a:endParaRPr>
                    </a:p>
                  </a:txBody>
                  <a:tcPr marL="944" marR="944" marT="944" marB="0" anchor="ctr">
                    <a:solidFill>
                      <a:srgbClr val="EFE9EB"/>
                    </a:solidFill>
                  </a:tcPr>
                </a:tc>
                <a:tc rowSpan="2">
                  <a:txBody>
                    <a:bodyPr/>
                    <a:lstStyle/>
                    <a:p>
                      <a:r>
                        <a:rPr lang="fa-IR" sz="1050" b="1" i="0" u="none" strike="noStrike">
                          <a:solidFill>
                            <a:srgbClr val="000000"/>
                          </a:solidFill>
                          <a:effectLst/>
                          <a:latin typeface="B Nazanin" panose="00000400000000000000" pitchFamily="2" charset="-78"/>
                          <a:cs typeface="B Mitra" panose="00000400000000000000" pitchFamily="2" charset="-78"/>
                        </a:rPr>
                        <a:t>86/4%</a:t>
                      </a:r>
                      <a:endParaRPr lang="en-US"/>
                    </a:p>
                  </a:txBody>
                  <a:tcPr marL="9525" marR="9525" marT="9525" marB="0" anchor="ctr"/>
                </a:tc>
                <a:tc rowSpan="2">
                  <a:txBody>
                    <a:bodyPr/>
                    <a:lstStyle/>
                    <a:p>
                      <a:r>
                        <a:rPr lang="fa-IR" sz="1100" kern="1200" dirty="0">
                          <a:solidFill>
                            <a:schemeClr val="dk1"/>
                          </a:solidFill>
                          <a:effectLst/>
                          <a:latin typeface="+mn-lt"/>
                          <a:ea typeface="+mn-ea"/>
                          <a:cs typeface="+mn-cs"/>
                        </a:rPr>
                        <a:t>آموزش ناکافی پرسنل،عدم پرداخت پاداش دیابت، تعدد و حجم بالای خدمات، اهمیت بیشتر کمیت در مقایسه با کیفیت</a:t>
                      </a:r>
                      <a:endParaRPr lang="en-US" sz="1100" kern="1200" dirty="0">
                        <a:solidFill>
                          <a:schemeClr val="dk1"/>
                        </a:solidFill>
                        <a:effectLst/>
                        <a:latin typeface="+mn-lt"/>
                        <a:ea typeface="+mn-ea"/>
                        <a:cs typeface="+mn-cs"/>
                      </a:endParaRPr>
                    </a:p>
                  </a:txBody>
                  <a:tcPr marL="944" marR="944" marT="944" marB="0" anchor="b"/>
                </a:tc>
                <a:tc rowSpan="2">
                  <a:txBody>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lang="fa-IR" sz="1100" kern="1200" dirty="0">
                          <a:solidFill>
                            <a:schemeClr val="dk1"/>
                          </a:solidFill>
                          <a:effectLst/>
                          <a:latin typeface="+mn-lt"/>
                          <a:ea typeface="+mn-ea"/>
                          <a:cs typeface="+mn-cs"/>
                        </a:rPr>
                        <a:t>آموزش و توجیه پرسنل، پرداخت پاداش دیابت، کم کردن تعداد و حجم بالای خدمات و نهادینه کردن اهمیت مراقبت بیماران، اهمیت بیشتر کمیت در مقایسه با کیفیت</a:t>
                      </a:r>
                      <a:endParaRPr lang="en-US" sz="1100" kern="1200" dirty="0">
                        <a:solidFill>
                          <a:schemeClr val="dk1"/>
                        </a:solidFill>
                        <a:effectLst/>
                        <a:latin typeface="+mn-lt"/>
                        <a:ea typeface="+mn-ea"/>
                        <a:cs typeface="+mn-cs"/>
                      </a:endParaRPr>
                    </a:p>
                  </a:txBody>
                  <a:tcPr marL="944" marR="944" marT="944" marB="0" anchor="b"/>
                </a:tc>
                <a:extLst>
                  <a:ext uri="{0D108BD9-81ED-4DB2-BD59-A6C34878D82A}">
                    <a16:rowId xmlns:a16="http://schemas.microsoft.com/office/drawing/2014/main" val="563616324"/>
                  </a:ext>
                </a:extLst>
              </a:tr>
              <a:tr h="720480">
                <a:tc rowSpan="4">
                  <a:txBody>
                    <a:bodyPr/>
                    <a:lstStyle/>
                    <a:p>
                      <a:pPr algn="ctr" rtl="0" fontAlgn="ctr"/>
                      <a:r>
                        <a:rPr lang="fa-IR" sz="1100" b="1" u="none" strike="noStrike" dirty="0">
                          <a:effectLst/>
                          <a:cs typeface="B Mitra" panose="00000400000000000000" pitchFamily="2" charset="-78"/>
                        </a:rPr>
                        <a:t>4</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lnT w="12700" cap="flat" cmpd="sng" algn="ctr">
                      <a:solidFill>
                        <a:schemeClr val="tx1"/>
                      </a:solidFill>
                      <a:prstDash val="solid"/>
                      <a:round/>
                      <a:headEnd type="none" w="med" len="med"/>
                      <a:tailEnd type="none" w="med" len="med"/>
                    </a:lnT>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endParaRPr lang="en-US"/>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lnT w="12700" cap="flat" cmpd="sng" algn="ctr">
                      <a:solidFill>
                        <a:schemeClr val="tx1"/>
                      </a:solidFill>
                      <a:prstDash val="solid"/>
                      <a:round/>
                      <a:headEnd type="none" w="med" len="med"/>
                      <a:tailEnd type="none" w="med" len="med"/>
                    </a:lnT>
                  </a:tcPr>
                </a:tc>
                <a:tc vMerge="1">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050" b="1" i="0" u="none" strike="noStrike" dirty="0">
                        <a:solidFill>
                          <a:srgbClr val="000000"/>
                        </a:solidFill>
                        <a:effectLst/>
                        <a:latin typeface="B Nazanin" panose="00000400000000000000" pitchFamily="2" charset="-78"/>
                        <a:cs typeface="B Mitra" panose="00000400000000000000" pitchFamily="2" charset="-78"/>
                      </a:endParaRPr>
                    </a:p>
                  </a:txBody>
                  <a:tcPr marL="9525" marR="9525" marT="9525" marB="0" anchor="ctr"/>
                </a:tc>
                <a:tc vMerge="1">
                  <a:txBody>
                    <a:bodyPr/>
                    <a:lstStyle/>
                    <a:p>
                      <a:pPr algn="r" rtl="1" fontAlgn="b"/>
                      <a:r>
                        <a:rPr lang="fa-IR" sz="900" b="1" i="0" u="none" strike="noStrike" dirty="0">
                          <a:solidFill>
                            <a:srgbClr val="000000"/>
                          </a:solidFill>
                          <a:effectLst/>
                          <a:latin typeface="Arial" panose="020B0604020202020204" pitchFamily="34" charset="0"/>
                        </a:rPr>
                        <a:t>عدم ثبت آزمایش </a:t>
                      </a:r>
                      <a:r>
                        <a:rPr lang="en-US" sz="900" b="1" i="0" u="none" strike="noStrike" dirty="0">
                          <a:solidFill>
                            <a:srgbClr val="000000"/>
                          </a:solidFill>
                          <a:effectLst/>
                          <a:latin typeface="Arial" panose="020B0604020202020204" pitchFamily="34" charset="0"/>
                        </a:rPr>
                        <a:t>LDL </a:t>
                      </a:r>
                      <a:r>
                        <a:rPr lang="fa-IR" sz="900" b="1" i="0" u="none" strike="noStrike" dirty="0">
                          <a:solidFill>
                            <a:srgbClr val="000000"/>
                          </a:solidFill>
                          <a:effectLst/>
                          <a:latin typeface="Arial" panose="020B0604020202020204" pitchFamily="34" charset="0"/>
                        </a:rPr>
                        <a:t>در لیست ازمایشات، آموزش ناکافی بیماران جهت مصرف دارو، آموزش پزشکان در صورت عدم کنترل چربی خون با دارو</a:t>
                      </a:r>
                    </a:p>
                  </a:txBody>
                  <a:tcPr marL="9525" marR="9525" marT="9525" marB="0" anchor="b"/>
                </a:tc>
                <a:tc vMerge="1">
                  <a:txBody>
                    <a:bodyPr/>
                    <a:lstStyle/>
                    <a:p>
                      <a:endParaRPr lang="en-US" dirty="0"/>
                    </a:p>
                  </a:txBody>
                  <a:tcPr/>
                </a:tc>
                <a:extLst>
                  <a:ext uri="{0D108BD9-81ED-4DB2-BD59-A6C34878D82A}">
                    <a16:rowId xmlns:a16="http://schemas.microsoft.com/office/drawing/2014/main" val="10005"/>
                  </a:ext>
                </a:extLst>
              </a:tr>
              <a:tr h="891832">
                <a:tc vMerge="1">
                  <a:txBody>
                    <a:bodyPr/>
                    <a:lstStyle/>
                    <a:p>
                      <a:endParaRPr lang="en-US"/>
                    </a:p>
                  </a:txBody>
                  <a:tcPr/>
                </a:tc>
                <a:tc vMerge="1">
                  <a:txBody>
                    <a:bodyPr/>
                    <a:lstStyle/>
                    <a:p>
                      <a:endParaRPr lang="en-US"/>
                    </a:p>
                  </a:txBody>
                  <a:tcPr>
                    <a:lnT w="12700" cap="flat" cmpd="sng" algn="ctr">
                      <a:solidFill>
                        <a:schemeClr val="tx1"/>
                      </a:solidFill>
                      <a:prstDash val="solid"/>
                      <a:round/>
                      <a:headEnd type="none" w="med" len="med"/>
                      <a:tailEnd type="none" w="med" len="med"/>
                    </a:lnT>
                  </a:tcPr>
                </a:tc>
                <a:tc vMerge="1">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ar-SA" sz="1100" kern="1200" dirty="0">
                          <a:solidFill>
                            <a:schemeClr val="dk1"/>
                          </a:solidFill>
                          <a:effectLst/>
                          <a:latin typeface="+mn-lt"/>
                          <a:ea typeface="+mn-ea"/>
                          <a:cs typeface="+mn-cs"/>
                        </a:rPr>
                        <a:t>افزایش پوشش مراقبت بيماران مبتلا به دیابت توسط پزشک</a:t>
                      </a:r>
                      <a:endParaRPr lang="fa-IR" sz="8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en-US" sz="1100" b="1" i="0" u="none" strike="noStrike" dirty="0">
                          <a:solidFill>
                            <a:srgbClr val="000000"/>
                          </a:solidFill>
                          <a:effectLst/>
                          <a:latin typeface="B Nazanin" panose="00000400000000000000" pitchFamily="2" charset="-78"/>
                          <a:cs typeface="B Mitra" panose="00000400000000000000" pitchFamily="2" charset="-78"/>
                        </a:rPr>
                        <a:t>37%</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27/97</a:t>
                      </a:r>
                    </a:p>
                  </a:txBody>
                  <a:tcPr marL="944" marR="944" marT="944" marB="0" anchor="ctr"/>
                </a:tc>
                <a:tc>
                  <a:txBody>
                    <a:bodyPr/>
                    <a:lstStyle/>
                    <a:p>
                      <a:pPr algn="ctr" rtl="0" fontAlgn="ctr"/>
                      <a:r>
                        <a:rPr lang="fa-IR" sz="1000" b="1" i="0" u="none" strike="noStrike" dirty="0">
                          <a:solidFill>
                            <a:srgbClr val="000000"/>
                          </a:solidFill>
                          <a:effectLst/>
                          <a:latin typeface="B Nazanin" panose="00000400000000000000" pitchFamily="2" charset="-78"/>
                          <a:cs typeface="B Nazanin" panose="00000400000000000000" pitchFamily="2" charset="-78"/>
                        </a:rPr>
                        <a:t>24/62</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B w="12700" cap="flat" cmpd="sng" algn="ctr">
                      <a:solidFill>
                        <a:schemeClr val="tx1"/>
                      </a:solidFill>
                      <a:prstDash val="solid"/>
                      <a:round/>
                      <a:headEnd type="none" w="med" len="med"/>
                      <a:tailEnd type="none" w="med" len="med"/>
                    </a:lnB>
                  </a:tcP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B w="12700" cap="flat" cmpd="sng" algn="ctr">
                      <a:solidFill>
                        <a:schemeClr val="tx1"/>
                      </a:solidFill>
                      <a:prstDash val="solid"/>
                      <a:round/>
                      <a:headEnd type="none" w="med" len="med"/>
                      <a:tailEnd type="none" w="med" len="med"/>
                    </a:lnB>
                  </a:tcP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ar-SA" sz="1100" b="1" u="none" strike="noStrike" kern="1200" dirty="0">
                          <a:solidFill>
                            <a:schemeClr val="dk1"/>
                          </a:solidFill>
                          <a:effectLst/>
                          <a:latin typeface="+mn-lt"/>
                          <a:ea typeface="+mn-ea"/>
                          <a:cs typeface="B Mitra" panose="00000400000000000000" pitchFamily="2" charset="-78"/>
                        </a:rPr>
                        <a:t>مراقبت بيماران مبتلا به ديابت توسط پزشک  در هر فصل 1404</a:t>
                      </a:r>
                      <a:endParaRPr lang="fa-IR" sz="1100" b="1" u="none" strike="noStrike" kern="1200" dirty="0">
                        <a:solidFill>
                          <a:schemeClr val="dk1"/>
                        </a:solidFill>
                        <a:effectLst/>
                        <a:latin typeface="+mn-lt"/>
                        <a:ea typeface="+mn-ea"/>
                        <a:cs typeface="B Mitra" panose="00000400000000000000" pitchFamily="2" charset="-78"/>
                      </a:endParaRPr>
                    </a:p>
                  </a:txBody>
                  <a:tcPr marL="944" marR="944" marT="944" marB="0" anchor="ctr">
                    <a:solidFill>
                      <a:srgbClr val="EFE9EB"/>
                    </a:solidFill>
                  </a:tcPr>
                </a:tc>
                <a:tc>
                  <a:txBody>
                    <a:bodyPr/>
                    <a:lstStyle/>
                    <a:p>
                      <a:pPr algn="ctr" rtl="0" fontAlgn="ctr"/>
                      <a:r>
                        <a:rPr lang="fa-IR" sz="1050" b="1" i="0" u="none" strike="noStrike" dirty="0">
                          <a:solidFill>
                            <a:srgbClr val="000000"/>
                          </a:solidFill>
                          <a:effectLst/>
                          <a:latin typeface="B Nazanin" panose="00000400000000000000" pitchFamily="2" charset="-78"/>
                          <a:cs typeface="B Mitra" panose="00000400000000000000" pitchFamily="2" charset="-78"/>
                        </a:rPr>
                        <a:t>88/02%</a:t>
                      </a:r>
                    </a:p>
                  </a:txBody>
                  <a:tcPr marL="9525" marR="9525" marT="9525" marB="0" anchor="ctr"/>
                </a:tc>
                <a:tc>
                  <a:txBody>
                    <a:bodyPr/>
                    <a:lstStyle/>
                    <a:p>
                      <a:r>
                        <a:rPr lang="fa-IR" sz="1100" kern="1200" dirty="0">
                          <a:solidFill>
                            <a:schemeClr val="dk1"/>
                          </a:solidFill>
                          <a:effectLst/>
                          <a:latin typeface="+mn-lt"/>
                          <a:ea typeface="+mn-ea"/>
                          <a:cs typeface="+mn-cs"/>
                        </a:rPr>
                        <a:t>آموزش ناکافی پرسنل،عدم پرداخت پاداش دیابت، تعدد و حجم بالای خدمات، اهمیت بیشتر کمیت در مقایسه با کیفیت</a:t>
                      </a:r>
                      <a:endParaRPr lang="en-US" sz="1100" kern="1200" dirty="0">
                        <a:solidFill>
                          <a:schemeClr val="dk1"/>
                        </a:solidFill>
                        <a:effectLst/>
                        <a:latin typeface="+mn-lt"/>
                        <a:ea typeface="+mn-ea"/>
                        <a:cs typeface="+mn-cs"/>
                      </a:endParaRPr>
                    </a:p>
                  </a:txBody>
                  <a:tcPr marL="944" marR="944" marT="944" marB="0" anchor="b"/>
                </a:tc>
                <a:tc>
                  <a:txBody>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lang="fa-IR" sz="1100" kern="1200" dirty="0">
                          <a:solidFill>
                            <a:schemeClr val="dk1"/>
                          </a:solidFill>
                          <a:effectLst/>
                          <a:latin typeface="+mn-lt"/>
                          <a:ea typeface="+mn-ea"/>
                          <a:cs typeface="+mn-cs"/>
                        </a:rPr>
                        <a:t>آموزش و توجیه پرسنل، پرداخت پاداش دیابت، کم کردن تعداد و حجم بالای خدمات و نهادینه کردن اهمیت مراقبت بیماران، اهمیت بیشتر کمیت در مقایسه با کیفیت</a:t>
                      </a:r>
                      <a:endParaRPr lang="en-US" sz="1100" kern="1200" dirty="0">
                        <a:solidFill>
                          <a:schemeClr val="dk1"/>
                        </a:solidFill>
                        <a:effectLst/>
                        <a:latin typeface="+mn-lt"/>
                        <a:ea typeface="+mn-ea"/>
                        <a:cs typeface="+mn-cs"/>
                      </a:endParaRPr>
                    </a:p>
                  </a:txBody>
                  <a:tcPr marL="944" marR="944" marT="944" marB="0" anchor="b"/>
                </a:tc>
                <a:extLst>
                  <a:ext uri="{0D108BD9-81ED-4DB2-BD59-A6C34878D82A}">
                    <a16:rowId xmlns:a16="http://schemas.microsoft.com/office/drawing/2014/main" val="3321126836"/>
                  </a:ext>
                </a:extLst>
              </a:tr>
              <a:tr h="165701">
                <a:tc vMerge="1">
                  <a:txBody>
                    <a:bodyPr/>
                    <a:lstStyle/>
                    <a:p>
                      <a:endParaRPr lang="en-US"/>
                    </a:p>
                  </a:txBody>
                  <a:tcPr/>
                </a:tc>
                <a:tc vMerge="1">
                  <a:txBody>
                    <a:bodyPr/>
                    <a:lstStyle/>
                    <a:p>
                      <a:endParaRPr lang="en-US"/>
                    </a:p>
                  </a:txBody>
                  <a:tcPr>
                    <a:lnT w="12700" cap="flat" cmpd="sng" algn="ctr">
                      <a:solidFill>
                        <a:schemeClr val="tx1"/>
                      </a:solidFill>
                      <a:prstDash val="solid"/>
                      <a:round/>
                      <a:headEnd type="none" w="med" len="med"/>
                      <a:tailEnd type="none" w="med" len="med"/>
                    </a:lnT>
                  </a:tcPr>
                </a:tc>
                <a:tc rowSpan="7">
                  <a:txBody>
                    <a:bodyPr/>
                    <a:lstStyle/>
                    <a:p>
                      <a:pPr algn="ctr" rtl="1" fontAlgn="ctr"/>
                      <a:r>
                        <a:rPr lang="fa-IR" sz="1100" b="1" u="none" strike="noStrike" dirty="0">
                          <a:effectLst/>
                          <a:cs typeface="B Mitra" panose="00000400000000000000" pitchFamily="2" charset="-78"/>
                        </a:rPr>
                        <a:t>شناسایی و کنترل بیماران دیابتیک در جمعیت 30 سال به بالا در قالب پزشک خانواده</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7">
                  <a:txBody>
                    <a:bodyPr/>
                    <a:lstStyle/>
                    <a:p>
                      <a:pPr algn="ctr" rtl="1" fontAlgn="ctr"/>
                      <a:r>
                        <a:rPr lang="fa-IR" sz="1100" b="1" u="none" strike="noStrike" dirty="0">
                          <a:effectLst/>
                          <a:cs typeface="B Mitra" panose="00000400000000000000" pitchFamily="2" charset="-78"/>
                        </a:rPr>
                        <a:t>ثابت نگه داشتن شیوع دیابت</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7">
                  <a:txBody>
                    <a:bodyPr/>
                    <a:lstStyle/>
                    <a:p>
                      <a:pPr algn="ctr" rtl="0" fontAlgn="ctr"/>
                      <a:r>
                        <a:rPr lang="fa-IR" sz="1100" b="1" u="none" strike="noStrike" dirty="0">
                          <a:effectLst/>
                          <a:cs typeface="B Mitra" panose="00000400000000000000" pitchFamily="2" charset="-78"/>
                        </a:rPr>
                        <a:t>13.68%</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7">
                  <a:txBody>
                    <a:bodyPr/>
                    <a:lstStyle/>
                    <a:p>
                      <a:pPr algn="ctr" rtl="0" fontAlgn="ctr"/>
                      <a:r>
                        <a:rPr lang="en-US" sz="1100" b="1" i="0" u="none" strike="noStrike" dirty="0">
                          <a:solidFill>
                            <a:srgbClr val="000000"/>
                          </a:solidFill>
                          <a:effectLst/>
                          <a:latin typeface="B Nazanin" panose="00000400000000000000" pitchFamily="2" charset="-78"/>
                          <a:cs typeface="B Mitra" panose="00000400000000000000" pitchFamily="2" charset="-78"/>
                        </a:rPr>
                        <a:t>13/68%</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15/15</a:t>
                      </a:r>
                    </a:p>
                  </a:txBody>
                  <a:tcPr marL="944" marR="944" marT="944"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rtl="0" fontAlgn="ctr"/>
                      <a:r>
                        <a:rPr lang="fa-IR" sz="1000" b="1" i="0" u="none" strike="noStrike" dirty="0">
                          <a:solidFill>
                            <a:srgbClr val="000000"/>
                          </a:solidFill>
                          <a:effectLst/>
                          <a:latin typeface="B Nazanin" panose="00000400000000000000" pitchFamily="2" charset="-78"/>
                          <a:cs typeface="B Nazanin" panose="00000400000000000000" pitchFamily="2" charset="-78"/>
                        </a:rPr>
                        <a:t>14/80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457200" rtl="1" eaLnBrk="1" fontAlgn="ctr" latinLnBrk="0" hangingPunct="1">
                        <a:lnSpc>
                          <a:spcPct val="100000"/>
                        </a:lnSpc>
                        <a:spcBef>
                          <a:spcPts val="0"/>
                        </a:spcBef>
                        <a:spcAft>
                          <a:spcPts val="0"/>
                        </a:spcAft>
                        <a:buClrTx/>
                        <a:buSzTx/>
                        <a:buFontTx/>
                        <a:buNone/>
                        <a:tabLst/>
                        <a:defRPr/>
                      </a:pPr>
                      <a:r>
                        <a:rPr lang="ar-SA" sz="1100" b="1" u="none" strike="noStrike" kern="1200" dirty="0">
                          <a:solidFill>
                            <a:schemeClr val="dk1"/>
                          </a:solidFill>
                          <a:effectLst/>
                          <a:latin typeface="+mn-lt"/>
                          <a:ea typeface="+mn-ea"/>
                          <a:cs typeface="B Mitra" panose="00000400000000000000" pitchFamily="2" charset="-78"/>
                        </a:rPr>
                        <a:t>شناسايي افراد پره ديابتيک </a:t>
                      </a:r>
                      <a:endParaRPr lang="fa-IR" sz="1100" b="1" u="none" strike="noStrike" kern="1200" dirty="0">
                        <a:solidFill>
                          <a:schemeClr val="dk1"/>
                        </a:solidFill>
                        <a:effectLst/>
                        <a:latin typeface="+mn-lt"/>
                        <a:ea typeface="+mn-ea"/>
                        <a:cs typeface="B Mitra" panose="00000400000000000000" pitchFamily="2" charset="-78"/>
                      </a:endParaRPr>
                    </a:p>
                    <a:p>
                      <a:pPr algn="ctr" rtl="1" fontAlgn="ctr"/>
                      <a:endParaRPr lang="fa-IR" sz="1100" b="1" u="none" strike="noStrike" kern="1200" dirty="0">
                        <a:solidFill>
                          <a:schemeClr val="dk1"/>
                        </a:solidFill>
                        <a:effectLst/>
                        <a:latin typeface="+mn-lt"/>
                        <a:ea typeface="+mn-ea"/>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tcPr>
                </a:tc>
                <a:tc>
                  <a:txBody>
                    <a:bodyPr/>
                    <a:lstStyle/>
                    <a:p>
                      <a:pPr algn="ctr" rtl="0" fontAlgn="ctr"/>
                      <a:r>
                        <a:rPr lang="fa-IR" sz="1050" b="1" i="0" u="none" strike="noStrike" dirty="0">
                          <a:solidFill>
                            <a:srgbClr val="000000"/>
                          </a:solidFill>
                          <a:effectLst/>
                          <a:latin typeface="B Nazanin" panose="00000400000000000000" pitchFamily="2" charset="-78"/>
                          <a:cs typeface="B Mitra" panose="00000400000000000000" pitchFamily="2" charset="-78"/>
                        </a:rPr>
                        <a:t>97/6%</a:t>
                      </a:r>
                    </a:p>
                  </a:txBody>
                  <a:tcPr marL="9525" marR="9525" marT="9525" marB="0" anchor="ctr"/>
                </a:tc>
                <a:tc>
                  <a:txBody>
                    <a:bodyPr/>
                    <a:lstStyle/>
                    <a:p>
                      <a:pPr algn="r" rtl="1" fontAlgn="b"/>
                      <a:r>
                        <a:rPr lang="fa-IR" sz="900" b="1" i="0" u="none" strike="noStrike" dirty="0">
                          <a:solidFill>
                            <a:srgbClr val="000000"/>
                          </a:solidFill>
                          <a:effectLst/>
                          <a:latin typeface="Arial" panose="020B0604020202020204" pitchFamily="34" charset="0"/>
                        </a:rPr>
                        <a:t>عدم پیگیری افراد مشکوک به پره دیابت و دیابت، تعدد و حجم بالای خدمات</a:t>
                      </a:r>
                    </a:p>
                  </a:txBody>
                  <a:tcPr marL="944" marR="944" marT="944" marB="0" anchor="b"/>
                </a:tc>
                <a:tc>
                  <a:txBody>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lang="fa-IR" sz="900" b="1" i="0" u="none" strike="noStrike" kern="1200" dirty="0">
                          <a:solidFill>
                            <a:srgbClr val="000000"/>
                          </a:solidFill>
                          <a:effectLst/>
                          <a:latin typeface="Arial" panose="020B0604020202020204" pitchFamily="34" charset="0"/>
                          <a:ea typeface="+mn-ea"/>
                          <a:cs typeface="+mn-cs"/>
                        </a:rPr>
                        <a:t>پیگیری افراد مشکوک به پره دیابت و دیابت،کم کردن تعداد و حجم بالای خدمات</a:t>
                      </a:r>
                    </a:p>
                    <a:p>
                      <a:endParaRPr lang="en-US" dirty="0"/>
                    </a:p>
                  </a:txBody>
                  <a:tcPr marL="944" marR="944" marT="944" marB="0" anchor="b"/>
                </a:tc>
                <a:extLst>
                  <a:ext uri="{0D108BD9-81ED-4DB2-BD59-A6C34878D82A}">
                    <a16:rowId xmlns:a16="http://schemas.microsoft.com/office/drawing/2014/main" val="2376112394"/>
                  </a:ext>
                </a:extLst>
              </a:tr>
              <a:tr h="454189">
                <a:tc vMerge="1">
                  <a:txBody>
                    <a:bodyPr/>
                    <a:lstStyle/>
                    <a:p>
                      <a:pPr algn="ctr" rtl="0" fontAlgn="ct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vMerge="1">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endParaRPr lang="en-US"/>
                    </a:p>
                  </a:txBody>
                  <a:tcPr/>
                </a:tc>
                <a:tc rowSpan="2">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27/8</a:t>
                      </a:r>
                    </a:p>
                  </a:txBody>
                  <a:tcPr marL="944" marR="944" marT="944"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r>
                        <a:rPr lang="fa-IR" sz="1000" b="1" i="0" u="none" strike="noStrike" dirty="0">
                          <a:solidFill>
                            <a:srgbClr val="000000"/>
                          </a:solidFill>
                          <a:effectLst/>
                          <a:latin typeface="B Nazanin" panose="00000400000000000000" pitchFamily="2" charset="-78"/>
                          <a:cs typeface="B Nazanin" panose="00000400000000000000" pitchFamily="2" charset="-78"/>
                        </a:rPr>
                        <a:t>15/09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1" fontAlgn="ctr"/>
                      <a:r>
                        <a:rPr lang="ar-SA" sz="1100" b="1" u="none" strike="noStrike" kern="1200" dirty="0">
                          <a:solidFill>
                            <a:schemeClr val="dk1"/>
                          </a:solidFill>
                          <a:effectLst/>
                          <a:latin typeface="+mn-lt"/>
                          <a:ea typeface="+mn-ea"/>
                          <a:cs typeface="B Mitra" panose="00000400000000000000" pitchFamily="2" charset="-78"/>
                        </a:rPr>
                        <a:t>مراقبت افراد پره ديابتيک </a:t>
                      </a:r>
                      <a:endParaRPr lang="fa-IR" sz="1100" b="1" u="none" strike="noStrike" kern="1200" dirty="0">
                        <a:solidFill>
                          <a:schemeClr val="dk1"/>
                        </a:solidFill>
                        <a:effectLst/>
                        <a:latin typeface="+mn-lt"/>
                        <a:ea typeface="+mn-ea"/>
                        <a:cs typeface="B Mitra" panose="00000400000000000000" pitchFamily="2" charset="-78"/>
                      </a:endParaRPr>
                    </a:p>
                    <a:p>
                      <a:pPr algn="ctr" rtl="1" fontAlgn="ctr"/>
                      <a:r>
                        <a:rPr lang="fa-IR" sz="1100" b="1" u="none" strike="noStrike" kern="1200" dirty="0">
                          <a:solidFill>
                            <a:schemeClr val="dk1"/>
                          </a:solidFill>
                          <a:effectLst/>
                          <a:latin typeface="+mn-lt"/>
                          <a:ea typeface="+mn-ea"/>
                          <a:cs typeface="B Mitra" panose="00000400000000000000" pitchFamily="2" charset="-78"/>
                        </a:rPr>
                        <a:t> </a:t>
                      </a:r>
                    </a:p>
                  </a:txBody>
                  <a:tcPr marL="944" marR="944" marT="944" marB="0" anchor="ctr">
                    <a:lnL w="12700" cap="flat" cmpd="sng" algn="ctr">
                      <a:solidFill>
                        <a:schemeClr val="tx1"/>
                      </a:solidFill>
                      <a:prstDash val="solid"/>
                      <a:round/>
                      <a:headEnd type="none" w="med" len="med"/>
                      <a:tailEnd type="none" w="med" len="med"/>
                    </a:lnL>
                  </a:tcPr>
                </a:tc>
                <a:tc rowSpan="2">
                  <a:txBody>
                    <a:bodyPr/>
                    <a:lstStyle/>
                    <a:p>
                      <a:pPr algn="ctr" rtl="0" fontAlgn="ctr"/>
                      <a:r>
                        <a:rPr lang="fa-IR" sz="1050" b="1" i="0" u="none" strike="noStrike" dirty="0">
                          <a:solidFill>
                            <a:srgbClr val="000000"/>
                          </a:solidFill>
                          <a:effectLst/>
                          <a:latin typeface="B Nazanin" panose="00000400000000000000" pitchFamily="2" charset="-78"/>
                          <a:cs typeface="B Mitra" panose="00000400000000000000" pitchFamily="2" charset="-78"/>
                        </a:rPr>
                        <a:t> 54/2%</a:t>
                      </a:r>
                    </a:p>
                  </a:txBody>
                  <a:tcPr marL="9525" marR="9525" marT="9525" marB="0" anchor="ctr"/>
                </a:tc>
                <a:tc rowSpan="2">
                  <a:txBody>
                    <a:bodyPr/>
                    <a:lstStyle/>
                    <a:p>
                      <a:pPr algn="l" rtl="0" fontAlgn="b"/>
                      <a:r>
                        <a:rPr lang="fa-IR" sz="900" b="1" i="0" u="none" strike="noStrike" dirty="0">
                          <a:solidFill>
                            <a:srgbClr val="000000"/>
                          </a:solidFill>
                          <a:effectLst/>
                          <a:latin typeface="Arial" panose="020B0604020202020204" pitchFamily="34" charset="0"/>
                        </a:rPr>
                        <a:t> </a:t>
                      </a:r>
                    </a:p>
                    <a:p>
                      <a:pPr algn="r" rtl="1" fontAlgn="b"/>
                      <a:r>
                        <a:rPr lang="fa-IR" sz="900" b="1" i="0" u="none" strike="noStrike" dirty="0">
                          <a:solidFill>
                            <a:srgbClr val="000000"/>
                          </a:solidFill>
                          <a:effectLst/>
                          <a:latin typeface="Arial" panose="020B0604020202020204" pitchFamily="34" charset="0"/>
                        </a:rPr>
                        <a:t>آموزش ناکافی ُپزشکان و غیرپزشک و بیماران، عدم استفاده از گایدلاین دیابت 1403 و  محتواهای علمی دیابت، هزینه بالای داروها، نشان دار نشدن بیماران، دسترسی محدود داروها</a:t>
                      </a:r>
                    </a:p>
                  </a:txBody>
                  <a:tcPr marL="9525" marR="9525" marT="9525" marB="0" anchor="b"/>
                </a:tc>
                <a:tc rowSpan="2">
                  <a:txBody>
                    <a:bodyPr/>
                    <a:lstStyle/>
                    <a:p>
                      <a:pPr algn="l" rtl="0" fontAlgn="b"/>
                      <a:r>
                        <a:rPr lang="fa-IR" sz="900" b="1" i="0" u="none" strike="noStrike" dirty="0">
                          <a:solidFill>
                            <a:srgbClr val="000000"/>
                          </a:solidFill>
                          <a:effectLst/>
                          <a:latin typeface="Arial" panose="020B0604020202020204" pitchFamily="34" charset="0"/>
                        </a:rPr>
                        <a:t> </a:t>
                      </a:r>
                    </a:p>
                    <a:p>
                      <a:pPr algn="r" rtl="1" fontAlgn="b"/>
                      <a:r>
                        <a:rPr lang="fa-IR" sz="900" b="1" i="0" u="none" strike="noStrike" dirty="0">
                          <a:solidFill>
                            <a:srgbClr val="000000"/>
                          </a:solidFill>
                          <a:effectLst/>
                          <a:latin typeface="Arial" panose="020B0604020202020204" pitchFamily="34" charset="0"/>
                        </a:rPr>
                        <a:t>آموزش پزشکان و غیرپزشک و بیماران، استفاده از گایدلاین دیابت 1403 و  محتواهای علمی دیابت، تامین هزینه بالای داروها، نشان دار شدن بیماران، دسترسی داروها</a:t>
                      </a:r>
                    </a:p>
                    <a:p>
                      <a:pPr algn="r" rtl="1" fontAlgn="b"/>
                      <a:endParaRPr lang="fa-IR" sz="9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840205740"/>
                  </a:ext>
                </a:extLst>
              </a:tr>
              <a:tr h="62252">
                <a:tc rowSpan="2">
                  <a:txBody>
                    <a:bodyPr/>
                    <a:lstStyle/>
                    <a:p>
                      <a:pPr algn="ctr" rtl="0" fontAlgn="ctr"/>
                      <a:r>
                        <a:rPr lang="fa-IR" sz="1100" b="1" u="none" strike="noStrike" dirty="0">
                          <a:effectLst/>
                          <a:cs typeface="B Mitra" panose="00000400000000000000" pitchFamily="2" charset="-78"/>
                        </a:rPr>
                        <a:t>5</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vMerge="1">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1"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endParaRPr lang="en-US"/>
                    </a:p>
                  </a:txBody>
                  <a:tcPr/>
                </a:tc>
                <a:tc vMerge="1">
                  <a:txBody>
                    <a:bodyPr/>
                    <a:lstStyle/>
                    <a:p>
                      <a:pPr algn="ctr" rtl="0"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000" b="1" i="0" u="none" strike="noStrike" dirty="0">
                          <a:solidFill>
                            <a:srgbClr val="000000"/>
                          </a:solidFill>
                          <a:effectLst/>
                          <a:latin typeface="B Nazanin" panose="00000400000000000000" pitchFamily="2" charset="-78"/>
                          <a:cs typeface="B Nazanin" panose="00000400000000000000" pitchFamily="2" charset="-78"/>
                        </a:rPr>
                        <a:t>13/26</a:t>
                      </a:r>
                    </a:p>
                  </a:txBody>
                  <a:tcPr marL="9525" marR="9525" marT="9525"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pPr algn="ctr" rtl="0" fontAlgn="ctr"/>
                      <a:endParaRPr lang="fa-IR" sz="1050" b="1" i="0" u="none" strike="noStrike" dirty="0">
                        <a:solidFill>
                          <a:srgbClr val="000000"/>
                        </a:solidFill>
                        <a:effectLst/>
                        <a:latin typeface="B Nazanin" panose="00000400000000000000" pitchFamily="2" charset="-78"/>
                        <a:cs typeface="B Mitra" panose="00000400000000000000" pitchFamily="2" charset="-78"/>
                      </a:endParaRPr>
                    </a:p>
                  </a:txBody>
                  <a:tcPr marL="9525" marR="9525" marT="9525" marB="0" anchor="ctr"/>
                </a:tc>
                <a:tc vMerge="1">
                  <a:txBody>
                    <a:bodyPr/>
                    <a:lstStyle/>
                    <a:p>
                      <a:pPr algn="l" rtl="0" fontAlgn="b"/>
                      <a:r>
                        <a:rPr lang="fa-IR" sz="900" b="1" i="0" u="none" strike="noStrike" dirty="0">
                          <a:solidFill>
                            <a:srgbClr val="000000"/>
                          </a:solidFill>
                          <a:effectLst/>
                          <a:latin typeface="Arial" panose="020B0604020202020204" pitchFamily="34" charset="0"/>
                        </a:rPr>
                        <a:t> </a:t>
                      </a:r>
                    </a:p>
                    <a:p>
                      <a:pPr algn="r" rtl="1" fontAlgn="b"/>
                      <a:r>
                        <a:rPr lang="fa-IR" sz="900" b="1" i="0" u="none" strike="noStrike" dirty="0">
                          <a:solidFill>
                            <a:srgbClr val="000000"/>
                          </a:solidFill>
                          <a:effectLst/>
                          <a:latin typeface="Arial" panose="020B0604020202020204" pitchFamily="34" charset="0"/>
                        </a:rPr>
                        <a:t>آموزش پزشکان و غیرپزشک و بیماران، عدم استفاده از گایدلاین دیابت 1403 و  محتواهای علمی دیابت، هزینه بالای داروها، نشان دار نشدن بیماران، دسترسی محدود داروها</a:t>
                      </a:r>
                    </a:p>
                  </a:txBody>
                  <a:tcPr marL="9525" marR="9525" marT="9525" marB="0" anchor="b"/>
                </a:tc>
                <a:tc vMerge="1">
                  <a:txBody>
                    <a:bodyPr/>
                    <a:lstStyle/>
                    <a:p>
                      <a:endParaRPr lang="en-US"/>
                    </a:p>
                  </a:txBody>
                  <a:tcPr/>
                </a:tc>
                <a:extLst>
                  <a:ext uri="{0D108BD9-81ED-4DB2-BD59-A6C34878D82A}">
                    <a16:rowId xmlns:a16="http://schemas.microsoft.com/office/drawing/2014/main" val="10006"/>
                  </a:ext>
                </a:extLst>
              </a:tr>
              <a:tr h="22331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13/33</a:t>
                      </a:r>
                    </a:p>
                  </a:txBody>
                  <a:tcPr marL="944" marR="944" marT="944"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fa-IR" sz="1100" b="1" i="0" u="none" strike="noStrike" kern="1200" dirty="0">
                          <a:solidFill>
                            <a:srgbClr val="000000"/>
                          </a:solidFill>
                          <a:effectLst/>
                          <a:ea typeface="+mn-ea"/>
                          <a:cs typeface="B Mitra" panose="00000400000000000000" pitchFamily="2" charset="-78"/>
                        </a:rPr>
                        <a:t>13/26</a:t>
                      </a:r>
                      <a:endParaRPr lang="en-US" sz="1100" b="1" i="0" u="none" strike="noStrike" kern="1200" dirty="0">
                        <a:solidFill>
                          <a:srgbClr val="000000"/>
                        </a:solidFill>
                        <a:effectLst/>
                        <a:ea typeface="+mn-ea"/>
                        <a:cs typeface="B Mitra" panose="00000400000000000000" pitchFamily="2" charset="-78"/>
                      </a:endParaRPr>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rowSpan="2">
                  <a:txBody>
                    <a:bodyPr/>
                    <a:lstStyle/>
                    <a:p>
                      <a:endParaRPr lang="en-US"/>
                    </a:p>
                  </a:txBody>
                  <a:tcPr marL="944" marR="944" marT="944"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rowSpan="2">
                  <a:txBody>
                    <a:bodyPr/>
                    <a:lstStyle/>
                    <a:p>
                      <a:endParaRPr lang="en-US" dirty="0"/>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rowSpan="2">
                  <a:txBody>
                    <a:bodyPr/>
                    <a:lstStyle/>
                    <a:p>
                      <a:endParaRPr lang="en-US"/>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ar-SA" sz="1100" b="1" u="none" strike="noStrike" kern="1200" noProof="0" dirty="0">
                          <a:solidFill>
                            <a:schemeClr val="dk1"/>
                          </a:solidFill>
                          <a:effectLst/>
                          <a:latin typeface="+mn-lt"/>
                          <a:ea typeface="+mn-ea"/>
                          <a:cs typeface="B Mitra" panose="00000400000000000000" pitchFamily="2" charset="-78"/>
                        </a:rPr>
                        <a:t>غربالگري و شناسايي بيماران ديابتي در هر فصل </a:t>
                      </a:r>
                      <a:endParaRPr lang="fa-IR" sz="1100" b="1" u="none" strike="noStrike" kern="1200" noProof="0" dirty="0">
                        <a:solidFill>
                          <a:schemeClr val="dk1"/>
                        </a:solidFill>
                        <a:effectLst/>
                        <a:latin typeface="+mn-lt"/>
                        <a:ea typeface="+mn-ea"/>
                        <a:cs typeface="B Mitra" panose="00000400000000000000" pitchFamily="2" charset="-78"/>
                      </a:endParaRPr>
                    </a:p>
                    <a:p>
                      <a:pPr algn="ctr" rtl="1" fontAlgn="ctr"/>
                      <a:endParaRPr lang="fa-IR" sz="1100" b="1" u="none" strike="noStrike" kern="1200" dirty="0">
                        <a:solidFill>
                          <a:schemeClr val="dk1"/>
                        </a:solidFill>
                        <a:effectLst/>
                        <a:latin typeface="+mn-lt"/>
                        <a:ea typeface="+mn-ea"/>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tcPr>
                </a:tc>
                <a:tc rowSpan="2">
                  <a:txBody>
                    <a:bodyPr/>
                    <a:lstStyle/>
                    <a:p>
                      <a:r>
                        <a:rPr lang="fa-IR" sz="1200" dirty="0">
                          <a:cs typeface="B Mitra" panose="00000400000000000000" pitchFamily="2" charset="-78"/>
                        </a:rPr>
                        <a:t>% </a:t>
                      </a:r>
                      <a:r>
                        <a:rPr lang="fa-IR" sz="1050" b="1" i="0" u="none" strike="noStrike" kern="1200" dirty="0">
                          <a:solidFill>
                            <a:srgbClr val="000000"/>
                          </a:solidFill>
                          <a:effectLst/>
                          <a:ea typeface="+mn-ea"/>
                          <a:cs typeface="B Mitra" panose="00000400000000000000" pitchFamily="2" charset="-78"/>
                        </a:rPr>
                        <a:t>96/9</a:t>
                      </a:r>
                      <a:endParaRPr lang="en-US" sz="1050" b="1" i="0" u="none" strike="noStrike" kern="1200" dirty="0">
                        <a:solidFill>
                          <a:srgbClr val="000000"/>
                        </a:solidFill>
                        <a:effectLst/>
                        <a:ea typeface="+mn-ea"/>
                        <a:cs typeface="B Mitra" panose="00000400000000000000" pitchFamily="2" charset="-78"/>
                      </a:endParaRPr>
                    </a:p>
                  </a:txBody>
                  <a:tcPr marL="9525" marR="9525" marT="9525" marB="0" anchor="ctr"/>
                </a:tc>
                <a:tc rowSpan="2">
                  <a:txBody>
                    <a:bodyPr/>
                    <a:lstStyle/>
                    <a:p>
                      <a:endParaRPr lang="en-US" dirty="0"/>
                    </a:p>
                  </a:txBody>
                  <a:tcPr marL="9525" marR="9525" marT="9525" marB="0" anchor="b"/>
                </a:tc>
                <a:tc rowSpan="2">
                  <a:txBody>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lang="fa-IR" sz="900" b="1" i="0" u="none" strike="noStrike" kern="1200" dirty="0">
                          <a:solidFill>
                            <a:srgbClr val="000000"/>
                          </a:solidFill>
                          <a:effectLst/>
                          <a:latin typeface="Arial" panose="020B0604020202020204" pitchFamily="34" charset="0"/>
                          <a:ea typeface="+mn-ea"/>
                          <a:cs typeface="+mn-cs"/>
                        </a:rPr>
                        <a:t>افزایش پوشش خطرسنجی </a:t>
                      </a:r>
                      <a:endParaRPr lang="en-US" sz="900" b="1" i="0" u="none" strike="noStrike" kern="1200" dirty="0">
                        <a:solidFill>
                          <a:srgbClr val="000000"/>
                        </a:solidFill>
                        <a:effectLst/>
                        <a:latin typeface="Arial" panose="020B0604020202020204" pitchFamily="34" charset="0"/>
                        <a:ea typeface="+mn-ea"/>
                        <a:cs typeface="+mn-cs"/>
                      </a:endParaRPr>
                    </a:p>
                    <a:p>
                      <a:endParaRPr lang="en-US" dirty="0"/>
                    </a:p>
                  </a:txBody>
                  <a:tcPr marL="9525" marR="9525" marT="9525" marB="0" anchor="b"/>
                </a:tc>
                <a:extLst>
                  <a:ext uri="{0D108BD9-81ED-4DB2-BD59-A6C34878D82A}">
                    <a16:rowId xmlns:a16="http://schemas.microsoft.com/office/drawing/2014/main" val="2497806006"/>
                  </a:ext>
                </a:extLst>
              </a:tr>
              <a:tr h="0">
                <a:tc rowSpan="3">
                  <a:txBody>
                    <a:bodyPr/>
                    <a:lstStyle/>
                    <a:p>
                      <a:pPr algn="ctr" rtl="0" fontAlgn="ctr"/>
                      <a:r>
                        <a:rPr lang="fa-IR" sz="1100" b="1" u="none" strike="noStrike" dirty="0">
                          <a:effectLst/>
                          <a:cs typeface="B Mitra" panose="00000400000000000000" pitchFamily="2" charset="-78"/>
                        </a:rPr>
                        <a:t>6</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endParaRPr lang="en-US"/>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050" b="1" i="0" u="none" strike="noStrike" dirty="0">
                          <a:solidFill>
                            <a:srgbClr val="000000"/>
                          </a:solidFill>
                          <a:effectLst/>
                          <a:latin typeface="B Nazanin" panose="00000400000000000000" pitchFamily="2" charset="-78"/>
                          <a:cs typeface="B Mitra" panose="00000400000000000000" pitchFamily="2" charset="-78"/>
                        </a:rPr>
                        <a:t>-10%</a:t>
                      </a:r>
                    </a:p>
                  </a:txBody>
                  <a:tcPr marL="9525" marR="9525" marT="9525" marB="0" anchor="ctr"/>
                </a:tc>
                <a:tc vMerge="1">
                  <a:txBody>
                    <a:bodyPr/>
                    <a:lstStyle/>
                    <a:p>
                      <a:pPr algn="r" rtl="1" fontAlgn="b"/>
                      <a:r>
                        <a:rPr lang="fa-IR" sz="900" b="1" i="0" u="none" strike="noStrike" dirty="0">
                          <a:solidFill>
                            <a:srgbClr val="000000"/>
                          </a:solidFill>
                          <a:effectLst/>
                          <a:latin typeface="Arial" panose="020B0604020202020204" pitchFamily="34" charset="0"/>
                        </a:rPr>
                        <a:t>آموزش پزشکان و غیرپزشک و بیماران، عدم استفاده از گایدلاین دیابت 1403 و  محتواهای علمی دیابت، هزینه بالای داروها، نشان دار نشدن بیماران، دسترسی محدود داروها</a:t>
                      </a:r>
                    </a:p>
                  </a:txBody>
                  <a:tcPr marL="9525" marR="9525" marT="9525" marB="0" anchor="b"/>
                </a:tc>
                <a:tc vMerge="1">
                  <a:txBody>
                    <a:bodyPr/>
                    <a:lstStyle/>
                    <a:p>
                      <a:endParaRPr lang="en-US"/>
                    </a:p>
                  </a:txBody>
                  <a:tcPr/>
                </a:tc>
                <a:extLst>
                  <a:ext uri="{0D108BD9-81ED-4DB2-BD59-A6C34878D82A}">
                    <a16:rowId xmlns:a16="http://schemas.microsoft.com/office/drawing/2014/main" val="10007"/>
                  </a:ext>
                </a:extLst>
              </a:tr>
              <a:tr h="64713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dirty="0"/>
                    </a:p>
                  </a:txBody>
                  <a:tcPr marL="944" marR="944" marT="944" marB="0" anchor="ctr"/>
                </a:tc>
                <a:tc vMerge="1">
                  <a:txBody>
                    <a:bodyPr/>
                    <a:lstStyle/>
                    <a:p>
                      <a:endParaRPr lang="en-US" dirty="0"/>
                    </a:p>
                  </a:txBody>
                  <a:tcPr marL="944" marR="944" marT="944" marB="0" anchor="ctr"/>
                </a:tc>
                <a:tc vMerge="1">
                  <a:txBody>
                    <a:bodyPr/>
                    <a:lstStyle/>
                    <a:p>
                      <a:endParaRPr lang="en-US"/>
                    </a:p>
                  </a:txBody>
                  <a:tcP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marL="9525" marR="9525" marT="952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endParaRPr lang="en-US"/>
                    </a:p>
                  </a:txBody>
                  <a:tcPr marL="944" marR="944" marT="944" marB="0" anchor="ctr">
                    <a:lnR w="12700" cap="flat" cmpd="sng" algn="ctr">
                      <a:solidFill>
                        <a:schemeClr val="tx1"/>
                      </a:solidFill>
                      <a:prstDash val="solid"/>
                      <a:round/>
                      <a:headEnd type="none" w="med" len="med"/>
                      <a:tailEnd type="none" w="med" len="med"/>
                    </a:lnR>
                  </a:tcPr>
                </a:tc>
                <a:tc>
                  <a:txBody>
                    <a:bodyPr/>
                    <a:lstStyle/>
                    <a:p>
                      <a:endParaRPr lang="en-US"/>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endParaRPr lang="en-US"/>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ar-SA" sz="1100" b="1" u="none" strike="noStrike" kern="1200" dirty="0">
                          <a:solidFill>
                            <a:schemeClr val="dk1"/>
                          </a:solidFill>
                          <a:effectLst/>
                          <a:latin typeface="+mn-lt"/>
                          <a:ea typeface="+mn-ea"/>
                          <a:cs typeface="B Mitra" panose="00000400000000000000" pitchFamily="2" charset="-78"/>
                        </a:rPr>
                        <a:t>بازآموزي ديابت براي پزشکان عمومي و ساير پرسنل بهداشتي</a:t>
                      </a:r>
                      <a:endParaRPr lang="en-US" sz="1100" b="1" u="none" strike="noStrike" kern="1200" dirty="0">
                        <a:solidFill>
                          <a:schemeClr val="dk1"/>
                        </a:solidFill>
                        <a:effectLst/>
                        <a:latin typeface="+mn-lt"/>
                        <a:ea typeface="+mn-ea"/>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tcPr>
                </a:tc>
                <a:tc>
                  <a:txBody>
                    <a:bodyPr/>
                    <a:lstStyle/>
                    <a:p>
                      <a:endParaRPr lang="en-US" dirty="0"/>
                    </a:p>
                  </a:txBody>
                  <a:tcPr marL="9525" marR="9525" marT="9525" marB="0" anchor="ctr"/>
                </a:tc>
                <a:tc>
                  <a:txBody>
                    <a:bodyPr/>
                    <a:lstStyle/>
                    <a:p>
                      <a:r>
                        <a:rPr lang="fa-IR" sz="1100" dirty="0">
                          <a:cs typeface="B Mitra" panose="00000400000000000000" pitchFamily="2" charset="-78"/>
                        </a:rPr>
                        <a:t>عدم ارائه خدمت با کیفیت به همراه آموزش، برگزاری آموزش های گروهی، عضو کردن بیماران در کانال های مجازی</a:t>
                      </a:r>
                      <a:endParaRPr lang="en-US" sz="1100" dirty="0">
                        <a:cs typeface="B Mitra" panose="00000400000000000000" pitchFamily="2" charset="-78"/>
                      </a:endParaRPr>
                    </a:p>
                  </a:txBody>
                  <a:tcPr marL="9525" marR="9525" marT="9525" marB="0" anchor="b"/>
                </a:tc>
                <a:tc>
                  <a:txBody>
                    <a:bodyPr/>
                    <a:lstStyle/>
                    <a:p>
                      <a:r>
                        <a:rPr lang="fa-IR" dirty="0"/>
                        <a:t> </a:t>
                      </a:r>
                      <a:r>
                        <a:rPr lang="fa-IR" sz="1100" dirty="0">
                          <a:cs typeface="B Mitra" panose="00000400000000000000" pitchFamily="2" charset="-78"/>
                        </a:rPr>
                        <a:t>ارائه خدمت با کیفیت به همراه آموزش، برگزاری آموزش های گروهی، عضو کردن بیماران در کانال های مجازی، ایجاد فرصت  زمانی کافی برای انجام آموزش به بیماران با حذف خدمات اضافی </a:t>
                      </a:r>
                      <a:endParaRPr lang="en-US" sz="1100" dirty="0">
                        <a:cs typeface="B Mitra" panose="00000400000000000000" pitchFamily="2" charset="-78"/>
                      </a:endParaRPr>
                    </a:p>
                  </a:txBody>
                  <a:tcPr marL="9525" marR="9525" marT="9525" marB="0" anchor="b"/>
                </a:tc>
                <a:extLst>
                  <a:ext uri="{0D108BD9-81ED-4DB2-BD59-A6C34878D82A}">
                    <a16:rowId xmlns:a16="http://schemas.microsoft.com/office/drawing/2014/main" val="2431973541"/>
                  </a:ext>
                </a:extLst>
              </a:tr>
              <a:tr h="61572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dirty="0"/>
                    </a:p>
                  </a:txBody>
                  <a:tcPr marL="944" marR="944" marT="944" marB="0" anchor="ctr"/>
                </a:tc>
                <a:tc vMerge="1">
                  <a:txBody>
                    <a:bodyPr/>
                    <a:lstStyle/>
                    <a:p>
                      <a:endParaRPr lang="en-US" dirty="0"/>
                    </a:p>
                  </a:txBody>
                  <a:tcPr marL="944" marR="944" marT="944" marB="0" anchor="ctr"/>
                </a:tc>
                <a:tc vMerge="1">
                  <a:txBody>
                    <a:bodyPr/>
                    <a:lstStyle/>
                    <a:p>
                      <a:endParaRPr lang="en-US"/>
                    </a:p>
                  </a:txBody>
                  <a:tcP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a:p>
                  </a:txBody>
                  <a:tcPr marL="9525" marR="9525"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endParaRPr lang="en-US"/>
                    </a:p>
                  </a:txBody>
                  <a:tcPr marL="944" marR="944" marT="944" marB="0" anchor="ctr">
                    <a:lnR w="12700" cap="flat" cmpd="sng" algn="ctr">
                      <a:solidFill>
                        <a:schemeClr val="tx1"/>
                      </a:solidFill>
                      <a:prstDash val="solid"/>
                      <a:round/>
                      <a:headEnd type="none" w="med" len="med"/>
                      <a:tailEnd type="none" w="med" len="med"/>
                    </a:lnR>
                  </a:tcPr>
                </a:tc>
                <a:tc>
                  <a:txBody>
                    <a:bodyPr/>
                    <a:lstStyle/>
                    <a:p>
                      <a:endParaRPr lang="en-US"/>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endParaRPr lang="en-US"/>
                    </a:p>
                  </a:txBody>
                  <a:tcPr marL="944" marR="944" marT="9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defTabSz="457200" rtl="1" eaLnBrk="1" latinLnBrk="0" hangingPunct="1"/>
                      <a:r>
                        <a:rPr lang="ar-SA" sz="1100" b="1" u="none" strike="noStrike" kern="1200" dirty="0">
                          <a:solidFill>
                            <a:schemeClr val="dk1"/>
                          </a:solidFill>
                          <a:effectLst/>
                          <a:latin typeface="+mn-lt"/>
                          <a:ea typeface="+mn-ea"/>
                          <a:cs typeface="B Mitra" panose="00000400000000000000" pitchFamily="2" charset="-78"/>
                        </a:rPr>
                        <a:t>برگزاري کمپين اطلاع رساني در قالب بزرگداشت هفته ملي و روز جهاني ديابت(آموزش همگاني-پيشگيري اوليه)</a:t>
                      </a:r>
                      <a:endParaRPr lang="en-US" sz="1100" b="1" u="none" strike="noStrike" kern="1200" dirty="0">
                        <a:solidFill>
                          <a:schemeClr val="dk1"/>
                        </a:solidFill>
                        <a:effectLst/>
                        <a:latin typeface="+mn-lt"/>
                        <a:ea typeface="+mn-ea"/>
                        <a:cs typeface="B Mitra" panose="00000400000000000000" pitchFamily="2" charset="-78"/>
                      </a:endParaRPr>
                    </a:p>
                  </a:txBody>
                  <a:tcPr marL="944" marR="944" marT="944" marB="0" anchor="ctr">
                    <a:lnL w="12700" cap="flat" cmpd="sng" algn="ctr">
                      <a:solidFill>
                        <a:schemeClr val="tx1"/>
                      </a:solidFill>
                      <a:prstDash val="solid"/>
                      <a:round/>
                      <a:headEnd type="none" w="med" len="med"/>
                      <a:tailEnd type="none" w="med" len="med"/>
                    </a:lnL>
                  </a:tcPr>
                </a:tc>
                <a:tc>
                  <a:txBody>
                    <a:bodyPr/>
                    <a:lstStyle/>
                    <a:p>
                      <a:endParaRPr lang="en-US"/>
                    </a:p>
                  </a:txBody>
                  <a:tcPr marL="9525" marR="9525" marT="9525" marB="0" anchor="ctr"/>
                </a:tc>
                <a:tc>
                  <a:txBody>
                    <a:bodyPr/>
                    <a:lstStyle/>
                    <a:p>
                      <a:endParaRPr lang="en-US" dirty="0"/>
                    </a:p>
                  </a:txBody>
                  <a:tcPr marL="9525" marR="9525" marT="9525" marB="0" anchor="b"/>
                </a:tc>
                <a:tc>
                  <a:txBody>
                    <a:bodyPr/>
                    <a:lstStyle/>
                    <a:p>
                      <a:endParaRPr lang="en-US" dirty="0"/>
                    </a:p>
                  </a:txBody>
                  <a:tcPr marL="9525" marR="9525" marT="9525" marB="0" anchor="b"/>
                </a:tc>
                <a:extLst>
                  <a:ext uri="{0D108BD9-81ED-4DB2-BD59-A6C34878D82A}">
                    <a16:rowId xmlns:a16="http://schemas.microsoft.com/office/drawing/2014/main" val="2267850630"/>
                  </a:ext>
                </a:extLst>
              </a:tr>
              <a:tr h="511798">
                <a:tc rowSpan="3">
                  <a:txBody>
                    <a:bodyPr/>
                    <a:lstStyle/>
                    <a:p>
                      <a:pPr algn="ctr" rtl="0" fontAlgn="ctr"/>
                      <a:r>
                        <a:rPr lang="fa-IR" sz="1100" b="1" u="none" strike="noStrike" dirty="0">
                          <a:effectLst/>
                          <a:cs typeface="B Mitra" panose="00000400000000000000" pitchFamily="2" charset="-78"/>
                        </a:rPr>
                        <a:t>10</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rowSpan="6">
                  <a:txBody>
                    <a:bodyPr/>
                    <a:lstStyle/>
                    <a:p>
                      <a:pPr algn="ctr" rtl="1" fontAlgn="ctr"/>
                      <a:r>
                        <a:rPr lang="fa-IR" sz="1100" b="1" u="none" strike="noStrike" dirty="0">
                          <a:effectLst/>
                          <a:cs typeface="B Mitra" panose="00000400000000000000" pitchFamily="2" charset="-78"/>
                        </a:rPr>
                        <a:t>پایش (شناسایی و کنترل) بيماران با فشار خون بالا افراد بالای 30 سال در قالب پزشک خانواده</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B w="12700" cap="flat" cmpd="sng" algn="ctr">
                      <a:solidFill>
                        <a:schemeClr val="tx1"/>
                      </a:solidFill>
                      <a:prstDash val="solid"/>
                      <a:round/>
                      <a:headEnd type="none" w="med" len="med"/>
                      <a:tailEnd type="none" w="med" len="med"/>
                    </a:lnB>
                  </a:tcPr>
                </a:tc>
                <a:tc>
                  <a:txBody>
                    <a:bodyPr/>
                    <a:lstStyle/>
                    <a:p>
                      <a:pPr algn="ctr" rtl="1" fontAlgn="ctr"/>
                      <a:r>
                        <a:rPr lang="fa-IR" sz="1100" b="1" u="none" strike="noStrike" dirty="0">
                          <a:effectLst/>
                          <a:cs typeface="B Mitra" panose="00000400000000000000" pitchFamily="2" charset="-78"/>
                        </a:rPr>
                        <a:t>کاهش شیوع فشارخون(رسیدن به بیماریابی...)</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25%</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en-US" sz="1100" b="1" i="0" u="none" strike="noStrike" dirty="0">
                          <a:solidFill>
                            <a:srgbClr val="000000"/>
                          </a:solidFill>
                          <a:effectLst/>
                          <a:latin typeface="B Nazanin" panose="00000400000000000000" pitchFamily="2" charset="-78"/>
                          <a:cs typeface="B Mitra" panose="00000400000000000000" pitchFamily="2" charset="-78"/>
                        </a:rPr>
                        <a:t>21%</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20/24</a:t>
                      </a:r>
                    </a:p>
                  </a:txBody>
                  <a:tcPr marL="944" marR="944" marT="944" marB="0" anchor="ctr"/>
                </a:tc>
                <a:tc>
                  <a:txBody>
                    <a:bodyPr/>
                    <a:lstStyle/>
                    <a:p>
                      <a:pPr algn="ctr" rtl="0" fontAlgn="ctr"/>
                      <a:r>
                        <a:rPr lang="fa-IR" sz="1000" b="1" i="0" u="none" strike="noStrike">
                          <a:solidFill>
                            <a:srgbClr val="000000"/>
                          </a:solidFill>
                          <a:effectLst/>
                          <a:latin typeface="B Nazanin" panose="00000400000000000000" pitchFamily="2" charset="-78"/>
                          <a:cs typeface="B Nazanin" panose="00000400000000000000" pitchFamily="2" charset="-78"/>
                        </a:rPr>
                        <a:t>19/86</a:t>
                      </a:r>
                    </a:p>
                  </a:txBody>
                  <a:tcPr marL="9525" marR="9525" marT="9525"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lnT w="12700" cap="flat" cmpd="sng" algn="ctr">
                      <a:solidFill>
                        <a:schemeClr val="tx1"/>
                      </a:solidFill>
                      <a:prstDash val="solid"/>
                      <a:round/>
                      <a:headEnd type="none" w="med" len="med"/>
                      <a:tailEnd type="none" w="med" len="med"/>
                    </a:lnT>
                  </a:tcPr>
                </a:tc>
                <a:tc>
                  <a:txBody>
                    <a:bodyPr/>
                    <a:lstStyle/>
                    <a:p>
                      <a:pPr marL="0" algn="r" defTabSz="457200" rtl="1" eaLnBrk="1" fontAlgn="ctr" latinLnBrk="0" hangingPunct="1"/>
                      <a:r>
                        <a:rPr lang="fa-IR" sz="1100" b="1" u="none" strike="noStrike" kern="1200" dirty="0">
                          <a:solidFill>
                            <a:schemeClr val="dk1"/>
                          </a:solidFill>
                          <a:effectLst/>
                          <a:latin typeface="+mn-lt"/>
                          <a:ea typeface="+mn-ea"/>
                          <a:cs typeface="B Mitra" panose="00000400000000000000" pitchFamily="2" charset="-78"/>
                        </a:rPr>
                        <a:t> </a:t>
                      </a:r>
                      <a:r>
                        <a:rPr lang="ar-SA" sz="1100" b="1" u="none" strike="noStrike" kern="1200" dirty="0">
                          <a:solidFill>
                            <a:schemeClr val="dk1"/>
                          </a:solidFill>
                          <a:effectLst/>
                          <a:latin typeface="+mn-lt"/>
                          <a:ea typeface="+mn-ea"/>
                          <a:cs typeface="B Mitra" panose="00000400000000000000" pitchFamily="2" charset="-78"/>
                        </a:rPr>
                        <a:t>شناسائي مبتلايان به فشارخون بالا در جمعيت 30 سال و بالاتر در فصل</a:t>
                      </a:r>
                      <a:endParaRPr lang="fa-IR" sz="1100" b="1" u="none" strike="noStrike" kern="1200" dirty="0">
                        <a:solidFill>
                          <a:schemeClr val="dk1"/>
                        </a:solidFill>
                        <a:effectLst/>
                        <a:latin typeface="+mn-lt"/>
                        <a:ea typeface="+mn-ea"/>
                        <a:cs typeface="B Mitra" panose="00000400000000000000" pitchFamily="2" charset="-78"/>
                      </a:endParaRPr>
                    </a:p>
                  </a:txBody>
                  <a:tcPr marL="944" marR="944" marT="944" marB="0" anchor="ctr"/>
                </a:tc>
                <a:tc>
                  <a:txBody>
                    <a:bodyPr/>
                    <a:lstStyle/>
                    <a:p>
                      <a:pPr algn="ctr" rtl="0" fontAlgn="ctr"/>
                      <a:r>
                        <a:rPr lang="fa-IR" sz="1050" b="1" i="0" u="none" strike="noStrike" dirty="0">
                          <a:solidFill>
                            <a:srgbClr val="000000"/>
                          </a:solidFill>
                          <a:effectLst/>
                          <a:latin typeface="B Nazanin" panose="00000400000000000000" pitchFamily="2" charset="-78"/>
                          <a:cs typeface="B Mitra" panose="00000400000000000000" pitchFamily="2" charset="-78"/>
                        </a:rPr>
                        <a:t>99%</a:t>
                      </a:r>
                    </a:p>
                  </a:txBody>
                  <a:tcPr marL="9525" marR="9525" marT="9525" marB="0" anchor="ctr"/>
                </a:tc>
                <a:tc>
                  <a:txBody>
                    <a:bodyPr/>
                    <a:lstStyle/>
                    <a:p>
                      <a:pPr algn="r" rtl="1" fontAlgn="b"/>
                      <a:r>
                        <a:rPr lang="fa-IR" sz="900" b="1" i="0" u="none" strike="noStrike">
                          <a:solidFill>
                            <a:srgbClr val="000000"/>
                          </a:solidFill>
                          <a:effectLst/>
                          <a:latin typeface="Arial" panose="020B0604020202020204" pitchFamily="34" charset="0"/>
                        </a:rPr>
                        <a:t>ناکافی بودن توجیه و پیگیری افراد مشکوک به فشارخون بالا جهت جلب مشارکت افراد مشکوک</a:t>
                      </a:r>
                    </a:p>
                  </a:txBody>
                  <a:tcPr marL="9525" marR="9525" marT="9525" marB="0" anchor="b"/>
                </a:tc>
                <a:tc>
                  <a:txBody>
                    <a:bodyPr/>
                    <a:lstStyle/>
                    <a:p>
                      <a:pPr algn="r" rtl="1" fontAlgn="b"/>
                      <a:r>
                        <a:rPr lang="fa-IR" sz="900" b="1" i="0" u="none" strike="noStrike" dirty="0">
                          <a:solidFill>
                            <a:srgbClr val="000000"/>
                          </a:solidFill>
                          <a:effectLst/>
                          <a:latin typeface="Arial" panose="020B0604020202020204" pitchFamily="34" charset="0"/>
                        </a:rPr>
                        <a:t>توجیه و پیگیری افراد مشکوک به فشارخون بالا جهت جلب مشارکت افراد مشکوک</a:t>
                      </a:r>
                    </a:p>
                  </a:txBody>
                  <a:tcPr marL="9525" marR="9525" marT="9525" marB="0" anchor="b"/>
                </a:tc>
                <a:extLst>
                  <a:ext uri="{0D108BD9-81ED-4DB2-BD59-A6C34878D82A}">
                    <a16:rowId xmlns:a16="http://schemas.microsoft.com/office/drawing/2014/main" val="10011"/>
                  </a:ext>
                </a:extLst>
              </a:tr>
              <a:tr h="6389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1" fontAlgn="ctr"/>
                      <a:r>
                        <a:rPr lang="ar-SA" sz="1100" kern="1200" dirty="0">
                          <a:solidFill>
                            <a:schemeClr val="dk1"/>
                          </a:solidFill>
                          <a:effectLst/>
                          <a:latin typeface="+mn-lt"/>
                          <a:ea typeface="+mn-ea"/>
                          <a:cs typeface="+mn-cs"/>
                        </a:rPr>
                        <a:t>افزایش پوشش مراقبت بيماران مبتلا به فشارخون بالا توسط غیرپزشک</a:t>
                      </a:r>
                      <a:endParaRPr lang="fa-IR" sz="8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80%</a:t>
                      </a:r>
                    </a:p>
                  </a:txBody>
                  <a:tcPr marL="944" marR="944" marT="944" marB="0" anchor="ctr"/>
                </a:tc>
                <a:tc>
                  <a:txBody>
                    <a:bodyPr/>
                    <a:lstStyle/>
                    <a:p>
                      <a:pPr algn="ctr" rtl="0" fontAlgn="ctr"/>
                      <a:r>
                        <a:rPr lang="en-US" sz="1100" b="1" i="0" u="none" strike="noStrike" dirty="0">
                          <a:solidFill>
                            <a:srgbClr val="000000"/>
                          </a:solidFill>
                          <a:effectLst/>
                          <a:latin typeface="B Nazanin" panose="00000400000000000000" pitchFamily="2" charset="-78"/>
                          <a:cs typeface="B Mitra" panose="00000400000000000000" pitchFamily="2" charset="-78"/>
                        </a:rPr>
                        <a:t>53%</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44/69</a:t>
                      </a:r>
                    </a:p>
                  </a:txBody>
                  <a:tcPr marL="944" marR="944" marT="944" marB="0" anchor="ctr"/>
                </a:tc>
                <a:tc>
                  <a:txBody>
                    <a:bodyPr/>
                    <a:lstStyle/>
                    <a:p>
                      <a:pPr algn="ctr" rtl="0" fontAlgn="ctr"/>
                      <a:r>
                        <a:rPr lang="fa-IR" sz="1000" b="1" i="0" u="none" strike="noStrike" dirty="0">
                          <a:solidFill>
                            <a:srgbClr val="000000"/>
                          </a:solidFill>
                          <a:effectLst/>
                          <a:latin typeface="B Nazanin" panose="00000400000000000000" pitchFamily="2" charset="-78"/>
                          <a:cs typeface="B Nazanin" panose="00000400000000000000" pitchFamily="2" charset="-78"/>
                        </a:rPr>
                        <a:t>40/09</a:t>
                      </a:r>
                    </a:p>
                  </a:txBody>
                  <a:tcPr marL="9525" marR="9525" marT="9525" marB="0" anchor="ctr"/>
                </a:tc>
                <a:tc>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marL="0" algn="r" defTabSz="457200" rtl="1" eaLnBrk="1" fontAlgn="ctr" latinLnBrk="0" hangingPunct="1"/>
                      <a:r>
                        <a:rPr lang="ar-SA" sz="1100" b="1" u="none" strike="noStrike" kern="1200" dirty="0">
                          <a:solidFill>
                            <a:schemeClr val="dk1"/>
                          </a:solidFill>
                          <a:effectLst/>
                          <a:latin typeface="+mn-lt"/>
                          <a:ea typeface="+mn-ea"/>
                          <a:cs typeface="B Mitra" panose="00000400000000000000" pitchFamily="2" charset="-78"/>
                        </a:rPr>
                        <a:t>مراقبت بيماران مبتلا به فشارخون بالا توسط غیرپزشک در هر فصل </a:t>
                      </a:r>
                      <a:endParaRPr lang="fa-IR" sz="1100" b="1" u="none" strike="noStrike" kern="1200" dirty="0">
                        <a:solidFill>
                          <a:schemeClr val="dk1"/>
                        </a:solidFill>
                        <a:effectLst/>
                        <a:latin typeface="+mn-lt"/>
                        <a:ea typeface="+mn-ea"/>
                        <a:cs typeface="B Mitra" panose="00000400000000000000" pitchFamily="2" charset="-78"/>
                      </a:endParaRPr>
                    </a:p>
                  </a:txBody>
                  <a:tcPr marL="944" marR="944" marT="944" marB="0" anchor="ctr"/>
                </a:tc>
                <a:tc>
                  <a:txBody>
                    <a:bodyPr/>
                    <a:lstStyle/>
                    <a:p>
                      <a:pPr algn="ctr" rtl="0" fontAlgn="ctr"/>
                      <a:r>
                        <a:rPr lang="fa-IR" sz="1050" b="1" i="0" u="none" strike="noStrike" dirty="0">
                          <a:solidFill>
                            <a:srgbClr val="000000"/>
                          </a:solidFill>
                          <a:effectLst/>
                          <a:latin typeface="B Nazanin" panose="00000400000000000000" pitchFamily="2" charset="-78"/>
                          <a:cs typeface="B Mitra" panose="00000400000000000000" pitchFamily="2" charset="-78"/>
                        </a:rPr>
                        <a:t>89/7%</a:t>
                      </a:r>
                    </a:p>
                  </a:txBody>
                  <a:tcPr marL="9525" marR="9525" marT="9525" marB="0" anchor="ctr"/>
                </a:tc>
                <a:tc>
                  <a:txBody>
                    <a:bodyPr/>
                    <a:lstStyle/>
                    <a:p>
                      <a:pPr marL="0" marR="0" lvl="0" indent="0" algn="r" defTabSz="457200" rtl="1" eaLnBrk="1" fontAlgn="b" latinLnBrk="0" hangingPunct="1">
                        <a:lnSpc>
                          <a:spcPct val="100000"/>
                        </a:lnSpc>
                        <a:spcBef>
                          <a:spcPts val="0"/>
                        </a:spcBef>
                        <a:spcAft>
                          <a:spcPts val="0"/>
                        </a:spcAft>
                        <a:buClrTx/>
                        <a:buSzTx/>
                        <a:buFontTx/>
                        <a:buNone/>
                        <a:tabLst/>
                        <a:defRPr/>
                      </a:pPr>
                      <a:r>
                        <a:rPr lang="fa-IR" sz="900" kern="1200" dirty="0">
                          <a:solidFill>
                            <a:schemeClr val="dk1"/>
                          </a:solidFill>
                          <a:effectLst/>
                          <a:latin typeface="+mn-lt"/>
                          <a:ea typeface="+mn-ea"/>
                          <a:cs typeface="+mn-cs"/>
                        </a:rPr>
                        <a:t>آموزش ناکافی پرسنل،عدم پرداخت پاداش دیابت، تعدد و حجم بالای خدمات، اهمیت بیشتر کمیت در مقایسه با کیفیت</a:t>
                      </a:r>
                      <a:endParaRPr lang="en-US" sz="900" kern="1200" dirty="0">
                        <a:solidFill>
                          <a:schemeClr val="dk1"/>
                        </a:solidFill>
                        <a:effectLst/>
                        <a:latin typeface="+mn-lt"/>
                        <a:ea typeface="+mn-ea"/>
                        <a:cs typeface="+mn-cs"/>
                      </a:endParaRPr>
                    </a:p>
                    <a:p>
                      <a:pPr algn="r" rtl="1" fontAlgn="b"/>
                      <a:endParaRPr lang="fa-IR" sz="900" b="1" i="0" u="none" strike="noStrike" dirty="0">
                        <a:solidFill>
                          <a:srgbClr val="000000"/>
                        </a:solidFill>
                        <a:effectLst/>
                        <a:latin typeface="Arial" panose="020B0604020202020204" pitchFamily="34" charset="0"/>
                      </a:endParaRPr>
                    </a:p>
                  </a:txBody>
                  <a:tcPr marL="9525" marR="9525" marT="9525" marB="0" anchor="b"/>
                </a:tc>
                <a:tc>
                  <a:txBody>
                    <a:bodyPr/>
                    <a:lstStyle/>
                    <a:p>
                      <a:pPr marL="0" marR="0" lvl="0" indent="0" algn="r" defTabSz="457200" rtl="1" eaLnBrk="1" fontAlgn="b" latinLnBrk="0" hangingPunct="1">
                        <a:lnSpc>
                          <a:spcPct val="100000"/>
                        </a:lnSpc>
                        <a:spcBef>
                          <a:spcPts val="0"/>
                        </a:spcBef>
                        <a:spcAft>
                          <a:spcPts val="0"/>
                        </a:spcAft>
                        <a:buClrTx/>
                        <a:buSzTx/>
                        <a:buFontTx/>
                        <a:buNone/>
                        <a:tabLst/>
                        <a:defRPr/>
                      </a:pPr>
                      <a:r>
                        <a:rPr lang="fa-IR" sz="900" kern="1200" dirty="0">
                          <a:solidFill>
                            <a:schemeClr val="dk1"/>
                          </a:solidFill>
                          <a:effectLst/>
                          <a:latin typeface="+mn-lt"/>
                          <a:ea typeface="+mn-ea"/>
                          <a:cs typeface="+mn-cs"/>
                        </a:rPr>
                        <a:t>آموزش و توجیه پرسنل، پرداخت پاداش دیابت، کم کردن تعداد و حجم بالای خدمات و نهادینه کردن اهمیت مراقبت بیماران، اهمیت بیشتر کمیت در مقایسه با کیفیت</a:t>
                      </a:r>
                      <a:endParaRPr lang="en-US" sz="900" kern="1200" dirty="0">
                        <a:solidFill>
                          <a:schemeClr val="dk1"/>
                        </a:solidFill>
                        <a:effectLst/>
                        <a:latin typeface="+mn-lt"/>
                        <a:ea typeface="+mn-ea"/>
                        <a:cs typeface="+mn-cs"/>
                      </a:endParaRPr>
                    </a:p>
                    <a:p>
                      <a:pPr algn="r" rtl="1" fontAlgn="b"/>
                      <a:endParaRPr lang="fa-IR" sz="9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544129788"/>
                  </a:ext>
                </a:extLst>
              </a:tr>
              <a:tr h="134500">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ctr" rtl="1" fontAlgn="ctr"/>
                      <a:r>
                        <a:rPr lang="fa-IR" sz="1100" b="1" u="none" strike="noStrike" dirty="0">
                          <a:effectLst/>
                          <a:cs typeface="B Mitra" panose="00000400000000000000" pitchFamily="2" charset="-78"/>
                        </a:rPr>
                        <a:t>افزایش پوشش مراقبت بيماران مبتلا به فشارخون بالا توسط پزشک</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u="none" strike="noStrike" dirty="0">
                          <a:effectLst/>
                          <a:cs typeface="B Mitra" panose="00000400000000000000" pitchFamily="2" charset="-78"/>
                        </a:rPr>
                        <a:t>60%</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en-US" sz="1100" b="1" i="0" u="none" strike="noStrike" dirty="0">
                          <a:solidFill>
                            <a:srgbClr val="000000"/>
                          </a:solidFill>
                          <a:effectLst/>
                          <a:latin typeface="B Nazanin" panose="00000400000000000000" pitchFamily="2" charset="-78"/>
                          <a:cs typeface="B Mitra" panose="00000400000000000000" pitchFamily="2" charset="-78"/>
                        </a:rPr>
                        <a:t>37%</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27/79</a:t>
                      </a:r>
                    </a:p>
                  </a:txBody>
                  <a:tcPr marL="944" marR="944" marT="944" marB="0" anchor="ctr"/>
                </a:tc>
                <a:tc rowSpan="2">
                  <a:txBody>
                    <a:bodyPr/>
                    <a:lstStyle/>
                    <a:p>
                      <a:pPr algn="ctr" rtl="0" fontAlgn="ctr"/>
                      <a:r>
                        <a:rPr lang="fa-IR" sz="1000" b="1" i="0" u="none" strike="noStrike" dirty="0">
                          <a:solidFill>
                            <a:srgbClr val="000000"/>
                          </a:solidFill>
                          <a:effectLst/>
                          <a:latin typeface="B Nazanin" panose="00000400000000000000" pitchFamily="2" charset="-78"/>
                          <a:cs typeface="B Nazanin" panose="00000400000000000000" pitchFamily="2" charset="-78"/>
                        </a:rPr>
                        <a:t>24/94</a:t>
                      </a:r>
                    </a:p>
                  </a:txBody>
                  <a:tcPr marL="9525" marR="9525" marT="9525" marB="0" anchor="ctr"/>
                </a:tc>
                <a:tc rowSpan="2">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marL="0" algn="r" defTabSz="457200" rtl="1" eaLnBrk="1" fontAlgn="ctr" latinLnBrk="0" hangingPunct="1"/>
                      <a:r>
                        <a:rPr lang="fa-IR" sz="1100" b="1" u="none" strike="noStrike" kern="1200" dirty="0">
                          <a:solidFill>
                            <a:schemeClr val="dk1"/>
                          </a:solidFill>
                          <a:effectLst/>
                          <a:latin typeface="+mn-lt"/>
                          <a:ea typeface="+mn-ea"/>
                          <a:cs typeface="B Mitra" panose="00000400000000000000" pitchFamily="2" charset="-78"/>
                        </a:rPr>
                        <a:t> </a:t>
                      </a:r>
                      <a:r>
                        <a:rPr lang="ar-SA" sz="1100" b="1" u="none" strike="noStrike" kern="1200" dirty="0">
                          <a:solidFill>
                            <a:schemeClr val="dk1"/>
                          </a:solidFill>
                          <a:effectLst/>
                          <a:latin typeface="+mn-lt"/>
                          <a:ea typeface="+mn-ea"/>
                          <a:cs typeface="B Mitra" panose="00000400000000000000" pitchFamily="2" charset="-78"/>
                        </a:rPr>
                        <a:t>مراقبت بيماران مبتلا به فشارخون بالا توسط پزشک در هر فصل</a:t>
                      </a:r>
                      <a:endParaRPr lang="fa-IR" sz="1100" b="1" u="none" strike="noStrike" kern="1200" dirty="0">
                        <a:solidFill>
                          <a:schemeClr val="dk1"/>
                        </a:solidFill>
                        <a:effectLst/>
                        <a:latin typeface="+mn-lt"/>
                        <a:ea typeface="+mn-ea"/>
                        <a:cs typeface="B Mitra" panose="00000400000000000000" pitchFamily="2" charset="-78"/>
                      </a:endParaRPr>
                    </a:p>
                  </a:txBody>
                  <a:tcPr marL="944" marR="944" marT="944" marB="0" anchor="ctr"/>
                </a:tc>
                <a:tc rowSpan="2">
                  <a:txBody>
                    <a:bodyPr/>
                    <a:lstStyle/>
                    <a:p>
                      <a:pPr algn="ctr" rtl="0" fontAlgn="ctr"/>
                      <a:r>
                        <a:rPr lang="fa-IR" sz="1050" b="1" i="0" u="none" strike="noStrike" dirty="0">
                          <a:solidFill>
                            <a:srgbClr val="000000"/>
                          </a:solidFill>
                          <a:effectLst/>
                          <a:latin typeface="B Nazanin" panose="00000400000000000000" pitchFamily="2" charset="-78"/>
                          <a:cs typeface="B Mitra" panose="00000400000000000000" pitchFamily="2" charset="-78"/>
                        </a:rPr>
                        <a:t>89/7%</a:t>
                      </a:r>
                    </a:p>
                  </a:txBody>
                  <a:tcPr marL="9525" marR="9525" marT="9525" marB="0" anchor="ctr"/>
                </a:tc>
                <a:tc rowSpan="2">
                  <a:txBody>
                    <a:bodyPr/>
                    <a:lstStyle/>
                    <a:p>
                      <a:pPr marL="0" marR="0" lvl="0" indent="0" algn="r" defTabSz="457200" rtl="1" eaLnBrk="1" fontAlgn="b" latinLnBrk="0" hangingPunct="1">
                        <a:lnSpc>
                          <a:spcPct val="100000"/>
                        </a:lnSpc>
                        <a:spcBef>
                          <a:spcPts val="0"/>
                        </a:spcBef>
                        <a:spcAft>
                          <a:spcPts val="0"/>
                        </a:spcAft>
                        <a:buClrTx/>
                        <a:buSzTx/>
                        <a:buFontTx/>
                        <a:buNone/>
                        <a:tabLst/>
                        <a:defRPr/>
                      </a:pPr>
                      <a:r>
                        <a:rPr lang="fa-IR" sz="900" kern="1200" dirty="0">
                          <a:solidFill>
                            <a:schemeClr val="dk1"/>
                          </a:solidFill>
                          <a:effectLst/>
                          <a:latin typeface="+mn-lt"/>
                          <a:ea typeface="+mn-ea"/>
                          <a:cs typeface="+mn-cs"/>
                        </a:rPr>
                        <a:t>آموزش ناکافی پرسنل،عدم پرداخت پاداش دیابت، تعدد و حجم بالای خدمات، اهمیت بیشتر کمیت در مقایسه با کیفیت</a:t>
                      </a:r>
                      <a:endParaRPr lang="en-US" sz="900" kern="1200" dirty="0">
                        <a:solidFill>
                          <a:schemeClr val="dk1"/>
                        </a:solidFill>
                        <a:effectLst/>
                        <a:latin typeface="+mn-lt"/>
                        <a:ea typeface="+mn-ea"/>
                        <a:cs typeface="+mn-cs"/>
                      </a:endParaRPr>
                    </a:p>
                    <a:p>
                      <a:pPr algn="r" rtl="1" fontAlgn="b"/>
                      <a:endParaRPr lang="fa-IR" sz="900" b="1" i="0" u="none" strike="noStrike" dirty="0">
                        <a:solidFill>
                          <a:srgbClr val="000000"/>
                        </a:solidFill>
                        <a:effectLst/>
                        <a:latin typeface="Arial" panose="020B0604020202020204" pitchFamily="34" charset="0"/>
                      </a:endParaRPr>
                    </a:p>
                  </a:txBody>
                  <a:tcPr marL="9525" marR="9525" marT="9525" marB="0" anchor="ctr"/>
                </a:tc>
                <a:tc rowSpan="2">
                  <a:txBody>
                    <a:bodyPr/>
                    <a:lstStyle/>
                    <a:p>
                      <a:pPr algn="r" rtl="1" fontAlgn="b"/>
                      <a:r>
                        <a:rPr lang="fa-IR" sz="900" b="1" i="0" u="none" strike="noStrike" dirty="0">
                          <a:solidFill>
                            <a:srgbClr val="000000"/>
                          </a:solidFill>
                          <a:effectLst/>
                          <a:latin typeface="Arial" panose="020B0604020202020204" pitchFamily="34" charset="0"/>
                        </a:rPr>
                        <a:t>تعداد مراقبت نسبت به فصل قبل افزایش داشته است اما تعداد بیماریابی که در مخرج کسر قرار دارد از تعداد مراقبت بیماران که در صورت است افزایش بیشنتری داشته است</a:t>
                      </a:r>
                    </a:p>
                  </a:txBody>
                  <a:tcPr marL="9525" marR="9525" marT="9525" marB="0" anchor="b"/>
                </a:tc>
                <a:extLst>
                  <a:ext uri="{0D108BD9-81ED-4DB2-BD59-A6C34878D82A}">
                    <a16:rowId xmlns:a16="http://schemas.microsoft.com/office/drawing/2014/main" val="3401950226"/>
                  </a:ext>
                </a:extLst>
              </a:tr>
              <a:tr h="490481">
                <a:tc rowSpan="2">
                  <a:txBody>
                    <a:bodyPr/>
                    <a:lstStyle/>
                    <a:p>
                      <a:pPr algn="ctr" rtl="0" fontAlgn="ctr"/>
                      <a:r>
                        <a:rPr lang="fa-IR" sz="1100" b="1" u="none" strike="noStrike" dirty="0">
                          <a:effectLst/>
                          <a:cs typeface="B Mitra" panose="00000400000000000000" pitchFamily="2" charset="-78"/>
                        </a:rPr>
                        <a:t>11</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vMerge="1">
                  <a:txBody>
                    <a:bodyPr/>
                    <a:lstStyle/>
                    <a:p>
                      <a:pPr rtl="1"/>
                      <a:endParaRPr lang="fa-IR"/>
                    </a:p>
                  </a:txBody>
                  <a:tcPr/>
                </a:tc>
                <a:tc vMerge="1">
                  <a:txBody>
                    <a:bodyPr/>
                    <a:lstStyle/>
                    <a:p>
                      <a:pPr algn="ctr" rtl="1" fontAlgn="ctr"/>
                      <a:endParaRPr lang="fa-IR" sz="10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0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endParaRPr lang="en-US"/>
                    </a:p>
                  </a:txBody>
                  <a:tcPr/>
                </a:tc>
                <a:tc vMerge="1">
                  <a:txBody>
                    <a:bodyPr/>
                    <a:lstStyle/>
                    <a:p>
                      <a:pPr algn="ctr" rtl="0" fontAlgn="ctr"/>
                      <a:endParaRPr lang="fa-IR" sz="10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000" b="1" i="0" u="none" strike="noStrike" dirty="0">
                        <a:solidFill>
                          <a:srgbClr val="000000"/>
                        </a:solidFill>
                        <a:effectLst/>
                        <a:latin typeface="B Nazanin" panose="00000400000000000000" pitchFamily="2" charset="-78"/>
                        <a:cs typeface="B Nazanin" panose="00000400000000000000" pitchFamily="2" charset="-78"/>
                      </a:endParaRPr>
                    </a:p>
                  </a:txBody>
                  <a:tcPr marL="9525" marR="9525" marT="9525" marB="0" anchor="ctr"/>
                </a:tc>
                <a:tc vMerge="1">
                  <a:txBody>
                    <a:bodyPr/>
                    <a:lstStyle/>
                    <a:p>
                      <a:pPr algn="ctr" rtl="0" fontAlgn="ctr"/>
                      <a:endParaRPr lang="fa-IR" sz="10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0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0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0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vMerge="1">
                  <a:txBody>
                    <a:bodyPr/>
                    <a:lstStyle/>
                    <a:p>
                      <a:pPr algn="ctr" rtl="1" fontAlgn="ctr"/>
                      <a:endParaRPr lang="fa-IR" sz="900" b="1" i="0" u="none" strike="noStrike" dirty="0">
                        <a:solidFill>
                          <a:srgbClr val="000000"/>
                        </a:solidFill>
                        <a:effectLst/>
                        <a:latin typeface="Arial" panose="020B0604020202020204" pitchFamily="34" charset="0"/>
                      </a:endParaRPr>
                    </a:p>
                  </a:txBody>
                  <a:tcPr marL="9525" marR="9525" marT="9525" marB="0" anchor="ctr"/>
                </a:tc>
                <a:tc vMerge="1">
                  <a:txBody>
                    <a:bodyPr/>
                    <a:lstStyle/>
                    <a:p>
                      <a:pPr algn="l" rtl="0" fontAlgn="b"/>
                      <a:endParaRPr lang="fa-IR" sz="900" b="1" i="0" u="none" strike="noStrike" dirty="0">
                        <a:solidFill>
                          <a:srgbClr val="000000"/>
                        </a:solidFill>
                        <a:effectLst/>
                        <a:latin typeface="Arial" panose="020B0604020202020204" pitchFamily="34" charset="0"/>
                      </a:endParaRPr>
                    </a:p>
                  </a:txBody>
                  <a:tcPr marL="9525" marR="9525" marT="9525" marB="0" anchor="b"/>
                </a:tc>
                <a:tc vMerge="1">
                  <a:txBody>
                    <a:bodyPr/>
                    <a:lstStyle/>
                    <a:p>
                      <a:pPr algn="l" rtl="0" fontAlgn="b"/>
                      <a:endParaRPr lang="fa-IR" sz="9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0013"/>
                  </a:ext>
                </a:extLst>
              </a:tr>
              <a:tr h="291584">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r>
                        <a:rPr lang="fa-IR" sz="1100" b="1" u="none" strike="noStrike">
                          <a:effectLst/>
                          <a:cs typeface="B Mitra" panose="00000400000000000000" pitchFamily="2" charset="-78"/>
                        </a:rPr>
                        <a:t>افزایش پوشش مراقبت موثر بيماران مبتلا به فشارخون بالا</a:t>
                      </a:r>
                      <a:endParaRPr lang="en-US"/>
                    </a:p>
                  </a:txBody>
                  <a:tcPr marL="944" marR="944" marT="944" marB="0" anchor="ctr"/>
                </a:tc>
                <a:tc rowSpan="2">
                  <a:txBody>
                    <a:bodyPr/>
                    <a:lstStyle/>
                    <a:p>
                      <a:r>
                        <a:rPr lang="fa-IR" sz="1100" b="1" u="none" strike="noStrike">
                          <a:effectLst/>
                          <a:cs typeface="B Mitra" panose="00000400000000000000" pitchFamily="2" charset="-78"/>
                        </a:rPr>
                        <a:t>70%</a:t>
                      </a:r>
                      <a:endParaRPr lang="en-US"/>
                    </a:p>
                  </a:txBody>
                  <a:tcPr marL="944" marR="944" marT="944" marB="0" anchor="ctr"/>
                </a:tc>
                <a:tc rowSpan="2">
                  <a:txBody>
                    <a:bodyPr/>
                    <a:lstStyle/>
                    <a:p>
                      <a:r>
                        <a:rPr lang="en-US" sz="1100" b="1" i="0" u="none" strike="noStrike">
                          <a:solidFill>
                            <a:srgbClr val="000000"/>
                          </a:solidFill>
                          <a:effectLst/>
                          <a:latin typeface="B Nazanin" panose="00000400000000000000" pitchFamily="2" charset="-78"/>
                          <a:cs typeface="B Mitra" panose="00000400000000000000" pitchFamily="2" charset="-78"/>
                        </a:rPr>
                        <a:t>70%</a:t>
                      </a:r>
                      <a:endParaRPr lang="en-US"/>
                    </a:p>
                  </a:txBody>
                  <a:tcPr marL="944" marR="944" marT="944" marB="0" anchor="ctr"/>
                </a:tc>
                <a:tc rowSpan="2">
                  <a:txBody>
                    <a:bodyPr/>
                    <a:lstStyle/>
                    <a:p>
                      <a:endParaRPr lang="en-US"/>
                    </a:p>
                  </a:txBody>
                  <a:tcPr marL="944" marR="944" marT="944" marB="0" anchor="ctr"/>
                </a:tc>
                <a:tc rowSpan="2">
                  <a:txBody>
                    <a:bodyPr/>
                    <a:lstStyle/>
                    <a:p>
                      <a:r>
                        <a:rPr lang="fa-IR" sz="1000" b="1" i="0" u="none" strike="noStrike">
                          <a:solidFill>
                            <a:srgbClr val="000000"/>
                          </a:solidFill>
                          <a:effectLst/>
                          <a:latin typeface="B Nazanin" panose="00000400000000000000" pitchFamily="2" charset="-78"/>
                          <a:cs typeface="B Nazanin" panose="00000400000000000000" pitchFamily="2" charset="-78"/>
                        </a:rPr>
                        <a:t>76/67 </a:t>
                      </a:r>
                      <a:endParaRPr lang="en-US"/>
                    </a:p>
                  </a:txBody>
                  <a:tcPr marL="9525" marR="9525" marT="9525" marB="0" anchor="ctr"/>
                </a:tc>
                <a:tc rowSpan="2">
                  <a:txBody>
                    <a:bodyPr/>
                    <a:lstStyle/>
                    <a:p>
                      <a:r>
                        <a:rPr lang="fa-IR" sz="1100" b="1" u="none" strike="noStrike">
                          <a:effectLst/>
                          <a:cs typeface="B Mitra" panose="00000400000000000000" pitchFamily="2" charset="-78"/>
                        </a:rPr>
                        <a:t> </a:t>
                      </a:r>
                      <a:endParaRPr lang="en-US"/>
                    </a:p>
                  </a:txBody>
                  <a:tcPr marL="944" marR="944" marT="944" marB="0" anchor="ctr"/>
                </a:tc>
                <a:tc rowSpan="2">
                  <a:txBody>
                    <a:bodyPr/>
                    <a:lstStyle/>
                    <a:p>
                      <a:r>
                        <a:rPr lang="fa-IR" sz="1100" b="1" u="none" strike="noStrike">
                          <a:effectLst/>
                          <a:cs typeface="B Mitra" panose="00000400000000000000" pitchFamily="2" charset="-78"/>
                        </a:rPr>
                        <a:t> </a:t>
                      </a:r>
                      <a:endParaRPr lang="en-US"/>
                    </a:p>
                  </a:txBody>
                  <a:tcPr marL="944" marR="944" marT="944" marB="0" anchor="ctr"/>
                </a:tc>
                <a:tc rowSpan="2">
                  <a:txBody>
                    <a:bodyPr/>
                    <a:lstStyle/>
                    <a:p>
                      <a:r>
                        <a:rPr lang="fa-IR" sz="1100" b="1" u="none" strike="noStrike">
                          <a:effectLst/>
                          <a:cs typeface="B Mitra" panose="00000400000000000000" pitchFamily="2" charset="-78"/>
                        </a:rPr>
                        <a:t> </a:t>
                      </a:r>
                      <a:endParaRPr lang="en-US"/>
                    </a:p>
                  </a:txBody>
                  <a:tcPr marL="944" marR="944" marT="944" marB="0" anchor="ctr"/>
                </a:tc>
                <a:tc rowSpan="2">
                  <a:txBody>
                    <a:bodyPr/>
                    <a:lstStyle/>
                    <a:p>
                      <a:r>
                        <a:rPr lang="fa-IR" sz="1100" b="1" u="none" strike="noStrike" dirty="0">
                          <a:effectLst/>
                          <a:cs typeface="B Mitra" panose="00000400000000000000" pitchFamily="2" charset="-78"/>
                        </a:rPr>
                        <a:t> </a:t>
                      </a:r>
                      <a:r>
                        <a:rPr lang="ar-SA" sz="1100" b="1" u="none" strike="noStrike" kern="1200" dirty="0">
                          <a:solidFill>
                            <a:schemeClr val="dk1"/>
                          </a:solidFill>
                          <a:effectLst/>
                          <a:latin typeface="+mn-lt"/>
                          <a:ea typeface="+mn-ea"/>
                          <a:cs typeface="B Mitra" panose="00000400000000000000" pitchFamily="2" charset="-78"/>
                        </a:rPr>
                        <a:t>مراقبت موثر فشارخون بالا در هر فصل</a:t>
                      </a:r>
                      <a:endParaRPr lang="en-US" sz="1100" b="1" u="none" strike="noStrike" kern="1200" dirty="0">
                        <a:solidFill>
                          <a:schemeClr val="dk1"/>
                        </a:solidFill>
                        <a:effectLst/>
                        <a:latin typeface="+mn-lt"/>
                        <a:ea typeface="+mn-ea"/>
                        <a:cs typeface="B Mitra" panose="00000400000000000000" pitchFamily="2" charset="-78"/>
                      </a:endParaRPr>
                    </a:p>
                  </a:txBody>
                  <a:tcPr marL="944" marR="944" marT="944" marB="0" anchor="ctr"/>
                </a:tc>
                <a:tc rowSpan="2">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fa-IR" sz="1050" b="1" i="0" u="none" strike="noStrike" dirty="0">
                          <a:solidFill>
                            <a:srgbClr val="000000"/>
                          </a:solidFill>
                          <a:effectLst/>
                          <a:latin typeface="B Nazanin" panose="00000400000000000000" pitchFamily="2" charset="-78"/>
                          <a:cs typeface="B Mitra" panose="00000400000000000000" pitchFamily="2" charset="-78"/>
                        </a:rPr>
                        <a:t> </a:t>
                      </a:r>
                      <a:r>
                        <a:rPr lang="fa-IR" sz="1050" b="1" i="0" u="none" strike="noStrike" dirty="0">
                          <a:solidFill>
                            <a:srgbClr val="000000"/>
                          </a:solidFill>
                          <a:effectLst/>
                          <a:latin typeface="Arial" panose="020B0604020202020204" pitchFamily="34" charset="0"/>
                          <a:cs typeface="B Mitra" panose="00000400000000000000" pitchFamily="2" charset="-78"/>
                        </a:rPr>
                        <a:t>بالای 100درصد</a:t>
                      </a:r>
                    </a:p>
                  </a:txBody>
                  <a:tcPr marL="9525" marR="9525" marT="9525" marB="0" anchor="ctr"/>
                </a:tc>
                <a:tc rowSpan="2">
                  <a:txBody>
                    <a:bodyPr/>
                    <a:lstStyle/>
                    <a:p>
                      <a:pPr algn="l" rtl="0" fontAlgn="b"/>
                      <a:r>
                        <a:rPr lang="fa-IR" sz="900" b="1" i="0" u="none" strike="noStrike" dirty="0">
                          <a:solidFill>
                            <a:srgbClr val="000000"/>
                          </a:solidFill>
                          <a:effectLst/>
                          <a:latin typeface="Arial" panose="020B0604020202020204" pitchFamily="34" charset="0"/>
                        </a:rPr>
                        <a:t> </a:t>
                      </a:r>
                    </a:p>
                  </a:txBody>
                  <a:tcPr marL="9525" marR="9525" marT="9525" marB="0" anchor="b"/>
                </a:tc>
                <a:tc rowSpan="2">
                  <a:txBody>
                    <a:bodyPr/>
                    <a:lstStyle/>
                    <a:p>
                      <a:r>
                        <a:rPr lang="fa-IR" sz="1200" dirty="0">
                          <a:cs typeface="B Mitra" panose="00000400000000000000" pitchFamily="2" charset="-78"/>
                        </a:rPr>
                        <a:t>دقت بیشتر در اندازه گیری و ثبت واقعی فشارخون توسط پزشک و رسیدن به عدد واقعی </a:t>
                      </a:r>
                      <a:endParaRPr lang="en-US" sz="1200" dirty="0">
                        <a:cs typeface="B Mitra" panose="00000400000000000000" pitchFamily="2" charset="-78"/>
                      </a:endParaRPr>
                    </a:p>
                  </a:txBody>
                  <a:tcPr marL="9525" marR="9525" marT="9525" marB="0"/>
                </a:tc>
                <a:extLst>
                  <a:ext uri="{0D108BD9-81ED-4DB2-BD59-A6C34878D82A}">
                    <a16:rowId xmlns:a16="http://schemas.microsoft.com/office/drawing/2014/main" val="149771047"/>
                  </a:ext>
                </a:extLst>
              </a:tr>
              <a:tr h="618132">
                <a:tc>
                  <a:txBody>
                    <a:bodyPr/>
                    <a:lstStyle/>
                    <a:p>
                      <a:pPr algn="ctr" rtl="0" fontAlgn="ctr"/>
                      <a:r>
                        <a:rPr lang="fa-IR" sz="1100" b="1" u="none" strike="noStrike" dirty="0">
                          <a:effectLst/>
                          <a:cs typeface="B Mitra" panose="00000400000000000000" pitchFamily="2" charset="-78"/>
                        </a:rPr>
                        <a:t>12</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lnB w="12700" cap="flat" cmpd="sng" algn="ctr">
                      <a:solidFill>
                        <a:schemeClr val="tx1"/>
                      </a:solidFill>
                      <a:prstDash val="solid"/>
                      <a:round/>
                      <a:headEnd type="none" w="med" len="med"/>
                      <a:tailEnd type="none" w="med" len="med"/>
                    </a:lnB>
                  </a:tcPr>
                </a:tc>
                <a:tc vMerge="1">
                  <a:txBody>
                    <a:bodyPr/>
                    <a:lstStyle/>
                    <a:p>
                      <a:pPr rtl="1"/>
                      <a:endParaRPr lang="fa-IR"/>
                    </a:p>
                  </a:txBody>
                  <a:tcPr>
                    <a:lnT w="12700" cap="flat" cmpd="sng" algn="ctr">
                      <a:solidFill>
                        <a:schemeClr val="tx1"/>
                      </a:solidFill>
                      <a:prstDash val="solid"/>
                      <a:round/>
                      <a:headEnd type="none" w="med" len="med"/>
                      <a:tailEnd type="none" w="med" len="med"/>
                    </a:lnT>
                  </a:tcPr>
                </a:tc>
                <a:tc vMerge="1">
                  <a:txBody>
                    <a:bodyPr/>
                    <a:lstStyle/>
                    <a:p>
                      <a:pPr rtl="1"/>
                      <a:endParaRPr lang="fa-IR"/>
                    </a:p>
                  </a:txBody>
                  <a:tcPr>
                    <a:lnT w="12700" cap="flat" cmpd="sng" algn="ctr">
                      <a:solidFill>
                        <a:schemeClr val="tx1"/>
                      </a:solidFill>
                      <a:prstDash val="solid"/>
                      <a:round/>
                      <a:headEnd type="none" w="med" len="med"/>
                      <a:tailEnd type="none" w="med" len="med"/>
                    </a:lnT>
                  </a:tcPr>
                </a:tc>
                <a:tc vMerge="1">
                  <a:txBody>
                    <a:bodyPr/>
                    <a:lstStyle/>
                    <a:p>
                      <a:pPr algn="ctr" rtl="1" fontAlgn="ctr"/>
                      <a:r>
                        <a:rPr lang="fa-IR" sz="1100" b="1" u="none" strike="noStrike" dirty="0">
                          <a:effectLst/>
                          <a:cs typeface="B Mitra" panose="00000400000000000000" pitchFamily="2" charset="-78"/>
                        </a:rPr>
                        <a:t>افزایش پوشش مراقبت موثر بيماران مبتلا به فشارخون بالا</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70%</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en-US" sz="1100" b="1" i="0" u="none" strike="noStrike" dirty="0">
                          <a:solidFill>
                            <a:srgbClr val="000000"/>
                          </a:solidFill>
                          <a:effectLst/>
                          <a:latin typeface="B Nazanin" panose="00000400000000000000" pitchFamily="2" charset="-78"/>
                          <a:cs typeface="B Mitra" panose="00000400000000000000" pitchFamily="2" charset="-78"/>
                        </a:rPr>
                        <a:t>70%</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000" b="1" i="0" u="none" strike="noStrike" dirty="0">
                          <a:solidFill>
                            <a:srgbClr val="000000"/>
                          </a:solidFill>
                          <a:effectLst/>
                          <a:latin typeface="B Nazanin" panose="00000400000000000000" pitchFamily="2" charset="-78"/>
                          <a:cs typeface="B Nazanin" panose="00000400000000000000" pitchFamily="2" charset="-78"/>
                        </a:rPr>
                        <a:t>76/67 </a:t>
                      </a:r>
                    </a:p>
                  </a:txBody>
                  <a:tcPr marL="9525" marR="9525" marT="9525" marB="0" anchor="ctr"/>
                </a:tc>
                <a:tc vMerge="1">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b"/>
                      <a:r>
                        <a:rPr lang="fa-IR" sz="1100" b="1" u="none" strike="noStrike" dirty="0">
                          <a:effectLst/>
                          <a:cs typeface="B Mitra" panose="00000400000000000000" pitchFamily="2" charset="-78"/>
                        </a:rPr>
                        <a:t> </a:t>
                      </a:r>
                      <a:r>
                        <a:rPr lang="ar-SA" sz="1200" kern="1200" dirty="0">
                          <a:solidFill>
                            <a:schemeClr val="dk1"/>
                          </a:solidFill>
                          <a:effectLst/>
                          <a:latin typeface="+mn-lt"/>
                          <a:ea typeface="+mn-ea"/>
                          <a:cs typeface="+mn-cs"/>
                        </a:rPr>
                        <a:t>مراقبت موثر فشارخون بالا در هر فصل</a:t>
                      </a:r>
                      <a:endParaRPr lang="fa-IR" sz="9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vMerge="1">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fa-IR" sz="1050" b="1" i="0" u="none" strike="noStrike" dirty="0">
                          <a:solidFill>
                            <a:srgbClr val="000000"/>
                          </a:solidFill>
                          <a:effectLst/>
                          <a:latin typeface="B Nazanin" panose="00000400000000000000" pitchFamily="2" charset="-78"/>
                          <a:cs typeface="B Mitra" panose="00000400000000000000" pitchFamily="2" charset="-78"/>
                        </a:rPr>
                        <a:t> </a:t>
                      </a:r>
                      <a:r>
                        <a:rPr lang="fa-IR" sz="1050" b="1" i="0" u="none" strike="noStrike" dirty="0">
                          <a:solidFill>
                            <a:srgbClr val="000000"/>
                          </a:solidFill>
                          <a:effectLst/>
                          <a:latin typeface="Arial" panose="020B0604020202020204" pitchFamily="34" charset="0"/>
                          <a:cs typeface="B Mitra" panose="00000400000000000000" pitchFamily="2" charset="-78"/>
                        </a:rPr>
                        <a:t>بالای 100درصد</a:t>
                      </a:r>
                    </a:p>
                    <a:p>
                      <a:pPr algn="ctr" rtl="0" fontAlgn="ctr"/>
                      <a:endParaRPr lang="fa-IR" sz="1050" b="1" i="0" u="none" strike="noStrike" dirty="0">
                        <a:solidFill>
                          <a:srgbClr val="000000"/>
                        </a:solidFill>
                        <a:effectLst/>
                        <a:latin typeface="B Nazanin" panose="00000400000000000000" pitchFamily="2" charset="-78"/>
                        <a:cs typeface="B Mitra" panose="00000400000000000000" pitchFamily="2" charset="-78"/>
                      </a:endParaRPr>
                    </a:p>
                  </a:txBody>
                  <a:tcPr marL="9525" marR="9525" marT="9525" marB="0" anchor="ctr"/>
                </a:tc>
                <a:tc vMerge="1">
                  <a:txBody>
                    <a:bodyPr/>
                    <a:lstStyle/>
                    <a:p>
                      <a:pPr algn="l" rtl="0" fontAlgn="b"/>
                      <a:r>
                        <a:rPr lang="fa-IR" sz="900" b="1" i="0" u="none" strike="noStrike" dirty="0">
                          <a:solidFill>
                            <a:srgbClr val="000000"/>
                          </a:solidFill>
                          <a:effectLst/>
                          <a:latin typeface="Arial" panose="020B0604020202020204" pitchFamily="34" charset="0"/>
                        </a:rPr>
                        <a:t> </a:t>
                      </a:r>
                    </a:p>
                  </a:txBody>
                  <a:tcPr marL="9525" marR="9525" marT="9525" marB="0" anchor="b"/>
                </a:tc>
                <a:tc vMerge="1">
                  <a:txBody>
                    <a:bodyPr/>
                    <a:lstStyle/>
                    <a:p>
                      <a:endParaRPr lang="en-US"/>
                    </a:p>
                  </a:txBody>
                  <a:tcPr/>
                </a:tc>
                <a:extLst>
                  <a:ext uri="{0D108BD9-81ED-4DB2-BD59-A6C34878D82A}">
                    <a16:rowId xmlns:a16="http://schemas.microsoft.com/office/drawing/2014/main" val="10014"/>
                  </a:ext>
                </a:extLst>
              </a:tr>
            </a:tbl>
          </a:graphicData>
        </a:graphic>
      </p:graphicFrame>
      <p:sp>
        <p:nvSpPr>
          <p:cNvPr id="3" name="Rectangle 2"/>
          <p:cNvSpPr/>
          <p:nvPr/>
        </p:nvSpPr>
        <p:spPr>
          <a:xfrm>
            <a:off x="-1" y="32699"/>
            <a:ext cx="11802533" cy="369332"/>
          </a:xfrm>
          <a:prstGeom prst="rect">
            <a:avLst/>
          </a:prstGeom>
        </p:spPr>
        <p:txBody>
          <a:bodyPr wrap="square">
            <a:spAutoFit/>
          </a:bodyPr>
          <a:lstStyle/>
          <a:p>
            <a:pPr algn="ctr" rtl="1"/>
            <a:r>
              <a:rPr lang="fa-IR" b="1" dirty="0">
                <a:solidFill>
                  <a:schemeClr val="accent1">
                    <a:lumMod val="90000"/>
                    <a:lumOff val="10000"/>
                  </a:schemeClr>
                </a:solidFill>
                <a:effectLst>
                  <a:outerShdw blurRad="38100" dist="38100" dir="2700000" algn="tl">
                    <a:srgbClr val="000000">
                      <a:alpha val="43137"/>
                    </a:srgbClr>
                  </a:outerShdw>
                </a:effectLst>
                <a:latin typeface="B Titr" panose="00000700000000000000" pitchFamily="2" charset="-78"/>
                <a:cs typeface="B Titr" panose="00000700000000000000" pitchFamily="2" charset="-78"/>
              </a:rPr>
              <a:t>گزارش پیشرفت برنامه راهبردی حوزه بهداشت -گروه مبارزه با بیماریهای غیرواگیر</a:t>
            </a:r>
            <a:endParaRPr lang="fa-IR" dirty="0">
              <a:solidFill>
                <a:schemeClr val="accent1">
                  <a:lumMod val="90000"/>
                  <a:lumOff val="1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131518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nvGraphicFramePr>
        <p:xfrm>
          <a:off x="401782" y="166255"/>
          <a:ext cx="11125200" cy="66917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458462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fa-IR" dirty="0"/>
              <a:t>مراقبت پره دیابت</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1189282488"/>
              </p:ext>
            </p:extLst>
          </p:nvPr>
        </p:nvGraphicFramePr>
        <p:xfrm>
          <a:off x="838200" y="699247"/>
          <a:ext cx="10515600" cy="612648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18565">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277355">
                <a:tc>
                  <a:txBody>
                    <a:bodyPr/>
                    <a:lstStyle/>
                    <a:p>
                      <a:pPr algn="ctr" rtl="1"/>
                      <a:r>
                        <a:rPr lang="fa-IR" dirty="0"/>
                        <a:t>سمیرم</a:t>
                      </a:r>
                      <a:endParaRPr lang="en-US" dirty="0"/>
                    </a:p>
                  </a:txBody>
                  <a:tcPr/>
                </a:tc>
                <a:tc>
                  <a:txBody>
                    <a:bodyPr/>
                    <a:lstStyle/>
                    <a:p>
                      <a:pPr algn="ctr" rtl="1"/>
                      <a:endParaRPr lang="en-US" dirty="0"/>
                    </a:p>
                  </a:txBody>
                  <a:tcPr/>
                </a:tc>
                <a:tc>
                  <a:txBody>
                    <a:bodyPr/>
                    <a:lstStyle/>
                    <a:p>
                      <a:pPr algn="ctr" rtl="1"/>
                      <a:r>
                        <a:rPr lang="fa-IR" dirty="0"/>
                        <a:t>شاهین شهر</a:t>
                      </a:r>
                      <a:endParaRPr lang="en-US" dirty="0"/>
                    </a:p>
                  </a:txBody>
                  <a:tcPr/>
                </a:tc>
                <a:tc>
                  <a:txBody>
                    <a:bodyPr/>
                    <a:lstStyle/>
                    <a:p>
                      <a:pPr algn="ctr" rtl="1"/>
                      <a:r>
                        <a:rPr lang="fa-IR" dirty="0"/>
                        <a:t>اردستان</a:t>
                      </a:r>
                      <a:endParaRPr lang="en-US" dirty="0"/>
                    </a:p>
                  </a:txBody>
                  <a:tcPr/>
                </a:tc>
                <a:extLst>
                  <a:ext uri="{0D108BD9-81ED-4DB2-BD59-A6C34878D82A}">
                    <a16:rowId xmlns:a16="http://schemas.microsoft.com/office/drawing/2014/main" val="2256123540"/>
                  </a:ext>
                </a:extLst>
              </a:tr>
              <a:tr h="254046">
                <a:tc>
                  <a:txBody>
                    <a:bodyPr/>
                    <a:lstStyle/>
                    <a:p>
                      <a:pPr algn="ctr" rtl="1"/>
                      <a:r>
                        <a:rPr lang="fa-IR" dirty="0"/>
                        <a:t>خمینی شهر</a:t>
                      </a:r>
                      <a:endParaRPr lang="en-US" dirty="0"/>
                    </a:p>
                  </a:txBody>
                  <a:tcPr/>
                </a:tc>
                <a:tc>
                  <a:txBody>
                    <a:bodyPr/>
                    <a:lstStyle/>
                    <a:p>
                      <a:pPr algn="ctr" rtl="1"/>
                      <a:endParaRPr lang="en-US" dirty="0"/>
                    </a:p>
                  </a:txBody>
                  <a:tcPr/>
                </a:tc>
                <a:tc>
                  <a:txBody>
                    <a:bodyPr/>
                    <a:lstStyle/>
                    <a:p>
                      <a:pPr algn="ctr" rtl="1"/>
                      <a:r>
                        <a:rPr lang="fa-IR" dirty="0"/>
                        <a:t>برخوار</a:t>
                      </a:r>
                      <a:endParaRPr lang="en-US" dirty="0"/>
                    </a:p>
                  </a:txBody>
                  <a:tcPr/>
                </a:tc>
                <a:tc>
                  <a:txBody>
                    <a:bodyPr/>
                    <a:lstStyle/>
                    <a:p>
                      <a:pPr algn="ctr" rtl="1"/>
                      <a:r>
                        <a:rPr lang="fa-IR" dirty="0"/>
                        <a:t>ورزنه </a:t>
                      </a:r>
                      <a:endParaRPr lang="en-US" dirty="0"/>
                    </a:p>
                  </a:txBody>
                  <a:tcPr/>
                </a:tc>
                <a:extLst>
                  <a:ext uri="{0D108BD9-81ED-4DB2-BD59-A6C34878D82A}">
                    <a16:rowId xmlns:a16="http://schemas.microsoft.com/office/drawing/2014/main" val="2867206378"/>
                  </a:ext>
                </a:extLst>
              </a:tr>
              <a:tr h="302456">
                <a:tc>
                  <a:txBody>
                    <a:bodyPr/>
                    <a:lstStyle/>
                    <a:p>
                      <a:pPr algn="ctr" rtl="1"/>
                      <a:endParaRPr lang="en-US"/>
                    </a:p>
                  </a:txBody>
                  <a:tcPr/>
                </a:tc>
                <a:tc>
                  <a:txBody>
                    <a:bodyPr/>
                    <a:lstStyle/>
                    <a:p>
                      <a:pPr algn="ctr" rtl="1"/>
                      <a:endParaRPr lang="en-US" dirty="0"/>
                    </a:p>
                  </a:txBody>
                  <a:tcPr/>
                </a:tc>
                <a:tc>
                  <a:txBody>
                    <a:bodyPr/>
                    <a:lstStyle/>
                    <a:p>
                      <a:pPr algn="ctr" rtl="1"/>
                      <a:r>
                        <a:rPr lang="fa-IR" dirty="0"/>
                        <a:t>اصفهان دو</a:t>
                      </a:r>
                      <a:endParaRPr lang="en-US" dirty="0"/>
                    </a:p>
                  </a:txBody>
                  <a:tcPr/>
                </a:tc>
                <a:tc>
                  <a:txBody>
                    <a:bodyPr/>
                    <a:lstStyle/>
                    <a:p>
                      <a:pPr algn="ctr" rtl="1"/>
                      <a:r>
                        <a:rPr lang="fa-IR" dirty="0"/>
                        <a:t>جرقویه </a:t>
                      </a:r>
                      <a:endParaRPr lang="en-US" dirty="0"/>
                    </a:p>
                  </a:txBody>
                  <a:tcPr/>
                </a:tc>
                <a:extLst>
                  <a:ext uri="{0D108BD9-81ED-4DB2-BD59-A6C34878D82A}">
                    <a16:rowId xmlns:a16="http://schemas.microsoft.com/office/drawing/2014/main" val="2771959076"/>
                  </a:ext>
                </a:extLst>
              </a:tr>
              <a:tr h="243289">
                <a:tc>
                  <a:txBody>
                    <a:bodyPr/>
                    <a:lstStyle/>
                    <a:p>
                      <a:pPr algn="ctr" rtl="1"/>
                      <a:endParaRPr lang="en-US"/>
                    </a:p>
                  </a:txBody>
                  <a:tcPr/>
                </a:tc>
                <a:tc>
                  <a:txBody>
                    <a:bodyPr/>
                    <a:lstStyle/>
                    <a:p>
                      <a:pPr algn="ctr" rtl="1"/>
                      <a:endParaRPr lang="en-US" dirty="0"/>
                    </a:p>
                  </a:txBody>
                  <a:tcPr/>
                </a:tc>
                <a:tc>
                  <a:txBody>
                    <a:bodyPr/>
                    <a:lstStyle/>
                    <a:p>
                      <a:endParaRPr lang="en-US" dirty="0"/>
                    </a:p>
                  </a:txBody>
                  <a:tcPr/>
                </a:tc>
                <a:tc>
                  <a:txBody>
                    <a:bodyPr/>
                    <a:lstStyle/>
                    <a:p>
                      <a:pPr algn="ctr" rtl="1"/>
                      <a:r>
                        <a:rPr lang="fa-IR" dirty="0"/>
                        <a:t>نطنز</a:t>
                      </a:r>
                      <a:endParaRPr lang="en-US" dirty="0"/>
                    </a:p>
                  </a:txBody>
                  <a:tcPr/>
                </a:tc>
                <a:extLst>
                  <a:ext uri="{0D108BD9-81ED-4DB2-BD59-A6C34878D82A}">
                    <a16:rowId xmlns:a16="http://schemas.microsoft.com/office/drawing/2014/main" val="50472887"/>
                  </a:ext>
                </a:extLst>
              </a:tr>
              <a:tr h="184122">
                <a:tc>
                  <a:txBody>
                    <a:bodyPr/>
                    <a:lstStyle/>
                    <a:p>
                      <a:pPr algn="ctr" rtl="1"/>
                      <a:endParaRPr lang="en-US"/>
                    </a:p>
                  </a:txBody>
                  <a:tcPr/>
                </a:tc>
                <a:tc>
                  <a:txBody>
                    <a:bodyPr/>
                    <a:lstStyle/>
                    <a:p>
                      <a:pPr algn="ctr" rtl="1"/>
                      <a:endParaRPr lang="en-US" dirty="0"/>
                    </a:p>
                  </a:txBody>
                  <a:tcPr/>
                </a:tc>
                <a:tc>
                  <a:txBody>
                    <a:bodyPr/>
                    <a:lstStyle/>
                    <a:p>
                      <a:endParaRPr lang="en-US" dirty="0"/>
                    </a:p>
                  </a:txBody>
                  <a:tcPr/>
                </a:tc>
                <a:tc>
                  <a:txBody>
                    <a:bodyPr/>
                    <a:lstStyle/>
                    <a:p>
                      <a:pPr algn="ctr" rtl="1"/>
                      <a:r>
                        <a:rPr lang="fa-IR" dirty="0"/>
                        <a:t>کوهپایه</a:t>
                      </a:r>
                      <a:endParaRPr lang="en-US" dirty="0"/>
                    </a:p>
                  </a:txBody>
                  <a:tcPr/>
                </a:tc>
                <a:extLst>
                  <a:ext uri="{0D108BD9-81ED-4DB2-BD59-A6C34878D82A}">
                    <a16:rowId xmlns:a16="http://schemas.microsoft.com/office/drawing/2014/main" val="3548927059"/>
                  </a:ext>
                </a:extLst>
              </a:tr>
              <a:tr h="276559">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algn="ctr" rtl="1"/>
                      <a:r>
                        <a:rPr lang="fa-IR" dirty="0"/>
                        <a:t>فریدن </a:t>
                      </a:r>
                      <a:endParaRPr lang="en-US" dirty="0"/>
                    </a:p>
                  </a:txBody>
                  <a:tcPr/>
                </a:tc>
                <a:extLst>
                  <a:ext uri="{0D108BD9-81ED-4DB2-BD59-A6C34878D82A}">
                    <a16:rowId xmlns:a16="http://schemas.microsoft.com/office/drawing/2014/main" val="3370217540"/>
                  </a:ext>
                </a:extLst>
              </a:tr>
              <a:tr h="271976">
                <a:tc>
                  <a:txBody>
                    <a:bodyPr/>
                    <a:lstStyle/>
                    <a:p>
                      <a:pPr algn="ctr" rtl="1"/>
                      <a:endParaRPr lang="en-US"/>
                    </a:p>
                  </a:txBody>
                  <a:tcPr/>
                </a:tc>
                <a:tc>
                  <a:txBody>
                    <a:bodyPr/>
                    <a:lstStyle/>
                    <a:p>
                      <a:pPr algn="ctr" rtl="1"/>
                      <a:endParaRPr lang="en-US"/>
                    </a:p>
                  </a:txBody>
                  <a:tcPr/>
                </a:tc>
                <a:tc>
                  <a:txBody>
                    <a:bodyPr/>
                    <a:lstStyle/>
                    <a:p>
                      <a:pPr algn="ctr" rtl="1"/>
                      <a:endParaRPr lang="en-US"/>
                    </a:p>
                  </a:txBody>
                  <a:tcPr/>
                </a:tc>
                <a:tc>
                  <a:txBody>
                    <a:bodyPr/>
                    <a:lstStyle/>
                    <a:p>
                      <a:pPr algn="ctr" rtl="1"/>
                      <a:r>
                        <a:rPr lang="fa-IR" dirty="0"/>
                        <a:t>چادگان</a:t>
                      </a:r>
                      <a:endParaRPr lang="en-US" dirty="0"/>
                    </a:p>
                  </a:txBody>
                  <a:tcPr/>
                </a:tc>
                <a:extLst>
                  <a:ext uri="{0D108BD9-81ED-4DB2-BD59-A6C34878D82A}">
                    <a16:rowId xmlns:a16="http://schemas.microsoft.com/office/drawing/2014/main" val="1572713273"/>
                  </a:ext>
                </a:extLst>
              </a:tr>
              <a:tr h="257633">
                <a:tc>
                  <a:txBody>
                    <a:bodyPr/>
                    <a:lstStyle/>
                    <a:p>
                      <a:pPr algn="ctr" rtl="1"/>
                      <a:endParaRPr lang="en-US" dirty="0"/>
                    </a:p>
                  </a:txBody>
                  <a:tcPr/>
                </a:tc>
                <a:tc>
                  <a:txBody>
                    <a:bodyPr/>
                    <a:lstStyle/>
                    <a:p>
                      <a:pPr algn="ctr" rtl="1"/>
                      <a:endParaRPr lang="en-US"/>
                    </a:p>
                  </a:txBody>
                  <a:tcPr/>
                </a:tc>
                <a:tc>
                  <a:txBody>
                    <a:bodyPr/>
                    <a:lstStyle/>
                    <a:p>
                      <a:pPr algn="ctr" rtl="1"/>
                      <a:r>
                        <a:rPr lang="fa-IR" dirty="0"/>
                        <a:t>گلپایگان </a:t>
                      </a:r>
                      <a:endParaRPr lang="en-US" dirty="0"/>
                    </a:p>
                  </a:txBody>
                  <a:tcPr/>
                </a:tc>
                <a:tc>
                  <a:txBody>
                    <a:bodyPr/>
                    <a:lstStyle/>
                    <a:p>
                      <a:pPr algn="ctr" rtl="1"/>
                      <a:r>
                        <a:rPr lang="fa-IR" dirty="0"/>
                        <a:t>هرند</a:t>
                      </a:r>
                      <a:endParaRPr lang="en-US" dirty="0"/>
                    </a:p>
                  </a:txBody>
                  <a:tcPr/>
                </a:tc>
                <a:extLst>
                  <a:ext uri="{0D108BD9-81ED-4DB2-BD59-A6C34878D82A}">
                    <a16:rowId xmlns:a16="http://schemas.microsoft.com/office/drawing/2014/main" val="2788214064"/>
                  </a:ext>
                </a:extLst>
              </a:tr>
              <a:tr h="279148">
                <a:tc>
                  <a:txBody>
                    <a:bodyPr/>
                    <a:lstStyle/>
                    <a:p>
                      <a:pPr algn="ctr" rtl="1"/>
                      <a:endParaRPr lang="en-US"/>
                    </a:p>
                  </a:txBody>
                  <a:tcPr/>
                </a:tc>
                <a:tc>
                  <a:txBody>
                    <a:bodyPr/>
                    <a:lstStyle/>
                    <a:p>
                      <a:pPr algn="ctr" rtl="1"/>
                      <a:endParaRPr lang="en-US"/>
                    </a:p>
                  </a:txBody>
                  <a:tcPr/>
                </a:tc>
                <a:tc>
                  <a:txBody>
                    <a:bodyPr/>
                    <a:lstStyle/>
                    <a:p>
                      <a:pPr algn="ctr" rtl="1"/>
                      <a:r>
                        <a:rPr lang="fa-IR" dirty="0"/>
                        <a:t>فریدونشهر</a:t>
                      </a:r>
                      <a:endParaRPr lang="en-US" dirty="0"/>
                    </a:p>
                  </a:txBody>
                  <a:tcPr/>
                </a:tc>
                <a:tc>
                  <a:txBody>
                    <a:bodyPr/>
                    <a:lstStyle/>
                    <a:p>
                      <a:pPr algn="ctr" rtl="1"/>
                      <a:r>
                        <a:rPr lang="fa-IR" dirty="0"/>
                        <a:t>تیران و کرون</a:t>
                      </a:r>
                      <a:endParaRPr lang="en-US" dirty="0"/>
                    </a:p>
                  </a:txBody>
                  <a:tcPr/>
                </a:tc>
                <a:extLst>
                  <a:ext uri="{0D108BD9-81ED-4DB2-BD59-A6C34878D82A}">
                    <a16:rowId xmlns:a16="http://schemas.microsoft.com/office/drawing/2014/main" val="1022771661"/>
                  </a:ext>
                </a:extLst>
              </a:tr>
              <a:tr h="282734">
                <a:tc>
                  <a:txBody>
                    <a:bodyPr/>
                    <a:lstStyle/>
                    <a:p>
                      <a:pPr algn="ctr" rtl="1"/>
                      <a:endParaRPr lang="en-US"/>
                    </a:p>
                  </a:txBody>
                  <a:tcPr/>
                </a:tc>
                <a:tc>
                  <a:txBody>
                    <a:bodyPr/>
                    <a:lstStyle/>
                    <a:p>
                      <a:pPr algn="ctr" rtl="1"/>
                      <a:endParaRPr lang="en-US"/>
                    </a:p>
                  </a:txBody>
                  <a:tcPr/>
                </a:tc>
                <a:tc>
                  <a:txBody>
                    <a:bodyPr/>
                    <a:lstStyle/>
                    <a:p>
                      <a:pPr algn="ctr" rtl="1"/>
                      <a:r>
                        <a:rPr lang="fa-IR" dirty="0"/>
                        <a:t>خوانسار</a:t>
                      </a:r>
                      <a:endParaRPr lang="en-US" dirty="0"/>
                    </a:p>
                  </a:txBody>
                  <a:tcPr/>
                </a:tc>
                <a:tc>
                  <a:txBody>
                    <a:bodyPr/>
                    <a:lstStyle/>
                    <a:p>
                      <a:pPr algn="ctr" rtl="1"/>
                      <a:r>
                        <a:rPr lang="fa-IR" dirty="0"/>
                        <a:t>مبارکه</a:t>
                      </a:r>
                      <a:endParaRPr lang="en-US" dirty="0"/>
                    </a:p>
                  </a:txBody>
                  <a:tcPr/>
                </a:tc>
                <a:extLst>
                  <a:ext uri="{0D108BD9-81ED-4DB2-BD59-A6C34878D82A}">
                    <a16:rowId xmlns:a16="http://schemas.microsoft.com/office/drawing/2014/main" val="699493083"/>
                  </a:ext>
                </a:extLst>
              </a:tr>
              <a:tr h="319144">
                <a:tc>
                  <a:txBody>
                    <a:bodyPr/>
                    <a:lstStyle/>
                    <a:p>
                      <a:pPr algn="ctr" rtl="1"/>
                      <a:endParaRPr lang="en-US"/>
                    </a:p>
                  </a:txBody>
                  <a:tcPr/>
                </a:tc>
                <a:tc>
                  <a:txBody>
                    <a:bodyPr/>
                    <a:lstStyle/>
                    <a:p>
                      <a:pPr algn="ctr" rtl="1"/>
                      <a:endParaRPr lang="en-US" dirty="0"/>
                    </a:p>
                  </a:txBody>
                  <a:tcPr/>
                </a:tc>
                <a:tc>
                  <a:txBody>
                    <a:bodyPr/>
                    <a:lstStyle/>
                    <a:p>
                      <a:pPr algn="ctr" rtl="1"/>
                      <a:r>
                        <a:rPr lang="fa-IR" dirty="0"/>
                        <a:t>دهاقان</a:t>
                      </a:r>
                      <a:endParaRPr lang="en-US" dirty="0"/>
                    </a:p>
                  </a:txBody>
                  <a:tcPr/>
                </a:tc>
                <a:tc>
                  <a:txBody>
                    <a:bodyPr/>
                    <a:lstStyle/>
                    <a:p>
                      <a:pPr algn="ctr" rtl="1"/>
                      <a:r>
                        <a:rPr lang="fa-IR" dirty="0"/>
                        <a:t>فلاورجان</a:t>
                      </a:r>
                      <a:endParaRPr lang="en-US" dirty="0"/>
                    </a:p>
                  </a:txBody>
                  <a:tcPr/>
                </a:tc>
                <a:extLst>
                  <a:ext uri="{0D108BD9-81ED-4DB2-BD59-A6C34878D82A}">
                    <a16:rowId xmlns:a16="http://schemas.microsoft.com/office/drawing/2014/main" val="2137953163"/>
                  </a:ext>
                </a:extLst>
              </a:tr>
              <a:tr h="0">
                <a:tc>
                  <a:txBody>
                    <a:bodyPr/>
                    <a:lstStyle/>
                    <a:p>
                      <a:pPr algn="ctr" rtl="1"/>
                      <a:endParaRPr lang="en-US"/>
                    </a:p>
                  </a:txBody>
                  <a:tcPr/>
                </a:tc>
                <a:tc>
                  <a:txBody>
                    <a:bodyPr/>
                    <a:lstStyle/>
                    <a:p>
                      <a:pPr algn="ctr" rtl="1"/>
                      <a:endParaRPr lang="en-US" dirty="0"/>
                    </a:p>
                  </a:txBody>
                  <a:tcPr/>
                </a:tc>
                <a:tc>
                  <a:txBody>
                    <a:bodyPr/>
                    <a:lstStyle/>
                    <a:p>
                      <a:pPr algn="ctr" rtl="1"/>
                      <a:r>
                        <a:rPr lang="fa-IR" dirty="0"/>
                        <a:t>خور و بیابانک</a:t>
                      </a:r>
                      <a:endParaRPr lang="en-US" dirty="0"/>
                    </a:p>
                  </a:txBody>
                  <a:tcPr/>
                </a:tc>
                <a:tc>
                  <a:txBody>
                    <a:bodyPr/>
                    <a:lstStyle/>
                    <a:p>
                      <a:pPr algn="ctr" rtl="1"/>
                      <a:r>
                        <a:rPr lang="fa-IR" dirty="0"/>
                        <a:t>برخوار</a:t>
                      </a:r>
                      <a:endParaRPr lang="en-US" dirty="0"/>
                    </a:p>
                  </a:txBody>
                  <a:tcPr/>
                </a:tc>
                <a:extLst>
                  <a:ext uri="{0D108BD9-81ED-4DB2-BD59-A6C34878D82A}">
                    <a16:rowId xmlns:a16="http://schemas.microsoft.com/office/drawing/2014/main" val="3209765695"/>
                  </a:ext>
                </a:extLst>
              </a:tr>
              <a:tr h="200809">
                <a:tc>
                  <a:txBody>
                    <a:bodyPr/>
                    <a:lstStyle/>
                    <a:p>
                      <a:pPr algn="ctr" rtl="1"/>
                      <a:endParaRPr lang="en-US"/>
                    </a:p>
                  </a:txBody>
                  <a:tcPr/>
                </a:tc>
                <a:tc>
                  <a:txBody>
                    <a:bodyPr/>
                    <a:lstStyle/>
                    <a:p>
                      <a:pPr algn="ctr" rtl="1"/>
                      <a:endParaRPr lang="en-US" dirty="0"/>
                    </a:p>
                  </a:txBody>
                  <a:tcPr/>
                </a:tc>
                <a:tc>
                  <a:txBody>
                    <a:bodyPr/>
                    <a:lstStyle/>
                    <a:p>
                      <a:pPr algn="ctr" rtl="1"/>
                      <a:r>
                        <a:rPr lang="fa-IR" dirty="0"/>
                        <a:t>نایین</a:t>
                      </a:r>
                      <a:endParaRPr lang="en-US" dirty="0"/>
                    </a:p>
                  </a:txBody>
                  <a:tcPr/>
                </a:tc>
                <a:tc>
                  <a:txBody>
                    <a:bodyPr/>
                    <a:lstStyle/>
                    <a:p>
                      <a:pPr algn="ctr" rtl="1"/>
                      <a:r>
                        <a:rPr lang="fa-IR" dirty="0"/>
                        <a:t>لنجان</a:t>
                      </a:r>
                      <a:endParaRPr lang="en-US" dirty="0"/>
                    </a:p>
                  </a:txBody>
                  <a:tcPr/>
                </a:tc>
                <a:extLst>
                  <a:ext uri="{0D108BD9-81ED-4DB2-BD59-A6C34878D82A}">
                    <a16:rowId xmlns:a16="http://schemas.microsoft.com/office/drawing/2014/main" val="3969006792"/>
                  </a:ext>
                </a:extLst>
              </a:tr>
              <a:tr h="177501">
                <a:tc>
                  <a:txBody>
                    <a:bodyPr/>
                    <a:lstStyle/>
                    <a:p>
                      <a:pPr algn="ctr" rtl="1"/>
                      <a:endParaRPr lang="en-US"/>
                    </a:p>
                  </a:txBody>
                  <a:tcPr/>
                </a:tc>
                <a:tc>
                  <a:txBody>
                    <a:bodyPr/>
                    <a:lstStyle/>
                    <a:p>
                      <a:pPr algn="ctr" rtl="1"/>
                      <a:endParaRPr lang="en-US" dirty="0"/>
                    </a:p>
                  </a:txBody>
                  <a:tcPr/>
                </a:tc>
                <a:tc>
                  <a:txBody>
                    <a:bodyPr/>
                    <a:lstStyle/>
                    <a:p>
                      <a:pPr algn="ctr" rtl="1"/>
                      <a:r>
                        <a:rPr lang="fa-IR" dirty="0"/>
                        <a:t>نجف آباد</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بویین میاندشت</a:t>
                      </a:r>
                      <a:endParaRPr lang="en-US" dirty="0"/>
                    </a:p>
                  </a:txBody>
                  <a:tcPr/>
                </a:tc>
                <a:extLst>
                  <a:ext uri="{0D108BD9-81ED-4DB2-BD59-A6C34878D82A}">
                    <a16:rowId xmlns:a16="http://schemas.microsoft.com/office/drawing/2014/main" val="2735852216"/>
                  </a:ext>
                </a:extLst>
              </a:tr>
              <a:tr h="199016">
                <a:tc>
                  <a:txBody>
                    <a:bodyPr/>
                    <a:lstStyle/>
                    <a:p>
                      <a:pPr algn="ctr" rtl="1"/>
                      <a:endParaRPr lang="en-US"/>
                    </a:p>
                  </a:txBody>
                  <a:tcPr/>
                </a:tc>
                <a:tc>
                  <a:txBody>
                    <a:bodyPr/>
                    <a:lstStyle/>
                    <a:p>
                      <a:pPr algn="ctr" rtl="1"/>
                      <a:endParaRPr lang="en-US" dirty="0"/>
                    </a:p>
                  </a:txBody>
                  <a:tcPr/>
                </a:tc>
                <a:tc>
                  <a:txBody>
                    <a:bodyPr/>
                    <a:lstStyle/>
                    <a:p>
                      <a:pPr algn="ctr" rtl="1"/>
                      <a:r>
                        <a:rPr lang="fa-IR" dirty="0"/>
                        <a:t>اصفهان یک</a:t>
                      </a:r>
                      <a:endParaRPr lang="en-US" dirty="0"/>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شهرضا</a:t>
                      </a:r>
                      <a:endParaRPr lang="en-US" dirty="0"/>
                    </a:p>
                  </a:txBody>
                  <a:tcPr/>
                </a:tc>
                <a:extLst>
                  <a:ext uri="{0D108BD9-81ED-4DB2-BD59-A6C34878D82A}">
                    <a16:rowId xmlns:a16="http://schemas.microsoft.com/office/drawing/2014/main" val="1830399895"/>
                  </a:ext>
                </a:extLst>
              </a:tr>
            </a:tbl>
          </a:graphicData>
        </a:graphic>
      </p:graphicFrame>
    </p:spTree>
    <p:extLst>
      <p:ext uri="{BB962C8B-B14F-4D97-AF65-F5344CB8AC3E}">
        <p14:creationId xmlns:p14="http://schemas.microsoft.com/office/powerpoint/2010/main" val="33280775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FA13-46C0-4240-961F-EA0EC1BDE7C3}"/>
              </a:ext>
            </a:extLst>
          </p:cNvPr>
          <p:cNvSpPr>
            <a:spLocks noGrp="1"/>
          </p:cNvSpPr>
          <p:nvPr>
            <p:ph type="title"/>
          </p:nvPr>
        </p:nvSpPr>
        <p:spPr/>
        <p:txBody>
          <a:bodyPr/>
          <a:lstStyle/>
          <a:p>
            <a:pPr algn="ctr" rtl="1"/>
            <a:r>
              <a:rPr lang="fa-IR" dirty="0"/>
              <a:t>آموزش بیماران</a:t>
            </a:r>
            <a:endParaRPr lang="en-US" dirty="0"/>
          </a:p>
        </p:txBody>
      </p:sp>
      <p:sp>
        <p:nvSpPr>
          <p:cNvPr id="3" name="Content Placeholder 2">
            <a:extLst>
              <a:ext uri="{FF2B5EF4-FFF2-40B4-BE49-F238E27FC236}">
                <a16:creationId xmlns:a16="http://schemas.microsoft.com/office/drawing/2014/main" id="{F91C153E-84F3-4092-9B19-793D1381EC3F}"/>
              </a:ext>
            </a:extLst>
          </p:cNvPr>
          <p:cNvSpPr>
            <a:spLocks noGrp="1"/>
          </p:cNvSpPr>
          <p:nvPr>
            <p:ph idx="1"/>
          </p:nvPr>
        </p:nvSpPr>
        <p:spPr/>
        <p:txBody>
          <a:bodyPr/>
          <a:lstStyle/>
          <a:p>
            <a:pPr algn="r" rtl="1"/>
            <a:r>
              <a:rPr lang="fa-IR" sz="2800" b="0" i="0" u="none" strike="noStrike" dirty="0">
                <a:effectLst/>
                <a:latin typeface="B Mitra" panose="00000400000000000000" pitchFamily="2" charset="-78"/>
                <a:cs typeface="B Mitra" panose="00000400000000000000" pitchFamily="2" charset="-78"/>
              </a:rPr>
              <a:t>آموزش خودمراقبتی به کلیه بیماران و توانمندسازی بیماران از طریق فضای مجازی و کلاس های حضوری و .... </a:t>
            </a:r>
          </a:p>
          <a:p>
            <a:pPr algn="r" rtl="1"/>
            <a:endParaRPr lang="en-US" dirty="0"/>
          </a:p>
        </p:txBody>
      </p:sp>
    </p:spTree>
    <p:extLst>
      <p:ext uri="{BB962C8B-B14F-4D97-AF65-F5344CB8AC3E}">
        <p14:creationId xmlns:p14="http://schemas.microsoft.com/office/powerpoint/2010/main" val="19587512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4AD99-BEF4-4D0E-A8A9-04143E74908B}"/>
              </a:ext>
            </a:extLst>
          </p:cNvPr>
          <p:cNvSpPr>
            <a:spLocks noGrp="1"/>
          </p:cNvSpPr>
          <p:nvPr>
            <p:ph type="title"/>
          </p:nvPr>
        </p:nvSpPr>
        <p:spPr/>
        <p:txBody>
          <a:bodyPr/>
          <a:lstStyle/>
          <a:p>
            <a:pPr algn="ctr" rtl="1"/>
            <a:r>
              <a:rPr lang="fa-IR" dirty="0"/>
              <a:t>در تحلیل شاخص ها</a:t>
            </a:r>
            <a:endParaRPr lang="en-US" dirty="0"/>
          </a:p>
        </p:txBody>
      </p:sp>
      <p:sp>
        <p:nvSpPr>
          <p:cNvPr id="3" name="Content Placeholder 2">
            <a:extLst>
              <a:ext uri="{FF2B5EF4-FFF2-40B4-BE49-F238E27FC236}">
                <a16:creationId xmlns:a16="http://schemas.microsoft.com/office/drawing/2014/main" id="{3A736904-742F-4D83-8E3E-EC0D3070F2B2}"/>
              </a:ext>
            </a:extLst>
          </p:cNvPr>
          <p:cNvSpPr>
            <a:spLocks noGrp="1"/>
          </p:cNvSpPr>
          <p:nvPr>
            <p:ph idx="1"/>
          </p:nvPr>
        </p:nvSpPr>
        <p:spPr/>
        <p:txBody>
          <a:bodyPr/>
          <a:lstStyle/>
          <a:p>
            <a:pPr algn="r" rtl="1"/>
            <a:r>
              <a:rPr lang="fa-IR" dirty="0"/>
              <a:t>شاخص های خود را از نظر شیوع با همسایگان خود مقایسه کنید و از نظر مراقبت ها و سایر شاخص ها با شهرستان های هم جمعیت</a:t>
            </a:r>
          </a:p>
          <a:p>
            <a:pPr algn="r" rtl="1"/>
            <a:r>
              <a:rPr lang="fa-IR" dirty="0"/>
              <a:t>با کدام برون بخشی ها چه کارهایی انجام داده اید؟ برای ساغ  </a:t>
            </a:r>
          </a:p>
          <a:p>
            <a:pPr algn="r" rtl="1"/>
            <a:r>
              <a:rPr lang="fa-IR" dirty="0"/>
              <a:t>در استان برنامه (</a:t>
            </a:r>
            <a:r>
              <a:rPr lang="en-US" dirty="0"/>
              <a:t>DPP</a:t>
            </a:r>
            <a:r>
              <a:rPr lang="fa-IR" dirty="0"/>
              <a:t> ) آموزش بیماران مبتلا به دیابت و فشارخون؟! </a:t>
            </a:r>
          </a:p>
          <a:p>
            <a:pPr algn="r" rtl="1"/>
            <a:endParaRPr lang="fa-IR" dirty="0"/>
          </a:p>
          <a:p>
            <a:pPr algn="r" rtl="1"/>
            <a:endParaRPr lang="en-US" dirty="0"/>
          </a:p>
        </p:txBody>
      </p:sp>
    </p:spTree>
    <p:extLst>
      <p:ext uri="{BB962C8B-B14F-4D97-AF65-F5344CB8AC3E}">
        <p14:creationId xmlns:p14="http://schemas.microsoft.com/office/powerpoint/2010/main" val="1267478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629CD-473C-4862-89E4-DDD970114C1E}"/>
              </a:ext>
            </a:extLst>
          </p:cNvPr>
          <p:cNvSpPr>
            <a:spLocks noGrp="1"/>
          </p:cNvSpPr>
          <p:nvPr>
            <p:ph type="title"/>
          </p:nvPr>
        </p:nvSpPr>
        <p:spPr>
          <a:xfrm>
            <a:off x="838200" y="365125"/>
            <a:ext cx="10515600" cy="701675"/>
          </a:xfrm>
        </p:spPr>
        <p:txBody>
          <a:bodyPr>
            <a:normAutofit/>
          </a:bodyPr>
          <a:lstStyle/>
          <a:p>
            <a:pPr algn="ctr" rtl="1"/>
            <a:r>
              <a:rPr lang="fa-IR" dirty="0"/>
              <a:t>اقدام بسیار مهم</a:t>
            </a:r>
            <a:endParaRPr lang="en-US" dirty="0"/>
          </a:p>
        </p:txBody>
      </p:sp>
      <p:sp>
        <p:nvSpPr>
          <p:cNvPr id="3" name="Content Placeholder 2">
            <a:extLst>
              <a:ext uri="{FF2B5EF4-FFF2-40B4-BE49-F238E27FC236}">
                <a16:creationId xmlns:a16="http://schemas.microsoft.com/office/drawing/2014/main" id="{F5ADF035-9D75-4F42-AC0F-8016D692F6AF}"/>
              </a:ext>
            </a:extLst>
          </p:cNvPr>
          <p:cNvSpPr>
            <a:spLocks noGrp="1"/>
          </p:cNvSpPr>
          <p:nvPr>
            <p:ph idx="1"/>
          </p:nvPr>
        </p:nvSpPr>
        <p:spPr/>
        <p:txBody>
          <a:bodyPr/>
          <a:lstStyle/>
          <a:p>
            <a:pPr algn="r" rtl="1"/>
            <a:r>
              <a:rPr lang="fa-IR" dirty="0"/>
              <a:t>آموزش مراقبین سلامت و بهورزان توسط پزشکان مراکز برنامه ریزی شده و اجرا گردد. ارسال گزارش آموزش از مراکز به ستاد شبکه و نظارت و پایش ستاد شبکه</a:t>
            </a:r>
          </a:p>
          <a:p>
            <a:pPr algn="r" rtl="1"/>
            <a:endParaRPr lang="fa-IR" dirty="0"/>
          </a:p>
        </p:txBody>
      </p:sp>
    </p:spTree>
    <p:extLst>
      <p:ext uri="{BB962C8B-B14F-4D97-AF65-F5344CB8AC3E}">
        <p14:creationId xmlns:p14="http://schemas.microsoft.com/office/powerpoint/2010/main" val="2872783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4C407-E0F6-4474-A612-6592AF19C426}"/>
              </a:ext>
            </a:extLst>
          </p:cNvPr>
          <p:cNvSpPr>
            <a:spLocks noGrp="1"/>
          </p:cNvSpPr>
          <p:nvPr>
            <p:ph type="title"/>
          </p:nvPr>
        </p:nvSpPr>
        <p:spPr/>
        <p:txBody>
          <a:bodyPr/>
          <a:lstStyle/>
          <a:p>
            <a:pPr algn="ctr" rtl="1"/>
            <a:r>
              <a:rPr lang="fa-IR" dirty="0"/>
              <a:t>دوره پنج روزه آموزش دیابت و فشارخون </a:t>
            </a:r>
            <a:endParaRPr lang="en-US" dirty="0"/>
          </a:p>
        </p:txBody>
      </p:sp>
      <p:sp>
        <p:nvSpPr>
          <p:cNvPr id="3" name="Content Placeholder 2">
            <a:extLst>
              <a:ext uri="{FF2B5EF4-FFF2-40B4-BE49-F238E27FC236}">
                <a16:creationId xmlns:a16="http://schemas.microsoft.com/office/drawing/2014/main" id="{CD9BAF83-E986-4977-81AB-548675F121D7}"/>
              </a:ext>
            </a:extLst>
          </p:cNvPr>
          <p:cNvSpPr>
            <a:spLocks noGrp="1"/>
          </p:cNvSpPr>
          <p:nvPr>
            <p:ph idx="1"/>
          </p:nvPr>
        </p:nvSpPr>
        <p:spPr/>
        <p:txBody>
          <a:bodyPr/>
          <a:lstStyle/>
          <a:p>
            <a:pPr algn="r" rtl="1"/>
            <a:r>
              <a:rPr lang="fa-IR" dirty="0"/>
              <a:t>لیست پزشکان گروه هفتم آماده شود </a:t>
            </a:r>
            <a:endParaRPr lang="en-US" dirty="0"/>
          </a:p>
        </p:txBody>
      </p:sp>
    </p:spTree>
    <p:extLst>
      <p:ext uri="{BB962C8B-B14F-4D97-AF65-F5344CB8AC3E}">
        <p14:creationId xmlns:p14="http://schemas.microsoft.com/office/powerpoint/2010/main" val="6886773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7D020-6938-42CF-8D4B-5BB309D8C837}"/>
              </a:ext>
            </a:extLst>
          </p:cNvPr>
          <p:cNvSpPr>
            <a:spLocks noGrp="1"/>
          </p:cNvSpPr>
          <p:nvPr>
            <p:ph type="title"/>
          </p:nvPr>
        </p:nvSpPr>
        <p:spPr>
          <a:xfrm>
            <a:off x="2360613" y="-315913"/>
            <a:ext cx="7543800" cy="865188"/>
          </a:xfrm>
        </p:spPr>
        <p:txBody>
          <a:bodyPr>
            <a:noAutofit/>
          </a:bodyPr>
          <a:lstStyle/>
          <a:p>
            <a:pPr algn="ctr" rtl="1" eaLnBrk="1" hangingPunct="1">
              <a:defRPr/>
            </a:pPr>
            <a:r>
              <a:rPr lang="fa-IR" sz="2400" b="1" dirty="0">
                <a:solidFill>
                  <a:srgbClr val="333333"/>
                </a:solidFill>
                <a:cs typeface="B Titr" panose="00000700000000000000" pitchFamily="2" charset="-78"/>
              </a:rPr>
              <a:t>خدمت </a:t>
            </a:r>
            <a:r>
              <a:rPr lang="fa-IR" sz="2400" b="1" dirty="0" err="1">
                <a:solidFill>
                  <a:srgbClr val="333333"/>
                </a:solidFill>
                <a:cs typeface="B Titr" panose="00000700000000000000" pitchFamily="2" charset="-78"/>
              </a:rPr>
              <a:t>خطرسنجی</a:t>
            </a:r>
            <a:r>
              <a:rPr lang="fa-IR" sz="2400" b="1" dirty="0">
                <a:solidFill>
                  <a:srgbClr val="333333"/>
                </a:solidFill>
                <a:cs typeface="B Titr" panose="00000700000000000000" pitchFamily="2" charset="-78"/>
              </a:rPr>
              <a:t> بر اساس چارت جدید در سامانه </a:t>
            </a:r>
            <a:r>
              <a:rPr lang="fa-IR" sz="2400" b="1" dirty="0" err="1">
                <a:solidFill>
                  <a:srgbClr val="333333"/>
                </a:solidFill>
                <a:cs typeface="B Titr" panose="00000700000000000000" pitchFamily="2" charset="-78"/>
              </a:rPr>
              <a:t>تستی</a:t>
            </a:r>
            <a:endParaRPr lang="en-US" sz="2400" b="1" dirty="0">
              <a:solidFill>
                <a:srgbClr val="333333"/>
              </a:solidFill>
              <a:cs typeface="B Titr" panose="00000700000000000000" pitchFamily="2" charset="-78"/>
            </a:endParaRPr>
          </a:p>
        </p:txBody>
      </p:sp>
      <p:pic>
        <p:nvPicPr>
          <p:cNvPr id="37891" name="Picture 5">
            <a:extLst>
              <a:ext uri="{FF2B5EF4-FFF2-40B4-BE49-F238E27FC236}">
                <a16:creationId xmlns:a16="http://schemas.microsoft.com/office/drawing/2014/main" id="{921EA996-C596-45E0-81C2-95F4A4163DC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44688" y="549276"/>
            <a:ext cx="8375650" cy="636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4E8CE-FCED-4238-8E5C-3F3C3F62DE3C}"/>
              </a:ext>
            </a:extLst>
          </p:cNvPr>
          <p:cNvSpPr>
            <a:spLocks noGrp="1"/>
          </p:cNvSpPr>
          <p:nvPr>
            <p:ph type="title"/>
          </p:nvPr>
        </p:nvSpPr>
        <p:spPr>
          <a:xfrm>
            <a:off x="2566988" y="476250"/>
            <a:ext cx="7543800" cy="865188"/>
          </a:xfrm>
        </p:spPr>
        <p:txBody>
          <a:bodyPr>
            <a:noAutofit/>
          </a:bodyPr>
          <a:lstStyle/>
          <a:p>
            <a:pPr algn="ctr" rtl="1" eaLnBrk="1" hangingPunct="1">
              <a:defRPr/>
            </a:pPr>
            <a:r>
              <a:rPr lang="fa-IR" sz="2800" b="1" dirty="0">
                <a:solidFill>
                  <a:srgbClr val="333333"/>
                </a:solidFill>
                <a:cs typeface="B Titr" panose="00000700000000000000" pitchFamily="2" charset="-78"/>
              </a:rPr>
              <a:t>خدمت </a:t>
            </a:r>
            <a:r>
              <a:rPr lang="fa-IR" sz="2800" b="1" dirty="0" err="1">
                <a:solidFill>
                  <a:srgbClr val="333333"/>
                </a:solidFill>
                <a:cs typeface="B Titr" panose="00000700000000000000" pitchFamily="2" charset="-78"/>
              </a:rPr>
              <a:t>خطرسنجی</a:t>
            </a:r>
            <a:r>
              <a:rPr lang="fa-IR" sz="2800" b="1" dirty="0">
                <a:solidFill>
                  <a:srgbClr val="333333"/>
                </a:solidFill>
                <a:cs typeface="B Titr" panose="00000700000000000000" pitchFamily="2" charset="-78"/>
              </a:rPr>
              <a:t> بر اساس چارت جدید در سامانه </a:t>
            </a:r>
            <a:r>
              <a:rPr lang="fa-IR" sz="2800" b="1" dirty="0" err="1">
                <a:solidFill>
                  <a:srgbClr val="333333"/>
                </a:solidFill>
                <a:cs typeface="B Titr" panose="00000700000000000000" pitchFamily="2" charset="-78"/>
              </a:rPr>
              <a:t>تستی</a:t>
            </a:r>
            <a:endParaRPr lang="en-US" sz="2800" b="1" dirty="0">
              <a:solidFill>
                <a:srgbClr val="333333"/>
              </a:solidFill>
              <a:cs typeface="B Titr" panose="00000700000000000000" pitchFamily="2" charset="-78"/>
            </a:endParaRPr>
          </a:p>
        </p:txBody>
      </p:sp>
      <p:sp>
        <p:nvSpPr>
          <p:cNvPr id="3" name="Rectangle 2">
            <a:extLst>
              <a:ext uri="{FF2B5EF4-FFF2-40B4-BE49-F238E27FC236}">
                <a16:creationId xmlns:a16="http://schemas.microsoft.com/office/drawing/2014/main" id="{1974DBD2-D7C2-4898-9B89-089E87F56C37}"/>
              </a:ext>
            </a:extLst>
          </p:cNvPr>
          <p:cNvSpPr/>
          <p:nvPr/>
        </p:nvSpPr>
        <p:spPr>
          <a:xfrm>
            <a:off x="2279650" y="1989139"/>
            <a:ext cx="8147050" cy="3138487"/>
          </a:xfrm>
          <a:prstGeom prst="rect">
            <a:avLst/>
          </a:prstGeom>
        </p:spPr>
        <p:txBody>
          <a:bodyPr>
            <a:spAutoFit/>
          </a:bodyPr>
          <a:lstStyle/>
          <a:p>
            <a:pPr algn="just" rtl="1">
              <a:defRPr/>
            </a:pPr>
            <a:endParaRPr lang="fa-IR" b="1" dirty="0">
              <a:solidFill>
                <a:srgbClr val="000000"/>
              </a:solidFill>
              <a:cs typeface="B Nazanin" panose="00000400000000000000" pitchFamily="2" charset="-78"/>
            </a:endParaRPr>
          </a:p>
          <a:p>
            <a:pPr marL="285750" indent="-285750" algn="just" rtl="1">
              <a:buFont typeface="Wingdings" panose="05000000000000000000" pitchFamily="2" charset="2"/>
              <a:buChar char="§"/>
              <a:defRPr/>
            </a:pPr>
            <a:r>
              <a:rPr lang="fa-IR" b="1" dirty="0">
                <a:solidFill>
                  <a:srgbClr val="000000"/>
                </a:solidFill>
                <a:cs typeface="B Nazanin" panose="00000400000000000000" pitchFamily="2" charset="-78"/>
              </a:rPr>
              <a:t>در افراد با </a:t>
            </a:r>
            <a:r>
              <a:rPr lang="fa-IR" b="1" dirty="0" err="1">
                <a:solidFill>
                  <a:srgbClr val="000000"/>
                </a:solidFill>
                <a:cs typeface="B Nazanin" panose="00000400000000000000" pitchFamily="2" charset="-78"/>
              </a:rPr>
              <a:t>فشارخون</a:t>
            </a:r>
            <a:r>
              <a:rPr lang="fa-IR" b="1" dirty="0">
                <a:solidFill>
                  <a:srgbClr val="000000"/>
                </a:solidFill>
                <a:cs typeface="B Nazanin" panose="00000400000000000000" pitchFamily="2" charset="-78"/>
              </a:rPr>
              <a:t> </a:t>
            </a:r>
            <a:r>
              <a:rPr lang="fa-IR" b="1" dirty="0" err="1">
                <a:solidFill>
                  <a:srgbClr val="000000"/>
                </a:solidFill>
                <a:cs typeface="B Nazanin" panose="00000400000000000000" pitchFamily="2" charset="-78"/>
              </a:rPr>
              <a:t>سیستولیک</a:t>
            </a:r>
            <a:r>
              <a:rPr lang="fa-IR" b="1" dirty="0">
                <a:solidFill>
                  <a:srgbClr val="000000"/>
                </a:solidFill>
                <a:cs typeface="B Nazanin" panose="00000400000000000000" pitchFamily="2" charset="-78"/>
              </a:rPr>
              <a:t>  200 میلی متر جیوه و بالاتر</a:t>
            </a:r>
            <a:r>
              <a:rPr lang="fa-IR" b="1" dirty="0">
                <a:solidFill>
                  <a:srgbClr val="FF0000"/>
                </a:solidFill>
                <a:cs typeface="B Nazanin" panose="00000400000000000000" pitchFamily="2" charset="-78"/>
              </a:rPr>
              <a:t> یا </a:t>
            </a:r>
            <a:r>
              <a:rPr lang="fa-IR" b="1" dirty="0">
                <a:solidFill>
                  <a:srgbClr val="000000"/>
                </a:solidFill>
                <a:cs typeface="B Nazanin" panose="00000400000000000000" pitchFamily="2" charset="-78"/>
              </a:rPr>
              <a:t>کلسترول 310 و </a:t>
            </a:r>
            <a:r>
              <a:rPr lang="fa-IR" b="1" dirty="0" err="1">
                <a:solidFill>
                  <a:srgbClr val="000000"/>
                </a:solidFill>
                <a:cs typeface="B Nazanin" panose="00000400000000000000" pitchFamily="2" charset="-78"/>
              </a:rPr>
              <a:t>بالاتر</a:t>
            </a:r>
            <a:r>
              <a:rPr lang="fa-IR" b="1" dirty="0" err="1">
                <a:solidFill>
                  <a:srgbClr val="FF0000"/>
                </a:solidFill>
                <a:cs typeface="B Nazanin" panose="00000400000000000000" pitchFamily="2" charset="-78"/>
              </a:rPr>
              <a:t>یا</a:t>
            </a:r>
            <a:r>
              <a:rPr lang="fa-IR" b="1" dirty="0">
                <a:solidFill>
                  <a:srgbClr val="000000"/>
                </a:solidFill>
                <a:cs typeface="B Nazanin" panose="00000400000000000000" pitchFamily="2" charset="-78"/>
              </a:rPr>
              <a:t> قند خون </a:t>
            </a:r>
            <a:r>
              <a:rPr lang="fa-IR" b="1" dirty="0" err="1">
                <a:solidFill>
                  <a:srgbClr val="000000"/>
                </a:solidFill>
                <a:cs typeface="B Nazanin" panose="00000400000000000000" pitchFamily="2" charset="-78"/>
              </a:rPr>
              <a:t>ناشتای</a:t>
            </a:r>
            <a:r>
              <a:rPr lang="fa-IR" b="1" dirty="0">
                <a:solidFill>
                  <a:srgbClr val="000000"/>
                </a:solidFill>
                <a:cs typeface="B Nazanin" panose="00000400000000000000" pitchFamily="2" charset="-78"/>
              </a:rPr>
              <a:t> 300 و بالاتر سطح خطر از طریق فرمول محاسبه </a:t>
            </a:r>
            <a:r>
              <a:rPr lang="fa-IR" b="1" dirty="0" err="1">
                <a:solidFill>
                  <a:srgbClr val="000000"/>
                </a:solidFill>
                <a:cs typeface="B Nazanin" panose="00000400000000000000" pitchFamily="2" charset="-78"/>
              </a:rPr>
              <a:t>نمی</a:t>
            </a:r>
            <a:r>
              <a:rPr lang="fa-IR" b="1" dirty="0">
                <a:solidFill>
                  <a:srgbClr val="000000"/>
                </a:solidFill>
                <a:cs typeface="B Nazanin" panose="00000400000000000000" pitchFamily="2" charset="-78"/>
              </a:rPr>
              <a:t> گردد و در طبقه بندی خطر بسیار بالا(شرایط اورژانس) قرار گرفته و ارجاع فوری می شوند.</a:t>
            </a:r>
            <a:endParaRPr lang="en-US" b="1" dirty="0">
              <a:solidFill>
                <a:srgbClr val="000000"/>
              </a:solidFill>
              <a:cs typeface="B Nazanin" panose="00000400000000000000" pitchFamily="2" charset="-78"/>
            </a:endParaRPr>
          </a:p>
          <a:p>
            <a:pPr marL="285750" indent="-285750" algn="just" rtl="1">
              <a:buFont typeface="Wingdings" panose="05000000000000000000" pitchFamily="2" charset="2"/>
              <a:buChar char="§"/>
              <a:defRPr/>
            </a:pPr>
            <a:endParaRPr lang="en-US" dirty="0"/>
          </a:p>
          <a:p>
            <a:pPr algn="just" rtl="1">
              <a:defRPr/>
            </a:pPr>
            <a:endParaRPr lang="fa-IR" b="1" dirty="0">
              <a:solidFill>
                <a:srgbClr val="000000"/>
              </a:solidFill>
              <a:cs typeface="B Nazanin" panose="00000400000000000000" pitchFamily="2" charset="-78"/>
            </a:endParaRPr>
          </a:p>
          <a:p>
            <a:pPr marL="285750" indent="-285750" algn="just" rtl="1">
              <a:buFont typeface="Wingdings" panose="05000000000000000000" pitchFamily="2" charset="2"/>
              <a:buChar char="§"/>
              <a:defRPr/>
            </a:pPr>
            <a:r>
              <a:rPr lang="fa-IR" b="1" dirty="0">
                <a:solidFill>
                  <a:srgbClr val="000000"/>
                </a:solidFill>
                <a:cs typeface="B Nazanin" panose="00000400000000000000" pitchFamily="2" charset="-78"/>
              </a:rPr>
              <a:t> در افراد با سابقه قلبی عروقی نیز سطح خطر از طریق فرمول محاسبه </a:t>
            </a:r>
            <a:r>
              <a:rPr lang="fa-IR" b="1" dirty="0" err="1">
                <a:solidFill>
                  <a:srgbClr val="000000"/>
                </a:solidFill>
                <a:cs typeface="B Nazanin" panose="00000400000000000000" pitchFamily="2" charset="-78"/>
              </a:rPr>
              <a:t>نمی</a:t>
            </a:r>
            <a:r>
              <a:rPr lang="fa-IR" b="1" dirty="0">
                <a:solidFill>
                  <a:srgbClr val="000000"/>
                </a:solidFill>
                <a:cs typeface="B Nazanin" panose="00000400000000000000" pitchFamily="2" charset="-78"/>
              </a:rPr>
              <a:t> گردد و پس از بررسی فشار خون، قند خون و کلسترول، در صورتیکه در شرایط اورژانس(در بالا گفته شد) نباشند، در طبقه بندی خطر بسیار بالای قلبی عروقی قرار گرفته و ارجاع </a:t>
            </a:r>
            <a:r>
              <a:rPr lang="fa-IR" b="1" dirty="0" err="1">
                <a:solidFill>
                  <a:srgbClr val="000000"/>
                </a:solidFill>
                <a:cs typeface="B Nazanin" panose="00000400000000000000" pitchFamily="2" charset="-78"/>
              </a:rPr>
              <a:t>غیرفوری</a:t>
            </a:r>
            <a:r>
              <a:rPr lang="fa-IR" b="1" dirty="0">
                <a:solidFill>
                  <a:srgbClr val="000000"/>
                </a:solidFill>
                <a:cs typeface="B Nazanin" panose="00000400000000000000" pitchFamily="2" charset="-78"/>
              </a:rPr>
              <a:t> می شوند. در واقع این گروه اکنون مورد بررسی بیشتر قرار می گیرند.</a:t>
            </a:r>
          </a:p>
          <a:p>
            <a:pPr marL="285750" indent="-285750" algn="just" rtl="1">
              <a:buFont typeface="Wingdings" panose="05000000000000000000" pitchFamily="2" charset="2"/>
              <a:buChar char="§"/>
              <a:defRPr/>
            </a:pPr>
            <a:endParaRPr lang="fa-IR" b="1" dirty="0">
              <a:solidFill>
                <a:srgbClr val="000000"/>
              </a:solidFill>
              <a:cs typeface="B Nazanin" panose="00000400000000000000" pitchFamily="2" charset="-78"/>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D287B-C2DB-4216-814D-CCF0D4A13E07}"/>
              </a:ext>
            </a:extLst>
          </p:cNvPr>
          <p:cNvSpPr>
            <a:spLocks noGrp="1"/>
          </p:cNvSpPr>
          <p:nvPr>
            <p:ph type="title"/>
          </p:nvPr>
        </p:nvSpPr>
        <p:spPr>
          <a:xfrm>
            <a:off x="2566988" y="476250"/>
            <a:ext cx="7543800" cy="865188"/>
          </a:xfrm>
        </p:spPr>
        <p:txBody>
          <a:bodyPr>
            <a:noAutofit/>
          </a:bodyPr>
          <a:lstStyle/>
          <a:p>
            <a:pPr algn="ctr" rtl="1" eaLnBrk="1" hangingPunct="1">
              <a:defRPr/>
            </a:pPr>
            <a:r>
              <a:rPr lang="fa-IR" sz="2800" b="1" dirty="0">
                <a:solidFill>
                  <a:srgbClr val="333333"/>
                </a:solidFill>
                <a:cs typeface="B Titr" panose="00000700000000000000" pitchFamily="2" charset="-78"/>
              </a:rPr>
              <a:t>خدمت </a:t>
            </a:r>
            <a:r>
              <a:rPr lang="fa-IR" sz="2800" b="1" dirty="0" err="1">
                <a:solidFill>
                  <a:srgbClr val="333333"/>
                </a:solidFill>
                <a:cs typeface="B Titr" panose="00000700000000000000" pitchFamily="2" charset="-78"/>
              </a:rPr>
              <a:t>خطرسنجی</a:t>
            </a:r>
            <a:r>
              <a:rPr lang="fa-IR" sz="2800" b="1" dirty="0">
                <a:solidFill>
                  <a:srgbClr val="333333"/>
                </a:solidFill>
                <a:cs typeface="B Titr" panose="00000700000000000000" pitchFamily="2" charset="-78"/>
              </a:rPr>
              <a:t> بر اساس چارت جدید در سامانه </a:t>
            </a:r>
            <a:r>
              <a:rPr lang="fa-IR" sz="2800" b="1" dirty="0" err="1">
                <a:solidFill>
                  <a:srgbClr val="333333"/>
                </a:solidFill>
                <a:cs typeface="B Titr" panose="00000700000000000000" pitchFamily="2" charset="-78"/>
              </a:rPr>
              <a:t>تستی</a:t>
            </a:r>
            <a:endParaRPr lang="en-US" sz="2800" b="1" dirty="0">
              <a:solidFill>
                <a:srgbClr val="333333"/>
              </a:solidFill>
              <a:cs typeface="B Titr" panose="00000700000000000000" pitchFamily="2" charset="-78"/>
            </a:endParaRPr>
          </a:p>
        </p:txBody>
      </p:sp>
      <p:sp>
        <p:nvSpPr>
          <p:cNvPr id="3" name="Rectangle 2">
            <a:extLst>
              <a:ext uri="{FF2B5EF4-FFF2-40B4-BE49-F238E27FC236}">
                <a16:creationId xmlns:a16="http://schemas.microsoft.com/office/drawing/2014/main" id="{0F51312A-CBA3-4168-9A1E-8BDE3F977732}"/>
              </a:ext>
            </a:extLst>
          </p:cNvPr>
          <p:cNvSpPr/>
          <p:nvPr/>
        </p:nvSpPr>
        <p:spPr>
          <a:xfrm>
            <a:off x="2351088" y="1844676"/>
            <a:ext cx="7931150" cy="3140075"/>
          </a:xfrm>
          <a:prstGeom prst="rect">
            <a:avLst/>
          </a:prstGeom>
        </p:spPr>
        <p:txBody>
          <a:bodyPr>
            <a:spAutoFit/>
          </a:bodyPr>
          <a:lstStyle/>
          <a:p>
            <a:pPr algn="just" rtl="1">
              <a:defRPr/>
            </a:pPr>
            <a:endParaRPr lang="fa-IR" b="1" dirty="0">
              <a:solidFill>
                <a:srgbClr val="000000"/>
              </a:solidFill>
              <a:cs typeface="B Nazanin" panose="00000400000000000000" pitchFamily="2" charset="-78"/>
            </a:endParaRPr>
          </a:p>
          <a:p>
            <a:pPr marL="285750" indent="-285750" algn="just" rtl="1">
              <a:buFont typeface="Wingdings" panose="05000000000000000000" pitchFamily="2" charset="2"/>
              <a:buChar char="§"/>
              <a:defRPr/>
            </a:pPr>
            <a:endParaRPr lang="fa-IR" b="1" dirty="0">
              <a:solidFill>
                <a:srgbClr val="000000"/>
              </a:solidFill>
              <a:cs typeface="B Nazanin" panose="00000400000000000000" pitchFamily="2" charset="-78"/>
            </a:endParaRPr>
          </a:p>
          <a:p>
            <a:pPr marL="285750" indent="-285750" algn="just" rtl="1">
              <a:buFont typeface="Wingdings" panose="05000000000000000000" pitchFamily="2" charset="2"/>
              <a:buChar char="§"/>
              <a:defRPr/>
            </a:pPr>
            <a:r>
              <a:rPr lang="fa-IR" b="1" dirty="0">
                <a:solidFill>
                  <a:srgbClr val="000000"/>
                </a:solidFill>
                <a:cs typeface="B Nazanin" panose="00000400000000000000" pitchFamily="2" charset="-78"/>
              </a:rPr>
              <a:t>امکان ثبت نتایج </a:t>
            </a:r>
            <a:r>
              <a:rPr lang="fa-IR" b="1" dirty="0" err="1">
                <a:solidFill>
                  <a:srgbClr val="000000"/>
                </a:solidFill>
                <a:cs typeface="B Nazanin" panose="00000400000000000000" pitchFamily="2" charset="-78"/>
              </a:rPr>
              <a:t>قندخون</a:t>
            </a:r>
            <a:r>
              <a:rPr lang="fa-IR" b="1" dirty="0">
                <a:solidFill>
                  <a:srgbClr val="000000"/>
                </a:solidFill>
                <a:cs typeface="B Nazanin" panose="00000400000000000000" pitchFamily="2" charset="-78"/>
              </a:rPr>
              <a:t> و کلسترول هم </a:t>
            </a:r>
            <a:r>
              <a:rPr lang="fa-IR" b="1" dirty="0" err="1">
                <a:solidFill>
                  <a:srgbClr val="000000"/>
                </a:solidFill>
                <a:cs typeface="B Nazanin" panose="00000400000000000000" pitchFamily="2" charset="-78"/>
              </a:rPr>
              <a:t>ازطریق</a:t>
            </a:r>
            <a:r>
              <a:rPr lang="fa-IR" b="1" dirty="0">
                <a:solidFill>
                  <a:srgbClr val="000000"/>
                </a:solidFill>
                <a:cs typeface="B Nazanin" panose="00000400000000000000" pitchFamily="2" charset="-78"/>
              </a:rPr>
              <a:t> نتایج آزمایشات (حداکثر 6 ماه قبل) و هم از طریق دستگاه </a:t>
            </a:r>
            <a:r>
              <a:rPr lang="fa-IR" b="1" dirty="0" err="1">
                <a:solidFill>
                  <a:srgbClr val="000000"/>
                </a:solidFill>
                <a:cs typeface="B Nazanin" panose="00000400000000000000" pitchFamily="2" charset="-78"/>
              </a:rPr>
              <a:t>خودپایشی</a:t>
            </a:r>
            <a:r>
              <a:rPr lang="fa-IR" b="1" dirty="0">
                <a:solidFill>
                  <a:srgbClr val="000000"/>
                </a:solidFill>
                <a:cs typeface="B Nazanin" panose="00000400000000000000" pitchFamily="2" charset="-78"/>
              </a:rPr>
              <a:t> </a:t>
            </a:r>
            <a:r>
              <a:rPr lang="fa-IR" b="1" dirty="0" err="1">
                <a:solidFill>
                  <a:srgbClr val="000000"/>
                </a:solidFill>
                <a:cs typeface="B Nazanin" panose="00000400000000000000" pitchFamily="2" charset="-78"/>
              </a:rPr>
              <a:t>قندخون</a:t>
            </a:r>
            <a:r>
              <a:rPr lang="fa-IR" b="1" dirty="0">
                <a:solidFill>
                  <a:srgbClr val="000000"/>
                </a:solidFill>
                <a:cs typeface="B Nazanin" panose="00000400000000000000" pitchFamily="2" charset="-78"/>
              </a:rPr>
              <a:t> و کلسترول به طور مجزا فراهم گردیده است.</a:t>
            </a:r>
          </a:p>
          <a:p>
            <a:pPr marL="285750" indent="-285750" algn="just" rtl="1">
              <a:buFont typeface="Wingdings" panose="05000000000000000000" pitchFamily="2" charset="2"/>
              <a:buChar char="§"/>
              <a:defRPr/>
            </a:pPr>
            <a:endParaRPr lang="fa-IR" b="1" dirty="0">
              <a:solidFill>
                <a:srgbClr val="000000"/>
              </a:solidFill>
              <a:cs typeface="B Nazanin" panose="00000400000000000000" pitchFamily="2" charset="-78"/>
            </a:endParaRPr>
          </a:p>
          <a:p>
            <a:pPr marL="285750" indent="-285750" algn="just" rtl="1">
              <a:buFont typeface="Wingdings" panose="05000000000000000000" pitchFamily="2" charset="2"/>
              <a:buChar char="§"/>
              <a:defRPr/>
            </a:pPr>
            <a:r>
              <a:rPr lang="fa-IR" b="1" dirty="0">
                <a:solidFill>
                  <a:srgbClr val="000000"/>
                </a:solidFill>
                <a:cs typeface="B Nazanin" panose="00000400000000000000" pitchFamily="2" charset="-78"/>
              </a:rPr>
              <a:t>این خدمت به افرادی که دارای آزمایش نیستند هم قابل ارایه است البته فقط یک بار در طول یک سال. در واقع هر فرد فقط یک بار می تواند از مسیر  بدون آزمایش، خدمت </a:t>
            </a:r>
            <a:r>
              <a:rPr lang="fa-IR" b="1" dirty="0" err="1">
                <a:solidFill>
                  <a:srgbClr val="000000"/>
                </a:solidFill>
                <a:cs typeface="B Nazanin" panose="00000400000000000000" pitchFamily="2" charset="-78"/>
              </a:rPr>
              <a:t>خطرسنجی</a:t>
            </a:r>
            <a:r>
              <a:rPr lang="fa-IR" b="1" dirty="0">
                <a:solidFill>
                  <a:srgbClr val="000000"/>
                </a:solidFill>
                <a:cs typeface="B Nazanin" panose="00000400000000000000" pitchFamily="2" charset="-78"/>
              </a:rPr>
              <a:t> دریافت کند.</a:t>
            </a:r>
          </a:p>
          <a:p>
            <a:pPr marL="285750" indent="-285750" algn="just" rtl="1">
              <a:buFont typeface="Wingdings" panose="05000000000000000000" pitchFamily="2" charset="2"/>
              <a:buChar char="§"/>
              <a:defRPr/>
            </a:pPr>
            <a:endParaRPr lang="fa-IR" b="1" dirty="0">
              <a:solidFill>
                <a:srgbClr val="000000"/>
              </a:solidFill>
              <a:cs typeface="B Nazanin" panose="00000400000000000000" pitchFamily="2" charset="-78"/>
            </a:endParaRPr>
          </a:p>
          <a:p>
            <a:pPr marL="285750" indent="-285750" algn="just" rtl="1">
              <a:buFont typeface="Wingdings" panose="05000000000000000000" pitchFamily="2" charset="2"/>
              <a:buChar char="§"/>
              <a:defRPr/>
            </a:pPr>
            <a:r>
              <a:rPr lang="fa-IR" b="1" dirty="0">
                <a:solidFill>
                  <a:srgbClr val="000000"/>
                </a:solidFill>
                <a:cs typeface="B Nazanin" panose="00000400000000000000" pitchFamily="2" charset="-78"/>
              </a:rPr>
              <a:t>به افراد 75 سال و بالاتر خدمت </a:t>
            </a:r>
            <a:r>
              <a:rPr lang="fa-IR" b="1" dirty="0" err="1">
                <a:solidFill>
                  <a:srgbClr val="000000"/>
                </a:solidFill>
                <a:cs typeface="B Nazanin" panose="00000400000000000000" pitchFamily="2" charset="-78"/>
              </a:rPr>
              <a:t>خطرسنجی</a:t>
            </a:r>
            <a:r>
              <a:rPr lang="fa-IR" b="1" dirty="0">
                <a:solidFill>
                  <a:srgbClr val="000000"/>
                </a:solidFill>
                <a:cs typeface="B Nazanin" panose="00000400000000000000" pitchFamily="2" charset="-78"/>
              </a:rPr>
              <a:t> ارایه میشود. در واقع کلیه اندازه گیری ها و سئوال ها پرسیده میشود ولی سطح </a:t>
            </a:r>
            <a:r>
              <a:rPr lang="fa-IR" b="1" dirty="0" err="1">
                <a:solidFill>
                  <a:srgbClr val="000000"/>
                </a:solidFill>
                <a:cs typeface="B Nazanin" panose="00000400000000000000" pitchFamily="2" charset="-78"/>
              </a:rPr>
              <a:t>خطرتعیین</a:t>
            </a:r>
            <a:r>
              <a:rPr lang="fa-IR" b="1" dirty="0">
                <a:solidFill>
                  <a:srgbClr val="000000"/>
                </a:solidFill>
                <a:cs typeface="B Nazanin" panose="00000400000000000000" pitchFamily="2" charset="-78"/>
              </a:rPr>
              <a:t> </a:t>
            </a:r>
            <a:r>
              <a:rPr lang="fa-IR" b="1" dirty="0" err="1">
                <a:solidFill>
                  <a:srgbClr val="000000"/>
                </a:solidFill>
                <a:cs typeface="B Nazanin" panose="00000400000000000000" pitchFamily="2" charset="-78"/>
              </a:rPr>
              <a:t>نمی</a:t>
            </a:r>
            <a:r>
              <a:rPr lang="fa-IR" b="1" dirty="0">
                <a:solidFill>
                  <a:srgbClr val="000000"/>
                </a:solidFill>
                <a:cs typeface="B Nazanin" panose="00000400000000000000" pitchFamily="2" charset="-78"/>
              </a:rPr>
              <a:t> گردد.</a:t>
            </a:r>
            <a:endParaRPr lang="en-US" b="1" dirty="0">
              <a:solidFill>
                <a:srgbClr val="000000"/>
              </a:solidFill>
              <a:cs typeface="B Nazanin" panose="00000400000000000000" pitchFamily="2" charset="-78"/>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2A6A607-735E-4566-8EE3-5956A40AE21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83860" y="18298"/>
            <a:ext cx="5125067" cy="6776949"/>
          </a:xfrm>
        </p:spPr>
      </p:pic>
    </p:spTree>
    <p:extLst>
      <p:ext uri="{BB962C8B-B14F-4D97-AF65-F5344CB8AC3E}">
        <p14:creationId xmlns:p14="http://schemas.microsoft.com/office/powerpoint/2010/main" val="23606730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8898" y="641133"/>
          <a:ext cx="11904136" cy="7256877"/>
        </p:xfrm>
        <a:graphic>
          <a:graphicData uri="http://schemas.openxmlformats.org/drawingml/2006/table">
            <a:tbl>
              <a:tblPr rtl="1">
                <a:effectLst>
                  <a:outerShdw blurRad="50800" dist="38100" dir="18900000" algn="bl" rotWithShape="0">
                    <a:prstClr val="black">
                      <a:alpha val="40000"/>
                    </a:prstClr>
                  </a:outerShdw>
                </a:effectLst>
                <a:tableStyleId>{8A107856-5554-42FB-B03E-39F5DBC370BA}</a:tableStyleId>
              </a:tblPr>
              <a:tblGrid>
                <a:gridCol w="398457">
                  <a:extLst>
                    <a:ext uri="{9D8B030D-6E8A-4147-A177-3AD203B41FA5}">
                      <a16:colId xmlns:a16="http://schemas.microsoft.com/office/drawing/2014/main" val="20000"/>
                    </a:ext>
                  </a:extLst>
                </a:gridCol>
                <a:gridCol w="553956">
                  <a:extLst>
                    <a:ext uri="{9D8B030D-6E8A-4147-A177-3AD203B41FA5}">
                      <a16:colId xmlns:a16="http://schemas.microsoft.com/office/drawing/2014/main" val="20001"/>
                    </a:ext>
                  </a:extLst>
                </a:gridCol>
                <a:gridCol w="1171355">
                  <a:extLst>
                    <a:ext uri="{9D8B030D-6E8A-4147-A177-3AD203B41FA5}">
                      <a16:colId xmlns:a16="http://schemas.microsoft.com/office/drawing/2014/main" val="20002"/>
                    </a:ext>
                  </a:extLst>
                </a:gridCol>
                <a:gridCol w="1536982">
                  <a:extLst>
                    <a:ext uri="{9D8B030D-6E8A-4147-A177-3AD203B41FA5}">
                      <a16:colId xmlns:a16="http://schemas.microsoft.com/office/drawing/2014/main" val="20003"/>
                    </a:ext>
                  </a:extLst>
                </a:gridCol>
                <a:gridCol w="425492">
                  <a:extLst>
                    <a:ext uri="{9D8B030D-6E8A-4147-A177-3AD203B41FA5}">
                      <a16:colId xmlns:a16="http://schemas.microsoft.com/office/drawing/2014/main" val="20004"/>
                    </a:ext>
                  </a:extLst>
                </a:gridCol>
                <a:gridCol w="373392">
                  <a:extLst>
                    <a:ext uri="{9D8B030D-6E8A-4147-A177-3AD203B41FA5}">
                      <a16:colId xmlns:a16="http://schemas.microsoft.com/office/drawing/2014/main" val="20005"/>
                    </a:ext>
                  </a:extLst>
                </a:gridCol>
                <a:gridCol w="373392">
                  <a:extLst>
                    <a:ext uri="{9D8B030D-6E8A-4147-A177-3AD203B41FA5}">
                      <a16:colId xmlns:a16="http://schemas.microsoft.com/office/drawing/2014/main" val="3686286644"/>
                    </a:ext>
                  </a:extLst>
                </a:gridCol>
                <a:gridCol w="719144">
                  <a:extLst>
                    <a:ext uri="{9D8B030D-6E8A-4147-A177-3AD203B41FA5}">
                      <a16:colId xmlns:a16="http://schemas.microsoft.com/office/drawing/2014/main" val="20006"/>
                    </a:ext>
                  </a:extLst>
                </a:gridCol>
                <a:gridCol w="469274">
                  <a:extLst>
                    <a:ext uri="{9D8B030D-6E8A-4147-A177-3AD203B41FA5}">
                      <a16:colId xmlns:a16="http://schemas.microsoft.com/office/drawing/2014/main" val="20007"/>
                    </a:ext>
                  </a:extLst>
                </a:gridCol>
                <a:gridCol w="351956">
                  <a:extLst>
                    <a:ext uri="{9D8B030D-6E8A-4147-A177-3AD203B41FA5}">
                      <a16:colId xmlns:a16="http://schemas.microsoft.com/office/drawing/2014/main" val="20008"/>
                    </a:ext>
                  </a:extLst>
                </a:gridCol>
                <a:gridCol w="418996">
                  <a:extLst>
                    <a:ext uri="{9D8B030D-6E8A-4147-A177-3AD203B41FA5}">
                      <a16:colId xmlns:a16="http://schemas.microsoft.com/office/drawing/2014/main" val="20009"/>
                    </a:ext>
                  </a:extLst>
                </a:gridCol>
                <a:gridCol w="1692739">
                  <a:extLst>
                    <a:ext uri="{9D8B030D-6E8A-4147-A177-3AD203B41FA5}">
                      <a16:colId xmlns:a16="http://schemas.microsoft.com/office/drawing/2014/main" val="20010"/>
                    </a:ext>
                  </a:extLst>
                </a:gridCol>
                <a:gridCol w="519555">
                  <a:extLst>
                    <a:ext uri="{9D8B030D-6E8A-4147-A177-3AD203B41FA5}">
                      <a16:colId xmlns:a16="http://schemas.microsoft.com/office/drawing/2014/main" val="20011"/>
                    </a:ext>
                  </a:extLst>
                </a:gridCol>
                <a:gridCol w="452515">
                  <a:extLst>
                    <a:ext uri="{9D8B030D-6E8A-4147-A177-3AD203B41FA5}">
                      <a16:colId xmlns:a16="http://schemas.microsoft.com/office/drawing/2014/main" val="20012"/>
                    </a:ext>
                  </a:extLst>
                </a:gridCol>
                <a:gridCol w="335196">
                  <a:extLst>
                    <a:ext uri="{9D8B030D-6E8A-4147-A177-3AD203B41FA5}">
                      <a16:colId xmlns:a16="http://schemas.microsoft.com/office/drawing/2014/main" val="20013"/>
                    </a:ext>
                  </a:extLst>
                </a:gridCol>
                <a:gridCol w="418996">
                  <a:extLst>
                    <a:ext uri="{9D8B030D-6E8A-4147-A177-3AD203B41FA5}">
                      <a16:colId xmlns:a16="http://schemas.microsoft.com/office/drawing/2014/main" val="20014"/>
                    </a:ext>
                  </a:extLst>
                </a:gridCol>
                <a:gridCol w="486033">
                  <a:extLst>
                    <a:ext uri="{9D8B030D-6E8A-4147-A177-3AD203B41FA5}">
                      <a16:colId xmlns:a16="http://schemas.microsoft.com/office/drawing/2014/main" val="20015"/>
                    </a:ext>
                  </a:extLst>
                </a:gridCol>
                <a:gridCol w="469275">
                  <a:extLst>
                    <a:ext uri="{9D8B030D-6E8A-4147-A177-3AD203B41FA5}">
                      <a16:colId xmlns:a16="http://schemas.microsoft.com/office/drawing/2014/main" val="20016"/>
                    </a:ext>
                  </a:extLst>
                </a:gridCol>
                <a:gridCol w="335196">
                  <a:extLst>
                    <a:ext uri="{9D8B030D-6E8A-4147-A177-3AD203B41FA5}">
                      <a16:colId xmlns:a16="http://schemas.microsoft.com/office/drawing/2014/main" val="20017"/>
                    </a:ext>
                  </a:extLst>
                </a:gridCol>
                <a:gridCol w="402235">
                  <a:extLst>
                    <a:ext uri="{9D8B030D-6E8A-4147-A177-3AD203B41FA5}">
                      <a16:colId xmlns:a16="http://schemas.microsoft.com/office/drawing/2014/main" val="20018"/>
                    </a:ext>
                  </a:extLst>
                </a:gridCol>
              </a:tblGrid>
              <a:tr h="180081">
                <a:tc rowSpan="3">
                  <a:txBody>
                    <a:bodyPr/>
                    <a:lstStyle/>
                    <a:p>
                      <a:pPr algn="ctr" rtl="1" fontAlgn="ctr"/>
                      <a:r>
                        <a:rPr lang="fa-IR" sz="1100" b="1" u="none" strike="noStrike" dirty="0">
                          <a:effectLst/>
                          <a:cs typeface="B Mitra" panose="00000400000000000000" pitchFamily="2" charset="-78"/>
                        </a:rPr>
                        <a:t>ردیف</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3">
                  <a:txBody>
                    <a:bodyPr/>
                    <a:lstStyle/>
                    <a:p>
                      <a:pPr algn="ctr" rtl="1" fontAlgn="ctr"/>
                      <a:r>
                        <a:rPr lang="fa-IR" sz="1100" b="1" u="none" strike="noStrike">
                          <a:effectLst/>
                          <a:cs typeface="B Mitra" panose="00000400000000000000" pitchFamily="2" charset="-78"/>
                        </a:rPr>
                        <a:t>هدف کلی</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3">
                  <a:txBody>
                    <a:bodyPr/>
                    <a:lstStyle/>
                    <a:p>
                      <a:pPr algn="ctr" rtl="1" fontAlgn="ctr"/>
                      <a:r>
                        <a:rPr lang="fa-IR" sz="1100" b="1" u="none" strike="noStrike">
                          <a:effectLst/>
                          <a:cs typeface="B Mitra" panose="00000400000000000000" pitchFamily="2" charset="-78"/>
                        </a:rPr>
                        <a:t>راهبرد</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3">
                  <a:txBody>
                    <a:bodyPr/>
                    <a:lstStyle/>
                    <a:p>
                      <a:pPr algn="ctr" rtl="1" fontAlgn="ctr"/>
                      <a:r>
                        <a:rPr lang="fa-IR" sz="1100" b="1" u="none" strike="noStrike">
                          <a:effectLst/>
                          <a:cs typeface="B Mitra" panose="00000400000000000000" pitchFamily="2" charset="-78"/>
                        </a:rPr>
                        <a:t>عنوان هدف اختصاصی</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gridSpan="3">
                  <a:txBody>
                    <a:bodyPr/>
                    <a:lstStyle/>
                    <a:p>
                      <a:pPr algn="ctr" rtl="1" fontAlgn="ctr"/>
                      <a:r>
                        <a:rPr lang="fa-IR" sz="1100" b="1" u="none" strike="noStrike" dirty="0">
                          <a:effectLst/>
                          <a:cs typeface="B Mitra" panose="00000400000000000000" pitchFamily="2" charset="-78"/>
                        </a:rPr>
                        <a:t>برآورددستیابی</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hMerge="1">
                  <a:txBody>
                    <a:bodyPr/>
                    <a:lstStyle/>
                    <a:p>
                      <a:pPr rtl="1"/>
                      <a:endParaRPr lang="fa-IR"/>
                    </a:p>
                  </a:txBody>
                  <a:tcPr/>
                </a:tc>
                <a:tc rowSpan="2" hMerge="1">
                  <a:txBody>
                    <a:bodyPr/>
                    <a:lstStyle/>
                    <a:p>
                      <a:pPr algn="ctr" rtl="1" fontAlgn="ct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gridSpan="4">
                  <a:txBody>
                    <a:bodyPr/>
                    <a:lstStyle/>
                    <a:p>
                      <a:pPr algn="ctr" rtl="1" fontAlgn="ctr"/>
                      <a:r>
                        <a:rPr lang="fa-IR" sz="1100" b="1" u="none" strike="noStrike">
                          <a:effectLst/>
                          <a:cs typeface="B Mitra" panose="00000400000000000000" pitchFamily="2" charset="-78"/>
                        </a:rPr>
                        <a:t>مقدار شاخص سه ماهه</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hMerge="1">
                  <a:txBody>
                    <a:bodyPr/>
                    <a:lstStyle/>
                    <a:p>
                      <a:pPr rtl="1"/>
                      <a:endParaRPr lang="fa-IR"/>
                    </a:p>
                  </a:txBody>
                  <a:tcPr/>
                </a:tc>
                <a:tc rowSpan="2" hMerge="1">
                  <a:txBody>
                    <a:bodyPr/>
                    <a:lstStyle/>
                    <a:p>
                      <a:pPr rtl="1"/>
                      <a:endParaRPr lang="fa-IR"/>
                    </a:p>
                  </a:txBody>
                  <a:tcPr/>
                </a:tc>
                <a:tc rowSpan="2" hMerge="1">
                  <a:txBody>
                    <a:bodyPr/>
                    <a:lstStyle/>
                    <a:p>
                      <a:pPr rtl="1"/>
                      <a:endParaRPr lang="fa-IR"/>
                    </a:p>
                  </a:txBody>
                  <a:tcPr/>
                </a:tc>
                <a:tc rowSpan="3">
                  <a:txBody>
                    <a:bodyPr/>
                    <a:lstStyle/>
                    <a:p>
                      <a:pPr algn="ctr" rtl="1" fontAlgn="ctr"/>
                      <a:r>
                        <a:rPr lang="fa-IR" sz="1100" b="1" u="none" strike="noStrike">
                          <a:effectLst/>
                          <a:cs typeface="B Mitra" panose="00000400000000000000" pitchFamily="2" charset="-78"/>
                        </a:rPr>
                        <a:t>عنوان فعالیت</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gridSpan="4">
                  <a:txBody>
                    <a:bodyPr/>
                    <a:lstStyle/>
                    <a:p>
                      <a:pPr algn="ctr" rtl="1" fontAlgn="ctr"/>
                      <a:r>
                        <a:rPr lang="fa-IR" sz="1100" b="1" u="none" strike="noStrike">
                          <a:effectLst/>
                          <a:cs typeface="B Mitra" panose="00000400000000000000" pitchFamily="2" charset="-78"/>
                        </a:rPr>
                        <a:t>درصد  پیشرفت فعالیت در سه ماهه </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4">
                  <a:txBody>
                    <a:bodyPr/>
                    <a:lstStyle/>
                    <a:p>
                      <a:pPr algn="ctr" rtl="1" fontAlgn="ctr"/>
                      <a:r>
                        <a:rPr lang="fa-IR" sz="1100" b="1" u="none" strike="noStrike">
                          <a:effectLst/>
                          <a:cs typeface="B Mitra" panose="00000400000000000000" pitchFamily="2" charset="-78"/>
                        </a:rPr>
                        <a:t>چالش  های موجود سه ماهه</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0"/>
                  </a:ext>
                </a:extLst>
              </a:tr>
              <a:tr h="81770">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gridSpan="3" vMerge="1">
                  <a:txBody>
                    <a:bodyPr/>
                    <a:lstStyle/>
                    <a:p>
                      <a:pPr algn="ctr" rtl="1" fontAlgn="ctr"/>
                      <a:endParaRPr lang="fa-IR" sz="1000" b="1" i="0" u="none" strike="noStrike">
                        <a:solidFill>
                          <a:srgbClr val="000000"/>
                        </a:solidFill>
                        <a:effectLst/>
                        <a:latin typeface="B Titr" panose="00000700000000000000" pitchFamily="2" charset="-78"/>
                        <a:cs typeface="B Titr" panose="00000700000000000000" pitchFamily="2" charset="-78"/>
                      </a:endParaRPr>
                    </a:p>
                  </a:txBody>
                  <a:tcPr marL="944" marR="944" marT="944" marB="0" anchor="ctr"/>
                </a:tc>
                <a:tc hMerge="1" vMerge="1">
                  <a:txBody>
                    <a:bodyPr/>
                    <a:lstStyle/>
                    <a:p>
                      <a:pPr algn="ctr" rtl="0" fontAlgn="ctr"/>
                      <a:endParaRPr lang="fa-IR" sz="1000" b="1" i="0" u="none" strike="noStrike">
                        <a:solidFill>
                          <a:srgbClr val="000000"/>
                        </a:solidFill>
                        <a:effectLst/>
                        <a:latin typeface="B Titr" panose="00000700000000000000" pitchFamily="2" charset="-78"/>
                        <a:cs typeface="B Titr" panose="00000700000000000000" pitchFamily="2" charset="-78"/>
                      </a:endParaRPr>
                    </a:p>
                  </a:txBody>
                  <a:tcPr marL="944" marR="944" marT="944" marB="0" anchor="ctr"/>
                </a:tc>
                <a:tc hMerge="1" vMerge="1">
                  <a:txBody>
                    <a:bodyPr/>
                    <a:lstStyle/>
                    <a:p>
                      <a:endParaRPr lang="en-US"/>
                    </a:p>
                  </a:txBody>
                  <a:tcPr/>
                </a:tc>
                <a:tc gridSpan="4" vMerge="1">
                  <a:txBody>
                    <a:bodyPr/>
                    <a:lstStyle/>
                    <a:p>
                      <a:pPr algn="ctr" rtl="1" fontAlgn="ctr"/>
                      <a:endParaRPr lang="fa-IR" sz="1000" b="1" i="0" u="none" strike="noStrike">
                        <a:solidFill>
                          <a:srgbClr val="000000"/>
                        </a:solidFill>
                        <a:effectLst/>
                        <a:latin typeface="B Titr" panose="00000700000000000000" pitchFamily="2" charset="-78"/>
                        <a:cs typeface="B Titr" panose="00000700000000000000" pitchFamily="2" charset="-78"/>
                      </a:endParaRPr>
                    </a:p>
                  </a:txBody>
                  <a:tcPr marL="944" marR="944" marT="944" marB="0" anchor="ctr"/>
                </a:tc>
                <a:tc hMerge="1" vMerge="1">
                  <a:txBody>
                    <a:bodyPr/>
                    <a:lstStyle/>
                    <a:p>
                      <a:pPr algn="ctr" rtl="1" fontAlgn="ctr"/>
                      <a:endParaRPr lang="fa-IR" sz="1000" b="1" i="0" u="none" strike="noStrike">
                        <a:solidFill>
                          <a:srgbClr val="000000"/>
                        </a:solidFill>
                        <a:effectLst/>
                        <a:latin typeface="B Titr" panose="00000700000000000000" pitchFamily="2" charset="-78"/>
                        <a:cs typeface="B Titr" panose="00000700000000000000" pitchFamily="2" charset="-78"/>
                      </a:endParaRPr>
                    </a:p>
                  </a:txBody>
                  <a:tcPr marL="944" marR="944" marT="944" marB="0" anchor="ctr"/>
                </a:tc>
                <a:tc hMerge="1" vMerge="1">
                  <a:txBody>
                    <a:bodyPr/>
                    <a:lstStyle/>
                    <a:p>
                      <a:pPr algn="ctr" rtl="1" fontAlgn="ctr"/>
                      <a:endParaRPr lang="fa-IR" sz="1000" b="1" i="0" u="none" strike="noStrike">
                        <a:solidFill>
                          <a:srgbClr val="000000"/>
                        </a:solidFill>
                        <a:effectLst/>
                        <a:latin typeface="B Titr" panose="00000700000000000000" pitchFamily="2" charset="-78"/>
                        <a:cs typeface="B Titr" panose="00000700000000000000" pitchFamily="2" charset="-78"/>
                      </a:endParaRPr>
                    </a:p>
                  </a:txBody>
                  <a:tcPr marL="944" marR="944" marT="944" marB="0" anchor="ctr"/>
                </a:tc>
                <a:tc hMerge="1" vMerge="1">
                  <a:txBody>
                    <a:bodyPr/>
                    <a:lstStyle/>
                    <a:p>
                      <a:pPr algn="ctr" rtl="1" fontAlgn="ctr"/>
                      <a:endParaRPr lang="fa-IR" sz="1000" b="1" i="0" u="none" strike="noStrike">
                        <a:solidFill>
                          <a:srgbClr val="000000"/>
                        </a:solidFill>
                        <a:effectLst/>
                        <a:latin typeface="B Titr" panose="00000700000000000000" pitchFamily="2" charset="-78"/>
                        <a:cs typeface="B Titr" panose="00000700000000000000" pitchFamily="2" charset="-78"/>
                      </a:endParaRPr>
                    </a:p>
                  </a:txBody>
                  <a:tcPr marL="944" marR="944" marT="944" marB="0" anchor="ctr"/>
                </a:tc>
                <a:tc vMerge="1">
                  <a:txBody>
                    <a:bodyPr/>
                    <a:lstStyle/>
                    <a:p>
                      <a:pPr rtl="1"/>
                      <a:endParaRPr lang="fa-IR"/>
                    </a:p>
                  </a:txBody>
                  <a:tcPr/>
                </a:tc>
                <a:tc rowSpan="2">
                  <a:txBody>
                    <a:bodyPr/>
                    <a:lstStyle/>
                    <a:p>
                      <a:pPr algn="ctr" rtl="1" fontAlgn="ctr"/>
                      <a:r>
                        <a:rPr lang="fa-IR" sz="1100" b="1" u="none" strike="noStrike">
                          <a:effectLst/>
                          <a:cs typeface="B Mitra" panose="00000400000000000000" pitchFamily="2" charset="-78"/>
                        </a:rPr>
                        <a:t>اول</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dirty="0">
                          <a:effectLst/>
                          <a:cs typeface="B Mitra" panose="00000400000000000000" pitchFamily="2" charset="-78"/>
                        </a:rPr>
                        <a:t>دوم</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dirty="0">
                          <a:effectLst/>
                          <a:cs typeface="B Mitra" panose="00000400000000000000" pitchFamily="2" charset="-78"/>
                        </a:rPr>
                        <a:t>سوم</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چهارم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اول</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دوم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سوم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چهارم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extLst>
                  <a:ext uri="{0D108BD9-81ED-4DB2-BD59-A6C34878D82A}">
                    <a16:rowId xmlns:a16="http://schemas.microsoft.com/office/drawing/2014/main" val="10001"/>
                  </a:ext>
                </a:extLst>
              </a:tr>
              <a:tr h="245486">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algn="ctr" rtl="1" fontAlgn="ctr"/>
                      <a:r>
                        <a:rPr lang="fa-IR" sz="1100" b="1" u="none" strike="noStrike">
                          <a:effectLst/>
                          <a:cs typeface="B Mitra" panose="00000400000000000000" pitchFamily="2" charset="-78"/>
                        </a:rPr>
                        <a:t>5ساله</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1404</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Titr" panose="00000700000000000000" pitchFamily="2" charset="-78"/>
                          <a:cs typeface="B Mitra" panose="00000400000000000000" pitchFamily="2" charset="-78"/>
                        </a:rPr>
                        <a:t>هدف بهار</a:t>
                      </a:r>
                    </a:p>
                  </a:txBody>
                  <a:tcPr marL="944" marR="944" marT="944" marB="0" anchor="ctr"/>
                </a:tc>
                <a:tc>
                  <a:txBody>
                    <a:bodyPr/>
                    <a:lstStyle/>
                    <a:p>
                      <a:pPr algn="ctr" rtl="1" fontAlgn="ctr"/>
                      <a:r>
                        <a:rPr lang="fa-IR" sz="1100" b="1" u="none" strike="noStrike">
                          <a:effectLst/>
                          <a:cs typeface="B Mitra" panose="00000400000000000000" pitchFamily="2" charset="-78"/>
                        </a:rPr>
                        <a:t>اول</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دوم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سوم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چهارم</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extLst>
                  <a:ext uri="{0D108BD9-81ED-4DB2-BD59-A6C34878D82A}">
                    <a16:rowId xmlns:a16="http://schemas.microsoft.com/office/drawing/2014/main" val="10002"/>
                  </a:ext>
                </a:extLst>
              </a:tr>
              <a:tr h="359053">
                <a:tc>
                  <a:txBody>
                    <a:bodyPr/>
                    <a:lstStyle/>
                    <a:p>
                      <a:pPr algn="ctr" rtl="0" fontAlgn="ctr"/>
                      <a:r>
                        <a:rPr lang="fa-IR" sz="1100" b="1" u="none" strike="noStrike" dirty="0">
                          <a:effectLst/>
                          <a:cs typeface="B Mitra" panose="00000400000000000000" pitchFamily="2" charset="-78"/>
                        </a:rPr>
                        <a:t>13</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tc>
                <a:tc rowSpan="6">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100" b="1" u="none" strike="noStrike" dirty="0">
                          <a:effectLst/>
                          <a:cs typeface="B Mitra" panose="00000400000000000000" pitchFamily="2" charset="-78"/>
                        </a:rPr>
                        <a:t>ارتقای مستمر کیفیت </a:t>
                      </a:r>
                      <a:br>
                        <a:rPr lang="fa-IR" sz="1100" b="1" u="none" strike="noStrike" dirty="0">
                          <a:effectLst/>
                          <a:cs typeface="B Mitra" panose="00000400000000000000" pitchFamily="2" charset="-78"/>
                        </a:rPr>
                      </a:br>
                      <a:r>
                        <a:rPr lang="fa-IR" sz="1100" b="1" u="none" strike="noStrike" dirty="0">
                          <a:effectLst/>
                          <a:cs typeface="B Mitra" panose="00000400000000000000" pitchFamily="2" charset="-78"/>
                        </a:rPr>
                        <a:t>مراقبت ها، خدمات و </a:t>
                      </a:r>
                      <a:br>
                        <a:rPr lang="fa-IR" sz="1100" b="1" u="none" strike="noStrike" dirty="0">
                          <a:effectLst/>
                          <a:cs typeface="B Mitra" panose="00000400000000000000" pitchFamily="2" charset="-78"/>
                        </a:rPr>
                      </a:br>
                      <a:r>
                        <a:rPr lang="fa-IR" sz="1100" b="1" u="none" strike="noStrike" dirty="0">
                          <a:effectLst/>
                          <a:cs typeface="B Mitra" panose="00000400000000000000" pitchFamily="2" charset="-78"/>
                        </a:rPr>
                        <a:t>سواد سلامت</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a:effectLst/>
                          <a:cs typeface="B Mitra" panose="00000400000000000000" pitchFamily="2" charset="-78"/>
                        </a:rPr>
                        <a:t>پایش (شناسایی و کنترل) بيماران با اختلالات چربی خون در قالب پزشک خانواده</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افزایش شناسایی بیماران مبتلا به چربی خون بالا</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30%</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26%</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i="0" u="none" strike="noStrike" dirty="0">
                          <a:solidFill>
                            <a:srgbClr val="000000"/>
                          </a:solidFill>
                          <a:effectLst/>
                          <a:latin typeface="B Nazanin" panose="00000400000000000000" pitchFamily="2" charset="-78"/>
                          <a:cs typeface="B Mitra" panose="00000400000000000000" pitchFamily="2" charset="-78"/>
                        </a:rPr>
                        <a:t>25.1</a:t>
                      </a:r>
                    </a:p>
                  </a:txBody>
                  <a:tcPr marL="944" marR="944" marT="944" marB="0" anchor="ctr"/>
                </a:tc>
                <a:tc>
                  <a:txBody>
                    <a:bodyPr/>
                    <a:lstStyle/>
                    <a:p>
                      <a:pPr algn="ctr" rtl="0" fontAlgn="ctr"/>
                      <a:r>
                        <a:rPr lang="fa-IR" sz="1100" b="1" u="none" strike="noStrike" dirty="0">
                          <a:effectLst/>
                          <a:cs typeface="B Mitra" panose="00000400000000000000" pitchFamily="2" charset="-78"/>
                        </a:rPr>
                        <a:t> 25/1</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r>
                        <a:rPr lang="ar-SA" sz="1100" kern="1200" dirty="0">
                          <a:solidFill>
                            <a:schemeClr val="dk1"/>
                          </a:solidFill>
                          <a:effectLst/>
                          <a:latin typeface="+mn-lt"/>
                          <a:ea typeface="+mn-ea"/>
                          <a:cs typeface="+mn-cs"/>
                        </a:rPr>
                        <a:t>شناسايي افراد مبتلا به اختلال چربي هاي خون درهر فصل</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r>
                        <a:rPr lang="fa-IR" sz="1100" b="1" i="0" u="none" strike="noStrike" baseline="0" dirty="0">
                          <a:solidFill>
                            <a:schemeClr val="dk1"/>
                          </a:solidFill>
                          <a:effectLst/>
                          <a:latin typeface="+mn-lt"/>
                          <a:cs typeface="B Mitra" panose="00000400000000000000" pitchFamily="2" charset="-78"/>
                        </a:rPr>
                        <a:t> 100%</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gridSpan="4">
                  <a:txBody>
                    <a:bodyPr/>
                    <a:lstStyle/>
                    <a:p>
                      <a:pPr algn="ctr" rtl="0" fontAlgn="b"/>
                      <a:r>
                        <a:rPr lang="fa-IR" sz="1100" b="1" u="none" strike="noStrike" dirty="0">
                          <a:effectLst/>
                          <a:cs typeface="B Mitra" panose="00000400000000000000" pitchFamily="2" charset="-78"/>
                        </a:rPr>
                        <a:t> </a:t>
                      </a:r>
                    </a:p>
                    <a:p>
                      <a:pPr algn="ctr" rtl="0" fontAlgn="b"/>
                      <a:r>
                        <a:rPr lang="fa-IR" sz="1100" b="1" u="none" strike="noStrike" dirty="0">
                          <a:effectLst/>
                          <a:cs typeface="B Mitra" panose="00000400000000000000" pitchFamily="2" charset="-78"/>
                        </a:rPr>
                        <a:t> </a:t>
                      </a:r>
                    </a:p>
                    <a:p>
                      <a:pPr algn="ctr" rtl="0" fontAlgn="b"/>
                      <a:r>
                        <a:rPr lang="fa-IR" sz="1100" b="1" u="none" strike="noStrike" dirty="0">
                          <a:effectLst/>
                          <a:cs typeface="B Mitra" panose="00000400000000000000" pitchFamily="2" charset="-78"/>
                        </a:rPr>
                        <a:t> </a:t>
                      </a:r>
                    </a:p>
                    <a:p>
                      <a:pPr algn="ctr" rtl="0" fontAlgn="b"/>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tc hMerge="1">
                  <a:txBody>
                    <a:bodyPr/>
                    <a:lstStyle/>
                    <a:p>
                      <a:pPr algn="ctr" rtl="0" fontAlgn="b"/>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tc hMerge="1">
                  <a:txBody>
                    <a:bodyPr/>
                    <a:lstStyle/>
                    <a:p>
                      <a:pPr algn="ctr" rtl="0" fontAlgn="b"/>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tc hMerge="1">
                  <a:txBody>
                    <a:bodyPr/>
                    <a:lstStyle/>
                    <a:p>
                      <a:pPr algn="ctr" rtl="0" fontAlgn="b"/>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0003"/>
                  </a:ext>
                </a:extLst>
              </a:tr>
              <a:tr h="428451">
                <a:tc rowSpan="2">
                  <a:txBody>
                    <a:bodyPr/>
                    <a:lstStyle/>
                    <a:p>
                      <a:pPr algn="ctr" rtl="0" fontAlgn="ctr"/>
                      <a:r>
                        <a:rPr lang="fa-IR" sz="1100" b="1" u="none" strike="noStrike">
                          <a:effectLst/>
                          <a:cs typeface="B Mitra" panose="00000400000000000000" pitchFamily="2" charset="-78"/>
                        </a:rPr>
                        <a:t>14</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vMerge="1">
                  <a:txBody>
                    <a:bodyPr/>
                    <a:lstStyle/>
                    <a:p>
                      <a:pPr rtl="1"/>
                      <a:endParaRPr lang="fa-IR"/>
                    </a:p>
                  </a:txBody>
                  <a:tcPr/>
                </a:tc>
                <a:tc>
                  <a:txBody>
                    <a:bodyPr/>
                    <a:lstStyle/>
                    <a:p>
                      <a:pPr algn="ctr" rtl="1" fontAlgn="ctr"/>
                      <a:r>
                        <a:rPr lang="fa-IR" sz="1100" b="1" u="none" strike="noStrike">
                          <a:effectLst/>
                          <a:cs typeface="B Mitra" panose="00000400000000000000" pitchFamily="2" charset="-78"/>
                        </a:rPr>
                        <a:t>افزایش پوشش مراقبت موثر بيماران مبتلا به اختلالات چربی خون</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85%</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20%</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b"/>
                      <a:r>
                        <a:rPr lang="fa-IR" sz="1100" b="1" i="0" u="none" strike="noStrike" dirty="0">
                          <a:solidFill>
                            <a:srgbClr val="000000"/>
                          </a:solidFill>
                          <a:effectLst/>
                          <a:latin typeface="Arial" panose="020B0604020202020204" pitchFamily="34" charset="0"/>
                          <a:cs typeface="B Mitra" panose="00000400000000000000" pitchFamily="2" charset="-78"/>
                        </a:rPr>
                        <a:t>در حال حاضر قابل گزارش گیری نیست</a:t>
                      </a:r>
                    </a:p>
                  </a:txBody>
                  <a:tcPr marL="944" marR="944" marT="944" marB="0" anchor="b"/>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0004"/>
                  </a:ext>
                </a:extLst>
              </a:tr>
              <a:tr h="219258">
                <a:tc vMerge="1">
                  <a:txBody>
                    <a:bodyPr/>
                    <a:lstStyle/>
                    <a:p>
                      <a:pPr algn="ctr" rtl="0" fontAlgn="ct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endParaRPr lang="en-US"/>
                    </a:p>
                  </a:txBody>
                  <a:tcPr/>
                </a:tc>
                <a:tc rowSpan="2">
                  <a:txBody>
                    <a:bodyPr/>
                    <a:lstStyle/>
                    <a:p>
                      <a:pPr algn="ctr" rtl="1" fontAlgn="ctr"/>
                      <a:r>
                        <a:rPr lang="fa-IR" sz="1100" b="1" u="none" strike="noStrike">
                          <a:effectLst/>
                          <a:cs typeface="B Mitra" panose="00000400000000000000" pitchFamily="2" charset="-78"/>
                        </a:rPr>
                        <a:t>اجراي برنامه فعاليت بدني در قالب بسته خدمتي سطح یک</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1" fontAlgn="ctr"/>
                      <a:r>
                        <a:rPr lang="fa-IR" sz="1100" b="1" u="none" strike="noStrike" dirty="0">
                          <a:effectLst/>
                          <a:cs typeface="B Mitra" panose="00000400000000000000" pitchFamily="2" charset="-78"/>
                        </a:rPr>
                        <a:t>کاهش کم تحرکی در جمعیت30 سال و بالاتر</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5 % کاهش</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u="none" strike="noStrike" dirty="0">
                          <a:effectLst/>
                          <a:cs typeface="B Mitra" panose="00000400000000000000" pitchFamily="2" charset="-78"/>
                        </a:rPr>
                        <a:t>1%کاهش</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rowSpan="2">
                  <a:txBody>
                    <a:bodyPr/>
                    <a:lstStyle/>
                    <a:p>
                      <a:pPr algn="ctr" rtl="0" fontAlgn="b"/>
                      <a:r>
                        <a:rPr lang="fa-IR" sz="1100" b="1" u="none" strike="noStrike">
                          <a:effectLst/>
                          <a:cs typeface="B Mitra" panose="00000400000000000000" pitchFamily="2" charset="-78"/>
                        </a:rPr>
                        <a:t>اجراي برنامه فعاليت بدني در قالب بسته خدمتي سطح یک</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rowSpan="2">
                  <a:txBody>
                    <a:bodyPr/>
                    <a:lstStyle/>
                    <a:p>
                      <a:pPr algn="ctr" rtl="0" fontAlgn="ctr"/>
                      <a:r>
                        <a:rPr lang="fa-IR" sz="1100" b="1" u="none" strike="noStrike">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rowSpan="2">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rowSpan="2">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rowSpan="2">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rowSpan="2">
                  <a:txBody>
                    <a:bodyPr/>
                    <a:lstStyle/>
                    <a:p>
                      <a:pPr algn="ctr" rtl="0" fontAlgn="b"/>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593669268"/>
                  </a:ext>
                </a:extLst>
              </a:tr>
              <a:tr h="359053">
                <a:tc>
                  <a:txBody>
                    <a:bodyPr/>
                    <a:lstStyle/>
                    <a:p>
                      <a:pPr algn="ctr" rtl="0" fontAlgn="ctr"/>
                      <a:r>
                        <a:rPr lang="fa-IR" sz="1100" b="1" u="none" strike="noStrike">
                          <a:effectLst/>
                          <a:cs typeface="B Mitra" panose="00000400000000000000" pitchFamily="2" charset="-78"/>
                        </a:rPr>
                        <a:t>15</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vMerge="1">
                  <a:txBody>
                    <a:bodyPr/>
                    <a:lstStyle/>
                    <a:p>
                      <a:pPr algn="ctr" rtl="1" fontAlgn="ctr"/>
                      <a:r>
                        <a:rPr lang="fa-IR" sz="1100" b="1" u="none" strike="noStrike">
                          <a:effectLst/>
                          <a:cs typeface="B Mitra" panose="00000400000000000000" pitchFamily="2" charset="-78"/>
                        </a:rPr>
                        <a:t>اجراي برنامه فعاليت بدني در قالب بسته خدمتي سطح یک</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1" fontAlgn="ctr"/>
                      <a:r>
                        <a:rPr lang="fa-IR" sz="1100" b="1" u="none" strike="noStrike">
                          <a:effectLst/>
                          <a:cs typeface="B Mitra" panose="00000400000000000000" pitchFamily="2" charset="-78"/>
                        </a:rPr>
                        <a:t>کاهش کم تحرکی در جمعیت30 سال و بالاتر</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5 % کاهش</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1%کاهش</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1" fontAlgn="ctr"/>
                      <a:r>
                        <a:rPr lang="fa-IR" sz="1100" b="1" u="none" strike="noStrike">
                          <a:effectLst/>
                          <a:cs typeface="B Mitra" panose="00000400000000000000" pitchFamily="2" charset="-78"/>
                        </a:rPr>
                        <a:t>اجراي برنامه فعاليت بدني در قالب بسته خدمتي سطح یک</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vMerge="1">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vMerge="1">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vMerge="1">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vMerge="1">
                  <a:txBody>
                    <a:bodyPr/>
                    <a:lstStyle/>
                    <a:p>
                      <a:pPr algn="ctr" rtl="0" fontAlgn="b"/>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0005"/>
                  </a:ext>
                </a:extLst>
              </a:tr>
              <a:tr h="648997">
                <a:tc>
                  <a:txBody>
                    <a:bodyPr/>
                    <a:lstStyle/>
                    <a:p>
                      <a:pPr algn="ctr" rtl="0" fontAlgn="ctr"/>
                      <a:r>
                        <a:rPr lang="fa-IR" sz="1100" b="1" u="none" strike="noStrike">
                          <a:effectLst/>
                          <a:cs typeface="B Mitra" panose="00000400000000000000" pitchFamily="2" charset="-78"/>
                        </a:rPr>
                        <a:t>16</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rowSpan="2">
                  <a:txBody>
                    <a:bodyPr/>
                    <a:lstStyle/>
                    <a:p>
                      <a:pPr algn="ctr" rtl="1" fontAlgn="ctr"/>
                      <a:r>
                        <a:rPr lang="fa-IR" sz="1100" b="1" u="none" strike="noStrike">
                          <a:effectLst/>
                          <a:cs typeface="B Mitra" panose="00000400000000000000" pitchFamily="2" charset="-78"/>
                        </a:rPr>
                        <a:t>ارتقای نظام مدیریت و مراقبت بیماری های اولویت دار</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ارتقای پوشش تشخیص زودهنگام سرطان های کولورکتال، برست و سرویکس بیماریهای غیرواگیر</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10%</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2%</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800" b="1" i="0" u="none" strike="noStrike" dirty="0">
                          <a:solidFill>
                            <a:srgbClr val="000000"/>
                          </a:solidFill>
                          <a:effectLst/>
                          <a:latin typeface="B Nazanin" panose="00000400000000000000" pitchFamily="2" charset="-78"/>
                          <a:cs typeface="B Nazanin" panose="00000400000000000000" pitchFamily="2" charset="-78"/>
                        </a:rPr>
                        <a:t>ارتقای نیم درصد فصلی در نظر گرفته شده است .کولورکتال 0.88 درصد /سرویکس  0.4 درصد /برست 1.18 درصد ارتقا</a:t>
                      </a:r>
                    </a:p>
                  </a:txBody>
                  <a:tcPr marL="9525" marR="9525" marT="9525" marB="0" anchor="ctr"/>
                </a:tc>
                <a:tc>
                  <a:txBody>
                    <a:bodyPr/>
                    <a:lstStyle/>
                    <a:p>
                      <a:pPr algn="ctr" rtl="0"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انجام غربالگری سرطان </a:t>
                      </a:r>
                      <a:r>
                        <a:rPr lang="fa-IR" sz="1100" b="1" u="none" strike="noStrike" kern="1200" dirty="0">
                          <a:solidFill>
                            <a:schemeClr val="dk1"/>
                          </a:solidFill>
                          <a:effectLst/>
                          <a:latin typeface="+mn-lt"/>
                          <a:ea typeface="+mn-ea"/>
                          <a:cs typeface="B Mitra" panose="00000400000000000000" pitchFamily="2" charset="-78"/>
                        </a:rPr>
                        <a:t>کولورکتال</a:t>
                      </a:r>
                      <a:r>
                        <a:rPr lang="fa-IR" sz="1100" b="1" u="none" strike="noStrike" dirty="0">
                          <a:effectLst/>
                          <a:cs typeface="B Mitra" panose="00000400000000000000" pitchFamily="2" charset="-78"/>
                        </a:rPr>
                        <a:t>/برست/ سرویکس در گروه هدف</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900" b="1" i="0" u="none" strike="noStrike">
                          <a:solidFill>
                            <a:srgbClr val="000000"/>
                          </a:solidFill>
                          <a:effectLst/>
                          <a:latin typeface="B Nazanin" panose="00000400000000000000" pitchFamily="2" charset="-78"/>
                          <a:cs typeface="B Nazanin" panose="00000400000000000000" pitchFamily="2" charset="-78"/>
                        </a:rPr>
                        <a:t>برست و کولورکتال بیش از 100 درصد سرویکس 80 درصد </a:t>
                      </a:r>
                    </a:p>
                  </a:txBody>
                  <a:tcPr marL="9525" marR="9525" marT="9525" marB="0" anchor="ctr"/>
                </a:tc>
                <a:tc>
                  <a:txBody>
                    <a:bodyPr/>
                    <a:lstStyle/>
                    <a:p>
                      <a:pPr algn="ctr" rtl="1" fontAlgn="ctr"/>
                      <a:r>
                        <a:rPr lang="en-US" sz="900" b="1" i="0" u="none" strike="noStrike">
                          <a:solidFill>
                            <a:srgbClr val="000000"/>
                          </a:solidFill>
                          <a:effectLst/>
                          <a:latin typeface="B Nazanin" panose="00000400000000000000" pitchFamily="2" charset="-78"/>
                          <a:cs typeface="B Nazanin" panose="00000400000000000000" pitchFamily="2" charset="-78"/>
                        </a:rPr>
                        <a:t> </a:t>
                      </a:r>
                    </a:p>
                  </a:txBody>
                  <a:tcPr marL="9525" marR="9525" marT="9525" marB="0" anchor="ctr"/>
                </a:tc>
                <a:tc>
                  <a:txBody>
                    <a:bodyPr/>
                    <a:lstStyle/>
                    <a:p>
                      <a:pPr algn="ctr" rtl="1" fontAlgn="ctr"/>
                      <a:r>
                        <a:rPr lang="en-US" sz="900" b="1" i="0" u="none" strike="noStrike" dirty="0">
                          <a:solidFill>
                            <a:srgbClr val="000000"/>
                          </a:solidFill>
                          <a:effectLst/>
                          <a:latin typeface="B Nazanin" panose="00000400000000000000" pitchFamily="2" charset="-78"/>
                          <a:cs typeface="B Nazanin" panose="00000400000000000000" pitchFamily="2" charset="-78"/>
                        </a:rPr>
                        <a:t> </a:t>
                      </a:r>
                    </a:p>
                  </a:txBody>
                  <a:tcPr marL="9525" marR="9525" marT="9525" marB="0" anchor="ctr"/>
                </a:tc>
                <a:tc>
                  <a:txBody>
                    <a:bodyPr/>
                    <a:lstStyle/>
                    <a:p>
                      <a:pPr algn="ctr" rtl="1" fontAlgn="ctr"/>
                      <a:r>
                        <a:rPr lang="en-US" sz="900" b="1" i="0" u="none" strike="noStrike" dirty="0">
                          <a:solidFill>
                            <a:srgbClr val="000000"/>
                          </a:solidFill>
                          <a:effectLst/>
                          <a:latin typeface="B Nazanin" panose="00000400000000000000" pitchFamily="2" charset="-78"/>
                          <a:cs typeface="B Nazanin" panose="00000400000000000000" pitchFamily="2" charset="-78"/>
                        </a:rPr>
                        <a:t> </a:t>
                      </a:r>
                    </a:p>
                  </a:txBody>
                  <a:tcPr marL="9525" marR="9525" marT="9525" marB="0" anchor="ctr"/>
                </a:tc>
                <a:tc>
                  <a:txBody>
                    <a:bodyPr/>
                    <a:lstStyle/>
                    <a:p>
                      <a:pPr algn="r" rtl="1" fontAlgn="b"/>
                      <a:r>
                        <a:rPr lang="fa-IR" sz="900" b="1" i="0" u="none" strike="noStrike" dirty="0">
                          <a:solidFill>
                            <a:srgbClr val="000000"/>
                          </a:solidFill>
                          <a:effectLst/>
                          <a:latin typeface="Calibri" panose="020F0502020204030204" pitchFamily="34" charset="0"/>
                        </a:rPr>
                        <a:t>ثبت کاذب خدمات / کمبود تست فیت / کمبود کارشناس</a:t>
                      </a:r>
                    </a:p>
                  </a:txBody>
                  <a:tcPr marL="9525" marR="9525" marT="9525"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0006"/>
                  </a:ext>
                </a:extLst>
              </a:tr>
              <a:tr h="359053">
                <a:tc>
                  <a:txBody>
                    <a:bodyPr/>
                    <a:lstStyle/>
                    <a:p>
                      <a:pPr algn="ctr" rtl="0" fontAlgn="ctr"/>
                      <a:r>
                        <a:rPr lang="fa-IR" sz="1100" b="1" u="none" strike="noStrike">
                          <a:effectLst/>
                          <a:cs typeface="B Mitra" panose="00000400000000000000" pitchFamily="2" charset="-78"/>
                        </a:rPr>
                        <a:t>17</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vMerge="1">
                  <a:txBody>
                    <a:bodyPr/>
                    <a:lstStyle/>
                    <a:p>
                      <a:pPr rtl="1"/>
                      <a:endParaRPr lang="fa-IR"/>
                    </a:p>
                  </a:txBody>
                  <a:tcPr/>
                </a:tc>
                <a:tc>
                  <a:txBody>
                    <a:bodyPr/>
                    <a:lstStyle/>
                    <a:p>
                      <a:pPr algn="ctr" rtl="1" fontAlgn="ctr"/>
                      <a:r>
                        <a:rPr lang="fa-IR" sz="1100" b="1" u="none" strike="noStrike">
                          <a:effectLst/>
                          <a:cs typeface="B Mitra" panose="00000400000000000000" pitchFamily="2" charset="-78"/>
                        </a:rPr>
                        <a:t>حفظ شاخص ثبت سرطان بر اساس داده های پاتولوژی و بالینی</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en-US" sz="1100" b="1" u="none" strike="noStrike">
                          <a:effectLst/>
                          <a:cs typeface="B Mitra" panose="00000400000000000000" pitchFamily="2" charset="-78"/>
                        </a:rPr>
                        <a:t>DCO&lt;5%</a:t>
                      </a:r>
                      <a:endParaRPr lang="en-US"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1" fontAlgn="ctr"/>
                      <a:r>
                        <a:rPr lang="en-US" sz="1100" b="1" u="none" strike="noStrike">
                          <a:effectLst/>
                          <a:cs typeface="B Mitra" panose="00000400000000000000" pitchFamily="2" charset="-78"/>
                        </a:rPr>
                        <a:t>DCO&lt;5%</a:t>
                      </a:r>
                      <a:endParaRPr lang="en-US"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1" fontAlgn="ctr"/>
                      <a:endParaRPr lang="en-US"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1" fontAlgn="ctr"/>
                      <a:r>
                        <a:rPr lang="fa-IR" sz="900" b="1" i="0" u="none" strike="noStrike" dirty="0">
                          <a:solidFill>
                            <a:srgbClr val="000000"/>
                          </a:solidFill>
                          <a:effectLst/>
                          <a:latin typeface="B Nazanin" panose="00000400000000000000" pitchFamily="2" charset="-78"/>
                          <a:cs typeface="B Nazanin" panose="00000400000000000000" pitchFamily="2" charset="-78"/>
                        </a:rPr>
                        <a:t>فصلی قابل محاسبه نیست </a:t>
                      </a:r>
                    </a:p>
                  </a:txBody>
                  <a:tcPr marL="9525" marR="9525" marT="9525"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ورود داده، تکرارگیری و کنترل کیفی داده های ثبت سرطان</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0007"/>
                  </a:ext>
                </a:extLst>
              </a:tr>
              <a:tr h="1524726">
                <a:tc>
                  <a:txBody>
                    <a:bodyPr/>
                    <a:lstStyle/>
                    <a:p>
                      <a:pPr algn="ctr" rtl="0" fontAlgn="ctr"/>
                      <a:r>
                        <a:rPr lang="fa-IR" sz="1100" b="1" u="none" strike="noStrike">
                          <a:effectLst/>
                          <a:cs typeface="B Mitra" panose="00000400000000000000" pitchFamily="2" charset="-78"/>
                        </a:rPr>
                        <a:t>18</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rowSpan="3">
                  <a:txBody>
                    <a:bodyPr/>
                    <a:lstStyle/>
                    <a:p>
                      <a:pPr algn="ctr" rtl="1" fontAlgn="ctr"/>
                      <a:r>
                        <a:rPr lang="fa-IR" sz="1100" b="1" u="none" strike="noStrike" dirty="0">
                          <a:effectLst/>
                          <a:cs typeface="B Mitra" panose="00000400000000000000" pitchFamily="2" charset="-78"/>
                        </a:rPr>
                        <a:t>کاهش عوامل خطر موثر بر بروز و شیوع بیماریهای اولویت دار</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lnB w="12700" cap="flat" cmpd="sng" algn="ctr">
                      <a:solidFill>
                        <a:schemeClr val="tx1"/>
                      </a:solidFill>
                      <a:prstDash val="solid"/>
                      <a:round/>
                      <a:headEnd type="none" w="med" len="med"/>
                      <a:tailEnd type="none" w="med" len="med"/>
                    </a:lnB>
                  </a:tcPr>
                </a:tc>
                <a:tc>
                  <a:txBody>
                    <a:bodyPr/>
                    <a:lstStyle/>
                    <a:p>
                      <a:pPr algn="ctr" rtl="1" fontAlgn="ctr"/>
                      <a:r>
                        <a:rPr lang="fa-IR" sz="1100" b="1" u="none" strike="noStrike">
                          <a:effectLst/>
                          <a:cs typeface="B Mitra" panose="00000400000000000000" pitchFamily="2" charset="-78"/>
                        </a:rPr>
                        <a:t>ارائه خدمات غربالگری، مشاوره ژنتیک، مراقبت ژنتیک و تشخیص ژنتیک بیماری های متابولیک ارثی</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کاهش بروز بیماری های متابولیک ارثی نوزادان (پایلوت) و موارد بروز پی کی یو  (کل کشور) در خانواده تحت مراقبت ژنتیک</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95%</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95%</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900" b="1" i="0" u="none" strike="noStrike" dirty="0">
                          <a:solidFill>
                            <a:srgbClr val="000000"/>
                          </a:solidFill>
                          <a:effectLst/>
                          <a:latin typeface="B Nazanin" panose="00000400000000000000" pitchFamily="2" charset="-78"/>
                          <a:cs typeface="B Nazanin" panose="00000400000000000000" pitchFamily="2" charset="-78"/>
                        </a:rPr>
                        <a:t>فصلی قابل محاسبه نیست </a:t>
                      </a:r>
                    </a:p>
                  </a:txBody>
                  <a:tcPr marL="9525" marR="9525" marT="9525"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انجام غربالگری هیپوتیروییدی و پی کی یو در نوزادان تازه متولد شده  و مراقبت از بیماران شناسایی شده</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0008"/>
                  </a:ext>
                </a:extLst>
              </a:tr>
              <a:tr h="648997">
                <a:tc>
                  <a:txBody>
                    <a:bodyPr/>
                    <a:lstStyle/>
                    <a:p>
                      <a:pPr algn="ctr" rtl="0" fontAlgn="ctr"/>
                      <a:r>
                        <a:rPr lang="fa-IR" sz="1100" b="1" u="none" strike="noStrike">
                          <a:effectLst/>
                          <a:cs typeface="B Mitra" panose="00000400000000000000" pitchFamily="2" charset="-78"/>
                        </a:rPr>
                        <a:t>19</a:t>
                      </a:r>
                      <a:endParaRPr lang="fa-IR" sz="1100" b="1" i="0" u="none" strike="noStrike">
                        <a:solidFill>
                          <a:srgbClr val="000000"/>
                        </a:solidFill>
                        <a:effectLst/>
                        <a:latin typeface="B Titr" panose="00000700000000000000" pitchFamily="2" charset="-78"/>
                        <a:cs typeface="B Mitra" panose="00000400000000000000" pitchFamily="2" charset="-78"/>
                      </a:endParaRPr>
                    </a:p>
                  </a:txBody>
                  <a:tcPr marL="944" marR="944" marT="944" marB="0" anchor="ctr"/>
                </a:tc>
                <a:tc vMerge="1">
                  <a:txBody>
                    <a:bodyPr/>
                    <a:lstStyle/>
                    <a:p>
                      <a:pPr rtl="1"/>
                      <a:endParaRPr lang="fa-IR"/>
                    </a:p>
                  </a:txBody>
                  <a:tcPr/>
                </a:tc>
                <a:tc>
                  <a:txBody>
                    <a:bodyPr/>
                    <a:lstStyle/>
                    <a:p>
                      <a:pPr algn="ctr" rtl="1" fontAlgn="ctr"/>
                      <a:r>
                        <a:rPr lang="fa-IR" sz="1100" b="1" u="none" strike="noStrike">
                          <a:effectLst/>
                          <a:cs typeface="B Mitra" panose="00000400000000000000" pitchFamily="2" charset="-78"/>
                        </a:rPr>
                        <a:t>غربالگري تالاسمي در زوج هاي متقاضي ازدواج و والدين بيماران مبتلا به تالاسمي ماژور</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پوشش مراقبت ژنتیک در زوجین دارای نتایج مثبت</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100%</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100%</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ctr"/>
                      <a:r>
                        <a:rPr lang="fa-IR" sz="1200" b="1" u="none" strike="noStrike" dirty="0">
                          <a:effectLst/>
                          <a:cs typeface="B Mitra" panose="00000400000000000000" pitchFamily="2" charset="-78"/>
                        </a:rPr>
                        <a:t>100 </a:t>
                      </a:r>
                      <a:endParaRPr lang="fa-IR" sz="12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شناسايي و مراقبت زوج هاي ناقل تالاسمي</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0009"/>
                  </a:ext>
                </a:extLst>
              </a:tr>
              <a:tr h="1074942">
                <a:tc>
                  <a:txBody>
                    <a:bodyPr/>
                    <a:lstStyle/>
                    <a:p>
                      <a:pPr algn="ctr" rtl="0" fontAlgn="ctr"/>
                      <a:r>
                        <a:rPr lang="fa-IR" sz="1100" b="1" u="none" strike="noStrike" dirty="0">
                          <a:effectLst/>
                          <a:cs typeface="B Mitra" panose="00000400000000000000" pitchFamily="2" charset="-78"/>
                        </a:rPr>
                        <a:t>20</a:t>
                      </a:r>
                      <a:endParaRPr lang="fa-IR" sz="1100" b="1" i="0" u="none" strike="noStrike" dirty="0">
                        <a:solidFill>
                          <a:srgbClr val="000000"/>
                        </a:solidFill>
                        <a:effectLst/>
                        <a:latin typeface="B Titr" panose="00000700000000000000" pitchFamily="2" charset="-78"/>
                        <a:cs typeface="B Mitra" panose="00000400000000000000" pitchFamily="2" charset="-78"/>
                      </a:endParaRPr>
                    </a:p>
                  </a:txBody>
                  <a:tcPr marL="944" marR="944" marT="944" marB="0" anchor="ctr">
                    <a:lnB w="12700" cap="flat" cmpd="sng" algn="ctr">
                      <a:solidFill>
                        <a:schemeClr val="tx1"/>
                      </a:solidFill>
                      <a:prstDash val="solid"/>
                      <a:round/>
                      <a:headEnd type="none" w="med" len="med"/>
                      <a:tailEnd type="none" w="med" len="med"/>
                    </a:lnB>
                  </a:tcPr>
                </a:tc>
                <a:tc vMerge="1">
                  <a:txBody>
                    <a:bodyPr/>
                    <a:lstStyle/>
                    <a:p>
                      <a:pPr rtl="1"/>
                      <a:endParaRPr lang="fa-IR"/>
                    </a:p>
                  </a:txBody>
                  <a:tcPr/>
                </a:tc>
                <a:tc>
                  <a:txBody>
                    <a:bodyPr/>
                    <a:lstStyle/>
                    <a:p>
                      <a:pPr algn="ctr" rtl="1" fontAlgn="ctr"/>
                      <a:r>
                        <a:rPr lang="fa-IR" sz="1100" b="1" u="none" strike="noStrike">
                          <a:effectLst/>
                          <a:cs typeface="B Mitra" panose="00000400000000000000" pitchFamily="2" charset="-78"/>
                        </a:rPr>
                        <a:t>ارائه خدمت غربالگری هیپوتیروییدی و پی کی یو در نوزادان تازه متولد شده  و مراقبت از بیماران شناسایی شده ارجاع و  برنامه پزشک خانواده (روستایی و شهری)</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lnB w="12700" cap="flat" cmpd="sng" algn="ctr">
                      <a:solidFill>
                        <a:schemeClr val="tx1"/>
                      </a:solidFill>
                      <a:prstDash val="solid"/>
                      <a:round/>
                      <a:headEnd type="none" w="med" len="med"/>
                      <a:tailEnd type="none" w="med" len="med"/>
                    </a:lnB>
                  </a:tcPr>
                </a:tc>
                <a:tc>
                  <a:txBody>
                    <a:bodyPr/>
                    <a:lstStyle/>
                    <a:p>
                      <a:pPr algn="ctr" rtl="1" fontAlgn="ctr"/>
                      <a:r>
                        <a:rPr lang="fa-IR" sz="1100" b="1" u="none" strike="noStrike">
                          <a:effectLst/>
                          <a:cs typeface="B Mitra" panose="00000400000000000000" pitchFamily="2" charset="-78"/>
                        </a:rPr>
                        <a:t>شناسایی ومراقبت بیماران کم کاری تیروئید نوزادی و</a:t>
                      </a:r>
                      <a:r>
                        <a:rPr lang="en-US" sz="1100" b="1" u="none" strike="noStrike">
                          <a:effectLst/>
                          <a:cs typeface="B Mitra" panose="00000400000000000000" pitchFamily="2" charset="-78"/>
                        </a:rPr>
                        <a:t>pku </a:t>
                      </a:r>
                      <a:r>
                        <a:rPr lang="fa-IR" sz="1100" b="1" u="none" strike="noStrike">
                          <a:effectLst/>
                          <a:cs typeface="B Mitra" panose="00000400000000000000" pitchFamily="2" charset="-78"/>
                        </a:rPr>
                        <a:t>وپیشگیری در عقب ماندگی ذهنی در آنان</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99%</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98.3</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endParaRPr lang="fa-IR" sz="1100" b="1" i="0" u="none" strike="noStrike" dirty="0">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900" b="1" i="0" u="none" strike="noStrike" dirty="0">
                          <a:solidFill>
                            <a:srgbClr val="000000"/>
                          </a:solidFill>
                          <a:effectLst/>
                          <a:latin typeface="B Nazanin" panose="00000400000000000000" pitchFamily="2" charset="-78"/>
                          <a:cs typeface="B Nazanin" panose="00000400000000000000" pitchFamily="2" charset="-78"/>
                        </a:rPr>
                        <a:t>فصلی قابل محاسبه نیست </a:t>
                      </a:r>
                    </a:p>
                  </a:txBody>
                  <a:tcPr marL="9525" marR="9525" marT="9525"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0" fontAlgn="ctr"/>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آموزش، آزمون غربالگری، پيگيری اوليه، تشخيص، مراقبت و ارزشيابی</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1" fontAlgn="ctr"/>
                      <a:r>
                        <a:rPr lang="fa-IR" sz="1100" b="1" u="none" strike="noStrike">
                          <a:effectLst/>
                          <a:cs typeface="B Mitra" panose="00000400000000000000" pitchFamily="2" charset="-78"/>
                        </a:rPr>
                        <a:t> </a:t>
                      </a:r>
                      <a:endParaRPr lang="fa-IR" sz="1100" b="1" i="0" u="none" strike="noStrike">
                        <a:solidFill>
                          <a:srgbClr val="000000"/>
                        </a:solidFill>
                        <a:effectLst/>
                        <a:latin typeface="B Nazanin" panose="00000400000000000000" pitchFamily="2" charset="-78"/>
                        <a:cs typeface="B Mitra" panose="00000400000000000000" pitchFamily="2" charset="-78"/>
                      </a:endParaRPr>
                    </a:p>
                  </a:txBody>
                  <a:tcPr marL="944" marR="944" marT="944" marB="0" anchor="ctr"/>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a:effectLst/>
                          <a:cs typeface="B Mitra" panose="00000400000000000000" pitchFamily="2" charset="-78"/>
                        </a:rPr>
                        <a:t> </a:t>
                      </a:r>
                      <a:endParaRPr lang="fa-IR" sz="1100" b="1" i="0" u="none" strike="noStrike">
                        <a:solidFill>
                          <a:srgbClr val="000000"/>
                        </a:solidFill>
                        <a:effectLst/>
                        <a:latin typeface="Arial" panose="020B0604020202020204" pitchFamily="34" charset="0"/>
                        <a:cs typeface="B Mitra" panose="00000400000000000000" pitchFamily="2" charset="-78"/>
                      </a:endParaRPr>
                    </a:p>
                  </a:txBody>
                  <a:tcPr marL="944" marR="944" marT="944" marB="0" anchor="b"/>
                </a:tc>
                <a:tc>
                  <a:txBody>
                    <a:bodyPr/>
                    <a:lstStyle/>
                    <a:p>
                      <a:pPr algn="ctr" rtl="0" fontAlgn="b"/>
                      <a:r>
                        <a:rPr lang="fa-IR" sz="1100" b="1" u="none" strike="noStrike" dirty="0">
                          <a:effectLst/>
                          <a:cs typeface="B Mitra" panose="00000400000000000000" pitchFamily="2" charset="-78"/>
                        </a:rPr>
                        <a:t> </a:t>
                      </a:r>
                      <a:endParaRPr lang="fa-IR" sz="1100" b="1" i="0" u="none" strike="noStrike" dirty="0">
                        <a:solidFill>
                          <a:srgbClr val="000000"/>
                        </a:solidFill>
                        <a:effectLst/>
                        <a:latin typeface="Arial" panose="020B0604020202020204" pitchFamily="34" charset="0"/>
                        <a:cs typeface="B Mitra" panose="00000400000000000000" pitchFamily="2" charset="-78"/>
                      </a:endParaRPr>
                    </a:p>
                  </a:txBody>
                  <a:tcPr marL="944" marR="944" marT="944" marB="0" anchor="b"/>
                </a:tc>
                <a:extLst>
                  <a:ext uri="{0D108BD9-81ED-4DB2-BD59-A6C34878D82A}">
                    <a16:rowId xmlns:a16="http://schemas.microsoft.com/office/drawing/2014/main" val="10010"/>
                  </a:ext>
                </a:extLst>
              </a:tr>
            </a:tbl>
          </a:graphicData>
        </a:graphic>
      </p:graphicFrame>
      <p:sp>
        <p:nvSpPr>
          <p:cNvPr id="3" name="Rectangle 2"/>
          <p:cNvSpPr/>
          <p:nvPr/>
        </p:nvSpPr>
        <p:spPr>
          <a:xfrm>
            <a:off x="-1" y="16933"/>
            <a:ext cx="11802533" cy="369332"/>
          </a:xfrm>
          <a:prstGeom prst="rect">
            <a:avLst/>
          </a:prstGeom>
        </p:spPr>
        <p:txBody>
          <a:bodyPr wrap="square">
            <a:spAutoFit/>
          </a:bodyPr>
          <a:lstStyle/>
          <a:p>
            <a:pPr algn="ctr" rtl="1"/>
            <a:r>
              <a:rPr lang="fa-IR" b="1" dirty="0">
                <a:solidFill>
                  <a:schemeClr val="accent1">
                    <a:lumMod val="90000"/>
                    <a:lumOff val="10000"/>
                  </a:schemeClr>
                </a:solidFill>
                <a:effectLst>
                  <a:outerShdw blurRad="38100" dist="38100" dir="2700000" algn="tl">
                    <a:srgbClr val="000000">
                      <a:alpha val="43137"/>
                    </a:srgbClr>
                  </a:outerShdw>
                </a:effectLst>
                <a:latin typeface="B Titr" panose="00000700000000000000" pitchFamily="2" charset="-78"/>
                <a:cs typeface="B Titr" panose="00000700000000000000" pitchFamily="2" charset="-78"/>
              </a:rPr>
              <a:t>گزارش پیشرفت برنامه راهبردی حوزه بهداشت -گروه مبارزه با بیماریهای غیرواگیر</a:t>
            </a:r>
            <a:endParaRPr lang="fa-IR" dirty="0">
              <a:solidFill>
                <a:schemeClr val="accent1">
                  <a:lumMod val="90000"/>
                  <a:lumOff val="1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246594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F1DDA-096E-40B0-9857-7A7945B6983C}"/>
              </a:ext>
            </a:extLst>
          </p:cNvPr>
          <p:cNvSpPr>
            <a:spLocks noGrp="1"/>
          </p:cNvSpPr>
          <p:nvPr>
            <p:ph type="title"/>
          </p:nvPr>
        </p:nvSpPr>
        <p:spPr/>
        <p:txBody>
          <a:bodyPr/>
          <a:lstStyle/>
          <a:p>
            <a:pPr algn="ctr" rtl="1"/>
            <a:r>
              <a:rPr lang="fa-IR" dirty="0"/>
              <a:t>هدف گزاری شاخص ها برای مراکز سلامت</a:t>
            </a:r>
            <a:endParaRPr lang="en-US" dirty="0"/>
          </a:p>
        </p:txBody>
      </p:sp>
      <p:sp>
        <p:nvSpPr>
          <p:cNvPr id="3" name="Content Placeholder 2">
            <a:extLst>
              <a:ext uri="{FF2B5EF4-FFF2-40B4-BE49-F238E27FC236}">
                <a16:creationId xmlns:a16="http://schemas.microsoft.com/office/drawing/2014/main" id="{E812AFEA-4F11-42CE-8F7C-E6443640C324}"/>
              </a:ext>
            </a:extLst>
          </p:cNvPr>
          <p:cNvSpPr>
            <a:spLocks noGrp="1"/>
          </p:cNvSpPr>
          <p:nvPr>
            <p:ph idx="1"/>
          </p:nvPr>
        </p:nvSpPr>
        <p:spPr/>
        <p:txBody>
          <a:bodyPr/>
          <a:lstStyle/>
          <a:p>
            <a:pPr algn="just" rtl="1"/>
            <a:r>
              <a:rPr lang="fa-IR" dirty="0"/>
              <a:t>برای هدف گزاری فصل تابستان در صورتی که شاخص به هدف رسیده باشد یا نرسیده باشد باید بر اساس همان شاخص محاسبه شده از قبل، برای تابستان هدف گذاری شود و در صورتی که از شاخص مورد نظر بالاتر باشد معیار شاخص تابستان وضعیت موجود بهار است که بهتر از شاخص مورد انتظار است و ضریب را در این وضعیت موجود ضرب کنید. در این صورت انتظار میرود شاخص در پایان سال از آنچه که برای آن شهرستان پیش بینی شده است بهتر شود. قطعا تشویقی و عوامل انگیزشی برای آن شهرستان لحاظ خواهد شد. </a:t>
            </a:r>
            <a:endParaRPr lang="en-US" dirty="0"/>
          </a:p>
        </p:txBody>
      </p:sp>
    </p:spTree>
    <p:extLst>
      <p:ext uri="{BB962C8B-B14F-4D97-AF65-F5344CB8AC3E}">
        <p14:creationId xmlns:p14="http://schemas.microsoft.com/office/powerpoint/2010/main" val="2901663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38430-F59B-4AE3-A80E-38B457FFF3C3}"/>
              </a:ext>
            </a:extLst>
          </p:cNvPr>
          <p:cNvSpPr>
            <a:spLocks noGrp="1"/>
          </p:cNvSpPr>
          <p:nvPr>
            <p:ph type="title"/>
          </p:nvPr>
        </p:nvSpPr>
        <p:spPr>
          <a:xfrm>
            <a:off x="838200" y="1299281"/>
            <a:ext cx="10515600" cy="1325563"/>
          </a:xfrm>
        </p:spPr>
        <p:txBody>
          <a:bodyPr>
            <a:normAutofit fontScale="90000"/>
          </a:bodyPr>
          <a:lstStyle/>
          <a:p>
            <a:pPr algn="ctr" rtl="1"/>
            <a:r>
              <a:rPr lang="fa-IR" sz="3600" dirty="0"/>
              <a:t>شاخص های استپس و شاخص های برنامه راهبردی را همه پزشکان و مراقب سلامت و بهورزان بدانند. آموزش داده شود. رنک مراکز در اختیار همه مراکز باشد و مراکز شاخص های خودشان را با یکدیگر مقایسه کنند و مداخلات لازم را به کمک ستاد شهرستان انجام دهند.</a:t>
            </a:r>
            <a:br>
              <a:rPr lang="fa-IR" sz="3600" dirty="0"/>
            </a:br>
            <a:r>
              <a:rPr lang="fa-IR" sz="3600" dirty="0"/>
              <a:t> </a:t>
            </a:r>
            <a:r>
              <a:rPr lang="fa-IR" dirty="0"/>
              <a:t/>
            </a:r>
            <a:br>
              <a:rPr lang="fa-IR" dirty="0"/>
            </a:br>
            <a:r>
              <a:rPr lang="fa-IR" dirty="0"/>
              <a:t>شاخص ها شامل:</a:t>
            </a:r>
            <a:br>
              <a:rPr lang="fa-IR" dirty="0"/>
            </a:br>
            <a:r>
              <a:rPr lang="fa-IR" dirty="0"/>
              <a:t/>
            </a:r>
            <a:br>
              <a:rPr lang="fa-IR" dirty="0"/>
            </a:br>
            <a:endParaRPr lang="en-US" dirty="0"/>
          </a:p>
        </p:txBody>
      </p:sp>
      <p:sp>
        <p:nvSpPr>
          <p:cNvPr id="3" name="Content Placeholder 2">
            <a:extLst>
              <a:ext uri="{FF2B5EF4-FFF2-40B4-BE49-F238E27FC236}">
                <a16:creationId xmlns:a16="http://schemas.microsoft.com/office/drawing/2014/main" id="{48F919D0-C9BA-4DF6-9A3E-55DF5DD2D0FF}"/>
              </a:ext>
            </a:extLst>
          </p:cNvPr>
          <p:cNvSpPr>
            <a:spLocks noGrp="1"/>
          </p:cNvSpPr>
          <p:nvPr>
            <p:ph idx="1"/>
          </p:nvPr>
        </p:nvSpPr>
        <p:spPr>
          <a:xfrm>
            <a:off x="778933" y="2833511"/>
            <a:ext cx="10515600" cy="3842986"/>
          </a:xfrm>
        </p:spPr>
        <p:txBody>
          <a:bodyPr/>
          <a:lstStyle/>
          <a:p>
            <a:pPr algn="r" rtl="1"/>
            <a:r>
              <a:rPr lang="fa-IR" dirty="0">
                <a:solidFill>
                  <a:srgbClr val="FF0000"/>
                </a:solidFill>
              </a:rPr>
              <a:t>خطرسنجی تجمیعی و فصلی</a:t>
            </a:r>
          </a:p>
          <a:p>
            <a:pPr algn="r" rtl="1"/>
            <a:r>
              <a:rPr lang="fa-IR" dirty="0"/>
              <a:t>غربالگری دیابت و فشارخون و اختلال لیپید و شناسایی بیماران، </a:t>
            </a:r>
            <a:r>
              <a:rPr lang="fa-IR" dirty="0">
                <a:solidFill>
                  <a:srgbClr val="FF0000"/>
                </a:solidFill>
              </a:rPr>
              <a:t>شیوع بیماری ها</a:t>
            </a:r>
          </a:p>
          <a:p>
            <a:pPr algn="r" rtl="1"/>
            <a:r>
              <a:rPr lang="fa-IR" dirty="0">
                <a:solidFill>
                  <a:srgbClr val="FF0000"/>
                </a:solidFill>
              </a:rPr>
              <a:t>مراقبت غیرپزشک و پزشک دیابت، فشارخون و پره دیابت</a:t>
            </a:r>
          </a:p>
          <a:p>
            <a:pPr algn="r" rtl="1"/>
            <a:r>
              <a:rPr lang="fa-IR" dirty="0">
                <a:solidFill>
                  <a:srgbClr val="FF0000"/>
                </a:solidFill>
              </a:rPr>
              <a:t>کنترل دیابت، فشارخون و پره دیابت</a:t>
            </a:r>
          </a:p>
          <a:p>
            <a:pPr algn="r" rtl="1"/>
            <a:r>
              <a:rPr lang="fa-IR" dirty="0">
                <a:solidFill>
                  <a:srgbClr val="FF0000"/>
                </a:solidFill>
              </a:rPr>
              <a:t>میزان </a:t>
            </a:r>
            <a:r>
              <a:rPr lang="en-US" dirty="0">
                <a:solidFill>
                  <a:srgbClr val="FF0000"/>
                </a:solidFill>
              </a:rPr>
              <a:t>A1C</a:t>
            </a:r>
            <a:r>
              <a:rPr lang="fa-IR" dirty="0">
                <a:solidFill>
                  <a:srgbClr val="FF0000"/>
                </a:solidFill>
              </a:rPr>
              <a:t> انجام شده</a:t>
            </a:r>
          </a:p>
          <a:p>
            <a:pPr algn="r" rtl="1"/>
            <a:r>
              <a:rPr lang="fa-IR" dirty="0">
                <a:solidFill>
                  <a:srgbClr val="7030A0"/>
                </a:solidFill>
              </a:rPr>
              <a:t>میزان بیماران مبتلا به دیابت بالای 40 سال مصرف کننده استاتین </a:t>
            </a:r>
            <a:endParaRPr lang="en-US" dirty="0">
              <a:solidFill>
                <a:srgbClr val="7030A0"/>
              </a:solidFill>
            </a:endParaRPr>
          </a:p>
        </p:txBody>
      </p:sp>
    </p:spTree>
    <p:extLst>
      <p:ext uri="{BB962C8B-B14F-4D97-AF65-F5344CB8AC3E}">
        <p14:creationId xmlns:p14="http://schemas.microsoft.com/office/powerpoint/2010/main" val="3190688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nvGraphicFramePr>
        <p:xfrm>
          <a:off x="374073" y="263237"/>
          <a:ext cx="11540836" cy="60128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57339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7F7EA3A-9CF2-4645-B193-CE2B3C387777}"/>
              </a:ext>
            </a:extLst>
          </p:cNvPr>
          <p:cNvGraphicFramePr>
            <a:graphicFrameLocks/>
          </p:cNvGraphicFramePr>
          <p:nvPr/>
        </p:nvGraphicFramePr>
        <p:xfrm>
          <a:off x="0" y="0"/>
          <a:ext cx="12192000"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85015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0D9F-913A-4C78-90F0-B7CBE5DE4BAF}"/>
              </a:ext>
            </a:extLst>
          </p:cNvPr>
          <p:cNvSpPr>
            <a:spLocks noGrp="1"/>
          </p:cNvSpPr>
          <p:nvPr>
            <p:ph type="title"/>
          </p:nvPr>
        </p:nvSpPr>
        <p:spPr>
          <a:xfrm>
            <a:off x="838200" y="100816"/>
            <a:ext cx="10515600" cy="598431"/>
          </a:xfrm>
        </p:spPr>
        <p:txBody>
          <a:bodyPr>
            <a:normAutofit fontScale="90000"/>
          </a:bodyPr>
          <a:lstStyle/>
          <a:p>
            <a:pPr marR="0" lvl="0" algn="ctr" defTabSz="914400" rtl="1" eaLnBrk="1" fontAlgn="auto" latinLnBrk="0" hangingPunct="1">
              <a:lnSpc>
                <a:spcPct val="90000"/>
              </a:lnSpc>
              <a:spcBef>
                <a:spcPts val="1000"/>
              </a:spcBef>
              <a:spcAft>
                <a:spcPts val="0"/>
              </a:spcAft>
              <a:buClrTx/>
              <a:buSzTx/>
              <a:tabLst/>
              <a:defRPr/>
            </a:pPr>
            <a:r>
              <a:rPr lang="fa-IR" dirty="0"/>
              <a:t>خطرسنجی فصلی</a:t>
            </a:r>
            <a:endParaRPr lang="en-US" dirty="0"/>
          </a:p>
        </p:txBody>
      </p:sp>
      <p:graphicFrame>
        <p:nvGraphicFramePr>
          <p:cNvPr id="4" name="Table 4">
            <a:extLst>
              <a:ext uri="{FF2B5EF4-FFF2-40B4-BE49-F238E27FC236}">
                <a16:creationId xmlns:a16="http://schemas.microsoft.com/office/drawing/2014/main" id="{5891F87F-E2D5-405B-A949-B7C652282392}"/>
              </a:ext>
            </a:extLst>
          </p:cNvPr>
          <p:cNvGraphicFramePr>
            <a:graphicFrameLocks noGrp="1"/>
          </p:cNvGraphicFramePr>
          <p:nvPr>
            <p:ph idx="1"/>
            <p:extLst>
              <p:ext uri="{D42A27DB-BD31-4B8C-83A1-F6EECF244321}">
                <p14:modId xmlns:p14="http://schemas.microsoft.com/office/powerpoint/2010/main" val="1430706195"/>
              </p:ext>
            </p:extLst>
          </p:nvPr>
        </p:nvGraphicFramePr>
        <p:xfrm>
          <a:off x="838200" y="699247"/>
          <a:ext cx="10515600" cy="6550379"/>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159119027"/>
                    </a:ext>
                  </a:extLst>
                </a:gridCol>
                <a:gridCol w="2628900">
                  <a:extLst>
                    <a:ext uri="{9D8B030D-6E8A-4147-A177-3AD203B41FA5}">
                      <a16:colId xmlns:a16="http://schemas.microsoft.com/office/drawing/2014/main" val="2371779635"/>
                    </a:ext>
                  </a:extLst>
                </a:gridCol>
                <a:gridCol w="2628900">
                  <a:extLst>
                    <a:ext uri="{9D8B030D-6E8A-4147-A177-3AD203B41FA5}">
                      <a16:colId xmlns:a16="http://schemas.microsoft.com/office/drawing/2014/main" val="4132451103"/>
                    </a:ext>
                  </a:extLst>
                </a:gridCol>
                <a:gridCol w="2628900">
                  <a:extLst>
                    <a:ext uri="{9D8B030D-6E8A-4147-A177-3AD203B41FA5}">
                      <a16:colId xmlns:a16="http://schemas.microsoft.com/office/drawing/2014/main" val="521446061"/>
                    </a:ext>
                  </a:extLst>
                </a:gridCol>
              </a:tblGrid>
              <a:tr h="618565">
                <a:tc>
                  <a:txBody>
                    <a:bodyPr/>
                    <a:lstStyle/>
                    <a:p>
                      <a:pPr algn="ctr" rtl="1"/>
                      <a:r>
                        <a:rPr lang="fa-IR" dirty="0"/>
                        <a:t>شهرستان های با عملکرد ضعیف (طراحی مداخلات)</a:t>
                      </a:r>
                      <a:endParaRPr lang="en-US" dirty="0"/>
                    </a:p>
                  </a:txBody>
                  <a:tcPr>
                    <a:solidFill>
                      <a:srgbClr val="FF0000"/>
                    </a:solidFill>
                  </a:tcPr>
                </a:tc>
                <a:tc>
                  <a:txBody>
                    <a:bodyPr/>
                    <a:lstStyle/>
                    <a:p>
                      <a:pPr algn="ctr" rtl="1"/>
                      <a:r>
                        <a:rPr lang="fa-IR" sz="1800" b="1" kern="1200" noProof="0" dirty="0">
                          <a:solidFill>
                            <a:schemeClr val="lt1"/>
                          </a:solidFill>
                          <a:latin typeface="+mn-lt"/>
                          <a:ea typeface="+mn-ea"/>
                          <a:cs typeface="+mn-cs"/>
                        </a:rPr>
                        <a:t>شهرستان های با عملکرد متوسط (طراحی مداخلات)</a:t>
                      </a:r>
                      <a:endParaRPr lang="en-US" sz="1800" b="1" kern="1200" dirty="0">
                        <a:solidFill>
                          <a:schemeClr val="lt1"/>
                        </a:solidFill>
                        <a:latin typeface="+mn-lt"/>
                        <a:ea typeface="+mn-ea"/>
                        <a:cs typeface="+mn-cs"/>
                      </a:endParaRPr>
                    </a:p>
                  </a:txBody>
                  <a:tcPr>
                    <a:solidFill>
                      <a:srgbClr val="FFC000"/>
                    </a:solidFill>
                  </a:tcPr>
                </a:tc>
                <a:tc>
                  <a:txBody>
                    <a:bodyPr/>
                    <a:lstStyle/>
                    <a:p>
                      <a:pPr algn="ctr" rtl="1"/>
                      <a:r>
                        <a:rPr lang="fa-IR" sz="1800" b="1" kern="1200" noProof="0" dirty="0">
                          <a:solidFill>
                            <a:schemeClr val="lt1"/>
                          </a:solidFill>
                          <a:latin typeface="+mn-lt"/>
                          <a:ea typeface="+mn-ea"/>
                          <a:cs typeface="+mn-cs"/>
                        </a:rPr>
                        <a:t>شهرستان های با شاخص هدف (مطلوب، حفظ شاخص)</a:t>
                      </a:r>
                      <a:endParaRPr lang="en-US" sz="1800" b="1" kern="1200" dirty="0">
                        <a:solidFill>
                          <a:schemeClr val="lt1"/>
                        </a:solidFill>
                        <a:latin typeface="+mn-lt"/>
                        <a:ea typeface="+mn-ea"/>
                        <a:cs typeface="+mn-cs"/>
                      </a:endParaRPr>
                    </a:p>
                  </a:txBody>
                  <a:tcPr>
                    <a:solidFill>
                      <a:schemeClr val="accent4">
                        <a:lumMod val="60000"/>
                        <a:lumOff val="40000"/>
                      </a:schemeClr>
                    </a:solidFill>
                  </a:tcPr>
                </a:tc>
                <a:tc>
                  <a:txBody>
                    <a:bodyPr/>
                    <a:lstStyle/>
                    <a:p>
                      <a:pPr algn="ctr" rtl="1"/>
                      <a:r>
                        <a:rPr lang="fa-IR" dirty="0"/>
                        <a:t>شهرستان های بهتر از هدف (تقدیر و تشکر، حفظ شاخص)</a:t>
                      </a:r>
                      <a:endParaRPr lang="en-US" dirty="0"/>
                    </a:p>
                  </a:txBody>
                  <a:tcPr>
                    <a:solidFill>
                      <a:schemeClr val="accent5"/>
                    </a:solidFill>
                  </a:tcPr>
                </a:tc>
                <a:extLst>
                  <a:ext uri="{0D108BD9-81ED-4DB2-BD59-A6C34878D82A}">
                    <a16:rowId xmlns:a16="http://schemas.microsoft.com/office/drawing/2014/main" val="4293629469"/>
                  </a:ext>
                </a:extLst>
              </a:tr>
              <a:tr h="277355">
                <a:tc>
                  <a:txBody>
                    <a:bodyPr/>
                    <a:lstStyle/>
                    <a:p>
                      <a:pPr algn="ctr" rtl="1"/>
                      <a:r>
                        <a:rPr lang="fa-IR" dirty="0"/>
                        <a:t>خور و بیابانک</a:t>
                      </a:r>
                      <a:endParaRPr lang="en-US" dirty="0"/>
                    </a:p>
                  </a:txBody>
                  <a:tcPr/>
                </a:tc>
                <a:tc>
                  <a:txBody>
                    <a:bodyPr/>
                    <a:lstStyle/>
                    <a:p>
                      <a:pPr algn="ctr" rtl="1"/>
                      <a:r>
                        <a:rPr lang="fa-IR" dirty="0"/>
                        <a:t>گلپایگان </a:t>
                      </a:r>
                      <a:endParaRPr lang="en-US" dirty="0"/>
                    </a:p>
                  </a:txBody>
                  <a:tcPr/>
                </a:tc>
                <a:tc>
                  <a:txBody>
                    <a:bodyPr/>
                    <a:lstStyle/>
                    <a:p>
                      <a:pPr algn="ctr" rtl="1"/>
                      <a:r>
                        <a:rPr lang="fa-IR" dirty="0"/>
                        <a:t>سمیرم</a:t>
                      </a:r>
                      <a:endParaRPr lang="en-US" dirty="0"/>
                    </a:p>
                  </a:txBody>
                  <a:tcPr/>
                </a:tc>
                <a:tc>
                  <a:txBody>
                    <a:bodyPr/>
                    <a:lstStyle/>
                    <a:p>
                      <a:pPr algn="ctr" rtl="1"/>
                      <a:r>
                        <a:rPr lang="fa-IR" dirty="0"/>
                        <a:t>اردستان</a:t>
                      </a:r>
                      <a:endParaRPr lang="en-US" dirty="0"/>
                    </a:p>
                  </a:txBody>
                  <a:tcPr/>
                </a:tc>
                <a:extLst>
                  <a:ext uri="{0D108BD9-81ED-4DB2-BD59-A6C34878D82A}">
                    <a16:rowId xmlns:a16="http://schemas.microsoft.com/office/drawing/2014/main" val="2256123540"/>
                  </a:ext>
                </a:extLst>
              </a:tr>
              <a:tr h="254046">
                <a:tc>
                  <a:txBody>
                    <a:bodyPr/>
                    <a:lstStyle/>
                    <a:p>
                      <a:pPr algn="ctr" rtl="1"/>
                      <a:r>
                        <a:rPr lang="fa-IR" dirty="0"/>
                        <a:t>نایین</a:t>
                      </a:r>
                      <a:endParaRPr lang="en-US" dirty="0"/>
                    </a:p>
                  </a:txBody>
                  <a:tcPr/>
                </a:tc>
                <a:tc>
                  <a:txBody>
                    <a:bodyPr/>
                    <a:lstStyle/>
                    <a:p>
                      <a:pPr algn="ctr" rtl="1"/>
                      <a:r>
                        <a:rPr lang="fa-IR" dirty="0"/>
                        <a:t>فریدونشهر</a:t>
                      </a:r>
                      <a:endParaRPr lang="en-US" dirty="0"/>
                    </a:p>
                  </a:txBody>
                  <a:tcPr/>
                </a:tc>
                <a:tc>
                  <a:txBody>
                    <a:bodyPr/>
                    <a:lstStyle/>
                    <a:p>
                      <a:pPr algn="ctr" rtl="1"/>
                      <a:r>
                        <a:rPr lang="fa-IR" dirty="0"/>
                        <a:t>نجف آباد</a:t>
                      </a:r>
                      <a:endParaRPr lang="en-US" dirty="0"/>
                    </a:p>
                  </a:txBody>
                  <a:tcPr/>
                </a:tc>
                <a:tc>
                  <a:txBody>
                    <a:bodyPr/>
                    <a:lstStyle/>
                    <a:p>
                      <a:pPr algn="ctr" rtl="1"/>
                      <a:r>
                        <a:rPr lang="fa-IR" dirty="0"/>
                        <a:t>ورزنه </a:t>
                      </a:r>
                      <a:endParaRPr lang="en-US" dirty="0"/>
                    </a:p>
                  </a:txBody>
                  <a:tcPr/>
                </a:tc>
                <a:extLst>
                  <a:ext uri="{0D108BD9-81ED-4DB2-BD59-A6C34878D82A}">
                    <a16:rowId xmlns:a16="http://schemas.microsoft.com/office/drawing/2014/main" val="2867206378"/>
                  </a:ext>
                </a:extLst>
              </a:tr>
              <a:tr h="302456">
                <a:tc>
                  <a:txBody>
                    <a:bodyPr/>
                    <a:lstStyle/>
                    <a:p>
                      <a:pPr algn="ctr" rtl="1"/>
                      <a:endParaRPr lang="en-US"/>
                    </a:p>
                  </a:txBody>
                  <a:tcPr/>
                </a:tc>
                <a:tc>
                  <a:txBody>
                    <a:bodyPr/>
                    <a:lstStyle/>
                    <a:p>
                      <a:pPr algn="ctr" rtl="1"/>
                      <a:r>
                        <a:rPr lang="fa-IR" dirty="0"/>
                        <a:t>خوانسار</a:t>
                      </a:r>
                      <a:endParaRPr lang="en-US" dirty="0"/>
                    </a:p>
                  </a:txBody>
                  <a:tcPr/>
                </a:tc>
                <a:tc>
                  <a:txBody>
                    <a:bodyPr/>
                    <a:lstStyle/>
                    <a:p>
                      <a:pPr algn="ctr" rtl="1"/>
                      <a:r>
                        <a:rPr lang="fa-IR" dirty="0"/>
                        <a:t>اصفهان دو</a:t>
                      </a:r>
                      <a:endParaRPr lang="en-US" dirty="0"/>
                    </a:p>
                  </a:txBody>
                  <a:tcPr/>
                </a:tc>
                <a:tc>
                  <a:txBody>
                    <a:bodyPr/>
                    <a:lstStyle/>
                    <a:p>
                      <a:pPr algn="ctr" rtl="1"/>
                      <a:r>
                        <a:rPr lang="fa-IR" dirty="0"/>
                        <a:t>جرقویه </a:t>
                      </a:r>
                      <a:endParaRPr lang="en-US" dirty="0"/>
                    </a:p>
                  </a:txBody>
                  <a:tcPr/>
                </a:tc>
                <a:extLst>
                  <a:ext uri="{0D108BD9-81ED-4DB2-BD59-A6C34878D82A}">
                    <a16:rowId xmlns:a16="http://schemas.microsoft.com/office/drawing/2014/main" val="2771959076"/>
                  </a:ext>
                </a:extLst>
              </a:tr>
              <a:tr h="243289">
                <a:tc>
                  <a:txBody>
                    <a:bodyPr/>
                    <a:lstStyle/>
                    <a:p>
                      <a:pPr algn="ctr" rtl="1"/>
                      <a:endParaRPr lang="en-US"/>
                    </a:p>
                  </a:txBody>
                  <a:tcPr/>
                </a:tc>
                <a:tc>
                  <a:txBody>
                    <a:bodyPr/>
                    <a:lstStyle/>
                    <a:p>
                      <a:pPr algn="ctr" rtl="1"/>
                      <a:r>
                        <a:rPr lang="fa-IR" dirty="0"/>
                        <a:t>دهاقان</a:t>
                      </a:r>
                      <a:endParaRPr lang="en-US" dirty="0"/>
                    </a:p>
                  </a:txBody>
                  <a:tcPr/>
                </a:tc>
                <a:tc>
                  <a:txBody>
                    <a:bodyPr/>
                    <a:lstStyle/>
                    <a:p>
                      <a:endParaRPr lang="en-US" dirty="0"/>
                    </a:p>
                  </a:txBody>
                  <a:tcPr/>
                </a:tc>
                <a:tc>
                  <a:txBody>
                    <a:bodyPr/>
                    <a:lstStyle/>
                    <a:p>
                      <a:pPr algn="ctr" rtl="1"/>
                      <a:r>
                        <a:rPr lang="fa-IR" dirty="0"/>
                        <a:t>نطنز</a:t>
                      </a:r>
                      <a:endParaRPr lang="en-US" dirty="0"/>
                    </a:p>
                  </a:txBody>
                  <a:tcPr/>
                </a:tc>
                <a:extLst>
                  <a:ext uri="{0D108BD9-81ED-4DB2-BD59-A6C34878D82A}">
                    <a16:rowId xmlns:a16="http://schemas.microsoft.com/office/drawing/2014/main" val="50472887"/>
                  </a:ext>
                </a:extLst>
              </a:tr>
              <a:tr h="184122">
                <a:tc>
                  <a:txBody>
                    <a:bodyPr/>
                    <a:lstStyle/>
                    <a:p>
                      <a:pPr algn="ctr" rtl="1"/>
                      <a:endParaRPr lang="en-US"/>
                    </a:p>
                  </a:txBody>
                  <a:tcPr/>
                </a:tc>
                <a:tc>
                  <a:txBody>
                    <a:bodyPr/>
                    <a:lstStyle/>
                    <a:p>
                      <a:pPr algn="ctr" rtl="1"/>
                      <a:r>
                        <a:rPr lang="fa-IR" dirty="0"/>
                        <a:t>خمینی شهر</a:t>
                      </a:r>
                      <a:endParaRPr lang="en-US" dirty="0"/>
                    </a:p>
                  </a:txBody>
                  <a:tcPr/>
                </a:tc>
                <a:tc>
                  <a:txBody>
                    <a:bodyPr/>
                    <a:lstStyle/>
                    <a:p>
                      <a:endParaRPr lang="en-US" dirty="0"/>
                    </a:p>
                  </a:txBody>
                  <a:tcPr/>
                </a:tc>
                <a:tc>
                  <a:txBody>
                    <a:bodyPr/>
                    <a:lstStyle/>
                    <a:p>
                      <a:pPr algn="ctr" rtl="1"/>
                      <a:r>
                        <a:rPr lang="fa-IR" dirty="0"/>
                        <a:t>کوهپایه</a:t>
                      </a:r>
                      <a:endParaRPr lang="en-US" dirty="0"/>
                    </a:p>
                  </a:txBody>
                  <a:tcPr/>
                </a:tc>
                <a:extLst>
                  <a:ext uri="{0D108BD9-81ED-4DB2-BD59-A6C34878D82A}">
                    <a16:rowId xmlns:a16="http://schemas.microsoft.com/office/drawing/2014/main" val="3548927059"/>
                  </a:ext>
                </a:extLst>
              </a:tr>
              <a:tr h="322179">
                <a:tc>
                  <a:txBody>
                    <a:bodyPr/>
                    <a:lstStyle/>
                    <a:p>
                      <a:pPr algn="ctr" rtl="1"/>
                      <a:endParaRPr lang="en-US"/>
                    </a:p>
                  </a:txBody>
                  <a:tcPr/>
                </a:tc>
                <a:tc>
                  <a:txBody>
                    <a:bodyPr/>
                    <a:lstStyle/>
                    <a:p>
                      <a:pPr algn="ctr" rtl="1"/>
                      <a:r>
                        <a:rPr lang="fa-IR" dirty="0"/>
                        <a:t>شاهین شهر</a:t>
                      </a:r>
                      <a:endParaRPr lang="en-US" dirty="0"/>
                    </a:p>
                  </a:txBody>
                  <a:tcPr/>
                </a:tc>
                <a:tc>
                  <a:txBody>
                    <a:bodyPr/>
                    <a:lstStyle/>
                    <a:p>
                      <a:pPr algn="ctr" rtl="1"/>
                      <a:endParaRPr lang="en-US"/>
                    </a:p>
                  </a:txBody>
                  <a:tcPr/>
                </a:tc>
                <a:tc>
                  <a:txBody>
                    <a:bodyPr/>
                    <a:lstStyle/>
                    <a:p>
                      <a:pPr algn="ctr" rtl="1"/>
                      <a:r>
                        <a:rPr lang="fa-IR" dirty="0"/>
                        <a:t>فریدن </a:t>
                      </a:r>
                      <a:endParaRPr lang="en-US" dirty="0"/>
                    </a:p>
                  </a:txBody>
                  <a:tcPr/>
                </a:tc>
                <a:extLst>
                  <a:ext uri="{0D108BD9-81ED-4DB2-BD59-A6C34878D82A}">
                    <a16:rowId xmlns:a16="http://schemas.microsoft.com/office/drawing/2014/main" val="3370217540"/>
                  </a:ext>
                </a:extLst>
              </a:tr>
              <a:tr h="271976">
                <a:tc>
                  <a:txBody>
                    <a:bodyPr/>
                    <a:lstStyle/>
                    <a:p>
                      <a:pPr algn="ctr" rtl="1"/>
                      <a:endParaRPr lang="en-US"/>
                    </a:p>
                  </a:txBody>
                  <a:tcPr/>
                </a:tc>
                <a:tc>
                  <a:txBody>
                    <a:bodyPr/>
                    <a:lstStyle/>
                    <a:p>
                      <a:pPr algn="ctr" rtl="1"/>
                      <a:endParaRPr lang="en-US"/>
                    </a:p>
                  </a:txBody>
                  <a:tcPr/>
                </a:tc>
                <a:tc>
                  <a:txBody>
                    <a:bodyPr/>
                    <a:lstStyle/>
                    <a:p>
                      <a:pPr algn="ctr" rtl="1"/>
                      <a:endParaRPr lang="en-US"/>
                    </a:p>
                  </a:txBody>
                  <a:tcPr/>
                </a:tc>
                <a:tc>
                  <a:txBody>
                    <a:bodyPr/>
                    <a:lstStyle/>
                    <a:p>
                      <a:pPr algn="ctr" rtl="1"/>
                      <a:r>
                        <a:rPr lang="fa-IR" dirty="0"/>
                        <a:t>چادگان</a:t>
                      </a:r>
                      <a:endParaRPr lang="en-US" dirty="0"/>
                    </a:p>
                  </a:txBody>
                  <a:tcPr/>
                </a:tc>
                <a:extLst>
                  <a:ext uri="{0D108BD9-81ED-4DB2-BD59-A6C34878D82A}">
                    <a16:rowId xmlns:a16="http://schemas.microsoft.com/office/drawing/2014/main" val="1572713273"/>
                  </a:ext>
                </a:extLst>
              </a:tr>
              <a:tr h="257633">
                <a:tc>
                  <a:txBody>
                    <a:bodyPr/>
                    <a:lstStyle/>
                    <a:p>
                      <a:pPr algn="ctr" rtl="1"/>
                      <a:endParaRPr lang="en-US" dirty="0"/>
                    </a:p>
                  </a:txBody>
                  <a:tcPr/>
                </a:tc>
                <a:tc>
                  <a:txBody>
                    <a:bodyPr/>
                    <a:lstStyle/>
                    <a:p>
                      <a:pPr algn="ctr" rtl="1"/>
                      <a:endParaRPr lang="en-US"/>
                    </a:p>
                  </a:txBody>
                  <a:tcPr/>
                </a:tc>
                <a:tc>
                  <a:txBody>
                    <a:bodyPr/>
                    <a:lstStyle/>
                    <a:p>
                      <a:pPr algn="ctr" rtl="1"/>
                      <a:endParaRPr lang="en-US"/>
                    </a:p>
                  </a:txBody>
                  <a:tcPr/>
                </a:tc>
                <a:tc>
                  <a:txBody>
                    <a:bodyPr/>
                    <a:lstStyle/>
                    <a:p>
                      <a:pPr algn="ctr" rtl="1"/>
                      <a:r>
                        <a:rPr lang="fa-IR" dirty="0"/>
                        <a:t>هرند</a:t>
                      </a:r>
                      <a:endParaRPr lang="en-US" dirty="0"/>
                    </a:p>
                  </a:txBody>
                  <a:tcPr/>
                </a:tc>
                <a:extLst>
                  <a:ext uri="{0D108BD9-81ED-4DB2-BD59-A6C34878D82A}">
                    <a16:rowId xmlns:a16="http://schemas.microsoft.com/office/drawing/2014/main" val="2788214064"/>
                  </a:ext>
                </a:extLst>
              </a:tr>
              <a:tr h="279148">
                <a:tc>
                  <a:txBody>
                    <a:bodyPr/>
                    <a:lstStyle/>
                    <a:p>
                      <a:pPr algn="ctr" rtl="1"/>
                      <a:endParaRPr lang="en-US"/>
                    </a:p>
                  </a:txBody>
                  <a:tcPr/>
                </a:tc>
                <a:tc>
                  <a:txBody>
                    <a:bodyPr/>
                    <a:lstStyle/>
                    <a:p>
                      <a:pPr algn="ctr" rtl="1"/>
                      <a:endParaRPr lang="en-US"/>
                    </a:p>
                  </a:txBody>
                  <a:tcPr/>
                </a:tc>
                <a:tc>
                  <a:txBody>
                    <a:bodyPr/>
                    <a:lstStyle/>
                    <a:p>
                      <a:pPr algn="ctr" rtl="1"/>
                      <a:endParaRPr lang="en-US"/>
                    </a:p>
                  </a:txBody>
                  <a:tcPr/>
                </a:tc>
                <a:tc>
                  <a:txBody>
                    <a:bodyPr/>
                    <a:lstStyle/>
                    <a:p>
                      <a:pPr algn="ctr" rtl="1"/>
                      <a:r>
                        <a:rPr lang="fa-IR" dirty="0"/>
                        <a:t>تیران و کرون</a:t>
                      </a:r>
                      <a:endParaRPr lang="en-US" dirty="0"/>
                    </a:p>
                  </a:txBody>
                  <a:tcPr/>
                </a:tc>
                <a:extLst>
                  <a:ext uri="{0D108BD9-81ED-4DB2-BD59-A6C34878D82A}">
                    <a16:rowId xmlns:a16="http://schemas.microsoft.com/office/drawing/2014/main" val="1022771661"/>
                  </a:ext>
                </a:extLst>
              </a:tr>
              <a:tr h="282734">
                <a:tc>
                  <a:txBody>
                    <a:bodyPr/>
                    <a:lstStyle/>
                    <a:p>
                      <a:pPr algn="ctr" rtl="1"/>
                      <a:endParaRPr lang="en-US"/>
                    </a:p>
                  </a:txBody>
                  <a:tcPr/>
                </a:tc>
                <a:tc>
                  <a:txBody>
                    <a:bodyPr/>
                    <a:lstStyle/>
                    <a:p>
                      <a:pPr algn="ctr" rtl="1"/>
                      <a:endParaRPr lang="en-US"/>
                    </a:p>
                  </a:txBody>
                  <a:tcPr/>
                </a:tc>
                <a:tc>
                  <a:txBody>
                    <a:bodyPr/>
                    <a:lstStyle/>
                    <a:p>
                      <a:pPr algn="ctr" rtl="1"/>
                      <a:endParaRPr lang="en-US"/>
                    </a:p>
                  </a:txBody>
                  <a:tcPr/>
                </a:tc>
                <a:tc>
                  <a:txBody>
                    <a:bodyPr/>
                    <a:lstStyle/>
                    <a:p>
                      <a:pPr algn="ctr" rtl="1"/>
                      <a:r>
                        <a:rPr lang="fa-IR" dirty="0"/>
                        <a:t>مبارکه</a:t>
                      </a:r>
                      <a:endParaRPr lang="en-US" dirty="0"/>
                    </a:p>
                  </a:txBody>
                  <a:tcPr/>
                </a:tc>
                <a:extLst>
                  <a:ext uri="{0D108BD9-81ED-4DB2-BD59-A6C34878D82A}">
                    <a16:rowId xmlns:a16="http://schemas.microsoft.com/office/drawing/2014/main" val="699493083"/>
                  </a:ext>
                </a:extLst>
              </a:tr>
              <a:tr h="319144">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algn="ctr" rtl="1"/>
                      <a:r>
                        <a:rPr lang="fa-IR" dirty="0"/>
                        <a:t>فلاورجان</a:t>
                      </a:r>
                      <a:endParaRPr lang="en-US" dirty="0"/>
                    </a:p>
                  </a:txBody>
                  <a:tcPr/>
                </a:tc>
                <a:extLst>
                  <a:ext uri="{0D108BD9-81ED-4DB2-BD59-A6C34878D82A}">
                    <a16:rowId xmlns:a16="http://schemas.microsoft.com/office/drawing/2014/main" val="2137953163"/>
                  </a:ext>
                </a:extLst>
              </a:tr>
              <a:tr h="188258">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algn="ctr" rtl="1"/>
                      <a:r>
                        <a:rPr lang="fa-IR" dirty="0"/>
                        <a:t>برخوار</a:t>
                      </a:r>
                      <a:endParaRPr lang="en-US" dirty="0"/>
                    </a:p>
                  </a:txBody>
                  <a:tcPr/>
                </a:tc>
                <a:extLst>
                  <a:ext uri="{0D108BD9-81ED-4DB2-BD59-A6C34878D82A}">
                    <a16:rowId xmlns:a16="http://schemas.microsoft.com/office/drawing/2014/main" val="3209765695"/>
                  </a:ext>
                </a:extLst>
              </a:tr>
              <a:tr h="200809">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algn="ctr" rtl="1"/>
                      <a:r>
                        <a:rPr lang="fa-IR" dirty="0"/>
                        <a:t>لنجان</a:t>
                      </a:r>
                      <a:endParaRPr lang="en-US" dirty="0"/>
                    </a:p>
                  </a:txBody>
                  <a:tcPr/>
                </a:tc>
                <a:extLst>
                  <a:ext uri="{0D108BD9-81ED-4DB2-BD59-A6C34878D82A}">
                    <a16:rowId xmlns:a16="http://schemas.microsoft.com/office/drawing/2014/main" val="3969006792"/>
                  </a:ext>
                </a:extLst>
              </a:tr>
              <a:tr h="177501">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بویین میاندشت</a:t>
                      </a:r>
                      <a:endParaRPr lang="en-US" dirty="0"/>
                    </a:p>
                  </a:txBody>
                  <a:tcPr/>
                </a:tc>
                <a:extLst>
                  <a:ext uri="{0D108BD9-81ED-4DB2-BD59-A6C34878D82A}">
                    <a16:rowId xmlns:a16="http://schemas.microsoft.com/office/drawing/2014/main" val="2735852216"/>
                  </a:ext>
                </a:extLst>
              </a:tr>
              <a:tr h="199016">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dirty="0"/>
                        <a:t>شهرضا</a:t>
                      </a:r>
                      <a:endParaRPr lang="en-US" dirty="0"/>
                    </a:p>
                  </a:txBody>
                  <a:tcPr/>
                </a:tc>
                <a:extLst>
                  <a:ext uri="{0D108BD9-81ED-4DB2-BD59-A6C34878D82A}">
                    <a16:rowId xmlns:a16="http://schemas.microsoft.com/office/drawing/2014/main" val="1830399895"/>
                  </a:ext>
                </a:extLst>
              </a:tr>
              <a:tr h="423899">
                <a:tc>
                  <a:txBody>
                    <a:bodyPr/>
                    <a:lstStyle/>
                    <a:p>
                      <a:pPr algn="ctr" rtl="1"/>
                      <a:endParaRPr lang="en-US"/>
                    </a:p>
                  </a:txBody>
                  <a:tcPr/>
                </a:tc>
                <a:tc>
                  <a:txBody>
                    <a:bodyPr/>
                    <a:lstStyle/>
                    <a:p>
                      <a:pPr algn="ctr" rtl="1"/>
                      <a:endParaRPr lang="en-US" dirty="0"/>
                    </a:p>
                  </a:txBody>
                  <a:tcPr/>
                </a:tc>
                <a:tc>
                  <a:txBody>
                    <a:bodyPr/>
                    <a:lstStyle/>
                    <a:p>
                      <a:pPr algn="ctr" rtl="1"/>
                      <a:endParaRPr lang="en-US"/>
                    </a:p>
                  </a:txBody>
                  <a:tcPr/>
                </a:tc>
                <a:tc>
                  <a:txBody>
                    <a:bodyPr/>
                    <a:lstStyle/>
                    <a:p>
                      <a:pPr algn="ctr" rtl="1"/>
                      <a:r>
                        <a:rPr lang="fa-IR" dirty="0"/>
                        <a:t>اصفهان یک</a:t>
                      </a:r>
                      <a:endParaRPr lang="en-US" dirty="0"/>
                    </a:p>
                  </a:txBody>
                  <a:tcPr/>
                </a:tc>
                <a:extLst>
                  <a:ext uri="{0D108BD9-81ED-4DB2-BD59-A6C34878D82A}">
                    <a16:rowId xmlns:a16="http://schemas.microsoft.com/office/drawing/2014/main" val="3958437410"/>
                  </a:ext>
                </a:extLst>
              </a:tr>
            </a:tbl>
          </a:graphicData>
        </a:graphic>
      </p:graphicFrame>
    </p:spTree>
    <p:extLst>
      <p:ext uri="{BB962C8B-B14F-4D97-AF65-F5344CB8AC3E}">
        <p14:creationId xmlns:p14="http://schemas.microsoft.com/office/powerpoint/2010/main" val="2391460861"/>
      </p:ext>
    </p:extLst>
  </p:cSld>
  <p:clrMapOvr>
    <a:masterClrMapping/>
  </p:clrMapOvr>
</p:sld>
</file>

<file path=ppt/theme/theme1.xml><?xml version="1.0" encoding="utf-8"?>
<a:theme xmlns:a="http://schemas.openxmlformats.org/drawingml/2006/main" name="Office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861</TotalTime>
  <Words>3096</Words>
  <Application>Microsoft Office PowerPoint</Application>
  <PresentationFormat>Widescreen</PresentationFormat>
  <Paragraphs>710</Paragraphs>
  <Slides>39</Slides>
  <Notes>2</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39</vt:i4>
      </vt:variant>
    </vt:vector>
  </HeadingPairs>
  <TitlesOfParts>
    <vt:vector size="50" baseType="lpstr">
      <vt:lpstr>Arial</vt:lpstr>
      <vt:lpstr>B Mitra</vt:lpstr>
      <vt:lpstr>B Nazanin</vt:lpstr>
      <vt:lpstr>B Titr</vt:lpstr>
      <vt:lpstr>Calibri</vt:lpstr>
      <vt:lpstr>Calibri Light</vt:lpstr>
      <vt:lpstr>Times New Roman</vt:lpstr>
      <vt:lpstr>Wingdings</vt:lpstr>
      <vt:lpstr>Office Theme</vt:lpstr>
      <vt:lpstr>24_Office Theme</vt:lpstr>
      <vt:lpstr>Chart</vt:lpstr>
      <vt:lpstr>PowerPoint Presentation</vt:lpstr>
      <vt:lpstr>مقایسه شاخص های قلب و عروق ، فشارخون و دیابت با اهداف مورد انتظار در بهار 1404</vt:lpstr>
      <vt:lpstr>PowerPoint Presentation</vt:lpstr>
      <vt:lpstr>PowerPoint Presentation</vt:lpstr>
      <vt:lpstr>هدف گزاری شاخص ها برای مراکز سلامت</vt:lpstr>
      <vt:lpstr>شاخص های استپس و شاخص های برنامه راهبردی را همه پزشکان و مراقب سلامت و بهورزان بدانند. آموزش داده شود. رنک مراکز در اختیار همه مراکز باشد و مراکز شاخص های خودشان را با یکدیگر مقایسه کنند و مداخلات لازم را به کمک ستاد شهرستان انجام دهند.   شاخص ها شامل:  </vt:lpstr>
      <vt:lpstr>PowerPoint Presentation</vt:lpstr>
      <vt:lpstr>PowerPoint Presentation</vt:lpstr>
      <vt:lpstr>خطرسنجی فصلی</vt:lpstr>
      <vt:lpstr>PowerPoint Presentation</vt:lpstr>
      <vt:lpstr>بیماریابی فشارخون</vt:lpstr>
      <vt:lpstr>PowerPoint Presentation</vt:lpstr>
      <vt:lpstr>PowerPoint Presentation</vt:lpstr>
      <vt:lpstr>PowerPoint Presentation</vt:lpstr>
      <vt:lpstr>مراقبت فشارخون پزشک</vt:lpstr>
      <vt:lpstr>PowerPoint Presentation</vt:lpstr>
      <vt:lpstr>مراقبت فشارخون غیرپزشک</vt:lpstr>
      <vt:lpstr>PowerPoint Presentation</vt:lpstr>
      <vt:lpstr>کنترل زیاد فشارخون بالا</vt:lpstr>
      <vt:lpstr>PowerPoint Presentation</vt:lpstr>
      <vt:lpstr>مراقبت دیابت پزشک</vt:lpstr>
      <vt:lpstr>PowerPoint Presentation</vt:lpstr>
      <vt:lpstr>مراقبت دیابت غیرپزشک</vt:lpstr>
      <vt:lpstr>PowerPoint Presentation</vt:lpstr>
      <vt:lpstr>دیابت کنترل شده</vt:lpstr>
      <vt:lpstr>PowerPoint Presentation</vt:lpstr>
      <vt:lpstr>A1C انجام شده</vt:lpstr>
      <vt:lpstr>PowerPoint Presentation</vt:lpstr>
      <vt:lpstr>شیوع پره دیابت</vt:lpstr>
      <vt:lpstr>PowerPoint Presentation</vt:lpstr>
      <vt:lpstr>مراقبت پره دیابت</vt:lpstr>
      <vt:lpstr>آموزش بیماران</vt:lpstr>
      <vt:lpstr>در تحلیل شاخص ها</vt:lpstr>
      <vt:lpstr>اقدام بسیار مهم</vt:lpstr>
      <vt:lpstr>دوره پنج روزه آموزش دیابت و فشارخون </vt:lpstr>
      <vt:lpstr>خدمت خطرسنجی بر اساس چارت جدید در سامانه تستی</vt:lpstr>
      <vt:lpstr>خدمت خطرسنجی بر اساس چارت جدید در سامانه تستی</vt:lpstr>
      <vt:lpstr>خدمت خطرسنجی بر اساس چارت جدید در سامانه تستی</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aqa-kasiri</cp:lastModifiedBy>
  <cp:revision>70</cp:revision>
  <dcterms:created xsi:type="dcterms:W3CDTF">2025-06-30T04:44:39Z</dcterms:created>
  <dcterms:modified xsi:type="dcterms:W3CDTF">2025-09-02T06:56:33Z</dcterms:modified>
</cp:coreProperties>
</file>