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7"/>
  </p:notesMasterIdLst>
  <p:sldIdLst>
    <p:sldId id="366" r:id="rId2"/>
    <p:sldId id="390" r:id="rId3"/>
    <p:sldId id="374" r:id="rId4"/>
    <p:sldId id="375" r:id="rId5"/>
    <p:sldId id="376" r:id="rId6"/>
    <p:sldId id="378" r:id="rId7"/>
    <p:sldId id="377" r:id="rId8"/>
    <p:sldId id="406" r:id="rId9"/>
    <p:sldId id="407" r:id="rId10"/>
    <p:sldId id="393" r:id="rId11"/>
    <p:sldId id="394" r:id="rId12"/>
    <p:sldId id="395" r:id="rId13"/>
    <p:sldId id="409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10" r:id="rId25"/>
    <p:sldId id="411" r:id="rId26"/>
    <p:sldId id="412" r:id="rId27"/>
    <p:sldId id="413" r:id="rId28"/>
    <p:sldId id="414" r:id="rId29"/>
    <p:sldId id="415" r:id="rId30"/>
    <p:sldId id="381" r:id="rId31"/>
    <p:sldId id="383" r:id="rId32"/>
    <p:sldId id="384" r:id="rId33"/>
    <p:sldId id="382" r:id="rId34"/>
    <p:sldId id="385" r:id="rId35"/>
    <p:sldId id="373" r:id="rId36"/>
    <p:sldId id="391" r:id="rId37"/>
    <p:sldId id="339" r:id="rId38"/>
    <p:sldId id="340" r:id="rId39"/>
    <p:sldId id="269" r:id="rId40"/>
    <p:sldId id="270" r:id="rId41"/>
    <p:sldId id="284" r:id="rId42"/>
    <p:sldId id="285" r:id="rId43"/>
    <p:sldId id="347" r:id="rId44"/>
    <p:sldId id="367" r:id="rId45"/>
    <p:sldId id="348" r:id="rId46"/>
    <p:sldId id="349" r:id="rId47"/>
    <p:sldId id="350" r:id="rId48"/>
    <p:sldId id="351" r:id="rId49"/>
    <p:sldId id="422" r:id="rId50"/>
    <p:sldId id="423" r:id="rId51"/>
    <p:sldId id="424" r:id="rId52"/>
    <p:sldId id="425" r:id="rId53"/>
    <p:sldId id="356" r:id="rId54"/>
    <p:sldId id="416" r:id="rId55"/>
    <p:sldId id="417" r:id="rId56"/>
    <p:sldId id="418" r:id="rId57"/>
    <p:sldId id="419" r:id="rId58"/>
    <p:sldId id="420" r:id="rId59"/>
    <p:sldId id="421" r:id="rId60"/>
    <p:sldId id="365" r:id="rId61"/>
    <p:sldId id="352" r:id="rId62"/>
    <p:sldId id="353" r:id="rId63"/>
    <p:sldId id="354" r:id="rId64"/>
    <p:sldId id="364" r:id="rId65"/>
    <p:sldId id="392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343" autoAdjust="0"/>
  </p:normalViewPr>
  <p:slideViewPr>
    <p:cSldViewPr snapToGrid="0" showGuides="1">
      <p:cViewPr varScale="1">
        <p:scale>
          <a:sx n="86" d="100"/>
          <a:sy n="86" d="100"/>
        </p:scale>
        <p:origin x="114" y="20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8ADFF-E423-4243-B61D-1F924A7A9E67}" type="datetimeFigureOut">
              <a:rPr lang="en-US" smtClean="0"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F8CD6-8633-47FB-A8C1-06BEE8197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086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92A56D-A9E0-4113-B782-C0831E169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362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92A56D-A9E0-4113-B782-C0831E169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51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محدود بودن موضوع تحقيق( ماهيتي/زماني/مكاني/ جامعه آماري)</a:t>
            </a:r>
          </a:p>
          <a:p>
            <a:pPr marL="0" marR="0" lvl="0" indent="0" algn="just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هدف کلی با افعالی مانند ارتقاء، افزایش، بهبود، حفظ، کاهش، پیشگیری بیان می شود. مثال: کاهش شیوع بیماری فشارخون در جمعیت تحت پوشش و کنترل عوامل خطر مربوطه.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F8CD6-8633-47FB-A8C1-06BEE8197C7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343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B Nazanin" panose="00000400000000000000" pitchFamily="2" charset="-78"/>
              </a:rPr>
              <a:t>استراتژی در نظر گرفته شده برای عوامل ایجاد کننده رفتاری، آموزش است.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F8CD6-8633-47FB-A8C1-06BEE8197C7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01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fa-IR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استراتژی در نظر گرفته شده برای عوامل ایجاد کننده غیررفتاری، استراتژی هایی است مانند جلب حمایت همه جانبه از طریق تاثیر گذاری بر افراد کلیدی می باشد و توانمندسازی، قادرسازی، جلب مشارکت جامعه، حمایت، واسطه گری که در تدوین فعالیت ها حتما به آن توجه شود.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F8CD6-8633-47FB-A8C1-06BEE8197C7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88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#fn2"/><Relationship Id="rId2" Type="http://schemas.openxmlformats.org/officeDocument/2006/relationships/hyperlink" Target="#fn1"/><Relationship Id="rId1" Type="http://schemas.openxmlformats.org/officeDocument/2006/relationships/slideLayout" Target="../slideLayouts/slideLayout2.xml"/><Relationship Id="rId5" Type="http://schemas.openxmlformats.org/officeDocument/2006/relationships/hyperlink" Target="#fn4"/><Relationship Id="rId4" Type="http://schemas.openxmlformats.org/officeDocument/2006/relationships/hyperlink" Target="#fn3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9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تعریف مداخله ارتقای سلامت: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Low">
              <a:buNone/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تلاشی است برای ارتقای رفتاری که باعث بهبود سلامت روانی و جسمانی یا بازشکل‌دهی رفتار افرادی که  دارای خطرات سلامتی هستند. </a:t>
            </a:r>
          </a:p>
          <a:p>
            <a:pPr marL="109728" indent="0" algn="justLow">
              <a:buNone/>
            </a:pPr>
            <a:endParaRPr lang="fa-IR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مداخله ممکن است یک فعالیت منحصر به فرد یا مجموعه ای از فعالیت هایی که طراحی شده اند که جمعیت هدف را در رسیدن به اهداف کلی و اختصاصی برنامه کمک کنند باشد.</a:t>
            </a:r>
          </a:p>
          <a:p>
            <a:pPr marL="109728" indent="0" algn="justLow">
              <a:buNone/>
            </a:pPr>
            <a:endParaRPr lang="fa-IR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مداخلات ارتقای سلامت با هدف تعیین علل رفتاری و غیر رفتاری مشکلات سلامت و برنامه ریزی در جهت ایجاد، توسعه و حفظ رفتارهای سلامت انجام می گیرد.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10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31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109728" algn="r">
              <a:lnSpc>
                <a:spcPct val="115000"/>
              </a:lnSpc>
              <a:spcBef>
                <a:spcPts val="400"/>
              </a:spcBef>
              <a:spcAft>
                <a:spcPts val="1000"/>
              </a:spcAft>
            </a:pPr>
            <a: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 panose="00000700000000000000" pitchFamily="2" charset="-78"/>
              </a:rPr>
              <a:t>در طراحی  مداخله توجه به موارد زیر مهم می باشد: </a:t>
            </a:r>
            <a: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Nazanin" panose="00000400000000000000" pitchFamily="2" charset="-78"/>
              </a:rPr>
              <a:t/>
            </a:r>
            <a:b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Nazanin" panose="00000400000000000000" pitchFamily="2" charset="-78"/>
              </a:rPr>
            </a:br>
            <a:endParaRPr lang="fa-IR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44833" y="2614863"/>
            <a:ext cx="8915400" cy="3777622"/>
          </a:xfrm>
        </p:spPr>
        <p:txBody>
          <a:bodyPr/>
          <a:lstStyle/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تناسب فرهنگی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روش های افزایش آگاهی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روش های تغییر نفوذ اجتماعی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منابع استراتژیک و فعالیت ها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11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2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65760" indent="-256032" algn="ctr">
              <a:lnSpc>
                <a:spcPct val="115000"/>
              </a:lnSpc>
              <a:spcBef>
                <a:spcPts val="400"/>
              </a:spcBef>
              <a:spcAft>
                <a:spcPts val="1000"/>
              </a:spcAft>
            </a:pPr>
            <a:r>
              <a:rPr lang="fa-IR" sz="32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/>
              </a:rPr>
              <a:t>  مراحل کلی برنامه ریزی مداخلات ارتقای سلامت  :</a:t>
            </a:r>
            <a:endParaRPr lang="en-US" sz="3200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60363" indent="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  <a:tabLst>
                <a:tab pos="630238" algn="l"/>
              </a:tabLs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نیازسنجی و تعیین اولویت های سلامت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360363" indent="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  <a:tabLst>
                <a:tab pos="630238" algn="l"/>
              </a:tabLs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 بیان مسئله، ارزیابی وضعیت موجود و شاخص ها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360363" indent="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  <a:tabLst>
                <a:tab pos="630238" algn="l"/>
              </a:tabLs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 تحلیل مشکل ( علل رفتاری و غیر رفتاری)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360363" indent="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  <a:tabLst>
                <a:tab pos="630238" algn="l"/>
              </a:tabLst>
            </a:pP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 </a:t>
            </a: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تدوین اهداف کلی و اهداف اختصاصی 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360363" indent="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  <a:tabLst>
                <a:tab pos="630238" algn="l"/>
              </a:tabLs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 تعیین استراتژی ها و فعالیت ها برای اهداف اختصاصی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360363" indent="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  <a:tabLst>
                <a:tab pos="630238" algn="l"/>
              </a:tabLst>
            </a:pPr>
            <a:r>
              <a:rPr 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 ارزشیابی برنامه شامل : ارزشیابی تشخیصی، ارزشیابی فرایند،ارزشیابی اثر(تغییرات کوتاه مدت و میان مدت) ارزشیابی نتیجه یا پیامد(تغییرات بلند مدت)  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109728" indent="0">
              <a:buSzPct val="71000"/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12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95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ارزشیابی </a:t>
            </a:r>
            <a:r>
              <a:rPr lang="fa-IR" sz="2800" dirty="0" smtClean="0">
                <a:cs typeface="B Titr" panose="00000700000000000000" pitchFamily="2" charset="-78"/>
              </a:rPr>
              <a:t>مداخلات ارتقاء سلامت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028700" y="2028503"/>
            <a:ext cx="9932986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ارزشیابی فرآیند</a:t>
            </a:r>
            <a:r>
              <a:rPr lang="en-US" altLang="en-US" sz="2400" b="1" dirty="0">
                <a:solidFill>
                  <a:prstClr val="black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(Process Evaluation):</a:t>
            </a:r>
            <a: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endParaRPr kumimoji="0" lang="fa-IR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آیا برنامه طبق برنامه اجرا شد؟ </a:t>
            </a:r>
            <a:r>
              <a:rPr kumimoji="0" lang="fa-IR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(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دسترسی، کیفیت ارائه، رضایت شرکت‌کنندگان)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kumimoji="0" lang="fa-IR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ارزشیابی پیامد</a:t>
            </a:r>
            <a:r>
              <a:rPr lang="en-US" altLang="en-US" sz="2400" b="1" dirty="0">
                <a:solidFill>
                  <a:prstClr val="black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(Outcome Evaluation):</a:t>
            </a:r>
            <a:r>
              <a:rPr lang="en-US" altLang="en-US" sz="2400" dirty="0">
                <a:solidFill>
                  <a:prstClr val="black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endParaRPr kumimoji="0" lang="fa-IR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آیا اهداف کوتاه‌مدت </a:t>
            </a:r>
            <a:r>
              <a:rPr kumimoji="0" lang="fa-IR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(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مثلاً تغییر دانش، نگرش، رفتار) و میان‌مدت (مثلاً کاهش عوامل خطر) محقق شدند؟</a:t>
            </a:r>
            <a:endParaRPr kumimoji="0" lang="fa-IR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ارزشیابی تأثیر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(Impact Evaluation):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endParaRPr kumimoji="0" lang="fa-IR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آیا اهداف بلندمدت سلامت </a:t>
            </a:r>
            <a:r>
              <a:rPr kumimoji="0" lang="fa-IR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(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مثلاً کاهش شیوع بیماری) حاصل شد؟ (نیاز به پیگیری طولانی‌مدت)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kumimoji="0" lang="fa-IR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716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692697"/>
            <a:ext cx="8229600" cy="5314595"/>
          </a:xfrm>
        </p:spPr>
        <p:txBody>
          <a:bodyPr/>
          <a:lstStyle/>
          <a:p>
            <a:pPr marL="10972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b="1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 panose="00000700000000000000" pitchFamily="2" charset="-78"/>
              </a:rPr>
              <a:t>مرحله دوم- بیان مسئله، بررسی وضعیت موجود و شاخص ها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B Titr" panose="00000700000000000000" pitchFamily="2" charset="-78"/>
            </a:endParaRPr>
          </a:p>
          <a:p>
            <a:pPr marL="109728" indent="0" algn="just">
              <a:buNone/>
            </a:pP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بخش کامل و معین طراحی برنامه و ارزشیابی آن.</a:t>
            </a:r>
          </a:p>
          <a:p>
            <a:pPr marL="109728" indent="0" algn="just">
              <a:buNone/>
            </a:pPr>
            <a:endParaRPr lang="fa-IR" sz="28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109728" indent="0" algn="just">
              <a:buNone/>
            </a:pP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این بخش به صورت فرایند بررسی و ارزیابی ارقام یا عناوین مرتبط با هدف نهایی، رویدادها یا افراد، مطابق با مجموعه قوانینی مشخص و خاص تعریف می شود.</a:t>
            </a:r>
          </a:p>
          <a:p>
            <a:pPr marL="109728" indent="0" algn="just">
              <a:buNone/>
            </a:pPr>
            <a:endParaRPr lang="fa-IR" sz="28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  <a:p>
            <a:pPr marL="109728" indent="0" algn="just">
              <a:buNone/>
            </a:pP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داده های حاصل از ارزیابی</a:t>
            </a:r>
            <a:r>
              <a:rPr lang="fa-IR" sz="2400" b="1" dirty="0">
                <a:solidFill>
                  <a:srgbClr val="002060"/>
                </a:solidFill>
                <a:latin typeface="Calibri"/>
                <a:ea typeface="Calibri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وضعیت موجود :کمی و کیفی</a:t>
            </a:r>
            <a:endParaRPr lang="fa-IR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14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0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09800" y="46037"/>
            <a:ext cx="7772400" cy="1609344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738531"/>
          </a:xfrm>
        </p:spPr>
        <p:txBody>
          <a:bodyPr>
            <a:normAutofit fontScale="92500" lnSpcReduction="10000"/>
          </a:bodyPr>
          <a:lstStyle/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1 ـ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شناسایی افراد کلیدی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2 ـ</a:t>
            </a: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بررسی تجارب و سوابق قبلی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3 ـ</a:t>
            </a: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جمع‌آوری داده‌های سلامت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4 ـ</a:t>
            </a: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بررسی قوانین و آیین‌نامه‌های موجود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5 ـ</a:t>
            </a: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ارزیابی چشم‌اندازهای مرتبط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6 ـ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تحلیل </a:t>
            </a:r>
            <a:r>
              <a:rPr lang="fa-IR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PEEST: Political, Economic, Environmental, Social, Technological</a:t>
            </a:r>
            <a:r>
              <a:rPr lang="fa-IR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Titr"/>
              </a:rPr>
              <a:t>7-</a:t>
            </a:r>
            <a:r>
              <a:rPr lang="fa-IR" sz="1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تعیین عوامل مستعد‌کننده و عوامل بازدازنده</a:t>
            </a:r>
            <a:endParaRPr lang="en-US" sz="2800" dirty="0">
              <a:solidFill>
                <a:srgbClr val="002060"/>
              </a:solidFill>
              <a:latin typeface="Calibri"/>
              <a:ea typeface="Calibri"/>
              <a:cs typeface="B Nazani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15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10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موجود: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01168" indent="0">
              <a:lnSpc>
                <a:spcPct val="115000"/>
              </a:lnSpc>
              <a:buNone/>
            </a:pPr>
            <a:r>
              <a:rPr lang="fa-IR" sz="24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Titr"/>
              </a:rPr>
              <a:t>شناسایی افراد کلیدی: 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B Titr"/>
            </a:endParaRP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تهیه فهرستی از افراد و سازمان‌های علاقه‌مند یا درگیر در موضوع. 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/>
                <a:cs typeface="B Nazanin"/>
              </a:rPr>
              <a:t>آنالیز افراد کلیدی شناسایی شده: 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(چه کسی از برنامه شما حمایت می‌کند، چه کسی مخالف آن است و چه کسی موافق است اما حاضر به همراهی با شما نیست؟ چه کسی موافق است و با شما همکاری خواهد کرد؟). </a:t>
            </a:r>
            <a:endParaRPr lang="en-US" dirty="0">
              <a:solidFill>
                <a:srgbClr val="002060"/>
              </a:solidFill>
              <a:latin typeface="Calibri"/>
              <a:ea typeface="Calibri"/>
              <a:cs typeface="Arial"/>
            </a:endParaRPr>
          </a:p>
          <a:p>
            <a:pPr marL="109728" indent="0">
              <a:buNone/>
            </a:pPr>
            <a:endParaRPr lang="fa-IR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16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363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91544" y="332656"/>
            <a:ext cx="7772400" cy="1432200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موجود:</a:t>
            </a:r>
            <a:endParaRPr lang="fa-IR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09800" y="1916832"/>
            <a:ext cx="7772400" cy="4255368"/>
          </a:xfrm>
        </p:spPr>
        <p:txBody>
          <a:bodyPr>
            <a:normAutofit/>
          </a:bodyPr>
          <a:lstStyle/>
          <a:p>
            <a:pPr marL="109728" indent="0">
              <a:lnSpc>
                <a:spcPct val="160000"/>
              </a:lnSpc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بررسی تجارب و سوابق قبلی:</a:t>
            </a:r>
          </a:p>
          <a:p>
            <a:pPr marL="45262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بررسی سوابق برنامه‌های عملیاتی ارتقای سلامت قبلی اجرا شده در منطقه</a:t>
            </a:r>
          </a:p>
          <a:p>
            <a:pPr marL="45262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 بررسی سوابق تحقیقات قبلی در زمینه مسایل سلامت در اولویت منطقه</a:t>
            </a:r>
          </a:p>
          <a:p>
            <a:pPr marL="45262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 بررسی نتایج ارزشیابی برنامه‌های عملیاتی ارتقاي سلامت قبلی منطقه</a:t>
            </a:r>
          </a:p>
          <a:p>
            <a:pPr marL="45262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 تهیه و بررسی برنامه دیگری در زمینه سلامت اجرا شده در محله مورد نظر</a:t>
            </a:r>
          </a:p>
          <a:p>
            <a:pPr marL="452628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تهیه فهرستی از داده‌های مورد نیاز برای ارزیابی وضعیت موجود</a:t>
            </a:r>
            <a:endParaRPr lang="fa-IR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17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549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09800" y="2121408"/>
            <a:ext cx="7772400" cy="2819760"/>
          </a:xfrm>
        </p:spPr>
        <p:txBody>
          <a:bodyPr>
            <a:normAutofit/>
          </a:bodyPr>
          <a:lstStyle/>
          <a:p>
            <a:pPr marL="109728" indent="0" algn="justLow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جمع‌آوری داده‌های سلامت: </a:t>
            </a:r>
          </a:p>
          <a:p>
            <a:pPr marL="109728" indent="0" algn="justLow">
              <a:buNone/>
            </a:pPr>
            <a:endParaRPr lang="fa-IR" sz="2400" b="1" dirty="0">
              <a:solidFill>
                <a:schemeClr val="accent2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داده‌های جمعیتی</a:t>
            </a: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میزان مرگ و میر و ابتلای به بیماری و ناتوانی ناشی از بيماري و مرگ</a:t>
            </a: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داده‌های رفتاری</a:t>
            </a: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داده‌های سلامت (شامل شاخص‌های اجتماعی، اقتصادی و محیطی)  </a:t>
            </a:r>
          </a:p>
          <a:p>
            <a:pPr marL="109728" indent="0" algn="justLow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18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82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+mn-lt"/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Low">
              <a:buClr>
                <a:srgbClr val="2DA2BF"/>
              </a:buClr>
              <a:buNone/>
            </a:pPr>
            <a:endParaRPr lang="fa-IR" sz="2400" b="1" dirty="0"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Clr>
                <a:srgbClr val="2DA2BF"/>
              </a:buClr>
              <a:buNone/>
            </a:pPr>
            <a:r>
              <a:rPr lang="fa-IR" sz="24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بررسی قوانین و آیین‌نامه‌های موجود:</a:t>
            </a:r>
          </a:p>
          <a:p>
            <a:pPr marL="109728" indent="0" algn="justLow">
              <a:buClr>
                <a:srgbClr val="2DA2BF"/>
              </a:buClr>
              <a:buNone/>
            </a:pPr>
            <a:r>
              <a:rPr lang="fa-IR" sz="24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قوانین و مقررات سازمان‌تان، سایر قوانین َو مقررات، خط‌مشی‌ها، سیاست‌ها و دستورالعمل‌ها، استانداردهای حرفه‌ای و تخصصی و ملاحظات اخلاقی، سیاست‌هاي مصوب، قوانین و مقررات شرکای بالقوه و رقبا، قوانین بودجه‌ای.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19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41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9097" y="770071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fa-IR" sz="4800" dirty="0" smtClean="0">
                <a:cs typeface="B Titr" panose="00000700000000000000" pitchFamily="2" charset="-78"/>
              </a:rPr>
              <a:t>مداخلات </a:t>
            </a:r>
            <a:r>
              <a:rPr lang="fa-IR" sz="4800" dirty="0">
                <a:cs typeface="B Titr" panose="00000700000000000000" pitchFamily="2" charset="-78"/>
              </a:rPr>
              <a:t>ارتقای سلامت</a:t>
            </a:r>
            <a:br>
              <a:rPr lang="fa-IR" sz="4800" dirty="0">
                <a:cs typeface="B Titr" panose="00000700000000000000" pitchFamily="2" charset="-78"/>
              </a:rPr>
            </a:br>
            <a:endParaRPr lang="fa-IR" sz="4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7545" y="3299183"/>
            <a:ext cx="8915400" cy="33194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fa-IR" sz="2000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dirty="0">
                <a:cs typeface="B Titr" panose="00000700000000000000" pitchFamily="2" charset="-78"/>
              </a:rPr>
              <a:t> </a:t>
            </a:r>
          </a:p>
          <a:p>
            <a:pPr marL="0" indent="0">
              <a:buNone/>
            </a:pPr>
            <a:endParaRPr lang="fa-IR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854" y="1743202"/>
            <a:ext cx="5060119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3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موجود: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ارزیابی چشم‌اندازهای مرتبط: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چشم‌انداز سازمان‌، چشم‌انداز سایر شرکای درگیر در فرآیند برنامه‌ریزی، چشم‌انداز مطلوب مدیران، سیاستمداران، رهبران جامعه، چشم‌انداز برنامه‌های عملیاتی استراتژیک مرتبط.</a:t>
            </a:r>
            <a:endParaRPr lang="en-US" sz="2400" dirty="0">
              <a:solidFill>
                <a:srgbClr val="002060"/>
              </a:solidFill>
              <a:latin typeface="Calibri"/>
              <a:ea typeface="Calibri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20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388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 algn="justLow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sz="2800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تحلیل </a:t>
            </a: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(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PEEST</a:t>
            </a:r>
            <a:r>
              <a:rPr lang="en-US" b="1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:</a:t>
            </a:r>
            <a:r>
              <a:rPr lang="en-US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P</a:t>
            </a:r>
            <a:r>
              <a:rPr lang="en-US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olitical,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E</a:t>
            </a:r>
            <a:r>
              <a:rPr lang="en-US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conomic,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E</a:t>
            </a:r>
            <a:r>
              <a:rPr lang="en-US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nvironmental,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S</a:t>
            </a:r>
            <a:r>
              <a:rPr lang="en-US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ocial,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T</a:t>
            </a:r>
            <a:r>
              <a:rPr lang="en-US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echnological</a:t>
            </a: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)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None/>
            </a:pPr>
            <a:r>
              <a:rPr lang="fa-IR" sz="2800" dirty="0">
                <a:solidFill>
                  <a:srgbClr val="002060"/>
                </a:solidFill>
                <a:cs typeface="B Nazanin" panose="00000400000000000000" pitchFamily="2" charset="-78"/>
              </a:rPr>
              <a:t>تعیین عوامل سیاسی، اقتصادی، محیطی، اجتماعی و تکنولوژیکی که می‌توانند بر برنامه شما تأثیر گذارند</a:t>
            </a:r>
          </a:p>
          <a:p>
            <a:pPr marL="109728" indent="0" algn="justLow">
              <a:buNone/>
            </a:pPr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21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78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</a:t>
            </a: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 algn="justLow">
              <a:buClr>
                <a:srgbClr val="2DA2BF"/>
              </a:buClr>
              <a:buNone/>
            </a:pPr>
            <a:endParaRPr lang="fa-IR" sz="2400" dirty="0">
              <a:solidFill>
                <a:srgbClr val="002060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Clr>
                <a:srgbClr val="2DA2BF"/>
              </a:buClr>
              <a:buNone/>
            </a:pPr>
            <a:r>
              <a:rPr lang="fa-IR" sz="2400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تعیین شکاف‌های اطلاعاتی:</a:t>
            </a:r>
          </a:p>
          <a:p>
            <a:pPr marL="109728" indent="0" algn="justLow">
              <a:buClr>
                <a:srgbClr val="2DA2BF"/>
              </a:buClr>
              <a:buNone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مرور</a:t>
            </a:r>
            <a:r>
              <a:rPr lang="fa-IR" sz="2400" dirty="0">
                <a:solidFill>
                  <a:srgbClr val="002060"/>
                </a:solidFill>
                <a:latin typeface="+mj-lt"/>
                <a:ea typeface="+mj-ea"/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B Nazanin" panose="00000400000000000000" pitchFamily="2" charset="-78"/>
              </a:rPr>
              <a:t>تمام اطلاعات جمع‌آوری شده تا اینجای کار. </a:t>
            </a:r>
          </a:p>
          <a:p>
            <a:pPr marL="109728" indent="0" algn="justLow">
              <a:buClr>
                <a:srgbClr val="2DA2BF"/>
              </a:buClr>
              <a:buNone/>
            </a:pPr>
            <a:endParaRPr lang="fa-IR" sz="28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109728" indent="0" algn="justLow">
              <a:buClr>
                <a:srgbClr val="2DA2BF"/>
              </a:buClr>
              <a:buNone/>
            </a:pPr>
            <a:r>
              <a:rPr lang="fa-IR" sz="2800" dirty="0">
                <a:solidFill>
                  <a:srgbClr val="002060"/>
                </a:solidFill>
                <a:cs typeface="B Nazanin" panose="00000400000000000000" pitchFamily="2" charset="-78"/>
              </a:rPr>
              <a:t>تعیین شکاف‌های اطلاعاتی موجود در طراحی برنامه.</a:t>
            </a:r>
          </a:p>
          <a:p>
            <a:pPr marL="109728" indent="0" algn="justLow">
              <a:buClr>
                <a:srgbClr val="2DA2BF"/>
              </a:buClr>
              <a:buNone/>
            </a:pPr>
            <a:endParaRPr lang="fa-IR" sz="28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109728" indent="0" algn="justLow">
              <a:buClr>
                <a:srgbClr val="2DA2BF"/>
              </a:buClr>
              <a:buNone/>
            </a:pPr>
            <a:r>
              <a:rPr lang="fa-IR" sz="2800" dirty="0">
                <a:solidFill>
                  <a:srgbClr val="002060"/>
                </a:solidFill>
                <a:cs typeface="B Nazanin" panose="00000400000000000000" pitchFamily="2" charset="-78"/>
              </a:rPr>
              <a:t> مشخص ساختن منابع و روش جمع‌آوری اطلاعات جدید برای رفع شکاف‌های اطلاعاتی. </a:t>
            </a:r>
          </a:p>
          <a:p>
            <a:pPr marL="109728" indent="0">
              <a:buNone/>
            </a:pPr>
            <a:endParaRPr lang="fa-IR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22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901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Low">
              <a:buNone/>
            </a:pPr>
            <a:r>
              <a:rPr lang="fa-IR" sz="24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تعیین عوامل مستعد‌کننده و عوامل بازدازنده:</a:t>
            </a:r>
          </a:p>
          <a:p>
            <a:pPr marL="109728" indent="0" algn="justLow">
              <a:buNone/>
            </a:pPr>
            <a:endParaRPr lang="fa-IR" sz="2400" b="1" dirty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عوامل مستعدکننده (تقویت رفتار مورد نظر)</a:t>
            </a:r>
          </a:p>
          <a:p>
            <a:pPr marL="109728" indent="0" algn="justLow">
              <a:buNone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 عوامل بازدارنده( مانع از رفتار مورد نظر)</a:t>
            </a:r>
          </a:p>
          <a:p>
            <a:pPr marL="109728" indent="0" algn="justLow">
              <a:buNone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تعیین اینکه برای توسعه عوامل مستعد‌کننده و کاهش عوامل بازدارنده چه باید کرد.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>
                <a:latin typeface="Rockwell" panose="02060603020205020403"/>
                <a:cs typeface="Times New Roman" panose="02020603050405020304" pitchFamily="18" charset="0"/>
              </a:rPr>
              <a:pPr/>
              <a:t>23</a:t>
            </a:fld>
            <a:endParaRPr lang="fa-IR">
              <a:latin typeface="Rockwell" panose="0206060302020502040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389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8342" y="362853"/>
            <a:ext cx="8911687" cy="128089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</a:pP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برنامه عملیاتی جامع برای «اضافه وزن و چاقی»</a:t>
            </a:r>
            <a:r>
              <a:rPr lang="en-US" sz="2400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  <a:buNone/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بیان مسأله و بررسی وضعیت موجود</a:t>
            </a:r>
            <a:endParaRPr lang="en-US" sz="1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اضافه وزن و چاقی به عنوان یک اختلال پیچیده و چندعاملی، ناشی از برآیند عوامل ژنتیکی، رفتاری و محیطی است که در شهرستان ..... شیوع قابل توجهی دارد و به عنوان عامل زمینه‌ساز بیماری‌های غیرواگیر مانند دیابت، بیماری‌های قلبی-عروقی و فشار خون بالا مطرح است</a:t>
            </a:r>
            <a:r>
              <a:rPr lang="fa-IR" u="sng" baseline="30000" dirty="0">
                <a:solidFill>
                  <a:srgbClr val="0563C1"/>
                </a:solidFill>
                <a:latin typeface="inter"/>
                <a:ea typeface="inter"/>
                <a:cs typeface="B Nazanin" panose="00000400000000000000" pitchFamily="2" charset="-78"/>
                <a:hlinkClick r:id="rId2" action="ppaction://hlinkfile"/>
              </a:rPr>
              <a:t>[1]</a:t>
            </a:r>
            <a:r>
              <a:rPr lang="fa-IR" u="sng" baseline="30000" dirty="0">
                <a:solidFill>
                  <a:srgbClr val="0563C1"/>
                </a:solidFill>
                <a:latin typeface="inter"/>
                <a:ea typeface="inter"/>
                <a:cs typeface="B Nazanin" panose="00000400000000000000" pitchFamily="2" charset="-78"/>
                <a:hlinkClick r:id="rId3" action="ppaction://hlinkfile"/>
              </a:rPr>
              <a:t>[2]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. شیوع اضافه وزن و چاقی در زنان و کودکان منطقه بر اساس داده‌های جمع‌آوری شده، روند افزایشی داشته و با الگوهای نامناسب تغذیه و کم‌تحرکی ارتباط مستقیم دارد</a:t>
            </a:r>
            <a:r>
              <a:rPr lang="fa-IR" u="sng" baseline="30000" dirty="0">
                <a:solidFill>
                  <a:srgbClr val="0563C1"/>
                </a:solidFill>
                <a:latin typeface="inter"/>
                <a:ea typeface="inter"/>
                <a:cs typeface="B Nazanin" panose="00000400000000000000" pitchFamily="2" charset="-78"/>
                <a:hlinkClick r:id="rId4" action="ppaction://hlinkfile"/>
              </a:rPr>
              <a:t>[3]</a:t>
            </a:r>
            <a:r>
              <a:rPr lang="fa-IR" u="sng" baseline="30000" dirty="0">
                <a:solidFill>
                  <a:srgbClr val="0563C1"/>
                </a:solidFill>
                <a:latin typeface="inter"/>
                <a:ea typeface="inter"/>
                <a:cs typeface="B Nazanin" panose="00000400000000000000" pitchFamily="2" charset="-78"/>
                <a:hlinkClick r:id="rId5" action="ppaction://hlinkfile"/>
              </a:rPr>
              <a:t>[4]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.</a:t>
            </a:r>
            <a:endParaRPr lang="en-US" sz="1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42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indent="-342900" algn="ctr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</a:pP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شناسایی افراد کلیدی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6515" y="1905000"/>
            <a:ext cx="8915400" cy="3777622"/>
          </a:xfrm>
        </p:spPr>
        <p:txBody>
          <a:bodyPr>
            <a:normAutofit fontScale="92500" lnSpcReduction="10000"/>
          </a:bodyPr>
          <a:lstStyle/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کارشناسان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تغذیه و بهداشت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پزشکان و مراقبین سلامت پایگاه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سفیران سلامت و داوطلبان محله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مدیران مدارس و اولیای دانش‌آموزان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شوراهای اسلامی و مسئولین محلی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خیرین و سازمان‌های مردم‌نهاد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64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931817"/>
            <a:ext cx="8915400" cy="533835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  <a:buNone/>
            </a:pP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بررسی تجارب و سوابق قبلی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مرور برنامه‌های آموزشی پیشین در زمینه کنترل اضافه وزن و چاقی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تحلیل نقاط قوت و ضعف مداخلات قبلی در منطقه و سایر مناطق مشابه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استفاده از نتایج مطالعات علمی و پژوهش‌های ملی و بین‌المللی </a:t>
            </a:r>
            <a:r>
              <a:rPr lang="fa-IR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مرتبط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400" b="1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جمع‌آوری </a:t>
            </a: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داده‌های سلامت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بررسی شاخص توده بدنی (BMI) افراد تحت پوشش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پرسشنامه‌های تغذیه و فعالیت بدنی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داده‌های مربوط به شیوع بیماری‌های مرتبط با چاقی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اطلاعات جمعیتی و اجتماعی-اقتصادی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22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3189" y="474616"/>
            <a:ext cx="8915400" cy="5625737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  <a:buNone/>
            </a:pP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بررسی قوانین و آیین‌نامه‌های موجود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سیاست‌ها و دستورالعمل‌های وزارت بهداشت درباره تغذیه سالم و پیشگیری از چاقی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قوانین مرتبط با فعالیت‌های ورزشی و تغذیه در مدارس و محیط‌های کاری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حمایت‌های قانونی از برنامه‌های ارتقای سلامت و تشویق به سبک زندگی سالم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  <a:buNone/>
            </a:pPr>
            <a:r>
              <a:rPr lang="fa-IR" sz="2400" b="1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ارزیابی </a:t>
            </a: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چشم‌اندازهای مرتبط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چشم‌انداز توسعه سلامت شهرستان و استان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روند تغییرات سبک زندگی و افزایش آگاهی عمومی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ظرفیت‌های موجود در نهادهای محلی و خیرین برای حمایت از برنامه</a:t>
            </a:r>
            <a:endParaRPr lang="en-US" sz="2400" dirty="0">
              <a:effectLst/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6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5697459"/>
              </p:ext>
            </p:extLst>
          </p:nvPr>
        </p:nvGraphicFramePr>
        <p:xfrm>
          <a:off x="1557247" y="1972488"/>
          <a:ext cx="8915400" cy="3772356"/>
        </p:xfrm>
        <a:graphic>
          <a:graphicData uri="http://schemas.openxmlformats.org/drawingml/2006/table">
            <a:tbl>
              <a:tblPr firstRow="1" firstCol="1" bandRow="1"/>
              <a:tblGrid>
                <a:gridCol w="6659291">
                  <a:extLst>
                    <a:ext uri="{9D8B030D-6E8A-4147-A177-3AD203B41FA5}">
                      <a16:colId xmlns:a16="http://schemas.microsoft.com/office/drawing/2014/main" val="3015912906"/>
                    </a:ext>
                  </a:extLst>
                </a:gridCol>
                <a:gridCol w="2256109">
                  <a:extLst>
                    <a:ext uri="{9D8B030D-6E8A-4147-A177-3AD203B41FA5}">
                      <a16:colId xmlns:a16="http://schemas.microsoft.com/office/drawing/2014/main" val="3380258249"/>
                    </a:ext>
                  </a:extLst>
                </a:gridCol>
              </a:tblGrid>
              <a:tr h="6287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Titr" panose="00000700000000000000" pitchFamily="2" charset="-78"/>
                        </a:rPr>
                        <a:t>تحلیل و تأثیر بر برنامه</a:t>
                      </a:r>
                      <a:endParaRPr lang="en-US" sz="20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Titr" panose="00000700000000000000" pitchFamily="2" charset="-78"/>
                        </a:rPr>
                        <a:t>حوزه</a:t>
                      </a:r>
                      <a:endParaRPr lang="en-US" sz="20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430235"/>
                  </a:ext>
                </a:extLst>
              </a:tr>
              <a:tr h="6287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حمایت مسئولین محلی و سیاست‌های کلان سلامت کشور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سیاسی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218733"/>
                  </a:ext>
                </a:extLst>
              </a:tr>
              <a:tr h="6287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محدودیت منابع مالی و نیاز به جذب حمایت خیرین و سازمان‌ها</a:t>
                      </a:r>
                      <a:endParaRPr lang="en-US" sz="20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اقتصادی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55934"/>
                  </a:ext>
                </a:extLst>
              </a:tr>
              <a:tr h="6287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کمبود فضاهای ورزشی و دسترسی محدود به امکانات تفریحی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محیطی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532151"/>
                  </a:ext>
                </a:extLst>
              </a:tr>
              <a:tr h="6287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فرهنگ غذایی نامناسب، کم‌تحرکی، نقش خانواده و جامعه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اجتماعی</a:t>
                      </a:r>
                      <a:endParaRPr lang="en-US" sz="20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886133"/>
                  </a:ext>
                </a:extLst>
              </a:tr>
              <a:tr h="6287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استفاده از رسانه‌ها و شبکه‌های اجتماعی برای آموزش</a:t>
                      </a:r>
                      <a:endParaRPr lang="en-US" sz="20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فناوری</a:t>
                      </a:r>
                      <a:endParaRPr lang="en-US" sz="20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366311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99982" y="414346"/>
            <a:ext cx="2214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تحلیل PEEST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8563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60553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تعیین عوامل مستعدکننده و بازدارنده</a:t>
            </a:r>
            <a:endParaRPr lang="en-US" sz="2800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459680"/>
              </p:ext>
            </p:extLst>
          </p:nvPr>
        </p:nvGraphicFramePr>
        <p:xfrm>
          <a:off x="2076994" y="1384663"/>
          <a:ext cx="7912283" cy="5344160"/>
        </p:xfrm>
        <a:graphic>
          <a:graphicData uri="http://schemas.openxmlformats.org/drawingml/2006/table">
            <a:tbl>
              <a:tblPr firstRow="1" firstCol="1" bandRow="1"/>
              <a:tblGrid>
                <a:gridCol w="3160578">
                  <a:extLst>
                    <a:ext uri="{9D8B030D-6E8A-4147-A177-3AD203B41FA5}">
                      <a16:colId xmlns:a16="http://schemas.microsoft.com/office/drawing/2014/main" val="2519213639"/>
                    </a:ext>
                  </a:extLst>
                </a:gridCol>
                <a:gridCol w="3484715">
                  <a:extLst>
                    <a:ext uri="{9D8B030D-6E8A-4147-A177-3AD203B41FA5}">
                      <a16:colId xmlns:a16="http://schemas.microsoft.com/office/drawing/2014/main" val="1156413027"/>
                    </a:ext>
                  </a:extLst>
                </a:gridCol>
                <a:gridCol w="1266990">
                  <a:extLst>
                    <a:ext uri="{9D8B030D-6E8A-4147-A177-3AD203B41FA5}">
                      <a16:colId xmlns:a16="http://schemas.microsoft.com/office/drawing/2014/main" val="1523241538"/>
                    </a:ext>
                  </a:extLst>
                </a:gridCol>
              </a:tblGrid>
              <a:tr h="94052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fa-IR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عوامل بازدارنده</a:t>
                      </a: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عوامل مستعدکننده</a:t>
                      </a:r>
                      <a:endParaRPr kumimoji="0" 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نوع عوامل</a:t>
                      </a:r>
                      <a:endParaRPr lang="en-US" sz="24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55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تغذیه ناسالم، کم‌تحرکی، استرس، عادات غذایی غلط</a:t>
                      </a: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آموزش‌های قبلی، آگاهی نسبی، فعالیت کانون‌های سلامت محله</a:t>
                      </a: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رفتاری</a:t>
                      </a:r>
                      <a:endParaRPr lang="en-US" sz="24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332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دسترسی محدود به فضاهای ورزشی، تبلیغات غذایی ناسالم</a:t>
                      </a:r>
                      <a:endParaRPr lang="en-US" sz="24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قوانین و سیاست‌های حمایتی، زیرساخت‌های در حال توسعه</a:t>
                      </a:r>
                      <a:endParaRPr lang="en-US" sz="24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غیررفتاری</a:t>
                      </a:r>
                      <a:endParaRPr lang="en-US" sz="240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250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سطح پایین آگاهی، مشکلات اقتصادی، فرهنگ غذایی نادرست</a:t>
                      </a: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حمایت‌های اجتماعی، مشارکت خیرین، نقش نهادهای محلی</a:t>
                      </a: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0000"/>
                          </a:solidFill>
                          <a:effectLst/>
                          <a:latin typeface="inter"/>
                          <a:ea typeface="inter"/>
                          <a:cs typeface="B Nazanin" panose="00000400000000000000" pitchFamily="2" charset="-78"/>
                        </a:rPr>
                        <a:t>اجتماعی (SDH)</a:t>
                      </a:r>
                      <a:endParaRPr lang="en-US" sz="2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01600" marR="1016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302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05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b="1" dirty="0">
                <a:solidFill>
                  <a:schemeClr val="tx1"/>
                </a:solidFill>
                <a:ea typeface="+mn-ea"/>
                <a:cs typeface="B Nazanin" panose="00000400000000000000" pitchFamily="2" charset="-78"/>
              </a:rPr>
              <a:t>آموزش </a:t>
            </a:r>
            <a:r>
              <a:rPr lang="fa-IR" sz="2800" b="1" dirty="0" smtClean="0">
                <a:solidFill>
                  <a:schemeClr val="tx1"/>
                </a:solidFill>
                <a:ea typeface="+mn-ea"/>
                <a:cs typeface="B Nazanin" panose="00000400000000000000" pitchFamily="2" charset="-78"/>
              </a:rPr>
              <a:t>بهداشت</a:t>
            </a:r>
            <a:r>
              <a:rPr lang="en-US" sz="2800" b="1" dirty="0">
                <a:solidFill>
                  <a:schemeClr val="tx1"/>
                </a:solidFill>
                <a:ea typeface="+mn-ea"/>
                <a:cs typeface="B Nazanin" panose="00000400000000000000" pitchFamily="2" charset="-78"/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  <a:ea typeface="+mn-ea"/>
                <a:cs typeface="B Nazanin" panose="00000400000000000000" pitchFamily="2" charset="-78"/>
              </a:rPr>
              <a:t>Health Education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توانمندسازی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فردی</a:t>
            </a:r>
            <a:endParaRPr lang="fa-IR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تعریف: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ترکیبی از تجربیات یادگیری که با هدف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افزایش دانش، تأثیرگذاری بر نگرش‌ها و ارتقای مهارت‌ها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طراحی شده تا افراد و جوامع بتوانند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داوطلبانه رفتارهای سالم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را اتخاذ کنند.</a:t>
            </a:r>
          </a:p>
          <a:p>
            <a:pPr marL="0" indent="0">
              <a:buNone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تمرکز: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عمدتاً بر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سطح فردی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و گروه‌های کوچک.</a:t>
            </a:r>
          </a:p>
          <a:p>
            <a:pPr marL="0" indent="0">
              <a:buNone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هدف اصلی: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تغییر رفتار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از طریق آگاهی‌بخشی و توانمندسازی.</a:t>
            </a:r>
          </a:p>
          <a:p>
            <a:pPr marL="0" indent="0">
              <a:buNone/>
            </a:pP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مثال: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 برگزاری کارگاه‌های تغذیه سالم، آموزش مهارت‌های کنترل استرس، آگاهی‌بخشی در مورد بیماری‌ها.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35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>
                <a:cs typeface="B Titr" panose="00000700000000000000" pitchFamily="2" charset="-78"/>
              </a:rPr>
              <a:t>عوامل غیر رفتاری </a:t>
            </a:r>
            <a:r>
              <a:rPr lang="en-US" sz="2800" dirty="0">
                <a:cs typeface="B Titr" panose="00000700000000000000" pitchFamily="2" charset="-78"/>
              </a:rPr>
              <a:t>Non-Behavioral </a:t>
            </a:r>
            <a:r>
              <a:rPr lang="en-US" sz="2800" dirty="0" smtClean="0">
                <a:cs typeface="B Titr" panose="00000700000000000000" pitchFamily="2" charset="-78"/>
              </a:rPr>
              <a:t>Factors: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771650" y="1400191"/>
            <a:ext cx="973296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تعریف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مولفه‌هایی که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بر سلامت افراد تأثیر می‌گذارند، اما مستقیماً نتیجه انتخاب‌ها یا رفتارهای فردی نیستند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endParaRPr kumimoji="0" lang="fa-IR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این عوامل می‌توانند شرایط محیطی، بیولوژیکی یا ساختاری باشند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مثال‌ها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ژنتیک و بیولوژی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استعدادهای ارثی برای برخی بیماری‌ها (مثلاً دیابت نوع 1، برخی سرطان‌ها)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محیط فیزیکی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کیفیت آب و هوا، دسترسی به فضای سبز، آلودگی‌های صوتی و شیمیایی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دسترسی به خدمات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دسترسی به مراقبت‌های بهداشتی با کیفیت، داروها و فناوری‌های پزشکی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حوادث و بلایای طبیعی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سیل، زلزله، همه‌گیری‌ها که خارج از کنترل فرد هستند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kumimoji="0" lang="fa-IR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اهمیت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این عوامل می‌توانند تأثیر قابل توجهی بر سلامت داشته باشند، حتی اگر فرد تمام رفتارهای سالم را رعایت کند. نادیده گرفتن آن‌ها منجر به مداخلات ناکارآمد خواهد شد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559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607" y="624110"/>
            <a:ext cx="10017006" cy="740666"/>
          </a:xfrm>
        </p:spPr>
        <p:txBody>
          <a:bodyPr>
            <a:normAutofit fontScale="90000"/>
          </a:bodyPr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تعیین‌کننده‌های اجتماعی </a:t>
            </a:r>
            <a:r>
              <a:rPr lang="fa-IR" sz="2400" dirty="0" smtClean="0">
                <a:cs typeface="B Titr" panose="00000700000000000000" pitchFamily="2" charset="-78"/>
              </a:rPr>
              <a:t>سلامت</a:t>
            </a:r>
            <a:r>
              <a:rPr lang="en-US" sz="2400" dirty="0" smtClean="0">
                <a:cs typeface="B Titr" panose="00000700000000000000" pitchFamily="2" charset="-78"/>
              </a:rPr>
              <a:t> Social </a:t>
            </a:r>
            <a:r>
              <a:rPr lang="en-US" sz="2400" dirty="0">
                <a:cs typeface="B Titr" panose="00000700000000000000" pitchFamily="2" charset="-78"/>
              </a:rPr>
              <a:t>Determinants of Health </a:t>
            </a:r>
            <a:r>
              <a:rPr lang="en-US" sz="2400" dirty="0" smtClean="0">
                <a:cs typeface="B Titr" panose="00000700000000000000" pitchFamily="2" charset="-78"/>
              </a:rPr>
              <a:t>SDH</a:t>
            </a:r>
            <a:br>
              <a:rPr lang="en-US" sz="2400" dirty="0" smtClean="0">
                <a:cs typeface="B Titr" panose="00000700000000000000" pitchFamily="2" charset="-78"/>
              </a:rPr>
            </a:b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49086" y="1760254"/>
            <a:ext cx="10655526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تعریف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شرایطی که افراد در آن‌ها متولد می‌شوند، رشد می‌کنند، زندگی می‌کنند، کار می‌کنند و پیر می‌شوند؛ و مجموعه گسترده‌تری از نیروها و سیستم‌هایی که بر شرایط زندگی روزمره تأثیر می‌گذارند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این نیروها شامل سیاست‌ها و نظام‌های اقتصادی، هنجارهای اجتماعی، سیاست‌های توسعه، سیستم‌های سیاسی و... می‌شوند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اجزای کلیدی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بر اساس مدل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WHO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en-US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درآمد و توزیع ثروت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نابرابری‌های اقتصادی و فقر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آموزش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سطح تحصیلات و فرصت‌های آموزشی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اشتغال و شرایط کار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نوع شغل، امنیت شغلی، حقوق و مزایا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443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607" y="624110"/>
            <a:ext cx="10017006" cy="740666"/>
          </a:xfrm>
        </p:spPr>
        <p:txBody>
          <a:bodyPr>
            <a:normAutofit fontScale="90000"/>
          </a:bodyPr>
          <a:lstStyle/>
          <a:p>
            <a:pPr algn="r"/>
            <a:r>
              <a:rPr lang="fa-IR" sz="2400" dirty="0">
                <a:cs typeface="B Titr" panose="00000700000000000000" pitchFamily="2" charset="-78"/>
              </a:rPr>
              <a:t>تعیین‌کننده‌های اجتماعی </a:t>
            </a:r>
            <a:r>
              <a:rPr lang="fa-IR" sz="2400" dirty="0" smtClean="0">
                <a:cs typeface="B Titr" panose="00000700000000000000" pitchFamily="2" charset="-78"/>
              </a:rPr>
              <a:t>سلامت</a:t>
            </a:r>
            <a:r>
              <a:rPr lang="en-US" sz="2400" dirty="0" smtClean="0">
                <a:cs typeface="B Titr" panose="00000700000000000000" pitchFamily="2" charset="-78"/>
              </a:rPr>
              <a:t> Social </a:t>
            </a:r>
            <a:r>
              <a:rPr lang="en-US" sz="2400" dirty="0">
                <a:cs typeface="B Titr" panose="00000700000000000000" pitchFamily="2" charset="-78"/>
              </a:rPr>
              <a:t>Determinants of Health </a:t>
            </a:r>
            <a:r>
              <a:rPr lang="en-US" sz="2400" dirty="0" smtClean="0">
                <a:cs typeface="B Titr" panose="00000700000000000000" pitchFamily="2" charset="-78"/>
              </a:rPr>
              <a:t>SDH</a:t>
            </a:r>
            <a:br>
              <a:rPr lang="en-US" sz="2400" dirty="0" smtClean="0">
                <a:cs typeface="B Titr" panose="00000700000000000000" pitchFamily="2" charset="-78"/>
              </a:rPr>
            </a:b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49086" y="2129586"/>
            <a:ext cx="10655526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شرایط مسکن و محیط زندگی</a:t>
            </a:r>
            <a:r>
              <a:rPr kumimoji="0" lang="en-US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کیفیت مسکن، دسترسی به امکانات رفاهی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امنیت غذایی</a:t>
            </a:r>
            <a:r>
              <a:rPr kumimoji="0" lang="en-US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دسترسی به غذای کافی و مغذی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دسترسی به خدمات بهداشتی</a:t>
            </a:r>
            <a:r>
              <a:rPr kumimoji="0" lang="en-US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کیفیت و دسترسی عادلانه به مراقبت‌های اولیه و تخصصی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شبکه‌های اجتماعی و حمایت اجتماعی</a:t>
            </a:r>
            <a:r>
              <a:rPr kumimoji="0" lang="en-US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میزان انسجام و حمایت جامعه از افراد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جنسیت، قومیت و نژاد</a:t>
            </a:r>
            <a:r>
              <a:rPr kumimoji="0" lang="en-US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تبعیض‌ها و نابرابری‌های مبتنی بر این عوامل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اهمیت</a:t>
            </a:r>
            <a:r>
              <a:rPr kumimoji="0" lang="en-US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SDH </a:t>
            </a:r>
            <a:r>
              <a:rPr kumimoji="0" lang="ar-S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مسئول عمده نابرابری‌های سلامت بین کشورها و درون کشورها هستند. مداخلات مؤثر در ارتقاء سلامت باید به این عوامل ریشه‌ای بپردازند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96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6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Thus: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/>
              <a:t>The social determinants of health are mostly responsible for health inequities - the unfair and avoidable differences in health status seen within and between countries.</a:t>
            </a:r>
          </a:p>
          <a:p>
            <a:pPr algn="just" rtl="1"/>
            <a:r>
              <a:rPr lang="fa-IR" sz="2400" dirty="0"/>
              <a:t>بنابراین غالباً تعیین کننده های اجتماعی سلامت عامل اصلی نابرابری های سلامت</a:t>
            </a:r>
            <a:r>
              <a:rPr lang="en-US" sz="2400" dirty="0"/>
              <a:t> </a:t>
            </a:r>
            <a:r>
              <a:rPr lang="fa-IR" sz="2400" dirty="0"/>
              <a:t> هستند- تفاوت های غیرمنصفانه و قابل اجتناب مشاهده شده  در درون و بین کشورها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SDH as the causes of diseases</a:t>
            </a:r>
          </a:p>
          <a:p>
            <a:pPr marL="0" indent="0">
              <a:buNone/>
            </a:pPr>
            <a:endParaRPr lang="fa-IR" sz="2800" dirty="0"/>
          </a:p>
          <a:p>
            <a:pPr marL="0" indent="0" algn="just" rtl="1">
              <a:buNone/>
            </a:pP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defTabSz="914400"/>
            <a:fld id="{BFF96528-2BB2-4F2E-9F78-97E42DFD2738}" type="slidenum">
              <a:rPr lang="en-US">
                <a:latin typeface="Gill Sans MT"/>
                <a:cs typeface="B Zar"/>
              </a:rPr>
              <a:pPr defTabSz="914400"/>
              <a:t>34</a:t>
            </a:fld>
            <a:endParaRPr lang="en-US">
              <a:latin typeface="Gill Sans MT"/>
              <a:cs typeface="B Zar"/>
            </a:endParaRPr>
          </a:p>
        </p:txBody>
      </p:sp>
    </p:spTree>
    <p:extLst>
      <p:ext uri="{BB962C8B-B14F-4D97-AF65-F5344CB8AC3E}">
        <p14:creationId xmlns:p14="http://schemas.microsoft.com/office/powerpoint/2010/main" val="106381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9" y="0"/>
            <a:ext cx="120476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0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1289" y="2311021"/>
            <a:ext cx="8915400" cy="3777622"/>
          </a:xfrm>
        </p:spPr>
        <p:txBody>
          <a:bodyPr/>
          <a:lstStyle/>
          <a:p>
            <a:pPr marL="0" indent="0" algn="ctr">
              <a:buNone/>
            </a:pPr>
            <a:endParaRPr lang="fa-IR" sz="4800" dirty="0" smtClean="0">
              <a:solidFill>
                <a:prstClr val="black">
                  <a:lumMod val="85000"/>
                  <a:lumOff val="15000"/>
                </a:prstClr>
              </a:solidFill>
              <a:ea typeface="+mj-ea"/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4800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B Titr" panose="00000700000000000000" pitchFamily="2" charset="-78"/>
              </a:rPr>
              <a:t>اجرای مداخلات </a:t>
            </a:r>
            <a:r>
              <a:rPr lang="fa-IR" sz="4800" dirty="0"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B Titr" panose="00000700000000000000" pitchFamily="2" charset="-78"/>
              </a:rPr>
              <a:t>ارتقای سلامت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15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1893" y="888642"/>
            <a:ext cx="10512720" cy="50225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1-تشکیل تیم مداخلات ارتقای سلامت در سطح </a:t>
            </a:r>
            <a:r>
              <a:rPr lang="fa-IR" sz="24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خانه بهداشت: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cs typeface="B Nazanin" panose="00000400000000000000" pitchFamily="2" charset="-78"/>
              </a:rPr>
              <a:t>پزشک مرکز/ مسئول مرکز(به عنوان رئیس تیم،  مسئولیت اصلی اجرای برنامه را برعهده دارد)، </a:t>
            </a:r>
            <a:r>
              <a:rPr lang="fa-IR" sz="2800" b="1" dirty="0" smtClean="0">
                <a:cs typeface="B Nazanin" panose="00000400000000000000" pitchFamily="2" charset="-78"/>
              </a:rPr>
              <a:t>بهورزان </a:t>
            </a:r>
            <a:r>
              <a:rPr lang="fa-IR" sz="2800" b="1" dirty="0">
                <a:cs typeface="B Nazanin" panose="00000400000000000000" pitchFamily="2" charset="-78"/>
              </a:rPr>
              <a:t>شاغل (دبیر برنامه</a:t>
            </a:r>
            <a:r>
              <a:rPr lang="fa-IR" sz="2800" b="1" dirty="0" smtClean="0">
                <a:cs typeface="B Nazanin" panose="00000400000000000000" pitchFamily="2" charset="-78"/>
              </a:rPr>
              <a:t>)،دهیار، </a:t>
            </a:r>
            <a:r>
              <a:rPr lang="fa-IR" sz="2800" b="1" dirty="0">
                <a:cs typeface="B Nazanin" panose="00000400000000000000" pitchFamily="2" charset="-78"/>
              </a:rPr>
              <a:t>رئیس یا نماینده شورای اسلامی روستا، اعضای تیم معتمدین (مانند روحانی، خیرین، مدیر مدرسه و ...) و نماینده سفیران و رابطین سلامت که در انجام نیاز سنجی شرکت داشته اند، همچنین سایر افرادی که حسب مشکل اولویت دار استخراج شده می توانند در حل مشکل کمک کنند. </a:t>
            </a:r>
          </a:p>
        </p:txBody>
      </p:sp>
    </p:spTree>
    <p:extLst>
      <p:ext uri="{BB962C8B-B14F-4D97-AF65-F5344CB8AC3E}">
        <p14:creationId xmlns:p14="http://schemas.microsoft.com/office/powerpoint/2010/main" val="79128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7837" y="128789"/>
            <a:ext cx="10016775" cy="659747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fa-IR" sz="56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6200" b="1" dirty="0">
                <a:solidFill>
                  <a:srgbClr val="00B050"/>
                </a:solidFill>
                <a:cs typeface="B Nazanin" panose="00000400000000000000" pitchFamily="2" charset="-78"/>
              </a:rPr>
              <a:t>شرح وظایف تیم مداخلات ارتقای سلامت در سطح روستا (خانه بهداشت):</a:t>
            </a:r>
          </a:p>
          <a:p>
            <a:pPr marL="0" indent="0">
              <a:buNone/>
            </a:pPr>
            <a:r>
              <a:rPr lang="fa-IR" sz="5600" dirty="0">
                <a:cs typeface="B Nazanin" panose="00000400000000000000" pitchFamily="2" charset="-78"/>
              </a:rPr>
              <a:t>•</a:t>
            </a:r>
            <a:r>
              <a:rPr lang="fa-IR" sz="5600" b="1" dirty="0">
                <a:cs typeface="B Nazanin" panose="00000400000000000000" pitchFamily="2" charset="-78"/>
              </a:rPr>
              <a:t>	تشکیل تیم مداخلات ارتقای سلامت 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•	تدوین و دریافت تاییده برنامه از مرکز بهداشت شهرستان </a:t>
            </a:r>
            <a:r>
              <a:rPr lang="fa-IR" sz="5600" b="1" dirty="0" smtClean="0">
                <a:cs typeface="B Nazanin" panose="00000400000000000000" pitchFamily="2" charset="-78"/>
              </a:rPr>
              <a:t>حداکثر</a:t>
            </a:r>
            <a:endParaRPr lang="fa-IR" sz="56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انتظار می رود در این جلسات اقدامات زیر انجام می شود: 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1.	تشکیل جلسات لازم جهت تدوین برنامه مداخلات ارتقاء سلامت  با اعضاء تیم مداخله 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2.	تحلیل مشکل( شناسایی علل رفتاری </a:t>
            </a:r>
            <a:r>
              <a:rPr lang="fa-IR" sz="5600" b="1" dirty="0" smtClean="0">
                <a:cs typeface="B Nazanin" panose="00000400000000000000" pitchFamily="2" charset="-78"/>
              </a:rPr>
              <a:t>، علل غیر رفتاری و عوامل اجتماعی </a:t>
            </a:r>
            <a:r>
              <a:rPr lang="en-US" sz="5600" b="1" dirty="0" smtClean="0">
                <a:cs typeface="B Nazanin" panose="00000400000000000000" pitchFamily="2" charset="-78"/>
              </a:rPr>
              <a:t>SDH</a:t>
            </a:r>
            <a:r>
              <a:rPr lang="fa-IR" sz="5600" b="1" dirty="0" smtClean="0">
                <a:cs typeface="B Nazanin" panose="00000400000000000000" pitchFamily="2" charset="-78"/>
              </a:rPr>
              <a:t>) </a:t>
            </a:r>
            <a:endParaRPr lang="fa-IR" sz="56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5600" b="1" dirty="0" smtClean="0">
                <a:cs typeface="B Nazanin" panose="00000400000000000000" pitchFamily="2" charset="-78"/>
              </a:rPr>
              <a:t>3.	اولویت </a:t>
            </a:r>
            <a:r>
              <a:rPr lang="fa-IR" sz="5600" b="1" dirty="0">
                <a:cs typeface="B Nazanin" panose="00000400000000000000" pitchFamily="2" charset="-78"/>
              </a:rPr>
              <a:t>بندی علل رفتاری </a:t>
            </a:r>
            <a:endParaRPr lang="fa-IR" sz="5600" b="1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5600" b="1" dirty="0" smtClean="0">
                <a:cs typeface="B Nazanin" panose="00000400000000000000" pitchFamily="2" charset="-78"/>
              </a:rPr>
              <a:t>4.	اولویت </a:t>
            </a:r>
            <a:r>
              <a:rPr lang="fa-IR" sz="5600" b="1" dirty="0">
                <a:cs typeface="B Nazanin" panose="00000400000000000000" pitchFamily="2" charset="-78"/>
              </a:rPr>
              <a:t>بندی علل غیر </a:t>
            </a:r>
            <a:r>
              <a:rPr lang="fa-IR" sz="5600" b="1" dirty="0" smtClean="0">
                <a:cs typeface="B Nazanin" panose="00000400000000000000" pitchFamily="2" charset="-78"/>
              </a:rPr>
              <a:t>رفتاری</a:t>
            </a:r>
          </a:p>
          <a:p>
            <a:pPr marL="0" indent="0">
              <a:buNone/>
            </a:pPr>
            <a:r>
              <a:rPr lang="fa-IR" sz="5600" b="1" dirty="0" smtClean="0">
                <a:cs typeface="B Nazanin" panose="00000400000000000000" pitchFamily="2" charset="-78"/>
              </a:rPr>
              <a:t> 5.	اولویت بندی عوامل اجتماعی </a:t>
            </a:r>
          </a:p>
          <a:p>
            <a:pPr marL="0" indent="0">
              <a:buNone/>
            </a:pPr>
            <a:r>
              <a:rPr lang="fa-IR" sz="5600" b="1" dirty="0" smtClean="0">
                <a:cs typeface="B Nazanin" panose="00000400000000000000" pitchFamily="2" charset="-78"/>
              </a:rPr>
              <a:t>6.	تدوین اهداف کلی ،اختصاصی و فعالیت های مرتبط با اهداف اختصاصی </a:t>
            </a:r>
          </a:p>
          <a:p>
            <a:pPr marL="0" indent="0">
              <a:buNone/>
            </a:pPr>
            <a:r>
              <a:rPr lang="fa-IR" sz="5600" b="1" dirty="0" smtClean="0">
                <a:cs typeface="B Nazanin" panose="00000400000000000000" pitchFamily="2" charset="-78"/>
              </a:rPr>
              <a:t>7</a:t>
            </a:r>
            <a:r>
              <a:rPr lang="fa-IR" sz="5600" b="1" dirty="0">
                <a:cs typeface="B Nazanin" panose="00000400000000000000" pitchFamily="2" charset="-78"/>
              </a:rPr>
              <a:t>.	ارسال برنامه تدوین شده به سطح بالاتر و دریافت تاییدیه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•	تشکیل جلسات تیم مداخلات ارتقای سلامت جهت بررسی پیشرفت فعالیت ها </a:t>
            </a:r>
            <a:endParaRPr lang="fa-IR" sz="5600" b="1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5600" b="1" dirty="0" smtClean="0">
                <a:cs typeface="B Nazanin" panose="00000400000000000000" pitchFamily="2" charset="-78"/>
              </a:rPr>
              <a:t>•</a:t>
            </a:r>
            <a:r>
              <a:rPr lang="fa-IR" sz="5600" b="1" dirty="0">
                <a:cs typeface="B Nazanin" panose="00000400000000000000" pitchFamily="2" charset="-78"/>
              </a:rPr>
              <a:t>	پیگیری اجرای مداخلات ارتقای سلامت طبق برنامه (دبیر برنامه)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•	تهیه و ارسال گزارش فصلی مداخلات ارتقای سلامت به سطح بالاتر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•	تهیه و ارسال گزارش پایانی مداخلات ارتقای سلامت به سطح بالاتر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•	ارسال برنامه هایی که قابلیت اجرا در سطح روستا (خانه بهداشت) ندارند ( از نظر اعتبارات مالی، از نظر حیطه  اختیارات </a:t>
            </a:r>
          </a:p>
          <a:p>
            <a:pPr marL="0" indent="0">
              <a:buNone/>
            </a:pPr>
            <a:r>
              <a:rPr lang="fa-IR" sz="5600" b="1" dirty="0">
                <a:cs typeface="B Nazanin" panose="00000400000000000000" pitchFamily="2" charset="-78"/>
              </a:rPr>
              <a:t>اجرا، نیاز به تفاهم نامه در سطح بالاتر)  به مرکز بهداشت شهرستان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8731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8885" y="221154"/>
            <a:ext cx="9791722" cy="689535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شرح وظایف تیم مداخلات ارتقای سلامت در سطح </a:t>
            </a:r>
            <a:r>
              <a:rPr lang="fa-IR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پایگاه سلامت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:</a:t>
            </a:r>
            <a:b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</a:br>
            <a:endParaRPr lang="fa-IR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898" y="1059996"/>
            <a:ext cx="10574713" cy="555778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/>
              <a:t>•	</a:t>
            </a:r>
            <a:r>
              <a:rPr lang="fa-IR" sz="2400" b="1" dirty="0">
                <a:cs typeface="B Nazanin" panose="00000400000000000000" pitchFamily="2" charset="-78"/>
              </a:rPr>
              <a:t>تشکیل تیم مداخلات ارتقای سلامت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•	تدوین و دریافت تاییده برنامه از مرکز بهداشت </a:t>
            </a:r>
            <a:r>
              <a:rPr lang="fa-IR" sz="2400" b="1" dirty="0" smtClean="0">
                <a:cs typeface="B Nazanin" panose="00000400000000000000" pitchFamily="2" charset="-78"/>
              </a:rPr>
              <a:t>شهرستان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 انتظار می رود در این جلسات اقدامات زیر انجام می شود: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1.	تشکیل جلسات لازم جهت تدوین برنامه مداخلات ارتقاء سلامت  با اعضاء تیم مداخله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3.	اولویت بندی علل رفتاری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4.	اولویت بندی علل غیر رفتاری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 5.	اولویت بندی عوامل اجتماعی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6.	تدوین اهداف کلی ،اختصاصی و فعالیت های مرتبط با اهداف اختصاصی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7</a:t>
            </a:r>
            <a:r>
              <a:rPr lang="fa-IR" sz="2400" b="1" dirty="0">
                <a:cs typeface="B Nazanin" panose="00000400000000000000" pitchFamily="2" charset="-78"/>
              </a:rPr>
              <a:t>.	ارسال برنامه تدوین شده به سطح بالاتر و دریافت تاییدیه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4984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ارتقاء سلامت </a:t>
            </a:r>
            <a:r>
              <a:rPr lang="en-US" dirty="0" smtClean="0">
                <a:solidFill>
                  <a:schemeClr val="tx1"/>
                </a:solidFill>
                <a:cs typeface="B Titr" panose="00000700000000000000" pitchFamily="2" charset="-78"/>
              </a:rPr>
              <a:t>Health Promotion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05852" y="1825148"/>
            <a:ext cx="1103939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تعریف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فرایند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توانمندسازی مردم برای افزایش کنترل بر تعیین‌کننده‌های سلامت خود و در نتیجه بهبود سلامتی‌شان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منشور اتاوا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، (WHO)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تمرکز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رویکردی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جامع و کلان‌نگر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که بر سطوح فردی، اجتماعی، سازمانی و سیاستی تأثیر می‌گذارد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هدف اصلی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ایجاد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شرایط و محیط‌های حمایتی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که انتخاب‌های سالم را برای همه امکان‌پذیر و آسان می‌سازد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مثال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وضع قوانین ممنوعیت سیگار در اماکن عمومی، ایجاد مسیرهای دوچرخه‌سواری، برنامه‌های تشویق‌کننده غذای سالم در مدارس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034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434" y="576929"/>
            <a:ext cx="11303135" cy="610284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a-IR" dirty="0"/>
              <a:t>•</a:t>
            </a:r>
            <a:r>
              <a:rPr lang="fa-IR" sz="2000" b="1" dirty="0">
                <a:cs typeface="B Nazanin" panose="00000400000000000000" pitchFamily="2" charset="-78"/>
              </a:rPr>
              <a:t>	</a:t>
            </a:r>
            <a:r>
              <a:rPr lang="fa-IR" sz="2800" b="1" dirty="0">
                <a:cs typeface="B Nazanin" panose="00000400000000000000" pitchFamily="2" charset="-78"/>
              </a:rPr>
              <a:t>تشکیل جلسات تیم مداخلات ارتقای سلامت جهت بررسی پیشرفت فعالیت ها </a:t>
            </a:r>
            <a:endParaRPr lang="en-US" sz="2800" b="1" dirty="0" smtClean="0">
              <a:cs typeface="B Nazanin" panose="00000400000000000000" pitchFamily="2" charset="-78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a-IR" sz="2800" b="1" dirty="0" smtClean="0">
                <a:cs typeface="B Nazanin" panose="00000400000000000000" pitchFamily="2" charset="-78"/>
              </a:rPr>
              <a:t>•</a:t>
            </a:r>
            <a:r>
              <a:rPr lang="fa-IR" sz="2800" b="1" dirty="0">
                <a:cs typeface="B Nazanin" panose="00000400000000000000" pitchFamily="2" charset="-78"/>
              </a:rPr>
              <a:t>	پیگیری اجرای مداخلات ارتقای سلامت طبق برنامه (دبیر برنامه)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•	تهیه و ارسال گزارش فصلی مداخلات ارتقای سلامت به سطح بالاتر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•	تهیه و ارسال گزارش پایانی مداخلات ارتقای سلامت به سطح بالاتر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•	ارسال برنامه هایی که قابلیت اجرا در سطح </a:t>
            </a:r>
            <a:r>
              <a:rPr lang="fa-IR" sz="2800" b="1" dirty="0" smtClean="0">
                <a:cs typeface="B Nazanin" panose="00000400000000000000" pitchFamily="2" charset="-78"/>
              </a:rPr>
              <a:t>پایگاه سلامت ندارند </a:t>
            </a:r>
            <a:r>
              <a:rPr lang="fa-IR" sz="2800" b="1" dirty="0">
                <a:cs typeface="B Nazanin" panose="00000400000000000000" pitchFamily="2" charset="-78"/>
              </a:rPr>
              <a:t>( از نظر اعتبارات مالی، از نظر حیطه  اختیارات اجرا، نیاز به تفاهم نامه در سطح بالاتر) به مرکز بهداشت شهرستان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236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383" y="236403"/>
            <a:ext cx="10435229" cy="650536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-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تدوین، بررسی، اصلاح و تایید برنامه عملیاتی :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در این مرحله لازم است اقدامات زیر انجام گردد: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1- تیم مداخله، اقدام به تدوین برنامه عملیاتی مداخلات طبق فرم برنامه عملیاتی مداخلات ارتقای سلامت (شامل هدف کلی، اهداف اختصاصی، استراتژی و فعالیت ها) نمایند.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2-پس از تدوین برنامه عملیاتی، نسبت به ارسال آن به دبیر کارگروه مداخلات ارتقای سلامت (واحد آموزش و ارتقای سلامت مرکز بهداشت شهرستان) جهت بررسی و اصلاح (توسط اعضاء کارگروه) اقدام گردد.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3-پس از بررسی و اصلاح برنامه عملیاتی و ابلاغ آن از طرف مرکز بهداشت شهرستان به مراکز و خانه ها، برنامه مداخلات قابل اجرا می باشد.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000" b="1" dirty="0">
                <a:cs typeface="B Nazanin" panose="00000400000000000000" pitchFamily="2" charset="-78"/>
              </a:rPr>
              <a:t>* تعداد جلسات اختصاص داده شده جهت تدوین برنامه مداخلات ارتقاء سلامت بیش از یک جلسه می تواند باشد. </a:t>
            </a:r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974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414" y="418563"/>
            <a:ext cx="10857108" cy="643943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-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اجرای برنامه عملیاتی :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در این مرحله طبق فعالیت های تعیین شده در برنامه عملیاتی اعضای تیم اجرایی ملزم به پی گیری و اجرای برنامه می باشند. در مدت زمان اجرای برنامه دست کم ماهانه و حسب نیاز تعداد بیشتر، جلساتی با حضور اعضای تیم اجرایی در خصوص بررسی روند پیشرفت برنامه، میزان دسترسی به اهداف  و برطرف نمودن موانع احتمالی توسط تیم مداخلات برگزار گردد و مستندات آن در واحدهای محیطی موجود باشد.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همچنین گزارشی از پیشرفت برنامه مداخلات ارتقاء سلامت در جلسات کمیته اجرایی ارائه و در صورتجلسات کمیته ثبت گردد.</a:t>
            </a:r>
          </a:p>
          <a:p>
            <a:endParaRPr lang="fa-IR" dirty="0"/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8813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2514" y="895163"/>
            <a:ext cx="8915400" cy="3777622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برنامه عملیاتی مداخلات ارتقای سلامت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مرکز بهداشت شهرستان ........................                                           پایگاه سلامت / خانه بهداشت.........................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اولویت های نیازسنجی سلامت جامعه 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1-اضافه وزن / چاقی		                                     2-سوانح و حوادث خانگی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44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بیان مسأله و وبررسی وضعیت موجود: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علاوه بر مقدمه و توضیح ابعاد مشکل، موارد زیر را در قسمت بیان مسأله تشریح نمایید: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 ـ شناسایی افراد کلیدی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 ـ بررسی تجارب و سوابق قبلی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 ـ جمع‌آوری داده‌های سلامت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 ـ بررسی قوانین و آیین‌نامه‌های موجود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 ـ ارزیابی چشم‌اندازهای مرتبط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 ـ تحلیل (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PEEST: Political, Economic, Environmental, Social, Technological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7- تعیین عوامل مستعد‌کننده و عوامل بازدازنده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02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indent="-342900" algn="ctr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</a:pPr>
            <a:r>
              <a:rPr lang="fa-IR" sz="32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بیان مسأله و وضعیت موجود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اضافه </a:t>
            </a: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وزن و چاقی یکی از عوامل اصلی بیماری‌های غیرواگیر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حدود 70</a:t>
            </a:r>
            <a:r>
              <a:rPr lang="fa-IR" sz="28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Times New Roman" panose="02020603050405020304" pitchFamily="18" charset="0"/>
              </a:rPr>
              <a:t>٪</a:t>
            </a: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 جمعیت ایران دچار اضافه وزن یا چاقی هستند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پیامدها: افزایش بیماری‌های قلبی، دیابت، فشار خون و هزینه‌های اجتماعی و اقتصادی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20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348" y="0"/>
            <a:ext cx="8911687" cy="1280890"/>
          </a:xfrm>
        </p:spPr>
        <p:txBody>
          <a:bodyPr>
            <a:noAutofit/>
          </a:bodyPr>
          <a:lstStyle/>
          <a:p>
            <a:pPr lvl="0" indent="-342900" algn="ctr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</a:pPr>
            <a:r>
              <a:rPr lang="fa-IR" sz="28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افراد کلیدی و ذی‌نفعان</a:t>
            </a:r>
            <a: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8414" y="938462"/>
            <a:ext cx="8915400" cy="5510463"/>
          </a:xfrm>
        </p:spPr>
        <p:txBody>
          <a:bodyPr>
            <a:noAutofit/>
          </a:bodyPr>
          <a:lstStyle/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مسئولین </a:t>
            </a: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شبکه بهداشت و درمان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کارشناسان تغذیه و بهداشت خانواده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بهورزان و مراقبین سلامت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مدیران مدارس و آموزش و پرورش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شوراهای اسلامی، روحانیون و معتمدین محلی</a:t>
            </a:r>
            <a:endParaRPr lang="en-US" sz="28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نمایندگان بخش خصوصی </a:t>
            </a:r>
            <a:r>
              <a:rPr lang="fa-IR" sz="28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مرتبط</a:t>
            </a:r>
            <a:endParaRPr lang="en-US" sz="2800" dirty="0">
              <a:latin typeface="Georgia" panose="02040502050405020303" pitchFamily="18" charset="0"/>
              <a:ea typeface="inter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8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رسانه‌های </a:t>
            </a:r>
            <a:r>
              <a:rPr lang="fa-IR" sz="2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محلی و شبکه‌های اجتماعی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158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147" y="497305"/>
            <a:ext cx="10686465" cy="541391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32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تحلیل وضعیت و عوامل مؤثر 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PEEST: Political, Economic, Environmental, Social, Technological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endParaRPr lang="fa-IR" sz="3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32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سیاسی</a:t>
            </a:r>
            <a:r>
              <a:rPr lang="fa-IR" sz="32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: حمایت مسئولین</a:t>
            </a:r>
            <a:endParaRPr lang="en-US" sz="3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2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اقتصادی: تأثیر تورم و گرانی</a:t>
            </a:r>
            <a:endParaRPr lang="en-US" sz="3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2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محیطی: دسترسی به فضای سبز و ورزشی</a:t>
            </a:r>
            <a:endParaRPr lang="en-US" sz="3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2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اجتماعی: باورها و فرهنگ تغذیه‌ای</a:t>
            </a:r>
            <a:endParaRPr lang="en-US" sz="3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2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تکنولوژیکی: استفاده از فناوری و شبکه‌های اجتماعی</a:t>
            </a:r>
            <a:endParaRPr lang="en-US" sz="32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06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مخاطب اولیه: </a:t>
            </a:r>
            <a:endParaRPr lang="fa-IR" sz="3600" dirty="0" smtClean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افراد </a:t>
            </a: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دارای اضافه وزن/چاقی</a:t>
            </a:r>
            <a:endParaRPr lang="en-US" sz="36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مخاطب ثانویه</a:t>
            </a:r>
            <a:r>
              <a:rPr lang="fa-IR" sz="3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: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 </a:t>
            </a: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سفیران سلامت، شوراهای اسلامی، مدیران </a:t>
            </a:r>
            <a:r>
              <a:rPr lang="fa-IR" sz="3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مدارس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3610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5499" y="250623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700" dirty="0">
                <a:cs typeface="B Nazanin" panose="00000400000000000000" pitchFamily="2" charset="-78"/>
              </a:rPr>
              <a:t>دستورالعمل تكميل فرم </a:t>
            </a:r>
            <a:r>
              <a:rPr lang="fa-IR" sz="2700" dirty="0" smtClean="0">
                <a:cs typeface="B Nazanin" panose="00000400000000000000" pitchFamily="2" charset="-78"/>
              </a:rPr>
              <a:t>برنامه عملیاتی </a:t>
            </a:r>
            <a:r>
              <a:rPr lang="fa-IR" sz="2700" dirty="0">
                <a:cs typeface="B Nazanin" panose="00000400000000000000" pitchFamily="2" charset="-78"/>
              </a:rPr>
              <a:t/>
            </a:r>
            <a:br>
              <a:rPr lang="fa-IR" sz="2700" dirty="0">
                <a:cs typeface="B Nazanin" panose="00000400000000000000" pitchFamily="2" charset="-78"/>
              </a:rPr>
            </a:br>
            <a:r>
              <a:rPr lang="fa-IR" sz="2700" dirty="0">
                <a:cs typeface="B Nazanin" panose="00000400000000000000" pitchFamily="2" charset="-78"/>
              </a:rPr>
              <a:t>(تعیین علل موثر بر ایجاد  مشکل سلامت اولویت دار)</a:t>
            </a:r>
            <a:r>
              <a:rPr lang="fa-IR" dirty="0">
                <a:cs typeface="B Nazanin" panose="00000400000000000000" pitchFamily="2" charset="-78"/>
              </a:rPr>
              <a:t/>
            </a:r>
            <a:br>
              <a:rPr lang="fa-IR" dirty="0">
                <a:cs typeface="B Nazanin" panose="00000400000000000000" pitchFamily="2" charset="-78"/>
              </a:rPr>
            </a:b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798" y="1120463"/>
            <a:ext cx="10377956" cy="5383368"/>
          </a:xfrm>
        </p:spPr>
        <p:txBody>
          <a:bodyPr>
            <a:normAutofit fontScale="62500" lnSpcReduction="20000"/>
          </a:bodyPr>
          <a:lstStyle/>
          <a:p>
            <a:endParaRPr lang="fa-IR" b="1" dirty="0">
              <a:cs typeface="B Nazanin" panose="00000400000000000000" pitchFamily="2" charset="-78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fa-IR" sz="1600" b="1" dirty="0" smtClean="0">
                <a:cs typeface="B Nazanin" panose="00000400000000000000" pitchFamily="2" charset="-78"/>
              </a:rPr>
              <a:t>1.</a:t>
            </a:r>
            <a:r>
              <a:rPr lang="fa-IR" sz="2900" b="1" dirty="0">
                <a:cs typeface="B Nazanin" panose="00000400000000000000" pitchFamily="2" charset="-78"/>
              </a:rPr>
              <a:t>	فرم برنامه عملیاتی جهت تعیین عوامل  ایجاد کننده برای هر اولویت بهداشتی  و نیز تعیین علل رفتاری </a:t>
            </a:r>
            <a:r>
              <a:rPr lang="fa-IR" sz="2900" b="1" dirty="0" smtClean="0">
                <a:cs typeface="B Nazanin" panose="00000400000000000000" pitchFamily="2" charset="-78"/>
              </a:rPr>
              <a:t>، </a:t>
            </a:r>
            <a:r>
              <a:rPr lang="fa-IR" sz="2900" b="1" dirty="0">
                <a:cs typeface="B Nazanin" panose="00000400000000000000" pitchFamily="2" charset="-78"/>
              </a:rPr>
              <a:t>غیر </a:t>
            </a:r>
            <a:r>
              <a:rPr lang="fa-IR" sz="2900" b="1" dirty="0" smtClean="0">
                <a:cs typeface="B Nazanin" panose="00000400000000000000" pitchFamily="2" charset="-78"/>
              </a:rPr>
              <a:t>رفتاری و اجتماعی  </a:t>
            </a:r>
            <a:r>
              <a:rPr lang="fa-IR" sz="2900" b="1" dirty="0">
                <a:cs typeface="B Nazanin" panose="00000400000000000000" pitchFamily="2" charset="-78"/>
              </a:rPr>
              <a:t>بوجود آورنده مشکل می باشد.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2.	اين فرم توسط اعضاي تیم مداخلات ارتقای سلامت جامعه در سطح </a:t>
            </a:r>
            <a:r>
              <a:rPr lang="fa-IR" sz="2900" b="1" dirty="0" smtClean="0">
                <a:cs typeface="B Nazanin" panose="00000400000000000000" pitchFamily="2" charset="-78"/>
              </a:rPr>
              <a:t>پایگاه سلامت/ </a:t>
            </a:r>
            <a:r>
              <a:rPr lang="fa-IR" sz="2900" b="1" dirty="0">
                <a:cs typeface="B Nazanin" panose="00000400000000000000" pitchFamily="2" charset="-78"/>
              </a:rPr>
              <a:t>خانه بهداشت تكميل خواهد شد.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3.	ابتدا نام واحد بهداشتی (مرکز بهداشت شهرستان، پایگاه سلامت/ خانه بهداشت) که فرم در آن تکمیل می گردد، ثبت می شود.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4.	با توجه به اینکه این مرحله نیاز به اعضایی با تجربه و آموزش دیده و داشتن اطلاعات علمی و می باشد لذا در این مرحله کلیه علل و عوامل که  بر ایجاد مشکل نقش دارند می بایست بر اساس منابع علمی معتبر، نظر صاحبنظران و ...) قبل از جلسه گردآوری و در جلسه مطرح گردد.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5.	برای تکمیل </a:t>
            </a:r>
            <a:r>
              <a:rPr lang="fa-IR" sz="2900" b="1" dirty="0" smtClean="0">
                <a:cs typeface="B Nazanin" panose="00000400000000000000" pitchFamily="2" charset="-78"/>
              </a:rPr>
              <a:t>این فرم ابتدا </a:t>
            </a:r>
            <a:r>
              <a:rPr lang="fa-IR" sz="2900" b="1" dirty="0">
                <a:cs typeface="B Nazanin" panose="00000400000000000000" pitchFamily="2" charset="-78"/>
              </a:rPr>
              <a:t>عنوان اولویت بهداشتی  بدست آمده از مراحل نیازسنجی را وارد فرم کرده سپس نسبت به تعیین علل کلی و عوامل  ایجاد کننده آن اولویت بهداشتی اقدام می شود.</a:t>
            </a: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5973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403685" y="1111580"/>
            <a:ext cx="9403096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آموزش بهداشت جزئی حیاتی از ارتقاء سلامت است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آموزش بهداشت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دانش و مهارت لازم را به افراد می‌دهد؛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ارتقاء سلامت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محیطی را فراهم می‌کند که این دانش و مهارت بتوانند به عمل تبدیل شوند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هر دو مفهوم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لازم و ملزوم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یکدیگرند و برای بهبود پایدار سلامت جامعه به صورت هماهنگ عمل می‌کنند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681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5499" y="250623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700" dirty="0">
                <a:cs typeface="B Nazanin" panose="00000400000000000000" pitchFamily="2" charset="-78"/>
              </a:rPr>
              <a:t>دستورالعمل تكميل فرم </a:t>
            </a:r>
            <a:r>
              <a:rPr lang="fa-IR" sz="2700" dirty="0" smtClean="0">
                <a:cs typeface="B Nazanin" panose="00000400000000000000" pitchFamily="2" charset="-78"/>
              </a:rPr>
              <a:t>برنامه عملیاتی </a:t>
            </a:r>
            <a:r>
              <a:rPr lang="fa-IR" sz="2700" dirty="0">
                <a:cs typeface="B Nazanin" panose="00000400000000000000" pitchFamily="2" charset="-78"/>
              </a:rPr>
              <a:t/>
            </a:r>
            <a:br>
              <a:rPr lang="fa-IR" sz="2700" dirty="0">
                <a:cs typeface="B Nazanin" panose="00000400000000000000" pitchFamily="2" charset="-78"/>
              </a:rPr>
            </a:br>
            <a:r>
              <a:rPr lang="fa-IR" sz="2700" dirty="0">
                <a:cs typeface="B Nazanin" panose="00000400000000000000" pitchFamily="2" charset="-78"/>
              </a:rPr>
              <a:t>(تعیین علل موثر بر ایجاد  مشکل سلامت اولویت دار)</a:t>
            </a:r>
            <a:r>
              <a:rPr lang="fa-IR" dirty="0">
                <a:cs typeface="B Nazanin" panose="00000400000000000000" pitchFamily="2" charset="-78"/>
              </a:rPr>
              <a:t/>
            </a:r>
            <a:br>
              <a:rPr lang="fa-IR" dirty="0">
                <a:cs typeface="B Nazanin" panose="00000400000000000000" pitchFamily="2" charset="-78"/>
              </a:rPr>
            </a:b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798" y="1120463"/>
            <a:ext cx="10377956" cy="5383368"/>
          </a:xfrm>
        </p:spPr>
        <p:txBody>
          <a:bodyPr>
            <a:normAutofit fontScale="70000" lnSpcReduction="20000"/>
          </a:bodyPr>
          <a:lstStyle/>
          <a:p>
            <a:endParaRPr lang="fa-IR" b="1" dirty="0">
              <a:cs typeface="B Nazanin" panose="00000400000000000000" pitchFamily="2" charset="-78"/>
            </a:endParaRPr>
          </a:p>
          <a:p>
            <a:pPr marL="0" indent="0">
              <a:lnSpc>
                <a:spcPct val="170000"/>
              </a:lnSpc>
              <a:buNone/>
            </a:pPr>
            <a:endParaRPr lang="fa-IR" sz="2900" b="1" dirty="0" smtClean="0">
              <a:cs typeface="B Nazanin" panose="00000400000000000000" pitchFamily="2" charset="-78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 smtClean="0">
                <a:cs typeface="B Nazanin" panose="00000400000000000000" pitchFamily="2" charset="-78"/>
              </a:rPr>
              <a:t>6</a:t>
            </a: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	سپس تعیین می گرد که هر یک از عوامل ایجاد کننده، رفتاری ،غیر رفتاری یا اجتماعی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7</a:t>
            </a:r>
            <a:r>
              <a:rPr lang="fa-IR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.	علل رفتاری به عللی گویند که با افزایش آگاهی ،نگرش و درنتیجه تغییر در رفتار جامعه قابل حل هستند.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8.	علل </a:t>
            </a:r>
            <a:r>
              <a:rPr lang="fa-IR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غیر رفتاری به عللی گویند که جدای از میزان آگاهی، نوع نگرش و نوع رفتار جامعه برای حل مشکل نیاز به ملزوماتی مانند تغییر قوانین و سیاستها ویا فراهم نمودن وسایل و تجهیزات مورد نیاز جهت تغییر رفتار در سطح منطقه و یا استان و یا کشور است</a:t>
            </a: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9.علل اجتماعی، شرایط </a:t>
            </a:r>
            <a:r>
              <a:rPr lang="fa-IR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اجتماعی–اقتصادی و محیطی زندگی </a:t>
            </a: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(کار</a:t>
            </a:r>
            <a:r>
              <a:rPr lang="fa-IR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تحصیل  </a:t>
            </a:r>
            <a:r>
              <a:rPr lang="fa-IR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و </a:t>
            </a:r>
            <a:r>
              <a:rPr lang="fa-IR" sz="29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اقتصاد) </a:t>
            </a:r>
            <a:r>
              <a:rPr lang="fa-IR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که به شیوه‌ای عادلانه توزیع نشده و بر سلامت افراد اثر می‌گذارد</a:t>
            </a: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8687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5465" y="90152"/>
            <a:ext cx="9959147" cy="676784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fa-IR" sz="3800" b="1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3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دستورالعمل اولویت </a:t>
            </a:r>
            <a:r>
              <a:rPr lang="fa-IR" sz="3800" b="1" dirty="0">
                <a:solidFill>
                  <a:srgbClr val="00B050"/>
                </a:solidFill>
                <a:cs typeface="B Nazanin" panose="00000400000000000000" pitchFamily="2" charset="-78"/>
              </a:rPr>
              <a:t>بندی عوامل ایجاد </a:t>
            </a:r>
            <a:r>
              <a:rPr lang="fa-IR" sz="3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کننده</a:t>
            </a:r>
          </a:p>
          <a:p>
            <a:pPr marL="0" indent="0" algn="ctr">
              <a:buNone/>
            </a:pPr>
            <a:endParaRPr lang="fa-IR" sz="2500" b="1" dirty="0">
              <a:cs typeface="B Nazanin" panose="00000400000000000000" pitchFamily="2" charset="-78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b="1" dirty="0" smtClean="0">
                <a:cs typeface="B Nazanin" panose="00000400000000000000" pitchFamily="2" charset="-78"/>
              </a:rPr>
              <a:t>3 </a:t>
            </a:r>
            <a:r>
              <a:rPr lang="fa-IR" sz="2900" b="1" dirty="0">
                <a:cs typeface="B Nazanin" panose="00000400000000000000" pitchFamily="2" charset="-78"/>
              </a:rPr>
              <a:t>عامل ایجاد کننده رفتاری اولویت دار </a:t>
            </a:r>
            <a:r>
              <a:rPr lang="fa-IR" sz="2900" b="1" dirty="0" smtClean="0">
                <a:cs typeface="B Nazanin" panose="00000400000000000000" pitchFamily="2" charset="-78"/>
              </a:rPr>
              <a:t>، 3 </a:t>
            </a:r>
            <a:r>
              <a:rPr lang="fa-IR" sz="2900" b="1" dirty="0">
                <a:cs typeface="B Nazanin" panose="00000400000000000000" pitchFamily="2" charset="-78"/>
              </a:rPr>
              <a:t>عامل ایجاد کننده </a:t>
            </a:r>
            <a:r>
              <a:rPr lang="fa-IR" sz="2900" b="1" dirty="0" smtClean="0">
                <a:cs typeface="B Nazanin" panose="00000400000000000000" pitchFamily="2" charset="-78"/>
              </a:rPr>
              <a:t>غیررفتاری و 3 عامل اجتماعی  </a:t>
            </a:r>
            <a:r>
              <a:rPr lang="fa-IR" sz="2900" b="1" dirty="0">
                <a:cs typeface="B Nazanin" panose="00000400000000000000" pitchFamily="2" charset="-78"/>
              </a:rPr>
              <a:t>اولویت دار جهت انجام مداخله ارتقاء سلامت باید در این فرم مشخص شود.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b="1" dirty="0">
                <a:cs typeface="B Nazanin" panose="00000400000000000000" pitchFamily="2" charset="-78"/>
              </a:rPr>
              <a:t>	ابتدا عوامل ایجاد کننده ای </a:t>
            </a:r>
            <a:r>
              <a:rPr lang="fa-IR" sz="2900" b="1" dirty="0" smtClean="0">
                <a:cs typeface="B Nazanin" panose="00000400000000000000" pitchFamily="2" charset="-78"/>
              </a:rPr>
              <a:t>که از  فرم های عوامل رفتاری ،غیر رفتاری و اجتماعی به دست آمده در </a:t>
            </a:r>
            <a:r>
              <a:rPr lang="fa-IR" sz="2900" b="1" dirty="0">
                <a:cs typeface="B Nazanin" panose="00000400000000000000" pitchFamily="2" charset="-78"/>
              </a:rPr>
              <a:t>فرم وارد می شود.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b="1" dirty="0" smtClean="0">
                <a:cs typeface="B Nazanin" panose="00000400000000000000" pitchFamily="2" charset="-78"/>
              </a:rPr>
              <a:t>سپس </a:t>
            </a:r>
            <a:r>
              <a:rPr lang="fa-IR" sz="2900" b="1" dirty="0">
                <a:cs typeface="B Nazanin" panose="00000400000000000000" pitchFamily="2" charset="-78"/>
              </a:rPr>
              <a:t>به هر یک از عوامل ایجاد </a:t>
            </a:r>
            <a:r>
              <a:rPr lang="fa-IR" sz="2900" b="1" dirty="0" smtClean="0">
                <a:cs typeface="B Nazanin" panose="00000400000000000000" pitchFamily="2" charset="-78"/>
              </a:rPr>
              <a:t>کننده </a:t>
            </a:r>
            <a:r>
              <a:rPr lang="fa-IR" sz="2900" b="1" dirty="0">
                <a:cs typeface="B Nazanin" panose="00000400000000000000" pitchFamily="2" charset="-78"/>
              </a:rPr>
              <a:t>بر اساس معیارهای شدت، شیوع، فوریت مداخله، اثربخشی مداخله و امکان مداخله امتیازی داده می شود.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امتیازی که به هر یک از معیارها داده می شود بین 1 الی 5 است (1: بسیار کم ،2:کم، 3: متوسط، 4:زیاد، 5:بسیار زیاد).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b="1" dirty="0" smtClean="0">
                <a:cs typeface="B Nazanin" panose="00000400000000000000" pitchFamily="2" charset="-78"/>
              </a:rPr>
              <a:t>منظور </a:t>
            </a:r>
            <a:r>
              <a:rPr lang="fa-IR" sz="2900" b="1" dirty="0">
                <a:cs typeface="B Nazanin" panose="00000400000000000000" pitchFamily="2" charset="-78"/>
              </a:rPr>
              <a:t>از معیارهای شدت، شیوع، فوریت مداخله، اثربخشی مداخله و امکان مداخله عبارتند از: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•	شدت: میزان خطری که این عامل برای سلامتی فرد ایجاد می کند           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•	شیوع: نسبتی از جمعیت که دارای مشکل در کل جمعیت است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•	فوریت مداخله: داشتن وضعیت اضطراری برای حفظ سلامتی می باشد.     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sz="2900" b="1" dirty="0">
                <a:cs typeface="B Nazanin" panose="00000400000000000000" pitchFamily="2" charset="-78"/>
              </a:rPr>
              <a:t>•	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9652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5465" y="90152"/>
            <a:ext cx="9959147" cy="676784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sz="3800" b="1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3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دستورالعمل اولویت </a:t>
            </a:r>
            <a:r>
              <a:rPr lang="fa-IR" sz="3800" b="1" dirty="0">
                <a:solidFill>
                  <a:srgbClr val="00B050"/>
                </a:solidFill>
                <a:cs typeface="B Nazanin" panose="00000400000000000000" pitchFamily="2" charset="-78"/>
              </a:rPr>
              <a:t>بندی عوامل ایجاد </a:t>
            </a:r>
            <a:r>
              <a:rPr lang="fa-IR" sz="3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کننده</a:t>
            </a:r>
          </a:p>
          <a:p>
            <a:pPr marL="0" indent="0" algn="ctr">
              <a:buNone/>
            </a:pPr>
            <a:endParaRPr lang="fa-IR" sz="2500" b="1" dirty="0">
              <a:cs typeface="B Nazanin" panose="00000400000000000000" pitchFamily="2" charset="-78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fa-IR" sz="2900" dirty="0" smtClean="0">
                <a:cs typeface="B Nazanin" panose="00000400000000000000" pitchFamily="2" charset="-78"/>
              </a:rPr>
              <a:t>•</a:t>
            </a:r>
            <a:r>
              <a:rPr lang="fa-IR" sz="2900" dirty="0">
                <a:cs typeface="B Nazanin" panose="00000400000000000000" pitchFamily="2" charset="-78"/>
              </a:rPr>
              <a:t>	اثربخشی مداخله: میزان موثربودن مداخله در حل مشکل است.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sz="2900" dirty="0">
                <a:cs typeface="B Nazanin" panose="00000400000000000000" pitchFamily="2" charset="-78"/>
              </a:rPr>
              <a:t>•	امکان مداخله: انجام مداخله با توجه به هزینه و منابع مالی، توان و ظرفیت تیم مداخله چقدر امکان پذیر است .                                                            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dirty="0">
                <a:cs typeface="B Nazanin" panose="00000400000000000000" pitchFamily="2" charset="-78"/>
              </a:rPr>
              <a:t>	با نظر اکثریت اعضای کارگروه اگر معیاری پیشنهاد شد که به معیارهای مذکور اضافه گردد، می توان یک معیار را در قسمت سایر به فرم اضافه کرد.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dirty="0">
                <a:cs typeface="B Nazanin" panose="00000400000000000000" pitchFamily="2" charset="-78"/>
              </a:rPr>
              <a:t>	 پس از امتیاز دهی به معیارهای همه عوامل ایجاد کننده امتیازهای معیارهای هر عامل ایجاد کننده با هم جمع می شود  و  در ستون جمع کل نوشته می شود.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dirty="0">
                <a:cs typeface="B Nazanin" panose="00000400000000000000" pitchFamily="2" charset="-78"/>
              </a:rPr>
              <a:t>	بر اساس امتیاز نوشته شده در جمع کل رتبه عامل ایجاد کننده مشخص می شود. بزرگترین عدد رتبه 1 و کوچکترین عدد رتبه آخر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a-IR" sz="2900" dirty="0" smtClean="0">
                <a:cs typeface="B Nazanin" panose="00000400000000000000" pitchFamily="2" charset="-78"/>
              </a:rPr>
              <a:t>	3 عامل ایجاد کننده رفتاری که بالاترین امتیاز را آورده اند ، 3 عامل ایجاد کننده غیررفتاری و 3 عامل اجتماعی که بالاترین امتیاز را آورده اند مشخص و در قسمت مربوطه نوشته می شوند.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717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indent="-342900" algn="ctr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</a:pP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در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این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جدول،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عوامل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مؤثر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بر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مشکل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اضافه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وزن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/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چاقی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بر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اساس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پنج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معیار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کلیدی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امتیازدهی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شده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‌</a:t>
            </a:r>
            <a:r>
              <a:rPr lang="fa-IR" sz="20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اند</a:t>
            </a:r>
            <a:r>
              <a:rPr lang="fa-IR" sz="20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: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b="1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شدت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میزان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خطر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برای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سلامت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فرد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۵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شیوع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درصد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جمعیت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دارای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مشکل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۵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فوریت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اقدام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فوری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۵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اثربخشی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میزان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موفقیت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۵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امکان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قابلیت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اجرا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توجه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منابع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۵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نحوه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رتبه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بندی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/>
            </a:r>
            <a:b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</a:b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جمع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امتیازات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عامل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محاسبه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شده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عامل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بالاترین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عدد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بزرگ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اولویت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اول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قرار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گیرد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.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04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99741"/>
          </a:xfrm>
        </p:spPr>
        <p:txBody>
          <a:bodyPr>
            <a:normAutofit fontScale="90000"/>
          </a:bodyPr>
          <a:lstStyle/>
          <a:p>
            <a:pPr lvl="0" indent="-342900" algn="ctr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</a:pP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عوامل </a:t>
            </a:r>
            <a:r>
              <a:rPr lang="fa-IR" sz="2400" b="1" dirty="0" smtClean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رفتاری:الگوی</a:t>
            </a:r>
            <a:r>
              <a:rPr lang="fa-IR" sz="24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تغذیه</a:t>
            </a:r>
            <a:r>
              <a:rPr lang="fa-IR" sz="24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Titr" panose="00000700000000000000" pitchFamily="2" charset="-78"/>
              </a:rPr>
              <a:t>ناسالم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1297577"/>
            <a:ext cx="8915400" cy="4724400"/>
          </a:xfrm>
        </p:spPr>
        <p:txBody>
          <a:bodyPr>
            <a:noAutofit/>
          </a:bodyPr>
          <a:lstStyle/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1600" b="1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شدت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۵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خطر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بسیار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بالا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سلامت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شیوع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شیوع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نسبتاً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بالا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جامعه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فوریت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نیاز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فوری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اقدام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اثربخشی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مداخلات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تغذیه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مؤثر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هستند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امکان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مداخله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امکان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اجرای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برنامه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آموزشی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اصلاح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تغذیه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وجود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دارد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جمع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کل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۲۱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(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بالاترین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اولویت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اول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</a:pPr>
            <a:r>
              <a:rPr lang="fa-IR" sz="1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تفسیر</a:t>
            </a:r>
            <a:r>
              <a:rPr lang="fa-IR" sz="1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/>
            </a:r>
            <a:b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</a:b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الگوی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تغذیه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ناسالم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امتیاز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۲۱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عنوان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مهم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ترین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عامل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شناسایی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شده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است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.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این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یعنی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اگر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بخواهیم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کاهش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چاقی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جامعه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برنامه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ریزی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کنیم،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باید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بیشترین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تمرکز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منابع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را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ابتدا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اصلاح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الگوی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تغذیه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اختصاص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دهیم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.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مثال،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توان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کمپین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آموزشی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کاهش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مصرف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فست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فود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نوشابه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های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قندی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افزایش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مصرف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سبزیجات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و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میوه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‌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ها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برگزار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1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کرد</a:t>
            </a:r>
            <a:r>
              <a:rPr lang="fa-IR" sz="1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.</a:t>
            </a:r>
            <a:endParaRPr lang="en-US" sz="16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90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29924"/>
          </a:xfrm>
        </p:spPr>
        <p:txBody>
          <a:bodyPr>
            <a:noAutofit/>
          </a:bodyPr>
          <a:lstStyle/>
          <a:p>
            <a:pPr lvl="0" indent="-342900" algn="ctr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</a:pPr>
            <a:r>
              <a:rPr lang="fa-IR" sz="18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عامل غیررفتاری - عدم دسترسی به فضای ورزشی و امکانات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1680" y="1123404"/>
            <a:ext cx="9296989" cy="527739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مثال </a:t>
            </a: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عینی: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/>
            </a:r>
            <a:b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</a:b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در بسیاری از مناطق شهر یا روستا، افراد به دلیل نبود پارک، سالن ورزشی یا امکانات مناسب برای ورزش، فرصت کافی برای فعالیت بدنی ندارند. این موضوع باعث کاهش تحرک و افزایش احتمال اضافه وزن و چاقی می‌شود.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توضیح امتیازدهی: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شدت (۴):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endParaRPr lang="fa-IR" dirty="0" smtClean="0">
              <a:solidFill>
                <a:srgbClr val="000000"/>
              </a:solidFill>
              <a:latin typeface="Georgia" panose="02040502050405020303" pitchFamily="18" charset="0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نبود 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فضای ورزشی تاثیر زیادی بر سلامت دارد و افراد را در معرض بیماری‌های مرتبط با کم‌تحرکی قرار می‌دهد.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شیوع (۳):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endParaRPr lang="fa-IR" dirty="0" smtClean="0">
              <a:solidFill>
                <a:srgbClr val="000000"/>
              </a:solidFill>
              <a:latin typeface="Georgia" panose="02040502050405020303" pitchFamily="18" charset="0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این 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مشکل در بخش قابل توجهی از جامعه وجود دارد، مخصوصاً در مناطق کم‌برخوردار.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فوریت مداخله (۳</a:t>
            </a:r>
            <a:r>
              <a:rPr lang="fa-IR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):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نیاز به اقدام وجود دارد، اما نسبت به برخی عوامل دیگر فوریت کمتری دارد</a:t>
            </a:r>
            <a:r>
              <a:rPr lang="fa-IR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.</a:t>
            </a:r>
            <a:endParaRPr lang="en-US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479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898430"/>
            <a:ext cx="8911687" cy="721364"/>
          </a:xfrm>
        </p:spPr>
        <p:txBody>
          <a:bodyPr>
            <a:normAutofit fontScale="90000"/>
          </a:bodyPr>
          <a:lstStyle/>
          <a:p>
            <a:pPr algn="ctr"/>
            <a:r>
              <a:rPr lang="fa-IR" sz="18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عامل غیررفتاری - عدم دسترسی به فضای ورزشی و امکانات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480" y="1619793"/>
            <a:ext cx="9946419" cy="4859383"/>
          </a:xfrm>
        </p:spPr>
        <p:txBody>
          <a:bodyPr>
            <a:normAutofit fontScale="85000" lnSpcReduction="20000"/>
          </a:bodyPr>
          <a:lstStyle/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Clr>
                <a:srgbClr val="A53010"/>
              </a:buClr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اثربخشی مداخله (۴</a:t>
            </a:r>
            <a:r>
              <a:rPr lang="fa-IR" sz="26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):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Clr>
                <a:srgbClr val="A53010"/>
              </a:buClr>
              <a:buNone/>
              <a:tabLst>
                <a:tab pos="571500" algn="l"/>
              </a:tabLst>
            </a:pPr>
            <a:r>
              <a:rPr lang="fa-IR" sz="26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ایجاد و تجهیز فضاهای ورزشی می‌تواند به سرعت سطح فعالیت بدنی را افزایش دهد.</a:t>
            </a:r>
            <a:endParaRPr lang="en-US" sz="2600" dirty="0">
              <a:solidFill>
                <a:prstClr val="black">
                  <a:lumMod val="75000"/>
                  <a:lumOff val="25000"/>
                </a:prstClr>
              </a:solidFill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Clr>
                <a:srgbClr val="A53010"/>
              </a:buClr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امکان مداخله (۴):</a:t>
            </a: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endParaRPr lang="fa-IR" sz="2600" dirty="0" smtClean="0">
              <a:solidFill>
                <a:srgbClr val="000000"/>
              </a:solidFill>
              <a:latin typeface="Georgia" panose="02040502050405020303" pitchFamily="18" charset="0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Clr>
                <a:srgbClr val="A53010"/>
              </a:buClr>
              <a:buNone/>
              <a:tabLst>
                <a:tab pos="571500" algn="l"/>
              </a:tabLst>
            </a:pPr>
            <a:r>
              <a:rPr lang="fa-IR" sz="26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با </a:t>
            </a: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برنامه‌ریزی و تخصیص بودجه، این مداخله قابل اجراست.</a:t>
            </a:r>
            <a:endParaRPr lang="en-US" sz="2600" dirty="0">
              <a:solidFill>
                <a:prstClr val="black">
                  <a:lumMod val="75000"/>
                  <a:lumOff val="25000"/>
                </a:prstClr>
              </a:solidFill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Clr>
                <a:srgbClr val="A53010"/>
              </a:buClr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جمع کل:</a:t>
            </a: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۱۸</a:t>
            </a:r>
            <a:endParaRPr lang="en-US" sz="2600" dirty="0">
              <a:solidFill>
                <a:prstClr val="black">
                  <a:lumMod val="75000"/>
                  <a:lumOff val="25000"/>
                </a:prstClr>
              </a:solidFill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Clr>
                <a:srgbClr val="A53010"/>
              </a:buClr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رتبه اولویت:</a:t>
            </a: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۲ در میان عوامل غیررفتاری</a:t>
            </a:r>
            <a:endParaRPr lang="en-US" sz="2600" dirty="0">
              <a:solidFill>
                <a:prstClr val="black">
                  <a:lumMod val="75000"/>
                  <a:lumOff val="25000"/>
                </a:prstClr>
              </a:solidFill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Clr>
                <a:srgbClr val="A53010"/>
              </a:buClr>
              <a:buNone/>
            </a:pPr>
            <a:r>
              <a:rPr lang="fa-IR" sz="26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تفسیر:</a:t>
            </a: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/>
            </a:r>
            <a:b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</a:br>
            <a:r>
              <a:rPr lang="fa-IR" sz="26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ایجاد و توسعه فضاهای ورزشی عمومی و پارک‌ها، یکی از موثرترین راهکارها برای پیشگیری از چاقی است و باید به عنوان یکی از اولویت‌های اصلی در برنامه‌های سلامت جامعه قرار گیرد.</a:t>
            </a:r>
            <a:endParaRPr lang="en-US" sz="2600" dirty="0">
              <a:solidFill>
                <a:prstClr val="black">
                  <a:lumMod val="75000"/>
                  <a:lumOff val="25000"/>
                </a:prstClr>
              </a:solidFill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94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38930"/>
          </a:xfrm>
        </p:spPr>
        <p:txBody>
          <a:bodyPr>
            <a:normAutofit fontScale="90000"/>
          </a:bodyPr>
          <a:lstStyle/>
          <a:p>
            <a:pPr lvl="0" indent="-342900" algn="ctr">
              <a:lnSpc>
                <a:spcPct val="150000"/>
              </a:lnSpc>
              <a:spcBef>
                <a:spcPts val="1575"/>
              </a:spcBef>
              <a:spcAft>
                <a:spcPts val="525"/>
              </a:spcAft>
            </a:pPr>
            <a:r>
              <a:rPr lang="fa-IR" sz="24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عامل اجتماعی (SDH) - باورها، ارزش‌ها و فرهنگ نادرست جامعه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3303" y="1463040"/>
            <a:ext cx="9575022" cy="5159829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21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مثال: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/>
            </a:r>
            <a:b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</a:b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در برخی خانواده‌ها و فرهنگ‌ها، چاق بودن نشانه سلامتی یا رفاه تلقی می‌شود و خانواده‌ها کودکان چاق را سالم‌تر می‌دانند. همچنین، عادات غذایی ناسالم یا بی‌توجهی به ورزش به دلیل باورهای غلط اجتماعی رایج است</a:t>
            </a:r>
            <a:r>
              <a:rPr lang="fa-IR" sz="21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توضیح امتیازدهی: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شدت (۵):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endParaRPr lang="fa-IR" sz="2100" dirty="0" smtClean="0">
              <a:solidFill>
                <a:srgbClr val="000000"/>
              </a:solidFill>
              <a:latin typeface="Georgia" panose="02040502050405020303" pitchFamily="18" charset="0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باورهای 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نادرست می‌تواند به شکل گسترده رفتارهای ناسالم را ترویج دهد و تاثیر عمیقی بر سلامت جامعه داشته باشد.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شیوع (۵</a:t>
            </a:r>
            <a:r>
              <a:rPr lang="fa-IR" sz="21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):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این مشکل در بخش بزرگی از جامعه رواج دارد و یک عامل فرهنگی فراگیر است.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Symbol" panose="05050102010706020507" pitchFamily="18" charset="2"/>
              <a:buChar char=""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فوریت مداخله (۵</a:t>
            </a:r>
            <a:r>
              <a:rPr lang="fa-IR" sz="21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):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اصلاح این باورها بسیار ضروری است، زیرا مانع پذیرش رفتار سالم می‌شود.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66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7313" y="650236"/>
            <a:ext cx="8911687" cy="708301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2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Titr" panose="00000700000000000000" pitchFamily="2" charset="-78"/>
              </a:rPr>
              <a:t>عامل اجتماعی (SDH) - باورها، ارزش‌ها و فرهنگ نادرست جامعه</a:t>
            </a: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286" y="1754777"/>
            <a:ext cx="9453743" cy="4907280"/>
          </a:xfrm>
        </p:spPr>
        <p:txBody>
          <a:bodyPr>
            <a:normAutofit fontScale="92500"/>
          </a:bodyPr>
          <a:lstStyle/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اثربخشی مداخله (۴</a:t>
            </a:r>
            <a:r>
              <a:rPr lang="fa-IR" sz="21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):</a:t>
            </a:r>
          </a:p>
          <a:p>
            <a:pPr marL="0" marR="34290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آموزش و فرهنگ‌سازی می‌تواند موثر باشد، اما نیازمند زمان است.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امکان مداخله (۳</a:t>
            </a:r>
            <a:r>
              <a:rPr lang="fa-IR" sz="21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):</a:t>
            </a:r>
          </a:p>
          <a:p>
            <a:pPr marL="0" marR="34290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اجرای مداخلات فرهنگی و تغییر نگرش‌ها نیازمند منابع و زمان بیشتری است.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جمع کل: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۲۲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رتبه اولویت: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 ۱ در کل جدول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2100" b="1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تفسیر</a:t>
            </a:r>
            <a:r>
              <a:rPr lang="fa-IR" sz="2100" b="1" dirty="0" smtClean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:</a:t>
            </a: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/>
            </a:r>
            <a:b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</a:br>
            <a:r>
              <a:rPr lang="fa-IR" sz="2100" dirty="0">
                <a:solidFill>
                  <a:srgbClr val="000000"/>
                </a:solidFill>
                <a:latin typeface="Georgia" panose="02040502050405020303" pitchFamily="18" charset="0"/>
                <a:ea typeface="inter"/>
                <a:cs typeface="B Nazanin" panose="00000400000000000000" pitchFamily="2" charset="-78"/>
              </a:rPr>
              <a:t>باورهای نادرست و فرهنگ غلط جامعه، بیشترین تاثیر را بر شیوع چاقی دارند. اصلاح نگرش‌ها و باورهای غلط از طریق آموزش همگانی، رسانه‌ها و مدارس، کلید اصلی کاهش چاقی در جامعه است و باید در اولویت اول برنامه‌ریزی قرار گیرد.</a:t>
            </a:r>
            <a:endParaRPr lang="en-US" sz="2100" dirty="0">
              <a:latin typeface="Georgia" panose="02040502050405020303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10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spcBef>
                <a:spcPts val="1000"/>
              </a:spcBef>
            </a:pPr>
            <a:r>
              <a:rPr lang="fa-IR" sz="28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مقدمه: اهمیت ارتقاء سلامت در قرن 21</a:t>
            </a:r>
            <a:endParaRPr lang="fa-IR" sz="2800" dirty="0">
              <a:solidFill>
                <a:schemeClr val="tx1"/>
              </a:solidFill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sz="2800" b="1" dirty="0" smtClean="0">
                <a:cs typeface="B Nazanin" panose="00000400000000000000" pitchFamily="2" charset="-78"/>
              </a:rPr>
              <a:t>افزایش </a:t>
            </a:r>
            <a:r>
              <a:rPr lang="fa-IR" sz="2800" b="1" dirty="0">
                <a:cs typeface="B Nazanin" panose="00000400000000000000" pitchFamily="2" charset="-78"/>
              </a:rPr>
              <a:t>شیوع بیماری‌های مزمن و غیرواگیر:</a:t>
            </a:r>
            <a:r>
              <a:rPr lang="fa-IR" sz="2800" dirty="0">
                <a:cs typeface="B Nazanin" panose="00000400000000000000" pitchFamily="2" charset="-78"/>
              </a:rPr>
              <a:t> نیاز به تمرکز بر پیشگیری و ارتقاء سبک زندگی سالم.</a:t>
            </a:r>
          </a:p>
          <a:p>
            <a:pPr marL="0" indent="0">
              <a:buNone/>
            </a:pPr>
            <a:r>
              <a:rPr lang="fa-IR" sz="2800" b="1" dirty="0">
                <a:cs typeface="B Nazanin" panose="00000400000000000000" pitchFamily="2" charset="-78"/>
              </a:rPr>
              <a:t>تغییرات جمعیتی و اجتماعی:</a:t>
            </a:r>
            <a:r>
              <a:rPr lang="fa-IR" sz="2800" dirty="0">
                <a:cs typeface="B Nazanin" panose="00000400000000000000" pitchFamily="2" charset="-78"/>
              </a:rPr>
              <a:t> چالش‌های جدید سلامت (سالمندی جمعیت، شهرنشینی، تغییرات اقلیمی).</a:t>
            </a:r>
          </a:p>
          <a:p>
            <a:pPr marL="0" indent="0">
              <a:buNone/>
            </a:pPr>
            <a:r>
              <a:rPr lang="fa-IR" sz="2800" b="1" dirty="0">
                <a:cs typeface="B Nazanin" panose="00000400000000000000" pitchFamily="2" charset="-78"/>
              </a:rPr>
              <a:t>اقتصاد سلامت:</a:t>
            </a:r>
            <a:r>
              <a:rPr lang="fa-IR" sz="2800" dirty="0">
                <a:cs typeface="B Nazanin" panose="00000400000000000000" pitchFamily="2" charset="-78"/>
              </a:rPr>
              <a:t> کاهش بار مالی بیماری‌ها بر سیستم‌های بهداشتی.</a:t>
            </a:r>
          </a:p>
          <a:p>
            <a:pPr marL="0" indent="0">
              <a:buNone/>
            </a:pPr>
            <a:r>
              <a:rPr lang="fa-IR" sz="2800" b="1" dirty="0">
                <a:cs typeface="B Nazanin" panose="00000400000000000000" pitchFamily="2" charset="-78"/>
              </a:rPr>
              <a:t>حق بر سلامت:</a:t>
            </a:r>
            <a:r>
              <a:rPr lang="fa-IR" sz="2800" dirty="0">
                <a:cs typeface="B Nazanin" panose="00000400000000000000" pitchFamily="2" charset="-78"/>
              </a:rPr>
              <a:t> توانمندسازی افراد برای دستیابی به بالاترین سطح ممکن سلامت.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74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323321"/>
            <a:ext cx="8911687" cy="446700"/>
          </a:xfrm>
        </p:spPr>
        <p:txBody>
          <a:bodyPr>
            <a:noAutofit/>
          </a:bodyPr>
          <a:lstStyle/>
          <a:p>
            <a:pPr lvl="0" algn="r">
              <a:spcBef>
                <a:spcPts val="1000"/>
              </a:spcBef>
            </a:pPr>
            <a:r>
              <a:rPr lang="fa-IR" sz="2800" b="1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B Titr" panose="00000700000000000000" pitchFamily="2" charset="-78"/>
              </a:rPr>
              <a:t>تدوین اهداف </a:t>
            </a:r>
            <a:r>
              <a:rPr lang="fa-IR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B Titr" panose="00000700000000000000" pitchFamily="2" charset="-78"/>
              </a:rPr>
              <a:t>اختصاصی</a:t>
            </a:r>
            <a:r>
              <a:rPr lang="fa-IR" sz="2800" b="1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B Titr" panose="00000700000000000000" pitchFamily="2" charset="-78"/>
              </a:rPr>
              <a:t/>
            </a:r>
            <a:br>
              <a:rPr lang="fa-IR" sz="2800" b="1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B Titr" panose="00000700000000000000" pitchFamily="2" charset="-78"/>
              </a:rPr>
            </a:b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3789" y="2069432"/>
            <a:ext cx="9916444" cy="4307011"/>
          </a:xfrm>
        </p:spPr>
        <p:txBody>
          <a:bodyPr>
            <a:normAutofit fontScale="92500"/>
          </a:bodyPr>
          <a:lstStyle/>
          <a:p>
            <a:pPr marL="0" lvl="0" indent="0">
              <a:buClr>
                <a:srgbClr val="A53010"/>
              </a:buClr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کلمه </a:t>
            </a: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SMART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متشکل شده ازپنج کلمه </a:t>
            </a: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Specific , Measurable , Assignable , Realistic , Time-bound  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میباشد.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•	معین </a:t>
            </a:r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(Specific)</a:t>
            </a:r>
            <a:r>
              <a:rPr lang="fa-IR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بدین </a:t>
            </a: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معناکه هدف رابشناسیم. یعنی یک هدف معین و مشخص داشته باشیم . 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•	قابل اندازه گیری </a:t>
            </a:r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(Measurable) </a:t>
            </a:r>
            <a:r>
              <a:rPr lang="fa-IR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قابل </a:t>
            </a: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اندازه گیری بودن هدف بدین معناکه بتوان میزان تحقق هدف و یا شکست را اندازه گیری کرد.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•	دست </a:t>
            </a:r>
            <a:r>
              <a:rPr lang="fa-IR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یافتنی</a:t>
            </a:r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(Assignable) </a:t>
            </a: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باید بطور منطقی و صحیح قادر به رسیدن به آن هدف باشیم. هدف نبایدغیر منطقی و دست نیافتنی باشد.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•	واقع بینانه </a:t>
            </a:r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(Realistic)</a:t>
            </a:r>
            <a:r>
              <a:rPr lang="fa-IR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هدف </a:t>
            </a: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باید دست یافتنی و مطابق باتوانایی و ظرفیت های موجود باشد.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•	محدوده زمانی </a:t>
            </a:r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(Time-bound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) </a:t>
            </a:r>
            <a:r>
              <a:rPr lang="fa-IR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بهتراست </a:t>
            </a: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یک محدوده زمانی جهت تحقق هدف تعیین کنیم زیرادرغیراینصورت ممکنه تحقق هدف زمان زیادی رابگیرد.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5853" y="770021"/>
            <a:ext cx="104686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  <a:cs typeface="B Nazanin" panose="00000400000000000000" pitchFamily="2" charset="-78"/>
              </a:rPr>
              <a:t/>
            </a:r>
            <a:b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  <a:cs typeface="B Nazanin" panose="00000400000000000000" pitchFamily="2" charset="-78"/>
              </a:rPr>
            </a:b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  <a:cs typeface="B Nazanin" panose="00000400000000000000" pitchFamily="2" charset="-78"/>
              </a:rPr>
              <a:t>شامل صریح، روشن، واضح و بدون ابهام بودن اهداف باید توجه شود و بدین منظور باید اهداف به صورت 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  <a:cs typeface="B Nazanin" panose="00000400000000000000" pitchFamily="2" charset="-78"/>
              </a:rPr>
              <a:t>smart </a:t>
            </a:r>
            <a:r>
              <a:rPr lang="fa-IR" sz="2400" b="1" dirty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  <a:cs typeface="B Nazanin" panose="00000400000000000000" pitchFamily="2" charset="-78"/>
              </a:rPr>
              <a:t>تنظیم شود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912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9882" y="224589"/>
            <a:ext cx="8911687" cy="753979"/>
          </a:xfrm>
        </p:spPr>
        <p:txBody>
          <a:bodyPr>
            <a:noAutofit/>
          </a:bodyPr>
          <a:lstStyle/>
          <a:p>
            <a:pPr lvl="0" indent="-342900" algn="ctr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</a:pPr>
            <a:r>
              <a:rPr lang="fa-IR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اهداف برنامه</a:t>
            </a: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187116"/>
            <a:ext cx="11790947" cy="5197642"/>
          </a:xfrm>
        </p:spPr>
        <p:txBody>
          <a:bodyPr>
            <a:normAutofit fontScale="92500"/>
          </a:bodyPr>
          <a:lstStyle/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400" b="1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هدف </a:t>
            </a: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کلی: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</a:b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کاهش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شیوع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اضافه وزن و چاقی 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از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طریق مداخلات رفتاری، غیررفتاری و اجتماعی در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جمعیت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تحت پوشش خانه بهداشت/پایگاه سلامت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.......................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2400" b="1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اهداف </a:t>
            </a:r>
            <a:r>
              <a:rPr lang="fa-IR" sz="24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اختصاصی:</a:t>
            </a:r>
            <a:endParaRPr lang="en-US" sz="2400" b="1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افزایش آگاهی در زمینه تغذیه صحیح به میزان 40٪  نسبت به قبل از آموزش در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میانسالان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شهر...تا پایان بهار 1404</a:t>
            </a:r>
          </a:p>
          <a:p>
            <a:pPr lvl="0">
              <a:buClr>
                <a:srgbClr val="A53010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30 درصد میانسالان تحت پوشش مرکز/ خانه ............. در خصوص تحرک بدنی تا پایان سال.......... در کلاس های آموزشی شرکت کنند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.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ایجاد و توسعه حداقل 3 فضای ورزشی مناسب تا تابستان 1404</a:t>
            </a:r>
            <a:endParaRPr lang="en-US" sz="24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میزان پذیرش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باورهای نادرست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درباره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چاقی در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میان جمعیت بزرگسال تحت پوشش مرکز بهداشت شهر ...، حداقل ۳۰٪ نسبت به خط پایه </a:t>
            </a:r>
            <a:r>
              <a:rPr lang="fa-IR" sz="24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تا پایان سال 1404 کاهش </a:t>
            </a:r>
            <a:r>
              <a:rPr lang="fa-IR" sz="24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یابد (بر اساس نتایج پیمایش نگرش).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44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967" y="731520"/>
            <a:ext cx="11147101" cy="5434149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3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فعالیت‌های مرتبط با عوامل رفتاری</a:t>
            </a:r>
            <a:endParaRPr lang="en-US" sz="36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برگزاری جلسات آموزشی حضوری و آنلاین درباره اصول تغذیه سالم برای گروه‌های هدف (دانش‌آموزان، والدین، معلمان</a:t>
            </a:r>
            <a:r>
              <a:rPr lang="fa-IR" sz="3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).</a:t>
            </a:r>
            <a:endParaRPr lang="fa-IR" sz="36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تهیه و توزیع بروشور، پوستر و اینفوگرافیک درباره تغذیه صحیح در مدارس، مراکز بهداشتی و اماکن عمومی.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تولید و انتشار محتوای آموزشی چندرسانه‌ای (کلیپ، پادکست، پیام کوتاه) در شبکه‌های اجتماعی محلی و ملی.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دعوت از متخصصان تغذیه برای سخنرانی و پرسش و پاسخ در مدارس و مساجد.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3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اجرای مسابقات و کمپین‌های اطلاع‌رسانی با موضوع تغذیه سالم در سطح جامعه.</a:t>
            </a:r>
          </a:p>
          <a:p>
            <a:pPr marR="342900" lvl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fa-IR" sz="33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/>
            </a:r>
            <a:br>
              <a:rPr lang="fa-IR" sz="33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98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4584" y="383177"/>
            <a:ext cx="10868296" cy="6161314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5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فعالیت‌های مرتبط با عوامل غیررفتاری</a:t>
            </a:r>
            <a:endParaRPr lang="en-US" sz="56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شناسایی مناطق کم‌برخوردار و نیازمند فضای ورزشی با همکاری شهرداری و شورای محلات.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رایزنی و جلب مشارکت بخش دولتی و خصوصی برای تأمین بودجه و امکانات ساخت یا بازسازی فضاهای ورزشی.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اجرای پروژه‌های ساخت یا تجهیز حداقل سه فضای ورزشی (مانند زمین بازی، سالن چندمنظوره یا پارک ورزشی) تا تابستان ۱۴۰۴.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اطلاع‌رسانی و تشویق مردم برای استفاده از فضاهای ورزشی جدید از طریق تبلیغات محلی.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ارزیابی میزان استفاده و رضایت جامعه از فضاهای ورزشی ایجادشده و رفع موانع </a:t>
            </a:r>
            <a:r>
              <a:rPr lang="fa-IR" sz="48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احتمالی.</a:t>
            </a:r>
            <a:endParaRPr lang="fa-IR" sz="48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/>
            </a:r>
            <a:br>
              <a:rPr lang="fa-IR" sz="48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0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0755" y="775063"/>
            <a:ext cx="8915400" cy="548204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050"/>
              </a:spcAft>
              <a:buNone/>
            </a:pPr>
            <a:r>
              <a:rPr lang="fa-IR" sz="5600" b="1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فعالیت‌های مرتبط با عوامل اجتماعی-اقتصادی (SDH)</a:t>
            </a:r>
            <a:endParaRPr lang="en-US" sz="56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برگزاری کارگاه‌های آموزشی حضوری و آنلاین برای والدین، نوجوانان و گروه‌های هدف درباره باورهای صحیح و غلط مرتبط با چاقی و پیامدهای </a:t>
            </a:r>
            <a:r>
              <a:rPr lang="fa-IR" sz="5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آن.</a:t>
            </a:r>
            <a:endParaRPr lang="fa-IR" sz="56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تولید و توزیع محتوای آموزشی (پوستر، بروشور، کلیپ و پیام کوتاه) با محوریت اصلاح نگرش‌های غلط مانند «چاقی نشانه سلامت است» در مدارس، مراکز بهداشتی و اماکن </a:t>
            </a:r>
            <a:r>
              <a:rPr lang="fa-IR" sz="5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عمومی.</a:t>
            </a:r>
            <a:endParaRPr lang="fa-IR" sz="56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اجرای جلسات پرسش و پاسخ با حضور متخصصان تغذیه و روانشناسی سلامت برای شفاف‌سازی باورهای نادرست و پاسخ به شبهات رایج میان </a:t>
            </a:r>
            <a:r>
              <a:rPr lang="fa-IR" sz="5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خانواده‌ها.</a:t>
            </a:r>
            <a:endParaRPr lang="fa-IR" sz="56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راه‌اندازی کمپین‌های اطلاع‌رسانی در شبکه‌های اجتماعی و رسانه‌های محلی با مشارکت افراد تاثیرگذار برای تغییر نگرش عمومی نسبت به چاقی و سبک زندگی </a:t>
            </a:r>
            <a:r>
              <a:rPr lang="fa-IR" sz="5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سالم.</a:t>
            </a:r>
            <a:endParaRPr lang="fa-IR" sz="56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برگزاری مسابقات و جشنواره‌های فرهنگی با محوریت سبک زندگی سالم و تشویق خانواده‌ها به مشارکت فعال در برنامه‌های آموزشی.</a:t>
            </a: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•	ارزیابی نگرش و باورهای جامعه قبل و بعد از مداخلات آموزشی با استفاده از پرسشنامه‌های معتبر و تحلیل نتایج برای برنامه‌ریزی بهتر مراحل </a:t>
            </a:r>
            <a:r>
              <a:rPr lang="fa-IR" sz="5600" dirty="0" smtClean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>بعدی.</a:t>
            </a:r>
            <a:endParaRPr lang="fa-IR" sz="5600" dirty="0">
              <a:solidFill>
                <a:srgbClr val="000000"/>
              </a:solidFill>
              <a:latin typeface="inter"/>
              <a:ea typeface="inter"/>
              <a:cs typeface="B Nazanin" panose="00000400000000000000" pitchFamily="2" charset="-78"/>
            </a:endParaRPr>
          </a:p>
          <a:p>
            <a:pPr marL="0" marR="342900" lvl="0" indent="0">
              <a:lnSpc>
                <a:spcPct val="150000"/>
              </a:lnSpc>
              <a:spcBef>
                <a:spcPts val="525"/>
              </a:spcBef>
              <a:spcAft>
                <a:spcPts val="525"/>
              </a:spcAft>
              <a:buNone/>
              <a:tabLst>
                <a:tab pos="571500" algn="l"/>
              </a:tabLst>
            </a:pPr>
            <a: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  <a:t/>
            </a:r>
            <a:br>
              <a:rPr lang="fa-IR" sz="5600" dirty="0">
                <a:solidFill>
                  <a:srgbClr val="000000"/>
                </a:solidFill>
                <a:latin typeface="inter"/>
                <a:ea typeface="inter"/>
                <a:cs typeface="B Nazanin" panose="00000400000000000000" pitchFamily="2" charset="-78"/>
              </a:rPr>
            </a:br>
            <a:r>
              <a:rPr lang="fa-IR" sz="5600" dirty="0">
                <a:latin typeface="Georgia" panose="02040502050405020303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sz="5600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91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479" y="122830"/>
            <a:ext cx="11941790" cy="673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2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اصول کلیدی در طراحی مداخلات مبتنی بر شواهد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4189" y="2129585"/>
            <a:ext cx="10670423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رویکرد جامع اکولوژیک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درک سلامت به عنوان نتیجه تعامل پیچیده‌ای از عوامل فردی، بین‌فردی، سازمانی، اجتماعی و سیاستی.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مشارکت جامعه و توانمندسازی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(Empowerment)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fa-IR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درگیر کردن فعالانه ذینفعان و جامعه هدف در تمام مراحل برنامه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عدالت در سلامت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هدف‌گیری نابرابری‌ها و اطمینان از دسترسی عادلانه به منابع و خدمات سلامت برای همه گروه‌ها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پایداری و مقیاس‌پذیری</a:t>
            </a:r>
            <a:r>
              <a:rPr kumimoji="0" lang="en-US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طراحی مداخلات با قابلیت حفظ اثربخشی در طول زمان و گسترش به جمعیت‌های بزرگتر</a:t>
            </a: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675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FF0000"/>
                </a:solidFill>
              </a:rPr>
              <a:t>مفهوم نابرابری در سلامت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4519" y="1222732"/>
            <a:ext cx="7682551" cy="4876800"/>
          </a:xfrm>
        </p:spPr>
        <p:txBody>
          <a:bodyPr>
            <a:normAutofit/>
          </a:bodyPr>
          <a:lstStyle/>
          <a:p>
            <a:pPr algn="just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برابری در سلامت امری امکان ناپذیر است</a:t>
            </a:r>
          </a:p>
          <a:p>
            <a:pPr marL="457200" lvl="1" indent="0" algn="just" rtl="1">
              <a:buNone/>
            </a:pPr>
            <a:r>
              <a:rPr lang="fa-IR" sz="2100" dirty="0">
                <a:cs typeface="B Nazanin" panose="00000400000000000000" pitchFamily="2" charset="-78"/>
              </a:rPr>
              <a:t>میراث ژنتیکی، جنس، سن، جغرافیا و ...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sz="2400" dirty="0">
              <a:cs typeface="B Nazanin" panose="00000400000000000000" pitchFamily="2" charset="-78"/>
            </a:endParaRPr>
          </a:p>
          <a:p>
            <a:pPr marL="457200" lvl="1" indent="0" algn="just" rtl="1">
              <a:buNone/>
            </a:pPr>
            <a:r>
              <a:rPr lang="fa-IR" sz="2100" dirty="0">
                <a:cs typeface="B Nazanin" panose="00000400000000000000" pitchFamily="2" charset="-78"/>
              </a:rPr>
              <a:t>مطالعات پرفسور مایکل مارموت</a:t>
            </a:r>
          </a:p>
          <a:p>
            <a:pPr lvl="1" algn="just" rtl="1">
              <a:buFont typeface="Wingdings" panose="05000000000000000000" pitchFamily="2" charset="2"/>
              <a:buChar char="v"/>
            </a:pPr>
            <a:r>
              <a:rPr lang="fa-IR" sz="2100" dirty="0">
                <a:cs typeface="B Nazanin" panose="00000400000000000000" pitchFamily="2" charset="-78"/>
              </a:rPr>
              <a:t>وجود یک شیب دائمی در سلامت در میان ثروتمندان و فقیران</a:t>
            </a:r>
          </a:p>
          <a:p>
            <a:pPr marL="0" indent="0" algn="just" rtl="1">
              <a:buNone/>
            </a:pPr>
            <a:r>
              <a:rPr lang="fa-IR" sz="2400" dirty="0">
                <a:cs typeface="B Nazanin" panose="00000400000000000000" pitchFamily="2" charset="-78"/>
              </a:rPr>
              <a:t>بنابراین:</a:t>
            </a:r>
          </a:p>
          <a:p>
            <a:pPr marL="0" indent="0" algn="just">
              <a:buNone/>
            </a:pPr>
            <a:r>
              <a:rPr lang="fa-IR" sz="2400" dirty="0">
                <a:cs typeface="B Nazanin" panose="00000400000000000000" pitchFamily="2" charset="-78"/>
              </a:rPr>
              <a:t> نابرابری در سلامت به نوع خاصی از تفاوت ها در سلامت بین افراد </a:t>
            </a:r>
          </a:p>
          <a:p>
            <a:pPr marL="0" indent="0" algn="just">
              <a:buNone/>
            </a:pPr>
            <a:r>
              <a:rPr lang="fa-IR" sz="2400" dirty="0">
                <a:cs typeface="B Nazanin" panose="00000400000000000000" pitchFamily="2" charset="-78"/>
              </a:rPr>
              <a:t>و گروه ها  اشاره دارد که </a:t>
            </a:r>
            <a:r>
              <a:rPr lang="fa-IR" sz="2400" i="1" dirty="0">
                <a:cs typeface="B Nazanin" panose="00000400000000000000" pitchFamily="2" charset="-78"/>
              </a:rPr>
              <a:t>به طور اجتماعی تعیین می گردند، </a:t>
            </a:r>
          </a:p>
          <a:p>
            <a:pPr marL="0" indent="0" algn="just">
              <a:buNone/>
            </a:pPr>
            <a:r>
              <a:rPr lang="fa-IR" sz="2400" i="1" dirty="0">
                <a:cs typeface="B Nazanin" panose="00000400000000000000" pitchFamily="2" charset="-78"/>
              </a:rPr>
              <a:t>ناعادلانه و غیر اخلاقی می باشند و اجتناب پذیر هستند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F96528-2BB2-4F2E-9F78-97E42DFD2738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Gill Sans MT"/>
              <a:ea typeface="+mn-ea"/>
              <a:cs typeface="B Zar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" y="1028467"/>
            <a:ext cx="2371725" cy="538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4905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FF0000"/>
                </a:solidFill>
              </a:rPr>
              <a:t>برابری و عدالت در سلامت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1131" y="2362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en-US" sz="2400" dirty="0">
                <a:solidFill>
                  <a:srgbClr val="FF0000"/>
                </a:solidFill>
                <a:cs typeface="B Nazanin" panose="00000400000000000000" pitchFamily="2" charset="-78"/>
              </a:rPr>
              <a:t>Equality in health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 هر فردي فارغ از موقعیت اجتماعی،جنسيت، نژاد، 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مذهب و ... به‌طور يکسان و برابر، به خدمات و امکانات سلامتي و بهداشتي دسترسي داشته باشد.</a:t>
            </a:r>
          </a:p>
          <a:p>
            <a:pPr marL="457200" lvl="1" indent="0" algn="r" rtl="1">
              <a:buNone/>
            </a:pPr>
            <a:r>
              <a:rPr lang="en-US" sz="2100" dirty="0">
                <a:cs typeface="B Nazanin" panose="00000400000000000000" pitchFamily="2" charset="-78"/>
              </a:rPr>
              <a:t>Sameness</a:t>
            </a:r>
            <a:endParaRPr lang="en-US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400" dirty="0">
                <a:solidFill>
                  <a:srgbClr val="FF0000"/>
                </a:solidFill>
                <a:cs typeface="B Nazanin" panose="00000400000000000000" pitchFamily="2" charset="-78"/>
              </a:rPr>
              <a:t>Equity in health</a:t>
            </a:r>
          </a:p>
          <a:p>
            <a:pPr marL="0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اطمينان داشته باشيم هر فردي مطابق نياز و استحقاق، از مواهب سلامت و خدمات و تسهیلات  بهداشتي و درماني بهره‌مند مي‌شود.</a:t>
            </a:r>
            <a:endParaRPr lang="en-US" sz="2400" dirty="0">
              <a:cs typeface="B Nazanin" panose="00000400000000000000" pitchFamily="2" charset="-78"/>
            </a:endParaRPr>
          </a:p>
          <a:p>
            <a:pPr marL="457200" lvl="1" indent="0" algn="r" rtl="1">
              <a:buNone/>
            </a:pPr>
            <a:r>
              <a:rPr lang="en-US" sz="2100" dirty="0">
                <a:cs typeface="B Nazanin" panose="00000400000000000000" pitchFamily="2" charset="-78"/>
              </a:rPr>
              <a:t>Fairness</a:t>
            </a:r>
            <a:endParaRPr lang="fa-IR" sz="21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همه نابرابری های سلامت لزوماً ناعادلانه نیستند. </a:t>
            </a:r>
            <a:r>
              <a:rPr lang="fa-IR" sz="2400" dirty="0" smtClean="0">
                <a:cs typeface="B Nazanin" panose="00000400000000000000" pitchFamily="2" charset="-78"/>
              </a:rPr>
              <a:t>جایی که </a:t>
            </a:r>
            <a:r>
              <a:rPr lang="fa-IR" sz="2400" dirty="0">
                <a:cs typeface="B Nazanin" panose="00000400000000000000" pitchFamily="2" charset="-78"/>
              </a:rPr>
              <a:t>نابرابری ها در سلامت اجتناب پذیر، غیرضروری و غیر منصفانه باشند، این نابرابری ها ناعادلانه هستند.</a:t>
            </a:r>
          </a:p>
          <a:p>
            <a:pPr marL="457200" lvl="1" indent="0" algn="r" rtl="1">
              <a:buNone/>
            </a:pPr>
            <a:r>
              <a:rPr lang="fa-IR" sz="2100" dirty="0">
                <a:cs typeface="B Nazanin" panose="00000400000000000000" pitchFamily="2" charset="-78"/>
              </a:rPr>
              <a:t>مثال تفاوت در طول عمر زنان و مردان، مشکل پروستات در مردان، احتمال بیشتر مرگ در جنس مذکر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F96528-2BB2-4F2E-9F78-97E42DFD2738}" type="slidenum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Gill Sans MT"/>
              <a:ea typeface="+mn-ea"/>
              <a:cs typeface="B Zar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468" y="666206"/>
            <a:ext cx="4045132" cy="2534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1201" y="240268"/>
            <a:ext cx="90922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Equality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2400" y="240268"/>
            <a:ext cx="760144" cy="3693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Equity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62601" y="1563972"/>
            <a:ext cx="511193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اغلب اصطلاح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health inequalities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 مترادف و به جای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health inequities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B Zar"/>
              </a:rPr>
              <a:t> بکار برده می شود.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B Zar"/>
            </a:endParaRPr>
          </a:p>
        </p:txBody>
      </p:sp>
    </p:spTree>
    <p:extLst>
      <p:ext uri="{BB962C8B-B14F-4D97-AF65-F5344CB8AC3E}">
        <p14:creationId xmlns:p14="http://schemas.microsoft.com/office/powerpoint/2010/main" val="2571760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2039</TotalTime>
  <Words>3157</Words>
  <Application>Microsoft Office PowerPoint</Application>
  <PresentationFormat>Widescreen</PresentationFormat>
  <Paragraphs>466</Paragraphs>
  <Slides>65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81" baseType="lpstr">
      <vt:lpstr>Arial</vt:lpstr>
      <vt:lpstr>B Nazanin</vt:lpstr>
      <vt:lpstr>B Titr</vt:lpstr>
      <vt:lpstr>B Zar</vt:lpstr>
      <vt:lpstr>Calibri</vt:lpstr>
      <vt:lpstr>Century Gothic</vt:lpstr>
      <vt:lpstr>Georgia</vt:lpstr>
      <vt:lpstr>Gill Sans MT</vt:lpstr>
      <vt:lpstr>inter</vt:lpstr>
      <vt:lpstr>Rockwell</vt:lpstr>
      <vt:lpstr>Symbol</vt:lpstr>
      <vt:lpstr>Tahoma</vt:lpstr>
      <vt:lpstr>Times New Roman</vt:lpstr>
      <vt:lpstr>Wingdings</vt:lpstr>
      <vt:lpstr>Wingdings 3</vt:lpstr>
      <vt:lpstr>Wisp</vt:lpstr>
      <vt:lpstr>PowerPoint Presentation</vt:lpstr>
      <vt:lpstr>مداخلات ارتقای سلامت </vt:lpstr>
      <vt:lpstr>آموزش بهداشت Health Education</vt:lpstr>
      <vt:lpstr>ارتقاء سلامت Health Promotion</vt:lpstr>
      <vt:lpstr>PowerPoint Presentation</vt:lpstr>
      <vt:lpstr>مقدمه: اهمیت ارتقاء سلامت در قرن 21</vt:lpstr>
      <vt:lpstr>اصول کلیدی در طراحی مداخلات مبتنی بر شواهد</vt:lpstr>
      <vt:lpstr>مفهوم نابرابری در سلامت</vt:lpstr>
      <vt:lpstr>برابری و عدالت در سلامت</vt:lpstr>
      <vt:lpstr>تعریف مداخله ارتقای سلامت:</vt:lpstr>
      <vt:lpstr>  در طراحی  مداخله توجه به موارد زیر مهم می باشد:  </vt:lpstr>
      <vt:lpstr>  مراحل کلی برنامه ریزی مداخلات ارتقای سلامت  :</vt:lpstr>
      <vt:lpstr>ارزشیابی مداخلات ارتقاء سلامت</vt:lpstr>
      <vt:lpstr>PowerPoint Presentation</vt:lpstr>
      <vt:lpstr>نحوه انجام ارزیابی وضعیت موجود</vt:lpstr>
      <vt:lpstr>نحوه انجام ارزیابی وضعیت موجود:</vt:lpstr>
      <vt:lpstr>نحوه انجام ارزیابی وضعیت موجود:</vt:lpstr>
      <vt:lpstr>نحوه انجام ارزیابی وضعیت موجود</vt:lpstr>
      <vt:lpstr>نحوه انجام ارزیابی وضعیت موجود</vt:lpstr>
      <vt:lpstr>نحوه انجام ارزیابی وضعیت موجود:</vt:lpstr>
      <vt:lpstr>نحوه انجام ارزیابی وضعیت موجود</vt:lpstr>
      <vt:lpstr>نحوه انجام ارزیابی وضعیت موجود</vt:lpstr>
      <vt:lpstr>نحوه انجام ارزیابی وضعیت موجود</vt:lpstr>
      <vt:lpstr>برنامه عملیاتی جامع برای «اضافه وزن و چاقی» </vt:lpstr>
      <vt:lpstr>شناسایی افراد کلیدی </vt:lpstr>
      <vt:lpstr>PowerPoint Presentation</vt:lpstr>
      <vt:lpstr>PowerPoint Presentation</vt:lpstr>
      <vt:lpstr>PowerPoint Presentation</vt:lpstr>
      <vt:lpstr>تعیین عوامل مستعدکننده و بازدارنده</vt:lpstr>
      <vt:lpstr>عوامل غیر رفتاری Non-Behavioral Factors:</vt:lpstr>
      <vt:lpstr>تعیین‌کننده‌های اجتماعی سلامت Social Determinants of Health SDH </vt:lpstr>
      <vt:lpstr>تعیین‌کننده‌های اجتماعی سلامت Social Determinants of Health SDH </vt:lpstr>
      <vt:lpstr>PowerPoint Presentation</vt:lpstr>
      <vt:lpstr>Thus:</vt:lpstr>
      <vt:lpstr>PowerPoint Presentation</vt:lpstr>
      <vt:lpstr>PowerPoint Presentation</vt:lpstr>
      <vt:lpstr>PowerPoint Presentation</vt:lpstr>
      <vt:lpstr>PowerPoint Presentation</vt:lpstr>
      <vt:lpstr>شرح وظایف تیم مداخلات ارتقای سلامت در سطح پایگاه سلامت: </vt:lpstr>
      <vt:lpstr>PowerPoint Presentation</vt:lpstr>
      <vt:lpstr>PowerPoint Presentation</vt:lpstr>
      <vt:lpstr>PowerPoint Presentation</vt:lpstr>
      <vt:lpstr>PowerPoint Presentation</vt:lpstr>
      <vt:lpstr>بیان مسأله و وبررسی وضعیت موجود: </vt:lpstr>
      <vt:lpstr>بیان مسأله و وضعیت موجود </vt:lpstr>
      <vt:lpstr>افراد کلیدی و ذی‌نفعان </vt:lpstr>
      <vt:lpstr>PowerPoint Presentation</vt:lpstr>
      <vt:lpstr>PowerPoint Presentation</vt:lpstr>
      <vt:lpstr>دستورالعمل تكميل فرم برنامه عملیاتی  (تعیین علل موثر بر ایجاد  مشکل سلامت اولویت دار) </vt:lpstr>
      <vt:lpstr>دستورالعمل تكميل فرم برنامه عملیاتی  (تعیین علل موثر بر ایجاد  مشکل سلامت اولویت دار) </vt:lpstr>
      <vt:lpstr>PowerPoint Presentation</vt:lpstr>
      <vt:lpstr>PowerPoint Presentation</vt:lpstr>
      <vt:lpstr>PowerPoint Presentation</vt:lpstr>
      <vt:lpstr>در این جدول، عوامل مؤثر بر مشکل اضافه وزن/چاقی بر اساس پنج معیار کلیدی امتیازدهی شده‌اند: </vt:lpstr>
      <vt:lpstr>عوامل رفتاری:الگوی تغذیه ناسالم </vt:lpstr>
      <vt:lpstr>عامل غیررفتاری - عدم دسترسی به فضای ورزشی و امکانات </vt:lpstr>
      <vt:lpstr>عامل غیررفتاری - عدم دسترسی به فضای ورزشی و امکانات </vt:lpstr>
      <vt:lpstr>عامل اجتماعی (SDH) - باورها، ارزش‌ها و فرهنگ نادرست جامعه </vt:lpstr>
      <vt:lpstr>عامل اجتماعی (SDH) - باورها، ارزش‌ها و فرهنگ نادرست جامعه </vt:lpstr>
      <vt:lpstr>تدوین اهداف اختصاصی </vt:lpstr>
      <vt:lpstr>اهداف برنامه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Roghayeh Javadi</dc:creator>
  <cp:lastModifiedBy>STD-AMOOZESH</cp:lastModifiedBy>
  <cp:revision>398</cp:revision>
  <dcterms:created xsi:type="dcterms:W3CDTF">2022-05-14T06:40:01Z</dcterms:created>
  <dcterms:modified xsi:type="dcterms:W3CDTF">2025-08-18T06:23:14Z</dcterms:modified>
</cp:coreProperties>
</file>