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3"/>
  </p:notesMasterIdLst>
  <p:sldIdLst>
    <p:sldId id="256" r:id="rId3"/>
    <p:sldId id="750" r:id="rId4"/>
    <p:sldId id="259" r:id="rId5"/>
    <p:sldId id="277" r:id="rId6"/>
    <p:sldId id="274" r:id="rId7"/>
    <p:sldId id="332" r:id="rId8"/>
    <p:sldId id="261" r:id="rId9"/>
    <p:sldId id="263" r:id="rId10"/>
    <p:sldId id="264" r:id="rId11"/>
    <p:sldId id="265" r:id="rId12"/>
    <p:sldId id="706" r:id="rId13"/>
    <p:sldId id="729" r:id="rId14"/>
    <p:sldId id="708" r:id="rId15"/>
    <p:sldId id="266" r:id="rId16"/>
    <p:sldId id="267" r:id="rId17"/>
    <p:sldId id="714" r:id="rId18"/>
    <p:sldId id="726" r:id="rId19"/>
    <p:sldId id="268" r:id="rId20"/>
    <p:sldId id="269" r:id="rId21"/>
    <p:sldId id="712" r:id="rId22"/>
    <p:sldId id="743" r:id="rId23"/>
    <p:sldId id="270" r:id="rId24"/>
    <p:sldId id="741" r:id="rId25"/>
    <p:sldId id="752" r:id="rId26"/>
    <p:sldId id="754" r:id="rId27"/>
    <p:sldId id="755" r:id="rId28"/>
    <p:sldId id="756" r:id="rId29"/>
    <p:sldId id="753" r:id="rId30"/>
    <p:sldId id="747" r:id="rId31"/>
    <p:sldId id="323" r:id="rId32"/>
    <p:sldId id="333" r:id="rId33"/>
    <p:sldId id="301" r:id="rId34"/>
    <p:sldId id="271" r:id="rId35"/>
    <p:sldId id="304" r:id="rId36"/>
    <p:sldId id="324" r:id="rId37"/>
    <p:sldId id="297" r:id="rId38"/>
    <p:sldId id="299" r:id="rId39"/>
    <p:sldId id="318" r:id="rId40"/>
    <p:sldId id="302" r:id="rId41"/>
    <p:sldId id="315" r:id="rId42"/>
    <p:sldId id="316" r:id="rId43"/>
    <p:sldId id="317" r:id="rId44"/>
    <p:sldId id="341" r:id="rId45"/>
    <p:sldId id="745" r:id="rId46"/>
    <p:sldId id="716" r:id="rId47"/>
    <p:sldId id="748" r:id="rId48"/>
    <p:sldId id="275" r:id="rId49"/>
    <p:sldId id="742" r:id="rId50"/>
    <p:sldId id="757" r:id="rId51"/>
    <p:sldId id="340" r:id="rId52"/>
  </p:sldIdLst>
  <p:sldSz cx="13716000" cy="10287000"/>
  <p:notesSz cx="6858000" cy="9144000"/>
  <p:embeddedFontLst>
    <p:embeddedFont>
      <p:font typeface="Tahoma" panose="020B0604030504040204" pitchFamily="34" charset="0"/>
      <p:regular r:id="rId54"/>
      <p:bold r:id="rId55"/>
    </p:embeddedFont>
    <p:embeddedFont>
      <p:font typeface="B Titr" panose="00000700000000000000" pitchFamily="2" charset="-78"/>
      <p:bold r:id="rId56"/>
    </p:embeddedFont>
    <p:embeddedFont>
      <p:font typeface="B Nazanin" panose="00000400000000000000" pitchFamily="2" charset="-78"/>
      <p:regular r:id="rId57"/>
      <p:bold r:id="rId58"/>
    </p:embeddedFont>
    <p:embeddedFont>
      <p:font typeface="Calibri Light" panose="020F0302020204030204" pitchFamily="34" charset="0"/>
      <p:regular r:id="rId59"/>
      <p:italic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B Mitra" panose="00000400000000000000" pitchFamily="2" charset="-78"/>
      <p:regular r:id="rId65"/>
      <p:bold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FFC9E6F-9112-4C89-A44E-980F12D98421}">
          <p14:sldIdLst>
            <p14:sldId id="256"/>
            <p14:sldId id="750"/>
            <p14:sldId id="259"/>
            <p14:sldId id="277"/>
            <p14:sldId id="274"/>
            <p14:sldId id="332"/>
            <p14:sldId id="261"/>
            <p14:sldId id="263"/>
            <p14:sldId id="264"/>
            <p14:sldId id="265"/>
            <p14:sldId id="706"/>
            <p14:sldId id="729"/>
            <p14:sldId id="708"/>
            <p14:sldId id="266"/>
            <p14:sldId id="267"/>
            <p14:sldId id="714"/>
            <p14:sldId id="726"/>
            <p14:sldId id="268"/>
            <p14:sldId id="269"/>
            <p14:sldId id="712"/>
            <p14:sldId id="743"/>
            <p14:sldId id="270"/>
            <p14:sldId id="741"/>
            <p14:sldId id="752"/>
            <p14:sldId id="754"/>
            <p14:sldId id="755"/>
            <p14:sldId id="756"/>
            <p14:sldId id="753"/>
            <p14:sldId id="747"/>
            <p14:sldId id="323"/>
            <p14:sldId id="333"/>
            <p14:sldId id="301"/>
            <p14:sldId id="271"/>
            <p14:sldId id="304"/>
            <p14:sldId id="324"/>
            <p14:sldId id="297"/>
            <p14:sldId id="299"/>
            <p14:sldId id="318"/>
            <p14:sldId id="302"/>
            <p14:sldId id="315"/>
            <p14:sldId id="316"/>
            <p14:sldId id="317"/>
            <p14:sldId id="341"/>
            <p14:sldId id="745"/>
            <p14:sldId id="716"/>
            <p14:sldId id="748"/>
            <p14:sldId id="275"/>
            <p14:sldId id="742"/>
            <p14:sldId id="757"/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33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368" autoAdjust="0"/>
  </p:normalViewPr>
  <p:slideViewPr>
    <p:cSldViewPr>
      <p:cViewPr varScale="1">
        <p:scale>
          <a:sx n="54" d="100"/>
          <a:sy n="54" d="100"/>
        </p:scale>
        <p:origin x="16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6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6.fntdata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A.R.I\Desktop\&#1588;&#1575;&#1582;&#1589;\1404%20&#1588;&#1575;&#1582;&#1589;\&#1588;&#1575;&#1582;&#1589;%20&#1607;&#157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rgbClr val="FF0000"/>
                </a:solidFill>
              </a:defRPr>
            </a:pP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مقايسه درصد</a:t>
            </a:r>
            <a:r>
              <a:rPr lang="fa-IR" sz="2800" baseline="0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فشار خون بالا در دو استپس</a:t>
            </a:r>
            <a:r>
              <a:rPr lang="fa-IR" sz="2800" baseline="0" dirty="0">
                <a:solidFill>
                  <a:schemeClr val="bg1"/>
                </a:solidFill>
                <a:cs typeface="B Titr" panose="00000700000000000000" pitchFamily="2" charset="-78"/>
              </a:rPr>
              <a:t> 1395 و 1399 و استان اصفهان با کشور</a:t>
            </a: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</a:p>
        </c:rich>
      </c:tx>
      <c:layout>
        <c:manualLayout>
          <c:xMode val="edge"/>
          <c:yMode val="edge"/>
          <c:x val="0.11412448443944508"/>
          <c:y val="4.92480960371756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4718082114735657E-2"/>
          <c:y val="0.12389688481562755"/>
          <c:w val="0.96337715598050244"/>
          <c:h val="0.75086646443784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6A4C-435C-8C1D-44C3AFDD706F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6A4C-435C-8C1D-44C3AFDD706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3200" b="1">
                      <a:solidFill>
                        <a:srgbClr val="FFFF00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A4C-435C-8C1D-44C3AFDD706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3200" b="1">
                      <a:solidFill>
                        <a:srgbClr val="FFFF00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B18-4927-8A57-FD7CD921B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1">
                    <a:solidFill>
                      <a:srgbClr val="FF0000"/>
                    </a:solidFill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کشوري 1395</c:v>
                </c:pt>
                <c:pt idx="1">
                  <c:v>کشوري 1400</c:v>
                </c:pt>
                <c:pt idx="3">
                  <c:v>استان اصفهان 1395</c:v>
                </c:pt>
                <c:pt idx="4">
                  <c:v>استان اصفهان 1400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26.4</c:v>
                </c:pt>
                <c:pt idx="1">
                  <c:v>32.03</c:v>
                </c:pt>
                <c:pt idx="3">
                  <c:v>25.08</c:v>
                </c:pt>
                <c:pt idx="4">
                  <c:v>33.630000000000003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4C-435C-8C1D-44C3AFDD70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059392"/>
        <c:axId val="118060928"/>
      </c:barChart>
      <c:catAx>
        <c:axId val="118059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>
                <a:solidFill>
                  <a:srgbClr val="FF0000"/>
                </a:solidFill>
              </a:defRPr>
            </a:pPr>
            <a:endParaRPr lang="fa-IR"/>
          </a:p>
        </c:txPr>
        <c:crossAx val="118060928"/>
        <c:crosses val="autoZero"/>
        <c:auto val="1"/>
        <c:lblAlgn val="ctr"/>
        <c:lblOffset val="100"/>
        <c:noMultiLvlLbl val="0"/>
      </c:catAx>
      <c:valAx>
        <c:axId val="118060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0593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فشارخون کنترل شده به تفکیک شهرستان ها در بهار1404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فشارخون کنترل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96-42B9-A2B1-60194A50CABE}"/>
              </c:ext>
            </c:extLst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02-44AA-8EAB-1230A955C313}"/>
              </c:ext>
            </c:extLst>
          </c:dPt>
          <c:dPt>
            <c:idx val="2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E97-47E5-B1F4-915B37522F5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گلپایگان</c:v>
                </c:pt>
                <c:pt idx="1">
                  <c:v>فلاورجان</c:v>
                </c:pt>
                <c:pt idx="2">
                  <c:v>فریدن</c:v>
                </c:pt>
                <c:pt idx="3">
                  <c:v>دهاقان</c:v>
                </c:pt>
                <c:pt idx="4">
                  <c:v>نائین</c:v>
                </c:pt>
                <c:pt idx="5">
                  <c:v>نطنز</c:v>
                </c:pt>
                <c:pt idx="6">
                  <c:v>سمیرم</c:v>
                </c:pt>
                <c:pt idx="7">
                  <c:v>لنجان</c:v>
                </c:pt>
                <c:pt idx="8">
                  <c:v>اردستان</c:v>
                </c:pt>
                <c:pt idx="9">
                  <c:v>کوهپایه</c:v>
                </c:pt>
                <c:pt idx="10">
                  <c:v>شهرضا</c:v>
                </c:pt>
                <c:pt idx="11">
                  <c:v>خور و بیابانک</c:v>
                </c:pt>
                <c:pt idx="12">
                  <c:v>هرند</c:v>
                </c:pt>
                <c:pt idx="13">
                  <c:v>جرقویه</c:v>
                </c:pt>
                <c:pt idx="14">
                  <c:v>فریدونشهر</c:v>
                </c:pt>
                <c:pt idx="15">
                  <c:v>مبارکه</c:v>
                </c:pt>
                <c:pt idx="16">
                  <c:v>استان</c:v>
                </c:pt>
                <c:pt idx="17">
                  <c:v>اصفهان 2</c:v>
                </c:pt>
                <c:pt idx="18">
                  <c:v>بوئین و میاندشت</c:v>
                </c:pt>
                <c:pt idx="19">
                  <c:v>چادگان</c:v>
                </c:pt>
                <c:pt idx="20">
                  <c:v>تیران و کرون</c:v>
                </c:pt>
                <c:pt idx="21">
                  <c:v>شاهین شهر و میمه</c:v>
                </c:pt>
                <c:pt idx="22">
                  <c:v>برخوار</c:v>
                </c:pt>
                <c:pt idx="23">
                  <c:v>اصفهان 1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خوانسار</c:v>
                </c:pt>
                <c:pt idx="27">
                  <c:v>ورزنه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86.663524976437316</c:v>
                </c:pt>
                <c:pt idx="1">
                  <c:v>84.103512014787427</c:v>
                </c:pt>
                <c:pt idx="2">
                  <c:v>84.046961325966848</c:v>
                </c:pt>
                <c:pt idx="3">
                  <c:v>82.958380202474686</c:v>
                </c:pt>
                <c:pt idx="4">
                  <c:v>82.878581173260571</c:v>
                </c:pt>
                <c:pt idx="5">
                  <c:v>82.577433628318587</c:v>
                </c:pt>
                <c:pt idx="6">
                  <c:v>80.79534432589719</c:v>
                </c:pt>
                <c:pt idx="7">
                  <c:v>80.76714311561426</c:v>
                </c:pt>
                <c:pt idx="8">
                  <c:v>80.333730631704412</c:v>
                </c:pt>
                <c:pt idx="9">
                  <c:v>80.150753768844226</c:v>
                </c:pt>
                <c:pt idx="10">
                  <c:v>79.758901037286236</c:v>
                </c:pt>
                <c:pt idx="11">
                  <c:v>78.08764940239044</c:v>
                </c:pt>
                <c:pt idx="12">
                  <c:v>77.963737796373778</c:v>
                </c:pt>
                <c:pt idx="13">
                  <c:v>77.671885636487403</c:v>
                </c:pt>
                <c:pt idx="14">
                  <c:v>77.503250975292588</c:v>
                </c:pt>
                <c:pt idx="15">
                  <c:v>77.034244423499842</c:v>
                </c:pt>
                <c:pt idx="16">
                  <c:v>76.670544138555002</c:v>
                </c:pt>
                <c:pt idx="17">
                  <c:v>76.235328213302424</c:v>
                </c:pt>
                <c:pt idx="18">
                  <c:v>74.951456310679603</c:v>
                </c:pt>
                <c:pt idx="19">
                  <c:v>74.490279753437648</c:v>
                </c:pt>
                <c:pt idx="20">
                  <c:v>73.431241655540731</c:v>
                </c:pt>
                <c:pt idx="21">
                  <c:v>72.641509433962256</c:v>
                </c:pt>
                <c:pt idx="22">
                  <c:v>72.588522588522579</c:v>
                </c:pt>
                <c:pt idx="23">
                  <c:v>71.944732297063908</c:v>
                </c:pt>
                <c:pt idx="24">
                  <c:v>71.792095289658903</c:v>
                </c:pt>
                <c:pt idx="25">
                  <c:v>71.689334287759493</c:v>
                </c:pt>
                <c:pt idx="26">
                  <c:v>70.160427807486641</c:v>
                </c:pt>
                <c:pt idx="27">
                  <c:v>68.843537414965979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BD-4985-929E-667FAC7688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1848079"/>
        <c:axId val="1771853903"/>
      </c:barChart>
      <c:catAx>
        <c:axId val="1771848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1853903"/>
        <c:crosses val="autoZero"/>
        <c:auto val="1"/>
        <c:lblAlgn val="ctr"/>
        <c:lblOffset val="100"/>
        <c:noMultiLvlLbl val="0"/>
      </c:catAx>
      <c:valAx>
        <c:axId val="177185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1848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درصد خطرسنجی تجمیعی و شیوع دیابت و فشارخون به تفکیک شهرستانها تا</a:t>
            </a:r>
            <a:r>
              <a:rPr lang="fa-IR" sz="2000" baseline="0" dirty="0">
                <a:solidFill>
                  <a:srgbClr val="FF0000"/>
                </a:solidFill>
                <a:cs typeface="B Titr" panose="00000700000000000000" pitchFamily="2" charset="-78"/>
              </a:rPr>
              <a:t> بهار 1404</a:t>
            </a:r>
            <a:endParaRPr lang="en-US" sz="2000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درصد خطرسنجی تا بهار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2683C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33-48FA-ABE5-CBA69040481C}"/>
              </c:ext>
            </c:extLst>
          </c:dPt>
          <c:dLbls>
            <c:dLbl>
              <c:idx val="2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E33-48FA-ABE5-CBA6904048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Sheet3!$A$3:$A$30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بوئین و میاندشت</c:v>
                </c:pt>
                <c:pt idx="6">
                  <c:v>نطنز</c:v>
                </c:pt>
                <c:pt idx="7">
                  <c:v>خوانسار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دهاقان</c:v>
                </c:pt>
                <c:pt idx="15">
                  <c:v>کوهپایه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لنجان</c:v>
                </c:pt>
                <c:pt idx="21">
                  <c:v>نجف آباد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Sheet3!$B$3:$B$30</c:f>
              <c:numCache>
                <c:formatCode>General</c:formatCode>
                <c:ptCount val="28"/>
                <c:pt idx="0">
                  <c:v>91.62</c:v>
                </c:pt>
                <c:pt idx="1">
                  <c:v>90.83</c:v>
                </c:pt>
                <c:pt idx="2">
                  <c:v>90.69</c:v>
                </c:pt>
                <c:pt idx="3">
                  <c:v>89.63</c:v>
                </c:pt>
                <c:pt idx="4">
                  <c:v>89.46</c:v>
                </c:pt>
                <c:pt idx="5">
                  <c:v>88.86</c:v>
                </c:pt>
                <c:pt idx="6">
                  <c:v>88.79</c:v>
                </c:pt>
                <c:pt idx="7">
                  <c:v>88.49</c:v>
                </c:pt>
                <c:pt idx="8">
                  <c:v>87.56</c:v>
                </c:pt>
                <c:pt idx="9">
                  <c:v>87</c:v>
                </c:pt>
                <c:pt idx="10">
                  <c:v>86.27</c:v>
                </c:pt>
                <c:pt idx="11">
                  <c:v>85.7</c:v>
                </c:pt>
                <c:pt idx="12">
                  <c:v>85.13</c:v>
                </c:pt>
                <c:pt idx="13">
                  <c:v>83.93</c:v>
                </c:pt>
                <c:pt idx="14">
                  <c:v>83.79</c:v>
                </c:pt>
                <c:pt idx="15">
                  <c:v>83.1</c:v>
                </c:pt>
                <c:pt idx="16">
                  <c:v>80.11</c:v>
                </c:pt>
                <c:pt idx="17">
                  <c:v>79.72</c:v>
                </c:pt>
                <c:pt idx="18">
                  <c:v>76.61</c:v>
                </c:pt>
                <c:pt idx="19">
                  <c:v>75.08</c:v>
                </c:pt>
                <c:pt idx="20">
                  <c:v>73.7</c:v>
                </c:pt>
                <c:pt idx="21">
                  <c:v>73.13</c:v>
                </c:pt>
                <c:pt idx="22">
                  <c:v>72</c:v>
                </c:pt>
                <c:pt idx="23">
                  <c:v>69.959999999999994</c:v>
                </c:pt>
                <c:pt idx="24">
                  <c:v>65.69</c:v>
                </c:pt>
                <c:pt idx="25">
                  <c:v>60.94</c:v>
                </c:pt>
                <c:pt idx="26">
                  <c:v>51.67</c:v>
                </c:pt>
                <c:pt idx="27">
                  <c:v>48.34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33-48FA-ABE5-CBA690404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805239663"/>
        <c:axId val="1805253807"/>
      </c:barChart>
      <c:lineChart>
        <c:grouping val="standard"/>
        <c:varyColors val="0"/>
        <c:ser>
          <c:idx val="1"/>
          <c:order val="1"/>
          <c:tx>
            <c:strRef>
              <c:f>Sheet3!$C$2</c:f>
              <c:strCache>
                <c:ptCount val="1"/>
                <c:pt idx="0">
                  <c:v>شیوع فشارخون تا بهار</c:v>
                </c:pt>
              </c:strCache>
            </c:strRef>
          </c:tx>
          <c:spPr>
            <a:ln w="3492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Sheet3!$A$3:$A$30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بوئین و میاندشت</c:v>
                </c:pt>
                <c:pt idx="6">
                  <c:v>نطنز</c:v>
                </c:pt>
                <c:pt idx="7">
                  <c:v>خوانسار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دهاقان</c:v>
                </c:pt>
                <c:pt idx="15">
                  <c:v>کوهپایه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لنجان</c:v>
                </c:pt>
                <c:pt idx="21">
                  <c:v>نجف آباد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Sheet3!$C$3:$C$30</c:f>
              <c:numCache>
                <c:formatCode>General</c:formatCode>
                <c:ptCount val="28"/>
                <c:pt idx="0">
                  <c:v>19.98</c:v>
                </c:pt>
                <c:pt idx="1">
                  <c:v>22.8</c:v>
                </c:pt>
                <c:pt idx="2">
                  <c:v>18.739999999999998</c:v>
                </c:pt>
                <c:pt idx="3">
                  <c:v>19.11</c:v>
                </c:pt>
                <c:pt idx="4">
                  <c:v>16.91</c:v>
                </c:pt>
                <c:pt idx="5">
                  <c:v>26.33</c:v>
                </c:pt>
                <c:pt idx="6">
                  <c:v>22.31</c:v>
                </c:pt>
                <c:pt idx="7">
                  <c:v>25.32</c:v>
                </c:pt>
                <c:pt idx="8">
                  <c:v>25.03</c:v>
                </c:pt>
                <c:pt idx="9">
                  <c:v>30.93</c:v>
                </c:pt>
                <c:pt idx="10">
                  <c:v>33.770000000000003</c:v>
                </c:pt>
                <c:pt idx="11">
                  <c:v>23.68</c:v>
                </c:pt>
                <c:pt idx="12">
                  <c:v>25.25</c:v>
                </c:pt>
                <c:pt idx="13">
                  <c:v>20.09</c:v>
                </c:pt>
                <c:pt idx="14">
                  <c:v>24.1</c:v>
                </c:pt>
                <c:pt idx="15">
                  <c:v>23.7</c:v>
                </c:pt>
                <c:pt idx="16">
                  <c:v>19.190000000000001</c:v>
                </c:pt>
                <c:pt idx="17">
                  <c:v>22.68</c:v>
                </c:pt>
                <c:pt idx="18">
                  <c:v>19.07</c:v>
                </c:pt>
                <c:pt idx="19">
                  <c:v>20.71</c:v>
                </c:pt>
                <c:pt idx="20">
                  <c:v>19.12</c:v>
                </c:pt>
                <c:pt idx="21">
                  <c:v>21.04</c:v>
                </c:pt>
                <c:pt idx="22">
                  <c:v>20.03</c:v>
                </c:pt>
                <c:pt idx="23">
                  <c:v>18.21</c:v>
                </c:pt>
                <c:pt idx="24">
                  <c:v>18.48</c:v>
                </c:pt>
                <c:pt idx="25">
                  <c:v>19.86</c:v>
                </c:pt>
                <c:pt idx="26">
                  <c:v>20.67</c:v>
                </c:pt>
                <c:pt idx="27">
                  <c:v>17.14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33-48FA-ABE5-CBA69040481C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شیوع دیابت تا بهار</c:v>
                </c:pt>
              </c:strCache>
            </c:strRef>
          </c:tx>
          <c:spPr>
            <a:ln w="38100" cap="rnd">
              <a:solidFill>
                <a:srgbClr val="00A44A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3217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Sheet3!$A$3:$A$30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بوئین و میاندشت</c:v>
                </c:pt>
                <c:pt idx="6">
                  <c:v>نطنز</c:v>
                </c:pt>
                <c:pt idx="7">
                  <c:v>خوانسار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دهاقان</c:v>
                </c:pt>
                <c:pt idx="15">
                  <c:v>کوهپایه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لنجان</c:v>
                </c:pt>
                <c:pt idx="21">
                  <c:v>نجف آباد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Sheet3!$D$3:$D$30</c:f>
              <c:numCache>
                <c:formatCode>General</c:formatCode>
                <c:ptCount val="28"/>
                <c:pt idx="0">
                  <c:v>12.96</c:v>
                </c:pt>
                <c:pt idx="1">
                  <c:v>10.68</c:v>
                </c:pt>
                <c:pt idx="2">
                  <c:v>9.01</c:v>
                </c:pt>
                <c:pt idx="3">
                  <c:v>10.31</c:v>
                </c:pt>
                <c:pt idx="4">
                  <c:v>8.74</c:v>
                </c:pt>
                <c:pt idx="5">
                  <c:v>11.52</c:v>
                </c:pt>
                <c:pt idx="6">
                  <c:v>17.97</c:v>
                </c:pt>
                <c:pt idx="7">
                  <c:v>13.52</c:v>
                </c:pt>
                <c:pt idx="8">
                  <c:v>14.23</c:v>
                </c:pt>
                <c:pt idx="9">
                  <c:v>18.72</c:v>
                </c:pt>
                <c:pt idx="10">
                  <c:v>17.41</c:v>
                </c:pt>
                <c:pt idx="11">
                  <c:v>13.86</c:v>
                </c:pt>
                <c:pt idx="12">
                  <c:v>12.92</c:v>
                </c:pt>
                <c:pt idx="13">
                  <c:v>13.23</c:v>
                </c:pt>
                <c:pt idx="14">
                  <c:v>13.9</c:v>
                </c:pt>
                <c:pt idx="15">
                  <c:v>15.49</c:v>
                </c:pt>
                <c:pt idx="16">
                  <c:v>12.49</c:v>
                </c:pt>
                <c:pt idx="17">
                  <c:v>12.53</c:v>
                </c:pt>
                <c:pt idx="18">
                  <c:v>12.82</c:v>
                </c:pt>
                <c:pt idx="19">
                  <c:v>11.7</c:v>
                </c:pt>
                <c:pt idx="20">
                  <c:v>12.29</c:v>
                </c:pt>
                <c:pt idx="21">
                  <c:v>13.9</c:v>
                </c:pt>
                <c:pt idx="22">
                  <c:v>14.62</c:v>
                </c:pt>
                <c:pt idx="23">
                  <c:v>14.31</c:v>
                </c:pt>
                <c:pt idx="24">
                  <c:v>13.83</c:v>
                </c:pt>
                <c:pt idx="25">
                  <c:v>13.26</c:v>
                </c:pt>
                <c:pt idx="26">
                  <c:v>14.22</c:v>
                </c:pt>
                <c:pt idx="27">
                  <c:v>12.4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E33-48FA-ABE5-CBA690404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5239663"/>
        <c:axId val="1805253807"/>
      </c:lineChart>
      <c:catAx>
        <c:axId val="18052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805253807"/>
        <c:crosses val="autoZero"/>
        <c:auto val="1"/>
        <c:lblAlgn val="ctr"/>
        <c:lblOffset val="100"/>
        <c:noMultiLvlLbl val="0"/>
      </c:catAx>
      <c:valAx>
        <c:axId val="18052538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8052396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1">
              <a:defRPr lang="fa-IR" sz="16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3600" b="1" i="0" u="none" strike="noStrike" kern="1200" baseline="0" dirty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مقايسه درصد آگاهي از فشار خون بالا در دو استپس 95 و 99 در استان اصفهان و کشور</a:t>
            </a:r>
          </a:p>
        </c:rich>
      </c:tx>
      <c:layout>
        <c:manualLayout>
          <c:xMode val="edge"/>
          <c:yMode val="edge"/>
          <c:x val="0.10516880595405026"/>
          <c:y val="1.568627450980392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5357951831363544E-2"/>
          <c:y val="0.13059152900005147"/>
          <c:w val="0.96387883877529013"/>
          <c:h val="0.80100550666460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Sheet1!$B$18</c:f>
              <c:strCache>
                <c:ptCount val="1"/>
                <c:pt idx="0">
                  <c:v>مقايسه درصد آگاهي از فشار خون بالا در دو استپس 95 و 99 در استان اصفهان و کشور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C5E1-4556-80AB-76C5AED1069B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C5E1-4556-80AB-76C5AED1069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5E1-4556-80AB-76C5AED1069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87C-473E-8611-1BE9E5E12BA8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5E1-4556-80AB-76C5AED1069B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987C-473E-8611-1BE9E5E12B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>
                    <a:solidFill>
                      <a:srgbClr val="FF0000"/>
                    </a:solidFill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Sheet1!$A$19:$A$23</c:f>
              <c:strCache>
                <c:ptCount val="5"/>
                <c:pt idx="0">
                  <c:v>کشوري 1395</c:v>
                </c:pt>
                <c:pt idx="1">
                  <c:v>کشوري 1400</c:v>
                </c:pt>
                <c:pt idx="3">
                  <c:v>استان اصفهان 1395</c:v>
                </c:pt>
                <c:pt idx="4">
                  <c:v>استان اصفهان 1400</c:v>
                </c:pt>
              </c:strCache>
            </c:strRef>
          </c:cat>
          <c:val>
            <c:numRef>
              <c:f>Sheet1!$B$19:$B$23</c:f>
              <c:numCache>
                <c:formatCode>General</c:formatCode>
                <c:ptCount val="5"/>
                <c:pt idx="0">
                  <c:v>56.86</c:v>
                </c:pt>
                <c:pt idx="1">
                  <c:v>61.47</c:v>
                </c:pt>
                <c:pt idx="3">
                  <c:v>66.13</c:v>
                </c:pt>
                <c:pt idx="4">
                  <c:v>66.89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E1-4556-80AB-76C5AED106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541824"/>
        <c:axId val="130547712"/>
      </c:barChart>
      <c:catAx>
        <c:axId val="130541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solidFill>
                  <a:srgbClr val="FF0000"/>
                </a:solidFill>
              </a:defRPr>
            </a:pPr>
            <a:endParaRPr lang="fa-IR"/>
          </a:p>
        </c:txPr>
        <c:crossAx val="130547712"/>
        <c:crosses val="autoZero"/>
        <c:auto val="1"/>
        <c:lblAlgn val="ctr"/>
        <c:lblOffset val="100"/>
        <c:noMultiLvlLbl val="0"/>
      </c:catAx>
      <c:valAx>
        <c:axId val="130547712"/>
        <c:scaling>
          <c:orientation val="minMax"/>
          <c:max val="8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541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rgbClr val="F13B55"/>
                </a:solidFill>
                <a:latin typeface="+mn-lt"/>
                <a:ea typeface="+mn-ea"/>
                <a:cs typeface="+mn-cs"/>
              </a:defRPr>
            </a:pPr>
            <a:r>
              <a:rPr lang="fa-IR" sz="2800" b="1" dirty="0">
                <a:solidFill>
                  <a:srgbClr val="F13B55"/>
                </a:solidFill>
              </a:rPr>
              <a:t>درصد خطرسنجی انجام شده به تفکیک</a:t>
            </a:r>
            <a:r>
              <a:rPr lang="fa-IR" sz="2800" b="1" baseline="0" dirty="0">
                <a:solidFill>
                  <a:srgbClr val="F13B55"/>
                </a:solidFill>
              </a:rPr>
              <a:t> شهرستان ها </a:t>
            </a:r>
            <a:r>
              <a:rPr lang="fa-IR" sz="2800" b="1" dirty="0">
                <a:solidFill>
                  <a:srgbClr val="F13B55"/>
                </a:solidFill>
              </a:rPr>
              <a:t>در بهار 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rgbClr val="F13B55"/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Sheet1!$B$38</c:f>
              <c:strCache>
                <c:ptCount val="1"/>
                <c:pt idx="0">
                  <c:v>درصد خطرسنجی انجام شده دربهار 1404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CDB-4C51-A871-2A87177D17E3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21-4ABC-9F72-E46F3705FBB1}"/>
              </c:ext>
            </c:extLst>
          </c:dPt>
          <c:dPt>
            <c:idx val="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1-4ABC-9F72-E46F3705FBB1}"/>
              </c:ext>
            </c:extLst>
          </c:dPt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84FC-400C-AE32-747B4F364778}"/>
              </c:ext>
            </c:extLst>
          </c:dPt>
          <c:dPt>
            <c:idx val="2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7B-49D1-8301-55189D0E63C9}"/>
              </c:ext>
            </c:extLst>
          </c:dPt>
          <c:dPt>
            <c:idx val="24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D21-4ABC-9F72-E46F3705FBB1}"/>
              </c:ext>
            </c:extLst>
          </c:dPt>
          <c:dPt>
            <c:idx val="2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D21-4ABC-9F72-E46F3705FBB1}"/>
              </c:ext>
            </c:extLst>
          </c:dPt>
          <c:dPt>
            <c:idx val="26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D21-4ABC-9F72-E46F3705FB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Sheet1!$A$39:$A$66</c:f>
              <c:strCache>
                <c:ptCount val="28"/>
                <c:pt idx="0">
                  <c:v>اردستان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نطنز</c:v>
                </c:pt>
                <c:pt idx="5">
                  <c:v>فریدن</c:v>
                </c:pt>
                <c:pt idx="6">
                  <c:v>چادگان</c:v>
                </c:pt>
                <c:pt idx="7">
                  <c:v>گلپایگان</c:v>
                </c:pt>
                <c:pt idx="8">
                  <c:v>فریدونشهر</c:v>
                </c:pt>
                <c:pt idx="9">
                  <c:v>خور و بیابانک</c:v>
                </c:pt>
                <c:pt idx="10">
                  <c:v>هرند</c:v>
                </c:pt>
                <c:pt idx="11">
                  <c:v>بوئین و میاندشت</c:v>
                </c:pt>
                <c:pt idx="12">
                  <c:v>تیران و کرون</c:v>
                </c:pt>
                <c:pt idx="13">
                  <c:v>خوانسار</c:v>
                </c:pt>
                <c:pt idx="14">
                  <c:v>سمیرم</c:v>
                </c:pt>
                <c:pt idx="15">
                  <c:v>شهرضا</c:v>
                </c:pt>
                <c:pt idx="16">
                  <c:v>دهاقان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نائین</c:v>
                </c:pt>
                <c:pt idx="21">
                  <c:v>برخوار</c:v>
                </c:pt>
                <c:pt idx="22">
                  <c:v>استان</c:v>
                </c:pt>
                <c:pt idx="23">
                  <c:v>خمینی شهر</c:v>
                </c:pt>
                <c:pt idx="24">
                  <c:v>نجف آباد</c:v>
                </c:pt>
                <c:pt idx="25">
                  <c:v>شاهین شهر و میمه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Sheet1!$B$39:$B$66</c:f>
              <c:numCache>
                <c:formatCode>General</c:formatCode>
                <c:ptCount val="28"/>
                <c:pt idx="0">
                  <c:v>20.83</c:v>
                </c:pt>
                <c:pt idx="1">
                  <c:v>17.12</c:v>
                </c:pt>
                <c:pt idx="2">
                  <c:v>16.440000000000001</c:v>
                </c:pt>
                <c:pt idx="3">
                  <c:v>15.79</c:v>
                </c:pt>
                <c:pt idx="4">
                  <c:v>15.5</c:v>
                </c:pt>
                <c:pt idx="5">
                  <c:v>15.07</c:v>
                </c:pt>
                <c:pt idx="6">
                  <c:v>14.95</c:v>
                </c:pt>
                <c:pt idx="7">
                  <c:v>14.64</c:v>
                </c:pt>
                <c:pt idx="8">
                  <c:v>14.37</c:v>
                </c:pt>
                <c:pt idx="9">
                  <c:v>14.26</c:v>
                </c:pt>
                <c:pt idx="10">
                  <c:v>14.23</c:v>
                </c:pt>
                <c:pt idx="11">
                  <c:v>13.9</c:v>
                </c:pt>
                <c:pt idx="12">
                  <c:v>13.45</c:v>
                </c:pt>
                <c:pt idx="13">
                  <c:v>13.33</c:v>
                </c:pt>
                <c:pt idx="14">
                  <c:v>12.1</c:v>
                </c:pt>
                <c:pt idx="15">
                  <c:v>11.69</c:v>
                </c:pt>
                <c:pt idx="16">
                  <c:v>11.6</c:v>
                </c:pt>
                <c:pt idx="17">
                  <c:v>11.59</c:v>
                </c:pt>
                <c:pt idx="18">
                  <c:v>11.57</c:v>
                </c:pt>
                <c:pt idx="19">
                  <c:v>10.75</c:v>
                </c:pt>
                <c:pt idx="20">
                  <c:v>10.33</c:v>
                </c:pt>
                <c:pt idx="21">
                  <c:v>8.8800000000000008</c:v>
                </c:pt>
                <c:pt idx="22">
                  <c:v>7.87</c:v>
                </c:pt>
                <c:pt idx="23">
                  <c:v>7.58</c:v>
                </c:pt>
                <c:pt idx="24">
                  <c:v>7.39</c:v>
                </c:pt>
                <c:pt idx="25">
                  <c:v>7.14</c:v>
                </c:pt>
                <c:pt idx="26">
                  <c:v>6.08</c:v>
                </c:pt>
                <c:pt idx="27">
                  <c:v>5.37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7B-49D1-8301-55189D0E6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6227120"/>
        <c:axId val="1426239184"/>
      </c:barChart>
      <c:catAx>
        <c:axId val="142622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26239184"/>
        <c:crosses val="autoZero"/>
        <c:auto val="1"/>
        <c:lblAlgn val="ctr"/>
        <c:lblOffset val="100"/>
        <c:noMultiLvlLbl val="0"/>
      </c:catAx>
      <c:valAx>
        <c:axId val="142623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2622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13B55"/>
                </a:solidFill>
              </a:rPr>
              <a:t>مقایسه</a:t>
            </a:r>
            <a:r>
              <a:rPr lang="fa-IR" sz="2400" b="1" baseline="0" dirty="0">
                <a:solidFill>
                  <a:srgbClr val="F13B55"/>
                </a:solidFill>
              </a:rPr>
              <a:t> درصد خطرسنجی قلبی عروقی به تفکیک شهرستان ها درفصل بهار1404 و زمستان 1403</a:t>
            </a:r>
            <a:endParaRPr lang="en-US" sz="2400" b="1" dirty="0">
              <a:solidFill>
                <a:srgbClr val="F13B55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Sheet1!$B$38</c:f>
              <c:strCache>
                <c:ptCount val="1"/>
                <c:pt idx="0">
                  <c:v>درصد خطرسنجی انجام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DA0-4FDD-8015-EE320A1B0C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Sheet1!$A$39:$A$66</c:f>
              <c:strCache>
                <c:ptCount val="28"/>
                <c:pt idx="0">
                  <c:v>اردستان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نطنز</c:v>
                </c:pt>
                <c:pt idx="5">
                  <c:v>فریدن</c:v>
                </c:pt>
                <c:pt idx="6">
                  <c:v>چادگان</c:v>
                </c:pt>
                <c:pt idx="7">
                  <c:v>گلپایگان</c:v>
                </c:pt>
                <c:pt idx="8">
                  <c:v>فریدونشهر</c:v>
                </c:pt>
                <c:pt idx="9">
                  <c:v>خور و بیابانک</c:v>
                </c:pt>
                <c:pt idx="10">
                  <c:v>هرند</c:v>
                </c:pt>
                <c:pt idx="11">
                  <c:v>بوئین و میاندشت</c:v>
                </c:pt>
                <c:pt idx="12">
                  <c:v>تیران و کرون</c:v>
                </c:pt>
                <c:pt idx="13">
                  <c:v>خوانسار</c:v>
                </c:pt>
                <c:pt idx="14">
                  <c:v>سمیرم</c:v>
                </c:pt>
                <c:pt idx="15">
                  <c:v>شهرضا</c:v>
                </c:pt>
                <c:pt idx="16">
                  <c:v>دهاقان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نایین</c:v>
                </c:pt>
                <c:pt idx="21">
                  <c:v>برخوار</c:v>
                </c:pt>
                <c:pt idx="22">
                  <c:v>استان</c:v>
                </c:pt>
                <c:pt idx="23">
                  <c:v>خمینی شهر</c:v>
                </c:pt>
                <c:pt idx="24">
                  <c:v>نجف آباد</c:v>
                </c:pt>
                <c:pt idx="25">
                  <c:v>شاهین شهر</c:v>
                </c:pt>
                <c:pt idx="26">
                  <c:v>اصفهان1</c:v>
                </c:pt>
                <c:pt idx="27">
                  <c:v>اصفهان2</c:v>
                </c:pt>
              </c:strCache>
            </c:strRef>
          </c:cat>
          <c:val>
            <c:numRef>
              <c:f>Sheet1!$B$39:$B$66</c:f>
              <c:numCache>
                <c:formatCode>General</c:formatCode>
                <c:ptCount val="28"/>
                <c:pt idx="0">
                  <c:v>20.83</c:v>
                </c:pt>
                <c:pt idx="1">
                  <c:v>17.12</c:v>
                </c:pt>
                <c:pt idx="2">
                  <c:v>16.440000000000001</c:v>
                </c:pt>
                <c:pt idx="3">
                  <c:v>15.79</c:v>
                </c:pt>
                <c:pt idx="4">
                  <c:v>15.5</c:v>
                </c:pt>
                <c:pt idx="5">
                  <c:v>15.07</c:v>
                </c:pt>
                <c:pt idx="6">
                  <c:v>14.95</c:v>
                </c:pt>
                <c:pt idx="7">
                  <c:v>14.64</c:v>
                </c:pt>
                <c:pt idx="8">
                  <c:v>14.37</c:v>
                </c:pt>
                <c:pt idx="9">
                  <c:v>14.26</c:v>
                </c:pt>
                <c:pt idx="10">
                  <c:v>14.23</c:v>
                </c:pt>
                <c:pt idx="11">
                  <c:v>13.9</c:v>
                </c:pt>
                <c:pt idx="12">
                  <c:v>13.45</c:v>
                </c:pt>
                <c:pt idx="13">
                  <c:v>13.33</c:v>
                </c:pt>
                <c:pt idx="14">
                  <c:v>12.1</c:v>
                </c:pt>
                <c:pt idx="15">
                  <c:v>11.69</c:v>
                </c:pt>
                <c:pt idx="16">
                  <c:v>11.6</c:v>
                </c:pt>
                <c:pt idx="17">
                  <c:v>11.59</c:v>
                </c:pt>
                <c:pt idx="18">
                  <c:v>11.57</c:v>
                </c:pt>
                <c:pt idx="19">
                  <c:v>10.75</c:v>
                </c:pt>
                <c:pt idx="20">
                  <c:v>10.33</c:v>
                </c:pt>
                <c:pt idx="21">
                  <c:v>8.8800000000000008</c:v>
                </c:pt>
                <c:pt idx="22">
                  <c:v>7.87</c:v>
                </c:pt>
                <c:pt idx="23">
                  <c:v>7.58</c:v>
                </c:pt>
                <c:pt idx="24">
                  <c:v>7.39</c:v>
                </c:pt>
                <c:pt idx="25">
                  <c:v>7.14</c:v>
                </c:pt>
                <c:pt idx="26">
                  <c:v>6.08</c:v>
                </c:pt>
                <c:pt idx="27">
                  <c:v>5.37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4D-452F-AC35-214F27FD0991}"/>
            </c:ext>
          </c:extLst>
        </c:ser>
        <c:ser>
          <c:idx val="1"/>
          <c:order val="1"/>
          <c:tx>
            <c:strRef>
              <c:f>Sheet1!$C$38</c:f>
              <c:strCache>
                <c:ptCount val="1"/>
                <c:pt idx="0">
                  <c:v>درصد خطرسنجی انجام شده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DA0-4FDD-8015-EE320A1B0C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Sheet1!$A$39:$A$66</c:f>
              <c:strCache>
                <c:ptCount val="28"/>
                <c:pt idx="0">
                  <c:v>اردستان</c:v>
                </c:pt>
                <c:pt idx="1">
                  <c:v>ورزنه</c:v>
                </c:pt>
                <c:pt idx="2">
                  <c:v>کوهپایه</c:v>
                </c:pt>
                <c:pt idx="3">
                  <c:v>جرقویه</c:v>
                </c:pt>
                <c:pt idx="4">
                  <c:v>نطنز</c:v>
                </c:pt>
                <c:pt idx="5">
                  <c:v>فریدن</c:v>
                </c:pt>
                <c:pt idx="6">
                  <c:v>چادگان</c:v>
                </c:pt>
                <c:pt idx="7">
                  <c:v>گلپایگان</c:v>
                </c:pt>
                <c:pt idx="8">
                  <c:v>فریدونشهر</c:v>
                </c:pt>
                <c:pt idx="9">
                  <c:v>خور و بیابانک</c:v>
                </c:pt>
                <c:pt idx="10">
                  <c:v>هرند</c:v>
                </c:pt>
                <c:pt idx="11">
                  <c:v>بوئین و میاندشت</c:v>
                </c:pt>
                <c:pt idx="12">
                  <c:v>تیران و کرون</c:v>
                </c:pt>
                <c:pt idx="13">
                  <c:v>خوانسار</c:v>
                </c:pt>
                <c:pt idx="14">
                  <c:v>سمیرم</c:v>
                </c:pt>
                <c:pt idx="15">
                  <c:v>شهرضا</c:v>
                </c:pt>
                <c:pt idx="16">
                  <c:v>دهاقان</c:v>
                </c:pt>
                <c:pt idx="17">
                  <c:v>مبارکه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نایین</c:v>
                </c:pt>
                <c:pt idx="21">
                  <c:v>برخوار</c:v>
                </c:pt>
                <c:pt idx="22">
                  <c:v>استان</c:v>
                </c:pt>
                <c:pt idx="23">
                  <c:v>خمینی شهر</c:v>
                </c:pt>
                <c:pt idx="24">
                  <c:v>نجف آباد</c:v>
                </c:pt>
                <c:pt idx="25">
                  <c:v>شاهین شهر</c:v>
                </c:pt>
                <c:pt idx="26">
                  <c:v>اصفهان1</c:v>
                </c:pt>
                <c:pt idx="27">
                  <c:v>اصفهان2</c:v>
                </c:pt>
              </c:strCache>
            </c:strRef>
          </c:cat>
          <c:val>
            <c:numRef>
              <c:f>Sheet1!$C$39:$C$66</c:f>
              <c:numCache>
                <c:formatCode>General</c:formatCode>
                <c:ptCount val="28"/>
                <c:pt idx="0">
                  <c:v>13.6</c:v>
                </c:pt>
                <c:pt idx="1">
                  <c:v>12.61</c:v>
                </c:pt>
                <c:pt idx="2">
                  <c:v>15.31</c:v>
                </c:pt>
                <c:pt idx="3">
                  <c:v>10.23</c:v>
                </c:pt>
                <c:pt idx="4">
                  <c:v>8.75</c:v>
                </c:pt>
                <c:pt idx="5">
                  <c:v>10.210000000000001</c:v>
                </c:pt>
                <c:pt idx="6">
                  <c:v>10.38</c:v>
                </c:pt>
                <c:pt idx="7">
                  <c:v>15.11</c:v>
                </c:pt>
                <c:pt idx="8">
                  <c:v>11.26</c:v>
                </c:pt>
                <c:pt idx="9">
                  <c:v>8.2899999999999991</c:v>
                </c:pt>
                <c:pt idx="10">
                  <c:v>10.14</c:v>
                </c:pt>
                <c:pt idx="11">
                  <c:v>9.66</c:v>
                </c:pt>
                <c:pt idx="12">
                  <c:v>8.74</c:v>
                </c:pt>
                <c:pt idx="13">
                  <c:v>10.94</c:v>
                </c:pt>
                <c:pt idx="14">
                  <c:v>10.63</c:v>
                </c:pt>
                <c:pt idx="15">
                  <c:v>7.03</c:v>
                </c:pt>
                <c:pt idx="16">
                  <c:v>9.4499999999999993</c:v>
                </c:pt>
                <c:pt idx="17">
                  <c:v>6.47</c:v>
                </c:pt>
                <c:pt idx="18">
                  <c:v>8.76</c:v>
                </c:pt>
                <c:pt idx="19">
                  <c:v>7.07</c:v>
                </c:pt>
                <c:pt idx="20">
                  <c:v>12.72</c:v>
                </c:pt>
                <c:pt idx="21">
                  <c:v>6.58</c:v>
                </c:pt>
                <c:pt idx="22">
                  <c:v>6.07</c:v>
                </c:pt>
                <c:pt idx="23">
                  <c:v>8.25</c:v>
                </c:pt>
                <c:pt idx="24">
                  <c:v>5.29</c:v>
                </c:pt>
                <c:pt idx="25">
                  <c:v>4.91</c:v>
                </c:pt>
                <c:pt idx="26">
                  <c:v>4</c:v>
                </c:pt>
                <c:pt idx="27">
                  <c:v>5.14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4D-452F-AC35-214F27FD0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18022320"/>
        <c:axId val="1418016912"/>
      </c:barChart>
      <c:catAx>
        <c:axId val="1418022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18016912"/>
        <c:crosses val="autoZero"/>
        <c:auto val="1"/>
        <c:lblAlgn val="ctr"/>
        <c:lblOffset val="100"/>
        <c:noMultiLvlLbl val="0"/>
      </c:catAx>
      <c:valAx>
        <c:axId val="141801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18022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شناسایی بیماران مبتلا به فشارخون بالا نسبت به خطرسنجی انجام شده به تفکیک شهرستان ها تا بهار1404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Sheet1!$B$69</c:f>
              <c:strCache>
                <c:ptCount val="1"/>
                <c:pt idx="0">
                  <c:v>بیماریابی فشارخون بالا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49-465E-8036-8585E728725E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49-465E-8036-8585E728725E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A8C-4903-A6C8-499229BD1D4C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F0"/>
              </a:solidFill>
              <a:ln>
                <a:solidFill>
                  <a:srgbClr val="0070C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4E6F-467E-A901-D2446C3FD70C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749-465E-8036-8585E728725E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60E7-46A6-A42B-CB9CA2CBCDD9}"/>
              </c:ext>
            </c:extLst>
          </c:dPt>
          <c:dPt>
            <c:idx val="2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8C-4903-A6C8-499229BD1D4C}"/>
              </c:ext>
            </c:extLst>
          </c:dPt>
          <c:dPt>
            <c:idx val="2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749-465E-8036-8585E728725E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749-465E-8036-8585E72872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Sheet1!$A$70:$A$97</c:f>
              <c:strCache>
                <c:ptCount val="28"/>
                <c:pt idx="0">
                  <c:v>خور و بیابانک</c:v>
                </c:pt>
                <c:pt idx="1">
                  <c:v>اردستان</c:v>
                </c:pt>
                <c:pt idx="2">
                  <c:v>بوئین و میاندشت</c:v>
                </c:pt>
                <c:pt idx="3">
                  <c:v>خوانسار</c:v>
                </c:pt>
                <c:pt idx="4">
                  <c:v>جرقویه</c:v>
                </c:pt>
                <c:pt idx="5">
                  <c:v>ورزنه</c:v>
                </c:pt>
                <c:pt idx="6">
                  <c:v>دهاقان</c:v>
                </c:pt>
                <c:pt idx="7">
                  <c:v>کوهپایه</c:v>
                </c:pt>
                <c:pt idx="8">
                  <c:v>هرند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شهرضا</c:v>
                </c:pt>
                <c:pt idx="14">
                  <c:v>اصفهان 1</c:v>
                </c:pt>
                <c:pt idx="15">
                  <c:v>فلاورجان</c:v>
                </c:pt>
                <c:pt idx="16">
                  <c:v>برخوار</c:v>
                </c:pt>
                <c:pt idx="17">
                  <c:v>فریدن</c:v>
                </c:pt>
                <c:pt idx="18">
                  <c:v>استان</c:v>
                </c:pt>
                <c:pt idx="19">
                  <c:v>نائین</c:v>
                </c:pt>
                <c:pt idx="20">
                  <c:v>لنجان</c:v>
                </c:pt>
                <c:pt idx="21">
                  <c:v>گلپایگان</c:v>
                </c:pt>
                <c:pt idx="22">
                  <c:v>مبارکه</c:v>
                </c:pt>
                <c:pt idx="23">
                  <c:v>فریدونشهر</c:v>
                </c:pt>
                <c:pt idx="24">
                  <c:v>شاهین شهر و میمه</c:v>
                </c:pt>
                <c:pt idx="25">
                  <c:v>خمینی شهر</c:v>
                </c:pt>
                <c:pt idx="26">
                  <c:v>اصفهان 2</c:v>
                </c:pt>
                <c:pt idx="27">
                  <c:v>سمیرم</c:v>
                </c:pt>
              </c:strCache>
            </c:strRef>
          </c:cat>
          <c:val>
            <c:numRef>
              <c:f>Sheet1!$B$70:$B$97</c:f>
              <c:numCache>
                <c:formatCode>General</c:formatCode>
                <c:ptCount val="28"/>
                <c:pt idx="0">
                  <c:v>33.770000000000003</c:v>
                </c:pt>
                <c:pt idx="1">
                  <c:v>30.93</c:v>
                </c:pt>
                <c:pt idx="2">
                  <c:v>26.33</c:v>
                </c:pt>
                <c:pt idx="3">
                  <c:v>25.32</c:v>
                </c:pt>
                <c:pt idx="4">
                  <c:v>25.25</c:v>
                </c:pt>
                <c:pt idx="5">
                  <c:v>25.03</c:v>
                </c:pt>
                <c:pt idx="6">
                  <c:v>24.1</c:v>
                </c:pt>
                <c:pt idx="7">
                  <c:v>23.7</c:v>
                </c:pt>
                <c:pt idx="8">
                  <c:v>23.68</c:v>
                </c:pt>
                <c:pt idx="9">
                  <c:v>22.8</c:v>
                </c:pt>
                <c:pt idx="10">
                  <c:v>22.68</c:v>
                </c:pt>
                <c:pt idx="11">
                  <c:v>22.31</c:v>
                </c:pt>
                <c:pt idx="12">
                  <c:v>21.04</c:v>
                </c:pt>
                <c:pt idx="13">
                  <c:v>20.71</c:v>
                </c:pt>
                <c:pt idx="14">
                  <c:v>20.67</c:v>
                </c:pt>
                <c:pt idx="15">
                  <c:v>20.09</c:v>
                </c:pt>
                <c:pt idx="16">
                  <c:v>20.03</c:v>
                </c:pt>
                <c:pt idx="17">
                  <c:v>19.98</c:v>
                </c:pt>
                <c:pt idx="18">
                  <c:v>19.86</c:v>
                </c:pt>
                <c:pt idx="19">
                  <c:v>19.190000000000001</c:v>
                </c:pt>
                <c:pt idx="20">
                  <c:v>19.12</c:v>
                </c:pt>
                <c:pt idx="21">
                  <c:v>19.11</c:v>
                </c:pt>
                <c:pt idx="22">
                  <c:v>19.07</c:v>
                </c:pt>
                <c:pt idx="23">
                  <c:v>18.739999999999998</c:v>
                </c:pt>
                <c:pt idx="24">
                  <c:v>18.48</c:v>
                </c:pt>
                <c:pt idx="25">
                  <c:v>18.21</c:v>
                </c:pt>
                <c:pt idx="26">
                  <c:v>17.14</c:v>
                </c:pt>
                <c:pt idx="27">
                  <c:v>16.91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57-43AD-A461-AB15D89A48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2207487"/>
        <c:axId val="1662207071"/>
      </c:barChart>
      <c:catAx>
        <c:axId val="1662207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62207071"/>
        <c:crosses val="autoZero"/>
        <c:auto val="1"/>
        <c:lblAlgn val="ctr"/>
        <c:lblOffset val="100"/>
        <c:noMultiLvlLbl val="0"/>
      </c:catAx>
      <c:valAx>
        <c:axId val="1662207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662207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1">
              <a:defRPr lang="fa-IR" sz="32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dirty="0">
                <a:solidFill>
                  <a:schemeClr val="accent3">
                    <a:lumMod val="20000"/>
                    <a:lumOff val="80000"/>
                  </a:schemeClr>
                </a:solidFill>
                <a:cs typeface="B Titr" panose="00000700000000000000" pitchFamily="2" charset="-78"/>
              </a:rPr>
              <a:t>مقايسه درصد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پوشش درمان </a:t>
            </a:r>
            <a:r>
              <a:rPr lang="fa-IR" dirty="0">
                <a:solidFill>
                  <a:schemeClr val="accent3">
                    <a:lumMod val="20000"/>
                    <a:lumOff val="80000"/>
                  </a:schemeClr>
                </a:solidFill>
                <a:cs typeface="B Titr" panose="00000700000000000000" pitchFamily="2" charset="-78"/>
              </a:rPr>
              <a:t>فشار خون بالا در دو استپس 95 و 99 در استان اصفهان و کشور</a:t>
            </a:r>
          </a:p>
        </c:rich>
      </c:tx>
      <c:layout>
        <c:manualLayout>
          <c:xMode val="edge"/>
          <c:yMode val="edge"/>
          <c:x val="0.11105683497685911"/>
          <c:y val="7.6923076923076927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4651276461581523E-2"/>
          <c:y val="0.16883656369876843"/>
          <c:w val="0.96488546325092528"/>
          <c:h val="0.758761861498082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Sheet1!$B$32</c:f>
              <c:strCache>
                <c:ptCount val="1"/>
                <c:pt idx="0">
                  <c:v>مقايسه درصد پوشش درمان فشار خون بالا در دو استپس 95 و 99 در استان اصفهان و کشور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6A38-43B9-9C75-327BABE1B553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6A38-43B9-9C75-327BABE1B55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rgbClr val="FFFF66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6A38-43B9-9C75-327BABE1B55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rgbClr val="FFFF66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8BB-47CE-B356-55E508D8255D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chemeClr val="accent3">
                          <a:lumMod val="75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6A38-43B9-9C75-327BABE1B55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56D64A7-B746-4A7B-9140-B3F623FE1E51}" type="VALUE">
                      <a:rPr lang="en-US">
                        <a:solidFill>
                          <a:schemeClr val="accent3">
                            <a:lumMod val="75000"/>
                          </a:schemeClr>
                        </a:solidFill>
                      </a:rPr>
                      <a:pPr/>
                      <a:t>[VALUE]</a:t>
                    </a:fld>
                    <a:endParaRPr lang="fa-I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8BB-47CE-B356-55E508D825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>
                    <a:solidFill>
                      <a:srgbClr val="FF0000"/>
                    </a:solidFill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Sheet1!$A$33:$A$37</c:f>
              <c:strCache>
                <c:ptCount val="5"/>
                <c:pt idx="0">
                  <c:v>کشوري 1395</c:v>
                </c:pt>
                <c:pt idx="1">
                  <c:v>کشوري 1400</c:v>
                </c:pt>
                <c:pt idx="3">
                  <c:v>استان اصفهان 1395</c:v>
                </c:pt>
                <c:pt idx="4">
                  <c:v>استان اصفهان 1400</c:v>
                </c:pt>
              </c:strCache>
            </c:strRef>
          </c:cat>
          <c:val>
            <c:numRef>
              <c:f>Sheet1!$B$33:$B$37</c:f>
              <c:numCache>
                <c:formatCode>General</c:formatCode>
                <c:ptCount val="5"/>
                <c:pt idx="0">
                  <c:v>39.799999999999997</c:v>
                </c:pt>
                <c:pt idx="1">
                  <c:v>52.01</c:v>
                </c:pt>
                <c:pt idx="3">
                  <c:v>45.07</c:v>
                </c:pt>
                <c:pt idx="4">
                  <c:v>56.94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38-43B9-9C75-327BABE1B5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794240"/>
        <c:axId val="130795776"/>
      </c:barChart>
      <c:catAx>
        <c:axId val="130794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800" b="1">
                <a:solidFill>
                  <a:srgbClr val="FF0000"/>
                </a:solidFill>
              </a:defRPr>
            </a:pPr>
            <a:endParaRPr lang="fa-IR"/>
          </a:p>
        </c:txPr>
        <c:crossAx val="130795776"/>
        <c:crosses val="autoZero"/>
        <c:auto val="1"/>
        <c:lblAlgn val="ctr"/>
        <c:lblOffset val="100"/>
        <c:noMultiLvlLbl val="0"/>
      </c:catAx>
      <c:valAx>
        <c:axId val="130795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794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مراقبت بیماران مبتلا به فشار خون</a:t>
            </a:r>
            <a:r>
              <a:rPr lang="fa-IR" sz="2400" b="1" baseline="0" dirty="0">
                <a:solidFill>
                  <a:srgbClr val="FF0000"/>
                </a:solidFill>
              </a:rPr>
              <a:t> بالا توسط</a:t>
            </a:r>
            <a:r>
              <a:rPr lang="fa-IR" sz="2400" b="1" dirty="0">
                <a:solidFill>
                  <a:srgbClr val="FF0000"/>
                </a:solidFill>
              </a:rPr>
              <a:t> غیرپزشک به</a:t>
            </a:r>
            <a:r>
              <a:rPr lang="fa-IR" sz="2400" b="1" baseline="0" dirty="0">
                <a:solidFill>
                  <a:srgbClr val="FF0000"/>
                </a:solidFill>
              </a:rPr>
              <a:t> تفکیک شهرستان ها </a:t>
            </a:r>
            <a:r>
              <a:rPr lang="fa-IR" sz="2400" b="1" dirty="0">
                <a:solidFill>
                  <a:srgbClr val="FF0000"/>
                </a:solidFill>
              </a:rPr>
              <a:t>در بهار1404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Sheet1!$B$159</c:f>
              <c:strCache>
                <c:ptCount val="1"/>
                <c:pt idx="0">
                  <c:v>درصد مراقبت بیماران فشار خونی غیرپزشک 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07-437C-8BA5-FACD694D9FBB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04-45ED-AA07-C98105F0E353}"/>
              </c:ext>
            </c:extLst>
          </c:dPt>
          <c:dPt>
            <c:idx val="2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296-48E3-8E40-86A8A819E6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سمیرم</c:v>
                </c:pt>
                <c:pt idx="5">
                  <c:v>گلپایگان</c:v>
                </c:pt>
                <c:pt idx="6">
                  <c:v>هرند</c:v>
                </c:pt>
                <c:pt idx="7">
                  <c:v>خور و بیابانک</c:v>
                </c:pt>
                <c:pt idx="8">
                  <c:v>کوهپایه</c:v>
                </c:pt>
                <c:pt idx="9">
                  <c:v>تیران و کرون</c:v>
                </c:pt>
                <c:pt idx="10">
                  <c:v>خوانسار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نائین</c:v>
                </c:pt>
                <c:pt idx="18">
                  <c:v>استان</c:v>
                </c:pt>
                <c:pt idx="19">
                  <c:v>شهرضا</c:v>
                </c:pt>
                <c:pt idx="20">
                  <c:v>لنجان</c:v>
                </c:pt>
                <c:pt idx="21">
                  <c:v>مبارکه</c:v>
                </c:pt>
                <c:pt idx="22">
                  <c:v>شاهین شهر و میمه</c:v>
                </c:pt>
                <c:pt idx="23">
                  <c:v>برخوار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2</c:v>
                </c:pt>
                <c:pt idx="27">
                  <c:v>اصفهان 1</c:v>
                </c:pt>
              </c:strCache>
            </c:strRef>
          </c:cat>
          <c:val>
            <c:numRef>
              <c:f>Sheet1!$B$160:$B$187</c:f>
              <c:numCache>
                <c:formatCode>0.00</c:formatCode>
                <c:ptCount val="28"/>
                <c:pt idx="0">
                  <c:v>84.611288604898832</c:v>
                </c:pt>
                <c:pt idx="1">
                  <c:v>71.337402885682579</c:v>
                </c:pt>
                <c:pt idx="2">
                  <c:v>69.75124378109453</c:v>
                </c:pt>
                <c:pt idx="3">
                  <c:v>69.227220299884664</c:v>
                </c:pt>
                <c:pt idx="4">
                  <c:v>67.90162383730096</c:v>
                </c:pt>
                <c:pt idx="5">
                  <c:v>67.760634977258533</c:v>
                </c:pt>
                <c:pt idx="6">
                  <c:v>65.234982882041706</c:v>
                </c:pt>
                <c:pt idx="7">
                  <c:v>61.702758825274394</c:v>
                </c:pt>
                <c:pt idx="8">
                  <c:v>58.846289131199434</c:v>
                </c:pt>
                <c:pt idx="9">
                  <c:v>58.670082683125656</c:v>
                </c:pt>
                <c:pt idx="10">
                  <c:v>57.046223224351742</c:v>
                </c:pt>
                <c:pt idx="11">
                  <c:v>56.0335641981886</c:v>
                </c:pt>
                <c:pt idx="12">
                  <c:v>55.767149967539495</c:v>
                </c:pt>
                <c:pt idx="13">
                  <c:v>54.901960784313729</c:v>
                </c:pt>
                <c:pt idx="14">
                  <c:v>52.952380952380949</c:v>
                </c:pt>
                <c:pt idx="15">
                  <c:v>50.365981178110843</c:v>
                </c:pt>
                <c:pt idx="16">
                  <c:v>47.862277714718118</c:v>
                </c:pt>
                <c:pt idx="17">
                  <c:v>43.369081872874702</c:v>
                </c:pt>
                <c:pt idx="18">
                  <c:v>40.090802693829779</c:v>
                </c:pt>
                <c:pt idx="19">
                  <c:v>38.830821584832279</c:v>
                </c:pt>
                <c:pt idx="20">
                  <c:v>38.324930393558581</c:v>
                </c:pt>
                <c:pt idx="21">
                  <c:v>37.893578990787844</c:v>
                </c:pt>
                <c:pt idx="22">
                  <c:v>36.073696363286508</c:v>
                </c:pt>
                <c:pt idx="23">
                  <c:v>34.635740971357407</c:v>
                </c:pt>
                <c:pt idx="24">
                  <c:v>33.800443458980048</c:v>
                </c:pt>
                <c:pt idx="25">
                  <c:v>32.994654299571636</c:v>
                </c:pt>
                <c:pt idx="26">
                  <c:v>31.383561215231065</c:v>
                </c:pt>
                <c:pt idx="27">
                  <c:v>28.023296166090798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B2-44AB-B47F-085B95E72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1858479"/>
        <c:axId val="1771866383"/>
      </c:barChart>
      <c:catAx>
        <c:axId val="1771858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1866383"/>
        <c:crosses val="autoZero"/>
        <c:auto val="1"/>
        <c:lblAlgn val="ctr"/>
        <c:lblOffset val="100"/>
        <c:noMultiLvlLbl val="0"/>
      </c:catAx>
      <c:valAx>
        <c:axId val="17718663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1858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مراقبت</a:t>
            </a:r>
            <a:r>
              <a:rPr lang="fa-IR" sz="2000" b="1" baseline="0" dirty="0">
                <a:solidFill>
                  <a:srgbClr val="FF0000"/>
                </a:solidFill>
              </a:rPr>
              <a:t> بیماران مبتلا به فشارخون بالا غیرپزشک به تفکیک شهرستان ها در بهار1404 و 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Sheet1!$B$159</c:f>
              <c:strCache>
                <c:ptCount val="1"/>
                <c:pt idx="0">
                  <c:v>درصد مراقبت بیماران فشار خونی غیرپزشک 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C5F-428D-9FBE-A4AA784FA6D4}"/>
              </c:ext>
            </c:extLst>
          </c:dPt>
          <c:dPt>
            <c:idx val="2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103-431B-9D07-7A8F9114A4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سمیرم</c:v>
                </c:pt>
                <c:pt idx="5">
                  <c:v>گلپایگان</c:v>
                </c:pt>
                <c:pt idx="6">
                  <c:v>هرند</c:v>
                </c:pt>
                <c:pt idx="7">
                  <c:v>خور و بیابانک</c:v>
                </c:pt>
                <c:pt idx="8">
                  <c:v>کوهپایه</c:v>
                </c:pt>
                <c:pt idx="9">
                  <c:v>تیران و کرون</c:v>
                </c:pt>
                <c:pt idx="10">
                  <c:v>خوانسار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استان</c:v>
                </c:pt>
                <c:pt idx="19">
                  <c:v>شهرضا</c:v>
                </c:pt>
                <c:pt idx="20">
                  <c:v>لنجان</c:v>
                </c:pt>
                <c:pt idx="21">
                  <c:v>مبارکه</c:v>
                </c:pt>
                <c:pt idx="22">
                  <c:v>شاهین شهر</c:v>
                </c:pt>
                <c:pt idx="23">
                  <c:v>برخوار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اصفهان2</c:v>
                </c:pt>
                <c:pt idx="27">
                  <c:v>اصفهان1</c:v>
                </c:pt>
              </c:strCache>
            </c:strRef>
          </c:cat>
          <c:val>
            <c:numRef>
              <c:f>Sheet1!$B$160:$B$187</c:f>
              <c:numCache>
                <c:formatCode>0.00</c:formatCode>
                <c:ptCount val="28"/>
                <c:pt idx="0">
                  <c:v>84.61</c:v>
                </c:pt>
                <c:pt idx="1">
                  <c:v>71.34</c:v>
                </c:pt>
                <c:pt idx="2">
                  <c:v>69.75</c:v>
                </c:pt>
                <c:pt idx="3">
                  <c:v>69.23</c:v>
                </c:pt>
                <c:pt idx="4">
                  <c:v>67.900000000000006</c:v>
                </c:pt>
                <c:pt idx="5">
                  <c:v>67.760000000000005</c:v>
                </c:pt>
                <c:pt idx="6">
                  <c:v>65.23</c:v>
                </c:pt>
                <c:pt idx="7">
                  <c:v>61.7</c:v>
                </c:pt>
                <c:pt idx="8">
                  <c:v>58.85</c:v>
                </c:pt>
                <c:pt idx="9">
                  <c:v>58.67</c:v>
                </c:pt>
                <c:pt idx="10">
                  <c:v>57.05</c:v>
                </c:pt>
                <c:pt idx="11">
                  <c:v>56.03</c:v>
                </c:pt>
                <c:pt idx="12">
                  <c:v>55.77</c:v>
                </c:pt>
                <c:pt idx="13">
                  <c:v>54.9</c:v>
                </c:pt>
                <c:pt idx="14">
                  <c:v>52.95</c:v>
                </c:pt>
                <c:pt idx="15">
                  <c:v>50.37</c:v>
                </c:pt>
                <c:pt idx="16">
                  <c:v>47.86</c:v>
                </c:pt>
                <c:pt idx="17">
                  <c:v>43.37</c:v>
                </c:pt>
                <c:pt idx="18">
                  <c:v>40.090000000000003</c:v>
                </c:pt>
                <c:pt idx="19">
                  <c:v>38.83</c:v>
                </c:pt>
                <c:pt idx="20">
                  <c:v>38.32</c:v>
                </c:pt>
                <c:pt idx="21">
                  <c:v>37.89</c:v>
                </c:pt>
                <c:pt idx="22">
                  <c:v>36.07</c:v>
                </c:pt>
                <c:pt idx="23">
                  <c:v>34.64</c:v>
                </c:pt>
                <c:pt idx="24">
                  <c:v>33.799999999999997</c:v>
                </c:pt>
                <c:pt idx="25">
                  <c:v>32.99</c:v>
                </c:pt>
                <c:pt idx="26">
                  <c:v>31.38</c:v>
                </c:pt>
                <c:pt idx="27">
                  <c:v>28.02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6-43E4-ADDA-55B82EA60913}"/>
            </c:ext>
          </c:extLst>
        </c:ser>
        <c:ser>
          <c:idx val="1"/>
          <c:order val="1"/>
          <c:tx>
            <c:strRef>
              <c:f>Sheet1!$C$159</c:f>
              <c:strCache>
                <c:ptCount val="1"/>
                <c:pt idx="0">
                  <c:v>درصد مراقبت بیماران فشار خونی غیرپزشک 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C5F-428D-9FBE-A4AA784FA6D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سمیرم</c:v>
                </c:pt>
                <c:pt idx="5">
                  <c:v>گلپایگان</c:v>
                </c:pt>
                <c:pt idx="6">
                  <c:v>هرند</c:v>
                </c:pt>
                <c:pt idx="7">
                  <c:v>خور و بیابانک</c:v>
                </c:pt>
                <c:pt idx="8">
                  <c:v>کوهپایه</c:v>
                </c:pt>
                <c:pt idx="9">
                  <c:v>تیران و کرون</c:v>
                </c:pt>
                <c:pt idx="10">
                  <c:v>خوانسار</c:v>
                </c:pt>
                <c:pt idx="11">
                  <c:v>اردستان</c:v>
                </c:pt>
                <c:pt idx="12">
                  <c:v>دهاقان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استان</c:v>
                </c:pt>
                <c:pt idx="19">
                  <c:v>شهرضا</c:v>
                </c:pt>
                <c:pt idx="20">
                  <c:v>لنجان</c:v>
                </c:pt>
                <c:pt idx="21">
                  <c:v>مبارکه</c:v>
                </c:pt>
                <c:pt idx="22">
                  <c:v>شاهین شهر</c:v>
                </c:pt>
                <c:pt idx="23">
                  <c:v>برخوار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اصفهان2</c:v>
                </c:pt>
                <c:pt idx="27">
                  <c:v>اصفهان1</c:v>
                </c:pt>
              </c:strCache>
            </c:strRef>
          </c:cat>
          <c:val>
            <c:numRef>
              <c:f>Sheet1!$C$160:$C$187</c:f>
              <c:numCache>
                <c:formatCode>0.00</c:formatCode>
                <c:ptCount val="28"/>
                <c:pt idx="0">
                  <c:v>90.754716981132077</c:v>
                </c:pt>
                <c:pt idx="1">
                  <c:v>72.361384745285676</c:v>
                </c:pt>
                <c:pt idx="2">
                  <c:v>73.645237293840466</c:v>
                </c:pt>
                <c:pt idx="3">
                  <c:v>70.377270610153715</c:v>
                </c:pt>
                <c:pt idx="4">
                  <c:v>76.28553177898435</c:v>
                </c:pt>
                <c:pt idx="5">
                  <c:v>67.397358727877105</c:v>
                </c:pt>
                <c:pt idx="6">
                  <c:v>75.50697084917617</c:v>
                </c:pt>
                <c:pt idx="7">
                  <c:v>65.102286401925397</c:v>
                </c:pt>
                <c:pt idx="8">
                  <c:v>65.561959654178665</c:v>
                </c:pt>
                <c:pt idx="9">
                  <c:v>65.30443999528913</c:v>
                </c:pt>
                <c:pt idx="10">
                  <c:v>57.217668488160292</c:v>
                </c:pt>
                <c:pt idx="11">
                  <c:v>63.589604764482942</c:v>
                </c:pt>
                <c:pt idx="12">
                  <c:v>58.620689655172406</c:v>
                </c:pt>
                <c:pt idx="13">
                  <c:v>70.248175182481759</c:v>
                </c:pt>
                <c:pt idx="14">
                  <c:v>52.532254958598109</c:v>
                </c:pt>
                <c:pt idx="15">
                  <c:v>46.08391608391608</c:v>
                </c:pt>
                <c:pt idx="16">
                  <c:v>50.615432895149759</c:v>
                </c:pt>
                <c:pt idx="17">
                  <c:v>47.372611464968152</c:v>
                </c:pt>
                <c:pt idx="18">
                  <c:v>42.163821458118932</c:v>
                </c:pt>
                <c:pt idx="19">
                  <c:v>42.319054652880354</c:v>
                </c:pt>
                <c:pt idx="20">
                  <c:v>41.69117366229996</c:v>
                </c:pt>
                <c:pt idx="21">
                  <c:v>40.133919229964427</c:v>
                </c:pt>
                <c:pt idx="22">
                  <c:v>34.611805045309822</c:v>
                </c:pt>
                <c:pt idx="23">
                  <c:v>36.908817238374397</c:v>
                </c:pt>
                <c:pt idx="24">
                  <c:v>34.234369374774992</c:v>
                </c:pt>
                <c:pt idx="25">
                  <c:v>34.518385650224218</c:v>
                </c:pt>
                <c:pt idx="26">
                  <c:v>31.671431783867131</c:v>
                </c:pt>
                <c:pt idx="27">
                  <c:v>30.171046756885751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66-43E4-ADDA-55B82EA609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3344463"/>
        <c:axId val="1773336143"/>
      </c:barChart>
      <c:catAx>
        <c:axId val="1773344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3336143"/>
        <c:crosses val="autoZero"/>
        <c:auto val="1"/>
        <c:lblAlgn val="ctr"/>
        <c:lblOffset val="100"/>
        <c:noMultiLvlLbl val="0"/>
      </c:catAx>
      <c:valAx>
        <c:axId val="1773336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73344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1">
              <a:defRPr lang="fa-IR" sz="32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800" dirty="0">
                <a:solidFill>
                  <a:schemeClr val="accent6">
                    <a:lumMod val="40000"/>
                    <a:lumOff val="60000"/>
                  </a:schemeClr>
                </a:solidFill>
                <a:cs typeface="B Titr" panose="00000700000000000000" pitchFamily="2" charset="-78"/>
              </a:rPr>
              <a:t>مقايسه درصد افراد با درمان موثر فشار خون بالا در دو استپس 95 و 99 در استان اصفهان و کشور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2.0832496784515483E-2"/>
          <c:y val="0.14036860432286602"/>
          <c:w val="0.96323124823540485"/>
          <c:h val="0.771335759324905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مقايسه درصد افراد با درمان موثر فشار خون بالا در دو استپس 95 و 99 در استان اصفهان و کشور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B191-4062-A05E-0D8F82CB4D63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B191-4062-A05E-0D8F82CB4D6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191-4062-A05E-0D8F82CB4D6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3FE0-4446-B8FE-A867D5FF02B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rgbClr val="FFFF66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191-4062-A05E-0D8F82CB4D63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rgbClr val="FFFF66"/>
                      </a:solidFill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3FE0-4446-B8FE-A867D5FF02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FF0000"/>
                    </a:solidFill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Sheet1!$A$48:$A$52</c:f>
              <c:strCache>
                <c:ptCount val="5"/>
                <c:pt idx="0">
                  <c:v>کشوري 1395</c:v>
                </c:pt>
                <c:pt idx="1">
                  <c:v>کشوري 1400</c:v>
                </c:pt>
                <c:pt idx="3">
                  <c:v>استان اصفهان 1395</c:v>
                </c:pt>
                <c:pt idx="4">
                  <c:v>استان اصفهان 1400</c:v>
                </c:pt>
              </c:strCache>
            </c:strRef>
          </c:cat>
          <c:val>
            <c:numRef>
              <c:f>Sheet1!$B$48:$B$52</c:f>
              <c:numCache>
                <c:formatCode>General</c:formatCode>
                <c:ptCount val="5"/>
                <c:pt idx="0">
                  <c:v>37.57</c:v>
                </c:pt>
                <c:pt idx="1">
                  <c:v>41.89</c:v>
                </c:pt>
                <c:pt idx="3">
                  <c:v>39.83</c:v>
                </c:pt>
                <c:pt idx="4">
                  <c:v>40.61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91-4062-A05E-0D8F82CB4D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959616"/>
        <c:axId val="134303744"/>
      </c:barChart>
      <c:catAx>
        <c:axId val="13095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solidFill>
                  <a:srgbClr val="FF0000"/>
                </a:solidFill>
              </a:defRPr>
            </a:pPr>
            <a:endParaRPr lang="fa-IR"/>
          </a:p>
        </c:txPr>
        <c:crossAx val="134303744"/>
        <c:crosses val="autoZero"/>
        <c:auto val="1"/>
        <c:lblAlgn val="ctr"/>
        <c:lblOffset val="100"/>
        <c:noMultiLvlLbl val="0"/>
      </c:catAx>
      <c:valAx>
        <c:axId val="13430374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959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3BEB0-5668-46D0-931A-2FC816E10D6E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21D60-BDDE-4E10-88DD-F0D446287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21D60-BDDE-4E10-88DD-F0D446287A0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05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21D60-BDDE-4E10-88DD-F0D446287A0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8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5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73" y="9601200"/>
            <a:ext cx="13712428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501474"/>
            <a:ext cx="13712428" cy="96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1138428"/>
            <a:ext cx="11315700" cy="534924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9000" spc="-56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7557" y="6683432"/>
            <a:ext cx="11315700" cy="17145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700" cap="all" spc="225" baseline="0">
                <a:solidFill>
                  <a:schemeClr val="tx2"/>
                </a:solidFill>
                <a:latin typeface="+mj-lt"/>
              </a:defRPr>
            </a:lvl1pPr>
            <a:lvl2pPr marL="514350" indent="0" algn="ctr">
              <a:buNone/>
              <a:defRPr sz="2700"/>
            </a:lvl2pPr>
            <a:lvl3pPr marL="1028700" indent="0" algn="ctr">
              <a:buNone/>
              <a:defRPr sz="2700"/>
            </a:lvl3pPr>
            <a:lvl4pPr marL="1543050" indent="0" algn="ctr">
              <a:buNone/>
              <a:defRPr sz="2250"/>
            </a:lvl4pPr>
            <a:lvl5pPr marL="2057400" indent="0" algn="ctr">
              <a:buNone/>
              <a:defRPr sz="2250"/>
            </a:lvl5pPr>
            <a:lvl6pPr marL="2571750" indent="0" algn="ctr">
              <a:buNone/>
              <a:defRPr sz="2250"/>
            </a:lvl6pPr>
            <a:lvl7pPr marL="3086100" indent="0" algn="ctr">
              <a:buNone/>
              <a:defRPr sz="2250"/>
            </a:lvl7pPr>
            <a:lvl8pPr marL="3600450" indent="0" algn="ctr">
              <a:buNone/>
              <a:defRPr sz="2250"/>
            </a:lvl8pPr>
            <a:lvl9pPr marL="4114800" indent="0" algn="ctr">
              <a:buNone/>
              <a:defRPr sz="22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58615" y="6515100"/>
            <a:ext cx="11109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401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77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73" y="9601200"/>
            <a:ext cx="13712428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501474"/>
            <a:ext cx="13712428" cy="96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4440" y="1138428"/>
            <a:ext cx="11315700" cy="534924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9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4440" y="6679692"/>
            <a:ext cx="11315700" cy="17145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700" cap="all" spc="225" baseline="0">
                <a:solidFill>
                  <a:schemeClr val="tx2"/>
                </a:solidFill>
                <a:latin typeface="+mj-lt"/>
              </a:defRPr>
            </a:lvl1pPr>
            <a:lvl2pPr marL="51435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58615" y="6515100"/>
            <a:ext cx="11109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725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234440" y="429905"/>
            <a:ext cx="11315700" cy="21761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4438" y="2768601"/>
            <a:ext cx="5554980" cy="6035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5160" y="2768603"/>
            <a:ext cx="5554980" cy="6035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86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34440" y="429905"/>
            <a:ext cx="11315700" cy="21761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4440" y="2769078"/>
            <a:ext cx="5554980" cy="1104423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250" b="0" cap="all" baseline="0">
                <a:solidFill>
                  <a:schemeClr val="tx2"/>
                </a:solidFill>
              </a:defRPr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" y="3873501"/>
            <a:ext cx="5554980" cy="5067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95160" y="2769078"/>
            <a:ext cx="5554980" cy="1104423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250" b="0" cap="all" baseline="0">
                <a:solidFill>
                  <a:schemeClr val="tx2"/>
                </a:solidFill>
              </a:defRPr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95160" y="3873501"/>
            <a:ext cx="5554980" cy="5067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65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77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3" y="9601200"/>
            <a:ext cx="13712428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8" y="9501474"/>
            <a:ext cx="13712428" cy="96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537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" y="0"/>
            <a:ext cx="4557140" cy="1028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545080" y="0"/>
            <a:ext cx="72009" cy="1028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891538"/>
            <a:ext cx="3600450" cy="3429000"/>
          </a:xfrm>
        </p:spPr>
        <p:txBody>
          <a:bodyPr anchor="b">
            <a:normAutofit/>
          </a:bodyPr>
          <a:lstStyle>
            <a:lvl1pPr>
              <a:defRPr sz="405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675" y="1097280"/>
            <a:ext cx="7303770" cy="7886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4389120"/>
            <a:ext cx="3600450" cy="5068686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688">
                <a:solidFill>
                  <a:srgbClr val="FFFFFF"/>
                </a:solidFill>
              </a:defRPr>
            </a:lvl1pPr>
            <a:lvl2pPr marL="514350" indent="0">
              <a:buNone/>
              <a:defRPr sz="1350"/>
            </a:lvl2pPr>
            <a:lvl3pPr marL="1028700" indent="0">
              <a:buNone/>
              <a:defRPr sz="1125"/>
            </a:lvl3pPr>
            <a:lvl4pPr marL="1543050" indent="0">
              <a:buNone/>
              <a:defRPr sz="1013"/>
            </a:lvl4pPr>
            <a:lvl5pPr marL="2057400" indent="0">
              <a:buNone/>
              <a:defRPr sz="1013"/>
            </a:lvl5pPr>
            <a:lvl6pPr marL="2571750" indent="0">
              <a:buNone/>
              <a:defRPr sz="1013"/>
            </a:lvl6pPr>
            <a:lvl7pPr marL="3086100" indent="0">
              <a:buNone/>
              <a:defRPr sz="1013"/>
            </a:lvl7pPr>
            <a:lvl8pPr marL="3600450" indent="0">
              <a:buNone/>
              <a:defRPr sz="1013"/>
            </a:lvl8pPr>
            <a:lvl9pPr marL="4114800" indent="0">
              <a:buNone/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3701" y="9689678"/>
            <a:ext cx="2945824" cy="547688"/>
          </a:xfrm>
        </p:spPr>
        <p:txBody>
          <a:bodyPr/>
          <a:lstStyle>
            <a:lvl1pPr algn="l">
              <a:defRPr/>
            </a:lvl1pPr>
          </a:lstStyle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00675" y="9689678"/>
            <a:ext cx="5229225" cy="547688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7429500"/>
            <a:ext cx="13712428" cy="285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7372614"/>
            <a:ext cx="13712428" cy="96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4440" y="7612380"/>
            <a:ext cx="11377851" cy="1234440"/>
          </a:xfrm>
        </p:spPr>
        <p:txBody>
          <a:bodyPr lIns="91440" tIns="0" rIns="91440" bIns="0" anchor="b">
            <a:noAutofit/>
          </a:bodyPr>
          <a:lstStyle>
            <a:lvl1pPr>
              <a:defRPr sz="405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3715983" cy="7372614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4440" y="8860536"/>
            <a:ext cx="11377422" cy="89154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75"/>
              </a:spcAft>
              <a:buNone/>
              <a:defRPr sz="1688">
                <a:solidFill>
                  <a:srgbClr val="FFFFFF"/>
                </a:solidFill>
              </a:defRPr>
            </a:lvl1pPr>
            <a:lvl2pPr marL="514350" indent="0">
              <a:buNone/>
              <a:defRPr sz="1350"/>
            </a:lvl2pPr>
            <a:lvl3pPr marL="1028700" indent="0">
              <a:buNone/>
              <a:defRPr sz="1125"/>
            </a:lvl3pPr>
            <a:lvl4pPr marL="1543050" indent="0">
              <a:buNone/>
              <a:defRPr sz="1013"/>
            </a:lvl4pPr>
            <a:lvl5pPr marL="2057400" indent="0">
              <a:buNone/>
              <a:defRPr sz="1013"/>
            </a:lvl5pPr>
            <a:lvl6pPr marL="2571750" indent="0">
              <a:buNone/>
              <a:defRPr sz="1013"/>
            </a:lvl6pPr>
            <a:lvl7pPr marL="3086100" indent="0">
              <a:buNone/>
              <a:defRPr sz="1013"/>
            </a:lvl7pPr>
            <a:lvl8pPr marL="3600450" indent="0">
              <a:buNone/>
              <a:defRPr sz="1013"/>
            </a:lvl8pPr>
            <a:lvl9pPr marL="4114800" indent="0">
              <a:buNone/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32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85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73" y="9601200"/>
            <a:ext cx="13712428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9501474"/>
            <a:ext cx="13712428" cy="96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2" y="618453"/>
            <a:ext cx="2957513" cy="86398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618453"/>
            <a:ext cx="8701088" cy="8639847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04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20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2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5" indent="0">
              <a:buNone/>
              <a:defRPr sz="1600" b="1"/>
            </a:lvl4pPr>
            <a:lvl5pPr marL="1828687" indent="0">
              <a:buNone/>
              <a:defRPr sz="1600" b="1"/>
            </a:lvl5pPr>
            <a:lvl6pPr marL="2285858" indent="0">
              <a:buNone/>
              <a:defRPr sz="1600" b="1"/>
            </a:lvl6pPr>
            <a:lvl7pPr marL="2743030" indent="0">
              <a:buNone/>
              <a:defRPr sz="1600" b="1"/>
            </a:lvl7pPr>
            <a:lvl8pPr marL="3200200" indent="0">
              <a:buNone/>
              <a:defRPr sz="1600" b="1"/>
            </a:lvl8pPr>
            <a:lvl9pPr marL="365737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14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2" indent="0">
              <a:buNone/>
              <a:defRPr sz="2000" b="1"/>
            </a:lvl2pPr>
            <a:lvl3pPr marL="914342" indent="0">
              <a:buNone/>
              <a:defRPr sz="1800" b="1"/>
            </a:lvl3pPr>
            <a:lvl4pPr marL="1371515" indent="0">
              <a:buNone/>
              <a:defRPr sz="1600" b="1"/>
            </a:lvl4pPr>
            <a:lvl5pPr marL="1828687" indent="0">
              <a:buNone/>
              <a:defRPr sz="1600" b="1"/>
            </a:lvl5pPr>
            <a:lvl6pPr marL="2285858" indent="0">
              <a:buNone/>
              <a:defRPr sz="1600" b="1"/>
            </a:lvl6pPr>
            <a:lvl7pPr marL="2743030" indent="0">
              <a:buNone/>
              <a:defRPr sz="1600" b="1"/>
            </a:lvl7pPr>
            <a:lvl8pPr marL="3200200" indent="0">
              <a:buNone/>
              <a:defRPr sz="1600" b="1"/>
            </a:lvl8pPr>
            <a:lvl9pPr marL="365737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6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2" indent="0">
              <a:buNone/>
              <a:defRPr sz="1200"/>
            </a:lvl2pPr>
            <a:lvl3pPr marL="914342" indent="0">
              <a:buNone/>
              <a:defRPr sz="1000"/>
            </a:lvl3pPr>
            <a:lvl4pPr marL="1371515" indent="0">
              <a:buNone/>
              <a:defRPr sz="900"/>
            </a:lvl4pPr>
            <a:lvl5pPr marL="1828687" indent="0">
              <a:buNone/>
              <a:defRPr sz="900"/>
            </a:lvl5pPr>
            <a:lvl6pPr marL="2285858" indent="0">
              <a:buNone/>
              <a:defRPr sz="900"/>
            </a:lvl6pPr>
            <a:lvl7pPr marL="2743030" indent="0">
              <a:buNone/>
              <a:defRPr sz="900"/>
            </a:lvl7pPr>
            <a:lvl8pPr marL="3200200" indent="0">
              <a:buNone/>
              <a:defRPr sz="900"/>
            </a:lvl8pPr>
            <a:lvl9pPr marL="365737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2" indent="0">
              <a:buNone/>
              <a:defRPr sz="2800"/>
            </a:lvl2pPr>
            <a:lvl3pPr marL="914342" indent="0">
              <a:buNone/>
              <a:defRPr sz="2400"/>
            </a:lvl3pPr>
            <a:lvl4pPr marL="1371515" indent="0">
              <a:buNone/>
              <a:defRPr sz="2000"/>
            </a:lvl4pPr>
            <a:lvl5pPr marL="1828687" indent="0">
              <a:buNone/>
              <a:defRPr sz="2000"/>
            </a:lvl5pPr>
            <a:lvl6pPr marL="2285858" indent="0">
              <a:buNone/>
              <a:defRPr sz="2000"/>
            </a:lvl6pPr>
            <a:lvl7pPr marL="2743030" indent="0">
              <a:buNone/>
              <a:defRPr sz="2000"/>
            </a:lvl7pPr>
            <a:lvl8pPr marL="3200200" indent="0">
              <a:buNone/>
              <a:defRPr sz="2000"/>
            </a:lvl8pPr>
            <a:lvl9pPr marL="365737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2" indent="0">
              <a:buNone/>
              <a:defRPr sz="1200"/>
            </a:lvl2pPr>
            <a:lvl3pPr marL="914342" indent="0">
              <a:buNone/>
              <a:defRPr sz="1000"/>
            </a:lvl3pPr>
            <a:lvl4pPr marL="1371515" indent="0">
              <a:buNone/>
              <a:defRPr sz="900"/>
            </a:lvl4pPr>
            <a:lvl5pPr marL="1828687" indent="0">
              <a:buNone/>
              <a:defRPr sz="900"/>
            </a:lvl5pPr>
            <a:lvl6pPr marL="2285858" indent="0">
              <a:buNone/>
              <a:defRPr sz="900"/>
            </a:lvl6pPr>
            <a:lvl7pPr marL="2743030" indent="0">
              <a:buNone/>
              <a:defRPr sz="900"/>
            </a:lvl7pPr>
            <a:lvl8pPr marL="3200200" indent="0">
              <a:buNone/>
              <a:defRPr sz="900"/>
            </a:lvl8pPr>
            <a:lvl9pPr marL="365737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4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9" indent="-342879" algn="l" defTabSz="91434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4" indent="-285733" algn="l" defTabSz="91434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9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0" indent="-228585" algn="l" defTabSz="91434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1" indent="-228585" algn="l" defTabSz="91434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3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5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6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8" indent="-228585" algn="l" defTabSz="9143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5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7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8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3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0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1" algn="l" defTabSz="9143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9601200"/>
            <a:ext cx="13716000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9501474"/>
            <a:ext cx="13715983" cy="99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4440" y="429905"/>
            <a:ext cx="11315700" cy="2176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4440" y="2768601"/>
            <a:ext cx="11315700" cy="60350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4441" y="9689678"/>
            <a:ext cx="278130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3">
                <a:solidFill>
                  <a:srgbClr val="FFFFFF"/>
                </a:solidFill>
              </a:defRPr>
            </a:lvl1pPr>
          </a:lstStyle>
          <a:p>
            <a:fld id="{5330B589-7A5F-4CB7-8636-CA3DB56D4189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46958" y="9689678"/>
            <a:ext cx="542565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13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38016" y="9689678"/>
            <a:ext cx="147602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rgbClr val="FFFFFF"/>
                </a:solidFill>
              </a:defRPr>
            </a:lvl1pPr>
          </a:lstStyle>
          <a:p>
            <a:fld id="{2F23230B-AC4A-4525-8851-AAE5F9668B6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342724" y="2606768"/>
            <a:ext cx="1121283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30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85000"/>
        </a:lnSpc>
        <a:spcBef>
          <a:spcPct val="0"/>
        </a:spcBef>
        <a:buNone/>
        <a:defRPr sz="5400" kern="1200" spc="-56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02870" indent="-102870" algn="l" defTabSz="1028700" rtl="0" eaLnBrk="1" latinLnBrk="0" hangingPunct="1">
        <a:lnSpc>
          <a:spcPct val="90000"/>
        </a:lnSpc>
        <a:spcBef>
          <a:spcPts val="1350"/>
        </a:spcBef>
        <a:spcAft>
          <a:spcPts val="225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2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32054" indent="-205740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202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37794" indent="-205740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43534" indent="-205740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49274" indent="-205740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37500" indent="-257175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62500" indent="-257175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87500" indent="-257175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912500" indent="-257175" algn="l" defTabSz="1028700" rtl="0" eaLnBrk="1" latinLnBrk="0" hangingPunct="1">
        <a:lnSpc>
          <a:spcPct val="90000"/>
        </a:lnSpc>
        <a:spcBef>
          <a:spcPts val="225"/>
        </a:spcBef>
        <a:spcAft>
          <a:spcPts val="450"/>
        </a:spcAft>
        <a:buClr>
          <a:schemeClr val="accent1"/>
        </a:buClr>
        <a:buFont typeface="Calibri" pitchFamily="34" charset="0"/>
        <a:buChar char="◦"/>
        <a:defRPr sz="15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160" y="0"/>
            <a:ext cx="13716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740" y="876301"/>
            <a:ext cx="10744200" cy="7315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62300" y="8168641"/>
            <a:ext cx="7391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معاونت </a:t>
            </a:r>
            <a:r>
              <a:rPr lang="fa-IR" sz="32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بهداشتی</a:t>
            </a:r>
          </a:p>
          <a:p>
            <a:pPr algn="ctr"/>
            <a:r>
              <a:rPr lang="fa-IR" sz="32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گروه مدیریت بیماریهای غیر واگیر</a:t>
            </a:r>
            <a:endParaRPr lang="fa-IR" sz="28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13/مرداد/</a:t>
            </a:r>
            <a:r>
              <a:rPr lang="fa-IR" sz="32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1404</a:t>
            </a:r>
            <a:endParaRPr lang="en-US" sz="3200" b="1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0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10134600" y="190500"/>
            <a:ext cx="33707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5957"/>
              </a:lnSpc>
            </a:pPr>
            <a:r>
              <a:rPr lang="en-US" b="1" spc="252" dirty="0">
                <a:solidFill>
                  <a:srgbClr val="FFFFFF"/>
                </a:solidFill>
                <a:latin typeface="Times New Roman" panose="02020603050405020304" pitchFamily="18" charset="0"/>
                <a:ea typeface="Montserrat Ultra-Bold"/>
                <a:cs typeface="Times New Roman" panose="02020603050405020304" pitchFamily="18" charset="0"/>
                <a:sym typeface="Montserrat Ultra-Bold"/>
              </a:rPr>
              <a:t>World Hypertension Day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242774"/>
            <a:ext cx="12649200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600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 </a:t>
            </a:r>
          </a:p>
          <a:p>
            <a:pPr algn="ctr" rtl="1"/>
            <a:r>
              <a:rPr lang="fa-IR" sz="44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یک سوم بیماران از بیماری خود </a:t>
            </a:r>
            <a:r>
              <a:rPr lang="fa-IR" sz="4400" dirty="0">
                <a:solidFill>
                  <a:srgbClr val="FF0000"/>
                </a:solidFill>
                <a:cs typeface="B Titr" panose="00000700000000000000" pitchFamily="2" charset="-78"/>
              </a:rPr>
              <a:t>اطلاعی ندارند </a:t>
            </a:r>
            <a:r>
              <a:rPr lang="fa-IR" sz="44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!</a:t>
            </a:r>
          </a:p>
          <a:p>
            <a:pPr algn="ctr" rtl="1"/>
            <a:endParaRPr lang="fa-IR" sz="44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sz="44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400000 نفر</a:t>
            </a:r>
          </a:p>
          <a:p>
            <a:pPr algn="ctr" rtl="1"/>
            <a:endParaRPr lang="fa-IR" sz="44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endParaRPr lang="fa-IR" sz="44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endParaRPr lang="fa-IR" sz="44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4000" b="1" dirty="0">
                <a:solidFill>
                  <a:srgbClr val="FFFF66"/>
                </a:solidFill>
                <a:cs typeface="B Nazanin" panose="00000400000000000000" pitchFamily="2" charset="-78"/>
              </a:rPr>
              <a:t>راهکار : </a:t>
            </a:r>
          </a:p>
          <a:p>
            <a:pPr algn="r" rtl="1"/>
            <a:endParaRPr lang="fa-IR" sz="4000" b="1" dirty="0">
              <a:solidFill>
                <a:srgbClr val="FFFF66"/>
              </a:solidFill>
              <a:cs typeface="B Nazanin" panose="00000400000000000000" pitchFamily="2" charset="-78"/>
            </a:endParaRPr>
          </a:p>
          <a:p>
            <a:pPr marL="571493" indent="-571493" algn="r" rtl="1">
              <a:buFont typeface="Wingdings" panose="05000000000000000000" pitchFamily="2" charset="2"/>
              <a:buChar char="v"/>
            </a:pPr>
            <a:r>
              <a:rPr lang="fa-IR" sz="3600" b="1" dirty="0">
                <a:solidFill>
                  <a:srgbClr val="FFFF00"/>
                </a:solidFill>
                <a:cs typeface="B Nazanin" panose="00000400000000000000" pitchFamily="2" charset="-78"/>
              </a:rPr>
              <a:t>انجام خطرسنجی قلبی عروقی</a:t>
            </a:r>
          </a:p>
          <a:p>
            <a:pPr marL="571493" indent="-571493" algn="r" rtl="1">
              <a:buFont typeface="Wingdings" panose="05000000000000000000" pitchFamily="2" charset="2"/>
              <a:buChar char="v"/>
            </a:pPr>
            <a:endParaRPr lang="fa-IR" sz="3600" b="1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marL="571493" indent="-571493" algn="r" rtl="1">
              <a:buFont typeface="Wingdings" panose="05000000000000000000" pitchFamily="2" charset="2"/>
              <a:buChar char="v"/>
            </a:pPr>
            <a:r>
              <a:rPr lang="fa-IR" sz="3600" b="1" dirty="0">
                <a:solidFill>
                  <a:srgbClr val="FFFF00"/>
                </a:solidFill>
                <a:cs typeface="B Nazanin" panose="00000400000000000000" pitchFamily="2" charset="-78"/>
              </a:rPr>
              <a:t>قطعی کردن تشخیص فشارخون بالا در افراد مشکوک به فشارخون بالا</a:t>
            </a:r>
            <a:r>
              <a:rPr lang="en-US" sz="3600" b="1" dirty="0">
                <a:solidFill>
                  <a:srgbClr val="FFFF00"/>
                </a:solidFill>
                <a:cs typeface="B Nazanin" panose="00000400000000000000" pitchFamily="2" charset="-78"/>
              </a:rPr>
              <a:t> </a:t>
            </a:r>
            <a:r>
              <a:rPr lang="fa-IR" sz="3600" b="1">
                <a:solidFill>
                  <a:srgbClr val="FFFF00"/>
                </a:solidFill>
                <a:cs typeface="B Nazanin" panose="00000400000000000000" pitchFamily="2" charset="-78"/>
              </a:rPr>
              <a:t> با آموزش و توجیه این افراد</a:t>
            </a:r>
            <a:endParaRPr lang="fa-IR" sz="3600" b="1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8066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AFAB6FE-CE1B-4D9C-BCD5-8A9C776C3E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162417"/>
              </p:ext>
            </p:extLst>
          </p:nvPr>
        </p:nvGraphicFramePr>
        <p:xfrm>
          <a:off x="0" y="1285875"/>
          <a:ext cx="13716000" cy="7600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9377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7F7EA3A-9CF2-4645-B193-CE2B3C3877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678258"/>
              </p:ext>
            </p:extLst>
          </p:nvPr>
        </p:nvGraphicFramePr>
        <p:xfrm>
          <a:off x="0" y="1285875"/>
          <a:ext cx="13716000" cy="771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7884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CDC36F3-019F-4F66-8C16-9E52C89705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0120520"/>
              </p:ext>
            </p:extLst>
          </p:nvPr>
        </p:nvGraphicFramePr>
        <p:xfrm>
          <a:off x="0" y="1285875"/>
          <a:ext cx="13716000" cy="771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389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080" y="0"/>
            <a:ext cx="13721080" cy="107442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9448159"/>
              </p:ext>
            </p:extLst>
          </p:nvPr>
        </p:nvGraphicFramePr>
        <p:xfrm>
          <a:off x="153851" y="190500"/>
          <a:ext cx="13351479" cy="990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5865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371600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Rectangle 2"/>
          <p:cNvSpPr/>
          <p:nvPr/>
        </p:nvSpPr>
        <p:spPr>
          <a:xfrm>
            <a:off x="685800" y="952500"/>
            <a:ext cx="127254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 43 درصد از بیماران مبتلا به فشارخون بالا که علیرغم اطلاع از بیماری خود  </a:t>
            </a:r>
            <a:r>
              <a:rPr lang="fa-IR" sz="4000" b="1" dirty="0">
                <a:solidFill>
                  <a:srgbClr val="FF0000"/>
                </a:solidFill>
                <a:cs typeface="B Titr" panose="00000700000000000000" pitchFamily="2" charset="-78"/>
              </a:rPr>
              <a:t>تحت درمان نیستند</a:t>
            </a:r>
            <a:endParaRPr lang="fa-IR" sz="4000" b="1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endParaRPr lang="fa-IR" sz="4000" b="1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sz="40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350000 نفر </a:t>
            </a:r>
          </a:p>
          <a:p>
            <a:pPr algn="ctr" rtl="1"/>
            <a:endParaRPr lang="fa-IR" sz="3600" b="1" dirty="0">
              <a:solidFill>
                <a:srgbClr val="FFFF00"/>
              </a:solidFill>
            </a:endParaRPr>
          </a:p>
          <a:p>
            <a:pPr algn="ctr" rtl="1"/>
            <a:endParaRPr lang="fa-IR" sz="3600" b="1" dirty="0">
              <a:solidFill>
                <a:srgbClr val="FFFF00"/>
              </a:solidFill>
            </a:endParaRPr>
          </a:p>
          <a:p>
            <a:pPr algn="r" rtl="1">
              <a:lnSpc>
                <a:spcPct val="150000"/>
              </a:lnSpc>
            </a:pPr>
            <a:r>
              <a:rPr lang="fa-IR" sz="4800" b="1" dirty="0">
                <a:solidFill>
                  <a:schemeClr val="accent2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راهکار: </a:t>
            </a:r>
          </a:p>
          <a:p>
            <a:pPr marL="571500" indent="-5715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400" b="1" dirty="0">
                <a:solidFill>
                  <a:srgbClr val="FFFF00"/>
                </a:solidFill>
                <a:cs typeface="B Nazanin" panose="00000400000000000000" pitchFamily="2" charset="-78"/>
              </a:rPr>
              <a:t>آموزش در بیماران تازه تشخیص داده شده</a:t>
            </a:r>
          </a:p>
          <a:p>
            <a:pPr marL="571500" indent="-5715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400" b="1" dirty="0">
                <a:solidFill>
                  <a:srgbClr val="FFFF00"/>
                </a:solidFill>
                <a:cs typeface="B Nazanin" panose="00000400000000000000" pitchFamily="2" charset="-78"/>
              </a:rPr>
              <a:t>پیگیری بیماران </a:t>
            </a:r>
          </a:p>
          <a:p>
            <a:pPr algn="ctr" rtl="1"/>
            <a:endParaRPr lang="fa-IR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00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C67F07E-C92F-4E40-B2AD-6CF55EF781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663274"/>
              </p:ext>
            </p:extLst>
          </p:nvPr>
        </p:nvGraphicFramePr>
        <p:xfrm>
          <a:off x="0" y="1285875"/>
          <a:ext cx="13716000" cy="771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9946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FBDE903-577C-469F-A370-E3F85DDA58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436739"/>
              </p:ext>
            </p:extLst>
          </p:nvPr>
        </p:nvGraphicFramePr>
        <p:xfrm>
          <a:off x="0" y="1285875"/>
          <a:ext cx="13716000" cy="771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491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0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aphicFrame>
        <p:nvGraphicFramePr>
          <p:cNvPr id="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4701690"/>
              </p:ext>
            </p:extLst>
          </p:nvPr>
        </p:nvGraphicFramePr>
        <p:xfrm>
          <a:off x="508001" y="381000"/>
          <a:ext cx="12750800" cy="956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412490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0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952500"/>
            <a:ext cx="12649200" cy="7467600"/>
          </a:xfrm>
          <a:prstGeom prst="rect">
            <a:avLst/>
          </a:prstGeom>
        </p:spPr>
        <p:txBody>
          <a:bodyPr>
            <a:noAutofit/>
          </a:bodyPr>
          <a:lstStyle>
            <a:lvl1pPr marL="342884" indent="-342884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13" indent="-285736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3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1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7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60 درصد از بیمار مبتلا به فشارخون بالا که تحت پوشش درمان هستند، کنترل نشده اند.</a:t>
            </a:r>
          </a:p>
          <a:p>
            <a:pPr marL="0" indent="0" algn="ctr" rtl="1">
              <a:buNone/>
            </a:pPr>
            <a:endParaRPr lang="en-US" sz="36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280000 نفر درمان غیر موثر</a:t>
            </a:r>
            <a:endParaRPr lang="fa-IR" sz="48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fa-IR" sz="4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4800" b="1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راهکار :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400" dirty="0">
                <a:solidFill>
                  <a:srgbClr val="FFFF00"/>
                </a:solidFill>
                <a:cs typeface="B Nazanin" panose="00000400000000000000" pitchFamily="2" charset="-78"/>
              </a:rPr>
              <a:t>استفاده پزشکان از گایدلاین های استاندارد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400" dirty="0">
                <a:solidFill>
                  <a:srgbClr val="FFFF00"/>
                </a:solidFill>
                <a:cs typeface="B Nazanin" panose="00000400000000000000" pitchFamily="2" charset="-78"/>
              </a:rPr>
              <a:t>آموزش پزشکان و مراقبین سلامت و آموزش خودمراقبتی در بیماران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4400" dirty="0">
                <a:solidFill>
                  <a:srgbClr val="FFFF00"/>
                </a:solidFill>
                <a:cs typeface="B Nazanin" panose="00000400000000000000" pitchFamily="2" charset="-78"/>
              </a:rPr>
              <a:t>دسترسی به مراکز بهداشتی و درمانی، دسترسی به دارو و تجهیزات  </a:t>
            </a:r>
          </a:p>
        </p:txBody>
      </p:sp>
    </p:spTree>
    <p:extLst>
      <p:ext uri="{BB962C8B-B14F-4D97-AF65-F5344CB8AC3E}">
        <p14:creationId xmlns:p14="http://schemas.microsoft.com/office/powerpoint/2010/main" val="3100322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91BB5-3D64-47EF-A607-DAEA0E1B4E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4533900"/>
            <a:ext cx="11315700" cy="2013204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6075" dirty="0"/>
              <a:t>بررسی شاخص های برنامه </a:t>
            </a:r>
            <a:br>
              <a:rPr lang="fa-IR" sz="6075" dirty="0"/>
            </a:br>
            <a:r>
              <a:rPr lang="fa-IR" sz="6075" dirty="0"/>
              <a:t/>
            </a:r>
            <a:br>
              <a:rPr lang="fa-IR" sz="6075" dirty="0"/>
            </a:br>
            <a:r>
              <a:rPr lang="fa-IR" sz="6075" dirty="0"/>
              <a:t>قلب و عروق و فشارخون</a:t>
            </a:r>
            <a:br>
              <a:rPr lang="fa-IR" sz="6075" dirty="0"/>
            </a:br>
            <a:r>
              <a:rPr lang="fa-IR" sz="6075" dirty="0"/>
              <a:t/>
            </a:r>
            <a:br>
              <a:rPr lang="fa-IR" sz="6075" dirty="0"/>
            </a:br>
            <a:r>
              <a:rPr lang="fa-IR" sz="6075" dirty="0"/>
              <a:t>بهار 1404</a:t>
            </a:r>
            <a:endParaRPr lang="en-US" sz="6075" dirty="0"/>
          </a:p>
        </p:txBody>
      </p:sp>
    </p:spTree>
    <p:extLst>
      <p:ext uri="{BB962C8B-B14F-4D97-AF65-F5344CB8AC3E}">
        <p14:creationId xmlns:p14="http://schemas.microsoft.com/office/powerpoint/2010/main" val="3023639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5DA2F4C-A344-4543-964D-5BD26F12AB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2950542"/>
              </p:ext>
            </p:extLst>
          </p:nvPr>
        </p:nvGraphicFramePr>
        <p:xfrm>
          <a:off x="0" y="1285875"/>
          <a:ext cx="13716000" cy="771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5105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9B987-3EB1-40B5-A288-4BD0A3DBB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00100"/>
            <a:ext cx="10972800" cy="1143000"/>
          </a:xfrm>
        </p:spPr>
        <p:txBody>
          <a:bodyPr/>
          <a:lstStyle/>
          <a:p>
            <a:pPr algn="ctr" rtl="1"/>
            <a:r>
              <a:rPr lang="fa-IR" dirty="0"/>
              <a:t>میزان کنترل بالای فشارخون بالا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A3F5E-453D-4622-8693-07F0C3B20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5100"/>
            <a:ext cx="10972800" cy="4525963"/>
          </a:xfrm>
        </p:spPr>
        <p:txBody>
          <a:bodyPr/>
          <a:lstStyle/>
          <a:p>
            <a:pPr algn="r" rtl="1"/>
            <a:r>
              <a:rPr lang="fa-IR" dirty="0"/>
              <a:t>گرد کردن عدد فشارخون بالا</a:t>
            </a:r>
          </a:p>
          <a:p>
            <a:pPr algn="r" rtl="1"/>
            <a:r>
              <a:rPr lang="fa-IR" dirty="0"/>
              <a:t>اندازه گیری صحیح</a:t>
            </a:r>
          </a:p>
          <a:p>
            <a:pPr algn="r" rtl="1"/>
            <a:r>
              <a:rPr lang="fa-IR" dirty="0"/>
              <a:t>ثبت سریع فشارخون در سیب</a:t>
            </a:r>
          </a:p>
          <a:p>
            <a:pPr algn="r" rtl="1"/>
            <a:r>
              <a:rPr lang="fa-IR" dirty="0"/>
              <a:t>عدم ثبت اعداد قبلی توسط مراقب یا پزشک</a:t>
            </a:r>
          </a:p>
          <a:p>
            <a:pPr algn="r" rtl="1"/>
            <a:r>
              <a:rPr lang="fa-IR" dirty="0"/>
              <a:t>آموزش و توجیه بیمار و پایش فشارخون در منزل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97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0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257300"/>
            <a:ext cx="12039600" cy="8534400"/>
          </a:xfrm>
          <a:prstGeom prst="rect">
            <a:avLst/>
          </a:prstGeom>
        </p:spPr>
        <p:txBody>
          <a:bodyPr>
            <a:normAutofit/>
          </a:bodyPr>
          <a:lstStyle>
            <a:lvl1pPr marL="342884" indent="-342884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13" indent="-285736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3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1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7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صرفا 190000 نفر  (16 درصد) از بیمار مبتلا به فشارخون بالا در جمعیت تحت پوشش دانشگاه ع پ اصفهان کنترل شده اند. </a:t>
            </a:r>
          </a:p>
          <a:p>
            <a:pPr marL="0" indent="0" algn="r" rtl="1">
              <a:buNone/>
            </a:pPr>
            <a:endParaRPr lang="fa-IR" sz="40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sz="40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D2B434-9110-418F-9F21-B0F6CF063C10}"/>
              </a:ext>
            </a:extLst>
          </p:cNvPr>
          <p:cNvSpPr/>
          <p:nvPr/>
        </p:nvSpPr>
        <p:spPr>
          <a:xfrm>
            <a:off x="495300" y="2933700"/>
            <a:ext cx="12725400" cy="6934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/>
              <a:cs typeface="B Titr" panose="000007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/>
                <a:cs typeface="B Titr" panose="00000700000000000000" pitchFamily="2" charset="-78"/>
              </a:rPr>
              <a:t>فشار خون حدود یک میلیون بیمار پرفشارخون اصفهانی تحت کنترل نیست!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400000 نفر از بیماری خود اطلاع ندارند. 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350000 نفر می دانند می دانند فشارخون دارند اما دارو نمی خورند.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a-I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B Nazanin" panose="00000400000000000000" pitchFamily="2" charset="-78"/>
              </a:rPr>
              <a:t>280000 نفر دارو مصرف می کنند اما فشارخون آن ها کنترل نیست.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D97E0E9F-DB01-4F6E-884F-AB62A52F7104}"/>
              </a:ext>
            </a:extLst>
          </p:cNvPr>
          <p:cNvSpPr/>
          <p:nvPr/>
        </p:nvSpPr>
        <p:spPr>
          <a:xfrm>
            <a:off x="3581400" y="3314700"/>
            <a:ext cx="6248400" cy="1600200"/>
          </a:xfrm>
          <a:prstGeom prst="cloud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تراژدی غم انگیر</a:t>
            </a:r>
          </a:p>
        </p:txBody>
      </p:sp>
    </p:spTree>
    <p:extLst>
      <p:ext uri="{BB962C8B-B14F-4D97-AF65-F5344CB8AC3E}">
        <p14:creationId xmlns:p14="http://schemas.microsoft.com/office/powerpoint/2010/main" val="3034158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38430-F59B-4AE3-A80E-38B457FFF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2747567"/>
            <a:ext cx="11830050" cy="1491258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4050" dirty="0"/>
              <a:t>شاخص های استپس و شاخص های برنامه راهبردی را همه پزشکان و مراقب سلامت و بهورزان بدانند. آموزش داده شود. رنک مراکز در اختیار همه مراکز باشد و مراکز شاخص های خودشان را با یکدیگر مقایسه کنند و مداخلات لازم را به کمک ستاد شهرستان انجام دهند.</a:t>
            </a:r>
            <a:br>
              <a:rPr lang="fa-IR" sz="4050" dirty="0"/>
            </a:br>
            <a:r>
              <a:rPr lang="fa-IR" sz="4050" dirty="0"/>
              <a:t> 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>شاخص ها شامل:</a:t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919D0-C9BA-4DF6-9A3E-55DF5DD2D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300" y="4473575"/>
            <a:ext cx="11830050" cy="4323359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</a:rPr>
              <a:t>خطرسنجی تجمیعی و فصلی</a:t>
            </a:r>
          </a:p>
          <a:p>
            <a:pPr algn="r" rtl="1"/>
            <a:r>
              <a:rPr lang="fa-IR" dirty="0"/>
              <a:t>غربالگری دیابت و فشارخون و اختلال لیپید و شناسایی بیماران، </a:t>
            </a:r>
            <a:r>
              <a:rPr lang="fa-IR" dirty="0">
                <a:solidFill>
                  <a:srgbClr val="FF0000"/>
                </a:solidFill>
              </a:rPr>
              <a:t>شیوع بیماری ها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مراقبت غیرپزشک و پزشک دیابت، فشارخون و پره دیابت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کنترل دیابت، فشارخون و پره دیابت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میزان </a:t>
            </a:r>
            <a:r>
              <a:rPr lang="en-US" dirty="0">
                <a:solidFill>
                  <a:srgbClr val="FF0000"/>
                </a:solidFill>
              </a:rPr>
              <a:t>A1C</a:t>
            </a:r>
            <a:r>
              <a:rPr lang="fa-IR" dirty="0">
                <a:solidFill>
                  <a:srgbClr val="FF0000"/>
                </a:solidFill>
              </a:rPr>
              <a:t> انجام شده</a:t>
            </a:r>
          </a:p>
          <a:p>
            <a:pPr algn="r" rtl="1"/>
            <a:r>
              <a:rPr lang="fa-IR" dirty="0">
                <a:solidFill>
                  <a:srgbClr val="7030A0"/>
                </a:solidFill>
              </a:rPr>
              <a:t>میزان بیماران مبتلا به دیابت بالای 40 سال مصرف کننده استاتین 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88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ACC06-B85A-470E-A7CC-3F86C1AC2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خطرسنجی قلبی عروقی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1A64BD-12BD-4D04-BE02-8A165CD325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600200"/>
            <a:ext cx="5867400" cy="8540053"/>
          </a:xfrm>
        </p:spPr>
      </p:pic>
    </p:spTree>
    <p:extLst>
      <p:ext uri="{BB962C8B-B14F-4D97-AF65-F5344CB8AC3E}">
        <p14:creationId xmlns:p14="http://schemas.microsoft.com/office/powerpoint/2010/main" val="260709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25D2A-B2CD-4AB1-A332-0A21D3EF6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F18DDCE-8B8B-4AC4-8C94-EF1C2A7A90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597" y="1600200"/>
            <a:ext cx="5445803" cy="8766529"/>
          </a:xfrm>
        </p:spPr>
      </p:pic>
    </p:spTree>
    <p:extLst>
      <p:ext uri="{BB962C8B-B14F-4D97-AF65-F5344CB8AC3E}">
        <p14:creationId xmlns:p14="http://schemas.microsoft.com/office/powerpoint/2010/main" val="1778587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DE0E7-E950-4F3B-80DB-768330A9B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C31AFE-6E2B-4823-BE71-150A49E672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600200"/>
            <a:ext cx="5410200" cy="8379102"/>
          </a:xfrm>
        </p:spPr>
      </p:pic>
    </p:spTree>
    <p:extLst>
      <p:ext uri="{BB962C8B-B14F-4D97-AF65-F5344CB8AC3E}">
        <p14:creationId xmlns:p14="http://schemas.microsoft.com/office/powerpoint/2010/main" val="1926982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ED11A-F8FD-494A-BAB3-C46807CA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1957A1-847B-461E-ABF7-654975ED80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600200"/>
            <a:ext cx="5638800" cy="8540053"/>
          </a:xfrm>
        </p:spPr>
      </p:pic>
    </p:spTree>
    <p:extLst>
      <p:ext uri="{BB962C8B-B14F-4D97-AF65-F5344CB8AC3E}">
        <p14:creationId xmlns:p14="http://schemas.microsoft.com/office/powerpoint/2010/main" val="94320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5DF7-A4C8-42AE-B08B-2B920651E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خطرسنجی قلبی عروقی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ABF63-2014-4234-BBD1-B00975420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7"/>
            <a:ext cx="12268200" cy="7962893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dirty="0"/>
              <a:t>اگر نوار قند و چربی دستگاه لیپیدپرو موجود باشد و فرد ناشتا باشد اندازه گیری انجام شده و ثبت می شود و سطح خطر تعیین می شود. </a:t>
            </a:r>
          </a:p>
          <a:p>
            <a:pPr algn="r" rtl="1"/>
            <a:r>
              <a:rPr lang="fa-IR" dirty="0"/>
              <a:t>اگر نوار موجود نباشد و نتیجه آزمایش خون موجود باشد ( تا سه ماه قبل قابل قبول است) ثبت می شود و سطح خطر تعیین می شود.</a:t>
            </a:r>
          </a:p>
          <a:p>
            <a:pPr algn="r" rtl="1"/>
            <a:r>
              <a:rPr lang="fa-IR" dirty="0"/>
              <a:t>اگر تست قند خون و چربی خون موجود نباشد خطرسنجی انجام شده است اما سطح خطر محاسبه نمی شود و این افراد باید در اولین فرصت جهت تکمیل خطرسنجی مراجعه نمایند. </a:t>
            </a:r>
          </a:p>
          <a:p>
            <a:pPr algn="r" rtl="1"/>
            <a:r>
              <a:rPr lang="fa-IR" dirty="0"/>
              <a:t>این کار برای این است که بخاطر نداشتن آزمایش وضعیت فشارخون بالا در افراد و یا افراد با سابقه بیماری از دست نروند ولی تکرار موارد و تعیین سطح خطر شاخص عملکرد و ملاک رتبه بندی خواهد بود. </a:t>
            </a:r>
          </a:p>
          <a:p>
            <a:pPr algn="r" rtl="1"/>
            <a:r>
              <a:rPr lang="fa-IR" dirty="0"/>
              <a:t>در ضمن در جشنواره شهید رجایی هم این خدمت به این صورت کمک کننده خواهد بود. </a:t>
            </a:r>
          </a:p>
          <a:p>
            <a:pPr algn="r" rtl="1"/>
            <a:r>
              <a:rPr lang="fa-IR" dirty="0"/>
              <a:t>اما انتظار می رود خدمت به صورت غیرواقعی تکمیل نشود. اگر مجددا خدمات غیرواقعی ارائه شود کاملا قابل پیگیری است و به دلیل یک سری تعهدات این خدمت دائما رصد خواهد شد. </a:t>
            </a:r>
          </a:p>
          <a:p>
            <a:pPr algn="r" rtl="1"/>
            <a:r>
              <a:rPr lang="fa-IR" dirty="0"/>
              <a:t>در حال حاضر میزان خطر بالای 10 درصد پایین است و این نشان دهنده ثبت غیرواقعی می باشد. این روند باید خاتمه پیدا کند چون این خدمت مثل قبل نیست و مداخلاتش در سطح خطر پایین تر خواهد بود و ثبت نتایج غیر واقعی با محاسبه درصد خطر کاملا مشخص خواهد بود.</a:t>
            </a:r>
          </a:p>
        </p:txBody>
      </p:sp>
    </p:spTree>
    <p:extLst>
      <p:ext uri="{BB962C8B-B14F-4D97-AF65-F5344CB8AC3E}">
        <p14:creationId xmlns:p14="http://schemas.microsoft.com/office/powerpoint/2010/main" val="341743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7D020-6938-42CF-8D4B-5BB309D8C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690" y="930473"/>
            <a:ext cx="8486775" cy="973337"/>
          </a:xfrm>
        </p:spPr>
        <p:txBody>
          <a:bodyPr>
            <a:noAutofit/>
          </a:bodyPr>
          <a:lstStyle/>
          <a:p>
            <a:pPr algn="ctr" rtl="1" eaLnBrk="1" hangingPunct="1">
              <a:defRPr/>
            </a:pPr>
            <a:r>
              <a:rPr lang="fa-IR" sz="2700" b="1" dirty="0">
                <a:solidFill>
                  <a:srgbClr val="333333"/>
                </a:solidFill>
                <a:cs typeface="B Titr" panose="00000700000000000000" pitchFamily="2" charset="-78"/>
              </a:rPr>
              <a:t>خدمت </a:t>
            </a:r>
            <a:r>
              <a:rPr lang="fa-IR" sz="2700" b="1" dirty="0" err="1">
                <a:solidFill>
                  <a:srgbClr val="333333"/>
                </a:solidFill>
                <a:cs typeface="B Titr" panose="00000700000000000000" pitchFamily="2" charset="-78"/>
              </a:rPr>
              <a:t>خطرسنجی</a:t>
            </a:r>
            <a:r>
              <a:rPr lang="fa-IR" sz="2700" b="1" dirty="0">
                <a:solidFill>
                  <a:srgbClr val="333333"/>
                </a:solidFill>
                <a:cs typeface="B Titr" panose="00000700000000000000" pitchFamily="2" charset="-78"/>
              </a:rPr>
              <a:t> بر اساس چارت جدید در سامانه </a:t>
            </a:r>
            <a:r>
              <a:rPr lang="fa-IR" sz="2700" b="1" dirty="0" err="1">
                <a:solidFill>
                  <a:srgbClr val="333333"/>
                </a:solidFill>
                <a:cs typeface="B Titr" panose="00000700000000000000" pitchFamily="2" charset="-78"/>
              </a:rPr>
              <a:t>تستی</a:t>
            </a:r>
            <a:endParaRPr lang="en-US" sz="2700" b="1" dirty="0">
              <a:solidFill>
                <a:srgbClr val="333333"/>
              </a:solidFill>
              <a:cs typeface="B Titr" panose="00000700000000000000" pitchFamily="2" charset="-78"/>
            </a:endParaRPr>
          </a:p>
        </p:txBody>
      </p:sp>
      <p:pic>
        <p:nvPicPr>
          <p:cNvPr id="37891" name="Picture 5">
            <a:extLst>
              <a:ext uri="{FF2B5EF4-FFF2-40B4-BE49-F238E27FC236}">
                <a16:creationId xmlns:a16="http://schemas.microsoft.com/office/drawing/2014/main" id="{921EA996-C596-45E0-81C2-95F4A4163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774" y="1903811"/>
            <a:ext cx="9422606" cy="715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99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36" y="28956"/>
            <a:ext cx="13716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27419"/>
            <a:ext cx="10134600" cy="88737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90600" y="285800"/>
            <a:ext cx="1188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فصل14- ماده 68 : تحقق اهداف کمی سیاست های کلی برنامه هفتم توسعه</a:t>
            </a:r>
            <a:endParaRPr lang="en-US" sz="3200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AD991BA-A222-4E8D-864A-2A5CA2EC1B07}"/>
              </a:ext>
            </a:extLst>
          </p:cNvPr>
          <p:cNvSpPr/>
          <p:nvPr/>
        </p:nvSpPr>
        <p:spPr>
          <a:xfrm rot="10800000">
            <a:off x="11347704" y="7353300"/>
            <a:ext cx="1295400" cy="5847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567BBD-3DDA-4733-A68B-C8C3D66955E2}"/>
              </a:ext>
            </a:extLst>
          </p:cNvPr>
          <p:cNvSpPr/>
          <p:nvPr/>
        </p:nvSpPr>
        <p:spPr>
          <a:xfrm rot="10800000">
            <a:off x="11329415" y="8799576"/>
            <a:ext cx="1295400" cy="38252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9E9AAF7-81BC-480A-9D8D-329D32C436BB}"/>
              </a:ext>
            </a:extLst>
          </p:cNvPr>
          <p:cNvSpPr/>
          <p:nvPr/>
        </p:nvSpPr>
        <p:spPr>
          <a:xfrm rot="10800000">
            <a:off x="11347704" y="5159381"/>
            <a:ext cx="1295400" cy="32048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086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4E8CE-FCED-4238-8E5C-3F3C3F62D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862" y="1821656"/>
            <a:ext cx="8486775" cy="973337"/>
          </a:xfrm>
        </p:spPr>
        <p:txBody>
          <a:bodyPr>
            <a:noAutofit/>
          </a:bodyPr>
          <a:lstStyle/>
          <a:p>
            <a:pPr algn="ctr" rtl="1" eaLnBrk="1" hangingPunct="1">
              <a:defRPr/>
            </a:pPr>
            <a:r>
              <a:rPr lang="fa-IR" sz="3150" b="1" dirty="0">
                <a:solidFill>
                  <a:srgbClr val="333333"/>
                </a:solidFill>
                <a:cs typeface="B Titr" panose="00000700000000000000" pitchFamily="2" charset="-78"/>
              </a:rPr>
              <a:t>خدمت </a:t>
            </a:r>
            <a:r>
              <a:rPr lang="fa-IR" sz="3150" b="1" dirty="0" err="1">
                <a:solidFill>
                  <a:srgbClr val="333333"/>
                </a:solidFill>
                <a:cs typeface="B Titr" panose="00000700000000000000" pitchFamily="2" charset="-78"/>
              </a:rPr>
              <a:t>خطرسنجی</a:t>
            </a:r>
            <a:r>
              <a:rPr lang="fa-IR" sz="3150" b="1" dirty="0">
                <a:solidFill>
                  <a:srgbClr val="333333"/>
                </a:solidFill>
                <a:cs typeface="B Titr" panose="00000700000000000000" pitchFamily="2" charset="-78"/>
              </a:rPr>
              <a:t> بر اساس چارت جدید در سامانه </a:t>
            </a:r>
            <a:r>
              <a:rPr lang="fa-IR" sz="3150" b="1" dirty="0" err="1">
                <a:solidFill>
                  <a:srgbClr val="333333"/>
                </a:solidFill>
                <a:cs typeface="B Titr" panose="00000700000000000000" pitchFamily="2" charset="-78"/>
              </a:rPr>
              <a:t>تستی</a:t>
            </a:r>
            <a:endParaRPr lang="en-US" sz="3150" b="1" dirty="0">
              <a:solidFill>
                <a:srgbClr val="333333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74DBD2-D7C2-4898-9B89-089E87F56C37}"/>
              </a:ext>
            </a:extLst>
          </p:cNvPr>
          <p:cNvSpPr/>
          <p:nvPr/>
        </p:nvSpPr>
        <p:spPr>
          <a:xfrm>
            <a:off x="2564606" y="3523657"/>
            <a:ext cx="9165431" cy="35201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در افراد با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فشارخون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سیستولیک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 200 میلی متر جیوه و بالاتر</a:t>
            </a:r>
            <a:r>
              <a:rPr lang="fa-IR" sz="2025" b="1" dirty="0">
                <a:solidFill>
                  <a:srgbClr val="FF0000"/>
                </a:solidFill>
                <a:cs typeface="B Nazanin" panose="00000400000000000000" pitchFamily="2" charset="-78"/>
              </a:rPr>
              <a:t> یا 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کلسترول 310 و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بالاتر</a:t>
            </a:r>
            <a:r>
              <a:rPr lang="fa-IR" sz="2025" b="1" dirty="0" err="1">
                <a:solidFill>
                  <a:srgbClr val="FF0000"/>
                </a:solidFill>
                <a:cs typeface="B Nazanin" panose="00000400000000000000" pitchFamily="2" charset="-78"/>
              </a:rPr>
              <a:t>یا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قند خون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ناشتای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300 و بالاتر سطح خطر از طریق فرمول محاسبه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نمی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گردد و در طبقه بندی خطر بسیار بالا(شرایط اورژانس) قرار گرفته و ارجاع فوری می شوند.</a:t>
            </a:r>
            <a:endParaRPr lang="en-US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endParaRPr lang="en-US" sz="2025" dirty="0"/>
          </a:p>
          <a:p>
            <a:pPr algn="just" rtl="1"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در افراد با سابقه قلبی عروقی نیز سطح خطر از طریق فرمول محاسبه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نمی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گردد و پس از بررسی فشار خون، قند خون و کلسترول، در صورتیکه در شرایط اورژانس(در بالا گفته شد) نباشند، در طبقه بندی خطر بسیار بالای قلبی عروقی قرار گرفته و ارجاع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غیرفوری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می شوند. در واقع این گروه اکنون مورد بررسی بیشتر قرار می گیرند.</a:t>
            </a: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6112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D287B-C2DB-4216-814D-CCF0D4A13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862" y="1821656"/>
            <a:ext cx="8486775" cy="973337"/>
          </a:xfrm>
        </p:spPr>
        <p:txBody>
          <a:bodyPr>
            <a:noAutofit/>
          </a:bodyPr>
          <a:lstStyle/>
          <a:p>
            <a:pPr algn="ctr" rtl="1" eaLnBrk="1" hangingPunct="1">
              <a:defRPr/>
            </a:pPr>
            <a:r>
              <a:rPr lang="fa-IR" sz="3150" b="1" dirty="0">
                <a:solidFill>
                  <a:srgbClr val="333333"/>
                </a:solidFill>
                <a:cs typeface="B Titr" panose="00000700000000000000" pitchFamily="2" charset="-78"/>
              </a:rPr>
              <a:t>خدمت </a:t>
            </a:r>
            <a:r>
              <a:rPr lang="fa-IR" sz="3150" b="1" dirty="0" err="1">
                <a:solidFill>
                  <a:srgbClr val="333333"/>
                </a:solidFill>
                <a:cs typeface="B Titr" panose="00000700000000000000" pitchFamily="2" charset="-78"/>
              </a:rPr>
              <a:t>خطرسنجی</a:t>
            </a:r>
            <a:r>
              <a:rPr lang="fa-IR" sz="3150" b="1" dirty="0">
                <a:solidFill>
                  <a:srgbClr val="333333"/>
                </a:solidFill>
                <a:cs typeface="B Titr" panose="00000700000000000000" pitchFamily="2" charset="-78"/>
              </a:rPr>
              <a:t> بر اساس چارت جدید در سامانه </a:t>
            </a:r>
            <a:r>
              <a:rPr lang="fa-IR" sz="3150" b="1" dirty="0" err="1">
                <a:solidFill>
                  <a:srgbClr val="333333"/>
                </a:solidFill>
                <a:cs typeface="B Titr" panose="00000700000000000000" pitchFamily="2" charset="-78"/>
              </a:rPr>
              <a:t>تستی</a:t>
            </a:r>
            <a:endParaRPr lang="en-US" sz="3150" b="1" dirty="0">
              <a:solidFill>
                <a:srgbClr val="333333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51312A-CBA3-4168-9A1E-8BDE3F977732}"/>
              </a:ext>
            </a:extLst>
          </p:cNvPr>
          <p:cNvSpPr/>
          <p:nvPr/>
        </p:nvSpPr>
        <p:spPr>
          <a:xfrm>
            <a:off x="2644974" y="3361136"/>
            <a:ext cx="8922544" cy="32085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امکان ثبت نتایج قندخون و کلسترول هم ازطریق نتایج آزمایشات (حداکثر 3 ماه قبل) و هم از طریق دستگاه خودپایشی قندخون و کلسترول به طور مجزا فراهم گردیده است.</a:t>
            </a: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این خدمت به افرادی که دارای آزمایش نیستند هم قابل ارایه است البته باید در اولین فرصت تست های قند و چربی انجام شود.</a:t>
            </a: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endParaRPr lang="fa-IR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321469" indent="-321469" algn="just" rtl="1">
              <a:buFont typeface="Wingdings" panose="05000000000000000000" pitchFamily="2" charset="2"/>
              <a:buChar char="§"/>
              <a:defRPr/>
            </a:pP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به افراد 75 سال و بالاتر خدمت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خطرسنجی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ارایه میشود. در واقع کلیه اندازه گیری ها و سئوال ها پرسیده میشود ولی سطح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خطرتعیین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  <a:r>
              <a:rPr lang="fa-IR" sz="2025" b="1" dirty="0" err="1">
                <a:solidFill>
                  <a:srgbClr val="000000"/>
                </a:solidFill>
                <a:cs typeface="B Nazanin" panose="00000400000000000000" pitchFamily="2" charset="-78"/>
              </a:rPr>
              <a:t>نمی</a:t>
            </a:r>
            <a:r>
              <a:rPr lang="fa-IR" sz="2025" b="1" dirty="0">
                <a:solidFill>
                  <a:srgbClr val="000000"/>
                </a:solidFill>
                <a:cs typeface="B Nazanin" panose="00000400000000000000" pitchFamily="2" charset="-78"/>
              </a:rPr>
              <a:t> گردد.</a:t>
            </a:r>
            <a:endParaRPr lang="en-US" sz="2025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9281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10972221" cy="1441001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cs typeface="B Titr" panose="00000700000000000000" pitchFamily="2" charset="-78"/>
              </a:rPr>
              <a:t>مراقبت </a:t>
            </a:r>
            <a:r>
              <a:rPr lang="fa-IR" sz="3600" dirty="0" err="1">
                <a:cs typeface="B Titr" panose="00000700000000000000" pitchFamily="2" charset="-78"/>
              </a:rPr>
              <a:t>بيمار</a:t>
            </a:r>
            <a:r>
              <a:rPr lang="fa-IR" sz="3600" dirty="0">
                <a:cs typeface="B Titr" panose="00000700000000000000" pitchFamily="2" charset="-78"/>
              </a:rPr>
              <a:t> مبتلا به فشار خون بالا- </a:t>
            </a:r>
            <a:r>
              <a:rPr lang="fa-IR" sz="3600" dirty="0" err="1">
                <a:cs typeface="B Titr" panose="00000700000000000000" pitchFamily="2" charset="-78"/>
              </a:rPr>
              <a:t>غير</a:t>
            </a:r>
            <a:r>
              <a:rPr lang="fa-IR" sz="3600" dirty="0">
                <a:cs typeface="B Titr" panose="00000700000000000000" pitchFamily="2" charset="-78"/>
              </a:rPr>
              <a:t> پزشک: کد 7971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91" y="2351536"/>
            <a:ext cx="12796048" cy="651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122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371600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3810000" y="347714"/>
            <a:ext cx="9353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 اندازه گیری دقیق </a:t>
            </a:r>
            <a:r>
              <a:rPr lang="ar-SA" sz="28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فشارخون و کنترل آن، عمر طولانی تری داشته باشید </a:t>
            </a: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934200" y="3062339"/>
            <a:ext cx="626351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438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اهمیت اندازه‌گیری منظم در خانه، </a:t>
            </a:r>
            <a:r>
              <a:rPr lang="fa-IR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مطب</a:t>
            </a:r>
            <a:r>
              <a:rPr lang="ar-SA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یا مراکز بهداشتی</a:t>
            </a:r>
            <a:endParaRPr lang="en-US" altLang="en-US" sz="32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r" defTabSz="91438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آشنایی با دستگاه فشارسنج دیجیتال</a:t>
            </a:r>
            <a:endParaRPr lang="en-US" altLang="en-US" sz="32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r" defTabSz="914389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ثبت نتایج و مشاوره با پزشک</a:t>
            </a:r>
            <a:endParaRPr lang="en-US" altLang="en-US" sz="32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5D5BED-B0B4-4384-B03C-100FD4D37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8648"/>
            <a:ext cx="6473599" cy="90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119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468" y="1930043"/>
            <a:ext cx="10972221" cy="1441001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cs typeface="B Titr" panose="00000700000000000000" pitchFamily="2" charset="-78"/>
              </a:rPr>
              <a:t>مراقبت </a:t>
            </a:r>
            <a:r>
              <a:rPr lang="fa-IR" sz="3600" dirty="0" err="1">
                <a:cs typeface="B Titr" panose="00000700000000000000" pitchFamily="2" charset="-78"/>
              </a:rPr>
              <a:t>بيمار</a:t>
            </a:r>
            <a:r>
              <a:rPr lang="fa-IR" sz="3600" dirty="0">
                <a:cs typeface="B Titr" panose="00000700000000000000" pitchFamily="2" charset="-78"/>
              </a:rPr>
              <a:t> مبتلا به فشار خون بالا- </a:t>
            </a:r>
            <a:r>
              <a:rPr lang="fa-IR" sz="3600" dirty="0" err="1">
                <a:cs typeface="B Titr" panose="00000700000000000000" pitchFamily="2" charset="-78"/>
              </a:rPr>
              <a:t>غير</a:t>
            </a:r>
            <a:r>
              <a:rPr lang="fa-IR" sz="3600" dirty="0">
                <a:cs typeface="B Titr" panose="00000700000000000000" pitchFamily="2" charset="-78"/>
              </a:rPr>
              <a:t> پزشک: کد 7971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91" y="2826310"/>
            <a:ext cx="12358889" cy="617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169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468" y="1987999"/>
            <a:ext cx="10972221" cy="1441001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cs typeface="B Titr" panose="00000700000000000000" pitchFamily="2" charset="-78"/>
              </a:rPr>
              <a:t>مراقبت </a:t>
            </a:r>
            <a:r>
              <a:rPr lang="fa-IR" sz="3600" dirty="0" err="1">
                <a:cs typeface="B Titr" panose="00000700000000000000" pitchFamily="2" charset="-78"/>
              </a:rPr>
              <a:t>بيمار</a:t>
            </a:r>
            <a:r>
              <a:rPr lang="fa-IR" sz="3600" dirty="0">
                <a:cs typeface="B Titr" panose="00000700000000000000" pitchFamily="2" charset="-78"/>
              </a:rPr>
              <a:t> مبتلا به فشار خون بالا- </a:t>
            </a:r>
            <a:r>
              <a:rPr lang="fa-IR" sz="3600" dirty="0" err="1">
                <a:cs typeface="B Titr" panose="00000700000000000000" pitchFamily="2" charset="-78"/>
              </a:rPr>
              <a:t>غير</a:t>
            </a:r>
            <a:r>
              <a:rPr lang="fa-IR" sz="3600" dirty="0">
                <a:cs typeface="B Titr" panose="00000700000000000000" pitchFamily="2" charset="-78"/>
              </a:rPr>
              <a:t> پزشک: کد 7971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3716000" cy="450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92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468" y="1987999"/>
            <a:ext cx="10972221" cy="1441001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>
                <a:cs typeface="B Titr" panose="00000700000000000000" pitchFamily="2" charset="-78"/>
              </a:rPr>
              <a:t>مراقبت </a:t>
            </a:r>
            <a:r>
              <a:rPr lang="fa-IR" sz="3600" dirty="0" err="1">
                <a:cs typeface="B Titr" panose="00000700000000000000" pitchFamily="2" charset="-78"/>
              </a:rPr>
              <a:t>بيمار</a:t>
            </a:r>
            <a:r>
              <a:rPr lang="fa-IR" sz="3600" dirty="0">
                <a:cs typeface="B Titr" panose="00000700000000000000" pitchFamily="2" charset="-78"/>
              </a:rPr>
              <a:t> مبتلا به فشار خون بالا- </a:t>
            </a:r>
            <a:r>
              <a:rPr lang="fa-IR" sz="3600" dirty="0" err="1">
                <a:cs typeface="B Titr" panose="00000700000000000000" pitchFamily="2" charset="-78"/>
              </a:rPr>
              <a:t>غير</a:t>
            </a:r>
            <a:r>
              <a:rPr lang="fa-IR" sz="3600" dirty="0">
                <a:cs typeface="B Titr" panose="00000700000000000000" pitchFamily="2" charset="-78"/>
              </a:rPr>
              <a:t> پزشک: کد 7971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88" y="3214213"/>
            <a:ext cx="12578825" cy="385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38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6655" y="2981057"/>
            <a:ext cx="12141557" cy="5636117"/>
          </a:xfrm>
        </p:spPr>
        <p:txBody>
          <a:bodyPr vert="horz" lIns="102870" tIns="51435" rIns="102870" bIns="51435" rtlCol="0">
            <a:normAutofit/>
          </a:bodyPr>
          <a:lstStyle/>
          <a:p>
            <a:pPr algn="r" rtl="1"/>
            <a:r>
              <a:rPr lang="fa-IR" sz="2250" b="1" dirty="0">
                <a:cs typeface="B Nazanin" panose="00000400000000000000" pitchFamily="2" charset="-78"/>
              </a:rPr>
              <a:t>مدیریت درمان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بالای اضطراری (110/180 میلی متر جیوه و بالاتر) و احتمال عارضه حاد</a:t>
            </a:r>
          </a:p>
          <a:p>
            <a:pPr marL="0" indent="0" algn="r" rtl="1">
              <a:buNone/>
            </a:pPr>
            <a:r>
              <a:rPr lang="fa-IR" sz="2250" b="1" dirty="0">
                <a:cs typeface="B Nazanin" panose="00000400000000000000" pitchFamily="2" charset="-78"/>
              </a:rPr>
              <a:t>افزایش شدید فشار خون ممکن است به آسیب جدی اندامهای حیاتی مثل قلب ،مغز، کلیه و چشم  منجر شود. افزایش ناگهانی فشار خون در طیف وسیعی از بیماران مبتلا  به فشار خون بالا رخ میدهد و تشخیص زود هنگام، ارزیابی دقیق و درمان به موقع برای پیشگیری از آسیب  اندامهای حیاتی بسیار مهم و جدی است. </a:t>
            </a:r>
          </a:p>
          <a:p>
            <a:pPr marL="0" indent="0" algn="r" rtl="1">
              <a:buNone/>
            </a:pPr>
            <a:r>
              <a:rPr lang="fa-IR" sz="2250" b="1" dirty="0">
                <a:cs typeface="B Nazanin" panose="00000400000000000000" pitchFamily="2" charset="-78"/>
              </a:rPr>
              <a:t>اگر هر یک از مقادیر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سیستول180 میلی متر جیوه و بالاتر و یا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</a:t>
            </a:r>
            <a:r>
              <a:rPr lang="fa-IR" sz="2250" b="1" dirty="0" err="1">
                <a:cs typeface="B Nazanin" panose="00000400000000000000" pitchFamily="2" charset="-78"/>
              </a:rPr>
              <a:t>دیاستول</a:t>
            </a:r>
            <a:r>
              <a:rPr lang="fa-IR" sz="2250" b="1" dirty="0">
                <a:cs typeface="B Nazanin" panose="00000400000000000000" pitchFamily="2" charset="-78"/>
              </a:rPr>
              <a:t> 110 میلی متر جیوه و بالاتر بود،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بالای مرحله 3 محسوب می شود و ملاک تصمیم گیری و اقدام است. برای مدیریت فردی که فشار خون بالای مساوی و بالاتر از 110/180 میلی متر جیوه دارد، اقدامات زیر را انجام دهید:</a:t>
            </a:r>
          </a:p>
          <a:p>
            <a:pPr marL="0" indent="0" algn="r" rtl="1">
              <a:buNone/>
            </a:pPr>
            <a:r>
              <a:rPr lang="fa-IR" sz="2250" b="1" dirty="0">
                <a:cs typeface="B Nazanin" panose="00000400000000000000" pitchFamily="2" charset="-78"/>
              </a:rPr>
              <a:t>1) در این شرایط اگر هیچ شکایت یا علامتی وجود نداشته باشد با توجه به سابقه بیماری اگر داروها به طور صحیح مصرف شده است، بیمار باید </a:t>
            </a:r>
            <a:r>
              <a:rPr lang="fa-IR" sz="2250" b="1" dirty="0" err="1">
                <a:cs typeface="B Nazanin" panose="00000400000000000000" pitchFamily="2" charset="-78"/>
              </a:rPr>
              <a:t>فوراً</a:t>
            </a:r>
            <a:r>
              <a:rPr lang="fa-IR" sz="2250" b="1" dirty="0">
                <a:cs typeface="B Nazanin" panose="00000400000000000000" pitchFamily="2" charset="-78"/>
              </a:rPr>
              <a:t> به پزشک ارجاع گردد. (حداکثر تا 24 ساعت)</a:t>
            </a:r>
          </a:p>
          <a:p>
            <a:pPr marL="0" indent="0" algn="r" rtl="1">
              <a:buNone/>
            </a:pPr>
            <a:r>
              <a:rPr lang="fa-IR" sz="2250" b="1" dirty="0">
                <a:cs typeface="B Nazanin" panose="00000400000000000000" pitchFamily="2" charset="-78"/>
              </a:rPr>
              <a:t>2) اگر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بیمار 120/180 یا بالاتر است و دارای حداقل یکی از علایم « سرگیجه، سردرد شدید به خصوص اگر ناگهانی شروع شده باشد، خواب آلودگی، کاهش سطح هوشیاری، ضعف اندام ها، فلج اندام ها، درد قفسه صدری، احساس فشار و سنگینی روی قفسه سینه همراه با تنگی نفس و تعریق شدید سرد، کاهش ادرار، بی ادراری و وجود خون در ادرار، خونریزی در چشم، اختلال بینایی یا تاری و کاهش دید، خونریزی از بینی» باشد، بیمار بلافاصله و بدون فوت وقت به یک مرکز مجهز ارجاع شود و همزمان یک عدد قرص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25 میلی گرمی زیر زبان بیمار گذاشته شود. (فشار خون این بیماران نباید سریع پایین بیاید زیرا موجب آسیب جدی به اندام های حیاتی می شود)</a:t>
            </a:r>
          </a:p>
          <a:p>
            <a:pPr marL="0" indent="0" algn="r" rtl="1">
              <a:buNone/>
            </a:pPr>
            <a:endParaRPr lang="en-US" sz="2250" b="1" dirty="0">
              <a:cs typeface="B Nazanin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666204" y="2060442"/>
            <a:ext cx="11450349" cy="1441001"/>
          </a:xfrm>
          <a:prstGeom prst="rect">
            <a:avLst/>
          </a:prstGeom>
        </p:spPr>
        <p:txBody>
          <a:bodyPr vert="horz" lIns="102870" tIns="51435" rIns="102870" bIns="51435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dirty="0">
                <a:cs typeface="B Titr" panose="00000700000000000000" pitchFamily="2" charset="-78"/>
              </a:rPr>
              <a:t>نکات خدمت مراقبت </a:t>
            </a:r>
            <a:r>
              <a:rPr lang="fa-IR" dirty="0" err="1">
                <a:cs typeface="B Titr" panose="00000700000000000000" pitchFamily="2" charset="-78"/>
              </a:rPr>
              <a:t>فشارخون</a:t>
            </a:r>
            <a:r>
              <a:rPr lang="fa-IR" dirty="0">
                <a:cs typeface="B Titr" panose="00000700000000000000" pitchFamily="2" charset="-78"/>
              </a:rPr>
              <a:t> بالا توسط مراقب سلامت/بهورز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2476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6655" y="2981057"/>
            <a:ext cx="12141557" cy="5636117"/>
          </a:xfrm>
        </p:spPr>
        <p:txBody>
          <a:bodyPr vert="horz" lIns="102870" tIns="51435" rIns="102870" bIns="51435" rtlCol="0">
            <a:normAutofit/>
          </a:bodyPr>
          <a:lstStyle/>
          <a:p>
            <a:pPr marL="0" indent="0" algn="r" rtl="1">
              <a:buNone/>
            </a:pPr>
            <a:r>
              <a:rPr lang="fa-IR" sz="2250" b="1" dirty="0">
                <a:solidFill>
                  <a:srgbClr val="C00000"/>
                </a:solidFill>
                <a:cs typeface="B Nazanin" panose="00000400000000000000" pitchFamily="2" charset="-78"/>
              </a:rPr>
              <a:t>نکته: </a:t>
            </a:r>
            <a:r>
              <a:rPr lang="fa-IR" sz="2250" b="1" dirty="0">
                <a:cs typeface="B Nazanin" panose="00000400000000000000" pitchFamily="2" charset="-78"/>
              </a:rPr>
              <a:t>در بیمار با فشار خون بالا و درد قفسه سینه می توان به جای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از </a:t>
            </a:r>
            <a:r>
              <a:rPr lang="fa-IR" sz="2250" b="1" dirty="0" err="1">
                <a:cs typeface="B Nazanin" panose="00000400000000000000" pitchFamily="2" charset="-78"/>
              </a:rPr>
              <a:t>نیتروگلیسرین</a:t>
            </a:r>
            <a:r>
              <a:rPr lang="fa-IR" sz="2250" b="1" dirty="0">
                <a:cs typeface="B Nazanin" panose="00000400000000000000" pitchFamily="2" charset="-78"/>
              </a:rPr>
              <a:t> زیر زبانی استفاده کرد. به طور کلی اگر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در دسترس نبود، </a:t>
            </a:r>
            <a:r>
              <a:rPr lang="fa-IR" sz="2250" b="1" dirty="0" err="1">
                <a:cs typeface="B Nazanin" panose="00000400000000000000" pitchFamily="2" charset="-78"/>
              </a:rPr>
              <a:t>نیتروگلیسرین</a:t>
            </a:r>
            <a:r>
              <a:rPr lang="fa-IR" sz="2250" b="1" dirty="0">
                <a:cs typeface="B Nazanin" panose="00000400000000000000" pitchFamily="2" charset="-78"/>
              </a:rPr>
              <a:t> زیر زبانی جایگزین مناسبی  برای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است.</a:t>
            </a:r>
          </a:p>
          <a:p>
            <a:pPr marL="0" indent="0" algn="r" rtl="1">
              <a:buNone/>
            </a:pPr>
            <a:r>
              <a:rPr lang="fa-IR" sz="2250" b="1" dirty="0">
                <a:cs typeface="B Nazanin" panose="00000400000000000000" pitchFamily="2" charset="-78"/>
              </a:rPr>
              <a:t>3) تاکید می شود اولویت با ارجاع فوری بیمار است، اما در </a:t>
            </a:r>
            <a:r>
              <a:rPr lang="fa-IR" sz="2250" b="1" dirty="0" err="1">
                <a:cs typeface="B Nazanin" panose="00000400000000000000" pitchFamily="2" charset="-78"/>
              </a:rPr>
              <a:t>مواردی</a:t>
            </a:r>
            <a:r>
              <a:rPr lang="fa-IR" sz="2250" b="1" dirty="0">
                <a:cs typeface="B Nazanin" panose="00000400000000000000" pitchFamily="2" charset="-78"/>
              </a:rPr>
              <a:t> که امکان انتقال فوری بیمار وجود ندارد،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بعد از 30 دقیقه اندازه گیری شود و اگر متوسط فشار خون شریانی * تا 25 % کاهش نیافت، یک بار دیگر(نوبت دوم) از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یا </a:t>
            </a:r>
            <a:r>
              <a:rPr lang="fa-IR" sz="2250" b="1" dirty="0" err="1">
                <a:cs typeface="B Nazanin" panose="00000400000000000000" pitchFamily="2" charset="-78"/>
              </a:rPr>
              <a:t>نیتروگلیسرین</a:t>
            </a:r>
            <a:r>
              <a:rPr lang="fa-IR" sz="2250" b="1" dirty="0">
                <a:cs typeface="B Nazanin" panose="00000400000000000000" pitchFamily="2" charset="-78"/>
              </a:rPr>
              <a:t> زیر زبانی برای بیمار استفاده شود. در صورت نیاز حداکثر از 3 قرص </a:t>
            </a:r>
            <a:r>
              <a:rPr lang="fa-IR" sz="2250" b="1" dirty="0" err="1">
                <a:cs typeface="B Nazanin" panose="00000400000000000000" pitchFamily="2" charset="-78"/>
              </a:rPr>
              <a:t>کاپتوپریل</a:t>
            </a:r>
            <a:r>
              <a:rPr lang="fa-IR" sz="2250" b="1" dirty="0">
                <a:cs typeface="B Nazanin" panose="00000400000000000000" pitchFamily="2" charset="-78"/>
              </a:rPr>
              <a:t> 25 میلی گرمی زیر زبانی به فاصله نیم ساعت استفاده شود و در اسرع وقت بیمار ارجاع شود.</a:t>
            </a:r>
          </a:p>
          <a:p>
            <a:pPr marL="0" indent="0" algn="r" rtl="1">
              <a:buNone/>
            </a:pPr>
            <a:r>
              <a:rPr lang="fa-IR" sz="2250" b="1" dirty="0">
                <a:solidFill>
                  <a:srgbClr val="C00000"/>
                </a:solidFill>
                <a:cs typeface="B Nazanin" panose="00000400000000000000" pitchFamily="2" charset="-78"/>
              </a:rPr>
              <a:t>نکته: </a:t>
            </a:r>
            <a:r>
              <a:rPr lang="fa-IR" sz="2250" b="1" dirty="0">
                <a:cs typeface="B Nazanin" panose="00000400000000000000" pitchFamily="2" charset="-78"/>
              </a:rPr>
              <a:t>میزان فشار خون باید در عرض 2 تا 6 ساعت به 100/160 میلی متر جیوه برسد. در پایین آوردن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بالای مرحله 3 که ارجاع شده </a:t>
            </a:r>
            <a:r>
              <a:rPr lang="fa-IR" sz="2250" b="1" dirty="0" err="1">
                <a:cs typeface="B Nazanin" panose="00000400000000000000" pitchFamily="2" charset="-78"/>
              </a:rPr>
              <a:t>اند</a:t>
            </a:r>
            <a:r>
              <a:rPr lang="fa-IR" sz="2250" b="1" dirty="0">
                <a:cs typeface="B Nazanin" panose="00000400000000000000" pitchFamily="2" charset="-78"/>
              </a:rPr>
              <a:t>، نباید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سریع به 90/140 میلی متر جیوه برسد. به هیچ وجه نباید از دارویی مثل </a:t>
            </a:r>
            <a:r>
              <a:rPr lang="fa-IR" sz="2250" b="1" dirty="0" err="1">
                <a:cs typeface="B Nazanin" panose="00000400000000000000" pitchFamily="2" charset="-78"/>
              </a:rPr>
              <a:t>نیفیدیپن</a:t>
            </a:r>
            <a:r>
              <a:rPr lang="fa-IR" sz="2250" b="1" dirty="0">
                <a:cs typeface="B Nazanin" panose="00000400000000000000" pitchFamily="2" charset="-78"/>
              </a:rPr>
              <a:t> استفاده شود، زیرا با ایجاد تاکی کاردی(افزایش ضربان قلب) و افت سریع فشار خون، آسیب به اندام های حیاتی را تسریع می کند. </a:t>
            </a:r>
          </a:p>
          <a:p>
            <a:pPr marL="0" indent="0" algn="r" rtl="1">
              <a:buNone/>
            </a:pPr>
            <a:r>
              <a:rPr lang="fa-IR" sz="2250" b="1" dirty="0">
                <a:solidFill>
                  <a:srgbClr val="C00000"/>
                </a:solidFill>
                <a:cs typeface="B Nazanin" panose="00000400000000000000" pitchFamily="2" charset="-78"/>
              </a:rPr>
              <a:t>نکته: </a:t>
            </a:r>
            <a:r>
              <a:rPr lang="fa-IR" sz="2250" b="1" dirty="0">
                <a:cs typeface="B Nazanin" panose="00000400000000000000" pitchFamily="2" charset="-78"/>
              </a:rPr>
              <a:t>اگر بیمار سابقه بیماری </a:t>
            </a:r>
            <a:r>
              <a:rPr lang="fa-IR" sz="2250" b="1" dirty="0" err="1">
                <a:cs typeface="B Nazanin" panose="00000400000000000000" pitchFamily="2" charset="-78"/>
              </a:rPr>
              <a:t>فشارخون</a:t>
            </a:r>
            <a:r>
              <a:rPr lang="fa-IR" sz="2250" b="1" dirty="0">
                <a:cs typeface="B Nazanin" panose="00000400000000000000" pitchFamily="2" charset="-78"/>
              </a:rPr>
              <a:t> بالا دارد و تحت درمان است، زمان و نحوه مصرف داروهای بیمار بررسی شود و توصیه شود داروهایی که به موقع مصرف نشده، مصرف گردد.</a:t>
            </a:r>
          </a:p>
          <a:p>
            <a:pPr marL="0" indent="0" algn="r" rtl="1">
              <a:buNone/>
            </a:pPr>
            <a:endParaRPr lang="en-US" sz="2250" b="1" dirty="0">
              <a:cs typeface="B Nazanin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666204" y="2060442"/>
            <a:ext cx="11450349" cy="1441001"/>
          </a:xfrm>
          <a:prstGeom prst="rect">
            <a:avLst/>
          </a:prstGeom>
        </p:spPr>
        <p:txBody>
          <a:bodyPr vert="horz" lIns="102870" tIns="51435" rIns="102870" bIns="51435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dirty="0">
                <a:cs typeface="B Titr" panose="00000700000000000000" pitchFamily="2" charset="-78"/>
              </a:rPr>
              <a:t>نکات خدمت مراقبت </a:t>
            </a:r>
            <a:r>
              <a:rPr lang="fa-IR" dirty="0" err="1">
                <a:cs typeface="B Titr" panose="00000700000000000000" pitchFamily="2" charset="-78"/>
              </a:rPr>
              <a:t>فشارخون</a:t>
            </a:r>
            <a:r>
              <a:rPr lang="fa-IR" dirty="0">
                <a:cs typeface="B Titr" panose="00000700000000000000" pitchFamily="2" charset="-78"/>
              </a:rPr>
              <a:t> بالا توسط مراقب سلامت/بهورز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239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66900"/>
            <a:ext cx="11727782" cy="1441001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3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آموزش به بیمار</a:t>
            </a:r>
            <a:r>
              <a:rPr lang="fa-IR" sz="3600" b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sz="3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خصوص شیوه زندگی سالم</a:t>
            </a:r>
            <a:br>
              <a:rPr lang="fa-IR" sz="3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r>
              <a:rPr lang="fa-IR" sz="3600" dirty="0">
                <a:latin typeface="B Mitra" panose="00000400000000000000" pitchFamily="2" charset="-78"/>
                <a:cs typeface="B Mitra" panose="00000400000000000000" pitchFamily="2" charset="-78"/>
              </a:rPr>
              <a:t>آموزش خودمراقبتی به کلیه بیماران و توانمندسازی بیماران از طریق فضای مجازی و کلاس های حضوری و .... </a:t>
            </a:r>
            <a:br>
              <a:rPr lang="fa-IR" sz="3600" dirty="0">
                <a:latin typeface="B Mitra" panose="00000400000000000000" pitchFamily="2" charset="-78"/>
                <a:cs typeface="B Mitra" panose="00000400000000000000" pitchFamily="2" charset="-78"/>
              </a:rPr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6157" y="3686175"/>
            <a:ext cx="10029825" cy="5572125"/>
          </a:xfrm>
        </p:spPr>
        <p:txBody>
          <a:bodyPr>
            <a:norm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داشتن فعالیت بدنی منظم 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داشتن یک رژیم غذایی سالم قلبی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ترک مصرف دخانیات و الکل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رعايت دستورات و پیگیری منظم درمان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تکمیل فرم پایش فشارخون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5607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080" y="-27940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80" y="-60960"/>
            <a:ext cx="13721080" cy="10391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1811000" y="0"/>
            <a:ext cx="1828800" cy="18044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sz="28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50% پوشش درمان کاهش خطر سکته قلبی و مغزی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0972263" y="3430046"/>
            <a:ext cx="1581472" cy="9427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10% کاهش مصرف الکل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2144688" y="6167524"/>
            <a:ext cx="1581472" cy="11889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rgbClr val="FFC000"/>
                </a:solidFill>
                <a:latin typeface="Calibri" pitchFamily="34" charset="0"/>
                <a:cs typeface="B Nazanin" panose="00000400000000000000" pitchFamily="2" charset="-78"/>
              </a:rPr>
              <a:t>25% کاهش مرگ و میر قلبی عروقی</a:t>
            </a:r>
            <a:endParaRPr lang="en-US" b="1" dirty="0">
              <a:solidFill>
                <a:srgbClr val="FFC00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0972263" y="9414859"/>
            <a:ext cx="2548050" cy="819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b="1" dirty="0">
                <a:solidFill>
                  <a:srgbClr val="00B050"/>
                </a:solidFill>
                <a:latin typeface="Calibri" pitchFamily="34" charset="0"/>
                <a:cs typeface="B Nazanin" panose="00000400000000000000" pitchFamily="2" charset="-78"/>
              </a:rPr>
              <a:t>80% افزایش پوشش دارو و پاراکلینیک</a:t>
            </a:r>
            <a:endParaRPr lang="en-US" b="1" dirty="0">
              <a:solidFill>
                <a:srgbClr val="00B05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116007" y="9432274"/>
            <a:ext cx="2773704" cy="9427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sz="28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B Nazanin" panose="00000400000000000000" pitchFamily="2" charset="-78"/>
              </a:rPr>
              <a:t>30% کاهش مصرف دخانیات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575377" y="8724900"/>
            <a:ext cx="2539423" cy="9427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sz="2800" b="1" dirty="0">
                <a:solidFill>
                  <a:srgbClr val="0070C0"/>
                </a:solidFill>
                <a:latin typeface="Calibri" pitchFamily="34" charset="0"/>
                <a:cs typeface="B Nazanin" panose="00000400000000000000" pitchFamily="2" charset="-78"/>
              </a:rPr>
              <a:t>30% کاهش مصرف نمک</a:t>
            </a:r>
            <a:endParaRPr lang="en-US" sz="2800" b="1" dirty="0">
              <a:solidFill>
                <a:srgbClr val="0070C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6574" y="6307039"/>
            <a:ext cx="188064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b="1" dirty="0">
                <a:solidFill>
                  <a:srgbClr val="FF3399"/>
                </a:solidFill>
                <a:latin typeface="Calibri" pitchFamily="34" charset="0"/>
                <a:cs typeface="B Nazanin" panose="00000400000000000000" pitchFamily="2" charset="-78"/>
              </a:rPr>
              <a:t>25% کاهش </a:t>
            </a:r>
            <a:endParaRPr lang="en-US" sz="2800" b="1" dirty="0">
              <a:solidFill>
                <a:srgbClr val="FF3399"/>
              </a:solidFill>
              <a:latin typeface="Calibri" pitchFamily="34" charset="0"/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3399"/>
                </a:solidFill>
                <a:latin typeface="Calibri" pitchFamily="34" charset="0"/>
                <a:cs typeface="B Nazanin" panose="00000400000000000000" pitchFamily="2" charset="-78"/>
              </a:rPr>
              <a:t>فشار خون بالا</a:t>
            </a:r>
            <a:endParaRPr lang="en-US" sz="2800" b="1" dirty="0">
              <a:solidFill>
                <a:srgbClr val="FF3399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-34225" y="2119445"/>
            <a:ext cx="2194657" cy="9427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sz="2800" b="1" dirty="0">
                <a:solidFill>
                  <a:srgbClr val="00B0F0"/>
                </a:solidFill>
                <a:latin typeface="Calibri" pitchFamily="34" charset="0"/>
                <a:cs typeface="B Nazanin" panose="00000400000000000000" pitchFamily="2" charset="-78"/>
              </a:rPr>
              <a:t>0% افزایش چاقی و دیابت</a:t>
            </a:r>
            <a:endParaRPr lang="en-US" sz="2800" b="1" dirty="0">
              <a:solidFill>
                <a:srgbClr val="00B0F0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114800" y="2119444"/>
            <a:ext cx="2261274" cy="9427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fa-IR" sz="2800" b="1" dirty="0">
                <a:solidFill>
                  <a:srgbClr val="00FFFF"/>
                </a:solidFill>
                <a:latin typeface="Calibri" pitchFamily="34" charset="0"/>
                <a:cs typeface="B Nazanin" panose="00000400000000000000" pitchFamily="2" charset="-78"/>
              </a:rPr>
              <a:t>25% افزایش فعالیت بدنی</a:t>
            </a:r>
            <a:endParaRPr lang="en-US" sz="2800" b="1" dirty="0">
              <a:solidFill>
                <a:srgbClr val="00FFFF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76074" y="5372101"/>
            <a:ext cx="17773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000" b="1" dirty="0">
                <a:solidFill>
                  <a:schemeClr val="accent1">
                    <a:lumMod val="50000"/>
                  </a:schemeClr>
                </a:solidFill>
                <a:latin typeface="2  Titr"/>
                <a:cs typeface="B Titr" panose="00000700000000000000" pitchFamily="2" charset="-78"/>
              </a:rPr>
              <a:t>9مداخله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2  Titr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03277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آموزش به بیمار</a:t>
            </a:r>
            <a:r>
              <a:rPr lang="fa-IR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خصوص شیوه زندگی سالم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685" y="3048669"/>
            <a:ext cx="12537005" cy="5148330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15000"/>
              </a:lnSpc>
            </a:pPr>
            <a:r>
              <a:rPr lang="fa-IR" sz="225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انجام فعالیت بدنی منظم 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افزایش فعالیت بدنی به تدریج تا سطوح متوسط (مانند پیاده روی سریع) حداقل 5 روز در هفته روزانه 30 دقیقه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کنترل وزن بدن و جلوگیری از اضافه وزن با کاهش مصرف مواد غذایی کالری بالا و داشتن فعالیت بدنی کافی 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25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داشتن یک رژیم غذایی سالم قلبی: 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محدود کردن مصرف نمک به کمتر از 5 گرم در روز ( یک قاشق چای خوری)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کاهش مصرف نمک هنگام پخت و پز، محدود کردن مصرف غذاهای فرآوری شده و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فست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فودها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مصرف پنج واحد (400-500 گرم) میوه و سبزی در روز</a:t>
            </a:r>
            <a:r>
              <a:rPr lang="en-US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r>
              <a:rPr lang="fa-IR" sz="2250" b="1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یک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واحد معادل یک عدد پرتقال، سیب، انبه، موز یا سه قاشق سوپ خوری سبزیجات پخته 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محدود کردن مصرف گوشت چرب، چربی لبنیات و روغن پخت و پز (کمتر از دو قاشق سوپ خوری در روز )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en-US" sz="2250" b="1" dirty="0">
                <a:latin typeface="B Nazanin" panose="00000400000000000000" pitchFamily="2" charset="-78"/>
                <a:ea typeface="Calibri" panose="020F0502020204030204" pitchFamily="34" charset="0"/>
                <a:cs typeface="Arial" panose="020B0604020202090204" pitchFamily="34" charset="0"/>
              </a:rPr>
              <a:t> 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جایگزین کردن روغن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پالم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روغن نارگیل با روغن زیتون،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سویا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ذرت،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کلزا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جایگزین کردن گوشت های دیگر با گوشت سفید ( بدون پوست )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خوردن ماهی حداقل سه بار در هفته،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ترجیحاً</a:t>
            </a:r>
            <a:r>
              <a:rPr lang="fa-IR" sz="225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ماهی روغنی مانند ماهی تن،  ماهی </a:t>
            </a:r>
            <a:r>
              <a:rPr lang="fa-IR" sz="225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سالمون</a:t>
            </a:r>
            <a:endParaRPr lang="en-US" sz="225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algn="r" rtl="1"/>
            <a:endParaRPr lang="en-US" sz="225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86295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آموزش به بیمار</a:t>
            </a:r>
            <a:r>
              <a:rPr lang="fa-IR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خصوص شیوه زندگی سالم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874" y="3063158"/>
            <a:ext cx="11276485" cy="5148330"/>
          </a:xfrm>
        </p:spPr>
        <p:txBody>
          <a:bodyPr>
            <a:normAutofit/>
          </a:bodyPr>
          <a:lstStyle/>
          <a:p>
            <a:pPr algn="r" rtl="1">
              <a:lnSpc>
                <a:spcPct val="115000"/>
              </a:lnSpc>
            </a:pPr>
            <a:r>
              <a:rPr lang="fa-IR" sz="225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ترک مصرف دخانیات و الکل 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تشویق همه غیر سیگاری ها به عدم </a:t>
            </a:r>
            <a:r>
              <a:rPr lang="fa-IR" sz="22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شروع مصرف دخانیات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توصیه قوی به همه سیگاری ها به ترک مصرف سیگار و حمایت از تلاش آنها در این امر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توصیه به ترک به افرادی که اشکال دیگری از دخانیات را مصرف می کنند.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توصیه به عدم مصرف الکل در زمانی که احتمال خطرات افزوده وجود دارد مانند: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رانندگی یا کار با ماشین آلات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بارداری یا شیردهی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مصرف داروهایی که با الکل اثر متقابل دارد.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داشتن شرایط پزشکی که الکل آن را وخیم تر می سازد.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عدم توانایی در کنترل میزان مصرف مشروبات الکلی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817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آموزش به بیمار</a:t>
            </a:r>
            <a:r>
              <a:rPr lang="fa-IR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خصوص شیوه زندگی سالم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874" y="3063158"/>
            <a:ext cx="11276485" cy="5148330"/>
          </a:xfrm>
        </p:spPr>
        <p:txBody>
          <a:bodyPr>
            <a:normAutofit/>
          </a:bodyPr>
          <a:lstStyle/>
          <a:p>
            <a:pPr algn="r" rtl="1">
              <a:lnSpc>
                <a:spcPct val="115000"/>
              </a:lnSpc>
            </a:pPr>
            <a:r>
              <a:rPr lang="fa-IR" sz="2250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رعايت</a:t>
            </a:r>
            <a:r>
              <a:rPr lang="fa-IR" sz="225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دستورات و پیگیری منظم درمان(پای بندی به درمان )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اگر دارویی برای بیمار تجویز شده است در مورد چگونگی مصرف آن در منزل به بیمار آموزش داده شود.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توضیح دادن تفاوت بین داروهای با اثرات کنترل بلند مدت (به عنوان مثال داروهای </a:t>
            </a:r>
            <a:r>
              <a:rPr lang="fa-IR" sz="2250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فشارخون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و داروهایی که برای تسکین سریع تجویز می شود( به عنوان مثال خس </a:t>
            </a:r>
            <a:r>
              <a:rPr lang="fa-IR" sz="2250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سینه )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بیان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دلیل تجویز دارو / داروها به بیمار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نشان دادن مقدار (</a:t>
            </a:r>
            <a:r>
              <a:rPr lang="en-US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dose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مناسب دارو به بیمار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توضیح دادن در خصوص تعداد دفعات مصرف دارو در روز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توضيح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دادن در خصوص برچسب و بسته بندی قرص ها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درک بیمار از مصرف داروی تجویز شده قبل از این که بیمار مرکز سلامت را ترک کند.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توضیح در مورد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اهمیت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داشتن ذخیره کافی از داروها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  <a:p>
            <a:pPr lvl="0" algn="r" rtl="1">
              <a:lnSpc>
                <a:spcPct val="115000"/>
              </a:lnSpc>
              <a:buFont typeface="Wingdings" panose="05000000000000000000" pitchFamily="2" charset="2"/>
              <a:buChar char=""/>
            </a:pPr>
            <a:r>
              <a:rPr lang="fa-IR" sz="2250" dirty="0" err="1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توصيه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dirty="0" err="1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تاكيد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250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نیاز</a:t>
            </a:r>
            <a:r>
              <a:rPr lang="fa-IR" sz="225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مصرف داروها به طور منظم ،حتی اگر هیچ علامتی ندارد.</a:t>
            </a:r>
            <a:endParaRPr lang="en-US" sz="2250" dirty="0"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4806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ADF8-709D-4B3F-AE22-E7B11EDAD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مراقبت فشارخون غیر پزشک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4F82D-A7A0-4E77-B22D-34A1AC54D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تعداد و درصد پوشش مراقبت در معاونت بهداشت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15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AD99-BEF4-4D0E-A8A9-04143E749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/>
              <a:t>در تحلیل شاخص ها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736904-742F-4D83-8E3E-EC0D3070F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شاخص های خود را از نظر شیوع با همسایگان خود مقایسه کنید و از نظر مراقبت ها و سایر شاخص ها با شهرستان های هم جمعیت</a:t>
            </a:r>
          </a:p>
          <a:p>
            <a:pPr algn="r" rtl="1"/>
            <a:r>
              <a:rPr lang="fa-IR" dirty="0"/>
              <a:t>با کدام برون بخشی ها چه کارهایی انجام داده اید؟ برای ساغ  </a:t>
            </a:r>
          </a:p>
          <a:p>
            <a:pPr algn="r" rtl="1"/>
            <a:r>
              <a:rPr lang="fa-IR" dirty="0"/>
              <a:t>در استان برنامه (</a:t>
            </a:r>
            <a:r>
              <a:rPr lang="en-US" dirty="0"/>
              <a:t>DPP</a:t>
            </a:r>
            <a:r>
              <a:rPr lang="fa-IR" dirty="0"/>
              <a:t> ) آموزش بیماران مبتلا به دیابت و فشارخون؟! 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78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C2C59-7C41-4F50-BADE-B952CD2B0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چالش ها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0AF64-F00C-4582-9341-CBBD603D1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400301"/>
            <a:ext cx="13144500" cy="6788945"/>
          </a:xfrm>
        </p:spPr>
        <p:txBody>
          <a:bodyPr>
            <a:normAutofit/>
          </a:bodyPr>
          <a:lstStyle/>
          <a:p>
            <a:pPr algn="r" rtl="1"/>
            <a:r>
              <a:rPr lang="fa-IR" sz="4200" dirty="0">
                <a:cs typeface="B Nazanin" panose="00000400000000000000" pitchFamily="2" charset="-78"/>
              </a:rPr>
              <a:t>بیماریابی کم فشارخون بالا به علت عدم همکاری افراد مشکوک به فشارخون بالا جهت تشخیص قطعی</a:t>
            </a:r>
          </a:p>
          <a:p>
            <a:pPr algn="r" rtl="1"/>
            <a:r>
              <a:rPr lang="fa-IR" sz="4200" dirty="0">
                <a:cs typeface="B Nazanin" panose="00000400000000000000" pitchFamily="2" charset="-78"/>
              </a:rPr>
              <a:t>شیوع بالای فشارخون و عدم همکاری سایر وزارتخانه ها در کاهش عوامل خطر و ایجاد دسترسی به شیوه زندگی سالم</a:t>
            </a:r>
          </a:p>
          <a:p>
            <a:pPr algn="r" rtl="1"/>
            <a:r>
              <a:rPr lang="fa-IR" sz="4200" dirty="0">
                <a:cs typeface="B Nazanin" panose="00000400000000000000" pitchFamily="2" charset="-78"/>
              </a:rPr>
              <a:t>تمایل بیماران به مصرف داروهای گیاهی و طب سنتی به ویژه در بدو تشخیص</a:t>
            </a:r>
          </a:p>
          <a:p>
            <a:pPr algn="r" rtl="1"/>
            <a:r>
              <a:rPr lang="fa-IR" sz="4200" dirty="0">
                <a:cs typeface="B Nazanin" panose="00000400000000000000" pitchFamily="2" charset="-78"/>
              </a:rPr>
              <a:t>پایبندی پایین به مصرف دارو</a:t>
            </a:r>
          </a:p>
          <a:p>
            <a:pPr algn="r" rtl="1"/>
            <a:r>
              <a:rPr lang="fa-IR" sz="4200" dirty="0">
                <a:cs typeface="B Nazanin" panose="00000400000000000000" pitchFamily="2" charset="-78"/>
              </a:rPr>
              <a:t>آموزش ناکافی بیماران در مورد بیماری و مراقبت مناسب</a:t>
            </a:r>
          </a:p>
          <a:p>
            <a:pPr algn="r" rtl="1"/>
            <a:r>
              <a:rPr lang="fa-IR" sz="4200" dirty="0">
                <a:cs typeface="B Nazanin" panose="00000400000000000000" pitchFamily="2" charset="-78"/>
              </a:rPr>
              <a:t>اطلاعات ناکافی پزشکان در مورد مدیریت و درمان مناسب و ارزیابی عوارض </a:t>
            </a:r>
          </a:p>
          <a:p>
            <a:pPr algn="r" rtl="1"/>
            <a:endParaRPr lang="fa-IR" sz="4200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3928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A6A607-735E-4566-8EE3-5956A40AE2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343" y="1306461"/>
            <a:ext cx="5765700" cy="7624068"/>
          </a:xfrm>
        </p:spPr>
      </p:pic>
    </p:spTree>
    <p:extLst>
      <p:ext uri="{BB962C8B-B14F-4D97-AF65-F5344CB8AC3E}">
        <p14:creationId xmlns:p14="http://schemas.microsoft.com/office/powerpoint/2010/main" val="23606730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Chart 2">
            <a:extLst>
              <a:ext uri="{FF2B5EF4-FFF2-40B4-BE49-F238E27FC236}">
                <a16:creationId xmlns:a16="http://schemas.microsoft.com/office/drawing/2014/main" id="{501526EF-2CA6-4544-BCE3-86E367383EDE}"/>
              </a:ext>
            </a:extLst>
          </p:cNvPr>
          <p:cNvGraphicFramePr>
            <a:graphicFrameLocks/>
          </p:cNvGraphicFramePr>
          <p:nvPr/>
        </p:nvGraphicFramePr>
        <p:xfrm>
          <a:off x="152400" y="1285875"/>
          <a:ext cx="13462000" cy="771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Chart" r:id="rId3" imgW="9254530" imgH="4645555" progId="Excel.Chart.8">
                  <p:embed/>
                </p:oleObj>
              </mc:Choice>
              <mc:Fallback>
                <p:oleObj name="Chart" r:id="rId3" imgW="9254530" imgH="4645555" progId="Excel.Chart.8">
                  <p:embed/>
                  <p:pic>
                    <p:nvPicPr>
                      <p:cNvPr id="57346" name="Chart 2">
                        <a:extLst>
                          <a:ext uri="{FF2B5EF4-FFF2-40B4-BE49-F238E27FC236}">
                            <a16:creationId xmlns:a16="http://schemas.microsoft.com/office/drawing/2014/main" id="{501526EF-2CA6-4544-BCE3-86E367383EDE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85875"/>
                        <a:ext cx="13462000" cy="771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39509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639040" y="1426152"/>
          <a:ext cx="12765232" cy="7419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42688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C57651-7E33-4C8D-BEF9-85B749D81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82296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27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048" y="0"/>
            <a:ext cx="1371600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2781300"/>
            <a:ext cx="12801600" cy="5181600"/>
          </a:xfrm>
          <a:prstGeom prst="rect">
            <a:avLst/>
          </a:prstGeom>
        </p:spPr>
        <p:txBody>
          <a:bodyPr>
            <a:noAutofit/>
          </a:bodyPr>
          <a:lstStyle>
            <a:lvl1pPr marL="342884" indent="-342884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13" indent="-285736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3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1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7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50000"/>
              </a:lnSpc>
            </a:pPr>
            <a:r>
              <a:rPr lang="fa-IR" sz="4800" b="1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هیچ عامل خطری در جهان به اندازه فشار خون بالا بار بیماری ندارد. </a:t>
            </a:r>
          </a:p>
          <a:p>
            <a:pPr algn="just" rtl="1">
              <a:lnSpc>
                <a:spcPct val="150000"/>
              </a:lnSpc>
            </a:pPr>
            <a:r>
              <a:rPr lang="fa-IR" sz="4800" b="1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از سال 1368  الی 1394 ، شیوع پرفشاری خون در</a:t>
            </a:r>
            <a:r>
              <a:rPr lang="fa-IR" sz="4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ایران</a:t>
            </a:r>
            <a:r>
              <a:rPr lang="fa-IR" sz="4800" b="1" dirty="0">
                <a:solidFill>
                  <a:schemeClr val="bg1">
                    <a:lumMod val="95000"/>
                  </a:schemeClr>
                </a:solidFill>
                <a:cs typeface="B Nazanin" panose="00000400000000000000" pitchFamily="2" charset="-78"/>
              </a:rPr>
              <a:t>،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حدود</a:t>
            </a:r>
            <a:r>
              <a:rPr lang="fa-IR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۳ برابر </a:t>
            </a:r>
            <a:r>
              <a:rPr lang="fa-I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شده است</a:t>
            </a:r>
            <a:r>
              <a:rPr lang="fa-IR" sz="3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0" y="1181100"/>
            <a:ext cx="7970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حقایق قابل توجه</a:t>
            </a:r>
            <a:endParaRPr lang="en-US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683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400" y="28575"/>
            <a:ext cx="1372108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itle 1"/>
          <p:cNvSpPr txBox="1">
            <a:spLocks/>
          </p:cNvSpPr>
          <p:nvPr/>
        </p:nvSpPr>
        <p:spPr>
          <a:xfrm>
            <a:off x="677334" y="265355"/>
            <a:ext cx="11438466" cy="7028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354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54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بعضی از اهداف برگزاری بسیج سالانه این روز: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cs typeface="B Titr" panose="000007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1231004"/>
            <a:ext cx="13258800" cy="8790642"/>
          </a:xfrm>
          <a:prstGeom prst="rect">
            <a:avLst/>
          </a:prstGeom>
        </p:spPr>
        <p:txBody>
          <a:bodyPr>
            <a:noAutofit/>
          </a:bodyPr>
          <a:lstStyle>
            <a:lvl1pPr marL="342884" indent="-342884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13" indent="-285736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3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1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7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8" algn="l" defTabSz="91435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800" b="1" dirty="0">
              <a:solidFill>
                <a:schemeClr val="accent3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800" b="1" dirty="0">
              <a:solidFill>
                <a:schemeClr val="accent3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800" b="1" dirty="0">
              <a:solidFill>
                <a:schemeClr val="accent3">
                  <a:lumMod val="20000"/>
                  <a:lumOff val="8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کاخ اردشیر بابکان </a:t>
            </a: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یا </a:t>
            </a: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آتشکده فیروز آباد </a:t>
            </a:r>
          </a:p>
          <a:p>
            <a:pPr marL="0" marR="0" lvl="0" indent="0" algn="justLow" defTabSz="914354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a-IR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استان فارس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D66E93-9AA6-4851-83C8-E529223569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612" y="-66676"/>
            <a:ext cx="8486775" cy="1032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60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8100"/>
            <a:ext cx="13716000" cy="103251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A6B1A08-9782-47A6-AACA-383BCEC2B6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89557"/>
              </p:ext>
            </p:extLst>
          </p:nvPr>
        </p:nvGraphicFramePr>
        <p:xfrm>
          <a:off x="710183" y="449309"/>
          <a:ext cx="12320018" cy="6695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5299">
                  <a:extLst>
                    <a:ext uri="{9D8B030D-6E8A-4147-A177-3AD203B41FA5}">
                      <a16:colId xmlns:a16="http://schemas.microsoft.com/office/drawing/2014/main" val="2730603514"/>
                    </a:ext>
                  </a:extLst>
                </a:gridCol>
                <a:gridCol w="2610016">
                  <a:extLst>
                    <a:ext uri="{9D8B030D-6E8A-4147-A177-3AD203B41FA5}">
                      <a16:colId xmlns:a16="http://schemas.microsoft.com/office/drawing/2014/main" val="1956488524"/>
                    </a:ext>
                  </a:extLst>
                </a:gridCol>
                <a:gridCol w="2433585">
                  <a:extLst>
                    <a:ext uri="{9D8B030D-6E8A-4147-A177-3AD203B41FA5}">
                      <a16:colId xmlns:a16="http://schemas.microsoft.com/office/drawing/2014/main" val="1198006945"/>
                    </a:ext>
                  </a:extLst>
                </a:gridCol>
                <a:gridCol w="4791118">
                  <a:extLst>
                    <a:ext uri="{9D8B030D-6E8A-4147-A177-3AD203B41FA5}">
                      <a16:colId xmlns:a16="http://schemas.microsoft.com/office/drawing/2014/main" val="2693101454"/>
                    </a:ext>
                  </a:extLst>
                </a:gridCol>
              </a:tblGrid>
              <a:tr h="752018">
                <a:tc>
                  <a:txBody>
                    <a:bodyPr/>
                    <a:lstStyle/>
                    <a:p>
                      <a:pPr algn="ctr" rtl="1"/>
                      <a:r>
                        <a:rPr lang="fa-IR" sz="36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اصفهان</a:t>
                      </a:r>
                      <a:endParaRPr lang="en-US" sz="3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ایران</a:t>
                      </a:r>
                      <a:endParaRPr lang="en-US" sz="3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جهان</a:t>
                      </a:r>
                      <a:endParaRPr lang="en-US" sz="3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گزارش</a:t>
                      </a:r>
                      <a:r>
                        <a:rPr lang="fa-IR" sz="30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6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فشارخون بالا </a:t>
                      </a:r>
                      <a:endParaRPr lang="en-US" sz="36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59888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marL="0" marR="0" lvl="0" indent="0" algn="ctr" defTabSz="914342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1220000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ده میلیون نفر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1.28 میلیارد نفر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تعداد بیمار مبتلا</a:t>
                      </a:r>
                      <a:r>
                        <a:rPr lang="fa-IR" sz="2800" b="1" baseline="0" dirty="0">
                          <a:cs typeface="B Nazanin" panose="00000400000000000000" pitchFamily="2" charset="-78"/>
                        </a:rPr>
                        <a:t> به فشارخون بالا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7959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33.63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32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؟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درصد ابتلا به فشار خون بالا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(افراد بالای 30 سال)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035560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marL="0" marR="0" lvl="0" indent="0" algn="ctr" defTabSz="914342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33%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38.5 %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46 %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درصد بیماران  مبتلا به فشار خون که از بیماری خود </a:t>
                      </a:r>
                      <a:r>
                        <a:rPr lang="fa-IR" sz="2800" b="1" dirty="0">
                          <a:solidFill>
                            <a:srgbClr val="C00000"/>
                          </a:solidFill>
                          <a:cs typeface="B Nazanin" panose="00000400000000000000" pitchFamily="2" charset="-78"/>
                        </a:rPr>
                        <a:t>اطلاعی ندارند</a:t>
                      </a:r>
                      <a:endParaRPr lang="en-US" sz="2800" b="1" dirty="0">
                        <a:solidFill>
                          <a:srgbClr val="C0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858768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marL="0" marR="0" lvl="0" indent="0" algn="ctr" defTabSz="914342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43%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48 %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58 %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درصد بیمار مبتلا به فشارخون بالا که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دارو مصرف نمی کند</a:t>
                      </a:r>
                      <a:endParaRPr lang="en-US" sz="2800" b="1" dirty="0">
                        <a:solidFill>
                          <a:srgbClr val="FF000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448517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marL="0" marR="0" lvl="0" indent="0" algn="ctr" defTabSz="914342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60%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58 %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79 %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cs typeface="B Nazanin" panose="00000400000000000000" pitchFamily="2" charset="-78"/>
                        </a:rPr>
                        <a:t>درصد </a:t>
                      </a:r>
                      <a:r>
                        <a:rPr lang="fa-IR" sz="2800" b="1" dirty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مراقبت غیر موثر </a:t>
                      </a:r>
                      <a:r>
                        <a:rPr kumimoji="0" lang="fa-I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 بیماران تحت درمان(فشارخون کنترل نشده)</a:t>
                      </a:r>
                      <a:endParaRPr lang="en-US" sz="2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251238"/>
                  </a:ext>
                </a:extLst>
              </a:tr>
              <a:tr h="834829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40%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42%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Nazanin" panose="00000400000000000000" pitchFamily="2" charset="-78"/>
                        </a:rPr>
                        <a:t>21%</a:t>
                      </a:r>
                      <a:endParaRPr lang="en-US" sz="2800" b="1" dirty="0"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درصد </a:t>
                      </a:r>
                      <a:r>
                        <a:rPr kumimoji="0" lang="fa-I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موثر </a:t>
                      </a:r>
                      <a:r>
                        <a:rPr kumimoji="0" lang="fa-I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 بیماران تحت درمان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137160" marR="137160" marT="68580" marB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20521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0C5CF45-4EBB-4B74-B77F-8EEF7728E73B}"/>
              </a:ext>
            </a:extLst>
          </p:cNvPr>
          <p:cNvSpPr/>
          <p:nvPr/>
        </p:nvSpPr>
        <p:spPr>
          <a:xfrm>
            <a:off x="725423" y="7275185"/>
            <a:ext cx="12344401" cy="281145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cs typeface="B Titr" panose="00000700000000000000" pitchFamily="2" charset="-78"/>
              </a:rPr>
              <a:t>در جمعیت تحت پوشش دانشگاه ع پ اصفهان :</a:t>
            </a:r>
          </a:p>
          <a:p>
            <a:pPr algn="ctr" rtl="1"/>
            <a:endParaRPr lang="fa-IR" sz="2400" b="1" dirty="0"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a-IR" sz="2400" b="1" dirty="0">
                <a:cs typeface="B Nazanin" panose="00000400000000000000" pitchFamily="2" charset="-78"/>
              </a:rPr>
              <a:t>400000   نفر از بیمار مبتلا به فشار خون بالا وجود دارد که از بیماری خود اطلاعی ندارند.</a:t>
            </a:r>
          </a:p>
          <a:p>
            <a:pPr marL="342900" indent="-342900" algn="r" rt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a-IR" sz="2400" b="1" dirty="0">
                <a:cs typeface="B Nazanin" panose="00000400000000000000" pitchFamily="2" charset="-78"/>
              </a:rPr>
              <a:t>350000 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rPr>
              <a:t>بیماران مبتلا به فشار خون بالا وجود دارد که دارو مصرف نمی کنند.</a:t>
            </a:r>
          </a:p>
          <a:p>
            <a:pPr marL="342900" indent="-342900" algn="r" rtl="1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prstClr val="black"/>
                </a:solidFill>
                <a:latin typeface="Calibri"/>
                <a:cs typeface="B Nazanin" panose="00000400000000000000" pitchFamily="2" charset="-78"/>
              </a:rPr>
              <a:t>280000 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rPr>
              <a:t>بیماران مبتلا به فشار خون بالا وجود دارد که علیرغم مصرف دارو فشار خونشان کنترل نیست.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018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3716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5173452"/>
              </p:ext>
            </p:extLst>
          </p:nvPr>
        </p:nvGraphicFramePr>
        <p:xfrm>
          <a:off x="381000" y="647700"/>
          <a:ext cx="12801600" cy="929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6713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400" y="266700"/>
            <a:ext cx="13716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1143000" y="3250674"/>
            <a:ext cx="115062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>
                    <a:lumMod val="95000"/>
                  </a:schemeClr>
                </a:solidFill>
                <a:cs typeface="B Titr" panose="00000700000000000000" pitchFamily="2" charset="-78"/>
              </a:rPr>
              <a:t>تعداد مورد انتظار فشارخون بالا در استان اصفهان </a:t>
            </a:r>
          </a:p>
          <a:p>
            <a:pPr algn="ctr" rtl="1"/>
            <a:endParaRPr lang="fa-IR" sz="4000" b="1" dirty="0">
              <a:solidFill>
                <a:schemeClr val="bg1">
                  <a:lumMod val="95000"/>
                </a:schemeClr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sz="4400" b="1" dirty="0">
                <a:solidFill>
                  <a:schemeClr val="bg2">
                    <a:lumMod val="90000"/>
                  </a:schemeClr>
                </a:solidFill>
                <a:cs typeface="B Titr" panose="00000700000000000000" pitchFamily="2" charset="-78"/>
              </a:rPr>
              <a:t>1220000 نفر</a:t>
            </a:r>
          </a:p>
          <a:p>
            <a:pPr algn="ctr" rtl="1"/>
            <a:endParaRPr lang="fa-IR" sz="40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 rtl="1"/>
            <a:endParaRPr lang="fa-IR" sz="40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 rtl="1"/>
            <a:endParaRPr lang="fa-IR" sz="40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 rtl="1"/>
            <a:r>
              <a:rPr lang="fa-IR" sz="4400" b="1" dirty="0">
                <a:solidFill>
                  <a:srgbClr val="FFFF00"/>
                </a:solidFill>
                <a:cs typeface="B Nazanin" panose="00000400000000000000" pitchFamily="2" charset="-78"/>
              </a:rPr>
              <a:t>پیشگیری با اصلاح شیوه زندگی و مداخلات موثر بر عوامل اجتماعی و اقتصادی </a:t>
            </a:r>
            <a:endParaRPr lang="en-US" sz="4400" b="1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algn="ctr" rtl="1"/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37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3716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969425"/>
              </p:ext>
            </p:extLst>
          </p:nvPr>
        </p:nvGraphicFramePr>
        <p:xfrm>
          <a:off x="508000" y="381000"/>
          <a:ext cx="12979400" cy="971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1901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1416</TotalTime>
  <Words>2594</Words>
  <Application>Microsoft Office PowerPoint</Application>
  <PresentationFormat>Custom</PresentationFormat>
  <Paragraphs>231</Paragraphs>
  <Slides>50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6" baseType="lpstr">
      <vt:lpstr>Tahoma</vt:lpstr>
      <vt:lpstr>B Titr</vt:lpstr>
      <vt:lpstr>Symbol</vt:lpstr>
      <vt:lpstr>B Nazanin</vt:lpstr>
      <vt:lpstr>Calibri Light</vt:lpstr>
      <vt:lpstr>Calibri</vt:lpstr>
      <vt:lpstr>Courier New</vt:lpstr>
      <vt:lpstr>Montserrat Ultra-Bold</vt:lpstr>
      <vt:lpstr>Wingdings</vt:lpstr>
      <vt:lpstr>Arial</vt:lpstr>
      <vt:lpstr>B Mitra</vt:lpstr>
      <vt:lpstr>Times New Roman</vt:lpstr>
      <vt:lpstr>2  Titr</vt:lpstr>
      <vt:lpstr>Office Theme</vt:lpstr>
      <vt:lpstr>Retrospect</vt:lpstr>
      <vt:lpstr>Chart</vt:lpstr>
      <vt:lpstr>PowerPoint Presentation</vt:lpstr>
      <vt:lpstr>بررسی شاخص های برنامه   قلب و عروق و فشارخون  بهار 1404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میزان کنترل بالای فشارخون بالا</vt:lpstr>
      <vt:lpstr>PowerPoint Presentation</vt:lpstr>
      <vt:lpstr>شاخص های استپس و شاخص های برنامه راهبردی را همه پزشکان و مراقب سلامت و بهورزان بدانند. آموزش داده شود. رنک مراکز در اختیار همه مراکز باشد و مراکز شاخص های خودشان را با یکدیگر مقایسه کنند و مداخلات لازم را به کمک ستاد شهرستان انجام دهند.   شاخص ها شامل:  </vt:lpstr>
      <vt:lpstr>خطرسنجی قلبی عروقی</vt:lpstr>
      <vt:lpstr>PowerPoint Presentation</vt:lpstr>
      <vt:lpstr>PowerPoint Presentation</vt:lpstr>
      <vt:lpstr>PowerPoint Presentation</vt:lpstr>
      <vt:lpstr>خطرسنجی قلبی عروقی</vt:lpstr>
      <vt:lpstr>خدمت خطرسنجی بر اساس چارت جدید در سامانه تستی</vt:lpstr>
      <vt:lpstr>خدمت خطرسنجی بر اساس چارت جدید در سامانه تستی</vt:lpstr>
      <vt:lpstr>خدمت خطرسنجی بر اساس چارت جدید در سامانه تستی</vt:lpstr>
      <vt:lpstr>مراقبت بيمار مبتلا به فشار خون بالا- غير پزشک: کد 7971</vt:lpstr>
      <vt:lpstr>PowerPoint Presentation</vt:lpstr>
      <vt:lpstr>مراقبت بيمار مبتلا به فشار خون بالا- غير پزشک: کد 7971</vt:lpstr>
      <vt:lpstr>مراقبت بيمار مبتلا به فشار خون بالا- غير پزشک: کد 7971</vt:lpstr>
      <vt:lpstr>مراقبت بيمار مبتلا به فشار خون بالا- غير پزشک: کد 7971</vt:lpstr>
      <vt:lpstr>PowerPoint Presentation</vt:lpstr>
      <vt:lpstr>PowerPoint Presentation</vt:lpstr>
      <vt:lpstr>آموزش به بیمار در خصوص شیوه زندگی سالم آموزش خودمراقبتی به کلیه بیماران و توانمندسازی بیماران از طریق فضای مجازی و کلاس های حضوری و ....  </vt:lpstr>
      <vt:lpstr>آموزش به بیمار در خصوص شیوه زندگی سالم</vt:lpstr>
      <vt:lpstr>آموزش به بیمار در خصوص شیوه زندگی سالم</vt:lpstr>
      <vt:lpstr>آموزش به بیمار در خصوص شیوه زندگی سالم</vt:lpstr>
      <vt:lpstr>مراقبت فشارخون غیر پزشک</vt:lpstr>
      <vt:lpstr>در تحلیل شاخص ها</vt:lpstr>
      <vt:lpstr>چالش ها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Modern World Hypertension Day Instagram Post</dc:title>
  <dc:creator>ASUS</dc:creator>
  <cp:lastModifiedBy>aqa-kasiri</cp:lastModifiedBy>
  <cp:revision>134</cp:revision>
  <dcterms:created xsi:type="dcterms:W3CDTF">2006-08-16T00:00:00Z</dcterms:created>
  <dcterms:modified xsi:type="dcterms:W3CDTF">2025-09-02T06:55:32Z</dcterms:modified>
  <dc:identifier>DAGmvL5cHUo</dc:identifier>
</cp:coreProperties>
</file>