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72" r:id="rId2"/>
    <p:sldId id="257" r:id="rId3"/>
    <p:sldId id="261" r:id="rId4"/>
    <p:sldId id="265" r:id="rId5"/>
    <p:sldId id="260" r:id="rId6"/>
    <p:sldId id="266" r:id="rId7"/>
    <p:sldId id="262" r:id="rId8"/>
    <p:sldId id="267" r:id="rId9"/>
    <p:sldId id="263" r:id="rId10"/>
    <p:sldId id="268" r:id="rId11"/>
    <p:sldId id="264" r:id="rId12"/>
    <p:sldId id="271" r:id="rId13"/>
    <p:sldId id="269" r:id="rId14"/>
    <p:sldId id="270" r:id="rId15"/>
    <p:sldId id="299" r:id="rId16"/>
    <p:sldId id="284" r:id="rId17"/>
    <p:sldId id="293" r:id="rId18"/>
    <p:sldId id="294" r:id="rId19"/>
    <p:sldId id="295" r:id="rId20"/>
    <p:sldId id="296" r:id="rId21"/>
    <p:sldId id="297" r:id="rId22"/>
    <p:sldId id="29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mand\Desktop\&#1588;&#1575;&#1582;&#1589;%20&#1607;&#1575;&#1740;%20&#1587;&#1575;&#1604;%201402\&#1588;&#1575;&#1582;&#1589;%20&#1607;&#1575;&#1740;%2010&#1605;&#1575;&#1607;&#1607;%20&#1587;&#1575;&#1604;%201402%20&#1576;&#1740;&#1605;&#1575;&#1585;&#1740;&#1607;&#1575;&#1740;%20&#1608;&#1575;&#1711;&#1740;&#1585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mand\Desktop\&#1606;&#1605;&#1608;&#1583;&#1575;&#1585;%20&#1607;&#1575;&#1740;%20&#1576;&#1740;&#1605;&#1575;&#1585;&#1740;&#1607;&#1575;\Book1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mand\Desktop\&#1588;&#1575;&#1582;&#1589;%20&#1607;&#1575;&#1740;%20&#1587;&#1575;&#1604;%201402\&#1588;&#1575;&#1582;&#1589;%20&#1607;&#1575;&#1740;%20&#1705;&#1604;%20&#1587;&#1575;&#1604;%201402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mand\Desktop\&#1588;&#1575;&#1582;&#1589;%20&#1607;&#1575;&#1740;%20&#1587;&#1575;&#1604;%201402\&#1588;&#1575;&#1582;&#1589;%20&#1607;&#1575;&#1740;%20&#1705;&#1604;%20&#1587;&#1575;&#1604;%201402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mand\Desktop\&#1588;&#1575;&#1582;&#1589;%20&#1607;&#1575;&#1740;%20&#1587;&#1575;&#1604;%201402\&#1588;&#1575;&#1582;&#1589;%20&#1607;&#1575;&#1740;%20&#1705;&#1604;%20&#1587;&#1575;&#1604;%201402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mand\Desktop\&#1588;&#1575;&#1582;&#1589;%20&#1607;&#1575;&#1740;%20&#1587;&#1575;&#1604;%201402\&#1588;&#1575;&#1582;&#1589;%20&#1607;&#1575;&#1740;%20&#1705;&#1604;%20&#1587;&#1575;&#1604;%201402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mand\Desktop\&#1588;&#1575;&#1582;&#1589;%20&#1607;&#1575;&#1740;%20&#1587;&#1575;&#1604;%201402\&#1588;&#1575;&#1582;&#1589;%20&#1607;&#1575;&#1740;%20&#1705;&#1604;%20&#1587;&#1575;&#1604;%201402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lmand\Desktop\Book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dirty="0"/>
              <a:t>شاخص نمونه گیری سل سال 1402در پایگاه های سلامت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'پایگاه ها'!$C$5:$C$6</c:f>
              <c:strCache>
                <c:ptCount val="2"/>
                <c:pt idx="0">
                  <c:v>سل</c:v>
                </c:pt>
                <c:pt idx="1">
                  <c:v>تعداد انجام  شده  سال 1402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11"/>
              <c:layout>
                <c:manualLayout>
                  <c:x val="-1.2574898055112606E-2"/>
                  <c:y val="-4.72005169014087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4DB-4F36-B803-9312E5781B87}"/>
                </c:ext>
              </c:extLst>
            </c:dLbl>
            <c:dLbl>
              <c:idx val="12"/>
              <c:layout>
                <c:manualLayout>
                  <c:x val="-1.0288552954182904E-2"/>
                  <c:y val="-9.44010338028174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4DB-4F36-B803-9312E5781B87}"/>
                </c:ext>
              </c:extLst>
            </c:dLbl>
            <c:dLbl>
              <c:idx val="13"/>
              <c:layout>
                <c:manualLayout>
                  <c:x val="-2.2863451009295342E-2"/>
                  <c:y val="-2.36002584507043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4DB-4F36-B803-9312E5781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'پایگاه ها'!$B$7:$B$20</c:f>
              <c:strCache>
                <c:ptCount val="14"/>
                <c:pt idx="0">
                  <c:v>گوگد</c:v>
                </c:pt>
                <c:pt idx="1">
                  <c:v>گلشهر</c:v>
                </c:pt>
                <c:pt idx="2">
                  <c:v>حاج علی جمالی</c:v>
                </c:pt>
                <c:pt idx="3">
                  <c:v>فیلاخص</c:v>
                </c:pt>
                <c:pt idx="4">
                  <c:v>رئوف</c:v>
                </c:pt>
                <c:pt idx="5">
                  <c:v>ابولان</c:v>
                </c:pt>
                <c:pt idx="6">
                  <c:v>ابن سینا</c:v>
                </c:pt>
                <c:pt idx="7">
                  <c:v>صحت</c:v>
                </c:pt>
                <c:pt idx="8">
                  <c:v>مقدسی</c:v>
                </c:pt>
                <c:pt idx="9">
                  <c:v>حسن حافظ</c:v>
                </c:pt>
                <c:pt idx="10">
                  <c:v>اسفنجه</c:v>
                </c:pt>
                <c:pt idx="11">
                  <c:v>عظیمی</c:v>
                </c:pt>
                <c:pt idx="12">
                  <c:v>تاجداری</c:v>
                </c:pt>
                <c:pt idx="13">
                  <c:v>جمع کل</c:v>
                </c:pt>
              </c:strCache>
            </c:strRef>
          </c:cat>
          <c:val>
            <c:numRef>
              <c:f>'پایگاه ها'!$C$7:$C$20</c:f>
              <c:numCache>
                <c:formatCode>General</c:formatCode>
                <c:ptCount val="14"/>
                <c:pt idx="0">
                  <c:v>11</c:v>
                </c:pt>
                <c:pt idx="1">
                  <c:v>9</c:v>
                </c:pt>
                <c:pt idx="2">
                  <c:v>3</c:v>
                </c:pt>
                <c:pt idx="3">
                  <c:v>0</c:v>
                </c:pt>
                <c:pt idx="4">
                  <c:v>15</c:v>
                </c:pt>
                <c:pt idx="5">
                  <c:v>0</c:v>
                </c:pt>
                <c:pt idx="6">
                  <c:v>15</c:v>
                </c:pt>
                <c:pt idx="7">
                  <c:v>17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4</c:v>
                </c:pt>
                <c:pt idx="12">
                  <c:v>12</c:v>
                </c:pt>
                <c:pt idx="13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DB-4F36-B803-9312E5781B87}"/>
            </c:ext>
          </c:extLst>
        </c:ser>
        <c:ser>
          <c:idx val="1"/>
          <c:order val="1"/>
          <c:tx>
            <c:strRef>
              <c:f>'پایگاه ها'!$D$5:$D$6</c:f>
              <c:strCache>
                <c:ptCount val="2"/>
                <c:pt idx="0">
                  <c:v>سل</c:v>
                </c:pt>
                <c:pt idx="1">
                  <c:v>تعداد مورد انتظار</c:v>
                </c:pt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'پایگاه ها'!$B$7:$B$20</c:f>
              <c:strCache>
                <c:ptCount val="14"/>
                <c:pt idx="0">
                  <c:v>گوگد</c:v>
                </c:pt>
                <c:pt idx="1">
                  <c:v>گلشهر</c:v>
                </c:pt>
                <c:pt idx="2">
                  <c:v>حاج علی جمالی</c:v>
                </c:pt>
                <c:pt idx="3">
                  <c:v>فیلاخص</c:v>
                </c:pt>
                <c:pt idx="4">
                  <c:v>رئوف</c:v>
                </c:pt>
                <c:pt idx="5">
                  <c:v>ابولان</c:v>
                </c:pt>
                <c:pt idx="6">
                  <c:v>ابن سینا</c:v>
                </c:pt>
                <c:pt idx="7">
                  <c:v>صحت</c:v>
                </c:pt>
                <c:pt idx="8">
                  <c:v>مقدسی</c:v>
                </c:pt>
                <c:pt idx="9">
                  <c:v>حسن حافظ</c:v>
                </c:pt>
                <c:pt idx="10">
                  <c:v>اسفنجه</c:v>
                </c:pt>
                <c:pt idx="11">
                  <c:v>عظیمی</c:v>
                </c:pt>
                <c:pt idx="12">
                  <c:v>تاجداری</c:v>
                </c:pt>
                <c:pt idx="13">
                  <c:v>جمع کل</c:v>
                </c:pt>
              </c:strCache>
            </c:strRef>
          </c:cat>
          <c:val>
            <c:numRef>
              <c:f>'پایگاه ها'!$D$7:$D$20</c:f>
              <c:numCache>
                <c:formatCode>General</c:formatCode>
                <c:ptCount val="14"/>
                <c:pt idx="0">
                  <c:v>21</c:v>
                </c:pt>
                <c:pt idx="1">
                  <c:v>21</c:v>
                </c:pt>
                <c:pt idx="2">
                  <c:v>5</c:v>
                </c:pt>
                <c:pt idx="3">
                  <c:v>5</c:v>
                </c:pt>
                <c:pt idx="4">
                  <c:v>45</c:v>
                </c:pt>
                <c:pt idx="5">
                  <c:v>6</c:v>
                </c:pt>
                <c:pt idx="6">
                  <c:v>50</c:v>
                </c:pt>
                <c:pt idx="7">
                  <c:v>39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22</c:v>
                </c:pt>
                <c:pt idx="12">
                  <c:v>32</c:v>
                </c:pt>
                <c:pt idx="13">
                  <c:v>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DB-4F36-B803-9312E5781B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388294136"/>
        <c:axId val="388294464"/>
        <c:axId val="0"/>
      </c:bar3DChart>
      <c:catAx>
        <c:axId val="388294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388294464"/>
        <c:crosses val="autoZero"/>
        <c:auto val="1"/>
        <c:lblAlgn val="ctr"/>
        <c:lblOffset val="100"/>
        <c:noMultiLvlLbl val="0"/>
      </c:catAx>
      <c:valAx>
        <c:axId val="388294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294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sz="1400" dirty="0"/>
              <a:t>شاخص تب مالت شهرستان درسال1402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'پایگاه ها'!$H$29</c:f>
              <c:strCache>
                <c:ptCount val="1"/>
                <c:pt idx="0">
                  <c:v>تب مالت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'پایگاه ها'!$I$28:$J$28</c:f>
              <c:strCache>
                <c:ptCount val="2"/>
                <c:pt idx="0">
                  <c:v>تعداد فرم گزارش شده از مراکز</c:v>
                </c:pt>
                <c:pt idx="1">
                  <c:v>تعداد بیمار اعلام شده در  سال 1402</c:v>
                </c:pt>
              </c:strCache>
            </c:strRef>
          </c:cat>
          <c:val>
            <c:numRef>
              <c:f>'پایگاه ها'!$I$29:$J$29</c:f>
              <c:numCache>
                <c:formatCode>General</c:formatCode>
                <c:ptCount val="2"/>
                <c:pt idx="0">
                  <c:v>64</c:v>
                </c:pt>
                <c:pt idx="1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86-46C5-87BB-931764CBA5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388283640"/>
        <c:axId val="388290856"/>
        <c:axId val="0"/>
      </c:bar3DChart>
      <c:catAx>
        <c:axId val="388283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388290856"/>
        <c:crosses val="autoZero"/>
        <c:auto val="1"/>
        <c:lblAlgn val="ctr"/>
        <c:lblOffset val="100"/>
        <c:noMultiLvlLbl val="0"/>
      </c:catAx>
      <c:valAx>
        <c:axId val="388290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283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sz="1400" dirty="0"/>
              <a:t>عوارض واکسیناسیون کل شهرستان درسال 1402</a:t>
            </a:r>
          </a:p>
        </c:rich>
      </c:tx>
      <c:layout>
        <c:manualLayout>
          <c:xMode val="edge"/>
          <c:yMode val="edge"/>
          <c:x val="0.13968267500480466"/>
          <c:y val="1.35980491617659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812496050986275"/>
          <c:y val="0.11830302770736358"/>
          <c:w val="0.83454004338350152"/>
          <c:h val="0.806507255415797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'پایگاه ها'!$K$29</c:f>
              <c:strCache>
                <c:ptCount val="1"/>
                <c:pt idx="0">
                  <c:v>شهرستان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'پایگاه ها'!$L$28</c:f>
              <c:strCache>
                <c:ptCount val="1"/>
                <c:pt idx="0">
                  <c:v>عوارض واکسیناسیون</c:v>
                </c:pt>
              </c:strCache>
            </c:strRef>
          </c:cat>
          <c:val>
            <c:numRef>
              <c:f>'پایگاه ها'!$L$29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0E-4EA5-BF10-0FCD380F9C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346027200"/>
        <c:axId val="346031136"/>
        <c:axId val="0"/>
      </c:bar3DChart>
      <c:catAx>
        <c:axId val="34602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346031136"/>
        <c:crosses val="autoZero"/>
        <c:auto val="1"/>
        <c:lblAlgn val="ctr"/>
        <c:lblOffset val="100"/>
        <c:noMultiLvlLbl val="0"/>
      </c:catAx>
      <c:valAx>
        <c:axId val="346031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6027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dirty="0"/>
              <a:t>شاخص های شهرستان درسال 1402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'پایگاه ها'!$E$28</c:f>
              <c:strCache>
                <c:ptCount val="1"/>
                <c:pt idx="0">
                  <c:v>تعداد انجام  شده  سال 1402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'پایگاه ها'!$D$29:$D$31</c:f>
              <c:strCache>
                <c:ptCount val="3"/>
                <c:pt idx="0">
                  <c:v>سل</c:v>
                </c:pt>
                <c:pt idx="1">
                  <c:v>مالاریا</c:v>
                </c:pt>
                <c:pt idx="2">
                  <c:v>التور</c:v>
                </c:pt>
              </c:strCache>
            </c:strRef>
          </c:cat>
          <c:val>
            <c:numRef>
              <c:f>'پایگاه ها'!$E$29:$E$31</c:f>
              <c:numCache>
                <c:formatCode>General</c:formatCode>
                <c:ptCount val="3"/>
                <c:pt idx="0">
                  <c:v>277</c:v>
                </c:pt>
                <c:pt idx="1">
                  <c:v>203</c:v>
                </c:pt>
                <c:pt idx="2">
                  <c:v>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80-4F27-820B-6021F64442E5}"/>
            </c:ext>
          </c:extLst>
        </c:ser>
        <c:ser>
          <c:idx val="1"/>
          <c:order val="1"/>
          <c:tx>
            <c:strRef>
              <c:f>'پایگاه ها'!$F$28</c:f>
              <c:strCache>
                <c:ptCount val="1"/>
                <c:pt idx="0">
                  <c:v>تعداد مورد انتظار</c:v>
                </c:pt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'پایگاه ها'!$D$29:$D$31</c:f>
              <c:strCache>
                <c:ptCount val="3"/>
                <c:pt idx="0">
                  <c:v>سل</c:v>
                </c:pt>
                <c:pt idx="1">
                  <c:v>مالاریا</c:v>
                </c:pt>
                <c:pt idx="2">
                  <c:v>التور</c:v>
                </c:pt>
              </c:strCache>
            </c:strRef>
          </c:cat>
          <c:val>
            <c:numRef>
              <c:f>'پایگاه ها'!$F$29:$F$31</c:f>
              <c:numCache>
                <c:formatCode>General</c:formatCode>
                <c:ptCount val="3"/>
                <c:pt idx="0">
                  <c:v>296</c:v>
                </c:pt>
                <c:pt idx="1">
                  <c:v>418</c:v>
                </c:pt>
                <c:pt idx="2">
                  <c:v>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80-4F27-820B-6021F64442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384393224"/>
        <c:axId val="384388304"/>
        <c:axId val="0"/>
      </c:bar3DChart>
      <c:catAx>
        <c:axId val="384393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4388304"/>
        <c:crosses val="autoZero"/>
        <c:auto val="1"/>
        <c:lblAlgn val="ctr"/>
        <c:lblOffset val="100"/>
        <c:noMultiLvlLbl val="0"/>
      </c:catAx>
      <c:valAx>
        <c:axId val="38438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4393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sz="1800" dirty="0">
                <a:solidFill>
                  <a:srgbClr val="00B0F0"/>
                </a:solidFill>
              </a:rPr>
              <a:t>پوشش واکسیناسیون</a:t>
            </a:r>
            <a:r>
              <a:rPr lang="fa-IR" sz="1800" baseline="0" dirty="0">
                <a:solidFill>
                  <a:srgbClr val="00B0F0"/>
                </a:solidFill>
              </a:rPr>
              <a:t> زیر 7سال و زنان باردار طی 6سال گذشته شهرستان گلپایگان</a:t>
            </a:r>
            <a:endParaRPr lang="en-US" sz="1800" dirty="0">
              <a:solidFill>
                <a:srgbClr val="00B0F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Sheet2!$A$37</c:f>
              <c:strCache>
                <c:ptCount val="1"/>
                <c:pt idx="0">
                  <c:v>ب ث ژ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Sheet2!$B$36:$G$36</c:f>
              <c:strCache>
                <c:ptCount val="6"/>
                <c:pt idx="0">
                  <c:v>سال 97</c:v>
                </c:pt>
                <c:pt idx="1">
                  <c:v>سال98</c:v>
                </c:pt>
                <c:pt idx="2">
                  <c:v>سال99</c:v>
                </c:pt>
                <c:pt idx="3">
                  <c:v>سال1400</c:v>
                </c:pt>
                <c:pt idx="4">
                  <c:v>سال1401</c:v>
                </c:pt>
                <c:pt idx="5">
                  <c:v>سال1402</c:v>
                </c:pt>
              </c:strCache>
            </c:strRef>
          </c:cat>
          <c:val>
            <c:numRef>
              <c:f>Sheet2!$B$37:$G$37</c:f>
              <c:numCache>
                <c:formatCode>General</c:formatCode>
                <c:ptCount val="6"/>
                <c:pt idx="0">
                  <c:v>85</c:v>
                </c:pt>
                <c:pt idx="1">
                  <c:v>88</c:v>
                </c:pt>
                <c:pt idx="2">
                  <c:v>89</c:v>
                </c:pt>
                <c:pt idx="3">
                  <c:v>94</c:v>
                </c:pt>
                <c:pt idx="4">
                  <c:v>95</c:v>
                </c:pt>
                <c:pt idx="5">
                  <c:v>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F4-48B9-B8B5-5E5DBA999C60}"/>
            </c:ext>
          </c:extLst>
        </c:ser>
        <c:ser>
          <c:idx val="1"/>
          <c:order val="1"/>
          <c:tx>
            <c:strRef>
              <c:f>Sheet2!$A$38</c:f>
              <c:strCache>
                <c:ptCount val="1"/>
                <c:pt idx="0">
                  <c:v>پنتا والان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Sheet2!$B$36:$G$36</c:f>
              <c:strCache>
                <c:ptCount val="6"/>
                <c:pt idx="0">
                  <c:v>سال 97</c:v>
                </c:pt>
                <c:pt idx="1">
                  <c:v>سال98</c:v>
                </c:pt>
                <c:pt idx="2">
                  <c:v>سال99</c:v>
                </c:pt>
                <c:pt idx="3">
                  <c:v>سال1400</c:v>
                </c:pt>
                <c:pt idx="4">
                  <c:v>سال1401</c:v>
                </c:pt>
                <c:pt idx="5">
                  <c:v>سال1402</c:v>
                </c:pt>
              </c:strCache>
            </c:strRef>
          </c:cat>
          <c:val>
            <c:numRef>
              <c:f>Sheet2!$B$38:$G$38</c:f>
              <c:numCache>
                <c:formatCode>General</c:formatCode>
                <c:ptCount val="6"/>
                <c:pt idx="0">
                  <c:v>96</c:v>
                </c:pt>
                <c:pt idx="1">
                  <c:v>97</c:v>
                </c:pt>
                <c:pt idx="2">
                  <c:v>110</c:v>
                </c:pt>
                <c:pt idx="3">
                  <c:v>98</c:v>
                </c:pt>
                <c:pt idx="4">
                  <c:v>97</c:v>
                </c:pt>
                <c:pt idx="5">
                  <c:v>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F4-48B9-B8B5-5E5DBA999C60}"/>
            </c:ext>
          </c:extLst>
        </c:ser>
        <c:ser>
          <c:idx val="2"/>
          <c:order val="2"/>
          <c:tx>
            <c:strRef>
              <c:f>Sheet2!$A$39</c:f>
              <c:strCache>
                <c:ptCount val="1"/>
                <c:pt idx="0">
                  <c:v>MMR1</c:v>
                </c:pt>
              </c:strCache>
            </c:strRef>
          </c:tx>
          <c:spPr>
            <a:ln w="22225" cap="rnd">
              <a:solidFill>
                <a:schemeClr val="accent3"/>
              </a:solidFill>
            </a:ln>
            <a:effectLst>
              <a:glow rad="139700">
                <a:schemeClr val="accent3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Lbl>
              <c:idx val="2"/>
              <c:layout>
                <c:manualLayout>
                  <c:x val="-2.4809957349081365E-2"/>
                  <c:y val="-4.71640639188898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F4-48B9-B8B5-5E5DBA999C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Sheet2!$B$36:$G$36</c:f>
              <c:strCache>
                <c:ptCount val="6"/>
                <c:pt idx="0">
                  <c:v>سال 97</c:v>
                </c:pt>
                <c:pt idx="1">
                  <c:v>سال98</c:v>
                </c:pt>
                <c:pt idx="2">
                  <c:v>سال99</c:v>
                </c:pt>
                <c:pt idx="3">
                  <c:v>سال1400</c:v>
                </c:pt>
                <c:pt idx="4">
                  <c:v>سال1401</c:v>
                </c:pt>
                <c:pt idx="5">
                  <c:v>سال1402</c:v>
                </c:pt>
              </c:strCache>
            </c:strRef>
          </c:cat>
          <c:val>
            <c:numRef>
              <c:f>Sheet2!$B$39:$G$39</c:f>
              <c:numCache>
                <c:formatCode>General</c:formatCode>
                <c:ptCount val="6"/>
                <c:pt idx="0">
                  <c:v>103</c:v>
                </c:pt>
                <c:pt idx="1">
                  <c:v>102</c:v>
                </c:pt>
                <c:pt idx="2">
                  <c:v>109</c:v>
                </c:pt>
                <c:pt idx="3">
                  <c:v>110</c:v>
                </c:pt>
                <c:pt idx="4">
                  <c:v>99</c:v>
                </c:pt>
                <c:pt idx="5">
                  <c:v>103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AF4-48B9-B8B5-5E5DBA999C60}"/>
            </c:ext>
          </c:extLst>
        </c:ser>
        <c:ser>
          <c:idx val="3"/>
          <c:order val="3"/>
          <c:tx>
            <c:strRef>
              <c:f>Sheet2!$A$40</c:f>
              <c:strCache>
                <c:ptCount val="1"/>
                <c:pt idx="0">
                  <c:v>توام باردار</c:v>
                </c:pt>
              </c:strCache>
            </c:strRef>
          </c:tx>
          <c:spPr>
            <a:ln w="22225" cap="rnd">
              <a:solidFill>
                <a:schemeClr val="accent4"/>
              </a:solidFill>
            </a:ln>
            <a:effectLst>
              <a:glow rad="139700">
                <a:schemeClr val="accent4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Sheet2!$B$36:$G$36</c:f>
              <c:strCache>
                <c:ptCount val="6"/>
                <c:pt idx="0">
                  <c:v>سال 97</c:v>
                </c:pt>
                <c:pt idx="1">
                  <c:v>سال98</c:v>
                </c:pt>
                <c:pt idx="2">
                  <c:v>سال99</c:v>
                </c:pt>
                <c:pt idx="3">
                  <c:v>سال1400</c:v>
                </c:pt>
                <c:pt idx="4">
                  <c:v>سال1401</c:v>
                </c:pt>
                <c:pt idx="5">
                  <c:v>سال1402</c:v>
                </c:pt>
              </c:strCache>
            </c:strRef>
          </c:cat>
          <c:val>
            <c:numRef>
              <c:f>Sheet2!$B$40:$G$40</c:f>
              <c:numCache>
                <c:formatCode>General</c:formatCode>
                <c:ptCount val="6"/>
                <c:pt idx="0">
                  <c:v>44</c:v>
                </c:pt>
                <c:pt idx="1">
                  <c:v>45</c:v>
                </c:pt>
                <c:pt idx="2">
                  <c:v>42</c:v>
                </c:pt>
                <c:pt idx="3">
                  <c:v>35</c:v>
                </c:pt>
                <c:pt idx="4">
                  <c:v>48</c:v>
                </c:pt>
                <c:pt idx="5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AF4-48B9-B8B5-5E5DBA999C6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35034656"/>
        <c:axId val="435041216"/>
      </c:lineChart>
      <c:catAx>
        <c:axId val="43503465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B0F0"/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435041216"/>
        <c:crosses val="autoZero"/>
        <c:auto val="1"/>
        <c:lblAlgn val="ctr"/>
        <c:lblOffset val="100"/>
        <c:noMultiLvlLbl val="0"/>
      </c:catAx>
      <c:valAx>
        <c:axId val="43504121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5034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rgbClr val="00B0F0"/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r>
              <a:rPr lang="fa-IR" sz="1600">
                <a:cs typeface="B Nazanin" panose="00000400000000000000" pitchFamily="2" charset="-78"/>
              </a:rPr>
              <a:t>پوشش</a:t>
            </a:r>
            <a:r>
              <a:rPr lang="fa-IR" sz="1600" baseline="0">
                <a:cs typeface="B Nazanin" panose="00000400000000000000" pitchFamily="2" charset="-78"/>
              </a:rPr>
              <a:t> واکسن پنتاوالان1 شهرستان گلپایگان درسال1402 در مراکز و پایگاه های سلامت </a:t>
            </a:r>
            <a:endParaRPr lang="en-US" sz="1600">
              <a:cs typeface="B Nazanin" panose="00000400000000000000" pitchFamily="2" charset="-7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'پوشش کلی واکسیناسیون'!$S$4</c:f>
              <c:strCache>
                <c:ptCount val="1"/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cat>
            <c:strRef>
              <c:f>'پوشش کلی واکسیناسیون'!$R$5:$R$15</c:f>
              <c:strCache>
                <c:ptCount val="11"/>
                <c:pt idx="1">
                  <c:v>ابن سینا</c:v>
                </c:pt>
                <c:pt idx="2">
                  <c:v>صحت</c:v>
                </c:pt>
                <c:pt idx="3">
                  <c:v>گلشهر</c:v>
                </c:pt>
                <c:pt idx="4">
                  <c:v>رئوف</c:v>
                </c:pt>
                <c:pt idx="5">
                  <c:v>عظیمی</c:v>
                </c:pt>
                <c:pt idx="6">
                  <c:v>تاجداری</c:v>
                </c:pt>
                <c:pt idx="7">
                  <c:v>مرکز عظیمی</c:v>
                </c:pt>
                <c:pt idx="8">
                  <c:v>گوگد</c:v>
                </c:pt>
                <c:pt idx="9">
                  <c:v>سرآور</c:v>
                </c:pt>
                <c:pt idx="10">
                  <c:v>سعیدآباد</c:v>
                </c:pt>
              </c:strCache>
            </c:strRef>
          </c:cat>
          <c:val>
            <c:numRef>
              <c:f>'پوشش کلی واکسیناسیون'!$S$5:$S$15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0-65AB-41ED-A585-90BC3245FB9A}"/>
            </c:ext>
          </c:extLst>
        </c:ser>
        <c:ser>
          <c:idx val="1"/>
          <c:order val="1"/>
          <c:tx>
            <c:strRef>
              <c:f>'پوشش کلی واکسیناسیون'!$T$4</c:f>
              <c:strCache>
                <c:ptCount val="1"/>
                <c:pt idx="0">
                  <c:v>تعداد تزریق واکسن پنتا والان 1</c:v>
                </c:pt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dLbl>
              <c:idx val="8"/>
              <c:layout>
                <c:manualLayout>
                  <c:x val="-7.6540375047837736E-3"/>
                  <c:y val="-9.365579334635397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5AB-41ED-A585-90BC3245FB9A}"/>
                </c:ext>
              </c:extLst>
            </c:dLbl>
            <c:dLbl>
              <c:idx val="9"/>
              <c:layout>
                <c:manualLayout>
                  <c:x val="-1.2246460007654151E-2"/>
                  <c:y val="-2.55427841634747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5AB-41ED-A585-90BC3245FB9A}"/>
                </c:ext>
              </c:extLst>
            </c:dLbl>
            <c:dLbl>
              <c:idx val="10"/>
              <c:layout>
                <c:manualLayout>
                  <c:x val="-1.3777267508610904E-2"/>
                  <c:y val="-5.10855683269485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5AB-41ED-A585-90BC3245FB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'پوشش کلی واکسیناسیون'!$R$5:$R$15</c:f>
              <c:strCache>
                <c:ptCount val="11"/>
                <c:pt idx="1">
                  <c:v>ابن سینا</c:v>
                </c:pt>
                <c:pt idx="2">
                  <c:v>صحت</c:v>
                </c:pt>
                <c:pt idx="3">
                  <c:v>گلشهر</c:v>
                </c:pt>
                <c:pt idx="4">
                  <c:v>رئوف</c:v>
                </c:pt>
                <c:pt idx="5">
                  <c:v>عظیمی</c:v>
                </c:pt>
                <c:pt idx="6">
                  <c:v>تاجداری</c:v>
                </c:pt>
                <c:pt idx="7">
                  <c:v>مرکز عظیمی</c:v>
                </c:pt>
                <c:pt idx="8">
                  <c:v>گوگد</c:v>
                </c:pt>
                <c:pt idx="9">
                  <c:v>سرآور</c:v>
                </c:pt>
                <c:pt idx="10">
                  <c:v>سعیدآباد</c:v>
                </c:pt>
              </c:strCache>
            </c:strRef>
          </c:cat>
          <c:val>
            <c:numRef>
              <c:f>'پوشش کلی واکسیناسیون'!$T$5:$T$15</c:f>
              <c:numCache>
                <c:formatCode>General</c:formatCode>
                <c:ptCount val="11"/>
                <c:pt idx="1">
                  <c:v>135</c:v>
                </c:pt>
                <c:pt idx="2">
                  <c:v>115</c:v>
                </c:pt>
                <c:pt idx="3">
                  <c:v>81</c:v>
                </c:pt>
                <c:pt idx="4">
                  <c:v>164</c:v>
                </c:pt>
                <c:pt idx="5">
                  <c:v>77</c:v>
                </c:pt>
                <c:pt idx="6">
                  <c:v>156</c:v>
                </c:pt>
                <c:pt idx="7">
                  <c:v>252</c:v>
                </c:pt>
                <c:pt idx="8">
                  <c:v>83</c:v>
                </c:pt>
                <c:pt idx="9">
                  <c:v>7</c:v>
                </c:pt>
                <c:pt idx="10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AB-41ED-A585-90BC3245FB9A}"/>
            </c:ext>
          </c:extLst>
        </c:ser>
        <c:ser>
          <c:idx val="2"/>
          <c:order val="2"/>
          <c:tx>
            <c:strRef>
              <c:f>'پوشش کلی واکسیناسیون'!$U$4</c:f>
              <c:strCache>
                <c:ptCount val="1"/>
                <c:pt idx="0">
                  <c:v>درصد تزریق پنتاوالان 1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accent3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'پوشش کلی واکسیناسیون'!$R$5:$R$15</c:f>
              <c:strCache>
                <c:ptCount val="11"/>
                <c:pt idx="1">
                  <c:v>ابن سینا</c:v>
                </c:pt>
                <c:pt idx="2">
                  <c:v>صحت</c:v>
                </c:pt>
                <c:pt idx="3">
                  <c:v>گلشهر</c:v>
                </c:pt>
                <c:pt idx="4">
                  <c:v>رئوف</c:v>
                </c:pt>
                <c:pt idx="5">
                  <c:v>عظیمی</c:v>
                </c:pt>
                <c:pt idx="6">
                  <c:v>تاجداری</c:v>
                </c:pt>
                <c:pt idx="7">
                  <c:v>مرکز عظیمی</c:v>
                </c:pt>
                <c:pt idx="8">
                  <c:v>گوگد</c:v>
                </c:pt>
                <c:pt idx="9">
                  <c:v>سرآور</c:v>
                </c:pt>
                <c:pt idx="10">
                  <c:v>سعیدآباد</c:v>
                </c:pt>
              </c:strCache>
            </c:strRef>
          </c:cat>
          <c:val>
            <c:numRef>
              <c:f>'پوشش کلی واکسیناسیون'!$U$5:$U$15</c:f>
              <c:numCache>
                <c:formatCode>General</c:formatCode>
                <c:ptCount val="11"/>
                <c:pt idx="1">
                  <c:v>100</c:v>
                </c:pt>
                <c:pt idx="2">
                  <c:v>101</c:v>
                </c:pt>
                <c:pt idx="3">
                  <c:v>96</c:v>
                </c:pt>
                <c:pt idx="4">
                  <c:v>101</c:v>
                </c:pt>
                <c:pt idx="5">
                  <c:v>108</c:v>
                </c:pt>
                <c:pt idx="6">
                  <c:v>111</c:v>
                </c:pt>
                <c:pt idx="7">
                  <c:v>108</c:v>
                </c:pt>
                <c:pt idx="8">
                  <c:v>101</c:v>
                </c:pt>
                <c:pt idx="9">
                  <c:v>233</c:v>
                </c:pt>
                <c:pt idx="10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5AB-41ED-A585-90BC3245FB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391843760"/>
        <c:axId val="391834248"/>
        <c:axId val="0"/>
      </c:bar3DChart>
      <c:catAx>
        <c:axId val="39184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391834248"/>
        <c:crosses val="autoZero"/>
        <c:auto val="1"/>
        <c:lblAlgn val="ctr"/>
        <c:lblOffset val="100"/>
        <c:noMultiLvlLbl val="0"/>
      </c:catAx>
      <c:valAx>
        <c:axId val="391834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843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sz="1600" dirty="0">
                <a:cs typeface="B Nazanin" panose="00000400000000000000" pitchFamily="2" charset="-78"/>
              </a:rPr>
              <a:t>پوشش واکسن پنتاالان3 شهرستان گلپایگان درسال 1402 در </a:t>
            </a:r>
            <a:r>
              <a:rPr lang="fa-IR" sz="1600" dirty="0" smtClean="0">
                <a:cs typeface="B Nazanin" panose="00000400000000000000" pitchFamily="2" charset="-78"/>
              </a:rPr>
              <a:t>مراکز </a:t>
            </a:r>
            <a:r>
              <a:rPr lang="fa-IR" sz="1600" dirty="0">
                <a:cs typeface="B Nazanin" panose="00000400000000000000" pitchFamily="2" charset="-78"/>
              </a:rPr>
              <a:t>و پایگاه های سلامت</a:t>
            </a:r>
            <a:endParaRPr lang="en-US" sz="1600" dirty="0">
              <a:cs typeface="B Nazanin" panose="00000400000000000000" pitchFamily="2" charset="-7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'پوشش کلی واکسیناسیون'!$D$17</c:f>
              <c:strCache>
                <c:ptCount val="1"/>
                <c:pt idx="0">
                  <c:v>تعداد تزریق واکسن پنتا والان 3</c:v>
                </c:pt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'پوشش کلی واکسیناسیون'!$B$18:$C$28</c:f>
              <c:strCache>
                <c:ptCount val="11"/>
                <c:pt idx="1">
                  <c:v>ابن سینا</c:v>
                </c:pt>
                <c:pt idx="2">
                  <c:v>صحت</c:v>
                </c:pt>
                <c:pt idx="3">
                  <c:v>گلشهر</c:v>
                </c:pt>
                <c:pt idx="4">
                  <c:v>رئوف</c:v>
                </c:pt>
                <c:pt idx="5">
                  <c:v>عظیمی</c:v>
                </c:pt>
                <c:pt idx="6">
                  <c:v>تاجداری</c:v>
                </c:pt>
                <c:pt idx="7">
                  <c:v>مرکز عظیمی</c:v>
                </c:pt>
                <c:pt idx="8">
                  <c:v>گوگد</c:v>
                </c:pt>
                <c:pt idx="9">
                  <c:v>سرآور</c:v>
                </c:pt>
                <c:pt idx="10">
                  <c:v>سعیدآباد</c:v>
                </c:pt>
              </c:strCache>
            </c:strRef>
          </c:cat>
          <c:val>
            <c:numRef>
              <c:f>'پوشش کلی واکسیناسیون'!$D$18:$D$28</c:f>
              <c:numCache>
                <c:formatCode>General</c:formatCode>
                <c:ptCount val="11"/>
                <c:pt idx="1">
                  <c:v>137</c:v>
                </c:pt>
                <c:pt idx="2">
                  <c:v>102</c:v>
                </c:pt>
                <c:pt idx="3">
                  <c:v>85</c:v>
                </c:pt>
                <c:pt idx="4">
                  <c:v>171</c:v>
                </c:pt>
                <c:pt idx="5">
                  <c:v>68</c:v>
                </c:pt>
                <c:pt idx="6">
                  <c:v>138</c:v>
                </c:pt>
                <c:pt idx="7">
                  <c:v>227</c:v>
                </c:pt>
                <c:pt idx="8">
                  <c:v>87</c:v>
                </c:pt>
                <c:pt idx="9">
                  <c:v>6</c:v>
                </c:pt>
                <c:pt idx="1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49-47D6-A72F-B522FEC615EE}"/>
            </c:ext>
          </c:extLst>
        </c:ser>
        <c:ser>
          <c:idx val="1"/>
          <c:order val="1"/>
          <c:tx>
            <c:strRef>
              <c:f>'پوشش کلی واکسیناسیون'!$E$17</c:f>
              <c:strCache>
                <c:ptCount val="1"/>
                <c:pt idx="0">
                  <c:v>درصد تزریق پنتاوالان 3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'پوشش کلی واکسیناسیون'!$B$18:$C$28</c:f>
              <c:strCache>
                <c:ptCount val="11"/>
                <c:pt idx="1">
                  <c:v>ابن سینا</c:v>
                </c:pt>
                <c:pt idx="2">
                  <c:v>صحت</c:v>
                </c:pt>
                <c:pt idx="3">
                  <c:v>گلشهر</c:v>
                </c:pt>
                <c:pt idx="4">
                  <c:v>رئوف</c:v>
                </c:pt>
                <c:pt idx="5">
                  <c:v>عظیمی</c:v>
                </c:pt>
                <c:pt idx="6">
                  <c:v>تاجداری</c:v>
                </c:pt>
                <c:pt idx="7">
                  <c:v>مرکز عظیمی</c:v>
                </c:pt>
                <c:pt idx="8">
                  <c:v>گوگد</c:v>
                </c:pt>
                <c:pt idx="9">
                  <c:v>سرآور</c:v>
                </c:pt>
                <c:pt idx="10">
                  <c:v>سعیدآباد</c:v>
                </c:pt>
              </c:strCache>
            </c:strRef>
          </c:cat>
          <c:val>
            <c:numRef>
              <c:f>'پوشش کلی واکسیناسیون'!$E$18:$E$28</c:f>
              <c:numCache>
                <c:formatCode>General</c:formatCode>
                <c:ptCount val="11"/>
                <c:pt idx="1">
                  <c:v>101</c:v>
                </c:pt>
                <c:pt idx="2">
                  <c:v>90</c:v>
                </c:pt>
                <c:pt idx="3">
                  <c:v>101</c:v>
                </c:pt>
                <c:pt idx="4">
                  <c:v>105</c:v>
                </c:pt>
                <c:pt idx="5">
                  <c:v>95</c:v>
                </c:pt>
                <c:pt idx="6">
                  <c:v>98</c:v>
                </c:pt>
                <c:pt idx="7">
                  <c:v>97</c:v>
                </c:pt>
                <c:pt idx="8">
                  <c:v>106</c:v>
                </c:pt>
                <c:pt idx="9">
                  <c:v>200</c:v>
                </c:pt>
                <c:pt idx="10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49-47D6-A72F-B522FEC61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391049816"/>
        <c:axId val="391051128"/>
        <c:axId val="0"/>
      </c:bar3DChart>
      <c:catAx>
        <c:axId val="391049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391051128"/>
        <c:crosses val="autoZero"/>
        <c:auto val="1"/>
        <c:lblAlgn val="ctr"/>
        <c:lblOffset val="100"/>
        <c:noMultiLvlLbl val="0"/>
      </c:catAx>
      <c:valAx>
        <c:axId val="391051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049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rtl="1"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sz="1600">
                <a:cs typeface="B Nazanin" panose="00000400000000000000" pitchFamily="2" charset="-78"/>
              </a:rPr>
              <a:t>پوشش</a:t>
            </a:r>
            <a:r>
              <a:rPr lang="fa-IR" sz="1600" baseline="0">
                <a:cs typeface="B Nazanin" panose="00000400000000000000" pitchFamily="2" charset="-78"/>
              </a:rPr>
              <a:t> واکسن </a:t>
            </a:r>
            <a:r>
              <a:rPr lang="en-US" sz="1600" baseline="0">
                <a:cs typeface="B Nazanin" panose="00000400000000000000" pitchFamily="2" charset="-78"/>
              </a:rPr>
              <a:t>MMR1</a:t>
            </a:r>
            <a:r>
              <a:rPr lang="fa-IR" sz="1600" baseline="0">
                <a:cs typeface="B Nazanin" panose="00000400000000000000" pitchFamily="2" charset="-78"/>
              </a:rPr>
              <a:t>شهرستان گلپایگان درسال 1402 در مراکز و پایگاه های سلامت</a:t>
            </a:r>
            <a:endParaRPr lang="en-US" sz="1600">
              <a:cs typeface="B Nazanin" panose="00000400000000000000" pitchFamily="2" charset="-7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1"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'پوشش کلی واکسیناسیون'!$I$18</c:f>
              <c:strCache>
                <c:ptCount val="1"/>
                <c:pt idx="0">
                  <c:v>تعداد تزریق واکسن MMR1</c:v>
                </c:pt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8"/>
              <c:layout>
                <c:manualLayout>
                  <c:x val="-9.3023255813954632E-3"/>
                  <c:y val="-1.6949152542372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D5A-4C1A-87CD-2014FB7ED1AC}"/>
                </c:ext>
              </c:extLst>
            </c:dLbl>
            <c:dLbl>
              <c:idx val="9"/>
              <c:layout>
                <c:manualLayout>
                  <c:x val="-1.3953488372093138E-2"/>
                  <c:y val="-1.1299435028248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D5A-4C1A-87CD-2014FB7ED1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'پوشش کلی واکسیناسیون'!$G$19:$H$28</c:f>
              <c:strCache>
                <c:ptCount val="10"/>
                <c:pt idx="0">
                  <c:v>ابن سینا</c:v>
                </c:pt>
                <c:pt idx="1">
                  <c:v>صحت</c:v>
                </c:pt>
                <c:pt idx="2">
                  <c:v>گلشهر</c:v>
                </c:pt>
                <c:pt idx="3">
                  <c:v>رئوف</c:v>
                </c:pt>
                <c:pt idx="4">
                  <c:v>عظیمی</c:v>
                </c:pt>
                <c:pt idx="5">
                  <c:v>تاجداری</c:v>
                </c:pt>
                <c:pt idx="6">
                  <c:v>مرکز عظیمی</c:v>
                </c:pt>
                <c:pt idx="7">
                  <c:v>گوگد</c:v>
                </c:pt>
                <c:pt idx="8">
                  <c:v>سرآور</c:v>
                </c:pt>
                <c:pt idx="9">
                  <c:v>سعیدآباد</c:v>
                </c:pt>
              </c:strCache>
            </c:strRef>
          </c:cat>
          <c:val>
            <c:numRef>
              <c:f>'پوشش کلی واکسیناسیون'!$I$19:$I$28</c:f>
              <c:numCache>
                <c:formatCode>General</c:formatCode>
                <c:ptCount val="10"/>
                <c:pt idx="0">
                  <c:v>143</c:v>
                </c:pt>
                <c:pt idx="1">
                  <c:v>127</c:v>
                </c:pt>
                <c:pt idx="2">
                  <c:v>92</c:v>
                </c:pt>
                <c:pt idx="3">
                  <c:v>167</c:v>
                </c:pt>
                <c:pt idx="4">
                  <c:v>76</c:v>
                </c:pt>
                <c:pt idx="5">
                  <c:v>138</c:v>
                </c:pt>
                <c:pt idx="6">
                  <c:v>234</c:v>
                </c:pt>
                <c:pt idx="7">
                  <c:v>86</c:v>
                </c:pt>
                <c:pt idx="8">
                  <c:v>4</c:v>
                </c:pt>
                <c:pt idx="9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5A-4C1A-87CD-2014FB7ED1AC}"/>
            </c:ext>
          </c:extLst>
        </c:ser>
        <c:ser>
          <c:idx val="1"/>
          <c:order val="1"/>
          <c:tx>
            <c:strRef>
              <c:f>'پوشش کلی واکسیناسیون'!$J$18</c:f>
              <c:strCache>
                <c:ptCount val="1"/>
                <c:pt idx="0">
                  <c:v>درصد تزریق واکسن MMR1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'پوشش کلی واکسیناسیون'!$G$19:$H$28</c:f>
              <c:strCache>
                <c:ptCount val="10"/>
                <c:pt idx="0">
                  <c:v>ابن سینا</c:v>
                </c:pt>
                <c:pt idx="1">
                  <c:v>صحت</c:v>
                </c:pt>
                <c:pt idx="2">
                  <c:v>گلشهر</c:v>
                </c:pt>
                <c:pt idx="3">
                  <c:v>رئوف</c:v>
                </c:pt>
                <c:pt idx="4">
                  <c:v>عظیمی</c:v>
                </c:pt>
                <c:pt idx="5">
                  <c:v>تاجداری</c:v>
                </c:pt>
                <c:pt idx="6">
                  <c:v>مرکز عظیمی</c:v>
                </c:pt>
                <c:pt idx="7">
                  <c:v>گوگد</c:v>
                </c:pt>
                <c:pt idx="8">
                  <c:v>سرآور</c:v>
                </c:pt>
                <c:pt idx="9">
                  <c:v>سعیدآباد</c:v>
                </c:pt>
              </c:strCache>
            </c:strRef>
          </c:cat>
          <c:val>
            <c:numRef>
              <c:f>'پوشش کلی واکسیناسیون'!$J$19:$J$28</c:f>
              <c:numCache>
                <c:formatCode>General</c:formatCode>
                <c:ptCount val="10"/>
                <c:pt idx="0">
                  <c:v>105</c:v>
                </c:pt>
                <c:pt idx="1">
                  <c:v>112</c:v>
                </c:pt>
                <c:pt idx="2">
                  <c:v>109</c:v>
                </c:pt>
                <c:pt idx="3">
                  <c:v>103</c:v>
                </c:pt>
                <c:pt idx="4">
                  <c:v>107</c:v>
                </c:pt>
                <c:pt idx="5">
                  <c:v>98</c:v>
                </c:pt>
                <c:pt idx="6">
                  <c:v>100</c:v>
                </c:pt>
                <c:pt idx="7">
                  <c:v>104</c:v>
                </c:pt>
                <c:pt idx="8">
                  <c:v>133</c:v>
                </c:pt>
                <c:pt idx="9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5A-4C1A-87CD-2014FB7ED1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391057032"/>
        <c:axId val="391052112"/>
        <c:axId val="0"/>
      </c:bar3DChart>
      <c:catAx>
        <c:axId val="391057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391052112"/>
        <c:crosses val="autoZero"/>
        <c:auto val="1"/>
        <c:lblAlgn val="ctr"/>
        <c:lblOffset val="100"/>
        <c:noMultiLvlLbl val="0"/>
      </c:catAx>
      <c:valAx>
        <c:axId val="391052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057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rtl="1"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sz="1600">
                <a:cs typeface="B Nazanin" panose="00000400000000000000" pitchFamily="2" charset="-78"/>
              </a:rPr>
              <a:t>پوشش واکسیناسیون</a:t>
            </a:r>
            <a:r>
              <a:rPr lang="en-US" sz="1600">
                <a:cs typeface="B Nazanin" panose="00000400000000000000" pitchFamily="2" charset="-78"/>
              </a:rPr>
              <a:t>MMR2</a:t>
            </a:r>
            <a:r>
              <a:rPr lang="fa-IR" sz="1600">
                <a:cs typeface="B Nazanin" panose="00000400000000000000" pitchFamily="2" charset="-78"/>
              </a:rPr>
              <a:t>شهرستان گلپایگان درسال 1402 در مراکز و پایگاه های سلامت </a:t>
            </a:r>
            <a:endParaRPr lang="en-US" sz="1600">
              <a:cs typeface="B Nazanin" panose="00000400000000000000" pitchFamily="2" charset="-7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1"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'پوشش کلی واکسیناسیون'!$N$18</c:f>
              <c:strCache>
                <c:ptCount val="1"/>
                <c:pt idx="0">
                  <c:v>تعداد تزریق واکسن MMR2</c:v>
                </c:pt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'پوشش کلی واکسیناسیون'!$L$19:$M$28</c:f>
              <c:strCache>
                <c:ptCount val="10"/>
                <c:pt idx="0">
                  <c:v>ابن سینا</c:v>
                </c:pt>
                <c:pt idx="1">
                  <c:v>صحت</c:v>
                </c:pt>
                <c:pt idx="2">
                  <c:v>گلشهر</c:v>
                </c:pt>
                <c:pt idx="3">
                  <c:v>رئوف</c:v>
                </c:pt>
                <c:pt idx="4">
                  <c:v>عظیمی</c:v>
                </c:pt>
                <c:pt idx="5">
                  <c:v>تاجداری</c:v>
                </c:pt>
                <c:pt idx="6">
                  <c:v>مرکز عظیمی</c:v>
                </c:pt>
                <c:pt idx="7">
                  <c:v>گوگد</c:v>
                </c:pt>
                <c:pt idx="8">
                  <c:v>سرآور</c:v>
                </c:pt>
                <c:pt idx="9">
                  <c:v>سعیدآباد</c:v>
                </c:pt>
              </c:strCache>
            </c:strRef>
          </c:cat>
          <c:val>
            <c:numRef>
              <c:f>'پوشش کلی واکسیناسیون'!$N$19:$N$28</c:f>
              <c:numCache>
                <c:formatCode>General</c:formatCode>
                <c:ptCount val="10"/>
                <c:pt idx="0">
                  <c:v>165</c:v>
                </c:pt>
                <c:pt idx="1">
                  <c:v>157</c:v>
                </c:pt>
                <c:pt idx="2">
                  <c:v>94</c:v>
                </c:pt>
                <c:pt idx="3">
                  <c:v>162</c:v>
                </c:pt>
                <c:pt idx="4">
                  <c:v>93</c:v>
                </c:pt>
                <c:pt idx="5">
                  <c:v>142</c:v>
                </c:pt>
                <c:pt idx="6">
                  <c:v>250</c:v>
                </c:pt>
                <c:pt idx="7">
                  <c:v>76</c:v>
                </c:pt>
                <c:pt idx="8">
                  <c:v>5</c:v>
                </c:pt>
                <c:pt idx="9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28-4934-A2B2-BCEB1FF6733E}"/>
            </c:ext>
          </c:extLst>
        </c:ser>
        <c:ser>
          <c:idx val="1"/>
          <c:order val="1"/>
          <c:tx>
            <c:strRef>
              <c:f>'پوشش کلی واکسیناسیون'!$O$18</c:f>
              <c:strCache>
                <c:ptCount val="1"/>
                <c:pt idx="0">
                  <c:v>درصد تزریق واکسن MMR2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'پوشش کلی واکسیناسیون'!$L$19:$M$28</c:f>
              <c:strCache>
                <c:ptCount val="10"/>
                <c:pt idx="0">
                  <c:v>ابن سینا</c:v>
                </c:pt>
                <c:pt idx="1">
                  <c:v>صحت</c:v>
                </c:pt>
                <c:pt idx="2">
                  <c:v>گلشهر</c:v>
                </c:pt>
                <c:pt idx="3">
                  <c:v>رئوف</c:v>
                </c:pt>
                <c:pt idx="4">
                  <c:v>عظیمی</c:v>
                </c:pt>
                <c:pt idx="5">
                  <c:v>تاجداری</c:v>
                </c:pt>
                <c:pt idx="6">
                  <c:v>مرکز عظیمی</c:v>
                </c:pt>
                <c:pt idx="7">
                  <c:v>گوگد</c:v>
                </c:pt>
                <c:pt idx="8">
                  <c:v>سرآور</c:v>
                </c:pt>
                <c:pt idx="9">
                  <c:v>سعیدآباد</c:v>
                </c:pt>
              </c:strCache>
            </c:strRef>
          </c:cat>
          <c:val>
            <c:numRef>
              <c:f>'پوشش کلی واکسیناسیون'!$O$19:$O$28</c:f>
              <c:numCache>
                <c:formatCode>General</c:formatCode>
                <c:ptCount val="10"/>
                <c:pt idx="0">
                  <c:v>122</c:v>
                </c:pt>
                <c:pt idx="1">
                  <c:v>138</c:v>
                </c:pt>
                <c:pt idx="2">
                  <c:v>111</c:v>
                </c:pt>
                <c:pt idx="3">
                  <c:v>100</c:v>
                </c:pt>
                <c:pt idx="4">
                  <c:v>130</c:v>
                </c:pt>
                <c:pt idx="5">
                  <c:v>101</c:v>
                </c:pt>
                <c:pt idx="6">
                  <c:v>107</c:v>
                </c:pt>
                <c:pt idx="7">
                  <c:v>92</c:v>
                </c:pt>
                <c:pt idx="8">
                  <c:v>166</c:v>
                </c:pt>
                <c:pt idx="9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28-4934-A2B2-BCEB1FF673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391068184"/>
        <c:axId val="391068512"/>
        <c:axId val="0"/>
      </c:bar3DChart>
      <c:catAx>
        <c:axId val="391068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391068512"/>
        <c:crosses val="autoZero"/>
        <c:auto val="1"/>
        <c:lblAlgn val="ctr"/>
        <c:lblOffset val="100"/>
        <c:noMultiLvlLbl val="0"/>
      </c:catAx>
      <c:valAx>
        <c:axId val="391068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068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sz="1600">
                <a:cs typeface="B Nazanin" panose="00000400000000000000" pitchFamily="2" charset="-78"/>
              </a:rPr>
              <a:t>پوشش واکسن فلج اطفال تزریقی 1 شهرستان گلپایگان در سال 1402در مراکز و پایگاه های سلامت </a:t>
            </a:r>
            <a:endParaRPr lang="en-US" sz="1600">
              <a:cs typeface="B Nazanin" panose="00000400000000000000" pitchFamily="2" charset="-7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'پوشش کلی واکسیناسیون'!$D$30</c:f>
              <c:strCache>
                <c:ptCount val="1"/>
                <c:pt idx="0">
                  <c:v>تعداد تزریق واکسن فلج تزریقی 1</c:v>
                </c:pt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'پوشش کلی واکسیناسیون'!$B$31:$C$41</c:f>
              <c:strCache>
                <c:ptCount val="11"/>
                <c:pt idx="1">
                  <c:v>ابن سینا</c:v>
                </c:pt>
                <c:pt idx="2">
                  <c:v>صحت</c:v>
                </c:pt>
                <c:pt idx="3">
                  <c:v>گلشهر</c:v>
                </c:pt>
                <c:pt idx="4">
                  <c:v>رئوف</c:v>
                </c:pt>
                <c:pt idx="5">
                  <c:v>عظیمی</c:v>
                </c:pt>
                <c:pt idx="6">
                  <c:v>تاجداری</c:v>
                </c:pt>
                <c:pt idx="7">
                  <c:v>مرکز عظیمی</c:v>
                </c:pt>
                <c:pt idx="8">
                  <c:v>گوگد</c:v>
                </c:pt>
                <c:pt idx="9">
                  <c:v>سرآور</c:v>
                </c:pt>
                <c:pt idx="10">
                  <c:v>سعیدآباد</c:v>
                </c:pt>
              </c:strCache>
            </c:strRef>
          </c:cat>
          <c:val>
            <c:numRef>
              <c:f>'پوشش کلی واکسیناسیون'!$D$31:$D$41</c:f>
              <c:numCache>
                <c:formatCode>General</c:formatCode>
                <c:ptCount val="11"/>
                <c:pt idx="1">
                  <c:v>132</c:v>
                </c:pt>
                <c:pt idx="2">
                  <c:v>109</c:v>
                </c:pt>
                <c:pt idx="3">
                  <c:v>89</c:v>
                </c:pt>
                <c:pt idx="4">
                  <c:v>167</c:v>
                </c:pt>
                <c:pt idx="5">
                  <c:v>70</c:v>
                </c:pt>
                <c:pt idx="6">
                  <c:v>154</c:v>
                </c:pt>
                <c:pt idx="7">
                  <c:v>246</c:v>
                </c:pt>
                <c:pt idx="8">
                  <c:v>91</c:v>
                </c:pt>
                <c:pt idx="9">
                  <c:v>5</c:v>
                </c:pt>
                <c:pt idx="10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CA-4C61-82D9-4D74007FA713}"/>
            </c:ext>
          </c:extLst>
        </c:ser>
        <c:ser>
          <c:idx val="1"/>
          <c:order val="1"/>
          <c:tx>
            <c:strRef>
              <c:f>'پوشش کلی واکسیناسیون'!$E$30</c:f>
              <c:strCache>
                <c:ptCount val="1"/>
                <c:pt idx="0">
                  <c:v>درصد تزریق پفلج تزریقی1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'پوشش کلی واکسیناسیون'!$B$31:$C$41</c:f>
              <c:strCache>
                <c:ptCount val="11"/>
                <c:pt idx="1">
                  <c:v>ابن سینا</c:v>
                </c:pt>
                <c:pt idx="2">
                  <c:v>صحت</c:v>
                </c:pt>
                <c:pt idx="3">
                  <c:v>گلشهر</c:v>
                </c:pt>
                <c:pt idx="4">
                  <c:v>رئوف</c:v>
                </c:pt>
                <c:pt idx="5">
                  <c:v>عظیمی</c:v>
                </c:pt>
                <c:pt idx="6">
                  <c:v>تاجداری</c:v>
                </c:pt>
                <c:pt idx="7">
                  <c:v>مرکز عظیمی</c:v>
                </c:pt>
                <c:pt idx="8">
                  <c:v>گوگد</c:v>
                </c:pt>
                <c:pt idx="9">
                  <c:v>سرآور</c:v>
                </c:pt>
                <c:pt idx="10">
                  <c:v>سعیدآباد</c:v>
                </c:pt>
              </c:strCache>
            </c:strRef>
          </c:cat>
          <c:val>
            <c:numRef>
              <c:f>'پوشش کلی واکسیناسیون'!$E$31:$E$41</c:f>
              <c:numCache>
                <c:formatCode>General</c:formatCode>
                <c:ptCount val="11"/>
                <c:pt idx="1">
                  <c:v>97</c:v>
                </c:pt>
                <c:pt idx="2">
                  <c:v>96</c:v>
                </c:pt>
                <c:pt idx="3">
                  <c:v>105</c:v>
                </c:pt>
                <c:pt idx="4">
                  <c:v>103</c:v>
                </c:pt>
                <c:pt idx="5">
                  <c:v>98</c:v>
                </c:pt>
                <c:pt idx="6">
                  <c:v>110</c:v>
                </c:pt>
                <c:pt idx="7">
                  <c:v>106</c:v>
                </c:pt>
                <c:pt idx="8">
                  <c:v>110</c:v>
                </c:pt>
                <c:pt idx="9">
                  <c:v>166</c:v>
                </c:pt>
                <c:pt idx="10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CA-4C61-82D9-4D74007FA713}"/>
            </c:ext>
          </c:extLst>
        </c:ser>
        <c:ser>
          <c:idx val="2"/>
          <c:order val="2"/>
          <c:tx>
            <c:strRef>
              <c:f>'پوشش کلی واکسیناسیون'!$F$30</c:f>
              <c:strCache>
                <c:ptCount val="1"/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3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'پوشش کلی واکسیناسیون'!$B$31:$C$41</c:f>
              <c:strCache>
                <c:ptCount val="11"/>
                <c:pt idx="1">
                  <c:v>ابن سینا</c:v>
                </c:pt>
                <c:pt idx="2">
                  <c:v>صحت</c:v>
                </c:pt>
                <c:pt idx="3">
                  <c:v>گلشهر</c:v>
                </c:pt>
                <c:pt idx="4">
                  <c:v>رئوف</c:v>
                </c:pt>
                <c:pt idx="5">
                  <c:v>عظیمی</c:v>
                </c:pt>
                <c:pt idx="6">
                  <c:v>تاجداری</c:v>
                </c:pt>
                <c:pt idx="7">
                  <c:v>مرکز عظیمی</c:v>
                </c:pt>
                <c:pt idx="8">
                  <c:v>گوگد</c:v>
                </c:pt>
                <c:pt idx="9">
                  <c:v>سرآور</c:v>
                </c:pt>
                <c:pt idx="10">
                  <c:v>سعیدآباد</c:v>
                </c:pt>
              </c:strCache>
            </c:strRef>
          </c:cat>
          <c:val>
            <c:numRef>
              <c:f>'پوشش کلی واکسیناسیون'!$F$31:$F$41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2-62CA-4C61-82D9-4D74007FA7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17033376"/>
        <c:axId val="517032064"/>
        <c:axId val="0"/>
      </c:bar3DChart>
      <c:catAx>
        <c:axId val="51703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517032064"/>
        <c:crosses val="autoZero"/>
        <c:auto val="1"/>
        <c:lblAlgn val="ctr"/>
        <c:lblOffset val="100"/>
        <c:noMultiLvlLbl val="0"/>
      </c:catAx>
      <c:valAx>
        <c:axId val="517032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7033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sz="1600">
                <a:cs typeface="B Nazanin" panose="00000400000000000000" pitchFamily="2" charset="-78"/>
              </a:rPr>
              <a:t>پوشش واکسن فلج اطفال تزریقی 2شهرستان گلپایگان درسال 1402 در مراکز و پایگاه های سلامت</a:t>
            </a:r>
            <a:endParaRPr lang="en-US" sz="1600">
              <a:cs typeface="B Nazanin" panose="00000400000000000000" pitchFamily="2" charset="-78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'پوشش کلی واکسیناسیون'!$J$31</c:f>
              <c:strCache>
                <c:ptCount val="1"/>
                <c:pt idx="0">
                  <c:v>تعداد تزریق واکسن فلج تزریقی 2</c:v>
                </c:pt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B Nazanin" panose="00000400000000000000" pitchFamily="2" charset="-78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0E25-4909-A517-F6B54551CCD3}"/>
                </c:ext>
              </c:extLst>
            </c:dLbl>
            <c:dLbl>
              <c:idx val="9"/>
              <c:layout>
                <c:manualLayout>
                  <c:x val="-8.8105726872246704E-3"/>
                  <c:y val="-1.2759170653907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E25-4909-A517-F6B54551CCD3}"/>
                </c:ext>
              </c:extLst>
            </c:dLbl>
            <c:dLbl>
              <c:idx val="10"/>
              <c:layout>
                <c:manualLayout>
                  <c:x val="-1.3215859030837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E25-4909-A517-F6B54551C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'پوشش کلی واکسیناسیون'!$H$32:$I$42</c:f>
              <c:strCache>
                <c:ptCount val="11"/>
                <c:pt idx="1">
                  <c:v>ابن سینا</c:v>
                </c:pt>
                <c:pt idx="2">
                  <c:v>صحت</c:v>
                </c:pt>
                <c:pt idx="3">
                  <c:v>گلشهر</c:v>
                </c:pt>
                <c:pt idx="4">
                  <c:v>رئوف</c:v>
                </c:pt>
                <c:pt idx="5">
                  <c:v>عظیمی</c:v>
                </c:pt>
                <c:pt idx="6">
                  <c:v>تاجداری</c:v>
                </c:pt>
                <c:pt idx="7">
                  <c:v>مرکز عظیمی</c:v>
                </c:pt>
                <c:pt idx="8">
                  <c:v>گوگد</c:v>
                </c:pt>
                <c:pt idx="9">
                  <c:v>سرآور</c:v>
                </c:pt>
                <c:pt idx="10">
                  <c:v>سعیدآباد</c:v>
                </c:pt>
              </c:strCache>
            </c:strRef>
          </c:cat>
          <c:val>
            <c:numRef>
              <c:f>'پوشش کلی واکسیناسیون'!$J$32:$J$42</c:f>
              <c:numCache>
                <c:formatCode>General</c:formatCode>
                <c:ptCount val="11"/>
                <c:pt idx="1">
                  <c:v>137</c:v>
                </c:pt>
                <c:pt idx="2">
                  <c:v>104</c:v>
                </c:pt>
                <c:pt idx="3">
                  <c:v>85</c:v>
                </c:pt>
                <c:pt idx="4">
                  <c:v>171</c:v>
                </c:pt>
                <c:pt idx="5">
                  <c:v>68</c:v>
                </c:pt>
                <c:pt idx="6">
                  <c:v>138</c:v>
                </c:pt>
                <c:pt idx="7">
                  <c:v>227</c:v>
                </c:pt>
                <c:pt idx="8">
                  <c:v>87</c:v>
                </c:pt>
                <c:pt idx="9">
                  <c:v>6</c:v>
                </c:pt>
                <c:pt idx="1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25-4909-A517-F6B54551CCD3}"/>
            </c:ext>
          </c:extLst>
        </c:ser>
        <c:ser>
          <c:idx val="1"/>
          <c:order val="1"/>
          <c:tx>
            <c:strRef>
              <c:f>'پوشش کلی واکسیناسیون'!$K$31</c:f>
              <c:strCache>
                <c:ptCount val="1"/>
                <c:pt idx="0">
                  <c:v>درصد تزریق پفلج تزریقی2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'پوشش کلی واکسیناسیون'!$H$32:$I$42</c:f>
              <c:strCache>
                <c:ptCount val="11"/>
                <c:pt idx="1">
                  <c:v>ابن سینا</c:v>
                </c:pt>
                <c:pt idx="2">
                  <c:v>صحت</c:v>
                </c:pt>
                <c:pt idx="3">
                  <c:v>گلشهر</c:v>
                </c:pt>
                <c:pt idx="4">
                  <c:v>رئوف</c:v>
                </c:pt>
                <c:pt idx="5">
                  <c:v>عظیمی</c:v>
                </c:pt>
                <c:pt idx="6">
                  <c:v>تاجداری</c:v>
                </c:pt>
                <c:pt idx="7">
                  <c:v>مرکز عظیمی</c:v>
                </c:pt>
                <c:pt idx="8">
                  <c:v>گوگد</c:v>
                </c:pt>
                <c:pt idx="9">
                  <c:v>سرآور</c:v>
                </c:pt>
                <c:pt idx="10">
                  <c:v>سعیدآباد</c:v>
                </c:pt>
              </c:strCache>
            </c:strRef>
          </c:cat>
          <c:val>
            <c:numRef>
              <c:f>'پوشش کلی واکسیناسیون'!$K$32:$K$42</c:f>
              <c:numCache>
                <c:formatCode>General</c:formatCode>
                <c:ptCount val="11"/>
                <c:pt idx="1">
                  <c:v>101</c:v>
                </c:pt>
                <c:pt idx="2">
                  <c:v>92</c:v>
                </c:pt>
                <c:pt idx="3">
                  <c:v>101</c:v>
                </c:pt>
                <c:pt idx="4">
                  <c:v>105</c:v>
                </c:pt>
                <c:pt idx="5">
                  <c:v>95</c:v>
                </c:pt>
                <c:pt idx="6">
                  <c:v>98</c:v>
                </c:pt>
                <c:pt idx="7">
                  <c:v>97</c:v>
                </c:pt>
                <c:pt idx="8">
                  <c:v>106</c:v>
                </c:pt>
                <c:pt idx="9">
                  <c:v>200</c:v>
                </c:pt>
                <c:pt idx="10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25-4909-A517-F6B54551CCD3}"/>
            </c:ext>
          </c:extLst>
        </c:ser>
        <c:ser>
          <c:idx val="2"/>
          <c:order val="2"/>
          <c:tx>
            <c:strRef>
              <c:f>'پوشش کلی واکسیناسیون'!$L$31</c:f>
              <c:strCache>
                <c:ptCount val="1"/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3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3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'پوشش کلی واکسیناسیون'!$H$32:$I$42</c:f>
              <c:strCache>
                <c:ptCount val="11"/>
                <c:pt idx="1">
                  <c:v>ابن سینا</c:v>
                </c:pt>
                <c:pt idx="2">
                  <c:v>صحت</c:v>
                </c:pt>
                <c:pt idx="3">
                  <c:v>گلشهر</c:v>
                </c:pt>
                <c:pt idx="4">
                  <c:v>رئوف</c:v>
                </c:pt>
                <c:pt idx="5">
                  <c:v>عظیمی</c:v>
                </c:pt>
                <c:pt idx="6">
                  <c:v>تاجداری</c:v>
                </c:pt>
                <c:pt idx="7">
                  <c:v>مرکز عظیمی</c:v>
                </c:pt>
                <c:pt idx="8">
                  <c:v>گوگد</c:v>
                </c:pt>
                <c:pt idx="9">
                  <c:v>سرآور</c:v>
                </c:pt>
                <c:pt idx="10">
                  <c:v>سعیدآباد</c:v>
                </c:pt>
              </c:strCache>
            </c:strRef>
          </c:cat>
          <c:val>
            <c:numRef>
              <c:f>'پوشش کلی واکسیناسیون'!$L$32:$L$42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5-0E25-4909-A517-F6B54551CC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384021360"/>
        <c:axId val="384017752"/>
        <c:axId val="0"/>
      </c:bar3DChart>
      <c:catAx>
        <c:axId val="38402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384017752"/>
        <c:crosses val="autoZero"/>
        <c:auto val="1"/>
        <c:lblAlgn val="ctr"/>
        <c:lblOffset val="100"/>
        <c:noMultiLvlLbl val="0"/>
      </c:catAx>
      <c:valAx>
        <c:axId val="384017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4021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dirty="0"/>
              <a:t>شاخص نمونه گیری سل سال 1402در خانه های بهداشت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'خانه ها'!$L$2</c:f>
              <c:strCache>
                <c:ptCount val="1"/>
                <c:pt idx="0">
                  <c:v>تعداد نمونه سل  سال 1402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'خانه ها'!$K$3:$K$24</c:f>
              <c:strCache>
                <c:ptCount val="22"/>
                <c:pt idx="0">
                  <c:v>اسفرنجان</c:v>
                </c:pt>
                <c:pt idx="1">
                  <c:v>دستجرده</c:v>
                </c:pt>
                <c:pt idx="2">
                  <c:v>رباط ملکی</c:v>
                </c:pt>
                <c:pt idx="3">
                  <c:v>شید آباد</c:v>
                </c:pt>
                <c:pt idx="4">
                  <c:v>نیوان سوق</c:v>
                </c:pt>
                <c:pt idx="5">
                  <c:v>نیوان نار</c:v>
                </c:pt>
                <c:pt idx="6">
                  <c:v>رباط سرخ</c:v>
                </c:pt>
                <c:pt idx="7">
                  <c:v>قرغن</c:v>
                </c:pt>
                <c:pt idx="8">
                  <c:v>هنده</c:v>
                </c:pt>
                <c:pt idx="9">
                  <c:v>درب امامزاده</c:v>
                </c:pt>
                <c:pt idx="10">
                  <c:v>سعید آباد</c:v>
                </c:pt>
                <c:pt idx="11">
                  <c:v>غرقه</c:v>
                </c:pt>
                <c:pt idx="12">
                  <c:v>فقستان</c:v>
                </c:pt>
                <c:pt idx="13">
                  <c:v>ملازجان</c:v>
                </c:pt>
                <c:pt idx="14">
                  <c:v>زرنجان</c:v>
                </c:pt>
                <c:pt idx="15">
                  <c:v>سرآور</c:v>
                </c:pt>
                <c:pt idx="16">
                  <c:v>شادگان</c:v>
                </c:pt>
                <c:pt idx="17">
                  <c:v>فاویان</c:v>
                </c:pt>
                <c:pt idx="18">
                  <c:v>تیکن</c:v>
                </c:pt>
                <c:pt idx="19">
                  <c:v>در</c:v>
                </c:pt>
                <c:pt idx="20">
                  <c:v>شرکت زراعی</c:v>
                </c:pt>
                <c:pt idx="21">
                  <c:v>وانشان</c:v>
                </c:pt>
              </c:strCache>
            </c:strRef>
          </c:cat>
          <c:val>
            <c:numRef>
              <c:f>'خانه ها'!$L$3:$L$24</c:f>
              <c:numCache>
                <c:formatCode>General</c:formatCode>
                <c:ptCount val="22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5</c:v>
                </c:pt>
                <c:pt idx="10">
                  <c:v>3</c:v>
                </c:pt>
                <c:pt idx="11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  <c:pt idx="16">
                  <c:v>5</c:v>
                </c:pt>
                <c:pt idx="17">
                  <c:v>5</c:v>
                </c:pt>
                <c:pt idx="18">
                  <c:v>1</c:v>
                </c:pt>
                <c:pt idx="19">
                  <c:v>1</c:v>
                </c:pt>
                <c:pt idx="20">
                  <c:v>3</c:v>
                </c:pt>
                <c:pt idx="2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50-4948-9F9A-F4DF7BA41B7D}"/>
            </c:ext>
          </c:extLst>
        </c:ser>
        <c:ser>
          <c:idx val="1"/>
          <c:order val="1"/>
          <c:tx>
            <c:strRef>
              <c:f>'خانه ها'!$M$2</c:f>
              <c:strCache>
                <c:ptCount val="1"/>
                <c:pt idx="0">
                  <c:v>تعداد مورد انتظار سالانه سل</c:v>
                </c:pt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'خانه ها'!$K$3:$K$24</c:f>
              <c:strCache>
                <c:ptCount val="22"/>
                <c:pt idx="0">
                  <c:v>اسفرنجان</c:v>
                </c:pt>
                <c:pt idx="1">
                  <c:v>دستجرده</c:v>
                </c:pt>
                <c:pt idx="2">
                  <c:v>رباط ملکی</c:v>
                </c:pt>
                <c:pt idx="3">
                  <c:v>شید آباد</c:v>
                </c:pt>
                <c:pt idx="4">
                  <c:v>نیوان سوق</c:v>
                </c:pt>
                <c:pt idx="5">
                  <c:v>نیوان نار</c:v>
                </c:pt>
                <c:pt idx="6">
                  <c:v>رباط سرخ</c:v>
                </c:pt>
                <c:pt idx="7">
                  <c:v>قرغن</c:v>
                </c:pt>
                <c:pt idx="8">
                  <c:v>هنده</c:v>
                </c:pt>
                <c:pt idx="9">
                  <c:v>درب امامزاده</c:v>
                </c:pt>
                <c:pt idx="10">
                  <c:v>سعید آباد</c:v>
                </c:pt>
                <c:pt idx="11">
                  <c:v>غرقه</c:v>
                </c:pt>
                <c:pt idx="12">
                  <c:v>فقستان</c:v>
                </c:pt>
                <c:pt idx="13">
                  <c:v>ملازجان</c:v>
                </c:pt>
                <c:pt idx="14">
                  <c:v>زرنجان</c:v>
                </c:pt>
                <c:pt idx="15">
                  <c:v>سرآور</c:v>
                </c:pt>
                <c:pt idx="16">
                  <c:v>شادگان</c:v>
                </c:pt>
                <c:pt idx="17">
                  <c:v>فاویان</c:v>
                </c:pt>
                <c:pt idx="18">
                  <c:v>تیکن</c:v>
                </c:pt>
                <c:pt idx="19">
                  <c:v>در</c:v>
                </c:pt>
                <c:pt idx="20">
                  <c:v>شرکت زراعی</c:v>
                </c:pt>
                <c:pt idx="21">
                  <c:v>وانشان</c:v>
                </c:pt>
              </c:strCache>
            </c:strRef>
          </c:cat>
          <c:val>
            <c:numRef>
              <c:f>'خانه ها'!$M$3:$M$24</c:f>
              <c:numCache>
                <c:formatCode>General</c:formatCode>
                <c:ptCount val="22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7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  <c:pt idx="10">
                  <c:v>6</c:v>
                </c:pt>
                <c:pt idx="11">
                  <c:v>1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2</c:v>
                </c:pt>
                <c:pt idx="2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50-4948-9F9A-F4DF7BA41B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340052936"/>
        <c:axId val="340051952"/>
        <c:axId val="0"/>
      </c:bar3DChart>
      <c:catAx>
        <c:axId val="34005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340051952"/>
        <c:crosses val="autoZero"/>
        <c:auto val="1"/>
        <c:lblAlgn val="ctr"/>
        <c:lblOffset val="100"/>
        <c:noMultiLvlLbl val="0"/>
      </c:catAx>
      <c:valAx>
        <c:axId val="340051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052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dirty="0"/>
              <a:t>شاخص نمومنه گیری مالاریا سال 1402در پایگاه های سلامت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'پایگاه ها'!$C$22:$C$23</c:f>
              <c:strCache>
                <c:ptCount val="2"/>
                <c:pt idx="0">
                  <c:v>مالاریا</c:v>
                </c:pt>
                <c:pt idx="1">
                  <c:v>تعداد انجام  شده   سال 1402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12"/>
              <c:layout>
                <c:manualLayout>
                  <c:x val="-9.75609756097560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D3-4D58-8131-4D21CECFEB54}"/>
                </c:ext>
              </c:extLst>
            </c:dLbl>
            <c:dLbl>
              <c:idx val="13"/>
              <c:layout>
                <c:manualLayout>
                  <c:x val="-1.842818428184282E-2"/>
                  <c:y val="-2.387152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D3-4D58-8131-4D21CECFEB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'پایگاه ها'!$B$24:$B$37</c:f>
              <c:strCache>
                <c:ptCount val="14"/>
                <c:pt idx="0">
                  <c:v>گوگد</c:v>
                </c:pt>
                <c:pt idx="1">
                  <c:v>گلشهر</c:v>
                </c:pt>
                <c:pt idx="2">
                  <c:v>حاج علی جمالی</c:v>
                </c:pt>
                <c:pt idx="3">
                  <c:v>فیلاخص</c:v>
                </c:pt>
                <c:pt idx="4">
                  <c:v>رئوف</c:v>
                </c:pt>
                <c:pt idx="5">
                  <c:v>ابولان</c:v>
                </c:pt>
                <c:pt idx="6">
                  <c:v>ابن سینا</c:v>
                </c:pt>
                <c:pt idx="7">
                  <c:v>صحت</c:v>
                </c:pt>
                <c:pt idx="8">
                  <c:v>مقدسی</c:v>
                </c:pt>
                <c:pt idx="9">
                  <c:v>حسن حافظ</c:v>
                </c:pt>
                <c:pt idx="10">
                  <c:v>اسفنجه</c:v>
                </c:pt>
                <c:pt idx="11">
                  <c:v>عظیمی</c:v>
                </c:pt>
                <c:pt idx="12">
                  <c:v>تاجداری</c:v>
                </c:pt>
                <c:pt idx="13">
                  <c:v>جمع کل</c:v>
                </c:pt>
              </c:strCache>
            </c:strRef>
          </c:cat>
          <c:val>
            <c:numRef>
              <c:f>'پایگاه ها'!$C$24:$C$37</c:f>
              <c:numCache>
                <c:formatCode>General</c:formatCode>
                <c:ptCount val="14"/>
                <c:pt idx="0">
                  <c:v>3</c:v>
                </c:pt>
                <c:pt idx="1">
                  <c:v>7</c:v>
                </c:pt>
                <c:pt idx="2">
                  <c:v>0</c:v>
                </c:pt>
                <c:pt idx="3">
                  <c:v>0</c:v>
                </c:pt>
                <c:pt idx="4">
                  <c:v>25</c:v>
                </c:pt>
                <c:pt idx="5">
                  <c:v>0</c:v>
                </c:pt>
                <c:pt idx="6">
                  <c:v>17</c:v>
                </c:pt>
                <c:pt idx="7">
                  <c:v>78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13</c:v>
                </c:pt>
                <c:pt idx="13">
                  <c:v>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72-4042-947A-49BC1AD6EBE0}"/>
            </c:ext>
          </c:extLst>
        </c:ser>
        <c:ser>
          <c:idx val="1"/>
          <c:order val="1"/>
          <c:tx>
            <c:strRef>
              <c:f>'پایگاه ها'!$D$22:$D$23</c:f>
              <c:strCache>
                <c:ptCount val="2"/>
                <c:pt idx="0">
                  <c:v>مالاریا</c:v>
                </c:pt>
                <c:pt idx="1">
                  <c:v>تعداد مورد انتظار</c:v>
                </c:pt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'پایگاه ها'!$B$24:$B$37</c:f>
              <c:strCache>
                <c:ptCount val="14"/>
                <c:pt idx="0">
                  <c:v>گوگد</c:v>
                </c:pt>
                <c:pt idx="1">
                  <c:v>گلشهر</c:v>
                </c:pt>
                <c:pt idx="2">
                  <c:v>حاج علی جمالی</c:v>
                </c:pt>
                <c:pt idx="3">
                  <c:v>فیلاخص</c:v>
                </c:pt>
                <c:pt idx="4">
                  <c:v>رئوف</c:v>
                </c:pt>
                <c:pt idx="5">
                  <c:v>ابولان</c:v>
                </c:pt>
                <c:pt idx="6">
                  <c:v>ابن سینا</c:v>
                </c:pt>
                <c:pt idx="7">
                  <c:v>صحت</c:v>
                </c:pt>
                <c:pt idx="8">
                  <c:v>مقدسی</c:v>
                </c:pt>
                <c:pt idx="9">
                  <c:v>حسن حافظ</c:v>
                </c:pt>
                <c:pt idx="10">
                  <c:v>اسفنجه</c:v>
                </c:pt>
                <c:pt idx="11">
                  <c:v>عظیمی</c:v>
                </c:pt>
                <c:pt idx="12">
                  <c:v>تاجداری</c:v>
                </c:pt>
                <c:pt idx="13">
                  <c:v>جمع کل</c:v>
                </c:pt>
              </c:strCache>
            </c:strRef>
          </c:cat>
          <c:val>
            <c:numRef>
              <c:f>'پایگاه ها'!$D$24:$D$37</c:f>
              <c:numCache>
                <c:formatCode>General</c:formatCode>
                <c:ptCount val="14"/>
                <c:pt idx="0">
                  <c:v>70</c:v>
                </c:pt>
                <c:pt idx="1">
                  <c:v>70</c:v>
                </c:pt>
                <c:pt idx="2">
                  <c:v>16</c:v>
                </c:pt>
                <c:pt idx="3">
                  <c:v>14</c:v>
                </c:pt>
                <c:pt idx="4">
                  <c:v>154</c:v>
                </c:pt>
                <c:pt idx="5">
                  <c:v>19</c:v>
                </c:pt>
                <c:pt idx="6">
                  <c:v>154</c:v>
                </c:pt>
                <c:pt idx="7">
                  <c:v>130</c:v>
                </c:pt>
                <c:pt idx="8">
                  <c:v>6</c:v>
                </c:pt>
                <c:pt idx="9">
                  <c:v>7</c:v>
                </c:pt>
                <c:pt idx="10">
                  <c:v>3</c:v>
                </c:pt>
                <c:pt idx="11">
                  <c:v>77</c:v>
                </c:pt>
                <c:pt idx="12">
                  <c:v>120</c:v>
                </c:pt>
                <c:pt idx="13">
                  <c:v>730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72-4042-947A-49BC1AD6EB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403537536"/>
        <c:axId val="403537864"/>
        <c:axId val="0"/>
      </c:bar3DChart>
      <c:catAx>
        <c:axId val="40353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403537864"/>
        <c:crosses val="autoZero"/>
        <c:auto val="1"/>
        <c:lblAlgn val="ctr"/>
        <c:lblOffset val="100"/>
        <c:noMultiLvlLbl val="0"/>
      </c:catAx>
      <c:valAx>
        <c:axId val="403537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537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dirty="0"/>
              <a:t>شاخص نمونه گیری مالاریا درسال 1402در خانه های بهداشت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'خانه ها'!$N$2</c:f>
              <c:strCache>
                <c:ptCount val="1"/>
                <c:pt idx="0">
                  <c:v>تعداد نمونه مالاریا  سال 1402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'خانه ها'!$M$3:$M$24</c:f>
              <c:strCache>
                <c:ptCount val="22"/>
                <c:pt idx="0">
                  <c:v>اسفرنجان</c:v>
                </c:pt>
                <c:pt idx="1">
                  <c:v>دستجرده</c:v>
                </c:pt>
                <c:pt idx="2">
                  <c:v>رباط ملکی</c:v>
                </c:pt>
                <c:pt idx="3">
                  <c:v>شید آباد</c:v>
                </c:pt>
                <c:pt idx="4">
                  <c:v>نیوان سوق</c:v>
                </c:pt>
                <c:pt idx="5">
                  <c:v>نیوان نار</c:v>
                </c:pt>
                <c:pt idx="6">
                  <c:v>رباط سرخ</c:v>
                </c:pt>
                <c:pt idx="7">
                  <c:v>قرغن</c:v>
                </c:pt>
                <c:pt idx="8">
                  <c:v>هنده</c:v>
                </c:pt>
                <c:pt idx="9">
                  <c:v>درب امامزاده</c:v>
                </c:pt>
                <c:pt idx="10">
                  <c:v>سعید آباد</c:v>
                </c:pt>
                <c:pt idx="11">
                  <c:v>غرقه</c:v>
                </c:pt>
                <c:pt idx="12">
                  <c:v>فقستان</c:v>
                </c:pt>
                <c:pt idx="13">
                  <c:v>ملازجان</c:v>
                </c:pt>
                <c:pt idx="14">
                  <c:v>زرنجان</c:v>
                </c:pt>
                <c:pt idx="15">
                  <c:v>سرآور</c:v>
                </c:pt>
                <c:pt idx="16">
                  <c:v>شادگان</c:v>
                </c:pt>
                <c:pt idx="17">
                  <c:v>فاویان</c:v>
                </c:pt>
                <c:pt idx="18">
                  <c:v>تیکن</c:v>
                </c:pt>
                <c:pt idx="19">
                  <c:v>در</c:v>
                </c:pt>
                <c:pt idx="20">
                  <c:v>شرکت زراعی</c:v>
                </c:pt>
                <c:pt idx="21">
                  <c:v>وانشان</c:v>
                </c:pt>
              </c:strCache>
            </c:strRef>
          </c:cat>
          <c:val>
            <c:numRef>
              <c:f>'خانه ها'!$N$3:$N$24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16</c:v>
                </c:pt>
                <c:pt idx="7">
                  <c:v>0</c:v>
                </c:pt>
                <c:pt idx="8">
                  <c:v>4</c:v>
                </c:pt>
                <c:pt idx="9">
                  <c:v>2</c:v>
                </c:pt>
                <c:pt idx="10">
                  <c:v>9</c:v>
                </c:pt>
                <c:pt idx="11">
                  <c:v>2</c:v>
                </c:pt>
                <c:pt idx="12">
                  <c:v>4</c:v>
                </c:pt>
                <c:pt idx="13">
                  <c:v>0</c:v>
                </c:pt>
                <c:pt idx="14">
                  <c:v>11</c:v>
                </c:pt>
                <c:pt idx="15">
                  <c:v>5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7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5E-4320-93AB-2AD231AF728E}"/>
            </c:ext>
          </c:extLst>
        </c:ser>
        <c:ser>
          <c:idx val="1"/>
          <c:order val="1"/>
          <c:tx>
            <c:strRef>
              <c:f>'خانه ها'!$O$2</c:f>
              <c:strCache>
                <c:ptCount val="1"/>
                <c:pt idx="0">
                  <c:v>تعداد مورد انتظار سالانه مالاریا</c:v>
                </c:pt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'خانه ها'!$M$3:$M$24</c:f>
              <c:strCache>
                <c:ptCount val="22"/>
                <c:pt idx="0">
                  <c:v>اسفرنجان</c:v>
                </c:pt>
                <c:pt idx="1">
                  <c:v>دستجرده</c:v>
                </c:pt>
                <c:pt idx="2">
                  <c:v>رباط ملکی</c:v>
                </c:pt>
                <c:pt idx="3">
                  <c:v>شید آباد</c:v>
                </c:pt>
                <c:pt idx="4">
                  <c:v>نیوان سوق</c:v>
                </c:pt>
                <c:pt idx="5">
                  <c:v>نیوان نار</c:v>
                </c:pt>
                <c:pt idx="6">
                  <c:v>رباط سرخ</c:v>
                </c:pt>
                <c:pt idx="7">
                  <c:v>قرغن</c:v>
                </c:pt>
                <c:pt idx="8">
                  <c:v>هنده</c:v>
                </c:pt>
                <c:pt idx="9">
                  <c:v>درب امامزاده</c:v>
                </c:pt>
                <c:pt idx="10">
                  <c:v>سعید آباد</c:v>
                </c:pt>
                <c:pt idx="11">
                  <c:v>غرقه</c:v>
                </c:pt>
                <c:pt idx="12">
                  <c:v>فقستان</c:v>
                </c:pt>
                <c:pt idx="13">
                  <c:v>ملازجان</c:v>
                </c:pt>
                <c:pt idx="14">
                  <c:v>زرنجان</c:v>
                </c:pt>
                <c:pt idx="15">
                  <c:v>سرآور</c:v>
                </c:pt>
                <c:pt idx="16">
                  <c:v>شادگان</c:v>
                </c:pt>
                <c:pt idx="17">
                  <c:v>فاویان</c:v>
                </c:pt>
                <c:pt idx="18">
                  <c:v>تیکن</c:v>
                </c:pt>
                <c:pt idx="19">
                  <c:v>در</c:v>
                </c:pt>
                <c:pt idx="20">
                  <c:v>شرکت زراعی</c:v>
                </c:pt>
                <c:pt idx="21">
                  <c:v>وانشان</c:v>
                </c:pt>
              </c:strCache>
            </c:strRef>
          </c:cat>
          <c:val>
            <c:numRef>
              <c:f>'خانه ها'!$O$3:$O$24</c:f>
              <c:numCache>
                <c:formatCode>General</c:formatCode>
                <c:ptCount val="22"/>
                <c:pt idx="0">
                  <c:v>6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10</c:v>
                </c:pt>
                <c:pt idx="5">
                  <c:v>10</c:v>
                </c:pt>
                <c:pt idx="6">
                  <c:v>21</c:v>
                </c:pt>
                <c:pt idx="7">
                  <c:v>2</c:v>
                </c:pt>
                <c:pt idx="8">
                  <c:v>3</c:v>
                </c:pt>
                <c:pt idx="9">
                  <c:v>20</c:v>
                </c:pt>
                <c:pt idx="10">
                  <c:v>10</c:v>
                </c:pt>
                <c:pt idx="11">
                  <c:v>3</c:v>
                </c:pt>
                <c:pt idx="12">
                  <c:v>6</c:v>
                </c:pt>
                <c:pt idx="13">
                  <c:v>5</c:v>
                </c:pt>
                <c:pt idx="14">
                  <c:v>8</c:v>
                </c:pt>
                <c:pt idx="15">
                  <c:v>4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2</c:v>
                </c:pt>
                <c:pt idx="20">
                  <c:v>6</c:v>
                </c:pt>
                <c:pt idx="2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5E-4320-93AB-2AD231AF72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351538616"/>
        <c:axId val="351535336"/>
        <c:axId val="0"/>
      </c:bar3DChart>
      <c:catAx>
        <c:axId val="351538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351535336"/>
        <c:crosses val="autoZero"/>
        <c:auto val="1"/>
        <c:lblAlgn val="ctr"/>
        <c:lblOffset val="100"/>
        <c:noMultiLvlLbl val="0"/>
      </c:catAx>
      <c:valAx>
        <c:axId val="351535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1538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dirty="0"/>
              <a:t>شاخص نمونه گیری التور سال</a:t>
            </a:r>
            <a:r>
              <a:rPr lang="fa-IR" baseline="0" dirty="0"/>
              <a:t> 1402در پایگاه های سلامت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'پایگاه ها'!$J$23:$J$24</c:f>
              <c:strCache>
                <c:ptCount val="2"/>
                <c:pt idx="0">
                  <c:v>التور</c:v>
                </c:pt>
                <c:pt idx="1">
                  <c:v>تعداد انجام  شده  سال 1402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13"/>
              <c:layout>
                <c:manualLayout>
                  <c:x val="-1.309757694826473E-2"/>
                  <c:y val="-2.187226596675495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dk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4132285527177472E-2"/>
                      <c:h val="5.41230082460164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64B-4200-BA3D-C287DB8D42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'پایگاه ها'!$I$25:$I$38</c:f>
              <c:strCache>
                <c:ptCount val="14"/>
                <c:pt idx="0">
                  <c:v>گوگد</c:v>
                </c:pt>
                <c:pt idx="1">
                  <c:v>گلشهر</c:v>
                </c:pt>
                <c:pt idx="2">
                  <c:v>حاج علی جمالی</c:v>
                </c:pt>
                <c:pt idx="3">
                  <c:v>فیلاخص</c:v>
                </c:pt>
                <c:pt idx="4">
                  <c:v>رئوف</c:v>
                </c:pt>
                <c:pt idx="5">
                  <c:v>ابولان</c:v>
                </c:pt>
                <c:pt idx="6">
                  <c:v>ابن سینا</c:v>
                </c:pt>
                <c:pt idx="7">
                  <c:v>صحت</c:v>
                </c:pt>
                <c:pt idx="8">
                  <c:v>مقدسی</c:v>
                </c:pt>
                <c:pt idx="9">
                  <c:v>حسن حافظ</c:v>
                </c:pt>
                <c:pt idx="10">
                  <c:v>اسفنجه</c:v>
                </c:pt>
                <c:pt idx="11">
                  <c:v>عظیمی</c:v>
                </c:pt>
                <c:pt idx="12">
                  <c:v>تاجداری</c:v>
                </c:pt>
                <c:pt idx="13">
                  <c:v>جمع کل</c:v>
                </c:pt>
              </c:strCache>
            </c:strRef>
          </c:cat>
          <c:val>
            <c:numRef>
              <c:f>'پایگاه ها'!$J$25:$J$38</c:f>
              <c:numCache>
                <c:formatCode>General</c:formatCode>
                <c:ptCount val="14"/>
                <c:pt idx="0">
                  <c:v>4</c:v>
                </c:pt>
                <c:pt idx="1">
                  <c:v>14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0</c:v>
                </c:pt>
                <c:pt idx="6">
                  <c:v>6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6</c:v>
                </c:pt>
                <c:pt idx="13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56-476A-8E0B-2FBD00A61A34}"/>
            </c:ext>
          </c:extLst>
        </c:ser>
        <c:ser>
          <c:idx val="1"/>
          <c:order val="1"/>
          <c:tx>
            <c:strRef>
              <c:f>'پایگاه ها'!$K$23:$K$24</c:f>
              <c:strCache>
                <c:ptCount val="2"/>
                <c:pt idx="0">
                  <c:v>التور</c:v>
                </c:pt>
                <c:pt idx="1">
                  <c:v>تعداد مورد انتظار</c:v>
                </c:pt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'پایگاه ها'!$I$25:$I$38</c:f>
              <c:strCache>
                <c:ptCount val="14"/>
                <c:pt idx="0">
                  <c:v>گوگد</c:v>
                </c:pt>
                <c:pt idx="1">
                  <c:v>گلشهر</c:v>
                </c:pt>
                <c:pt idx="2">
                  <c:v>حاج علی جمالی</c:v>
                </c:pt>
                <c:pt idx="3">
                  <c:v>فیلاخص</c:v>
                </c:pt>
                <c:pt idx="4">
                  <c:v>رئوف</c:v>
                </c:pt>
                <c:pt idx="5">
                  <c:v>ابولان</c:v>
                </c:pt>
                <c:pt idx="6">
                  <c:v>ابن سینا</c:v>
                </c:pt>
                <c:pt idx="7">
                  <c:v>صحت</c:v>
                </c:pt>
                <c:pt idx="8">
                  <c:v>مقدسی</c:v>
                </c:pt>
                <c:pt idx="9">
                  <c:v>حسن حافظ</c:v>
                </c:pt>
                <c:pt idx="10">
                  <c:v>اسفنجه</c:v>
                </c:pt>
                <c:pt idx="11">
                  <c:v>عظیمی</c:v>
                </c:pt>
                <c:pt idx="12">
                  <c:v>تاجداری</c:v>
                </c:pt>
                <c:pt idx="13">
                  <c:v>جمع کل</c:v>
                </c:pt>
              </c:strCache>
            </c:strRef>
          </c:cat>
          <c:val>
            <c:numRef>
              <c:f>'پایگاه ها'!$K$25:$K$38</c:f>
              <c:numCache>
                <c:formatCode>General</c:formatCode>
                <c:ptCount val="14"/>
                <c:pt idx="0">
                  <c:v>14</c:v>
                </c:pt>
                <c:pt idx="1">
                  <c:v>16</c:v>
                </c:pt>
                <c:pt idx="2">
                  <c:v>3</c:v>
                </c:pt>
                <c:pt idx="3">
                  <c:v>3</c:v>
                </c:pt>
                <c:pt idx="4">
                  <c:v>35</c:v>
                </c:pt>
                <c:pt idx="5">
                  <c:v>3</c:v>
                </c:pt>
                <c:pt idx="6">
                  <c:v>35</c:v>
                </c:pt>
                <c:pt idx="7">
                  <c:v>29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19</c:v>
                </c:pt>
                <c:pt idx="12">
                  <c:v>27</c:v>
                </c:pt>
                <c:pt idx="13">
                  <c:v>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56-476A-8E0B-2FBD00A61A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403536224"/>
        <c:axId val="403534584"/>
        <c:axId val="0"/>
      </c:bar3DChart>
      <c:catAx>
        <c:axId val="40353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403534584"/>
        <c:crosses val="autoZero"/>
        <c:auto val="1"/>
        <c:lblAlgn val="ctr"/>
        <c:lblOffset val="100"/>
        <c:noMultiLvlLbl val="0"/>
      </c:catAx>
      <c:valAx>
        <c:axId val="403534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53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dirty="0"/>
              <a:t>شاخص نمونه گیری التور سال 1402در خانه های بهداشت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'خانه ها'!$C$26</c:f>
              <c:strCache>
                <c:ptCount val="1"/>
                <c:pt idx="0">
                  <c:v>تعداد نمونه  التور   سال 1402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'خانه ها'!$B$27:$B$48</c:f>
              <c:strCache>
                <c:ptCount val="22"/>
                <c:pt idx="0">
                  <c:v>اسفرنجان</c:v>
                </c:pt>
                <c:pt idx="1">
                  <c:v>دستجرده</c:v>
                </c:pt>
                <c:pt idx="2">
                  <c:v>رباط ملکی</c:v>
                </c:pt>
                <c:pt idx="3">
                  <c:v>شید آباد</c:v>
                </c:pt>
                <c:pt idx="4">
                  <c:v>نیوان سوق</c:v>
                </c:pt>
                <c:pt idx="5">
                  <c:v>نیوان نار</c:v>
                </c:pt>
                <c:pt idx="6">
                  <c:v>رباط سرخ</c:v>
                </c:pt>
                <c:pt idx="7">
                  <c:v>قرغن</c:v>
                </c:pt>
                <c:pt idx="8">
                  <c:v>هنده</c:v>
                </c:pt>
                <c:pt idx="9">
                  <c:v>درب امامزاده</c:v>
                </c:pt>
                <c:pt idx="10">
                  <c:v>سعید آباد</c:v>
                </c:pt>
                <c:pt idx="11">
                  <c:v>غرقه</c:v>
                </c:pt>
                <c:pt idx="12">
                  <c:v>فقستان</c:v>
                </c:pt>
                <c:pt idx="13">
                  <c:v>ملازجان</c:v>
                </c:pt>
                <c:pt idx="14">
                  <c:v>زرنجان</c:v>
                </c:pt>
                <c:pt idx="15">
                  <c:v>سرآور</c:v>
                </c:pt>
                <c:pt idx="16">
                  <c:v>شادگان</c:v>
                </c:pt>
                <c:pt idx="17">
                  <c:v>فاویان</c:v>
                </c:pt>
                <c:pt idx="18">
                  <c:v>تیکن</c:v>
                </c:pt>
                <c:pt idx="19">
                  <c:v>در</c:v>
                </c:pt>
                <c:pt idx="20">
                  <c:v>شرکت زراعی</c:v>
                </c:pt>
                <c:pt idx="21">
                  <c:v>وانشان</c:v>
                </c:pt>
              </c:strCache>
            </c:strRef>
          </c:cat>
          <c:val>
            <c:numRef>
              <c:f>'خانه ها'!$C$27:$C$48</c:f>
              <c:numCache>
                <c:formatCode>General</c:formatCode>
                <c:ptCount val="22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6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64-4AC4-BE11-DE46AA7BD7F9}"/>
            </c:ext>
          </c:extLst>
        </c:ser>
        <c:ser>
          <c:idx val="1"/>
          <c:order val="1"/>
          <c:tx>
            <c:strRef>
              <c:f>'خانه ها'!$D$26</c:f>
              <c:strCache>
                <c:ptCount val="1"/>
                <c:pt idx="0">
                  <c:v>تعداد مورد انتظار سالانه التور </c:v>
                </c:pt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'خانه ها'!$B$27:$B$48</c:f>
              <c:strCache>
                <c:ptCount val="22"/>
                <c:pt idx="0">
                  <c:v>اسفرنجان</c:v>
                </c:pt>
                <c:pt idx="1">
                  <c:v>دستجرده</c:v>
                </c:pt>
                <c:pt idx="2">
                  <c:v>رباط ملکی</c:v>
                </c:pt>
                <c:pt idx="3">
                  <c:v>شید آباد</c:v>
                </c:pt>
                <c:pt idx="4">
                  <c:v>نیوان سوق</c:v>
                </c:pt>
                <c:pt idx="5">
                  <c:v>نیوان نار</c:v>
                </c:pt>
                <c:pt idx="6">
                  <c:v>رباط سرخ</c:v>
                </c:pt>
                <c:pt idx="7">
                  <c:v>قرغن</c:v>
                </c:pt>
                <c:pt idx="8">
                  <c:v>هنده</c:v>
                </c:pt>
                <c:pt idx="9">
                  <c:v>درب امامزاده</c:v>
                </c:pt>
                <c:pt idx="10">
                  <c:v>سعید آباد</c:v>
                </c:pt>
                <c:pt idx="11">
                  <c:v>غرقه</c:v>
                </c:pt>
                <c:pt idx="12">
                  <c:v>فقستان</c:v>
                </c:pt>
                <c:pt idx="13">
                  <c:v>ملازجان</c:v>
                </c:pt>
                <c:pt idx="14">
                  <c:v>زرنجان</c:v>
                </c:pt>
                <c:pt idx="15">
                  <c:v>سرآور</c:v>
                </c:pt>
                <c:pt idx="16">
                  <c:v>شادگان</c:v>
                </c:pt>
                <c:pt idx="17">
                  <c:v>فاویان</c:v>
                </c:pt>
                <c:pt idx="18">
                  <c:v>تیکن</c:v>
                </c:pt>
                <c:pt idx="19">
                  <c:v>در</c:v>
                </c:pt>
                <c:pt idx="20">
                  <c:v>شرکت زراعی</c:v>
                </c:pt>
                <c:pt idx="21">
                  <c:v>وانشان</c:v>
                </c:pt>
              </c:strCache>
            </c:strRef>
          </c:cat>
          <c:val>
            <c:numRef>
              <c:f>'خانه ها'!$D$27:$D$48</c:f>
              <c:numCache>
                <c:formatCode>General</c:formatCode>
                <c:ptCount val="2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6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5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2</c:v>
                </c:pt>
                <c:pt idx="2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64-4AC4-BE11-DE46AA7BD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460768944"/>
        <c:axId val="460769272"/>
        <c:axId val="0"/>
      </c:bar3DChart>
      <c:catAx>
        <c:axId val="460768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460769272"/>
        <c:crosses val="autoZero"/>
        <c:auto val="1"/>
        <c:lblAlgn val="ctr"/>
        <c:lblOffset val="100"/>
        <c:noMultiLvlLbl val="0"/>
      </c:catAx>
      <c:valAx>
        <c:axId val="460769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0768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762419713341947"/>
          <c:y val="0.95290550513246908"/>
          <c:w val="0.35860946781020131"/>
          <c:h val="4.7094494867530874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dirty="0"/>
              <a:t>شاخص بیماری</a:t>
            </a:r>
            <a:r>
              <a:rPr lang="fa-IR" baseline="0" dirty="0"/>
              <a:t> تب مالت درسال 1402 در پایگاه های سلامت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'پایگاه ها'!$N$23:$N$24</c:f>
              <c:strCache>
                <c:ptCount val="2"/>
                <c:pt idx="0">
                  <c:v>تب مالت</c:v>
                </c:pt>
                <c:pt idx="1">
                  <c:v>تعداد فرم گزارش شده از مراکز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13"/>
              <c:layout>
                <c:manualLayout>
                  <c:x val="-1.31210940794655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E8-450A-AF46-5AA284E17F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'پایگاه ها'!$M$25:$M$38</c:f>
              <c:strCache>
                <c:ptCount val="14"/>
                <c:pt idx="0">
                  <c:v>گوگد</c:v>
                </c:pt>
                <c:pt idx="1">
                  <c:v>گلشهر</c:v>
                </c:pt>
                <c:pt idx="2">
                  <c:v>حاج علی جمالی</c:v>
                </c:pt>
                <c:pt idx="3">
                  <c:v>فیلاخص</c:v>
                </c:pt>
                <c:pt idx="4">
                  <c:v>رئوف</c:v>
                </c:pt>
                <c:pt idx="5">
                  <c:v>ابولان</c:v>
                </c:pt>
                <c:pt idx="6">
                  <c:v>ابن سینا</c:v>
                </c:pt>
                <c:pt idx="7">
                  <c:v>صحت</c:v>
                </c:pt>
                <c:pt idx="8">
                  <c:v>مقدسی</c:v>
                </c:pt>
                <c:pt idx="9">
                  <c:v>حسن حافظ</c:v>
                </c:pt>
                <c:pt idx="10">
                  <c:v>اسفنجه</c:v>
                </c:pt>
                <c:pt idx="11">
                  <c:v>عظیمی</c:v>
                </c:pt>
                <c:pt idx="12">
                  <c:v>تاجداری</c:v>
                </c:pt>
                <c:pt idx="13">
                  <c:v>جمع کل</c:v>
                </c:pt>
              </c:strCache>
            </c:strRef>
          </c:cat>
          <c:val>
            <c:numRef>
              <c:f>'پایگاه ها'!$N$25:$N$38</c:f>
              <c:numCache>
                <c:formatCode>General</c:formatCode>
                <c:ptCount val="14"/>
                <c:pt idx="0">
                  <c:v>3</c:v>
                </c:pt>
                <c:pt idx="1">
                  <c:v>14</c:v>
                </c:pt>
                <c:pt idx="2">
                  <c:v>1</c:v>
                </c:pt>
                <c:pt idx="3">
                  <c:v>2</c:v>
                </c:pt>
                <c:pt idx="4">
                  <c:v>9</c:v>
                </c:pt>
                <c:pt idx="5">
                  <c:v>0</c:v>
                </c:pt>
                <c:pt idx="6">
                  <c:v>4</c:v>
                </c:pt>
                <c:pt idx="7">
                  <c:v>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6</c:v>
                </c:pt>
                <c:pt idx="13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E8-450A-AF46-5AA284E17F3F}"/>
            </c:ext>
          </c:extLst>
        </c:ser>
        <c:ser>
          <c:idx val="1"/>
          <c:order val="1"/>
          <c:tx>
            <c:strRef>
              <c:f>'پایگاه ها'!$O$23:$O$24</c:f>
              <c:strCache>
                <c:ptCount val="2"/>
                <c:pt idx="0">
                  <c:v>تب مالت</c:v>
                </c:pt>
                <c:pt idx="1">
                  <c:v>تعداد بیمار اعلام شده در  سال 1402</c:v>
                </c:pt>
              </c:strCache>
            </c:strRef>
          </c:tx>
          <c:spPr>
            <a:solidFill>
              <a:srgbClr val="92D050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'پایگاه ها'!$M$25:$M$38</c:f>
              <c:strCache>
                <c:ptCount val="14"/>
                <c:pt idx="0">
                  <c:v>گوگد</c:v>
                </c:pt>
                <c:pt idx="1">
                  <c:v>گلشهر</c:v>
                </c:pt>
                <c:pt idx="2">
                  <c:v>حاج علی جمالی</c:v>
                </c:pt>
                <c:pt idx="3">
                  <c:v>فیلاخص</c:v>
                </c:pt>
                <c:pt idx="4">
                  <c:v>رئوف</c:v>
                </c:pt>
                <c:pt idx="5">
                  <c:v>ابولان</c:v>
                </c:pt>
                <c:pt idx="6">
                  <c:v>ابن سینا</c:v>
                </c:pt>
                <c:pt idx="7">
                  <c:v>صحت</c:v>
                </c:pt>
                <c:pt idx="8">
                  <c:v>مقدسی</c:v>
                </c:pt>
                <c:pt idx="9">
                  <c:v>حسن حافظ</c:v>
                </c:pt>
                <c:pt idx="10">
                  <c:v>اسفنجه</c:v>
                </c:pt>
                <c:pt idx="11">
                  <c:v>عظیمی</c:v>
                </c:pt>
                <c:pt idx="12">
                  <c:v>تاجداری</c:v>
                </c:pt>
                <c:pt idx="13">
                  <c:v>جمع کل</c:v>
                </c:pt>
              </c:strCache>
            </c:strRef>
          </c:cat>
          <c:val>
            <c:numRef>
              <c:f>'پایگاه ها'!$O$25:$O$38</c:f>
              <c:numCache>
                <c:formatCode>General</c:formatCode>
                <c:ptCount val="14"/>
                <c:pt idx="0">
                  <c:v>3</c:v>
                </c:pt>
                <c:pt idx="1">
                  <c:v>18</c:v>
                </c:pt>
                <c:pt idx="2">
                  <c:v>0</c:v>
                </c:pt>
                <c:pt idx="3">
                  <c:v>1</c:v>
                </c:pt>
                <c:pt idx="4">
                  <c:v>8</c:v>
                </c:pt>
                <c:pt idx="5">
                  <c:v>0</c:v>
                </c:pt>
                <c:pt idx="6">
                  <c:v>3</c:v>
                </c:pt>
                <c:pt idx="7">
                  <c:v>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3</c:v>
                </c:pt>
                <c:pt idx="12">
                  <c:v>6</c:v>
                </c:pt>
                <c:pt idx="13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E8-450A-AF46-5AA284E17F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391991088"/>
        <c:axId val="391991744"/>
        <c:axId val="0"/>
      </c:bar3DChart>
      <c:catAx>
        <c:axId val="39199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391991744"/>
        <c:crosses val="autoZero"/>
        <c:auto val="1"/>
        <c:lblAlgn val="ctr"/>
        <c:lblOffset val="100"/>
        <c:noMultiLvlLbl val="0"/>
      </c:catAx>
      <c:valAx>
        <c:axId val="391991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99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r>
              <a:rPr lang="fa-IR" dirty="0"/>
              <a:t>تعداد بیمار تب مالت گزارش شده درسال  1402درخانه های بهداشت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'خانه ها'!$G$26</c:f>
              <c:strCache>
                <c:ptCount val="1"/>
                <c:pt idx="0">
                  <c:v>تعداد بیمار تب مالت گزارش شده درسال 1402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'خانه ها'!$F$27:$F$48</c:f>
              <c:strCache>
                <c:ptCount val="22"/>
                <c:pt idx="0">
                  <c:v>اسفرنجان</c:v>
                </c:pt>
                <c:pt idx="1">
                  <c:v>دستجرده</c:v>
                </c:pt>
                <c:pt idx="2">
                  <c:v>رباط ملکی</c:v>
                </c:pt>
                <c:pt idx="3">
                  <c:v>شید آباد</c:v>
                </c:pt>
                <c:pt idx="4">
                  <c:v>نیوان سوق</c:v>
                </c:pt>
                <c:pt idx="5">
                  <c:v>نیوان نار</c:v>
                </c:pt>
                <c:pt idx="6">
                  <c:v>رباط سرخ</c:v>
                </c:pt>
                <c:pt idx="7">
                  <c:v>قرغن</c:v>
                </c:pt>
                <c:pt idx="8">
                  <c:v>هنده</c:v>
                </c:pt>
                <c:pt idx="9">
                  <c:v>درب امامزاده</c:v>
                </c:pt>
                <c:pt idx="10">
                  <c:v>سعید آباد</c:v>
                </c:pt>
                <c:pt idx="11">
                  <c:v>غرقه</c:v>
                </c:pt>
                <c:pt idx="12">
                  <c:v>فقستان</c:v>
                </c:pt>
                <c:pt idx="13">
                  <c:v>ملازجان</c:v>
                </c:pt>
                <c:pt idx="14">
                  <c:v>زرنجان</c:v>
                </c:pt>
                <c:pt idx="15">
                  <c:v>سرآور</c:v>
                </c:pt>
                <c:pt idx="16">
                  <c:v>شادگان</c:v>
                </c:pt>
                <c:pt idx="17">
                  <c:v>فاویان</c:v>
                </c:pt>
                <c:pt idx="18">
                  <c:v>تیکن</c:v>
                </c:pt>
                <c:pt idx="19">
                  <c:v>در</c:v>
                </c:pt>
                <c:pt idx="20">
                  <c:v>شرکت زراعی</c:v>
                </c:pt>
                <c:pt idx="21">
                  <c:v>وانشان</c:v>
                </c:pt>
              </c:strCache>
            </c:strRef>
          </c:cat>
          <c:val>
            <c:numRef>
              <c:f>'خانه ها'!$G$27:$G$48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  <c:pt idx="12">
                  <c:v>0</c:v>
                </c:pt>
                <c:pt idx="13">
                  <c:v>2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7">
                  <c:v>0</c:v>
                </c:pt>
                <c:pt idx="18">
                  <c:v>3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80-401D-A808-DC65263276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391992728"/>
        <c:axId val="391996664"/>
        <c:axId val="0"/>
      </c:bar3DChart>
      <c:catAx>
        <c:axId val="391992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391996664"/>
        <c:crosses val="autoZero"/>
        <c:auto val="1"/>
        <c:lblAlgn val="ctr"/>
        <c:lblOffset val="100"/>
        <c:noMultiLvlLbl val="0"/>
      </c:catAx>
      <c:valAx>
        <c:axId val="391996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391992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 b="1">
          <a:cs typeface="B Nazanin" panose="00000400000000000000" pitchFamily="2" charset="-78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dirty="0"/>
              <a:t>عوارض ایمنسازی گزارش شده سال 1402در پایگاه های سلامت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Sheet4!$R$24:$R$25</c:f>
              <c:strCache>
                <c:ptCount val="2"/>
                <c:pt idx="0">
                  <c:v>عوارض ایمنسازی گزارش شده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Sheet4!$Q$26:$Q$39</c:f>
              <c:strCache>
                <c:ptCount val="14"/>
                <c:pt idx="0">
                  <c:v>گوگد</c:v>
                </c:pt>
                <c:pt idx="1">
                  <c:v>گلشهر</c:v>
                </c:pt>
                <c:pt idx="2">
                  <c:v>حاج علی جمالی</c:v>
                </c:pt>
                <c:pt idx="3">
                  <c:v>فیلاخص</c:v>
                </c:pt>
                <c:pt idx="4">
                  <c:v>رئوف</c:v>
                </c:pt>
                <c:pt idx="5">
                  <c:v>ابولان</c:v>
                </c:pt>
                <c:pt idx="6">
                  <c:v>ابن سینا</c:v>
                </c:pt>
                <c:pt idx="7">
                  <c:v>صحت</c:v>
                </c:pt>
                <c:pt idx="8">
                  <c:v>مقدسی</c:v>
                </c:pt>
                <c:pt idx="9">
                  <c:v>حسن حافظ</c:v>
                </c:pt>
                <c:pt idx="10">
                  <c:v>اسفنجه</c:v>
                </c:pt>
                <c:pt idx="11">
                  <c:v>عظیمی</c:v>
                </c:pt>
                <c:pt idx="12">
                  <c:v>تاجداری</c:v>
                </c:pt>
                <c:pt idx="13">
                  <c:v>جمع کل</c:v>
                </c:pt>
              </c:strCache>
            </c:strRef>
          </c:cat>
          <c:val>
            <c:numRef>
              <c:f>Sheet4!$R$26:$R$39</c:f>
              <c:numCache>
                <c:formatCode>General</c:formatCode>
                <c:ptCount val="14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8</c:v>
                </c:pt>
                <c:pt idx="7">
                  <c:v>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9</c:v>
                </c:pt>
                <c:pt idx="1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FE-41F6-950C-14FE5BEBC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435999160"/>
        <c:axId val="435994240"/>
        <c:axId val="0"/>
      </c:bar3DChart>
      <c:catAx>
        <c:axId val="435999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B Nazanin" panose="00000400000000000000" pitchFamily="2" charset="-78"/>
              </a:defRPr>
            </a:pPr>
            <a:endParaRPr lang="en-US"/>
          </a:p>
        </c:txPr>
        <c:crossAx val="435994240"/>
        <c:crosses val="autoZero"/>
        <c:auto val="1"/>
        <c:lblAlgn val="ctr"/>
        <c:lblOffset val="100"/>
        <c:noMultiLvlLbl val="0"/>
      </c:catAx>
      <c:valAx>
        <c:axId val="435994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5999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5220-A114-449B-BBAC-8A5001A845F8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5AAD8D6-A8C0-40FB-9F3B-F6FD147E8E4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1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5220-A114-449B-BBAC-8A5001A845F8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D8D6-A8C0-40FB-9F3B-F6FD147E8E44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40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5220-A114-449B-BBAC-8A5001A845F8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D8D6-A8C0-40FB-9F3B-F6FD147E8E4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174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5220-A114-449B-BBAC-8A5001A845F8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D8D6-A8C0-40FB-9F3B-F6FD147E8E44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86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5220-A114-449B-BBAC-8A5001A845F8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D8D6-A8C0-40FB-9F3B-F6FD147E8E44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23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5220-A114-449B-BBAC-8A5001A845F8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D8D6-A8C0-40FB-9F3B-F6FD147E8E44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39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5220-A114-449B-BBAC-8A5001A845F8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D8D6-A8C0-40FB-9F3B-F6FD147E8E44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54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5220-A114-449B-BBAC-8A5001A845F8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D8D6-A8C0-40FB-9F3B-F6FD147E8E44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89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5220-A114-449B-BBAC-8A5001A845F8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D8D6-A8C0-40FB-9F3B-F6FD147E8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5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5220-A114-449B-BBAC-8A5001A845F8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D8D6-A8C0-40FB-9F3B-F6FD147E8E44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52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5595220-A114-449B-BBAC-8A5001A845F8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AD8D6-A8C0-40FB-9F3B-F6FD147E8E44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15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95220-A114-449B-BBAC-8A5001A845F8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5AAD8D6-A8C0-40FB-9F3B-F6FD147E8E4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43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49215" y="798785"/>
            <a:ext cx="7357241" cy="330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dirty="0">
                <a:solidFill>
                  <a:schemeClr val="tx1"/>
                </a:solidFill>
              </a:rPr>
              <a:t>به </a:t>
            </a:r>
            <a:r>
              <a:rPr lang="fa-IR" sz="3600">
                <a:solidFill>
                  <a:schemeClr val="tx1"/>
                </a:solidFill>
              </a:rPr>
              <a:t>نام </a:t>
            </a:r>
            <a:r>
              <a:rPr lang="fa-IR" sz="3600" smtClean="0">
                <a:solidFill>
                  <a:schemeClr val="tx1"/>
                </a:solidFill>
              </a:rPr>
              <a:t>خداوند مهربان و بخشنده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475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0063875"/>
              </p:ext>
            </p:extLst>
          </p:nvPr>
        </p:nvGraphicFramePr>
        <p:xfrm>
          <a:off x="262759" y="210207"/>
          <a:ext cx="11403723" cy="5696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8912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5385505"/>
              </p:ext>
            </p:extLst>
          </p:nvPr>
        </p:nvGraphicFramePr>
        <p:xfrm>
          <a:off x="446050" y="423745"/>
          <a:ext cx="11441150" cy="5196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2909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4487112"/>
              </p:ext>
            </p:extLst>
          </p:nvPr>
        </p:nvGraphicFramePr>
        <p:xfrm>
          <a:off x="3679115" y="335589"/>
          <a:ext cx="3859645" cy="54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71182"/>
              </p:ext>
            </p:extLst>
          </p:nvPr>
        </p:nvGraphicFramePr>
        <p:xfrm>
          <a:off x="129091" y="335590"/>
          <a:ext cx="3244481" cy="54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7230260"/>
              </p:ext>
            </p:extLst>
          </p:nvPr>
        </p:nvGraphicFramePr>
        <p:xfrm>
          <a:off x="7698827" y="335588"/>
          <a:ext cx="4377559" cy="5529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68692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0648" y="89857"/>
            <a:ext cx="6096000" cy="72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برنامه عملیاتی واحد مبارزه با بیماریهای واگیر سال 1403 در پایگاه های سلامت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34610"/>
              </p:ext>
            </p:extLst>
          </p:nvPr>
        </p:nvGraphicFramePr>
        <p:xfrm>
          <a:off x="662152" y="819281"/>
          <a:ext cx="10951777" cy="4599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4148">
                  <a:extLst>
                    <a:ext uri="{9D8B030D-6E8A-4147-A177-3AD203B41FA5}">
                      <a16:colId xmlns:a16="http://schemas.microsoft.com/office/drawing/2014/main" val="2413969714"/>
                    </a:ext>
                  </a:extLst>
                </a:gridCol>
                <a:gridCol w="1495122">
                  <a:extLst>
                    <a:ext uri="{9D8B030D-6E8A-4147-A177-3AD203B41FA5}">
                      <a16:colId xmlns:a16="http://schemas.microsoft.com/office/drawing/2014/main" val="2456817199"/>
                    </a:ext>
                  </a:extLst>
                </a:gridCol>
                <a:gridCol w="1495122">
                  <a:extLst>
                    <a:ext uri="{9D8B030D-6E8A-4147-A177-3AD203B41FA5}">
                      <a16:colId xmlns:a16="http://schemas.microsoft.com/office/drawing/2014/main" val="3826659381"/>
                    </a:ext>
                  </a:extLst>
                </a:gridCol>
                <a:gridCol w="1214788">
                  <a:extLst>
                    <a:ext uri="{9D8B030D-6E8A-4147-A177-3AD203B41FA5}">
                      <a16:colId xmlns:a16="http://schemas.microsoft.com/office/drawing/2014/main" val="960081928"/>
                    </a:ext>
                  </a:extLst>
                </a:gridCol>
                <a:gridCol w="1508621">
                  <a:extLst>
                    <a:ext uri="{9D8B030D-6E8A-4147-A177-3AD203B41FA5}">
                      <a16:colId xmlns:a16="http://schemas.microsoft.com/office/drawing/2014/main" val="147761382"/>
                    </a:ext>
                  </a:extLst>
                </a:gridCol>
                <a:gridCol w="1393373">
                  <a:extLst>
                    <a:ext uri="{9D8B030D-6E8A-4147-A177-3AD203B41FA5}">
                      <a16:colId xmlns:a16="http://schemas.microsoft.com/office/drawing/2014/main" val="3924272002"/>
                    </a:ext>
                  </a:extLst>
                </a:gridCol>
                <a:gridCol w="1353918">
                  <a:extLst>
                    <a:ext uri="{9D8B030D-6E8A-4147-A177-3AD203B41FA5}">
                      <a16:colId xmlns:a16="http://schemas.microsoft.com/office/drawing/2014/main" val="3976747704"/>
                    </a:ext>
                  </a:extLst>
                </a:gridCol>
                <a:gridCol w="696685">
                  <a:extLst>
                    <a:ext uri="{9D8B030D-6E8A-4147-A177-3AD203B41FA5}">
                      <a16:colId xmlns:a16="http://schemas.microsoft.com/office/drawing/2014/main" val="4127264190"/>
                    </a:ext>
                  </a:extLst>
                </a:gridCol>
              </a:tblGrid>
              <a:tr h="311320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التور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مالاریا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سل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نام مرکز و پایگاه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669663"/>
                  </a:ext>
                </a:extLst>
              </a:tr>
              <a:tr h="75283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تعداد کودک زیر 5سال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تعداد مورد انتظار در سال </a:t>
                      </a:r>
                      <a:r>
                        <a:rPr lang="fa-IR" sz="1400" b="1" dirty="0" smtClean="0">
                          <a:effectLst/>
                          <a:cs typeface="B Nazanin" panose="00000400000000000000" pitchFamily="2" charset="-78"/>
                        </a:rPr>
                        <a:t>11403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جمعیت کل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تعداد مورد انتظار سال </a:t>
                      </a:r>
                      <a:r>
                        <a:rPr lang="fa-IR" sz="1400" b="1" dirty="0" smtClean="0">
                          <a:effectLst/>
                          <a:cs typeface="B Nazanin" panose="00000400000000000000" pitchFamily="2" charset="-78"/>
                        </a:rPr>
                        <a:t>1403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جمعیت کل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تعداد مورد انتظار در سال </a:t>
                      </a:r>
                      <a:r>
                        <a:rPr lang="fa-IR" sz="1400" b="1" dirty="0" smtClean="0">
                          <a:effectLst/>
                          <a:cs typeface="B Nazanin" panose="00000400000000000000" pitchFamily="2" charset="-78"/>
                        </a:rPr>
                        <a:t>1403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800886"/>
                  </a:ext>
                </a:extLst>
              </a:tr>
              <a:tr h="2472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338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14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7386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73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7386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23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گوگد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931405"/>
                  </a:ext>
                </a:extLst>
              </a:tr>
              <a:tr h="2472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352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15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7459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74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7459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23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گلشهر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274229"/>
                  </a:ext>
                </a:extLst>
              </a:tr>
              <a:tr h="2472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50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1572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15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1572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ورزنه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66858"/>
                  </a:ext>
                </a:extLst>
              </a:tr>
              <a:tr h="2472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58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1466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14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1466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فیلاخص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420216"/>
                  </a:ext>
                </a:extLst>
              </a:tr>
              <a:tr h="2472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812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15691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156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15691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48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رئوف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80825"/>
                  </a:ext>
                </a:extLst>
              </a:tr>
              <a:tr h="2472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70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1938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19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1938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ابلولان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8821653"/>
                  </a:ext>
                </a:extLst>
              </a:tr>
              <a:tr h="2472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805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33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16920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169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16920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51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ابن سینا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5096029"/>
                  </a:ext>
                </a:extLst>
              </a:tr>
              <a:tr h="2472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669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27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13343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134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13343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41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صحت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549970"/>
                  </a:ext>
                </a:extLst>
              </a:tr>
              <a:tr h="2472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21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625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625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مقدسی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9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4191597"/>
                  </a:ext>
                </a:extLst>
              </a:tr>
              <a:tr h="2472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15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742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742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حسن حافظ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426654"/>
                  </a:ext>
                </a:extLst>
              </a:tr>
              <a:tr h="2472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348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348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اسفنجه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11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759950"/>
                  </a:ext>
                </a:extLst>
              </a:tr>
              <a:tr h="2472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365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15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6901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69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6901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21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عظیمی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12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838000"/>
                  </a:ext>
                </a:extLst>
              </a:tr>
              <a:tr h="2472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756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31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12469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125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ln>
                            <a:noFill/>
                          </a:ln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12469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38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cs typeface="B Nazanin" panose="00000400000000000000" pitchFamily="2" charset="-78"/>
                        </a:rPr>
                        <a:t>تاجداری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>
                          <a:effectLst/>
                          <a:cs typeface="B Nazanin" panose="00000400000000000000" pitchFamily="2" charset="-78"/>
                        </a:rPr>
                        <a:t>13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6154314"/>
                  </a:ext>
                </a:extLst>
              </a:tr>
              <a:tr h="32102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4318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179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86860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865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cs typeface="B Nazanin" panose="00000400000000000000" pitchFamily="2" charset="-78"/>
                        </a:rPr>
                        <a:t>86860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267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cs typeface="B Nazanin" panose="00000400000000000000" pitchFamily="2" charset="-78"/>
                        </a:rPr>
                        <a:t>جمع کل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0616" marR="6061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809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328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86787" y="154538"/>
            <a:ext cx="6072495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برنامه عملیاتی واحد مبارزه با بیماریهای واگیر 1403در خانه های بهداشت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923056"/>
              </p:ext>
            </p:extLst>
          </p:nvPr>
        </p:nvGraphicFramePr>
        <p:xfrm>
          <a:off x="882868" y="777761"/>
          <a:ext cx="10247586" cy="52794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6528">
                  <a:extLst>
                    <a:ext uri="{9D8B030D-6E8A-4147-A177-3AD203B41FA5}">
                      <a16:colId xmlns:a16="http://schemas.microsoft.com/office/drawing/2014/main" val="3837144026"/>
                    </a:ext>
                  </a:extLst>
                </a:gridCol>
                <a:gridCol w="1450951">
                  <a:extLst>
                    <a:ext uri="{9D8B030D-6E8A-4147-A177-3AD203B41FA5}">
                      <a16:colId xmlns:a16="http://schemas.microsoft.com/office/drawing/2014/main" val="3414320012"/>
                    </a:ext>
                  </a:extLst>
                </a:gridCol>
                <a:gridCol w="1156411">
                  <a:extLst>
                    <a:ext uri="{9D8B030D-6E8A-4147-A177-3AD203B41FA5}">
                      <a16:colId xmlns:a16="http://schemas.microsoft.com/office/drawing/2014/main" val="4031863961"/>
                    </a:ext>
                  </a:extLst>
                </a:gridCol>
                <a:gridCol w="1245367">
                  <a:extLst>
                    <a:ext uri="{9D8B030D-6E8A-4147-A177-3AD203B41FA5}">
                      <a16:colId xmlns:a16="http://schemas.microsoft.com/office/drawing/2014/main" val="1425180046"/>
                    </a:ext>
                  </a:extLst>
                </a:gridCol>
                <a:gridCol w="1156411">
                  <a:extLst>
                    <a:ext uri="{9D8B030D-6E8A-4147-A177-3AD203B41FA5}">
                      <a16:colId xmlns:a16="http://schemas.microsoft.com/office/drawing/2014/main" val="2908287297"/>
                    </a:ext>
                  </a:extLst>
                </a:gridCol>
                <a:gridCol w="1423275">
                  <a:extLst>
                    <a:ext uri="{9D8B030D-6E8A-4147-A177-3AD203B41FA5}">
                      <a16:colId xmlns:a16="http://schemas.microsoft.com/office/drawing/2014/main" val="177406379"/>
                    </a:ext>
                  </a:extLst>
                </a:gridCol>
                <a:gridCol w="1601186">
                  <a:extLst>
                    <a:ext uri="{9D8B030D-6E8A-4147-A177-3AD203B41FA5}">
                      <a16:colId xmlns:a16="http://schemas.microsoft.com/office/drawing/2014/main" val="4239658998"/>
                    </a:ext>
                  </a:extLst>
                </a:gridCol>
                <a:gridCol w="1067457">
                  <a:extLst>
                    <a:ext uri="{9D8B030D-6E8A-4147-A177-3AD203B41FA5}">
                      <a16:colId xmlns:a16="http://schemas.microsoft.com/office/drawing/2014/main" val="2109527707"/>
                    </a:ext>
                  </a:extLst>
                </a:gridCol>
              </a:tblGrid>
              <a:tr h="179004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التور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مالاریا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سل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خانه بهداشت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615513"/>
                  </a:ext>
                </a:extLst>
              </a:tr>
              <a:tr h="53701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تعداد کودک زیر 5سال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تعداد مورد انتظار در سال </a:t>
                      </a:r>
                      <a:r>
                        <a:rPr lang="fa-IR" sz="1100" b="1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1403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جمعیت کل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تعداد مورد انتظار سال </a:t>
                      </a:r>
                      <a:r>
                        <a:rPr lang="fa-IR" sz="1100" b="1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1403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جمعیت کل</a:t>
                      </a:r>
                      <a:endParaRPr lang="en-US" sz="11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تعداد مورد انتظار در سال </a:t>
                      </a:r>
                      <a:r>
                        <a:rPr lang="fa-IR" sz="1100" b="1" dirty="0" smtClean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1403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081882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18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665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665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اسفرنجان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425041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363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363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دستجرده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710427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418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418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رباط ملکی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472142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280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280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شید آباد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111186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38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1009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1009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نیوان سوق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957071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47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988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988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نیوان نار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114352"/>
                  </a:ext>
                </a:extLst>
              </a:tr>
              <a:tr h="20813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102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2264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22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2264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7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رباط سرخ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3957457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195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195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قرغن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551719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9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254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254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هنده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9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4116498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30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996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996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درب امامزاده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8222297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99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2076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20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2076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6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سعید آباد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11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7658496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329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329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غرقه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12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344878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605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605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فقستان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13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3192364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497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497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ملازجان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14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520389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26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786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786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زرنجان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15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717279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11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378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378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سرآور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16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239785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307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307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شادگان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17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465553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300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300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فاویان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18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2124849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305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305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تیکن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19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7814860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202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202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در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20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09124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643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643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شرکت زراعی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21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899564"/>
                  </a:ext>
                </a:extLst>
              </a:tr>
              <a:tr h="20423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409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10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409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05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cs typeface="B Nazanin" panose="00000400000000000000" pitchFamily="2" charset="-78"/>
                        </a:rPr>
                        <a:t>2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50" b="1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وانشان</a:t>
                      </a:r>
                      <a:endParaRPr lang="en-US" sz="105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22</a:t>
                      </a:r>
                      <a:endParaRPr lang="en-US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43714" marR="437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8849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847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09596" y="367858"/>
          <a:ext cx="11004719" cy="5486401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693032">
                  <a:extLst>
                    <a:ext uri="{9D8B030D-6E8A-4147-A177-3AD203B41FA5}">
                      <a16:colId xmlns:a16="http://schemas.microsoft.com/office/drawing/2014/main" val="2621723877"/>
                    </a:ext>
                  </a:extLst>
                </a:gridCol>
                <a:gridCol w="846517">
                  <a:extLst>
                    <a:ext uri="{9D8B030D-6E8A-4147-A177-3AD203B41FA5}">
                      <a16:colId xmlns:a16="http://schemas.microsoft.com/office/drawing/2014/main" val="1202053671"/>
                    </a:ext>
                  </a:extLst>
                </a:gridCol>
                <a:gridCol w="846517">
                  <a:extLst>
                    <a:ext uri="{9D8B030D-6E8A-4147-A177-3AD203B41FA5}">
                      <a16:colId xmlns:a16="http://schemas.microsoft.com/office/drawing/2014/main" val="2015080649"/>
                    </a:ext>
                  </a:extLst>
                </a:gridCol>
                <a:gridCol w="846517">
                  <a:extLst>
                    <a:ext uri="{9D8B030D-6E8A-4147-A177-3AD203B41FA5}">
                      <a16:colId xmlns:a16="http://schemas.microsoft.com/office/drawing/2014/main" val="2500074276"/>
                    </a:ext>
                  </a:extLst>
                </a:gridCol>
                <a:gridCol w="846517">
                  <a:extLst>
                    <a:ext uri="{9D8B030D-6E8A-4147-A177-3AD203B41FA5}">
                      <a16:colId xmlns:a16="http://schemas.microsoft.com/office/drawing/2014/main" val="1404672521"/>
                    </a:ext>
                  </a:extLst>
                </a:gridCol>
                <a:gridCol w="846517">
                  <a:extLst>
                    <a:ext uri="{9D8B030D-6E8A-4147-A177-3AD203B41FA5}">
                      <a16:colId xmlns:a16="http://schemas.microsoft.com/office/drawing/2014/main" val="4256678827"/>
                    </a:ext>
                  </a:extLst>
                </a:gridCol>
                <a:gridCol w="846517">
                  <a:extLst>
                    <a:ext uri="{9D8B030D-6E8A-4147-A177-3AD203B41FA5}">
                      <a16:colId xmlns:a16="http://schemas.microsoft.com/office/drawing/2014/main" val="4196273441"/>
                    </a:ext>
                  </a:extLst>
                </a:gridCol>
                <a:gridCol w="846517">
                  <a:extLst>
                    <a:ext uri="{9D8B030D-6E8A-4147-A177-3AD203B41FA5}">
                      <a16:colId xmlns:a16="http://schemas.microsoft.com/office/drawing/2014/main" val="697820909"/>
                    </a:ext>
                  </a:extLst>
                </a:gridCol>
                <a:gridCol w="846517">
                  <a:extLst>
                    <a:ext uri="{9D8B030D-6E8A-4147-A177-3AD203B41FA5}">
                      <a16:colId xmlns:a16="http://schemas.microsoft.com/office/drawing/2014/main" val="1931007714"/>
                    </a:ext>
                  </a:extLst>
                </a:gridCol>
                <a:gridCol w="846517">
                  <a:extLst>
                    <a:ext uri="{9D8B030D-6E8A-4147-A177-3AD203B41FA5}">
                      <a16:colId xmlns:a16="http://schemas.microsoft.com/office/drawing/2014/main" val="3964771599"/>
                    </a:ext>
                  </a:extLst>
                </a:gridCol>
                <a:gridCol w="846517">
                  <a:extLst>
                    <a:ext uri="{9D8B030D-6E8A-4147-A177-3AD203B41FA5}">
                      <a16:colId xmlns:a16="http://schemas.microsoft.com/office/drawing/2014/main" val="837408775"/>
                    </a:ext>
                  </a:extLst>
                </a:gridCol>
                <a:gridCol w="846517">
                  <a:extLst>
                    <a:ext uri="{9D8B030D-6E8A-4147-A177-3AD203B41FA5}">
                      <a16:colId xmlns:a16="http://schemas.microsoft.com/office/drawing/2014/main" val="55341081"/>
                    </a:ext>
                  </a:extLst>
                </a:gridCol>
              </a:tblGrid>
              <a:tr h="422031"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fa-IR" sz="1800" u="none" strike="noStrike" dirty="0">
                          <a:effectLst/>
                          <a:cs typeface="B Nazanin" panose="00000400000000000000" pitchFamily="2" charset="-78"/>
                        </a:rPr>
                        <a:t>پایگاه سلامت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  <a:cs typeface="B Nazanin" panose="00000400000000000000" pitchFamily="2" charset="-78"/>
                        </a:rPr>
                        <a:t>پنتا والان 3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MMR1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MMR2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  <a:cs typeface="B Nazanin" panose="00000400000000000000" pitchFamily="2" charset="-78"/>
                        </a:rPr>
                        <a:t>فلج تزریقی1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>
                          <a:effectLst/>
                          <a:cs typeface="B Nazanin" panose="00000400000000000000" pitchFamily="2" charset="-78"/>
                        </a:rPr>
                        <a:t>فلج تزریق 2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285562"/>
                  </a:ext>
                </a:extLst>
              </a:tr>
              <a:tr h="8440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  <a:cs typeface="B Nazanin" panose="00000400000000000000" pitchFamily="2" charset="-78"/>
                        </a:rPr>
                        <a:t>درصد 1401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  <a:cs typeface="B Nazanin" panose="00000400000000000000" pitchFamily="2" charset="-78"/>
                        </a:rPr>
                        <a:t>درصد 1402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  <a:cs typeface="B Nazanin" panose="00000400000000000000" pitchFamily="2" charset="-78"/>
                        </a:rPr>
                        <a:t>درصد 1401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  <a:cs typeface="B Nazanin" panose="00000400000000000000" pitchFamily="2" charset="-78"/>
                        </a:rPr>
                        <a:t>درصد 1402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  <a:cs typeface="B Nazanin" panose="00000400000000000000" pitchFamily="2" charset="-78"/>
                        </a:rPr>
                        <a:t>درصد 1401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  <a:cs typeface="B Nazanin" panose="00000400000000000000" pitchFamily="2" charset="-78"/>
                        </a:rPr>
                        <a:t>درصد 1402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  <a:cs typeface="B Nazanin" panose="00000400000000000000" pitchFamily="2" charset="-78"/>
                        </a:rPr>
                        <a:t>درصد 1401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  <a:cs typeface="B Nazanin" panose="00000400000000000000" pitchFamily="2" charset="-78"/>
                        </a:rPr>
                        <a:t>درصد 1402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  <a:cs typeface="B Nazanin" panose="00000400000000000000" pitchFamily="2" charset="-78"/>
                        </a:rPr>
                        <a:t>درصد 1401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  <a:cs typeface="B Nazanin" panose="00000400000000000000" pitchFamily="2" charset="-78"/>
                        </a:rPr>
                        <a:t>درصد 1402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effectLst/>
                          <a:cs typeface="B Nazanin" panose="00000400000000000000" pitchFamily="2" charset="-78"/>
                        </a:rPr>
                        <a:t>حد انتظار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149530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u="none" strike="noStrike" dirty="0">
                          <a:effectLst/>
                          <a:cs typeface="B Nazanin" panose="00000400000000000000" pitchFamily="2" charset="-78"/>
                        </a:rPr>
                        <a:t>مرکزابن سینا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98.2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97.7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89.6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101.1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98.2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95-105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715289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u="none" strike="noStrike" dirty="0">
                          <a:effectLst/>
                          <a:cs typeface="B Nazanin" panose="00000400000000000000" pitchFamily="2" charset="-78"/>
                        </a:rPr>
                        <a:t>مرکزصحت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107.1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101.5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93.6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138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107.9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107.1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95-105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062118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u="none" strike="noStrike" dirty="0">
                          <a:effectLst/>
                          <a:cs typeface="B Nazanin" panose="00000400000000000000" pitchFamily="2" charset="-78"/>
                        </a:rPr>
                        <a:t>مرکزگلشهر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90.7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101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91.7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111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93.8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90.7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95-105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261370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u="none" strike="noStrike" dirty="0">
                          <a:effectLst/>
                          <a:cs typeface="B Nazanin" panose="00000400000000000000" pitchFamily="2" charset="-78"/>
                        </a:rPr>
                        <a:t>مرکزرئوف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93.4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107.6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107.6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96.1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93.4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95-105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438148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u="none" strike="noStrike" dirty="0">
                          <a:effectLst/>
                          <a:cs typeface="B Nazanin" panose="00000400000000000000" pitchFamily="2" charset="-78"/>
                        </a:rPr>
                        <a:t>عظیمی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132.3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116.9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107.4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130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121.8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126.7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95-105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508399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u="none" strike="noStrike" dirty="0">
                          <a:effectLst/>
                          <a:cs typeface="B Nazanin" panose="00000400000000000000" pitchFamily="2" charset="-78"/>
                        </a:rPr>
                        <a:t>تاجداری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106.1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99.2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95.4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100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106.1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95-105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326872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u="none" strike="noStrike" dirty="0">
                          <a:effectLst/>
                          <a:cs typeface="B Nazanin" panose="00000400000000000000" pitchFamily="2" charset="-78"/>
                        </a:rPr>
                        <a:t> مرکزعظیمی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113.1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105.4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98.1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108.1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111.3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95-105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026422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u="none" strike="noStrike" dirty="0">
                          <a:effectLst/>
                          <a:cs typeface="B Nazanin" panose="00000400000000000000" pitchFamily="2" charset="-78"/>
                        </a:rPr>
                        <a:t>مرکزگوگد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90.6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121.3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137.3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90.6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90.6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95-105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03504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u="none" strike="noStrike" dirty="0">
                          <a:effectLst/>
                          <a:cs typeface="B Nazanin" panose="00000400000000000000" pitchFamily="2" charset="-78"/>
                        </a:rPr>
                        <a:t>مرکزسرآور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64.2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200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85.7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133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57.1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166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57.1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166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64.2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200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95-105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848292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u="none" strike="noStrike" dirty="0">
                          <a:effectLst/>
                          <a:cs typeface="B Nazanin" panose="00000400000000000000" pitchFamily="2" charset="-78"/>
                        </a:rPr>
                        <a:t>مرکزسعیدآباد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100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81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90.6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>
                          <a:effectLst/>
                          <a:cs typeface="B Nazanin" panose="00000400000000000000" pitchFamily="2" charset="-78"/>
                        </a:rPr>
                        <a:t>115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121.8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100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81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u="none" strike="noStrike" dirty="0">
                          <a:effectLst/>
                          <a:cs typeface="B Nazanin" panose="00000400000000000000" pitchFamily="2" charset="-78"/>
                        </a:rPr>
                        <a:t>95-105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477" marR="9477" marT="94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25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077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3603574"/>
              </p:ext>
            </p:extLst>
          </p:nvPr>
        </p:nvGraphicFramePr>
        <p:xfrm>
          <a:off x="0" y="84083"/>
          <a:ext cx="12192000" cy="5990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4155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591150237"/>
              </p:ext>
            </p:extLst>
          </p:nvPr>
        </p:nvGraphicFramePr>
        <p:xfrm>
          <a:off x="178676" y="0"/>
          <a:ext cx="11634952" cy="5915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9702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895336687"/>
              </p:ext>
            </p:extLst>
          </p:nvPr>
        </p:nvGraphicFramePr>
        <p:xfrm>
          <a:off x="367863" y="481012"/>
          <a:ext cx="11540358" cy="5520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9202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593038248"/>
              </p:ext>
            </p:extLst>
          </p:nvPr>
        </p:nvGraphicFramePr>
        <p:xfrm>
          <a:off x="462455" y="452437"/>
          <a:ext cx="11498317" cy="5548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702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07172"/>
            <a:ext cx="10515600" cy="2785242"/>
          </a:xfrm>
        </p:spPr>
        <p:txBody>
          <a:bodyPr/>
          <a:lstStyle/>
          <a:p>
            <a:pPr algn="ctr"/>
            <a:r>
              <a:rPr lang="fa-IR" dirty="0"/>
              <a:t>وضعیت شاخص های بیماریهای واگیر سال 1402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8292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639712567"/>
              </p:ext>
            </p:extLst>
          </p:nvPr>
        </p:nvGraphicFramePr>
        <p:xfrm>
          <a:off x="399393" y="247650"/>
          <a:ext cx="11508827" cy="5512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81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76117796"/>
              </p:ext>
            </p:extLst>
          </p:nvPr>
        </p:nvGraphicFramePr>
        <p:xfrm>
          <a:off x="546538" y="547687"/>
          <a:ext cx="11319641" cy="5485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4431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750324966"/>
              </p:ext>
            </p:extLst>
          </p:nvPr>
        </p:nvGraphicFramePr>
        <p:xfrm>
          <a:off x="451946" y="295768"/>
          <a:ext cx="11498316" cy="5348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4570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2004562"/>
              </p:ext>
            </p:extLst>
          </p:nvPr>
        </p:nvGraphicFramePr>
        <p:xfrm>
          <a:off x="683173" y="304800"/>
          <a:ext cx="11109434" cy="5381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376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381053"/>
              </p:ext>
            </p:extLst>
          </p:nvPr>
        </p:nvGraphicFramePr>
        <p:xfrm>
          <a:off x="220717" y="220717"/>
          <a:ext cx="11824137" cy="5728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255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1369778"/>
              </p:ext>
            </p:extLst>
          </p:nvPr>
        </p:nvGraphicFramePr>
        <p:xfrm>
          <a:off x="114300" y="80010"/>
          <a:ext cx="11715750" cy="5852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29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489360"/>
              </p:ext>
            </p:extLst>
          </p:nvPr>
        </p:nvGraphicFramePr>
        <p:xfrm>
          <a:off x="228600" y="0"/>
          <a:ext cx="11144250" cy="5966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389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050411"/>
              </p:ext>
            </p:extLst>
          </p:nvPr>
        </p:nvGraphicFramePr>
        <p:xfrm>
          <a:off x="262890" y="171450"/>
          <a:ext cx="11635740" cy="5806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246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994990"/>
              </p:ext>
            </p:extLst>
          </p:nvPr>
        </p:nvGraphicFramePr>
        <p:xfrm>
          <a:off x="400050" y="308610"/>
          <a:ext cx="11201400" cy="5703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2890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7641494"/>
              </p:ext>
            </p:extLst>
          </p:nvPr>
        </p:nvGraphicFramePr>
        <p:xfrm>
          <a:off x="420415" y="157655"/>
          <a:ext cx="10646978" cy="5612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637644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489</TotalTime>
  <Words>756</Words>
  <Application>Microsoft Office PowerPoint</Application>
  <PresentationFormat>Widescreen</PresentationFormat>
  <Paragraphs>477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B Nazanin</vt:lpstr>
      <vt:lpstr>B Titr</vt:lpstr>
      <vt:lpstr>Calibri</vt:lpstr>
      <vt:lpstr>Gill Sans MT</vt:lpstr>
      <vt:lpstr>Times New Roman</vt:lpstr>
      <vt:lpstr>Gallery</vt:lpstr>
      <vt:lpstr>PowerPoint Presentation</vt:lpstr>
      <vt:lpstr>وضعیت شاخص های بیماریهای واگیر سال 1402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وضعیت شاخص های بیماریهای واگیر طی 10ماهه سال 1402</dc:title>
  <dc:creator>Salmand</dc:creator>
  <cp:lastModifiedBy>Salmand</cp:lastModifiedBy>
  <cp:revision>135</cp:revision>
  <dcterms:created xsi:type="dcterms:W3CDTF">2024-03-26T05:31:24Z</dcterms:created>
  <dcterms:modified xsi:type="dcterms:W3CDTF">2024-08-05T05:15:07Z</dcterms:modified>
</cp:coreProperties>
</file>