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5" r:id="rId3"/>
    <p:sldId id="257" r:id="rId4"/>
    <p:sldId id="258" r:id="rId5"/>
    <p:sldId id="259" r:id="rId6"/>
    <p:sldId id="260" r:id="rId7"/>
    <p:sldId id="261" r:id="rId8"/>
    <p:sldId id="262" r:id="rId9"/>
    <p:sldId id="264" r:id="rId10"/>
    <p:sldId id="266" r:id="rId11"/>
    <p:sldId id="267" r:id="rId12"/>
    <p:sldId id="268" r:id="rId13"/>
    <p:sldId id="269" r:id="rId14"/>
    <p:sldId id="270" r:id="rId15"/>
    <p:sldId id="271" r:id="rId16"/>
    <p:sldId id="277" r:id="rId17"/>
    <p:sldId id="275" r:id="rId18"/>
    <p:sldId id="272" r:id="rId19"/>
    <p:sldId id="273"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8" autoAdjust="0"/>
    <p:restoredTop sz="94660"/>
  </p:normalViewPr>
  <p:slideViewPr>
    <p:cSldViewPr snapToGrid="0">
      <p:cViewPr varScale="1">
        <p:scale>
          <a:sx n="91" d="100"/>
          <a:sy n="91" d="100"/>
        </p:scale>
        <p:origin x="34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EADC5FAF-F696-4E68-B49C-41C79E3CFA77}" type="datetimeFigureOut">
              <a:rPr lang="en-US" smtClean="0"/>
              <a:t>12/19/2022</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8AC7EAFA-EC04-4EF5-8C09-E6D019545AE9}" type="slidenum">
              <a:rPr lang="en-US" smtClean="0"/>
              <a:t>‹#›</a:t>
            </a:fld>
            <a:endParaRPr lang="en-US"/>
          </a:p>
        </p:txBody>
      </p:sp>
    </p:spTree>
    <p:extLst>
      <p:ext uri="{BB962C8B-B14F-4D97-AF65-F5344CB8AC3E}">
        <p14:creationId xmlns:p14="http://schemas.microsoft.com/office/powerpoint/2010/main" val="274706187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DC5FAF-F696-4E68-B49C-41C79E3CFA77}" type="datetimeFigureOut">
              <a:rPr lang="en-US" smtClean="0"/>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C7EAFA-EC04-4EF5-8C09-E6D019545AE9}" type="slidenum">
              <a:rPr lang="en-US" smtClean="0"/>
              <a:t>‹#›</a:t>
            </a:fld>
            <a:endParaRPr lang="en-US"/>
          </a:p>
        </p:txBody>
      </p:sp>
    </p:spTree>
    <p:extLst>
      <p:ext uri="{BB962C8B-B14F-4D97-AF65-F5344CB8AC3E}">
        <p14:creationId xmlns:p14="http://schemas.microsoft.com/office/powerpoint/2010/main" val="235576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DC5FAF-F696-4E68-B49C-41C79E3CFA77}" type="datetimeFigureOut">
              <a:rPr lang="en-US" smtClean="0"/>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C7EAFA-EC04-4EF5-8C09-E6D019545AE9}" type="slidenum">
              <a:rPr lang="en-US" smtClean="0"/>
              <a:t>‹#›</a:t>
            </a:fld>
            <a:endParaRPr lang="en-US"/>
          </a:p>
        </p:txBody>
      </p:sp>
    </p:spTree>
    <p:extLst>
      <p:ext uri="{BB962C8B-B14F-4D97-AF65-F5344CB8AC3E}">
        <p14:creationId xmlns:p14="http://schemas.microsoft.com/office/powerpoint/2010/main" val="204298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DC5FAF-F696-4E68-B49C-41C79E3CFA77}" type="datetimeFigureOut">
              <a:rPr lang="en-US" smtClean="0"/>
              <a:t>12/19/2022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C7EAFA-EC04-4EF5-8C09-E6D019545AE9}" type="slidenum">
              <a:rPr lang="en-US" smtClean="0"/>
              <a:t>‹#›</a:t>
            </a:fld>
            <a:endParaRPr lang="en-US"/>
          </a:p>
        </p:txBody>
      </p:sp>
    </p:spTree>
    <p:extLst>
      <p:ext uri="{BB962C8B-B14F-4D97-AF65-F5344CB8AC3E}">
        <p14:creationId xmlns:p14="http://schemas.microsoft.com/office/powerpoint/2010/main" val="1572821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EADC5FAF-F696-4E68-B49C-41C79E3CFA77}" type="datetimeFigureOut">
              <a:rPr lang="en-US" smtClean="0"/>
              <a:t>12/19/2022</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8AC7EAFA-EC04-4EF5-8C09-E6D019545AE9}" type="slidenum">
              <a:rPr lang="en-US" smtClean="0"/>
              <a:t>‹#›</a:t>
            </a:fld>
            <a:endParaRPr lang="en-US"/>
          </a:p>
        </p:txBody>
      </p:sp>
    </p:spTree>
    <p:extLst>
      <p:ext uri="{BB962C8B-B14F-4D97-AF65-F5344CB8AC3E}">
        <p14:creationId xmlns:p14="http://schemas.microsoft.com/office/powerpoint/2010/main" val="71690141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DC5FAF-F696-4E68-B49C-41C79E3CFA77}" type="datetimeFigureOut">
              <a:rPr lang="en-US" smtClean="0"/>
              <a:t>12/19/2022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C7EAFA-EC04-4EF5-8C09-E6D019545AE9}" type="slidenum">
              <a:rPr lang="en-US" smtClean="0"/>
              <a:t>‹#›</a:t>
            </a:fld>
            <a:endParaRPr lang="en-US"/>
          </a:p>
        </p:txBody>
      </p:sp>
    </p:spTree>
    <p:extLst>
      <p:ext uri="{BB962C8B-B14F-4D97-AF65-F5344CB8AC3E}">
        <p14:creationId xmlns:p14="http://schemas.microsoft.com/office/powerpoint/2010/main" val="2521181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DC5FAF-F696-4E68-B49C-41C79E3CFA77}" type="datetimeFigureOut">
              <a:rPr lang="en-US" smtClean="0"/>
              <a:t>12/19/2022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C7EAFA-EC04-4EF5-8C09-E6D019545AE9}" type="slidenum">
              <a:rPr lang="en-US" smtClean="0"/>
              <a:t>‹#›</a:t>
            </a:fld>
            <a:endParaRPr lang="en-US"/>
          </a:p>
        </p:txBody>
      </p:sp>
    </p:spTree>
    <p:extLst>
      <p:ext uri="{BB962C8B-B14F-4D97-AF65-F5344CB8AC3E}">
        <p14:creationId xmlns:p14="http://schemas.microsoft.com/office/powerpoint/2010/main" val="3517085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DC5FAF-F696-4E68-B49C-41C79E3CFA77}" type="datetimeFigureOut">
              <a:rPr lang="en-US" smtClean="0"/>
              <a:t>12/19/2022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C7EAFA-EC04-4EF5-8C09-E6D019545AE9}" type="slidenum">
              <a:rPr lang="en-US" smtClean="0"/>
              <a:t>‹#›</a:t>
            </a:fld>
            <a:endParaRPr lang="en-US"/>
          </a:p>
        </p:txBody>
      </p:sp>
    </p:spTree>
    <p:extLst>
      <p:ext uri="{BB962C8B-B14F-4D97-AF65-F5344CB8AC3E}">
        <p14:creationId xmlns:p14="http://schemas.microsoft.com/office/powerpoint/2010/main" val="1856433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DC5FAF-F696-4E68-B49C-41C79E3CFA77}" type="datetimeFigureOut">
              <a:rPr lang="en-US" smtClean="0"/>
              <a:t>12/19/2022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C7EAFA-EC04-4EF5-8C09-E6D019545AE9}" type="slidenum">
              <a:rPr lang="en-US" smtClean="0"/>
              <a:t>‹#›</a:t>
            </a:fld>
            <a:endParaRPr lang="en-US"/>
          </a:p>
        </p:txBody>
      </p:sp>
    </p:spTree>
    <p:extLst>
      <p:ext uri="{BB962C8B-B14F-4D97-AF65-F5344CB8AC3E}">
        <p14:creationId xmlns:p14="http://schemas.microsoft.com/office/powerpoint/2010/main" val="582123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EADC5FAF-F696-4E68-B49C-41C79E3CFA77}" type="datetimeFigureOut">
              <a:rPr lang="en-US" smtClean="0"/>
              <a:t>12/19/2022</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8AC7EAFA-EC04-4EF5-8C09-E6D019545AE9}"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3825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EADC5FAF-F696-4E68-B49C-41C79E3CFA77}" type="datetimeFigureOut">
              <a:rPr lang="en-US" smtClean="0"/>
              <a:t>12/19/2022</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8AC7EAFA-EC04-4EF5-8C09-E6D019545AE9}"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1695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EADC5FAF-F696-4E68-B49C-41C79E3CFA77}" type="datetimeFigureOut">
              <a:rPr lang="en-US" smtClean="0"/>
              <a:t>12/19/2022</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8AC7EAFA-EC04-4EF5-8C09-E6D019545AE9}" type="slidenum">
              <a:rPr lang="en-US" smtClean="0"/>
              <a:t>‹#›</a:t>
            </a:fld>
            <a:endParaRPr lang="en-US"/>
          </a:p>
        </p:txBody>
      </p:sp>
    </p:spTree>
    <p:extLst>
      <p:ext uri="{BB962C8B-B14F-4D97-AF65-F5344CB8AC3E}">
        <p14:creationId xmlns:p14="http://schemas.microsoft.com/office/powerpoint/2010/main" val="133656369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B6414-3FA7-7DC4-8649-F3931541902B}"/>
              </a:ext>
            </a:extLst>
          </p:cNvPr>
          <p:cNvSpPr>
            <a:spLocks noGrp="1"/>
          </p:cNvSpPr>
          <p:nvPr>
            <p:ph type="ctrTitle"/>
          </p:nvPr>
        </p:nvSpPr>
        <p:spPr/>
        <p:txBody>
          <a:bodyPr/>
          <a:lstStyle/>
          <a:p>
            <a:r>
              <a:rPr lang="fa-IR" dirty="0">
                <a:cs typeface="B Nazanin" panose="00000400000000000000" pitchFamily="2" charset="-78"/>
              </a:rPr>
              <a:t>زردی فیزیولوزیک نوزادان</a:t>
            </a:r>
            <a:endParaRPr lang="en-US" dirty="0">
              <a:cs typeface="B Nazanin" panose="00000400000000000000" pitchFamily="2" charset="-78"/>
            </a:endParaRPr>
          </a:p>
        </p:txBody>
      </p:sp>
      <p:sp>
        <p:nvSpPr>
          <p:cNvPr id="3" name="Subtitle 2">
            <a:extLst>
              <a:ext uri="{FF2B5EF4-FFF2-40B4-BE49-F238E27FC236}">
                <a16:creationId xmlns:a16="http://schemas.microsoft.com/office/drawing/2014/main" id="{95075A4B-DAD8-AFC8-4C6B-2BA6D37AFC2F}"/>
              </a:ext>
            </a:extLst>
          </p:cNvPr>
          <p:cNvSpPr>
            <a:spLocks noGrp="1"/>
          </p:cNvSpPr>
          <p:nvPr>
            <p:ph type="subTitle" idx="1"/>
          </p:nvPr>
        </p:nvSpPr>
        <p:spPr/>
        <p:txBody>
          <a:bodyPr/>
          <a:lstStyle/>
          <a:p>
            <a:r>
              <a:rPr lang="fa-IR" dirty="0">
                <a:cs typeface="B Nazanin" panose="00000400000000000000" pitchFamily="2" charset="-78"/>
              </a:rPr>
              <a:t>سلامت کودکان ونوزادان آذر 1401</a:t>
            </a:r>
            <a:endParaRPr lang="en-US" dirty="0">
              <a:cs typeface="B Nazanin" panose="00000400000000000000" pitchFamily="2" charset="-78"/>
            </a:endParaRPr>
          </a:p>
        </p:txBody>
      </p:sp>
    </p:spTree>
    <p:extLst>
      <p:ext uri="{BB962C8B-B14F-4D97-AF65-F5344CB8AC3E}">
        <p14:creationId xmlns:p14="http://schemas.microsoft.com/office/powerpoint/2010/main" val="2999085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2248" y="1008993"/>
            <a:ext cx="11761076" cy="5026047"/>
          </a:xfrm>
        </p:spPr>
        <p:txBody>
          <a:bodyPr>
            <a:noAutofit/>
          </a:bodyPr>
          <a:lstStyle/>
          <a:p>
            <a:pPr marL="0" indent="0" algn="just" rtl="1">
              <a:buNone/>
            </a:pPr>
            <a:r>
              <a:rPr lang="fa-IR" sz="2000" dirty="0" smtClean="0">
                <a:solidFill>
                  <a:schemeClr val="accent2">
                    <a:lumMod val="60000"/>
                    <a:lumOff val="40000"/>
                  </a:schemeClr>
                </a:solidFill>
                <a:cs typeface="B Titr" panose="00000700000000000000" pitchFamily="2" charset="-78"/>
              </a:rPr>
              <a:t>3-</a:t>
            </a:r>
            <a:r>
              <a:rPr lang="fa-IR" sz="2000" b="1" dirty="0">
                <a:solidFill>
                  <a:schemeClr val="accent2">
                    <a:lumMod val="60000"/>
                    <a:lumOff val="40000"/>
                  </a:schemeClr>
                </a:solidFill>
                <a:latin typeface="BNazaninBold"/>
                <a:cs typeface="B Titr" panose="00000700000000000000" pitchFamily="2" charset="-78"/>
              </a:rPr>
              <a:t>اطمینان از وضعیت درست شیردادن و تکرر شیردهی</a:t>
            </a:r>
          </a:p>
          <a:p>
            <a:pPr marL="0" indent="0" algn="just" rtl="1">
              <a:buNone/>
            </a:pPr>
            <a:r>
              <a:rPr lang="fa-IR" sz="2400" dirty="0">
                <a:latin typeface="BNazanin"/>
                <a:cs typeface="B Nazanin" panose="00000400000000000000" pitchFamily="2" charset="-78"/>
              </a:rPr>
              <a:t>باید اطمینان حاصل کرد که از بدو امر ، نوزاد به طور صحیح درآغوش مادر قرار گرفته و پستان را درست به دهان گرفته باشد.</a:t>
            </a:r>
          </a:p>
          <a:p>
            <a:pPr marL="0" indent="0" algn="just" rtl="1">
              <a:buNone/>
            </a:pPr>
            <a:r>
              <a:rPr lang="fa-IR" sz="2400" dirty="0">
                <a:latin typeface="BNazanin"/>
                <a:cs typeface="B Nazanin" panose="00000400000000000000" pitchFamily="2" charset="-78"/>
              </a:rPr>
              <a:t>این آموزش و حمایت باید توسط یکی از پرسنل مراقبت های پزشکی که در زمینه تغذیه با شیر مادر آموزش دیده </a:t>
            </a:r>
            <a:r>
              <a:rPr lang="fa-IR" sz="2400" dirty="0" smtClean="0">
                <a:latin typeface="BNazanin"/>
                <a:cs typeface="B Nazanin" panose="00000400000000000000" pitchFamily="2" charset="-78"/>
              </a:rPr>
              <a:t>باشد انجام </a:t>
            </a:r>
            <a:r>
              <a:rPr lang="fa-IR" sz="2400" dirty="0">
                <a:latin typeface="BNazanin"/>
                <a:cs typeface="B Nazanin" panose="00000400000000000000" pitchFamily="2" charset="-78"/>
              </a:rPr>
              <a:t>گیرد و بر صحت اجرای آن نظارت کند .</a:t>
            </a:r>
          </a:p>
          <a:p>
            <a:pPr marL="0" indent="0" algn="just" rtl="1">
              <a:buNone/>
            </a:pPr>
            <a:r>
              <a:rPr lang="fa-IR" sz="2400" dirty="0">
                <a:latin typeface="BNazanin"/>
                <a:cs typeface="B Nazanin" panose="00000400000000000000" pitchFamily="2" charset="-78"/>
              </a:rPr>
              <a:t>همچنین به مادر آموزش داده شود که در روزهای اول تولد ، نوزاد ممکن است هر نیم ساعت یک بار نیاز به تغذیه داشته باشد</a:t>
            </a:r>
          </a:p>
          <a:p>
            <a:pPr marL="0" indent="0" algn="just" rtl="1">
              <a:buNone/>
            </a:pPr>
            <a:r>
              <a:rPr lang="fa-IR" sz="2400" dirty="0">
                <a:latin typeface="BNazanin"/>
                <a:cs typeface="B Nazanin" panose="00000400000000000000" pitchFamily="2" charset="-78"/>
              </a:rPr>
              <a:t>و عموما</a:t>
            </a:r>
            <a:r>
              <a:rPr lang="fa-IR" sz="2400" dirty="0">
                <a:latin typeface="TimesNewRomanPSMT"/>
                <a:cs typeface="B Nazanin" panose="00000400000000000000" pitchFamily="2" charset="-78"/>
              </a:rPr>
              <a:t>" </a:t>
            </a:r>
            <a:r>
              <a:rPr lang="fa-IR" sz="2400" dirty="0">
                <a:latin typeface="BNazanin"/>
                <a:cs typeface="B Nazanin" panose="00000400000000000000" pitchFamily="2" charset="-78"/>
              </a:rPr>
              <a:t>در ماه اول زندگی دفعات شیرخوردن او در طی شب و روز تا 14 بار یا بیشتر هم می رسد؛ یعنی هر یک تا 5 / </a:t>
            </a:r>
            <a:r>
              <a:rPr lang="fa-IR" sz="2400" dirty="0" smtClean="0">
                <a:latin typeface="BNazanin"/>
                <a:cs typeface="B Nazanin" panose="00000400000000000000" pitchFamily="2" charset="-78"/>
              </a:rPr>
              <a:t>1 ساعت </a:t>
            </a:r>
            <a:r>
              <a:rPr lang="fa-IR" sz="2400" dirty="0">
                <a:latin typeface="BNazanin"/>
                <a:cs typeface="B Nazanin" panose="00000400000000000000" pitchFamily="2" charset="-78"/>
              </a:rPr>
              <a:t>در روز و چند بار هم در شب شیر می خورد. بنابراین در دوره نوزادی ، فاصله دو نوبت شیردهی نباید در روز بیش </a:t>
            </a:r>
            <a:r>
              <a:rPr lang="fa-IR" sz="2400" dirty="0" smtClean="0">
                <a:latin typeface="BNazanin"/>
                <a:cs typeface="B Nazanin" panose="00000400000000000000" pitchFamily="2" charset="-78"/>
              </a:rPr>
              <a:t>از 5 </a:t>
            </a:r>
            <a:r>
              <a:rPr lang="fa-IR" sz="2400" dirty="0">
                <a:latin typeface="BNazanin"/>
                <a:cs typeface="B Nazanin" panose="00000400000000000000" pitchFamily="2" charset="-78"/>
              </a:rPr>
              <a:t>/ 1 تا 2 ساعت و در شب بیش از 3 ساعت باشد .</a:t>
            </a:r>
          </a:p>
          <a:p>
            <a:pPr marL="0" indent="0" algn="just" rtl="1">
              <a:buNone/>
            </a:pPr>
            <a:r>
              <a:rPr lang="fa-IR" sz="2400" dirty="0">
                <a:latin typeface="BNazanin"/>
                <a:cs typeface="B Nazanin" panose="00000400000000000000" pitchFamily="2" charset="-78"/>
              </a:rPr>
              <a:t>فراموش نشود علاوه بر تکرر شیردهی و وضعیت درست شیرخوردن ، تغذیه مناسب ، خواب و استراحت کافی مادر و باور </a:t>
            </a:r>
            <a:r>
              <a:rPr lang="fa-IR" sz="2400" dirty="0" smtClean="0">
                <a:latin typeface="BNazanin"/>
                <a:cs typeface="B Nazanin" panose="00000400000000000000" pitchFamily="2" charset="-78"/>
              </a:rPr>
              <a:t>مادربه </a:t>
            </a:r>
            <a:r>
              <a:rPr lang="fa-IR" sz="2400" dirty="0">
                <a:latin typeface="BNazanin"/>
                <a:cs typeface="B Nazanin" panose="00000400000000000000" pitchFamily="2" charset="-78"/>
              </a:rPr>
              <a:t>کافی بودن شیرش، نیز در تولید و ترشح شیر او مؤثر است </a:t>
            </a:r>
            <a:r>
              <a:rPr lang="fa-IR" sz="2000" dirty="0">
                <a:latin typeface="BNazanin"/>
                <a:cs typeface="B Nazanin" panose="00000400000000000000" pitchFamily="2" charset="-78"/>
              </a:rPr>
              <a:t>.</a:t>
            </a:r>
            <a:endParaRPr lang="en-US" sz="2000" dirty="0">
              <a:cs typeface="B Nazanin" panose="00000400000000000000" pitchFamily="2" charset="-78"/>
            </a:endParaRPr>
          </a:p>
        </p:txBody>
      </p:sp>
      <p:sp>
        <p:nvSpPr>
          <p:cNvPr id="4" name="Title 1">
            <a:extLst>
              <a:ext uri="{FF2B5EF4-FFF2-40B4-BE49-F238E27FC236}">
                <a16:creationId xmlns:a16="http://schemas.microsoft.com/office/drawing/2014/main" id="{C318995A-90E2-3BCE-221B-942C50FE482D}"/>
              </a:ext>
            </a:extLst>
          </p:cNvPr>
          <p:cNvSpPr>
            <a:spLocks noGrp="1"/>
          </p:cNvSpPr>
          <p:nvPr>
            <p:ph type="title"/>
          </p:nvPr>
        </p:nvSpPr>
        <p:spPr>
          <a:xfrm>
            <a:off x="1066800" y="294290"/>
            <a:ext cx="10058400" cy="630620"/>
          </a:xfrm>
        </p:spPr>
        <p:txBody>
          <a:bodyPr>
            <a:normAutofit/>
          </a:bodyPr>
          <a:lstStyle/>
          <a:p>
            <a:pPr algn="ctr" rtl="1"/>
            <a:r>
              <a:rPr lang="fa-IR" sz="2800" b="1" i="0" u="none" strike="noStrike" baseline="0" dirty="0">
                <a:solidFill>
                  <a:schemeClr val="accent2">
                    <a:lumMod val="60000"/>
                    <a:lumOff val="40000"/>
                  </a:schemeClr>
                </a:solidFill>
                <a:latin typeface="BNazaninBold"/>
                <a:cs typeface="B Titr" panose="00000700000000000000" pitchFamily="2" charset="-78"/>
              </a:rPr>
              <a:t>اقدامات </a:t>
            </a:r>
            <a:r>
              <a:rPr lang="fa-IR" sz="2800" b="1" i="0" u="none" strike="noStrike" baseline="0" dirty="0" smtClean="0">
                <a:solidFill>
                  <a:schemeClr val="accent2">
                    <a:lumMod val="60000"/>
                    <a:lumOff val="40000"/>
                  </a:schemeClr>
                </a:solidFill>
                <a:latin typeface="BNazaninBold"/>
                <a:cs typeface="B Titr" panose="00000700000000000000" pitchFamily="2" charset="-78"/>
              </a:rPr>
              <a:t>لازم </a:t>
            </a:r>
            <a:r>
              <a:rPr lang="fa-IR" sz="2800" b="1" i="0" u="none" strike="noStrike" baseline="0" dirty="0">
                <a:solidFill>
                  <a:schemeClr val="accent2">
                    <a:lumMod val="60000"/>
                    <a:lumOff val="40000"/>
                  </a:schemeClr>
                </a:solidFill>
                <a:latin typeface="BNazaninBold"/>
                <a:cs typeface="B Titr" panose="00000700000000000000" pitchFamily="2" charset="-78"/>
              </a:rPr>
              <a:t>جهت نگه داشتن سطح سرمی بیلی روبین در محدوه بی </a:t>
            </a:r>
            <a:r>
              <a:rPr lang="fa-IR" sz="2800" b="1" i="0" u="none" strike="noStrike" baseline="0" dirty="0" smtClean="0">
                <a:solidFill>
                  <a:schemeClr val="accent2">
                    <a:lumMod val="60000"/>
                    <a:lumOff val="40000"/>
                  </a:schemeClr>
                </a:solidFill>
                <a:latin typeface="BNazaninBold"/>
                <a:cs typeface="B Titr" panose="00000700000000000000" pitchFamily="2" charset="-78"/>
              </a:rPr>
              <a:t>خطر</a:t>
            </a:r>
            <a:endParaRPr lang="en-US" sz="2800" dirty="0">
              <a:solidFill>
                <a:schemeClr val="accent2">
                  <a:lumMod val="60000"/>
                  <a:lumOff val="40000"/>
                </a:schemeClr>
              </a:solidFill>
              <a:cs typeface="B Titr" panose="00000700000000000000" pitchFamily="2" charset="-78"/>
            </a:endParaRPr>
          </a:p>
        </p:txBody>
      </p:sp>
    </p:spTree>
    <p:extLst>
      <p:ext uri="{BB962C8B-B14F-4D97-AF65-F5344CB8AC3E}">
        <p14:creationId xmlns:p14="http://schemas.microsoft.com/office/powerpoint/2010/main" val="1418026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1739" y="294290"/>
            <a:ext cx="11666482" cy="6432331"/>
          </a:xfrm>
        </p:spPr>
        <p:txBody>
          <a:bodyPr>
            <a:noAutofit/>
          </a:bodyPr>
          <a:lstStyle/>
          <a:p>
            <a:pPr marL="0" indent="0" algn="just" rtl="1">
              <a:buNone/>
            </a:pPr>
            <a:r>
              <a:rPr lang="fa-IR" b="1" dirty="0" smtClean="0">
                <a:solidFill>
                  <a:schemeClr val="accent2">
                    <a:lumMod val="60000"/>
                    <a:lumOff val="40000"/>
                  </a:schemeClr>
                </a:solidFill>
                <a:latin typeface="BNazaninBold"/>
                <a:cs typeface="B Nazanin" panose="00000400000000000000" pitchFamily="2" charset="-78"/>
              </a:rPr>
              <a:t>4-</a:t>
            </a:r>
            <a:r>
              <a:rPr lang="fa-IR" b="1" dirty="0" smtClean="0">
                <a:solidFill>
                  <a:schemeClr val="accent2">
                    <a:lumMod val="60000"/>
                    <a:lumOff val="40000"/>
                  </a:schemeClr>
                </a:solidFill>
                <a:latin typeface="BNazaninBold"/>
                <a:cs typeface="B Titr" panose="00000700000000000000" pitchFamily="2" charset="-78"/>
              </a:rPr>
              <a:t>تشویق </a:t>
            </a:r>
            <a:r>
              <a:rPr lang="fa-IR" b="1" dirty="0">
                <a:solidFill>
                  <a:schemeClr val="accent2">
                    <a:lumMod val="60000"/>
                    <a:lumOff val="40000"/>
                  </a:schemeClr>
                </a:solidFill>
                <a:latin typeface="BNazaninBold"/>
                <a:cs typeface="B Titr" panose="00000700000000000000" pitchFamily="2" charset="-78"/>
              </a:rPr>
              <a:t>مادر به این که تغذیه نوزاد ازپستان ، به طورانحصاری انجام شود:</a:t>
            </a:r>
          </a:p>
          <a:p>
            <a:pPr marL="0" indent="0" algn="just" rtl="1">
              <a:buNone/>
            </a:pPr>
            <a:r>
              <a:rPr lang="fa-IR" sz="2200" b="1" dirty="0" smtClean="0">
                <a:solidFill>
                  <a:schemeClr val="accent2">
                    <a:lumMod val="60000"/>
                    <a:lumOff val="40000"/>
                  </a:schemeClr>
                </a:solidFill>
                <a:latin typeface="BNazaninBold"/>
                <a:cs typeface="B Nazanin" panose="00000400000000000000" pitchFamily="2" charset="-78"/>
              </a:rPr>
              <a:t>الف-</a:t>
            </a:r>
            <a:r>
              <a:rPr lang="fa-IR" sz="2200" b="1" dirty="0" smtClean="0">
                <a:latin typeface="BNazaninBold"/>
                <a:cs typeface="B Nazanin" panose="00000400000000000000" pitchFamily="2" charset="-78"/>
              </a:rPr>
              <a:t> </a:t>
            </a:r>
            <a:r>
              <a:rPr lang="fa-IR" sz="2200" dirty="0" smtClean="0">
                <a:latin typeface="BNazanin"/>
                <a:cs typeface="B Nazanin" panose="00000400000000000000" pitchFamily="2" charset="-78"/>
              </a:rPr>
              <a:t>خوراندن هر چیزی غیر از شیرمادر به نوزاد علاوه بر مخاطرات دیگر ، سبب تاخیر در استقرار تغذیه از پستان، تاخیردر </a:t>
            </a:r>
            <a:r>
              <a:rPr lang="fa-IR" sz="2200" dirty="0" smtClean="0">
                <a:latin typeface="BZar"/>
                <a:cs typeface="B Nazanin" panose="00000400000000000000" pitchFamily="2" charset="-78"/>
              </a:rPr>
              <a:t>- </a:t>
            </a:r>
            <a:r>
              <a:rPr lang="fa-IR" sz="2200" dirty="0" smtClean="0">
                <a:latin typeface="BNazanin"/>
                <a:cs typeface="B Nazanin" panose="00000400000000000000" pitchFamily="2" charset="-78"/>
              </a:rPr>
              <a:t>تولید شیر کافی و در نتیجه افزایش خطر گرسنگی و زردی شدید می شود.</a:t>
            </a:r>
          </a:p>
          <a:p>
            <a:pPr marL="0" indent="0" algn="just" rtl="1">
              <a:buNone/>
            </a:pPr>
            <a:r>
              <a:rPr lang="fa-IR" sz="2200" b="1" dirty="0" smtClean="0">
                <a:solidFill>
                  <a:schemeClr val="accent2">
                    <a:lumMod val="60000"/>
                    <a:lumOff val="40000"/>
                  </a:schemeClr>
                </a:solidFill>
                <a:latin typeface="BNazaninBold"/>
                <a:cs typeface="B Nazanin" panose="00000400000000000000" pitchFamily="2" charset="-78"/>
              </a:rPr>
              <a:t>ب-</a:t>
            </a:r>
            <a:r>
              <a:rPr lang="fa-IR" sz="2200" b="1" dirty="0" smtClean="0">
                <a:latin typeface="BNazaninBold"/>
                <a:cs typeface="B Nazanin" panose="00000400000000000000" pitchFamily="2" charset="-78"/>
              </a:rPr>
              <a:t> </a:t>
            </a:r>
            <a:r>
              <a:rPr lang="fa-IR" sz="2200" dirty="0">
                <a:latin typeface="BNazanin"/>
                <a:cs typeface="B Nazanin" panose="00000400000000000000" pitchFamily="2" charset="-78"/>
              </a:rPr>
              <a:t>به نوزادانی که از پستان مادر تغذیه می کنند نباید هیچ ماده دیگری مانند آب، آب قند و یا شیر خشک به عنوان </a:t>
            </a:r>
            <a:r>
              <a:rPr lang="fa-IR" sz="2200" dirty="0" smtClean="0">
                <a:latin typeface="BZar"/>
                <a:cs typeface="B Nazanin" panose="00000400000000000000" pitchFamily="2" charset="-78"/>
              </a:rPr>
              <a:t>- </a:t>
            </a:r>
            <a:r>
              <a:rPr lang="fa-IR" sz="2200" dirty="0" smtClean="0">
                <a:latin typeface="BNazanin"/>
                <a:cs typeface="B Nazanin" panose="00000400000000000000" pitchFamily="2" charset="-78"/>
              </a:rPr>
              <a:t>جایگزین </a:t>
            </a:r>
            <a:r>
              <a:rPr lang="fa-IR" sz="2200" dirty="0">
                <a:latin typeface="BNazanin"/>
                <a:cs typeface="B Nazanin" panose="00000400000000000000" pitchFamily="2" charset="-78"/>
              </a:rPr>
              <a:t>شیرمادر داده شود .</a:t>
            </a:r>
          </a:p>
          <a:p>
            <a:pPr marL="0" indent="0" algn="just" rtl="1">
              <a:buNone/>
            </a:pPr>
            <a:r>
              <a:rPr lang="fa-IR" sz="2200" b="1" dirty="0">
                <a:solidFill>
                  <a:schemeClr val="accent2">
                    <a:lumMod val="60000"/>
                    <a:lumOff val="40000"/>
                  </a:schemeClr>
                </a:solidFill>
                <a:latin typeface="BNazaninBold"/>
                <a:cs typeface="B Nazanin" panose="00000400000000000000" pitchFamily="2" charset="-78"/>
              </a:rPr>
              <a:t>ج</a:t>
            </a:r>
            <a:r>
              <a:rPr lang="fa-IR" sz="2200" b="1" dirty="0">
                <a:solidFill>
                  <a:schemeClr val="accent2">
                    <a:lumMod val="60000"/>
                    <a:lumOff val="40000"/>
                  </a:schemeClr>
                </a:solidFill>
                <a:latin typeface="TimesNewRomanPS-BoldMT"/>
                <a:cs typeface="B Nazanin" panose="00000400000000000000" pitchFamily="2" charset="-78"/>
              </a:rPr>
              <a:t>_ </a:t>
            </a:r>
            <a:r>
              <a:rPr lang="fa-IR" sz="2200" dirty="0">
                <a:latin typeface="BNazanin"/>
                <a:cs typeface="B Nazanin" panose="00000400000000000000" pitchFamily="2" charset="-78"/>
              </a:rPr>
              <a:t>استفاده از شیر جایگزین ) شیر کمکی ( مانند شیر دوشیده شده مادر ، شیر دایه ، شیر ذخیره شده انسان در بانک شیر </a:t>
            </a:r>
            <a:r>
              <a:rPr lang="fa-IR" sz="2200" dirty="0" smtClean="0">
                <a:latin typeface="BNazanin"/>
                <a:cs typeface="B Nazanin" panose="00000400000000000000" pitchFamily="2" charset="-78"/>
              </a:rPr>
              <a:t>و یا </a:t>
            </a:r>
            <a:r>
              <a:rPr lang="fa-IR" sz="2200" dirty="0">
                <a:latin typeface="BNazanin"/>
                <a:cs typeface="B Nazanin" panose="00000400000000000000" pitchFamily="2" charset="-78"/>
              </a:rPr>
              <a:t>فرمولا </a:t>
            </a:r>
            <a:r>
              <a:rPr lang="fa-IR" sz="2200" dirty="0" smtClean="0">
                <a:latin typeface="BNazanin"/>
                <a:cs typeface="B Nazanin" panose="00000400000000000000" pitchFamily="2" charset="-78"/>
              </a:rPr>
              <a:t>(به </a:t>
            </a:r>
            <a:r>
              <a:rPr lang="fa-IR" sz="2200" dirty="0">
                <a:latin typeface="BNazanin"/>
                <a:cs typeface="B Nazanin" panose="00000400000000000000" pitchFamily="2" charset="-78"/>
              </a:rPr>
              <a:t>ترتیب </a:t>
            </a:r>
            <a:r>
              <a:rPr lang="fa-IR" sz="2200" dirty="0" smtClean="0">
                <a:latin typeface="BNazanin"/>
                <a:cs typeface="B Nazanin" panose="00000400000000000000" pitchFamily="2" charset="-78"/>
              </a:rPr>
              <a:t>ارجحیت) </a:t>
            </a:r>
            <a:r>
              <a:rPr lang="fa-IR" sz="2200" dirty="0">
                <a:latin typeface="BNazanin"/>
                <a:cs typeface="B Nazanin" panose="00000400000000000000" pitchFamily="2" charset="-78"/>
              </a:rPr>
              <a:t>باید محدود به حداقل یکی از موارد زیر باشد :</a:t>
            </a:r>
          </a:p>
          <a:p>
            <a:pPr marL="0" indent="0" algn="just" rtl="1">
              <a:buNone/>
            </a:pPr>
            <a:r>
              <a:rPr lang="en-US" sz="2200" dirty="0">
                <a:solidFill>
                  <a:schemeClr val="accent2">
                    <a:lumMod val="60000"/>
                    <a:lumOff val="40000"/>
                  </a:schemeClr>
                </a:solidFill>
                <a:latin typeface="Calibri" panose="020F0502020204030204" pitchFamily="34" charset="0"/>
                <a:cs typeface="B Nazanin" panose="00000400000000000000" pitchFamily="2" charset="-78"/>
              </a:rPr>
              <a:t>I </a:t>
            </a:r>
            <a:r>
              <a:rPr lang="en-US" sz="2200" dirty="0">
                <a:solidFill>
                  <a:schemeClr val="accent2">
                    <a:lumMod val="60000"/>
                    <a:lumOff val="40000"/>
                  </a:schemeClr>
                </a:solidFill>
                <a:latin typeface="BZar"/>
                <a:cs typeface="B Nazanin" panose="00000400000000000000" pitchFamily="2" charset="-78"/>
              </a:rPr>
              <a:t>- </a:t>
            </a:r>
            <a:r>
              <a:rPr lang="fa-IR" sz="2200" dirty="0">
                <a:latin typeface="BNazanin"/>
                <a:cs typeface="B Nazanin" panose="00000400000000000000" pitchFamily="2" charset="-78"/>
              </a:rPr>
              <a:t>اندیکاسیون واضح دریافت ناکافی شیر که به صورت کاهش وزن بیشتراز 10 % تعریف می شود علیرغم تلاشی که </a:t>
            </a:r>
            <a:r>
              <a:rPr lang="fa-IR" sz="2200" dirty="0" smtClean="0">
                <a:latin typeface="BNazanin"/>
                <a:cs typeface="B Nazanin" panose="00000400000000000000" pitchFamily="2" charset="-78"/>
              </a:rPr>
              <a:t>برای اصلاح </a:t>
            </a:r>
            <a:r>
              <a:rPr lang="fa-IR" sz="2200" dirty="0">
                <a:latin typeface="BNazanin"/>
                <a:cs typeface="B Nazanin" panose="00000400000000000000" pitchFamily="2" charset="-78"/>
              </a:rPr>
              <a:t>مشکلات تغذیه از پستان مادر انجام گرفته ولی مؤثر نبوده است .</a:t>
            </a:r>
          </a:p>
          <a:p>
            <a:pPr marL="0" indent="0" algn="just" rtl="1">
              <a:buNone/>
            </a:pPr>
            <a:r>
              <a:rPr lang="en-US" sz="2200" dirty="0">
                <a:solidFill>
                  <a:schemeClr val="accent2">
                    <a:lumMod val="60000"/>
                    <a:lumOff val="40000"/>
                  </a:schemeClr>
                </a:solidFill>
                <a:latin typeface="Calibri" panose="020F0502020204030204" pitchFamily="34" charset="0"/>
                <a:cs typeface="B Nazanin" panose="00000400000000000000" pitchFamily="2" charset="-78"/>
              </a:rPr>
              <a:t>II </a:t>
            </a:r>
            <a:r>
              <a:rPr lang="en-US" sz="2200" dirty="0">
                <a:solidFill>
                  <a:schemeClr val="accent2">
                    <a:lumMod val="60000"/>
                    <a:lumOff val="40000"/>
                  </a:schemeClr>
                </a:solidFill>
                <a:latin typeface="BZar"/>
                <a:cs typeface="B Nazanin" panose="00000400000000000000" pitchFamily="2" charset="-78"/>
              </a:rPr>
              <a:t>- </a:t>
            </a:r>
            <a:r>
              <a:rPr lang="fa-IR" sz="2200" dirty="0">
                <a:latin typeface="BNazanin"/>
                <a:cs typeface="B Nazanin" panose="00000400000000000000" pitchFamily="2" charset="-78"/>
              </a:rPr>
              <a:t>شکست در تولید شیر یا انتقال شیر مادر به شیرخوار </a:t>
            </a:r>
            <a:r>
              <a:rPr lang="fa-IR" sz="2200" dirty="0" smtClean="0">
                <a:latin typeface="BNazanin"/>
                <a:cs typeface="B Nazanin" panose="00000400000000000000" pitchFamily="2" charset="-78"/>
              </a:rPr>
              <a:t>(که </a:t>
            </a:r>
            <a:r>
              <a:rPr lang="fa-IR" sz="2200" dirty="0">
                <a:latin typeface="BNazanin"/>
                <a:cs typeface="B Nazanin" panose="00000400000000000000" pitchFamily="2" charset="-78"/>
              </a:rPr>
              <a:t>با وزن کردن قبل و بعد از شیردهی اثبات شود </a:t>
            </a:r>
            <a:r>
              <a:rPr lang="fa-IR" sz="2200" dirty="0" smtClean="0">
                <a:latin typeface="BNazanin"/>
                <a:cs typeface="B Nazanin" panose="00000400000000000000" pitchFamily="2" charset="-78"/>
              </a:rPr>
              <a:t>) </a:t>
            </a:r>
            <a:r>
              <a:rPr lang="fa-IR" sz="2200" dirty="0">
                <a:latin typeface="BNazanin"/>
                <a:cs typeface="B Nazanin" panose="00000400000000000000" pitchFamily="2" charset="-78"/>
              </a:rPr>
              <a:t>، </a:t>
            </a:r>
            <a:r>
              <a:rPr lang="fa-IR" sz="2200" dirty="0" smtClean="0">
                <a:latin typeface="BNazanin"/>
                <a:cs typeface="B Nazanin" panose="00000400000000000000" pitchFamily="2" charset="-78"/>
              </a:rPr>
              <a:t>به شرطی </a:t>
            </a:r>
            <a:r>
              <a:rPr lang="fa-IR" sz="2200" dirty="0">
                <a:latin typeface="BNazanin"/>
                <a:cs typeface="B Nazanin" panose="00000400000000000000" pitchFamily="2" charset="-78"/>
              </a:rPr>
              <a:t>که تلاش برای افزایش تولید و انتقال شیر مؤثر واقع نشده باشد .</a:t>
            </a:r>
          </a:p>
          <a:p>
            <a:pPr marL="0" indent="0" algn="just" rtl="1">
              <a:buNone/>
            </a:pPr>
            <a:r>
              <a:rPr lang="en-US" sz="2200" dirty="0">
                <a:solidFill>
                  <a:schemeClr val="accent2">
                    <a:lumMod val="60000"/>
                    <a:lumOff val="40000"/>
                  </a:schemeClr>
                </a:solidFill>
                <a:latin typeface="Calibri" panose="020F0502020204030204" pitchFamily="34" charset="0"/>
                <a:cs typeface="B Nazanin" panose="00000400000000000000" pitchFamily="2" charset="-78"/>
              </a:rPr>
              <a:t>III </a:t>
            </a:r>
            <a:r>
              <a:rPr lang="en-US" sz="2200" dirty="0">
                <a:solidFill>
                  <a:schemeClr val="accent2">
                    <a:lumMod val="60000"/>
                    <a:lumOff val="40000"/>
                  </a:schemeClr>
                </a:solidFill>
                <a:latin typeface="BZar"/>
                <a:cs typeface="B Nazanin" panose="00000400000000000000" pitchFamily="2" charset="-78"/>
              </a:rPr>
              <a:t>- </a:t>
            </a:r>
            <a:r>
              <a:rPr lang="fa-IR" sz="2200" dirty="0">
                <a:latin typeface="BNazanin"/>
                <a:cs typeface="B Nazanin" panose="00000400000000000000" pitchFamily="2" charset="-78"/>
              </a:rPr>
              <a:t>شواهد بالینی کم آبی واضح وجود داشته باشد </a:t>
            </a:r>
            <a:r>
              <a:rPr lang="fa-IR" sz="2200" dirty="0" smtClean="0">
                <a:latin typeface="BNazanin"/>
                <a:cs typeface="B Nazanin" panose="00000400000000000000" pitchFamily="2" charset="-78"/>
              </a:rPr>
              <a:t>(تورگور </a:t>
            </a:r>
            <a:r>
              <a:rPr lang="fa-IR" sz="2200" dirty="0">
                <a:latin typeface="BNazanin"/>
                <a:cs typeface="B Nazanin" panose="00000400000000000000" pitchFamily="2" charset="-78"/>
              </a:rPr>
              <a:t>پوستی ضعیف، ملاج فرو رفته، دهان </a:t>
            </a:r>
            <a:r>
              <a:rPr lang="fa-IR" sz="2200" dirty="0" smtClean="0">
                <a:latin typeface="BNazanin"/>
                <a:cs typeface="B Nazanin" panose="00000400000000000000" pitchFamily="2" charset="-78"/>
              </a:rPr>
              <a:t>خشک)که </a:t>
            </a:r>
            <a:r>
              <a:rPr lang="fa-IR" sz="2200" dirty="0">
                <a:latin typeface="BNazanin"/>
                <a:cs typeface="B Nazanin" panose="00000400000000000000" pitchFamily="2" charset="-78"/>
              </a:rPr>
              <a:t>در </a:t>
            </a:r>
            <a:r>
              <a:rPr lang="fa-IR" sz="2200" dirty="0" smtClean="0">
                <a:latin typeface="BNazanin"/>
                <a:cs typeface="B Nazanin" panose="00000400000000000000" pitchFamily="2" charset="-78"/>
              </a:rPr>
              <a:t>این مواقع </a:t>
            </a:r>
            <a:r>
              <a:rPr lang="fa-IR" sz="2200" dirty="0">
                <a:latin typeface="BNazanin"/>
                <a:cs typeface="B Nazanin" panose="00000400000000000000" pitchFamily="2" charset="-78"/>
              </a:rPr>
              <a:t>استفاده از فرمولا در حد چند قاشق و کمی آب جوشیده خنک شده بعد از هر بار تغذیه و به طور موقت تا </a:t>
            </a:r>
            <a:r>
              <a:rPr lang="fa-IR" sz="2200" dirty="0" smtClean="0">
                <a:latin typeface="BNazanin"/>
                <a:cs typeface="B Nazanin" panose="00000400000000000000" pitchFamily="2" charset="-78"/>
              </a:rPr>
              <a:t>رفع شواهد </a:t>
            </a:r>
            <a:r>
              <a:rPr lang="fa-IR" sz="2200" dirty="0">
                <a:latin typeface="BNazanin"/>
                <a:cs typeface="B Nazanin" panose="00000400000000000000" pitchFamily="2" charset="-78"/>
              </a:rPr>
              <a:t>کم آبی همراه با ادامه شیردهی توصیه می شود .</a:t>
            </a:r>
            <a:endParaRPr lang="fa-IR" sz="2200" dirty="0" smtClean="0">
              <a:latin typeface="BNazanin"/>
              <a:cs typeface="B Nazanin" panose="00000400000000000000" pitchFamily="2" charset="-78"/>
            </a:endParaRPr>
          </a:p>
        </p:txBody>
      </p:sp>
    </p:spTree>
    <p:extLst>
      <p:ext uri="{BB962C8B-B14F-4D97-AF65-F5344CB8AC3E}">
        <p14:creationId xmlns:p14="http://schemas.microsoft.com/office/powerpoint/2010/main" val="587902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1739" y="252247"/>
            <a:ext cx="11676992" cy="6348249"/>
          </a:xfrm>
        </p:spPr>
        <p:txBody>
          <a:bodyPr>
            <a:noAutofit/>
          </a:bodyPr>
          <a:lstStyle/>
          <a:p>
            <a:pPr marL="0" indent="0" algn="just" rtl="1">
              <a:buNone/>
            </a:pPr>
            <a:r>
              <a:rPr lang="fa-IR" sz="2000" b="1" dirty="0" smtClean="0">
                <a:solidFill>
                  <a:schemeClr val="accent2">
                    <a:lumMod val="60000"/>
                    <a:lumOff val="40000"/>
                  </a:schemeClr>
                </a:solidFill>
                <a:cs typeface="B Titr" panose="00000700000000000000" pitchFamily="2" charset="-78"/>
              </a:rPr>
              <a:t> 5-مشخص </a:t>
            </a:r>
            <a:r>
              <a:rPr lang="fa-IR" sz="2000" b="1" dirty="0">
                <a:solidFill>
                  <a:schemeClr val="accent2">
                    <a:lumMod val="60000"/>
                    <a:lumOff val="40000"/>
                  </a:schemeClr>
                </a:solidFill>
                <a:cs typeface="B Titr" panose="00000700000000000000" pitchFamily="2" charset="-78"/>
              </a:rPr>
              <a:t>کردن مادران و شیرخواران درمعرض خطر</a:t>
            </a:r>
            <a:r>
              <a:rPr lang="fa-IR" sz="2000" b="1" dirty="0" smtClean="0">
                <a:solidFill>
                  <a:schemeClr val="accent2">
                    <a:lumMod val="60000"/>
                    <a:lumOff val="40000"/>
                  </a:schemeClr>
                </a:solidFill>
                <a:cs typeface="B Titr" panose="00000700000000000000" pitchFamily="2" charset="-78"/>
              </a:rPr>
              <a:t>:</a:t>
            </a:r>
          </a:p>
          <a:p>
            <a:pPr marL="0" indent="0" algn="just" rtl="1">
              <a:buNone/>
            </a:pPr>
            <a:r>
              <a:rPr lang="fa-IR" sz="2000" b="1" dirty="0" smtClean="0">
                <a:solidFill>
                  <a:schemeClr val="accent2">
                    <a:lumMod val="60000"/>
                    <a:lumOff val="40000"/>
                  </a:schemeClr>
                </a:solidFill>
                <a:cs typeface="B Titr" panose="00000700000000000000" pitchFamily="2" charset="-78"/>
              </a:rPr>
              <a:t> </a:t>
            </a:r>
            <a:r>
              <a:rPr lang="fa-IR" sz="2400" b="1" dirty="0" smtClean="0">
                <a:solidFill>
                  <a:srgbClr val="FF0000"/>
                </a:solidFill>
                <a:cs typeface="B Nazanin" panose="00000400000000000000" pitchFamily="2" charset="-78"/>
              </a:rPr>
              <a:t>الف </a:t>
            </a:r>
            <a:r>
              <a:rPr lang="fa-IR" sz="2400" b="1" dirty="0">
                <a:solidFill>
                  <a:srgbClr val="FF0000"/>
                </a:solidFill>
                <a:cs typeface="B Nazanin" panose="00000400000000000000" pitchFamily="2" charset="-78"/>
              </a:rPr>
              <a:t>: عوامل مربوط به مادر </a:t>
            </a:r>
            <a:r>
              <a:rPr lang="fa-IR" sz="2400" dirty="0" smtClean="0">
                <a:cs typeface="B Nazanin" panose="00000400000000000000" pitchFamily="2" charset="-78"/>
              </a:rPr>
              <a:t>(دیابت</a:t>
            </a:r>
            <a:r>
              <a:rPr lang="fa-IR" sz="2400" dirty="0">
                <a:cs typeface="B Nazanin" panose="00000400000000000000" pitchFamily="2" charset="-78"/>
              </a:rPr>
              <a:t>، ناسازگاری های </a:t>
            </a:r>
            <a:r>
              <a:rPr lang="fa-IR" sz="2400" dirty="0" smtClean="0">
                <a:cs typeface="B Nazanin" panose="00000400000000000000" pitchFamily="2" charset="-78"/>
              </a:rPr>
              <a:t>خونی) </a:t>
            </a:r>
            <a:r>
              <a:rPr lang="fa-IR" sz="2400" dirty="0">
                <a:cs typeface="B Nazanin" panose="00000400000000000000" pitchFamily="2" charset="-78"/>
              </a:rPr>
              <a:t>و </a:t>
            </a:r>
            <a:r>
              <a:rPr lang="fa-IR" sz="2400" b="1" dirty="0">
                <a:solidFill>
                  <a:srgbClr val="FF0000"/>
                </a:solidFill>
                <a:cs typeface="B Nazanin" panose="00000400000000000000" pitchFamily="2" charset="-78"/>
              </a:rPr>
              <a:t>عوامل مرتبط به نوزاد </a:t>
            </a:r>
            <a:r>
              <a:rPr lang="fa-IR" sz="2400" dirty="0" smtClean="0">
                <a:cs typeface="B Nazanin" panose="00000400000000000000" pitchFamily="2" charset="-78"/>
              </a:rPr>
              <a:t>(هماتوم </a:t>
            </a:r>
            <a:r>
              <a:rPr lang="fa-IR" sz="2400" dirty="0">
                <a:cs typeface="B Nazanin" panose="00000400000000000000" pitchFamily="2" charset="-78"/>
              </a:rPr>
              <a:t>، </a:t>
            </a:r>
            <a:r>
              <a:rPr lang="fa-IR" sz="2400" dirty="0" smtClean="0">
                <a:cs typeface="B Nazanin" panose="00000400000000000000" pitchFamily="2" charset="-78"/>
              </a:rPr>
              <a:t>نارسی)، </a:t>
            </a:r>
            <a:r>
              <a:rPr lang="fa-IR" sz="2400" dirty="0">
                <a:cs typeface="B Nazanin" panose="00000400000000000000" pitchFamily="2" charset="-78"/>
              </a:rPr>
              <a:t>زایمان به </a:t>
            </a:r>
            <a:r>
              <a:rPr lang="fa-IR" sz="2400" dirty="0" smtClean="0">
                <a:cs typeface="B Nazanin" panose="00000400000000000000" pitchFamily="2" charset="-78"/>
              </a:rPr>
              <a:t>روش سزارین </a:t>
            </a:r>
            <a:r>
              <a:rPr lang="fa-IR" sz="2400" dirty="0">
                <a:cs typeface="B Nazanin" panose="00000400000000000000" pitchFamily="2" charset="-78"/>
              </a:rPr>
              <a:t>مخصوصاً به روش بی حسی نخاعی ممکن است سبب زردی قابل ملاحظه ای شود .</a:t>
            </a:r>
          </a:p>
          <a:p>
            <a:pPr marL="0" indent="0" algn="just" rtl="1">
              <a:buNone/>
            </a:pPr>
            <a:r>
              <a:rPr lang="fa-IR" sz="2400" dirty="0">
                <a:cs typeface="B Nazanin" panose="00000400000000000000" pitchFamily="2" charset="-78"/>
              </a:rPr>
              <a:t>این فاکتورها می توانند با زردی گرسنگی و یا زردی شیرمادر اثر تجمعی داشته باشند و منجر به سطوح بالاتر بیلی </a:t>
            </a:r>
            <a:r>
              <a:rPr lang="fa-IR" sz="2400" dirty="0" smtClean="0">
                <a:cs typeface="B Nazanin" panose="00000400000000000000" pitchFamily="2" charset="-78"/>
              </a:rPr>
              <a:t>روبین سرم </a:t>
            </a:r>
            <a:r>
              <a:rPr lang="fa-IR" sz="2400" dirty="0">
                <a:cs typeface="B Nazanin" panose="00000400000000000000" pitchFamily="2" charset="-78"/>
              </a:rPr>
              <a:t>شوند . در بعضی شرایط مانند نوزاد خواب آلوده ، شیرخوار نارس ، جدایی مادر از شیرخوار باید مداخلاتی برای </a:t>
            </a:r>
            <a:r>
              <a:rPr lang="fa-IR" sz="2400" dirty="0" smtClean="0">
                <a:cs typeface="B Nazanin" panose="00000400000000000000" pitchFamily="2" charset="-78"/>
              </a:rPr>
              <a:t>افزایش تولید </a:t>
            </a:r>
            <a:r>
              <a:rPr lang="fa-IR" sz="2400" dirty="0">
                <a:cs typeface="B Nazanin" panose="00000400000000000000" pitchFamily="2" charset="-78"/>
              </a:rPr>
              <a:t>شیر انجام شود مانند ماساژ مکرر پستان، شروع دوشیدن شیر با دست یا با پمپ شیردوش از همان ساعات اول و </a:t>
            </a:r>
            <a:r>
              <a:rPr lang="fa-IR" sz="2400" dirty="0" smtClean="0">
                <a:cs typeface="B Nazanin" panose="00000400000000000000" pitchFamily="2" charset="-78"/>
              </a:rPr>
              <a:t>تکرار و </a:t>
            </a:r>
            <a:r>
              <a:rPr lang="fa-IR" sz="2400" dirty="0">
                <a:cs typeface="B Nazanin" panose="00000400000000000000" pitchFamily="2" charset="-78"/>
              </a:rPr>
              <a:t>استمرار آن تا هر وقت که لازم باشد </a:t>
            </a:r>
            <a:r>
              <a:rPr lang="fa-IR" sz="2400" dirty="0" smtClean="0">
                <a:cs typeface="B Nazanin" panose="00000400000000000000" pitchFamily="2" charset="-78"/>
              </a:rPr>
              <a:t>.</a:t>
            </a:r>
          </a:p>
          <a:p>
            <a:pPr marL="0" indent="0" algn="just" rtl="1">
              <a:buNone/>
            </a:pPr>
            <a:r>
              <a:rPr lang="fa-IR" sz="2400" b="1" dirty="0" smtClean="0">
                <a:solidFill>
                  <a:srgbClr val="FF0000"/>
                </a:solidFill>
                <a:cs typeface="B Nazanin" panose="00000400000000000000" pitchFamily="2" charset="-78"/>
              </a:rPr>
              <a:t>ب</a:t>
            </a:r>
            <a:r>
              <a:rPr lang="fa-IR" sz="2400" b="1" dirty="0" smtClean="0">
                <a:solidFill>
                  <a:srgbClr val="FF0000"/>
                </a:solidFill>
                <a:cs typeface="B Nazanin" panose="00000400000000000000" pitchFamily="2" charset="-78"/>
              </a:rPr>
              <a:t>: </a:t>
            </a:r>
            <a:r>
              <a:rPr lang="fa-IR" sz="2400" b="1" dirty="0">
                <a:solidFill>
                  <a:srgbClr val="FF0000"/>
                </a:solidFill>
                <a:cs typeface="B Nazanin" panose="00000400000000000000" pitchFamily="2" charset="-78"/>
              </a:rPr>
              <a:t>نوزادان نارس </a:t>
            </a:r>
            <a:r>
              <a:rPr lang="fa-IR" sz="2400" dirty="0">
                <a:cs typeface="B Nazanin" panose="00000400000000000000" pitchFamily="2" charset="-78"/>
              </a:rPr>
              <a:t>بالاتر از - 35 هفته (</a:t>
            </a:r>
            <a:r>
              <a:rPr lang="en-US" sz="2400" dirty="0">
                <a:cs typeface="B Nazanin" panose="00000400000000000000" pitchFamily="2" charset="-78"/>
              </a:rPr>
              <a:t>late preterm) </a:t>
            </a:r>
            <a:r>
              <a:rPr lang="fa-IR" sz="2400" dirty="0">
                <a:cs typeface="B Nazanin" panose="00000400000000000000" pitchFamily="2" charset="-78"/>
              </a:rPr>
              <a:t>در معرض خطر زردی بیشتری هستند چرا که هم در شروع </a:t>
            </a:r>
            <a:r>
              <a:rPr lang="fa-IR" sz="2400" dirty="0" smtClean="0">
                <a:cs typeface="B Nazanin" panose="00000400000000000000" pitchFamily="2" charset="-78"/>
              </a:rPr>
              <a:t>تغذیه با </a:t>
            </a:r>
            <a:r>
              <a:rPr lang="fa-IR" sz="2400" dirty="0">
                <a:cs typeface="B Nazanin" panose="00000400000000000000" pitchFamily="2" charset="-78"/>
              </a:rPr>
              <a:t>شیرمادر ممکن است مشکل داشته و یا توان لازم برای مکیدن های قوی را نداشته باشند </a:t>
            </a:r>
            <a:r>
              <a:rPr lang="fa-IR" sz="2400" dirty="0" smtClean="0">
                <a:cs typeface="B Nazanin" panose="00000400000000000000" pitchFamily="2" charset="-78"/>
              </a:rPr>
              <a:t>(که </a:t>
            </a:r>
            <a:r>
              <a:rPr lang="fa-IR" sz="2400" dirty="0">
                <a:cs typeface="B Nazanin" panose="00000400000000000000" pitchFamily="2" charset="-78"/>
              </a:rPr>
              <a:t>منجر به زردی </a:t>
            </a:r>
            <a:r>
              <a:rPr lang="fa-IR" sz="2400" dirty="0" smtClean="0">
                <a:cs typeface="B Nazanin" panose="00000400000000000000" pitchFamily="2" charset="-78"/>
              </a:rPr>
              <a:t>گرسنگی می شود) </a:t>
            </a:r>
            <a:r>
              <a:rPr lang="fa-IR" sz="2400" dirty="0">
                <a:cs typeface="B Nazanin" panose="00000400000000000000" pitchFamily="2" charset="-78"/>
              </a:rPr>
              <a:t>و هم به دلیل نارسی ، توانایی کبد آنها برای کونژوگه کردن بیلی روبین ، کمتر است . اگر مکیدن نوزاد ضعیف </a:t>
            </a:r>
            <a:r>
              <a:rPr lang="fa-IR" sz="2400" dirty="0" smtClean="0">
                <a:cs typeface="B Nazanin" panose="00000400000000000000" pitchFamily="2" charset="-78"/>
              </a:rPr>
              <a:t>باشد باید </a:t>
            </a:r>
            <a:r>
              <a:rPr lang="fa-IR" sz="2400" dirty="0">
                <a:cs typeface="B Nazanin" panose="00000400000000000000" pitchFamily="2" charset="-78"/>
              </a:rPr>
              <a:t>هر بار بعد از دقایقی مکیدن نوزاد، هر دو پستان مادر دوشیده شود و شیر دوشیده شده در نوبت بعدی با </a:t>
            </a:r>
            <a:r>
              <a:rPr lang="fa-IR" sz="2400" dirty="0" smtClean="0">
                <a:cs typeface="B Nazanin" panose="00000400000000000000" pitchFamily="2" charset="-78"/>
              </a:rPr>
              <a:t>یک فنجان(کاپ) </a:t>
            </a:r>
            <a:r>
              <a:rPr lang="fa-IR" sz="2400" dirty="0">
                <a:cs typeface="B Nazanin" panose="00000400000000000000" pitchFamily="2" charset="-78"/>
              </a:rPr>
              <a:t>یا قطره چکان به نوزاد خورانده شود تا هم حجم شیر افزایش یابد و هم افزایش وزن نوزاد دچار اختلال نشده </a:t>
            </a:r>
            <a:r>
              <a:rPr lang="fa-IR" sz="2400" dirty="0" smtClean="0">
                <a:cs typeface="B Nazanin" panose="00000400000000000000" pitchFamily="2" charset="-78"/>
              </a:rPr>
              <a:t>وسبب </a:t>
            </a:r>
            <a:r>
              <a:rPr lang="fa-IR" sz="2400" dirty="0">
                <a:cs typeface="B Nazanin" panose="00000400000000000000" pitchFamily="2" charset="-78"/>
              </a:rPr>
              <a:t>افزایش بیش از حد بیلی روبین نگردد</a:t>
            </a:r>
            <a:endParaRPr lang="en-US" sz="2400" dirty="0">
              <a:cs typeface="B Nazanin" panose="00000400000000000000" pitchFamily="2" charset="-78"/>
            </a:endParaRPr>
          </a:p>
        </p:txBody>
      </p:sp>
    </p:spTree>
    <p:extLst>
      <p:ext uri="{BB962C8B-B14F-4D97-AF65-F5344CB8AC3E}">
        <p14:creationId xmlns:p14="http://schemas.microsoft.com/office/powerpoint/2010/main" val="1488287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6028" y="599090"/>
            <a:ext cx="10589172" cy="5435950"/>
          </a:xfrm>
          <a:ln>
            <a:solidFill>
              <a:srgbClr val="FFFF00"/>
            </a:solidFill>
          </a:ln>
        </p:spPr>
        <p:txBody>
          <a:bodyPr>
            <a:normAutofit/>
          </a:bodyPr>
          <a:lstStyle/>
          <a:p>
            <a:pPr marL="0" indent="0" algn="just" rtl="1">
              <a:lnSpc>
                <a:spcPct val="200000"/>
              </a:lnSpc>
              <a:buNone/>
            </a:pPr>
            <a:r>
              <a:rPr lang="fa-IR" sz="2800" dirty="0">
                <a:solidFill>
                  <a:schemeClr val="accent6">
                    <a:lumMod val="75000"/>
                  </a:schemeClr>
                </a:solidFill>
                <a:latin typeface="BNazanin"/>
                <a:cs typeface="B Titr" panose="00000700000000000000" pitchFamily="2" charset="-78"/>
              </a:rPr>
              <a:t>چون ممکن است والدین ، تغذیه از شیرمادر را معادل و عامل زردی شیرخوار تلقی کنند و مادر از ادامه شیردهی اجتناب </a:t>
            </a:r>
            <a:r>
              <a:rPr lang="fa-IR" sz="2800" dirty="0" smtClean="0">
                <a:solidFill>
                  <a:schemeClr val="accent6">
                    <a:lumMod val="75000"/>
                  </a:schemeClr>
                </a:solidFill>
                <a:latin typeface="BNazanin"/>
                <a:cs typeface="B Titr" panose="00000700000000000000" pitchFamily="2" charset="-78"/>
              </a:rPr>
              <a:t>کند باید </a:t>
            </a:r>
            <a:r>
              <a:rPr lang="fa-IR" sz="2800" dirty="0">
                <a:solidFill>
                  <a:schemeClr val="accent6">
                    <a:lumMod val="75000"/>
                  </a:schemeClr>
                </a:solidFill>
                <a:latin typeface="BNazanin"/>
                <a:cs typeface="B Titr" panose="00000700000000000000" pitchFamily="2" charset="-78"/>
              </a:rPr>
              <a:t>برای رفع سوء تفاهم به مادران آموزش لازم داده شود تا مادر اهمیت تداوم تغذیه با شیر خود را درک کرده و بداند </a:t>
            </a:r>
            <a:r>
              <a:rPr lang="fa-IR" sz="2800" dirty="0" smtClean="0">
                <a:solidFill>
                  <a:schemeClr val="accent6">
                    <a:lumMod val="75000"/>
                  </a:schemeClr>
                </a:solidFill>
                <a:latin typeface="BNazanin"/>
                <a:cs typeface="B Titr" panose="00000700000000000000" pitchFamily="2" charset="-78"/>
              </a:rPr>
              <a:t>که چگونه </a:t>
            </a:r>
            <a:r>
              <a:rPr lang="fa-IR" sz="2800" dirty="0">
                <a:solidFill>
                  <a:schemeClr val="accent6">
                    <a:lumMod val="75000"/>
                  </a:schemeClr>
                </a:solidFill>
                <a:latin typeface="BNazanin"/>
                <a:cs typeface="B Titr" panose="00000700000000000000" pitchFamily="2" charset="-78"/>
              </a:rPr>
              <a:t>می تواند تولید شیر را در حین مداخلات پزشکی حفظ نماید</a:t>
            </a:r>
            <a:r>
              <a:rPr lang="fa-IR" sz="2800" dirty="0" smtClean="0">
                <a:solidFill>
                  <a:schemeClr val="accent6">
                    <a:lumMod val="75000"/>
                  </a:schemeClr>
                </a:solidFill>
                <a:latin typeface="BNazanin"/>
                <a:cs typeface="B Titr" panose="00000700000000000000" pitchFamily="2" charset="-78"/>
              </a:rPr>
              <a:t>. </a:t>
            </a:r>
          </a:p>
          <a:p>
            <a:pPr marL="0" indent="0" algn="ctr" rtl="1">
              <a:lnSpc>
                <a:spcPct val="200000"/>
              </a:lnSpc>
              <a:buNone/>
            </a:pPr>
            <a:r>
              <a:rPr lang="fa-IR" sz="2800" dirty="0" smtClean="0">
                <a:solidFill>
                  <a:srgbClr val="FFFF00"/>
                </a:solidFill>
                <a:effectLst>
                  <a:outerShdw blurRad="38100" dist="38100" dir="2700000" algn="tl">
                    <a:srgbClr val="000000">
                      <a:alpha val="43137"/>
                    </a:srgbClr>
                  </a:outerShdw>
                </a:effectLst>
                <a:latin typeface="BNazanin"/>
                <a:cs typeface="B Titr" panose="00000700000000000000" pitchFamily="2" charset="-78"/>
              </a:rPr>
              <a:t>در زرد ی نوزاد به هیچ عنوان شیر مادر قطع نمی شود.</a:t>
            </a:r>
            <a:endParaRPr lang="en-US" sz="2800" dirty="0">
              <a:solidFill>
                <a:srgbClr val="FFFF00"/>
              </a:solidFill>
              <a:effectLst>
                <a:outerShdw blurRad="38100" dist="38100" dir="2700000" algn="tl">
                  <a:srgbClr val="000000">
                    <a:alpha val="43137"/>
                  </a:srgbClr>
                </a:outerShdw>
              </a:effectLst>
              <a:cs typeface="B Titr" panose="00000700000000000000" pitchFamily="2" charset="-78"/>
            </a:endParaRPr>
          </a:p>
        </p:txBody>
      </p:sp>
    </p:spTree>
    <p:extLst>
      <p:ext uri="{BB962C8B-B14F-4D97-AF65-F5344CB8AC3E}">
        <p14:creationId xmlns:p14="http://schemas.microsoft.com/office/powerpoint/2010/main" val="739046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3270"/>
            <a:ext cx="10058400" cy="525516"/>
          </a:xfrm>
        </p:spPr>
        <p:txBody>
          <a:bodyPr>
            <a:normAutofit/>
          </a:bodyPr>
          <a:lstStyle/>
          <a:p>
            <a:pPr algn="ctr"/>
            <a:r>
              <a:rPr lang="fa-IR" sz="2400" b="1" dirty="0">
                <a:latin typeface="BNazaninBold"/>
                <a:cs typeface="B Titr" panose="00000700000000000000" pitchFamily="2" charset="-78"/>
              </a:rPr>
              <a:t>عوامل خطر برای ابتلاء به زردی شدید</a:t>
            </a:r>
            <a:endParaRPr lang="en-US" sz="2400" dirty="0">
              <a:cs typeface="B Titr" panose="000007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33801164"/>
              </p:ext>
            </p:extLst>
          </p:nvPr>
        </p:nvGraphicFramePr>
        <p:xfrm>
          <a:off x="252249" y="798786"/>
          <a:ext cx="11698014" cy="5479984"/>
        </p:xfrm>
        <a:graphic>
          <a:graphicData uri="http://schemas.openxmlformats.org/drawingml/2006/table">
            <a:tbl>
              <a:tblPr firstRow="1" bandRow="1">
                <a:tableStyleId>{7DF18680-E054-41AD-8BC1-D1AEF772440D}</a:tableStyleId>
              </a:tblPr>
              <a:tblGrid>
                <a:gridCol w="3846785">
                  <a:extLst>
                    <a:ext uri="{9D8B030D-6E8A-4147-A177-3AD203B41FA5}">
                      <a16:colId xmlns:a16="http://schemas.microsoft.com/office/drawing/2014/main" val="2502788966"/>
                    </a:ext>
                  </a:extLst>
                </a:gridCol>
                <a:gridCol w="3237187">
                  <a:extLst>
                    <a:ext uri="{9D8B030D-6E8A-4147-A177-3AD203B41FA5}">
                      <a16:colId xmlns:a16="http://schemas.microsoft.com/office/drawing/2014/main" val="2343588945"/>
                    </a:ext>
                  </a:extLst>
                </a:gridCol>
                <a:gridCol w="4614042">
                  <a:extLst>
                    <a:ext uri="{9D8B030D-6E8A-4147-A177-3AD203B41FA5}">
                      <a16:colId xmlns:a16="http://schemas.microsoft.com/office/drawing/2014/main" val="4169986882"/>
                    </a:ext>
                  </a:extLst>
                </a:gridCol>
              </a:tblGrid>
              <a:tr h="557048">
                <a:tc>
                  <a:txBody>
                    <a:bodyPr/>
                    <a:lstStyle/>
                    <a:p>
                      <a:pPr algn="ctr"/>
                      <a:r>
                        <a:rPr lang="fa-IR" sz="1800" b="1" i="0" u="none" strike="noStrike" baseline="0" dirty="0" smtClean="0">
                          <a:latin typeface="BNazaninBold"/>
                          <a:cs typeface="B Titr" panose="00000700000000000000" pitchFamily="2" charset="-78"/>
                        </a:rPr>
                        <a:t>عوامل با خطر کم</a:t>
                      </a:r>
                      <a:endParaRPr lang="en-US" dirty="0">
                        <a:cs typeface="B Titr" panose="00000700000000000000" pitchFamily="2" charset="-78"/>
                      </a:endParaRPr>
                    </a:p>
                  </a:txBody>
                  <a:tcPr/>
                </a:tc>
                <a:tc>
                  <a:txBody>
                    <a:bodyPr/>
                    <a:lstStyle/>
                    <a:p>
                      <a:pPr algn="ctr"/>
                      <a:r>
                        <a:rPr lang="fa-IR" sz="1800" b="1" i="0" u="none" strike="noStrike" baseline="0" dirty="0" smtClean="0">
                          <a:latin typeface="BNazaninBold"/>
                          <a:cs typeface="B Titr" panose="00000700000000000000" pitchFamily="2" charset="-78"/>
                        </a:rPr>
                        <a:t>عوامل با خطر متوسط</a:t>
                      </a:r>
                      <a:endParaRPr lang="en-US" dirty="0">
                        <a:cs typeface="B Titr" panose="00000700000000000000" pitchFamily="2" charset="-78"/>
                      </a:endParaRPr>
                    </a:p>
                  </a:txBody>
                  <a:tcPr/>
                </a:tc>
                <a:tc>
                  <a:txBody>
                    <a:bodyPr/>
                    <a:lstStyle/>
                    <a:p>
                      <a:pPr algn="ctr"/>
                      <a:r>
                        <a:rPr lang="fa-IR" sz="1800" b="1" i="0" u="none" strike="noStrike" baseline="0" dirty="0" smtClean="0">
                          <a:latin typeface="BNazaninBold"/>
                          <a:cs typeface="B Titr" panose="00000700000000000000" pitchFamily="2" charset="-78"/>
                        </a:rPr>
                        <a:t>عوامل با خطر زیاد</a:t>
                      </a:r>
                      <a:endParaRPr lang="en-US" dirty="0">
                        <a:cs typeface="B Titr" panose="00000700000000000000" pitchFamily="2" charset="-78"/>
                      </a:endParaRPr>
                    </a:p>
                  </a:txBody>
                  <a:tcPr/>
                </a:tc>
                <a:extLst>
                  <a:ext uri="{0D108BD9-81ED-4DB2-BD59-A6C34878D82A}">
                    <a16:rowId xmlns:a16="http://schemas.microsoft.com/office/drawing/2014/main" val="3641836684"/>
                  </a:ext>
                </a:extLst>
              </a:tr>
              <a:tr h="4922936">
                <a:tc>
                  <a:txBody>
                    <a:bodyPr/>
                    <a:lstStyle/>
                    <a:p>
                      <a:pPr algn="r" rtl="1"/>
                      <a:r>
                        <a:rPr lang="fa-IR" sz="2000" b="1" i="0" u="none" strike="noStrike" baseline="0" dirty="0" smtClean="0">
                          <a:latin typeface="BNazanin"/>
                          <a:cs typeface="B Nazanin" panose="00000400000000000000" pitchFamily="2" charset="-78"/>
                        </a:rPr>
                        <a:t>1 (سطح بیلی روبین در منطقه کم  </a:t>
                      </a:r>
                      <a:r>
                        <a:rPr lang="fa-IR" sz="2000" b="1" i="0" u="none" strike="noStrike" baseline="0" dirty="0" smtClean="0">
                          <a:latin typeface="BNazanin"/>
                          <a:cs typeface="B Nazanin" panose="00000400000000000000" pitchFamily="2" charset="-78"/>
                        </a:rPr>
                        <a:t>خطر</a:t>
                      </a:r>
                      <a:endParaRPr lang="fa-IR" sz="2000" b="1" i="0" u="none" strike="noStrike" baseline="0" dirty="0" smtClean="0">
                        <a:latin typeface="BNazanin"/>
                        <a:cs typeface="B Nazanin" panose="00000400000000000000" pitchFamily="2" charset="-78"/>
                      </a:endParaRPr>
                    </a:p>
                    <a:p>
                      <a:pPr algn="r" rtl="1"/>
                      <a:r>
                        <a:rPr lang="fa-IR" sz="2000" b="1" i="0" u="none" strike="noStrike" baseline="0" dirty="0" smtClean="0">
                          <a:latin typeface="BNazanin"/>
                          <a:cs typeface="B Nazanin" panose="00000400000000000000" pitchFamily="2" charset="-78"/>
                        </a:rPr>
                        <a:t>در منحنی ذیل</a:t>
                      </a:r>
                    </a:p>
                    <a:p>
                      <a:pPr algn="r" rtl="1"/>
                      <a:r>
                        <a:rPr lang="fa-IR" sz="2000" b="1" i="0" u="none" strike="noStrike" baseline="0" dirty="0" smtClean="0">
                          <a:latin typeface="BNazanin"/>
                          <a:cs typeface="B Nazanin" panose="00000400000000000000" pitchFamily="2" charset="-78"/>
                        </a:rPr>
                        <a:t>2 )نوزاد با سن بیشتر از 38 هفته داخل</a:t>
                      </a:r>
                    </a:p>
                    <a:p>
                      <a:pPr algn="r" rtl="1"/>
                      <a:r>
                        <a:rPr lang="fa-IR" sz="2000" b="1" i="0" u="none" strike="noStrike" baseline="0" dirty="0" smtClean="0">
                          <a:latin typeface="BNazanin"/>
                          <a:cs typeface="B Nazanin" panose="00000400000000000000" pitchFamily="2" charset="-78"/>
                        </a:rPr>
                        <a:t>رحمی</a:t>
                      </a:r>
                    </a:p>
                    <a:p>
                      <a:pPr algn="r" rtl="1"/>
                      <a:r>
                        <a:rPr lang="fa-IR" sz="2000" b="1" i="0" u="none" strike="noStrike" baseline="0" dirty="0" smtClean="0">
                          <a:latin typeface="BNazaninBold"/>
                          <a:cs typeface="B Nazanin" panose="00000400000000000000" pitchFamily="2" charset="-78"/>
                        </a:rPr>
                        <a:t>3 ) دریافت کافی شیرمادر</a:t>
                      </a:r>
                    </a:p>
                    <a:p>
                      <a:pPr algn="r" rtl="1"/>
                      <a:r>
                        <a:rPr lang="fa-IR" sz="2000" b="1" i="0" u="none" strike="noStrike" baseline="0" dirty="0" smtClean="0">
                          <a:latin typeface="BNazanin"/>
                          <a:cs typeface="B Nazanin" panose="00000400000000000000" pitchFamily="2" charset="-78"/>
                        </a:rPr>
                        <a:t>4 )ترخیص به موقع بعد از 48 ساعت از زایشگاه</a:t>
                      </a:r>
                      <a:endParaRPr lang="en-US" sz="2000" b="1" dirty="0">
                        <a:cs typeface="B Nazanin" panose="00000400000000000000" pitchFamily="2" charset="-78"/>
                      </a:endParaRPr>
                    </a:p>
                  </a:txBody>
                  <a:tcPr/>
                </a:tc>
                <a:tc>
                  <a:txBody>
                    <a:bodyPr/>
                    <a:lstStyle/>
                    <a:p>
                      <a:pPr algn="just" rtl="1"/>
                      <a:r>
                        <a:rPr lang="fa-IR" sz="2000" b="1" i="0" u="none" strike="noStrike" baseline="0" dirty="0" smtClean="0">
                          <a:latin typeface="BNazanin"/>
                          <a:cs typeface="B Nazanin" panose="00000400000000000000" pitchFamily="2" charset="-78"/>
                        </a:rPr>
                        <a:t>) سطح بیلی روبین در منطقه متوسط</a:t>
                      </a:r>
                    </a:p>
                    <a:p>
                      <a:pPr algn="just" rtl="1"/>
                      <a:r>
                        <a:rPr lang="fa-IR" sz="2000" b="1" i="0" u="none" strike="noStrike" baseline="0" dirty="0" smtClean="0">
                          <a:latin typeface="BNazanin"/>
                          <a:cs typeface="B Nazanin" panose="00000400000000000000" pitchFamily="2" charset="-78"/>
                        </a:rPr>
                        <a:t>در منحنی ذیل</a:t>
                      </a:r>
                    </a:p>
                    <a:p>
                      <a:pPr algn="just" rtl="1"/>
                      <a:r>
                        <a:rPr lang="fa-IR" sz="2000" b="1" i="0" u="none" strike="noStrike" baseline="0" dirty="0" smtClean="0">
                          <a:latin typeface="BNazanin"/>
                          <a:cs typeface="B Nazanin" panose="00000400000000000000" pitchFamily="2" charset="-78"/>
                        </a:rPr>
                        <a:t>2 ) سن داخل رحمی 37 تا 38 هفته</a:t>
                      </a:r>
                    </a:p>
                    <a:p>
                      <a:pPr algn="just" rtl="1"/>
                      <a:r>
                        <a:rPr lang="fa-IR" sz="2000" b="1" i="0" u="none" strike="noStrike" baseline="0" dirty="0" smtClean="0">
                          <a:latin typeface="BNazanin"/>
                          <a:cs typeface="B Nazanin" panose="00000400000000000000" pitchFamily="2" charset="-78"/>
                        </a:rPr>
                        <a:t>3 ) وجود زردی بالینی بعد از 24 ساعت</a:t>
                      </a:r>
                    </a:p>
                    <a:p>
                      <a:pPr algn="just" rtl="1"/>
                      <a:r>
                        <a:rPr lang="fa-IR" sz="2000" b="1" i="0" u="none" strike="noStrike" baseline="0" dirty="0" smtClean="0">
                          <a:latin typeface="BNazanin"/>
                          <a:cs typeface="B Nazanin" panose="00000400000000000000" pitchFamily="2" charset="-78"/>
                        </a:rPr>
                        <a:t>اول و قبل از ترخیص</a:t>
                      </a:r>
                    </a:p>
                    <a:p>
                      <a:pPr algn="just" rtl="1"/>
                      <a:r>
                        <a:rPr lang="fa-IR" sz="2000" b="1" i="0" u="none" strike="noStrike" baseline="0" dirty="0" smtClean="0">
                          <a:latin typeface="BNazanin"/>
                          <a:cs typeface="B Nazanin" panose="00000400000000000000" pitchFamily="2" charset="-78"/>
                        </a:rPr>
                        <a:t>4 ) ابتلاء فرزند دیگر خانواده به زردی</a:t>
                      </a:r>
                    </a:p>
                    <a:p>
                      <a:pPr algn="just" rtl="1"/>
                      <a:r>
                        <a:rPr lang="fa-IR" sz="2000" b="1" i="0" u="none" strike="noStrike" baseline="0" dirty="0" smtClean="0">
                          <a:latin typeface="BNazanin"/>
                          <a:cs typeface="B Nazanin" panose="00000400000000000000" pitchFamily="2" charset="-78"/>
                        </a:rPr>
                        <a:t>ولی بدون نیاز به فتوتراپی</a:t>
                      </a:r>
                    </a:p>
                    <a:p>
                      <a:pPr algn="just" rtl="1"/>
                      <a:r>
                        <a:rPr lang="fa-IR" sz="2000" b="1" i="0" u="none" strike="noStrike" baseline="0" dirty="0" smtClean="0">
                          <a:latin typeface="BNazanin"/>
                          <a:cs typeface="B Nazanin" panose="00000400000000000000" pitchFamily="2" charset="-78"/>
                        </a:rPr>
                        <a:t>5 ) نوزاد ماکروزومیک مادر دیابتیک</a:t>
                      </a:r>
                    </a:p>
                    <a:p>
                      <a:pPr algn="just" rtl="1"/>
                      <a:r>
                        <a:rPr lang="fa-IR" sz="2000" b="1" i="0" u="none" strike="noStrike" baseline="0" dirty="0" smtClean="0">
                          <a:latin typeface="BNazanin"/>
                          <a:cs typeface="B Nazanin" panose="00000400000000000000" pitchFamily="2" charset="-78"/>
                        </a:rPr>
                        <a:t>6 ) جنس مذکر</a:t>
                      </a:r>
                      <a:endParaRPr lang="en-US" sz="2000" b="1" dirty="0">
                        <a:cs typeface="B Nazanin" panose="00000400000000000000" pitchFamily="2" charset="-78"/>
                      </a:endParaRPr>
                    </a:p>
                  </a:txBody>
                  <a:tcPr/>
                </a:tc>
                <a:tc>
                  <a:txBody>
                    <a:bodyPr/>
                    <a:lstStyle/>
                    <a:p>
                      <a:pPr algn="just" rtl="1"/>
                      <a:r>
                        <a:rPr lang="fa-IR" sz="2000" b="1" i="0" u="none" strike="noStrike" kern="1200" baseline="0" dirty="0" smtClean="0">
                          <a:solidFill>
                            <a:schemeClr val="dk1"/>
                          </a:solidFill>
                          <a:latin typeface="BNazanin"/>
                          <a:ea typeface="+mn-ea"/>
                          <a:cs typeface="B Nazanin" panose="00000400000000000000" pitchFamily="2" charset="-78"/>
                        </a:rPr>
                        <a:t>1 )زردی بالینی در 24 ساعت اول تولد</a:t>
                      </a:r>
                    </a:p>
                    <a:p>
                      <a:pPr algn="just" rtl="1"/>
                      <a:r>
                        <a:rPr lang="fa-IR" sz="2000" b="1" i="0" u="none" strike="noStrike" baseline="0" dirty="0" smtClean="0">
                          <a:latin typeface="BNazanin"/>
                          <a:cs typeface="B Nazanin" panose="00000400000000000000" pitchFamily="2" charset="-78"/>
                        </a:rPr>
                        <a:t>2 )سطح بیلی روبین نوزاد در منطقه پرخطر در منحنی ذیل</a:t>
                      </a:r>
                    </a:p>
                    <a:p>
                      <a:pPr algn="just" rtl="1"/>
                      <a:r>
                        <a:rPr lang="fa-IR" sz="2000" b="1" i="0" u="none" strike="noStrike" baseline="0" dirty="0" smtClean="0">
                          <a:latin typeface="BNazanin"/>
                          <a:cs typeface="B Nazanin" panose="00000400000000000000" pitchFamily="2" charset="-78"/>
                        </a:rPr>
                        <a:t>3 )سن داخل رحمی 35 تا 36 هفته</a:t>
                      </a:r>
                    </a:p>
                    <a:p>
                      <a:pPr algn="just" rtl="1"/>
                      <a:r>
                        <a:rPr lang="fa-IR" sz="2000" b="1" i="0" u="none" strike="noStrike" baseline="0" dirty="0" smtClean="0">
                          <a:latin typeface="BNazanin"/>
                          <a:cs typeface="B Nazanin" panose="00000400000000000000" pitchFamily="2" charset="-78"/>
                        </a:rPr>
                        <a:t>4 )وجود ناسازگاری های خونی و کومبس مستقیم مثبت</a:t>
                      </a:r>
                    </a:p>
                    <a:p>
                      <a:pPr algn="just" rtl="1"/>
                      <a:r>
                        <a:rPr lang="fa-IR" sz="2000" b="1" i="0" u="none" strike="noStrike" baseline="0" dirty="0" smtClean="0">
                          <a:latin typeface="BNazanin"/>
                          <a:cs typeface="B Nazanin" panose="00000400000000000000" pitchFamily="2" charset="-78"/>
                        </a:rPr>
                        <a:t>5 )کمبود آنزیم </a:t>
                      </a:r>
                      <a:r>
                        <a:rPr lang="fa-IR" sz="2000" b="1" i="0" u="none" strike="noStrike" baseline="0" dirty="0" smtClean="0">
                          <a:latin typeface="Calibri" panose="020F0502020204030204" pitchFamily="34" charset="0"/>
                          <a:cs typeface="B Nazanin" panose="00000400000000000000" pitchFamily="2" charset="-78"/>
                        </a:rPr>
                        <a:t>6</a:t>
                      </a:r>
                      <a:r>
                        <a:rPr lang="en-US" sz="2000" b="1" i="0" u="none" strike="noStrike" baseline="0" dirty="0" smtClean="0">
                          <a:latin typeface="Calibri" panose="020F0502020204030204" pitchFamily="34" charset="0"/>
                          <a:cs typeface="B Nazanin" panose="00000400000000000000" pitchFamily="2" charset="-78"/>
                        </a:rPr>
                        <a:t>PD G</a:t>
                      </a:r>
                    </a:p>
                    <a:p>
                      <a:pPr algn="just" rtl="1"/>
                      <a:r>
                        <a:rPr lang="fa-IR" sz="2000" b="1" i="0" u="none" strike="noStrike" baseline="0" dirty="0" smtClean="0">
                          <a:latin typeface="BNazanin"/>
                          <a:cs typeface="B Nazanin" panose="00000400000000000000" pitchFamily="2" charset="-78"/>
                        </a:rPr>
                        <a:t>6 ) ابتلای فرزند دیگر خانواده به زردی و نیاز به فتوتراپی</a:t>
                      </a:r>
                    </a:p>
                    <a:p>
                      <a:pPr algn="just" rtl="1"/>
                      <a:r>
                        <a:rPr lang="fa-IR" sz="2000" b="1" i="0" u="none" strike="noStrike" baseline="0" dirty="0" smtClean="0">
                          <a:latin typeface="BNazanin"/>
                          <a:cs typeface="B Nazanin" panose="00000400000000000000" pitchFamily="2" charset="-78"/>
                        </a:rPr>
                        <a:t>7 )وجود سفال هماتوم و یا اکیموز گسترده بر روی پوست</a:t>
                      </a:r>
                    </a:p>
                    <a:p>
                      <a:pPr algn="just" rtl="1"/>
                      <a:r>
                        <a:rPr lang="fa-IR" sz="2000" b="1" i="0" u="none" strike="noStrike" baseline="0" dirty="0" smtClean="0">
                          <a:latin typeface="BNazaninBold"/>
                          <a:cs typeface="B Nazanin" panose="00000400000000000000" pitchFamily="2" charset="-78"/>
                        </a:rPr>
                        <a:t>8 ) تغذیه ناکافی با شیرمادر</a:t>
                      </a:r>
                    </a:p>
                    <a:p>
                      <a:pPr algn="just" rtl="1"/>
                      <a:r>
                        <a:rPr lang="fa-IR" sz="2000" b="1" i="0" u="none" strike="noStrike" baseline="0" dirty="0" smtClean="0">
                          <a:latin typeface="BNazanin"/>
                          <a:cs typeface="B Nazanin" panose="00000400000000000000" pitchFamily="2" charset="-78"/>
                        </a:rPr>
                        <a:t>9 )کاهش بیش از 10 % وزن بدن در روزهای اول تولد</a:t>
                      </a:r>
                      <a:endParaRPr lang="en-US" sz="2000" b="1" dirty="0">
                        <a:cs typeface="B Nazanin" panose="00000400000000000000" pitchFamily="2" charset="-78"/>
                      </a:endParaRPr>
                    </a:p>
                  </a:txBody>
                  <a:tcPr/>
                </a:tc>
                <a:extLst>
                  <a:ext uri="{0D108BD9-81ED-4DB2-BD59-A6C34878D82A}">
                    <a16:rowId xmlns:a16="http://schemas.microsoft.com/office/drawing/2014/main" val="2188986806"/>
                  </a:ext>
                </a:extLst>
              </a:tr>
            </a:tbl>
          </a:graphicData>
        </a:graphic>
      </p:graphicFrame>
    </p:spTree>
    <p:extLst>
      <p:ext uri="{BB962C8B-B14F-4D97-AF65-F5344CB8AC3E}">
        <p14:creationId xmlns:p14="http://schemas.microsoft.com/office/powerpoint/2010/main" val="228320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744772"/>
          </a:xfrm>
        </p:spPr>
        <p:txBody>
          <a:bodyPr>
            <a:normAutofit/>
          </a:bodyPr>
          <a:lstStyle/>
          <a:p>
            <a:pPr algn="ctr"/>
            <a:r>
              <a:rPr lang="fa-IR" sz="2800" b="1" dirty="0">
                <a:latin typeface="BNazaninBold"/>
                <a:cs typeface="B Titr" panose="00000700000000000000" pitchFamily="2" charset="-78"/>
              </a:rPr>
              <a:t>نموگرام تعیین منطقه خطر پیش بینی ابتلای نوزاد به هیپربیلی روبینمی شدید</a:t>
            </a:r>
            <a:endParaRPr lang="en-US" sz="2800" dirty="0">
              <a:cs typeface="B Titr" panose="000007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240220" y="1460938"/>
            <a:ext cx="9732579" cy="4950372"/>
          </a:xfrm>
          <a:prstGeom prst="rect">
            <a:avLst/>
          </a:prstGeom>
        </p:spPr>
      </p:pic>
    </p:spTree>
    <p:extLst>
      <p:ext uri="{BB962C8B-B14F-4D97-AF65-F5344CB8AC3E}">
        <p14:creationId xmlns:p14="http://schemas.microsoft.com/office/powerpoint/2010/main" val="2429413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717" y="252248"/>
            <a:ext cx="11750566" cy="6337738"/>
          </a:xfrm>
        </p:spPr>
      </p:pic>
    </p:spTree>
    <p:extLst>
      <p:ext uri="{BB962C8B-B14F-4D97-AF65-F5344CB8AC3E}">
        <p14:creationId xmlns:p14="http://schemas.microsoft.com/office/powerpoint/2010/main" val="3422190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11950262" cy="6621517"/>
          </a:xfrm>
        </p:spPr>
      </p:pic>
    </p:spTree>
    <p:extLst>
      <p:ext uri="{BB962C8B-B14F-4D97-AF65-F5344CB8AC3E}">
        <p14:creationId xmlns:p14="http://schemas.microsoft.com/office/powerpoint/2010/main" val="741303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460992"/>
          </a:xfrm>
        </p:spPr>
        <p:txBody>
          <a:bodyPr>
            <a:normAutofit fontScale="90000"/>
          </a:bodyPr>
          <a:lstStyle/>
          <a:p>
            <a:pPr lvl="0" algn="ctr" rtl="1">
              <a:lnSpc>
                <a:spcPct val="100000"/>
              </a:lnSpc>
              <a:spcBef>
                <a:spcPts val="900"/>
              </a:spcBef>
            </a:pPr>
            <a:r>
              <a:rPr lang="fa-IR" sz="3600" b="1" dirty="0">
                <a:solidFill>
                  <a:prstClr val="black"/>
                </a:solidFill>
                <a:latin typeface="BNazaninBold"/>
                <a:cs typeface="B Titr" panose="00000700000000000000" pitchFamily="2" charset="-78"/>
              </a:rPr>
              <a:t>نحوه مدیریت زردی نوزادان:</a:t>
            </a:r>
            <a:br>
              <a:rPr lang="fa-IR" sz="3600" b="1" dirty="0">
                <a:solidFill>
                  <a:prstClr val="black"/>
                </a:solidFill>
                <a:latin typeface="BNazaninBold"/>
                <a:cs typeface="B Titr" panose="00000700000000000000" pitchFamily="2" charset="-78"/>
              </a:rPr>
            </a:br>
            <a:endParaRPr lang="en-US" sz="3600" dirty="0">
              <a:cs typeface="B Titr" panose="00000700000000000000" pitchFamily="2" charset="-78"/>
            </a:endParaRPr>
          </a:p>
        </p:txBody>
      </p:sp>
      <p:sp>
        <p:nvSpPr>
          <p:cNvPr id="3" name="Content Placeholder 2"/>
          <p:cNvSpPr>
            <a:spLocks noGrp="1"/>
          </p:cNvSpPr>
          <p:nvPr>
            <p:ph idx="1"/>
          </p:nvPr>
        </p:nvSpPr>
        <p:spPr>
          <a:xfrm>
            <a:off x="294290" y="966951"/>
            <a:ext cx="11655972" cy="5538951"/>
          </a:xfrm>
        </p:spPr>
        <p:txBody>
          <a:bodyPr>
            <a:noAutofit/>
          </a:bodyPr>
          <a:lstStyle/>
          <a:p>
            <a:pPr marL="0" indent="0" algn="just" rtl="1">
              <a:buNone/>
            </a:pPr>
            <a:r>
              <a:rPr lang="fa-IR" sz="2000" b="1" dirty="0" smtClean="0">
                <a:latin typeface="BNazaninBold"/>
                <a:cs typeface="B Nazanin" panose="00000400000000000000" pitchFamily="2" charset="-78"/>
              </a:rPr>
              <a:t>پیشگیری </a:t>
            </a:r>
            <a:r>
              <a:rPr lang="fa-IR" sz="2000" b="1" dirty="0">
                <a:latin typeface="BNazaninBold"/>
                <a:cs typeface="B Nazanin" panose="00000400000000000000" pitchFamily="2" charset="-78"/>
              </a:rPr>
              <a:t>اولیه:</a:t>
            </a:r>
          </a:p>
          <a:p>
            <a:pPr marL="0" indent="0" algn="just" rtl="1">
              <a:buNone/>
            </a:pPr>
            <a:r>
              <a:rPr lang="fa-IR" sz="2000" b="1" dirty="0">
                <a:latin typeface="BNazaninBold"/>
                <a:cs typeface="B Nazanin" panose="00000400000000000000" pitchFamily="2" charset="-78"/>
              </a:rPr>
              <a:t>موثرترین و مهم ترین اقدام در پیشگیری از زردی نوزادان ،تغذیه مکرر با شیر مادر 12 </a:t>
            </a:r>
            <a:r>
              <a:rPr lang="fa-IR" sz="2000" dirty="0">
                <a:latin typeface="BZar"/>
                <a:cs typeface="B Nazanin" panose="00000400000000000000" pitchFamily="2" charset="-78"/>
              </a:rPr>
              <a:t>- </a:t>
            </a:r>
            <a:r>
              <a:rPr lang="fa-IR" sz="2000" b="1" dirty="0">
                <a:latin typeface="BNazaninBold"/>
                <a:cs typeface="B Nazanin" panose="00000400000000000000" pitchFamily="2" charset="-78"/>
              </a:rPr>
              <a:t>8 بار در 24 </a:t>
            </a:r>
            <a:r>
              <a:rPr lang="fa-IR" sz="2000" b="1" dirty="0" smtClean="0">
                <a:latin typeface="BNazaninBold"/>
                <a:cs typeface="B Nazanin" panose="00000400000000000000" pitchFamily="2" charset="-78"/>
              </a:rPr>
              <a:t>ساعت می </a:t>
            </a:r>
            <a:r>
              <a:rPr lang="fa-IR" sz="2000" b="1" dirty="0">
                <a:latin typeface="BNazaninBold"/>
                <a:cs typeface="B Nazanin" panose="00000400000000000000" pitchFamily="2" charset="-78"/>
              </a:rPr>
              <a:t>باشد.</a:t>
            </a:r>
          </a:p>
          <a:p>
            <a:pPr marL="0" indent="0" algn="just" rtl="1">
              <a:buNone/>
            </a:pPr>
            <a:r>
              <a:rPr lang="fa-IR" sz="2000" b="1" dirty="0">
                <a:latin typeface="BNazaninBold"/>
                <a:cs typeface="B Nazanin" panose="00000400000000000000" pitchFamily="2" charset="-78"/>
              </a:rPr>
              <a:t>اول : </a:t>
            </a:r>
            <a:r>
              <a:rPr lang="fa-IR" sz="2000" dirty="0">
                <a:latin typeface="BNazanin"/>
                <a:cs typeface="B Nazanin" panose="00000400000000000000" pitchFamily="2" charset="-78"/>
              </a:rPr>
              <a:t>ارزیابی </a:t>
            </a:r>
            <a:r>
              <a:rPr lang="fa-IR" sz="2000" dirty="0" smtClean="0">
                <a:latin typeface="BNazanin"/>
                <a:cs typeface="B Nazanin" panose="00000400000000000000" pitchFamily="2" charset="-78"/>
              </a:rPr>
              <a:t>بالینی:سن حاملگی (</a:t>
            </a:r>
            <a:r>
              <a:rPr lang="en-US" sz="2000" dirty="0" smtClean="0">
                <a:latin typeface="BNazanin"/>
                <a:cs typeface="B Nazanin" panose="00000400000000000000" pitchFamily="2" charset="-78"/>
              </a:rPr>
              <a:t>GA</a:t>
            </a:r>
            <a:r>
              <a:rPr lang="fa-IR" sz="2000" dirty="0" smtClean="0">
                <a:latin typeface="BNazanin"/>
                <a:cs typeface="B Nazanin" panose="00000400000000000000" pitchFamily="2" charset="-78"/>
              </a:rPr>
              <a:t>)حتما بررسی می گردد.</a:t>
            </a:r>
            <a:endParaRPr lang="fa-IR" sz="2000" dirty="0">
              <a:latin typeface="BNazanin"/>
              <a:cs typeface="B Nazanin" panose="00000400000000000000" pitchFamily="2" charset="-78"/>
            </a:endParaRPr>
          </a:p>
          <a:p>
            <a:pPr marL="0" indent="0" algn="just" rtl="1">
              <a:buNone/>
            </a:pPr>
            <a:r>
              <a:rPr lang="fa-IR" sz="2000" b="1" dirty="0">
                <a:latin typeface="BNazaninBold"/>
                <a:cs typeface="B Nazanin" panose="00000400000000000000" pitchFamily="2" charset="-78"/>
              </a:rPr>
              <a:t>دوم : </a:t>
            </a:r>
            <a:r>
              <a:rPr lang="fa-IR" sz="2000" dirty="0">
                <a:latin typeface="BNazanin"/>
                <a:cs typeface="B Nazanin" panose="00000400000000000000" pitchFamily="2" charset="-78"/>
              </a:rPr>
              <a:t>در صورت لزوم ، اندازه گیری بیلی روبین از طریق نمونه گیری خون</a:t>
            </a:r>
          </a:p>
          <a:p>
            <a:pPr marL="0" indent="0" algn="just" rtl="1">
              <a:buNone/>
            </a:pPr>
            <a:r>
              <a:rPr lang="fa-IR" sz="2000" b="1" dirty="0">
                <a:latin typeface="BNazaninBold"/>
                <a:cs typeface="B Nazanin" panose="00000400000000000000" pitchFamily="2" charset="-78"/>
              </a:rPr>
              <a:t>سوم : </a:t>
            </a:r>
            <a:r>
              <a:rPr lang="fa-IR" sz="2000" dirty="0">
                <a:latin typeface="BNazanin"/>
                <a:cs typeface="B Nazanin" panose="00000400000000000000" pitchFamily="2" charset="-78"/>
              </a:rPr>
              <a:t>انجام بررسی های اولیه آزمایشگاهی در صورت وجود هیپربیلی روبین هایی که شامل موارد زیر است :</a:t>
            </a:r>
          </a:p>
          <a:p>
            <a:pPr marL="0" indent="0" algn="just" rtl="1">
              <a:buNone/>
            </a:pPr>
            <a:r>
              <a:rPr lang="en-US" sz="2000" dirty="0">
                <a:latin typeface="Times New Roman" panose="02020603050405020304" pitchFamily="18" charset="0"/>
                <a:cs typeface="B Nazanin" panose="00000400000000000000" pitchFamily="2" charset="-78"/>
              </a:rPr>
              <a:t>CBC, Platelet , Retic count , Direct coombs , G6PD, Blood groups &amp; RH ( mother and baby),Peripheral blood smear ,</a:t>
            </a:r>
          </a:p>
          <a:p>
            <a:pPr marL="0" indent="0" algn="just" rtl="1">
              <a:buNone/>
            </a:pPr>
            <a:r>
              <a:rPr lang="fa-IR" sz="2000" b="1" dirty="0">
                <a:latin typeface="BNazaninBold"/>
                <a:cs typeface="B Nazanin" panose="00000400000000000000" pitchFamily="2" charset="-78"/>
              </a:rPr>
              <a:t>چهارم </a:t>
            </a:r>
            <a:r>
              <a:rPr lang="fa-IR" sz="2000" dirty="0">
                <a:latin typeface="BNazanin"/>
                <a:cs typeface="B Nazanin" panose="00000400000000000000" pitchFamily="2" charset="-78"/>
              </a:rPr>
              <a:t>: تعیین علت زردی </a:t>
            </a:r>
            <a:endParaRPr lang="fa-IR" sz="2000" dirty="0" smtClean="0">
              <a:latin typeface="BNazanin"/>
              <a:cs typeface="B Nazanin" panose="00000400000000000000" pitchFamily="2" charset="-78"/>
            </a:endParaRPr>
          </a:p>
          <a:p>
            <a:pPr marL="0" indent="0" algn="just" rtl="1">
              <a:buNone/>
            </a:pPr>
            <a:r>
              <a:rPr lang="fa-IR" sz="2000" b="1" dirty="0" smtClean="0">
                <a:latin typeface="BNazaninBold"/>
                <a:cs typeface="B Nazanin" panose="00000400000000000000" pitchFamily="2" charset="-78"/>
              </a:rPr>
              <a:t>پنجم </a:t>
            </a:r>
            <a:r>
              <a:rPr lang="fa-IR" sz="2000" b="1" dirty="0">
                <a:latin typeface="BNazaninBold"/>
                <a:cs typeface="B Nazanin" panose="00000400000000000000" pitchFamily="2" charset="-78"/>
              </a:rPr>
              <a:t>: </a:t>
            </a:r>
            <a:r>
              <a:rPr lang="fa-IR" sz="2000" dirty="0">
                <a:latin typeface="BNazanin"/>
                <a:cs typeface="B Nazanin" panose="00000400000000000000" pitchFamily="2" charset="-78"/>
              </a:rPr>
              <a:t>تصمیم گیری در مورد نحوه درمان</a:t>
            </a:r>
            <a:endParaRPr lang="en-US" sz="2000" dirty="0">
              <a:cs typeface="B Nazanin" panose="00000400000000000000" pitchFamily="2" charset="-78"/>
            </a:endParaRPr>
          </a:p>
        </p:txBody>
      </p:sp>
    </p:spTree>
    <p:extLst>
      <p:ext uri="{BB962C8B-B14F-4D97-AF65-F5344CB8AC3E}">
        <p14:creationId xmlns:p14="http://schemas.microsoft.com/office/powerpoint/2010/main" val="1519761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10058400" cy="609601"/>
          </a:xfrm>
        </p:spPr>
        <p:txBody>
          <a:bodyPr>
            <a:normAutofit/>
          </a:bodyPr>
          <a:lstStyle/>
          <a:p>
            <a:pPr algn="ctr"/>
            <a:r>
              <a:rPr lang="fa-IR" sz="3600" b="1" dirty="0">
                <a:solidFill>
                  <a:schemeClr val="accent2">
                    <a:lumMod val="60000"/>
                    <a:lumOff val="40000"/>
                  </a:schemeClr>
                </a:solidFill>
                <a:latin typeface="BNazaninBold"/>
                <a:cs typeface="B Titr" panose="00000700000000000000" pitchFamily="2" charset="-78"/>
              </a:rPr>
              <a:t>فتوتراپی در منزل :</a:t>
            </a:r>
            <a:endParaRPr lang="en-US" sz="3600" dirty="0">
              <a:solidFill>
                <a:schemeClr val="accent2">
                  <a:lumMod val="60000"/>
                  <a:lumOff val="40000"/>
                </a:schemeClr>
              </a:solidFill>
              <a:cs typeface="B Titr" panose="00000700000000000000" pitchFamily="2" charset="-78"/>
            </a:endParaRPr>
          </a:p>
        </p:txBody>
      </p:sp>
      <p:sp>
        <p:nvSpPr>
          <p:cNvPr id="3" name="Content Placeholder 2"/>
          <p:cNvSpPr>
            <a:spLocks noGrp="1"/>
          </p:cNvSpPr>
          <p:nvPr>
            <p:ph idx="1"/>
          </p:nvPr>
        </p:nvSpPr>
        <p:spPr>
          <a:xfrm>
            <a:off x="441435" y="609601"/>
            <a:ext cx="11403724" cy="6001405"/>
          </a:xfrm>
          <a:ln>
            <a:solidFill>
              <a:srgbClr val="FF0000"/>
            </a:solidFill>
          </a:ln>
        </p:spPr>
        <p:txBody>
          <a:bodyPr>
            <a:noAutofit/>
          </a:bodyPr>
          <a:lstStyle/>
          <a:p>
            <a:pPr marL="0" indent="0" algn="r" rtl="1">
              <a:buNone/>
            </a:pPr>
            <a:r>
              <a:rPr lang="fa-IR" sz="2000" b="1" dirty="0">
                <a:latin typeface="BNazaninBold"/>
                <a:cs typeface="B Nazanin" panose="00000400000000000000" pitchFamily="2" charset="-78"/>
              </a:rPr>
              <a:t>به طور عموم فتوتراپی در منزل توصیه نمی </a:t>
            </a:r>
            <a:r>
              <a:rPr lang="fa-IR" sz="2000" b="1" dirty="0" smtClean="0">
                <a:latin typeface="BNazaninBold"/>
                <a:cs typeface="B Nazanin" panose="00000400000000000000" pitchFamily="2" charset="-78"/>
              </a:rPr>
              <a:t>شود</a:t>
            </a:r>
          </a:p>
          <a:p>
            <a:pPr marL="0" indent="0" algn="r" rtl="1">
              <a:buNone/>
            </a:pPr>
            <a:r>
              <a:rPr lang="fa-IR" sz="2000" b="1" dirty="0">
                <a:latin typeface="BNazaninBold"/>
                <a:cs typeface="B Nazanin" panose="00000400000000000000" pitchFamily="2" charset="-78"/>
              </a:rPr>
              <a:t>الف ( انتخاب نوزاد</a:t>
            </a:r>
          </a:p>
          <a:p>
            <a:pPr marL="0" indent="0" algn="r" rtl="1">
              <a:buNone/>
            </a:pPr>
            <a:r>
              <a:rPr lang="fa-IR" sz="2000" dirty="0">
                <a:latin typeface="BNazanin"/>
                <a:cs typeface="B Nazanin" panose="00000400000000000000" pitchFamily="2" charset="-78"/>
              </a:rPr>
              <a:t>1 ) نوزادان رسیده سالم با وزن تولد بیش از 2500 گرم بعد از 48 ساعت اول زندگی</a:t>
            </a:r>
          </a:p>
          <a:p>
            <a:pPr marL="0" indent="0" algn="r" rtl="1">
              <a:buNone/>
            </a:pPr>
            <a:r>
              <a:rPr lang="fa-IR" sz="2000" dirty="0">
                <a:latin typeface="BNazanin"/>
                <a:cs typeface="B Nazanin" panose="00000400000000000000" pitchFamily="2" charset="-78"/>
              </a:rPr>
              <a:t>2 ) بیلی روبین توتال </a:t>
            </a:r>
            <a:r>
              <a:rPr lang="fa-IR" sz="2000" b="1" dirty="0">
                <a:solidFill>
                  <a:srgbClr val="FF0000"/>
                </a:solidFill>
                <a:latin typeface="BNazanin"/>
                <a:cs typeface="B Titr" panose="00000700000000000000" pitchFamily="2" charset="-78"/>
              </a:rPr>
              <a:t>سرم بیش از 14 و کمتر از 18 میلی گرم در دسی لیتر</a:t>
            </a:r>
          </a:p>
          <a:p>
            <a:pPr marL="0" indent="0" algn="r" rtl="1">
              <a:buNone/>
            </a:pPr>
            <a:r>
              <a:rPr lang="fa-IR" sz="2000" dirty="0">
                <a:latin typeface="BNazanin"/>
                <a:cs typeface="B Nazanin" panose="00000400000000000000" pitchFamily="2" charset="-78"/>
              </a:rPr>
              <a:t>3 ) طبیعی بودن میزان بیلی روبین مستقیم </a:t>
            </a:r>
            <a:r>
              <a:rPr lang="fa-IR" sz="2000" dirty="0" smtClean="0">
                <a:latin typeface="BNazanin"/>
                <a:cs typeface="B Nazanin" panose="00000400000000000000" pitchFamily="2" charset="-78"/>
              </a:rPr>
              <a:t>( </a:t>
            </a:r>
            <a:r>
              <a:rPr lang="fa-IR" sz="2000" dirty="0">
                <a:latin typeface="BNazanin"/>
                <a:cs typeface="B Nazanin" panose="00000400000000000000" pitchFamily="2" charset="-78"/>
              </a:rPr>
              <a:t>کمتر از یک میلی گرم در دسی لیتر </a:t>
            </a:r>
            <a:r>
              <a:rPr lang="fa-IR" sz="2000" dirty="0" smtClean="0">
                <a:latin typeface="BNazanin"/>
                <a:cs typeface="B Nazanin" panose="00000400000000000000" pitchFamily="2" charset="-78"/>
              </a:rPr>
              <a:t>)</a:t>
            </a:r>
            <a:endParaRPr lang="fa-IR" sz="2000" dirty="0">
              <a:latin typeface="BNazanin"/>
              <a:cs typeface="B Nazanin" panose="00000400000000000000" pitchFamily="2" charset="-78"/>
            </a:endParaRPr>
          </a:p>
          <a:p>
            <a:pPr marL="0" indent="0" algn="r" rtl="1">
              <a:buNone/>
            </a:pPr>
            <a:r>
              <a:rPr lang="fa-IR" sz="2000" dirty="0">
                <a:latin typeface="BNazanin"/>
                <a:cs typeface="B Nazanin" panose="00000400000000000000" pitchFamily="2" charset="-78"/>
              </a:rPr>
              <a:t>4 ) عدم وجود ناسازگاری </a:t>
            </a:r>
            <a:endParaRPr lang="fa-IR" sz="2000" dirty="0" smtClean="0">
              <a:latin typeface="BNazanin"/>
              <a:cs typeface="B Nazanin" panose="00000400000000000000" pitchFamily="2" charset="-78"/>
            </a:endParaRPr>
          </a:p>
          <a:p>
            <a:pPr marL="0" indent="0" algn="r" rtl="1">
              <a:buNone/>
            </a:pPr>
            <a:r>
              <a:rPr lang="fa-IR" sz="2000" b="1" dirty="0" smtClean="0">
                <a:latin typeface="BNazaninBold"/>
                <a:cs typeface="B Nazanin" panose="00000400000000000000" pitchFamily="2" charset="-78"/>
              </a:rPr>
              <a:t>ب</a:t>
            </a:r>
            <a:r>
              <a:rPr lang="fa-IR" sz="2000" b="1" dirty="0">
                <a:latin typeface="BNazaninBold"/>
                <a:cs typeface="B Nazanin" panose="00000400000000000000" pitchFamily="2" charset="-78"/>
              </a:rPr>
              <a:t>( ویژگی های دستگاه فتوتراپی :</a:t>
            </a:r>
          </a:p>
          <a:p>
            <a:pPr marL="0" indent="0" algn="r" rtl="1">
              <a:buNone/>
            </a:pPr>
            <a:r>
              <a:rPr lang="fa-IR" sz="2000" dirty="0">
                <a:latin typeface="BNazanin"/>
                <a:cs typeface="B Nazanin" panose="00000400000000000000" pitchFamily="2" charset="-78"/>
              </a:rPr>
              <a:t>1( به سهولت قابل حمل باشد </a:t>
            </a:r>
            <a:r>
              <a:rPr lang="fa-IR" sz="2000" dirty="0" smtClean="0">
                <a:latin typeface="BNazanin"/>
                <a:cs typeface="B Nazanin" panose="00000400000000000000" pitchFamily="2" charset="-78"/>
              </a:rPr>
              <a:t>. 2(دارای </a:t>
            </a:r>
            <a:r>
              <a:rPr lang="fa-IR" sz="2000" dirty="0">
                <a:latin typeface="BNazanin"/>
                <a:cs typeface="B Nazanin" panose="00000400000000000000" pitchFamily="2" charset="-78"/>
              </a:rPr>
              <a:t>4 لامپ با طلق محافظ باشد .</a:t>
            </a:r>
          </a:p>
          <a:p>
            <a:pPr marL="0" indent="0" algn="r" rtl="1">
              <a:buNone/>
            </a:pPr>
            <a:r>
              <a:rPr lang="fa-IR" sz="2000" dirty="0">
                <a:latin typeface="BNazanin"/>
                <a:cs typeface="B Nazanin" panose="00000400000000000000" pitchFamily="2" charset="-78"/>
              </a:rPr>
              <a:t>3 ( نوع لامپ آبی اختصاصی ترجیحا</a:t>
            </a:r>
            <a:r>
              <a:rPr lang="fa-IR" sz="2000" dirty="0">
                <a:latin typeface="TimesNewRomanPSMT"/>
                <a:cs typeface="B Nazanin" panose="00000400000000000000" pitchFamily="2" charset="-78"/>
              </a:rPr>
              <a:t>" </a:t>
            </a:r>
            <a:r>
              <a:rPr lang="en-US" sz="2000" dirty="0">
                <a:latin typeface="Times New Roman" panose="02020603050405020304" pitchFamily="18" charset="0"/>
                <a:cs typeface="B Nazanin" panose="00000400000000000000" pitchFamily="2" charset="-78"/>
              </a:rPr>
              <a:t>Philips TL 20 W/52</a:t>
            </a:r>
          </a:p>
          <a:p>
            <a:pPr marL="0" indent="0" algn="r" rtl="1">
              <a:buNone/>
            </a:pPr>
            <a:r>
              <a:rPr lang="fa-IR" sz="2000" dirty="0">
                <a:latin typeface="BNazanin"/>
                <a:cs typeface="B Nazanin" panose="00000400000000000000" pitchFamily="2" charset="-78"/>
              </a:rPr>
              <a:t>4 ( دارای تایمر نشان دهنده طول عمر لامپ باشد . حداکثر طول عمر لامپ ها 2500 ساعت ) معادل سه ماه </a:t>
            </a:r>
            <a:r>
              <a:rPr lang="fa-IR" sz="2000" dirty="0" smtClean="0">
                <a:latin typeface="BNazanin"/>
                <a:cs typeface="B Nazanin" panose="00000400000000000000" pitchFamily="2" charset="-78"/>
              </a:rPr>
              <a:t>کار مداوم </a:t>
            </a:r>
            <a:r>
              <a:rPr lang="fa-IR" sz="2000" dirty="0">
                <a:latin typeface="BNazanin"/>
                <a:cs typeface="B Nazanin" panose="00000400000000000000" pitchFamily="2" charset="-78"/>
              </a:rPr>
              <a:t>( است.</a:t>
            </a:r>
          </a:p>
          <a:p>
            <a:pPr marL="0" indent="0" algn="r" rtl="1">
              <a:buNone/>
            </a:pPr>
            <a:r>
              <a:rPr lang="fa-IR" sz="2000" dirty="0">
                <a:latin typeface="BNazanin"/>
                <a:cs typeface="B Nazanin" panose="00000400000000000000" pitchFamily="2" charset="-78"/>
              </a:rPr>
              <a:t>5(شدت تابش اشعه لامپ ها از فاصله 25 سانتی متری ، حداقل 12 میکرووات / سانتی متر مربع / نانومتر باشد .</a:t>
            </a:r>
          </a:p>
          <a:p>
            <a:pPr marL="0" indent="0" algn="r" rtl="1">
              <a:buNone/>
            </a:pPr>
            <a:r>
              <a:rPr lang="fa-IR" sz="2000" b="1" dirty="0">
                <a:latin typeface="BNazaninBold"/>
                <a:cs typeface="B Nazanin" panose="00000400000000000000" pitchFamily="2" charset="-78"/>
              </a:rPr>
              <a:t>توجه : استفاده از بیش از یک دستگاه چهار لامپ فتوتراپی در آن واحد در منزل توصیه نمی شود زیرا می </a:t>
            </a:r>
            <a:r>
              <a:rPr lang="fa-IR" sz="2000" b="1" dirty="0" smtClean="0">
                <a:latin typeface="BNazaninBold"/>
                <a:cs typeface="B Nazanin" panose="00000400000000000000" pitchFamily="2" charset="-78"/>
              </a:rPr>
              <a:t>تواند نوزاد </a:t>
            </a:r>
            <a:r>
              <a:rPr lang="fa-IR" sz="2000" b="1" dirty="0">
                <a:latin typeface="BNazaninBold"/>
                <a:cs typeface="B Nazanin" panose="00000400000000000000" pitchFamily="2" charset="-78"/>
              </a:rPr>
              <a:t>را در معرض خطر کم آبی قرار دهد .</a:t>
            </a:r>
            <a:endParaRPr lang="en-US" sz="2000" dirty="0">
              <a:cs typeface="B Nazanin" panose="00000400000000000000" pitchFamily="2" charset="-78"/>
            </a:endParaRPr>
          </a:p>
        </p:txBody>
      </p:sp>
    </p:spTree>
    <p:extLst>
      <p:ext uri="{BB962C8B-B14F-4D97-AF65-F5344CB8AC3E}">
        <p14:creationId xmlns:p14="http://schemas.microsoft.com/office/powerpoint/2010/main" val="3693531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F3AEC-E7F6-008C-ED53-966FD2765E3D}"/>
              </a:ext>
            </a:extLst>
          </p:cNvPr>
          <p:cNvSpPr>
            <a:spLocks noGrp="1"/>
          </p:cNvSpPr>
          <p:nvPr>
            <p:ph type="title"/>
          </p:nvPr>
        </p:nvSpPr>
        <p:spPr/>
        <p:txBody>
          <a:bodyPr/>
          <a:lstStyle/>
          <a:p>
            <a:pPr algn="ctr" rtl="1"/>
            <a:r>
              <a:rPr kumimoji="0" lang="fa-IR" sz="48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n-ea"/>
                <a:cs typeface="B Titr" panose="00000700000000000000" pitchFamily="2" charset="-78"/>
              </a:rPr>
              <a:t>تعریف زردی </a:t>
            </a:r>
            <a:r>
              <a:rPr kumimoji="0" lang="fa-IR" sz="48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n-ea"/>
                <a:cs typeface="Tahoma" panose="020B0604030504040204" pitchFamily="34" charset="0"/>
              </a:rPr>
              <a:t>:</a:t>
            </a:r>
            <a:endParaRPr lang="en-US" dirty="0"/>
          </a:p>
        </p:txBody>
      </p:sp>
      <p:pic>
        <p:nvPicPr>
          <p:cNvPr id="8" name="Content Placeholder 7">
            <a:extLst>
              <a:ext uri="{FF2B5EF4-FFF2-40B4-BE49-F238E27FC236}">
                <a16:creationId xmlns:a16="http://schemas.microsoft.com/office/drawing/2014/main" id="{5A29A01F-5AE4-7BE5-3068-504D8574F86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4771" y="2378999"/>
            <a:ext cx="11402457" cy="3933665"/>
          </a:xfrm>
        </p:spPr>
      </p:pic>
    </p:spTree>
    <p:extLst>
      <p:ext uri="{BB962C8B-B14F-4D97-AF65-F5344CB8AC3E}">
        <p14:creationId xmlns:p14="http://schemas.microsoft.com/office/powerpoint/2010/main" val="20650210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1739" y="241737"/>
            <a:ext cx="11676992" cy="6316717"/>
          </a:xfrm>
        </p:spPr>
        <p:txBody>
          <a:bodyPr>
            <a:normAutofit/>
          </a:bodyPr>
          <a:lstStyle/>
          <a:p>
            <a:pPr algn="just" rtl="1"/>
            <a:r>
              <a:rPr lang="fa-IR" sz="2000" dirty="0" smtClean="0">
                <a:latin typeface="BNazanin"/>
                <a:cs typeface="B Nazanin" panose="00000400000000000000" pitchFamily="2" charset="-78"/>
              </a:rPr>
              <a:t>تغذیه </a:t>
            </a:r>
            <a:r>
              <a:rPr lang="fa-IR" sz="2000" dirty="0">
                <a:latin typeface="BNazanin"/>
                <a:cs typeface="B Nazanin" panose="00000400000000000000" pitchFamily="2" charset="-78"/>
              </a:rPr>
              <a:t>مکرر نوزاد با شیرمادر در روزهای اول بعد از تولد به مقدار قابل توجهی سبب پیشگیری وکاهش شدت </a:t>
            </a:r>
            <a:r>
              <a:rPr lang="fa-IR" sz="2000" dirty="0" smtClean="0">
                <a:latin typeface="BNazanin"/>
                <a:cs typeface="B Nazanin" panose="00000400000000000000" pitchFamily="2" charset="-78"/>
              </a:rPr>
              <a:t>زردی می </a:t>
            </a:r>
            <a:r>
              <a:rPr lang="fa-IR" sz="2000" dirty="0">
                <a:latin typeface="BNazanin"/>
                <a:cs typeface="B Nazanin" panose="00000400000000000000" pitchFamily="2" charset="-78"/>
              </a:rPr>
              <a:t>گردد .</a:t>
            </a:r>
          </a:p>
          <a:p>
            <a:pPr algn="just" rtl="1"/>
            <a:r>
              <a:rPr lang="fa-IR" sz="2000" dirty="0" smtClean="0">
                <a:latin typeface="BNazanin"/>
                <a:cs typeface="B Nazanin" panose="00000400000000000000" pitchFamily="2" charset="-78"/>
              </a:rPr>
              <a:t>ترخیص </a:t>
            </a:r>
            <a:r>
              <a:rPr lang="fa-IR" sz="2000" dirty="0">
                <a:latin typeface="BNazanin"/>
                <a:cs typeface="B Nazanin" panose="00000400000000000000" pitchFamily="2" charset="-78"/>
              </a:rPr>
              <a:t>زودهنگام نوزاد از زایشگاه </a:t>
            </a:r>
            <a:r>
              <a:rPr lang="fa-IR" sz="2000" dirty="0" smtClean="0">
                <a:latin typeface="BNazanin"/>
                <a:cs typeface="B Nazanin" panose="00000400000000000000" pitchFamily="2" charset="-78"/>
              </a:rPr>
              <a:t>کمتر </a:t>
            </a:r>
            <a:r>
              <a:rPr lang="fa-IR" sz="2000" dirty="0">
                <a:latin typeface="BNazanin"/>
                <a:cs typeface="B Nazanin" panose="00000400000000000000" pitchFamily="2" charset="-78"/>
              </a:rPr>
              <a:t>از 24 ساعت برای زایمان طبیعی و کمتر از 48 ساعت برای </a:t>
            </a:r>
            <a:r>
              <a:rPr lang="fa-IR" sz="2000" dirty="0" smtClean="0">
                <a:latin typeface="BNazanin"/>
                <a:cs typeface="B Nazanin" panose="00000400000000000000" pitchFamily="2" charset="-78"/>
              </a:rPr>
              <a:t>زایمان سزارین </a:t>
            </a:r>
            <a:r>
              <a:rPr lang="fa-IR" sz="2000" dirty="0">
                <a:latin typeface="BNazanin"/>
                <a:cs typeface="B Nazanin" panose="00000400000000000000" pitchFamily="2" charset="-78"/>
              </a:rPr>
              <a:t>توصیه نمی شود زیرا ممکن است در صورت بروز زردی در نوزاد ، تشخیص آن توسط خانواده مقدور نباشد.</a:t>
            </a:r>
          </a:p>
          <a:p>
            <a:pPr algn="just" rtl="1"/>
            <a:r>
              <a:rPr lang="fa-IR" sz="2000" dirty="0" smtClean="0">
                <a:latin typeface="BNazanin"/>
                <a:cs typeface="B Nazanin" panose="00000400000000000000" pitchFamily="2" charset="-78"/>
              </a:rPr>
              <a:t>در </a:t>
            </a:r>
            <a:r>
              <a:rPr lang="fa-IR" sz="2000" dirty="0">
                <a:latin typeface="BNazanin"/>
                <a:cs typeface="B Nazanin" panose="00000400000000000000" pitchFamily="2" charset="-78"/>
              </a:rPr>
              <a:t>صورتی که نوزاد علاوه بر زردی هر یک از علائم خطر دیگر مانند خوب شیرنخوردن ، عدم وزن گیری مناسب </a:t>
            </a:r>
            <a:r>
              <a:rPr lang="fa-IR" sz="2000" dirty="0" smtClean="0">
                <a:latin typeface="BNazanin"/>
                <a:cs typeface="B Nazanin" panose="00000400000000000000" pitchFamily="2" charset="-78"/>
              </a:rPr>
              <a:t>، استفراغ </a:t>
            </a:r>
            <a:r>
              <a:rPr lang="fa-IR" sz="2000" dirty="0">
                <a:latin typeface="BNazanin"/>
                <a:cs typeface="B Nazanin" panose="00000400000000000000" pitchFamily="2" charset="-78"/>
              </a:rPr>
              <a:t>، اسهال ، تب ، بی حالی و.... نیز داشته باشد بایستی به فکر مسائل دیگر از جمله عفونت ، بیماری </a:t>
            </a:r>
            <a:r>
              <a:rPr lang="fa-IR" sz="2000" dirty="0" smtClean="0">
                <a:latin typeface="BNazanin"/>
                <a:cs typeface="B Nazanin" panose="00000400000000000000" pitchFamily="2" charset="-78"/>
              </a:rPr>
              <a:t>های متابولیک </a:t>
            </a:r>
            <a:r>
              <a:rPr lang="fa-IR" sz="2000" dirty="0">
                <a:latin typeface="BNazanin"/>
                <a:cs typeface="B Nazanin" panose="00000400000000000000" pitchFamily="2" charset="-78"/>
              </a:rPr>
              <a:t>و.... بود و علاوه بر درمان زردی این مسائل را نیز بررسی و درمان نمود .</a:t>
            </a:r>
          </a:p>
          <a:p>
            <a:pPr algn="just" rtl="1"/>
            <a:r>
              <a:rPr lang="fa-IR" sz="2000" dirty="0" smtClean="0">
                <a:latin typeface="BNazanin"/>
                <a:cs typeface="B Nazanin" panose="00000400000000000000" pitchFamily="2" charset="-78"/>
              </a:rPr>
              <a:t>در </a:t>
            </a:r>
            <a:r>
              <a:rPr lang="fa-IR" sz="2000" dirty="0">
                <a:latin typeface="BNazanin"/>
                <a:cs typeface="B Nazanin" panose="00000400000000000000" pitchFamily="2" charset="-78"/>
              </a:rPr>
              <a:t>مورد زردی های طول کشیده </a:t>
            </a:r>
            <a:r>
              <a:rPr lang="fa-IR" sz="2000" dirty="0" smtClean="0">
                <a:latin typeface="BNazanin"/>
                <a:cs typeface="B Nazanin" panose="00000400000000000000" pitchFamily="2" charset="-78"/>
              </a:rPr>
              <a:t>( </a:t>
            </a:r>
            <a:r>
              <a:rPr lang="fa-IR" sz="2000" dirty="0">
                <a:latin typeface="BNazanin"/>
                <a:cs typeface="B Nazanin" panose="00000400000000000000" pitchFamily="2" charset="-78"/>
              </a:rPr>
              <a:t>بیش از دو هفته </a:t>
            </a:r>
            <a:r>
              <a:rPr lang="fa-IR" sz="2000" dirty="0" smtClean="0">
                <a:latin typeface="BNazanin"/>
                <a:cs typeface="B Nazanin" panose="00000400000000000000" pitchFamily="2" charset="-78"/>
              </a:rPr>
              <a:t>) </a:t>
            </a:r>
            <a:r>
              <a:rPr lang="fa-IR" sz="2000" dirty="0">
                <a:latin typeface="BNazanin"/>
                <a:cs typeface="B Nazanin" panose="00000400000000000000" pitchFamily="2" charset="-78"/>
              </a:rPr>
              <a:t>، باید احتمال هیپوتیروئیدی مادرزادی ، گالاکتوزمی </a:t>
            </a:r>
            <a:r>
              <a:rPr lang="fa-IR" sz="2000" dirty="0" smtClean="0">
                <a:latin typeface="BNazanin"/>
                <a:cs typeface="B Nazanin" panose="00000400000000000000" pitchFamily="2" charset="-78"/>
              </a:rPr>
              <a:t>، </a:t>
            </a:r>
            <a:r>
              <a:rPr lang="fa-IR" sz="2000" dirty="0">
                <a:latin typeface="BNazanin"/>
                <a:cs typeface="B Nazanin" panose="00000400000000000000" pitchFamily="2" charset="-78"/>
              </a:rPr>
              <a:t>عفونت ادراری و.... را درنظر داشت و از مطرح نبودن تشخیص </a:t>
            </a:r>
            <a:r>
              <a:rPr lang="fa-IR" sz="2000" dirty="0" smtClean="0">
                <a:latin typeface="BNazanin"/>
                <a:cs typeface="B Nazanin" panose="00000400000000000000" pitchFamily="2" charset="-78"/>
              </a:rPr>
              <a:t>چنین مواردی </a:t>
            </a:r>
            <a:r>
              <a:rPr lang="fa-IR" sz="2000" dirty="0">
                <a:latin typeface="BNazanin"/>
                <a:cs typeface="B Nazanin" panose="00000400000000000000" pitchFamily="2" charset="-78"/>
              </a:rPr>
              <a:t>اطمینان یافت .</a:t>
            </a:r>
          </a:p>
          <a:p>
            <a:pPr algn="just" rtl="1"/>
            <a:r>
              <a:rPr lang="fa-IR" sz="2000" dirty="0" smtClean="0">
                <a:latin typeface="BNazanin"/>
                <a:cs typeface="B Nazanin" panose="00000400000000000000" pitchFamily="2" charset="-78"/>
              </a:rPr>
              <a:t>چنانچه </a:t>
            </a:r>
            <a:r>
              <a:rPr lang="fa-IR" sz="2000" dirty="0">
                <a:latin typeface="BNazanin"/>
                <a:cs typeface="B Nazanin" panose="00000400000000000000" pitchFamily="2" charset="-78"/>
              </a:rPr>
              <a:t>در زردی های طول کشیده ، احتمال زردی ناشی از شیرمادر مطرح باشد </a:t>
            </a:r>
            <a:r>
              <a:rPr lang="fa-IR" sz="2000" dirty="0" smtClean="0">
                <a:latin typeface="BNazanin"/>
                <a:cs typeface="B Nazanin" panose="00000400000000000000" pitchFamily="2" charset="-78"/>
              </a:rPr>
              <a:t>(بعد </a:t>
            </a:r>
            <a:r>
              <a:rPr lang="fa-IR" sz="2000" dirty="0">
                <a:latin typeface="BNazanin"/>
                <a:cs typeface="B Nazanin" panose="00000400000000000000" pitchFamily="2" charset="-78"/>
              </a:rPr>
              <a:t>از رد احتمال </a:t>
            </a:r>
            <a:r>
              <a:rPr lang="fa-IR" sz="2000" smtClean="0">
                <a:latin typeface="BNazanin"/>
                <a:cs typeface="B Nazanin" panose="00000400000000000000" pitchFamily="2" charset="-78"/>
              </a:rPr>
              <a:t>مسائل </a:t>
            </a:r>
            <a:r>
              <a:rPr lang="fa-IR" sz="2000" smtClean="0">
                <a:latin typeface="BNazanin"/>
                <a:cs typeface="B Nazanin" panose="00000400000000000000" pitchFamily="2" charset="-78"/>
              </a:rPr>
              <a:t>پاتولوژیک) </a:t>
            </a:r>
            <a:r>
              <a:rPr lang="fa-IR" sz="2000" dirty="0">
                <a:latin typeface="BNazanin"/>
                <a:cs typeface="B Nazanin" panose="00000400000000000000" pitchFamily="2" charset="-78"/>
              </a:rPr>
              <a:t>قطع شیرمادر ضرورتی ندارد زیرا اکثریت قریب به اتفاق این نوزادان با ادامه تغذیه با شیرمادر و </a:t>
            </a:r>
            <a:r>
              <a:rPr lang="fa-IR" sz="2000" dirty="0" smtClean="0">
                <a:latin typeface="BNazanin"/>
                <a:cs typeface="B Nazanin" panose="00000400000000000000" pitchFamily="2" charset="-78"/>
              </a:rPr>
              <a:t>در صورت </a:t>
            </a:r>
            <a:r>
              <a:rPr lang="fa-IR" sz="2000" dirty="0">
                <a:latin typeface="BNazanin"/>
                <a:cs typeface="B Nazanin" panose="00000400000000000000" pitchFamily="2" charset="-78"/>
              </a:rPr>
              <a:t>لزوم ، دریافت فتوتراپی بهبود می یابند .</a:t>
            </a:r>
          </a:p>
          <a:p>
            <a:pPr algn="just" rtl="1"/>
            <a:r>
              <a:rPr lang="fa-IR" sz="2000" dirty="0" smtClean="0">
                <a:latin typeface="BNazanin"/>
                <a:cs typeface="B Nazanin" panose="00000400000000000000" pitchFamily="2" charset="-78"/>
              </a:rPr>
              <a:t>استفاده </a:t>
            </a:r>
            <a:r>
              <a:rPr lang="fa-IR" sz="2000" dirty="0">
                <a:latin typeface="BNazanin"/>
                <a:cs typeface="B Nazanin" panose="00000400000000000000" pitchFamily="2" charset="-78"/>
              </a:rPr>
              <a:t>از سایر داروها </a:t>
            </a:r>
            <a:r>
              <a:rPr lang="fa-IR" sz="2000" dirty="0" smtClean="0">
                <a:latin typeface="BNazanin"/>
                <a:cs typeface="B Nazanin" panose="00000400000000000000" pitchFamily="2" charset="-78"/>
              </a:rPr>
              <a:t>(تجویزی </a:t>
            </a:r>
            <a:r>
              <a:rPr lang="fa-IR" sz="2000" dirty="0">
                <a:latin typeface="BNazanin"/>
                <a:cs typeface="B Nazanin" panose="00000400000000000000" pitchFamily="2" charset="-78"/>
              </a:rPr>
              <a:t>و یا </a:t>
            </a:r>
            <a:r>
              <a:rPr lang="fa-IR" sz="2000" dirty="0" smtClean="0">
                <a:latin typeface="BNazanin"/>
                <a:cs typeface="B Nazanin" panose="00000400000000000000" pitchFamily="2" charset="-78"/>
              </a:rPr>
              <a:t>سنتی)از </a:t>
            </a:r>
            <a:r>
              <a:rPr lang="fa-IR" sz="2000" dirty="0">
                <a:latin typeface="BNazanin"/>
                <a:cs typeface="B Nazanin" panose="00000400000000000000" pitchFamily="2" charset="-78"/>
              </a:rPr>
              <a:t>قبیل محلول گلوکز ، آب قند ، شیر خشت ، ترنجبین و یا </a:t>
            </a:r>
            <a:r>
              <a:rPr lang="fa-IR" sz="2000" dirty="0" smtClean="0">
                <a:latin typeface="BNazanin"/>
                <a:cs typeface="B Nazanin" panose="00000400000000000000" pitchFamily="2" charset="-78"/>
              </a:rPr>
              <a:t>ترکیبات مشتق </a:t>
            </a:r>
            <a:r>
              <a:rPr lang="fa-IR" sz="2000" dirty="0">
                <a:latin typeface="BNazanin"/>
                <a:cs typeface="B Nazanin" panose="00000400000000000000" pitchFamily="2" charset="-78"/>
              </a:rPr>
              <a:t>از آن ها نظیر </a:t>
            </a:r>
            <a:r>
              <a:rPr lang="fa-IR" sz="2000" b="1" dirty="0">
                <a:latin typeface="BNazaninBold"/>
                <a:cs typeface="B Nazanin" panose="00000400000000000000" pitchFamily="2" charset="-78"/>
              </a:rPr>
              <a:t>بیلی ناستر به هیچ وجه در درمان زردی </a:t>
            </a:r>
            <a:r>
              <a:rPr lang="fa-IR" sz="2000" dirty="0">
                <a:latin typeface="BNazanin"/>
                <a:cs typeface="B Nazanin" panose="00000400000000000000" pitchFamily="2" charset="-78"/>
              </a:rPr>
              <a:t>نوزادی جایی نداشته و علاوه بر احتمال </a:t>
            </a:r>
            <a:r>
              <a:rPr lang="fa-IR" sz="2000" dirty="0" smtClean="0">
                <a:latin typeface="BNazanin"/>
                <a:cs typeface="B Nazanin" panose="00000400000000000000" pitchFamily="2" charset="-78"/>
              </a:rPr>
              <a:t>بروز عوارض </a:t>
            </a:r>
            <a:r>
              <a:rPr lang="fa-IR" sz="2000" dirty="0">
                <a:latin typeface="BNazanin"/>
                <a:cs typeface="B Nazanin" panose="00000400000000000000" pitchFamily="2" charset="-78"/>
              </a:rPr>
              <a:t>ناخواسته مانند اسهال و کم آبی بدن و یا عفونت در نوزاد ، ممکن است سبب تاخیر در مراجعه به </a:t>
            </a:r>
            <a:r>
              <a:rPr lang="fa-IR" sz="2000" dirty="0" smtClean="0">
                <a:latin typeface="BNazanin"/>
                <a:cs typeface="B Nazanin" panose="00000400000000000000" pitchFamily="2" charset="-78"/>
              </a:rPr>
              <a:t>موقع خانواده </a:t>
            </a:r>
            <a:r>
              <a:rPr lang="fa-IR" sz="2000" dirty="0">
                <a:latin typeface="BNazanin"/>
                <a:cs typeface="B Nazanin" panose="00000400000000000000" pitchFamily="2" charset="-78"/>
              </a:rPr>
              <a:t>برای </a:t>
            </a:r>
            <a:r>
              <a:rPr lang="fa-IR" sz="2000" dirty="0" smtClean="0">
                <a:latin typeface="BNazanin"/>
                <a:cs typeface="B Nazanin" panose="00000400000000000000" pitchFamily="2" charset="-78"/>
              </a:rPr>
              <a:t>کنترل </a:t>
            </a:r>
            <a:r>
              <a:rPr lang="fa-IR" sz="2000" dirty="0">
                <a:latin typeface="BNazanin"/>
                <a:cs typeface="B Nazanin" panose="00000400000000000000" pitchFamily="2" charset="-78"/>
              </a:rPr>
              <a:t>زردی و عوارض ناشی از آن شود .</a:t>
            </a:r>
          </a:p>
          <a:p>
            <a:pPr algn="just" rtl="1"/>
            <a:r>
              <a:rPr lang="fa-IR" sz="2000" b="1" dirty="0">
                <a:latin typeface="BNazaninBold"/>
                <a:cs typeface="B Nazanin" panose="00000400000000000000" pitchFamily="2" charset="-78"/>
              </a:rPr>
              <a:t>به والدین باید به صورت شفاهی و کتبی در خصوص توجه ، اهمیت و عوارض زردی نوزادان آموزش داده شود</a:t>
            </a:r>
            <a:r>
              <a:rPr lang="fa-IR" sz="2000" b="1" dirty="0" smtClean="0">
                <a:latin typeface="BNazaninBold"/>
                <a:cs typeface="B Nazanin" panose="00000400000000000000" pitchFamily="2" charset="-78"/>
              </a:rPr>
              <a:t>.</a:t>
            </a:r>
            <a:endParaRPr lang="fa-IR" sz="2000" b="1" dirty="0">
              <a:latin typeface="BNazaninBold"/>
              <a:cs typeface="B Nazanin" panose="00000400000000000000" pitchFamily="2" charset="-78"/>
            </a:endParaRPr>
          </a:p>
        </p:txBody>
      </p:sp>
    </p:spTree>
    <p:extLst>
      <p:ext uri="{BB962C8B-B14F-4D97-AF65-F5344CB8AC3E}">
        <p14:creationId xmlns:p14="http://schemas.microsoft.com/office/powerpoint/2010/main" val="3572942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A3DA7-531A-4FC3-CBBB-A7D65FBDE7B9}"/>
              </a:ext>
            </a:extLst>
          </p:cNvPr>
          <p:cNvSpPr>
            <a:spLocks noGrp="1"/>
          </p:cNvSpPr>
          <p:nvPr>
            <p:ph type="title"/>
          </p:nvPr>
        </p:nvSpPr>
        <p:spPr/>
        <p:txBody>
          <a:bodyPr/>
          <a:lstStyle/>
          <a:p>
            <a:pPr algn="ctr"/>
            <a:r>
              <a:rPr lang="fa-IR" dirty="0">
                <a:cs typeface="B Titr" panose="00000700000000000000" pitchFamily="2" charset="-78"/>
              </a:rPr>
              <a:t>تعریف زردی </a:t>
            </a:r>
            <a:r>
              <a:rPr lang="fa-IR" dirty="0"/>
              <a:t>:</a:t>
            </a:r>
            <a:endParaRPr lang="en-US" dirty="0"/>
          </a:p>
        </p:txBody>
      </p:sp>
      <p:sp>
        <p:nvSpPr>
          <p:cNvPr id="3" name="Content Placeholder 2">
            <a:extLst>
              <a:ext uri="{FF2B5EF4-FFF2-40B4-BE49-F238E27FC236}">
                <a16:creationId xmlns:a16="http://schemas.microsoft.com/office/drawing/2014/main" id="{3F84ADD8-3554-1E38-9913-FDF65C7AF6D3}"/>
              </a:ext>
            </a:extLst>
          </p:cNvPr>
          <p:cNvSpPr>
            <a:spLocks noGrp="1"/>
          </p:cNvSpPr>
          <p:nvPr>
            <p:ph idx="1"/>
          </p:nvPr>
        </p:nvSpPr>
        <p:spPr>
          <a:xfrm>
            <a:off x="407624" y="1894901"/>
            <a:ext cx="11479576" cy="4516916"/>
          </a:xfrm>
        </p:spPr>
        <p:txBody>
          <a:bodyPr>
            <a:noAutofit/>
          </a:bodyPr>
          <a:lstStyle/>
          <a:p>
            <a:pPr marL="182880" marR="0" lvl="0" indent="-182880" algn="r" defTabSz="914400" rtl="1" eaLnBrk="1" fontAlgn="auto" latinLnBrk="0" hangingPunct="1">
              <a:lnSpc>
                <a:spcPct val="100000"/>
              </a:lnSpc>
              <a:spcBef>
                <a:spcPts val="900"/>
              </a:spcBef>
              <a:spcAft>
                <a:spcPts val="0"/>
              </a:spcAft>
              <a:buClr>
                <a:prstClr val="black">
                  <a:lumMod val="85000"/>
                  <a:lumOff val="15000"/>
                </a:prstClr>
              </a:buClr>
              <a:buSzTx/>
              <a:buFont typeface="Garamond" pitchFamily="18" charset="0"/>
              <a:buChar char="◦"/>
              <a:tabLst/>
              <a:defRPr/>
            </a:pPr>
            <a:r>
              <a:rPr lang="fa-IR" sz="2400" dirty="0">
                <a:cs typeface="B Nazanin" panose="00000400000000000000" pitchFamily="2" charset="-78"/>
              </a:rPr>
              <a:t>نوزادان با توجه به جثه به نسبت به بزرگسالان گلبولهای قرمزبیشتری دارند و عمر  گلبول ها درنوزادان کمتر است بنابر این عمل تجزیه بیلیروبین مداوم انجام می گیرد که اندازه آن به تعادل بین تولید ودفع بستگی دارد.</a:t>
            </a:r>
            <a:endParaRPr lang="en-US" sz="2400" dirty="0">
              <a:cs typeface="B Nazanin" panose="00000400000000000000" pitchFamily="2" charset="-78"/>
            </a:endParaRPr>
          </a:p>
          <a:p>
            <a:pPr algn="just" rtl="1">
              <a:lnSpc>
                <a:spcPct val="150000"/>
              </a:lnSpc>
            </a:pPr>
            <a:r>
              <a:rPr lang="fa-IR" sz="2400" dirty="0">
                <a:cs typeface="B Nazanin" panose="00000400000000000000" pitchFamily="2" charset="-78"/>
              </a:rPr>
              <a:t>بیلی روبین (غیر مستقیم یا محلول در چربی) تقریبا" در همه نوزادان نسبت به مقدار طبیعی آن که در بالغین ≤1.5 </a:t>
            </a:r>
            <a:r>
              <a:rPr lang="en-US" sz="2400" dirty="0">
                <a:cs typeface="B Nazanin" panose="00000400000000000000" pitchFamily="2" charset="-78"/>
              </a:rPr>
              <a:t>mg/dl </a:t>
            </a:r>
            <a:r>
              <a:rPr lang="fa-IR" sz="2400" dirty="0">
                <a:cs typeface="B Nazanin" panose="00000400000000000000" pitchFamily="2" charset="-78"/>
              </a:rPr>
              <a:t>است،کمی افزایش دارد که ناشی از افزایش تولید بیلی روبین ، کاهش برداشت کبدی و کونژوگه یا مستقیم شدن بیلی روبین و افزایش بازجذب روده ای بیلی روبین است . در هفته اول تولد، درصد قابل توجهی از نوزادان ، بیلی روبین توتال بالاتر از 5</a:t>
            </a:r>
            <a:r>
              <a:rPr lang="en-US" sz="2400" dirty="0">
                <a:cs typeface="B Nazanin" panose="00000400000000000000" pitchFamily="2" charset="-78"/>
              </a:rPr>
              <a:t>mg/dl</a:t>
            </a:r>
            <a:r>
              <a:rPr lang="fa-IR" sz="2400" dirty="0">
                <a:cs typeface="B Nazanin" panose="00000400000000000000" pitchFamily="2" charset="-78"/>
              </a:rPr>
              <a:t> خواهند داشت ، که معمولا" زرد به نظر می رسند .</a:t>
            </a:r>
          </a:p>
          <a:p>
            <a:pPr algn="just" rtl="1">
              <a:lnSpc>
                <a:spcPct val="150000"/>
              </a:lnSpc>
            </a:pPr>
            <a:r>
              <a:rPr lang="fa-IR" sz="2400" dirty="0">
                <a:cs typeface="B Nazanin" panose="00000400000000000000" pitchFamily="2" charset="-78"/>
              </a:rPr>
              <a:t>حدود 40 % نوزادان سالم بعد از 24 ساعت اول تولد ، بیلی روبین توتال 5</a:t>
            </a:r>
            <a:r>
              <a:rPr lang="en-US" sz="2400" dirty="0">
                <a:cs typeface="B Nazanin" panose="00000400000000000000" pitchFamily="2" charset="-78"/>
              </a:rPr>
              <a:t>mg/dl </a:t>
            </a:r>
            <a:r>
              <a:rPr lang="fa-IR" sz="2400" dirty="0">
                <a:cs typeface="B Nazanin" panose="00000400000000000000" pitchFamily="2" charset="-78"/>
              </a:rPr>
              <a:t>و در ساعت 36 تولد بیلی روبین توتال 7</a:t>
            </a:r>
            <a:r>
              <a:rPr lang="en-US" sz="2400" dirty="0">
                <a:cs typeface="B Nazanin" panose="00000400000000000000" pitchFamily="2" charset="-78"/>
              </a:rPr>
              <a:t>mg/dl </a:t>
            </a:r>
            <a:r>
              <a:rPr lang="fa-IR" sz="2400" dirty="0">
                <a:cs typeface="B Nazanin" panose="00000400000000000000" pitchFamily="2" charset="-78"/>
              </a:rPr>
              <a:t>دارند. این افزایش طبیعی بیلی روبین غیر مستقیم ، زردی فیزیولوژیک نامیده می شود.</a:t>
            </a:r>
            <a:endParaRPr lang="en-US" sz="2400" dirty="0">
              <a:cs typeface="B Nazanin" panose="00000400000000000000" pitchFamily="2" charset="-78"/>
            </a:endParaRPr>
          </a:p>
        </p:txBody>
      </p:sp>
    </p:spTree>
    <p:extLst>
      <p:ext uri="{BB962C8B-B14F-4D97-AF65-F5344CB8AC3E}">
        <p14:creationId xmlns:p14="http://schemas.microsoft.com/office/powerpoint/2010/main" val="3087073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C1AC1-2AFE-AD8D-B86D-CC8F8224D3D3}"/>
              </a:ext>
            </a:extLst>
          </p:cNvPr>
          <p:cNvSpPr>
            <a:spLocks noGrp="1"/>
          </p:cNvSpPr>
          <p:nvPr>
            <p:ph type="title"/>
          </p:nvPr>
        </p:nvSpPr>
        <p:spPr/>
        <p:txBody>
          <a:bodyPr/>
          <a:lstStyle/>
          <a:p>
            <a:pPr algn="ctr" rtl="1"/>
            <a:r>
              <a:rPr lang="fa-IR" sz="4800" b="1" i="0" u="none" strike="noStrike" baseline="0" dirty="0">
                <a:latin typeface="BNazaninBold"/>
                <a:cs typeface="B Titr" panose="00000700000000000000" pitchFamily="2" charset="-78"/>
              </a:rPr>
              <a:t>انواع زردی :</a:t>
            </a:r>
            <a:endParaRPr lang="en-US" dirty="0">
              <a:cs typeface="B Titr" panose="00000700000000000000" pitchFamily="2" charset="-78"/>
            </a:endParaRPr>
          </a:p>
        </p:txBody>
      </p:sp>
      <p:sp>
        <p:nvSpPr>
          <p:cNvPr id="3" name="Content Placeholder 2">
            <a:extLst>
              <a:ext uri="{FF2B5EF4-FFF2-40B4-BE49-F238E27FC236}">
                <a16:creationId xmlns:a16="http://schemas.microsoft.com/office/drawing/2014/main" id="{F096170B-F540-9BE3-EEE5-775A8EEB6BA3}"/>
              </a:ext>
            </a:extLst>
          </p:cNvPr>
          <p:cNvSpPr>
            <a:spLocks noGrp="1"/>
          </p:cNvSpPr>
          <p:nvPr>
            <p:ph idx="1"/>
          </p:nvPr>
        </p:nvSpPr>
        <p:spPr>
          <a:xfrm>
            <a:off x="440675" y="2103119"/>
            <a:ext cx="11402458" cy="4308697"/>
          </a:xfrm>
        </p:spPr>
        <p:txBody>
          <a:bodyPr>
            <a:normAutofit/>
          </a:bodyPr>
          <a:lstStyle/>
          <a:p>
            <a:pPr algn="just" rtl="1">
              <a:lnSpc>
                <a:spcPct val="150000"/>
              </a:lnSpc>
            </a:pPr>
            <a:r>
              <a:rPr lang="fa-IR" sz="2400" b="0" i="0" u="none" strike="noStrike" baseline="0" dirty="0">
                <a:latin typeface="BNazanin"/>
                <a:cs typeface="B Nazanin" panose="00000400000000000000" pitchFamily="2" charset="-78"/>
              </a:rPr>
              <a:t>حدود 60 % نوزادان پس از تولد به طور طبیعی(فیزیولوژیک) یا بیماری (پاتولوژیک) زرد می شوند . زردی ابتدا از صورت شروع شده سپس روی قفسه سینه و شکم و در نهایت در دستها و پاها ظاهر می شود . زردی فیزیولوژیک از روز دوم یا سوم تولد شروع و تا روز پنجم افزایش یافته و پس از آن به تدریج در عرض چند روز کاهش می یابد و سپس از بین می رود .</a:t>
            </a:r>
          </a:p>
          <a:p>
            <a:pPr algn="just" rtl="1">
              <a:lnSpc>
                <a:spcPct val="150000"/>
              </a:lnSpc>
            </a:pPr>
            <a:r>
              <a:rPr lang="fa-IR" sz="2400" b="1" i="0" u="none" strike="noStrike" baseline="0" dirty="0">
                <a:latin typeface="BNazaninBold"/>
                <a:cs typeface="B Nazanin" panose="00000400000000000000" pitchFamily="2" charset="-78"/>
              </a:rPr>
              <a:t>نکته مهم : زردی 24 ساعت اول تولد ، پاتولوژیک بوده و نوزاد باید توسط پزشک بررسی و تحت درمان قرار گیرد </a:t>
            </a:r>
            <a:r>
              <a:rPr lang="fa-IR" sz="2400" b="0" i="0" u="none" strike="noStrike" baseline="0" dirty="0">
                <a:latin typeface="BNazanin"/>
                <a:cs typeface="B Nazanin" panose="00000400000000000000" pitchFamily="2" charset="-78"/>
              </a:rPr>
              <a:t>.</a:t>
            </a:r>
            <a:endParaRPr lang="en-US" sz="2400" dirty="0">
              <a:cs typeface="B Nazanin" panose="00000400000000000000" pitchFamily="2" charset="-78"/>
            </a:endParaRPr>
          </a:p>
        </p:txBody>
      </p:sp>
    </p:spTree>
    <p:extLst>
      <p:ext uri="{BB962C8B-B14F-4D97-AF65-F5344CB8AC3E}">
        <p14:creationId xmlns:p14="http://schemas.microsoft.com/office/powerpoint/2010/main" val="2913031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8240B-F0C4-F339-296A-90E79B3EBFAA}"/>
              </a:ext>
            </a:extLst>
          </p:cNvPr>
          <p:cNvSpPr>
            <a:spLocks noGrp="1"/>
          </p:cNvSpPr>
          <p:nvPr>
            <p:ph type="title"/>
          </p:nvPr>
        </p:nvSpPr>
        <p:spPr/>
        <p:txBody>
          <a:bodyPr>
            <a:normAutofit/>
          </a:bodyPr>
          <a:lstStyle/>
          <a:p>
            <a:pPr algn="r" rtl="1"/>
            <a:r>
              <a:rPr lang="fa-IR" sz="4800" b="1" i="0" u="none" strike="noStrike" baseline="0" dirty="0">
                <a:solidFill>
                  <a:schemeClr val="bg2">
                    <a:lumMod val="50000"/>
                  </a:schemeClr>
                </a:solidFill>
                <a:latin typeface="BNazaninBold"/>
                <a:cs typeface="B Titr" panose="00000700000000000000" pitchFamily="2" charset="-78"/>
              </a:rPr>
              <a:t>انواع زردی در ارتباط با تغذیه با شیرمادر :</a:t>
            </a:r>
            <a:endParaRPr lang="en-US" dirty="0">
              <a:solidFill>
                <a:schemeClr val="bg2">
                  <a:lumMod val="50000"/>
                </a:schemeClr>
              </a:solidFill>
              <a:cs typeface="B Titr" panose="00000700000000000000" pitchFamily="2" charset="-78"/>
            </a:endParaRPr>
          </a:p>
        </p:txBody>
      </p:sp>
      <p:sp>
        <p:nvSpPr>
          <p:cNvPr id="3" name="Content Placeholder 2">
            <a:extLst>
              <a:ext uri="{FF2B5EF4-FFF2-40B4-BE49-F238E27FC236}">
                <a16:creationId xmlns:a16="http://schemas.microsoft.com/office/drawing/2014/main" id="{0CE2281C-BD55-6CE7-B270-D22ECE6AEA43}"/>
              </a:ext>
            </a:extLst>
          </p:cNvPr>
          <p:cNvSpPr>
            <a:spLocks noGrp="1"/>
          </p:cNvSpPr>
          <p:nvPr>
            <p:ph idx="1"/>
          </p:nvPr>
        </p:nvSpPr>
        <p:spPr>
          <a:xfrm>
            <a:off x="546538" y="2103120"/>
            <a:ext cx="10578662" cy="3931920"/>
          </a:xfrm>
        </p:spPr>
        <p:txBody>
          <a:bodyPr/>
          <a:lstStyle/>
          <a:p>
            <a:pPr marL="0" indent="0" algn="just" rtl="1">
              <a:buNone/>
            </a:pPr>
            <a:r>
              <a:rPr lang="fa-IR" sz="2400" b="1" i="0" u="none" strike="noStrike" baseline="0" dirty="0">
                <a:solidFill>
                  <a:schemeClr val="bg2">
                    <a:lumMod val="50000"/>
                  </a:schemeClr>
                </a:solidFill>
                <a:latin typeface="BNazaninBold"/>
                <a:cs typeface="B Nazanin" panose="00000400000000000000" pitchFamily="2" charset="-78"/>
              </a:rPr>
              <a:t>زردی ناشی ازترکیب شیر مادر </a:t>
            </a:r>
            <a:r>
              <a:rPr lang="fa-IR" sz="2400" b="1" i="0" u="none" strike="noStrike" baseline="0" dirty="0">
                <a:solidFill>
                  <a:schemeClr val="bg2">
                    <a:lumMod val="50000"/>
                  </a:schemeClr>
                </a:solidFill>
                <a:latin typeface="Calibri-Bold"/>
                <a:cs typeface="B Nazanin" panose="00000400000000000000" pitchFamily="2" charset="-78"/>
              </a:rPr>
              <a:t>(</a:t>
            </a:r>
            <a:r>
              <a:rPr lang="en-US" sz="2400" b="1" i="0" u="none" strike="noStrike" baseline="0" dirty="0">
                <a:solidFill>
                  <a:schemeClr val="bg2">
                    <a:lumMod val="50000"/>
                  </a:schemeClr>
                </a:solidFill>
                <a:latin typeface="Calibri-Bold"/>
                <a:cs typeface="B Nazanin" panose="00000400000000000000" pitchFamily="2" charset="-78"/>
              </a:rPr>
              <a:t>breast milk jaundice)</a:t>
            </a:r>
          </a:p>
          <a:p>
            <a:pPr marL="0" indent="0" algn="just" rtl="1">
              <a:buNone/>
            </a:pPr>
            <a:r>
              <a:rPr lang="fa-IR" sz="2800" b="0" i="0" u="none" strike="noStrike" baseline="0" dirty="0" smtClean="0">
                <a:latin typeface="BNazanin"/>
                <a:cs typeface="B Nazanin" panose="00000400000000000000" pitchFamily="2" charset="-78"/>
              </a:rPr>
              <a:t>این نوع زردی از روز پنجم بعد تولد شروع می شود در رو 10تا 15 ام به اوج خود</a:t>
            </a:r>
            <a:r>
              <a:rPr lang="fa-IR" sz="2800" b="0" i="0" u="none" strike="noStrike" dirty="0" smtClean="0">
                <a:latin typeface="BNazanin"/>
                <a:cs typeface="B Nazanin" panose="00000400000000000000" pitchFamily="2" charset="-78"/>
              </a:rPr>
              <a:t> می رسد</a:t>
            </a:r>
            <a:r>
              <a:rPr lang="fa-IR" sz="2800" b="0" i="0" u="none" strike="noStrike" baseline="0" dirty="0" smtClean="0">
                <a:latin typeface="BNazanin"/>
                <a:cs typeface="B Nazanin" panose="00000400000000000000" pitchFamily="2" charset="-78"/>
              </a:rPr>
              <a:t>و تا </a:t>
            </a:r>
            <a:r>
              <a:rPr lang="fa-IR" sz="2800" b="0" i="0" u="none" strike="noStrike" baseline="0" dirty="0">
                <a:latin typeface="BNazanin"/>
                <a:cs typeface="B Nazanin" panose="00000400000000000000" pitchFamily="2" charset="-78"/>
              </a:rPr>
              <a:t>8 تا 12 هفتگی شیرخوار ادامه یابد . </a:t>
            </a:r>
            <a:r>
              <a:rPr lang="fa-IR" sz="2800" b="0" i="0" u="none" strike="noStrike" baseline="0" dirty="0" smtClean="0">
                <a:latin typeface="BNazanin"/>
                <a:cs typeface="B Nazanin" panose="00000400000000000000" pitchFamily="2" charset="-78"/>
              </a:rPr>
              <a:t>نوزادانی </a:t>
            </a:r>
            <a:r>
              <a:rPr lang="fa-IR" sz="2800" b="0" i="0" u="none" strike="noStrike" baseline="0" dirty="0">
                <a:latin typeface="BNazanin"/>
                <a:cs typeface="B Nazanin" panose="00000400000000000000" pitchFamily="2" charset="-78"/>
              </a:rPr>
              <a:t>که از شیر مادر تغذیه می کنند ، در هفته دوم زندگی یا پس از آن زرد به نظر می رسند. این طول کشیدن زردی فیزیولوژیک که به علت تغذیه با شیر مادر است به عنوان (زردی شیرمادر) شناخته می شود. مکانیسم زردی شیرمادر ناشناخته است و با گذشت زمان و با ادامه تغذیه با شیرمادر به حد طبیعی می رسد . سرعت کاهش بیلی روبین از شیرخواری به شیرخوار دیگر متفاوت است</a:t>
            </a:r>
            <a:endParaRPr lang="en-US" sz="2800" dirty="0">
              <a:cs typeface="B Nazanin" panose="00000400000000000000" pitchFamily="2" charset="-78"/>
            </a:endParaRPr>
          </a:p>
        </p:txBody>
      </p:sp>
    </p:spTree>
    <p:extLst>
      <p:ext uri="{BB962C8B-B14F-4D97-AF65-F5344CB8AC3E}">
        <p14:creationId xmlns:p14="http://schemas.microsoft.com/office/powerpoint/2010/main" val="581636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0ACB-023F-C979-E79F-392F65166926}"/>
              </a:ext>
            </a:extLst>
          </p:cNvPr>
          <p:cNvSpPr>
            <a:spLocks noGrp="1"/>
          </p:cNvSpPr>
          <p:nvPr>
            <p:ph type="title"/>
          </p:nvPr>
        </p:nvSpPr>
        <p:spPr/>
        <p:txBody>
          <a:bodyPr>
            <a:normAutofit/>
          </a:bodyPr>
          <a:lstStyle/>
          <a:p>
            <a:pPr algn="ctr"/>
            <a:r>
              <a:rPr lang="fa-IR" sz="5300" b="1" dirty="0">
                <a:latin typeface="BNazaninBold"/>
                <a:cs typeface="B Titr" panose="00000700000000000000" pitchFamily="2" charset="-78"/>
              </a:rPr>
              <a:t>زردی ناشی از گرسنگی </a:t>
            </a:r>
            <a:r>
              <a:rPr lang="fa-IR" sz="5300" b="1" dirty="0" smtClean="0">
                <a:latin typeface="BNazaninBold"/>
                <a:cs typeface="B Titr" panose="00000700000000000000" pitchFamily="2" charset="-78"/>
              </a:rPr>
              <a:t>نوزادان</a:t>
            </a:r>
            <a:endParaRPr lang="en-US" dirty="0"/>
          </a:p>
        </p:txBody>
      </p:sp>
      <p:sp>
        <p:nvSpPr>
          <p:cNvPr id="3" name="Content Placeholder 2">
            <a:extLst>
              <a:ext uri="{FF2B5EF4-FFF2-40B4-BE49-F238E27FC236}">
                <a16:creationId xmlns:a16="http://schemas.microsoft.com/office/drawing/2014/main" id="{0C62FAFD-47C1-452D-5E59-0564C36F9C28}"/>
              </a:ext>
            </a:extLst>
          </p:cNvPr>
          <p:cNvSpPr>
            <a:spLocks noGrp="1"/>
          </p:cNvSpPr>
          <p:nvPr>
            <p:ph idx="1"/>
          </p:nvPr>
        </p:nvSpPr>
        <p:spPr>
          <a:xfrm>
            <a:off x="493986" y="2103120"/>
            <a:ext cx="10631214" cy="3931920"/>
          </a:xfrm>
        </p:spPr>
        <p:txBody>
          <a:bodyPr>
            <a:normAutofit/>
          </a:bodyPr>
          <a:lstStyle/>
          <a:p>
            <a:pPr marL="0" indent="0" algn="r" rtl="1">
              <a:buNone/>
            </a:pPr>
            <a:r>
              <a:rPr lang="fa-IR" sz="2400" b="0" i="0" u="none" strike="noStrike" baseline="0" dirty="0">
                <a:latin typeface="BNazanin"/>
                <a:cs typeface="B Titr" panose="00000700000000000000" pitchFamily="2" charset="-78"/>
              </a:rPr>
              <a:t>دریافت ناکافی کالری توسط نوزاد ، حتی بدون گرسنگی مطلق منجر به افزایش بیشتر بیلی روبین غیرکنژوگه می شود .</a:t>
            </a:r>
          </a:p>
          <a:p>
            <a:pPr marL="0" indent="0" algn="just" rtl="1">
              <a:buNone/>
            </a:pPr>
            <a:r>
              <a:rPr lang="fa-IR" sz="2400" b="0" i="0" u="none" strike="noStrike" baseline="0" dirty="0" smtClean="0">
                <a:latin typeface="BNazanin"/>
                <a:cs typeface="B Nazanin" panose="00000400000000000000" pitchFamily="2" charset="-78"/>
              </a:rPr>
              <a:t>زردی </a:t>
            </a:r>
            <a:r>
              <a:rPr lang="fa-IR" sz="2400" b="0" i="0" u="none" strike="noStrike" baseline="0" dirty="0">
                <a:latin typeface="BNazanin"/>
                <a:cs typeface="B Nazanin" panose="00000400000000000000" pitchFamily="2" charset="-78"/>
              </a:rPr>
              <a:t>گرسنگی </a:t>
            </a:r>
            <a:r>
              <a:rPr lang="fa-IR" sz="2400" b="0" i="0" u="none" strike="noStrike" baseline="0" dirty="0">
                <a:latin typeface="Calibri" panose="020F0502020204030204" pitchFamily="34" charset="0"/>
                <a:cs typeface="B Nazanin" panose="00000400000000000000" pitchFamily="2" charset="-78"/>
              </a:rPr>
              <a:t>(</a:t>
            </a:r>
            <a:r>
              <a:rPr lang="en-US" sz="2400" b="0" i="0" u="none" strike="noStrike" baseline="0" dirty="0">
                <a:latin typeface="Calibri" panose="020F0502020204030204" pitchFamily="34" charset="0"/>
                <a:cs typeface="B Nazanin" panose="00000400000000000000" pitchFamily="2" charset="-78"/>
              </a:rPr>
              <a:t>starvation jaundice) </a:t>
            </a:r>
            <a:r>
              <a:rPr lang="fa-IR" sz="2400" b="0" i="0" u="none" strike="noStrike" baseline="0" dirty="0">
                <a:latin typeface="BNazanin"/>
                <a:cs typeface="B Nazanin" panose="00000400000000000000" pitchFamily="2" charset="-78"/>
              </a:rPr>
              <a:t>اغلب در طی هفته اول عمر مشاهده می شود ولی می تواند در طول دوره </a:t>
            </a:r>
            <a:r>
              <a:rPr lang="fa-IR" sz="2400" b="0" i="0" u="none" strike="noStrike" baseline="0" dirty="0" smtClean="0">
                <a:latin typeface="BNazanin"/>
                <a:cs typeface="B Nazanin" panose="00000400000000000000" pitchFamily="2" charset="-78"/>
              </a:rPr>
              <a:t>نوزادی</a:t>
            </a:r>
            <a:r>
              <a:rPr lang="en-US" sz="2400" b="0" i="0" u="none" strike="noStrike" baseline="0" dirty="0" smtClean="0">
                <a:latin typeface="BNazanin"/>
                <a:cs typeface="B Nazanin" panose="00000400000000000000" pitchFamily="2" charset="-78"/>
              </a:rPr>
              <a:t> </a:t>
            </a:r>
            <a:r>
              <a:rPr lang="fa-IR" sz="2400" b="0" i="0" u="none" strike="noStrike" baseline="0" dirty="0" smtClean="0">
                <a:latin typeface="BNazanin"/>
                <a:cs typeface="B Nazanin" panose="00000400000000000000" pitchFamily="2" charset="-78"/>
              </a:rPr>
              <a:t>( </a:t>
            </a:r>
            <a:r>
              <a:rPr lang="fa-IR" sz="2400" b="0" i="0" u="none" strike="noStrike" baseline="0" dirty="0">
                <a:latin typeface="BNazanin"/>
                <a:cs typeface="B Nazanin" panose="00000400000000000000" pitchFamily="2" charset="-78"/>
              </a:rPr>
              <a:t>28 روز اول عمر ( و حتی دوره شیرخواری هم دیده شود.</a:t>
            </a:r>
          </a:p>
          <a:p>
            <a:pPr marL="0" indent="0" algn="just" rtl="1">
              <a:buNone/>
            </a:pPr>
            <a:r>
              <a:rPr lang="fa-IR" sz="2400" b="0" i="0" u="none" strike="noStrike" baseline="0" dirty="0">
                <a:latin typeface="BNazanin"/>
                <a:cs typeface="B Nazanin" panose="00000400000000000000" pitchFamily="2" charset="-78"/>
              </a:rPr>
              <a:t>مکانیسم زردی گرسنگی، بازجذب بیشتر بیلی روبین غیر کونژوگه از روده است. با توجه به این که شیرمادر ملین بوده و </a:t>
            </a:r>
            <a:r>
              <a:rPr lang="fa-IR" sz="2400" b="0" i="0" u="none" strike="noStrike" baseline="0" dirty="0" smtClean="0">
                <a:latin typeface="BNazanin"/>
                <a:cs typeface="B Nazanin" panose="00000400000000000000" pitchFamily="2" charset="-78"/>
              </a:rPr>
              <a:t>به</a:t>
            </a:r>
            <a:r>
              <a:rPr lang="en-US" sz="2400" b="0" i="0" u="none" strike="noStrike" baseline="0" dirty="0" smtClean="0">
                <a:latin typeface="BNazanin"/>
                <a:cs typeface="B Nazanin" panose="00000400000000000000" pitchFamily="2" charset="-78"/>
              </a:rPr>
              <a:t> </a:t>
            </a:r>
            <a:r>
              <a:rPr lang="fa-IR" sz="2400" b="0" i="0" u="none" strike="noStrike" baseline="0" dirty="0" smtClean="0">
                <a:latin typeface="BNazanin"/>
                <a:cs typeface="B Nazanin" panose="00000400000000000000" pitchFamily="2" charset="-78"/>
              </a:rPr>
              <a:t>دفع </a:t>
            </a:r>
            <a:r>
              <a:rPr lang="fa-IR" sz="2400" b="0" i="0" u="none" strike="noStrike" baseline="0" dirty="0">
                <a:latin typeface="BNazanin"/>
                <a:cs typeface="B Nazanin" panose="00000400000000000000" pitchFamily="2" charset="-78"/>
              </a:rPr>
              <a:t>مکونیوم نوزاد کمک می کند ، لذا دریافت کمتر شیرمادر ، دفع مکونیوم را کاهش می دهد و در نتیجه سبب </a:t>
            </a:r>
            <a:r>
              <a:rPr lang="fa-IR" sz="2400" b="0" i="0" u="none" strike="noStrike" baseline="0" dirty="0" smtClean="0">
                <a:latin typeface="BNazanin"/>
                <a:cs typeface="B Nazanin" panose="00000400000000000000" pitchFamily="2" charset="-78"/>
              </a:rPr>
              <a:t>افزایش</a:t>
            </a:r>
            <a:r>
              <a:rPr lang="en-US" sz="2400" b="0" i="0" u="none" strike="noStrike" baseline="0" dirty="0" smtClean="0">
                <a:latin typeface="BNazanin"/>
                <a:cs typeface="B Nazanin" panose="00000400000000000000" pitchFamily="2" charset="-78"/>
              </a:rPr>
              <a:t> </a:t>
            </a:r>
            <a:r>
              <a:rPr lang="fa-IR" sz="2400" b="0" i="0" u="none" strike="noStrike" baseline="0" dirty="0" smtClean="0">
                <a:latin typeface="BNazanin"/>
                <a:cs typeface="B Nazanin" panose="00000400000000000000" pitchFamily="2" charset="-78"/>
              </a:rPr>
              <a:t>بیشتری </a:t>
            </a:r>
            <a:r>
              <a:rPr lang="fa-IR" sz="2400" b="0" i="0" u="none" strike="noStrike" baseline="0" dirty="0">
                <a:latin typeface="BNazanin"/>
                <a:cs typeface="B Nazanin" panose="00000400000000000000" pitchFamily="2" charset="-78"/>
              </a:rPr>
              <a:t>در بازجذب روده ای بیلی روبین خواهد شد . به ندرت ممکن است سطح بیلی روبین به سطوح مضر برسد</a:t>
            </a:r>
            <a:endParaRPr lang="en-US" sz="2400" dirty="0">
              <a:cs typeface="B Nazanin" panose="00000400000000000000" pitchFamily="2" charset="-78"/>
            </a:endParaRPr>
          </a:p>
        </p:txBody>
      </p:sp>
    </p:spTree>
    <p:extLst>
      <p:ext uri="{BB962C8B-B14F-4D97-AF65-F5344CB8AC3E}">
        <p14:creationId xmlns:p14="http://schemas.microsoft.com/office/powerpoint/2010/main" val="3812263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184A34-B6E5-8E46-4123-7F04E7918A00}"/>
              </a:ext>
            </a:extLst>
          </p:cNvPr>
          <p:cNvSpPr>
            <a:spLocks noGrp="1"/>
          </p:cNvSpPr>
          <p:nvPr>
            <p:ph idx="1"/>
          </p:nvPr>
        </p:nvSpPr>
        <p:spPr>
          <a:xfrm>
            <a:off x="683172" y="515007"/>
            <a:ext cx="10442028" cy="5927834"/>
          </a:xfrm>
        </p:spPr>
        <p:txBody>
          <a:bodyPr>
            <a:normAutofit/>
          </a:bodyPr>
          <a:lstStyle/>
          <a:p>
            <a:pPr algn="just" rtl="1"/>
            <a:r>
              <a:rPr lang="fa-IR" sz="2400" b="1" i="0" u="none" strike="noStrike" baseline="0" dirty="0">
                <a:solidFill>
                  <a:schemeClr val="accent2">
                    <a:lumMod val="60000"/>
                    <a:lumOff val="40000"/>
                  </a:schemeClr>
                </a:solidFill>
                <a:latin typeface="BNazaninBold"/>
                <a:cs typeface="B Titr" panose="00000700000000000000" pitchFamily="2" charset="-78"/>
              </a:rPr>
              <a:t>هم افزایی زردی گرسنگی و زردی شیرمادر:</a:t>
            </a:r>
          </a:p>
          <a:p>
            <a:pPr algn="just" rtl="1"/>
            <a:r>
              <a:rPr lang="fa-IR" sz="3600" b="0" i="0" u="none" strike="noStrike" baseline="0" dirty="0">
                <a:latin typeface="BNazanin"/>
                <a:cs typeface="B Nazanin" panose="00000400000000000000" pitchFamily="2" charset="-78"/>
              </a:rPr>
              <a:t>دریافت ناکافی شیرمادر، هم به علت دریافت ناکافی کالری و هم کاهش سرعت دفع مکونیوم ، طی روزهای اول تولد </a:t>
            </a:r>
            <a:r>
              <a:rPr lang="fa-IR" sz="3600" b="0" i="0" u="none" strike="noStrike" baseline="0" dirty="0" smtClean="0">
                <a:latin typeface="BNazanin"/>
                <a:cs typeface="B Nazanin" panose="00000400000000000000" pitchFamily="2" charset="-78"/>
              </a:rPr>
              <a:t>موجب</a:t>
            </a:r>
            <a:r>
              <a:rPr lang="en-US" sz="3600" b="0" i="0" u="none" strike="noStrike" baseline="0" dirty="0" smtClean="0">
                <a:latin typeface="BNazanin"/>
                <a:cs typeface="B Nazanin" panose="00000400000000000000" pitchFamily="2" charset="-78"/>
              </a:rPr>
              <a:t> </a:t>
            </a:r>
            <a:r>
              <a:rPr lang="fa-IR" sz="3600" b="0" i="0" u="none" strike="noStrike" baseline="0" dirty="0" smtClean="0">
                <a:latin typeface="BNazanin"/>
                <a:cs typeface="B Nazanin" panose="00000400000000000000" pitchFamily="2" charset="-78"/>
              </a:rPr>
              <a:t>افزایش </a:t>
            </a:r>
            <a:r>
              <a:rPr lang="fa-IR" sz="3600" b="0" i="0" u="none" strike="noStrike" baseline="0" dirty="0">
                <a:latin typeface="BNazanin"/>
                <a:cs typeface="B Nazanin" panose="00000400000000000000" pitchFamily="2" charset="-78"/>
              </a:rPr>
              <a:t>بازجذب روده ای بیلی روبین می شود. در نتیجه مقدار زیادی بیلی روبین از مکونیوم وارد جریان خون شده </a:t>
            </a:r>
            <a:r>
              <a:rPr lang="fa-IR" sz="3600" b="0" i="0" u="none" strike="noStrike" baseline="0" dirty="0" smtClean="0">
                <a:latin typeface="BNazanin"/>
                <a:cs typeface="B Nazanin" panose="00000400000000000000" pitchFamily="2" charset="-78"/>
              </a:rPr>
              <a:t>موجب</a:t>
            </a:r>
            <a:r>
              <a:rPr lang="en-US" sz="3600" b="0" i="0" u="none" strike="noStrike" baseline="0" dirty="0" smtClean="0">
                <a:latin typeface="BNazanin"/>
                <a:cs typeface="B Nazanin" panose="00000400000000000000" pitchFamily="2" charset="-78"/>
              </a:rPr>
              <a:t> </a:t>
            </a:r>
            <a:r>
              <a:rPr lang="fa-IR" sz="3600" b="0" i="0" u="none" strike="noStrike" baseline="0" dirty="0" smtClean="0">
                <a:latin typeface="BNazanin"/>
                <a:cs typeface="B Nazanin" panose="00000400000000000000" pitchFamily="2" charset="-78"/>
              </a:rPr>
              <a:t>افزایش </a:t>
            </a:r>
            <a:r>
              <a:rPr lang="fa-IR" sz="3600" b="0" i="0" u="none" strike="noStrike" baseline="0" dirty="0">
                <a:latin typeface="BNazanin"/>
                <a:cs typeface="B Nazanin" panose="00000400000000000000" pitchFamily="2" charset="-78"/>
              </a:rPr>
              <a:t>سطح بیلی روبین غیرکونژوگه خون می گردد .</a:t>
            </a:r>
          </a:p>
          <a:p>
            <a:pPr algn="just" rtl="1"/>
            <a:r>
              <a:rPr lang="fa-IR" sz="3600" b="0" i="0" u="none" strike="noStrike" baseline="0" dirty="0">
                <a:latin typeface="BNazanin"/>
                <a:cs typeface="B Nazanin" panose="00000400000000000000" pitchFamily="2" charset="-78"/>
              </a:rPr>
              <a:t>توجه به تغذیه درست و کافی از پستان مادر مانع افزایش سطح بیلی روبین سرم در شیرخواران طبیعی می گردد.</a:t>
            </a:r>
            <a:endParaRPr lang="en-US" sz="3600" dirty="0">
              <a:cs typeface="B Nazanin" panose="00000400000000000000" pitchFamily="2" charset="-78"/>
            </a:endParaRPr>
          </a:p>
        </p:txBody>
      </p:sp>
    </p:spTree>
    <p:extLst>
      <p:ext uri="{BB962C8B-B14F-4D97-AF65-F5344CB8AC3E}">
        <p14:creationId xmlns:p14="http://schemas.microsoft.com/office/powerpoint/2010/main" val="2120223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F460C-7108-CB08-9E8E-ADBE66BB4223}"/>
              </a:ext>
            </a:extLst>
          </p:cNvPr>
          <p:cNvSpPr>
            <a:spLocks noGrp="1"/>
          </p:cNvSpPr>
          <p:nvPr>
            <p:ph type="title"/>
          </p:nvPr>
        </p:nvSpPr>
        <p:spPr>
          <a:xfrm>
            <a:off x="1066800" y="642594"/>
            <a:ext cx="10058400" cy="524054"/>
          </a:xfrm>
        </p:spPr>
        <p:txBody>
          <a:bodyPr>
            <a:normAutofit fontScale="90000"/>
          </a:bodyPr>
          <a:lstStyle/>
          <a:p>
            <a:pPr marL="182880" lvl="0" indent="-182880" algn="ctr">
              <a:lnSpc>
                <a:spcPct val="100000"/>
              </a:lnSpc>
              <a:spcBef>
                <a:spcPts val="900"/>
              </a:spcBef>
            </a:pPr>
            <a:r>
              <a:rPr lang="fa-IR" sz="2400" b="1" dirty="0">
                <a:solidFill>
                  <a:schemeClr val="accent2">
                    <a:lumMod val="60000"/>
                    <a:lumOff val="40000"/>
                  </a:schemeClr>
                </a:solidFill>
                <a:latin typeface="BNazaninBold"/>
                <a:cs typeface="B Titr" panose="00000700000000000000" pitchFamily="2" charset="-78"/>
              </a:rPr>
              <a:t>عوارض زردی در نوزادان :</a:t>
            </a:r>
            <a:r>
              <a:rPr lang="fa-IR" sz="1800" b="1" dirty="0">
                <a:solidFill>
                  <a:prstClr val="black"/>
                </a:solidFill>
                <a:latin typeface="BNazaninBold"/>
              </a:rPr>
              <a:t/>
            </a:r>
            <a:br>
              <a:rPr lang="fa-IR" sz="1800" b="1" dirty="0">
                <a:solidFill>
                  <a:prstClr val="black"/>
                </a:solidFill>
                <a:latin typeface="BNazaninBold"/>
              </a:rPr>
            </a:br>
            <a:endParaRPr lang="en-US" dirty="0"/>
          </a:p>
        </p:txBody>
      </p:sp>
      <p:sp>
        <p:nvSpPr>
          <p:cNvPr id="3" name="Content Placeholder 2">
            <a:extLst>
              <a:ext uri="{FF2B5EF4-FFF2-40B4-BE49-F238E27FC236}">
                <a16:creationId xmlns:a16="http://schemas.microsoft.com/office/drawing/2014/main" id="{2FA952B5-A4B6-5A8F-BBB9-14ECB1353BF5}"/>
              </a:ext>
            </a:extLst>
          </p:cNvPr>
          <p:cNvSpPr>
            <a:spLocks noGrp="1"/>
          </p:cNvSpPr>
          <p:nvPr>
            <p:ph idx="1"/>
          </p:nvPr>
        </p:nvSpPr>
        <p:spPr>
          <a:xfrm>
            <a:off x="1066800" y="851338"/>
            <a:ext cx="10058400" cy="5183702"/>
          </a:xfrm>
        </p:spPr>
        <p:txBody>
          <a:bodyPr>
            <a:normAutofit/>
          </a:bodyPr>
          <a:lstStyle/>
          <a:p>
            <a:pPr marL="0" indent="0" algn="just" rtl="1">
              <a:lnSpc>
                <a:spcPct val="200000"/>
              </a:lnSpc>
              <a:buNone/>
            </a:pPr>
            <a:r>
              <a:rPr lang="fa-IR" sz="2400" b="0" i="0" u="none" strike="noStrike" baseline="0" dirty="0" smtClean="0">
                <a:latin typeface="BNazanin"/>
                <a:cs typeface="B Nazanin" panose="00000400000000000000" pitchFamily="2" charset="-78"/>
              </a:rPr>
              <a:t>در </a:t>
            </a:r>
            <a:r>
              <a:rPr lang="fa-IR" sz="2400" b="0" i="0" u="none" strike="noStrike" baseline="0" dirty="0">
                <a:latin typeface="BNazanin"/>
                <a:cs typeface="B Nazanin" panose="00000400000000000000" pitchFamily="2" charset="-78"/>
              </a:rPr>
              <a:t>صورت بروز و تداوم زردی شدید در نوزاد ممکن است عوارض خطرناک و غیرقابل برگشتی مانند کاهش شنوایی ، </a:t>
            </a:r>
            <a:r>
              <a:rPr lang="fa-IR" sz="2400" b="0" i="0" u="none" strike="noStrike" baseline="0" dirty="0" smtClean="0">
                <a:latin typeface="BNazanin"/>
                <a:cs typeface="B Nazanin" panose="00000400000000000000" pitchFamily="2" charset="-78"/>
              </a:rPr>
              <a:t>فلج</a:t>
            </a:r>
            <a:r>
              <a:rPr lang="en-US" sz="2400" b="0" i="0" u="none" strike="noStrike" baseline="0" dirty="0" smtClean="0">
                <a:latin typeface="BNazanin"/>
                <a:cs typeface="B Nazanin" panose="00000400000000000000" pitchFamily="2" charset="-78"/>
              </a:rPr>
              <a:t> </a:t>
            </a:r>
            <a:r>
              <a:rPr lang="fa-IR" sz="2400" b="0" i="0" u="none" strike="noStrike" baseline="0" dirty="0" smtClean="0">
                <a:latin typeface="BNazanin"/>
                <a:cs typeface="B Nazanin" panose="00000400000000000000" pitchFamily="2" charset="-78"/>
              </a:rPr>
              <a:t>مغزی</a:t>
            </a:r>
            <a:r>
              <a:rPr lang="fa-IR" sz="2400" b="0" i="0" u="none" strike="noStrike" baseline="0" dirty="0">
                <a:latin typeface="BNazanin"/>
                <a:cs typeface="B Nazanin" panose="00000400000000000000" pitchFamily="2" charset="-78"/>
              </a:rPr>
              <a:t>، کندذهنی ، اختلال در تعادل حرکتی ، ناهنجاری های اندام و نیز بیش فعالی رخ دهد و اگر میزان افزایش بیلی </a:t>
            </a:r>
            <a:r>
              <a:rPr lang="fa-IR" sz="2400" b="0" i="0" u="none" strike="noStrike" baseline="0" dirty="0" smtClean="0">
                <a:latin typeface="BNazanin"/>
                <a:cs typeface="B Nazanin" panose="00000400000000000000" pitchFamily="2" charset="-78"/>
              </a:rPr>
              <a:t>روبین</a:t>
            </a:r>
            <a:r>
              <a:rPr lang="en-US" sz="2400" b="0" i="0" u="none" strike="noStrike" baseline="0" dirty="0" smtClean="0">
                <a:latin typeface="BNazanin"/>
                <a:cs typeface="B Nazanin" panose="00000400000000000000" pitchFamily="2" charset="-78"/>
              </a:rPr>
              <a:t> </a:t>
            </a:r>
            <a:r>
              <a:rPr lang="fa-IR" sz="2400" b="0" i="0" u="none" strike="noStrike" baseline="0" dirty="0" smtClean="0">
                <a:latin typeface="BNazanin"/>
                <a:cs typeface="B Nazanin" panose="00000400000000000000" pitchFamily="2" charset="-78"/>
              </a:rPr>
              <a:t>غیر </a:t>
            </a:r>
            <a:r>
              <a:rPr lang="fa-IR" sz="2400" b="0" i="0" u="none" strike="noStrike" baseline="0" dirty="0">
                <a:latin typeface="BNazanin"/>
                <a:cs typeface="B Nazanin" panose="00000400000000000000" pitchFamily="2" charset="-78"/>
              </a:rPr>
              <a:t>مستقیم از میزان ظرفیت اتصال به آلبومین سرم بیشتر شود و از سد خونی مغزی عبور کرده و وارد نورونهای گانگلیون </a:t>
            </a:r>
            <a:r>
              <a:rPr lang="fa-IR" sz="2400" b="0" i="0" u="none" strike="noStrike" baseline="0" dirty="0" smtClean="0">
                <a:latin typeface="BZar"/>
                <a:cs typeface="B Nazanin" panose="00000400000000000000" pitchFamily="2" charset="-78"/>
              </a:rPr>
              <a:t>-</a:t>
            </a:r>
            <a:r>
              <a:rPr lang="en-US" sz="2400" b="0" i="0" u="none" strike="noStrike" baseline="0" dirty="0" smtClean="0">
                <a:latin typeface="BZar"/>
                <a:cs typeface="B Nazanin" panose="00000400000000000000" pitchFamily="2" charset="-78"/>
              </a:rPr>
              <a:t> </a:t>
            </a:r>
            <a:r>
              <a:rPr lang="fa-IR" sz="2400" b="0" i="0" u="none" strike="noStrike" baseline="0" dirty="0" smtClean="0">
                <a:latin typeface="BNazanin"/>
                <a:cs typeface="B Nazanin" panose="00000400000000000000" pitchFamily="2" charset="-78"/>
              </a:rPr>
              <a:t>های </a:t>
            </a:r>
            <a:r>
              <a:rPr lang="fa-IR" sz="2400" b="0" i="0" u="none" strike="noStrike" baseline="0" dirty="0">
                <a:latin typeface="BNazanin"/>
                <a:cs typeface="B Nazanin" panose="00000400000000000000" pitchFamily="2" charset="-78"/>
              </a:rPr>
              <a:t>قاعده ای و مخچه شود، آسیب مغزی به نام کرنیکتروس یا آنسفالوپاتی ناشی از بیلی روبین رخ می دهد.</a:t>
            </a:r>
            <a:endParaRPr lang="en-US" sz="2400" dirty="0">
              <a:cs typeface="B Nazanin" panose="00000400000000000000" pitchFamily="2" charset="-78"/>
            </a:endParaRPr>
          </a:p>
        </p:txBody>
      </p:sp>
    </p:spTree>
    <p:extLst>
      <p:ext uri="{BB962C8B-B14F-4D97-AF65-F5344CB8AC3E}">
        <p14:creationId xmlns:p14="http://schemas.microsoft.com/office/powerpoint/2010/main" val="756528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8995A-90E2-3BCE-221B-942C50FE482D}"/>
              </a:ext>
            </a:extLst>
          </p:cNvPr>
          <p:cNvSpPr>
            <a:spLocks noGrp="1"/>
          </p:cNvSpPr>
          <p:nvPr>
            <p:ph type="title"/>
          </p:nvPr>
        </p:nvSpPr>
        <p:spPr>
          <a:xfrm>
            <a:off x="1066800" y="210208"/>
            <a:ext cx="10058400" cy="882868"/>
          </a:xfrm>
        </p:spPr>
        <p:txBody>
          <a:bodyPr>
            <a:normAutofit/>
          </a:bodyPr>
          <a:lstStyle/>
          <a:p>
            <a:pPr algn="ctr" rtl="1"/>
            <a:r>
              <a:rPr lang="fa-IR" sz="2800" b="1" i="0" u="none" strike="noStrike" baseline="0" dirty="0">
                <a:solidFill>
                  <a:schemeClr val="accent2">
                    <a:lumMod val="60000"/>
                    <a:lumOff val="40000"/>
                  </a:schemeClr>
                </a:solidFill>
                <a:latin typeface="BNazaninBold"/>
                <a:cs typeface="B Titr" panose="00000700000000000000" pitchFamily="2" charset="-78"/>
              </a:rPr>
              <a:t>اقدامات </a:t>
            </a:r>
            <a:r>
              <a:rPr lang="fa-IR" sz="2800" b="1" i="0" u="none" strike="noStrike" baseline="0" dirty="0" smtClean="0">
                <a:solidFill>
                  <a:schemeClr val="accent2">
                    <a:lumMod val="60000"/>
                    <a:lumOff val="40000"/>
                  </a:schemeClr>
                </a:solidFill>
                <a:latin typeface="BNazaninBold"/>
                <a:cs typeface="B Titr" panose="00000700000000000000" pitchFamily="2" charset="-78"/>
              </a:rPr>
              <a:t>لازم </a:t>
            </a:r>
            <a:r>
              <a:rPr lang="fa-IR" sz="2800" b="1" i="0" u="none" strike="noStrike" baseline="0" dirty="0">
                <a:solidFill>
                  <a:schemeClr val="accent2">
                    <a:lumMod val="60000"/>
                    <a:lumOff val="40000"/>
                  </a:schemeClr>
                </a:solidFill>
                <a:latin typeface="BNazaninBold"/>
                <a:cs typeface="B Titr" panose="00000700000000000000" pitchFamily="2" charset="-78"/>
              </a:rPr>
              <a:t>جهت نگه داشتن سطح سرمی بیلی روبین در محدوه بی </a:t>
            </a:r>
            <a:r>
              <a:rPr lang="fa-IR" sz="2800" b="1" i="0" u="none" strike="noStrike" baseline="0" dirty="0" smtClean="0">
                <a:solidFill>
                  <a:schemeClr val="accent2">
                    <a:lumMod val="60000"/>
                    <a:lumOff val="40000"/>
                  </a:schemeClr>
                </a:solidFill>
                <a:latin typeface="BNazaninBold"/>
                <a:cs typeface="B Titr" panose="00000700000000000000" pitchFamily="2" charset="-78"/>
              </a:rPr>
              <a:t>خطر</a:t>
            </a:r>
            <a:endParaRPr lang="en-US" sz="2800" dirty="0">
              <a:solidFill>
                <a:schemeClr val="accent2">
                  <a:lumMod val="60000"/>
                  <a:lumOff val="40000"/>
                </a:schemeClr>
              </a:solidFill>
              <a:cs typeface="B Titr" panose="00000700000000000000" pitchFamily="2" charset="-78"/>
            </a:endParaRPr>
          </a:p>
        </p:txBody>
      </p:sp>
      <p:sp>
        <p:nvSpPr>
          <p:cNvPr id="3" name="Content Placeholder 2">
            <a:extLst>
              <a:ext uri="{FF2B5EF4-FFF2-40B4-BE49-F238E27FC236}">
                <a16:creationId xmlns:a16="http://schemas.microsoft.com/office/drawing/2014/main" id="{FD207229-D80F-8347-4256-DBBFDF71C5D8}"/>
              </a:ext>
            </a:extLst>
          </p:cNvPr>
          <p:cNvSpPr>
            <a:spLocks noGrp="1"/>
          </p:cNvSpPr>
          <p:nvPr>
            <p:ph idx="1"/>
          </p:nvPr>
        </p:nvSpPr>
        <p:spPr>
          <a:xfrm>
            <a:off x="210207" y="1093075"/>
            <a:ext cx="11676993" cy="5391807"/>
          </a:xfrm>
        </p:spPr>
        <p:txBody>
          <a:bodyPr>
            <a:normAutofit/>
          </a:bodyPr>
          <a:lstStyle/>
          <a:p>
            <a:pPr marL="0" indent="0" algn="just" rtl="1">
              <a:buNone/>
            </a:pPr>
            <a:r>
              <a:rPr lang="fa-IR" sz="2000" b="1" dirty="0">
                <a:solidFill>
                  <a:schemeClr val="accent2">
                    <a:lumMod val="60000"/>
                    <a:lumOff val="40000"/>
                  </a:schemeClr>
                </a:solidFill>
                <a:latin typeface="BNazaninBold"/>
                <a:cs typeface="B Titr" panose="00000700000000000000" pitchFamily="2" charset="-78"/>
              </a:rPr>
              <a:t>1- آغاز هر چه زودترتغذیه ازپستان مادر:</a:t>
            </a:r>
          </a:p>
          <a:p>
            <a:pPr marL="0" indent="0" algn="just" rtl="1">
              <a:lnSpc>
                <a:spcPct val="150000"/>
              </a:lnSpc>
              <a:buNone/>
            </a:pPr>
            <a:r>
              <a:rPr lang="fa-IR" sz="2400" b="1" dirty="0">
                <a:latin typeface="BNazanin"/>
                <a:cs typeface="B Nazanin" panose="00000400000000000000" pitchFamily="2" charset="-78"/>
              </a:rPr>
              <a:t>تا جایی که امکان دارد تغذیه ازپستان مادر هرچه زودتر یعنی در نیم تا یک ساعت اول تولد آغاز شود. حتی </a:t>
            </a:r>
            <a:r>
              <a:rPr lang="fa-IR" sz="2400" b="1" dirty="0" smtClean="0">
                <a:latin typeface="BNazanin"/>
                <a:cs typeface="B Nazanin" panose="00000400000000000000" pitchFamily="2" charset="-78"/>
              </a:rPr>
              <a:t>در شیرخوارانی </a:t>
            </a:r>
            <a:r>
              <a:rPr lang="fa-IR" sz="2400" b="1" dirty="0">
                <a:latin typeface="BNazanin"/>
                <a:cs typeface="B Nazanin" panose="00000400000000000000" pitchFamily="2" charset="-78"/>
              </a:rPr>
              <a:t>که به روش سزارین متولد می شوند ، تغذیه ازپستان مادر را می توان در ساعت اول تولد آغاز نمود. </a:t>
            </a:r>
            <a:r>
              <a:rPr lang="fa-IR" sz="2400" b="1" dirty="0" smtClean="0">
                <a:latin typeface="BNazaninBold"/>
                <a:cs typeface="B Nazanin" panose="00000400000000000000" pitchFamily="2" charset="-78"/>
              </a:rPr>
              <a:t>تغذیه نوزاد </a:t>
            </a:r>
            <a:r>
              <a:rPr lang="fa-IR" sz="2400" b="1" dirty="0">
                <a:latin typeface="BNazaninBold"/>
                <a:cs typeface="B Nazanin" panose="00000400000000000000" pitchFamily="2" charset="-78"/>
              </a:rPr>
              <a:t>از شیر مادر در 60 دقیقه اول زندگی موجب نجات جان یک میلیون نوزاد در دنیا می شود</a:t>
            </a:r>
            <a:r>
              <a:rPr lang="fa-IR" sz="2400" b="1" dirty="0" smtClean="0">
                <a:latin typeface="BNazaninBold"/>
                <a:cs typeface="B Nazanin" panose="00000400000000000000" pitchFamily="2" charset="-78"/>
              </a:rPr>
              <a:t>.</a:t>
            </a:r>
          </a:p>
          <a:p>
            <a:pPr marL="0" indent="0" algn="just" rtl="1">
              <a:buNone/>
            </a:pPr>
            <a:r>
              <a:rPr lang="fa-IR" sz="2000" b="1" dirty="0" smtClean="0">
                <a:latin typeface="BNazaninBold"/>
                <a:cs typeface="B Nazanin" panose="00000400000000000000" pitchFamily="2" charset="-78"/>
              </a:rPr>
              <a:t>2</a:t>
            </a:r>
            <a:r>
              <a:rPr lang="fa-IR" sz="2000" b="1" dirty="0" smtClean="0">
                <a:solidFill>
                  <a:schemeClr val="accent2">
                    <a:lumMod val="60000"/>
                    <a:lumOff val="40000"/>
                  </a:schemeClr>
                </a:solidFill>
                <a:latin typeface="BNazaninBold"/>
                <a:cs typeface="B Titr" panose="00000700000000000000" pitchFamily="2" charset="-78"/>
              </a:rPr>
              <a:t>-</a:t>
            </a:r>
            <a:r>
              <a:rPr lang="fa-IR" sz="2000" b="1" dirty="0">
                <a:solidFill>
                  <a:schemeClr val="accent2">
                    <a:lumMod val="60000"/>
                    <a:lumOff val="40000"/>
                  </a:schemeClr>
                </a:solidFill>
                <a:latin typeface="BNazaninBold"/>
                <a:cs typeface="B Titr" panose="00000700000000000000" pitchFamily="2" charset="-78"/>
              </a:rPr>
              <a:t>آموزش علائم زودرس گرسنگی: </a:t>
            </a:r>
            <a:endParaRPr lang="fa-IR" sz="2400" dirty="0">
              <a:solidFill>
                <a:schemeClr val="accent2">
                  <a:lumMod val="60000"/>
                  <a:lumOff val="40000"/>
                </a:schemeClr>
              </a:solidFill>
              <a:latin typeface="BZar"/>
              <a:cs typeface="B Titr" panose="00000700000000000000" pitchFamily="2" charset="-78"/>
            </a:endParaRPr>
          </a:p>
          <a:p>
            <a:pPr marL="0" indent="0" algn="just" rtl="1">
              <a:lnSpc>
                <a:spcPct val="150000"/>
              </a:lnSpc>
              <a:buNone/>
            </a:pPr>
            <a:r>
              <a:rPr lang="fa-IR" sz="2400" b="1" dirty="0">
                <a:latin typeface="BNazanin"/>
                <a:cs typeface="B Nazanin" panose="00000400000000000000" pitchFamily="2" charset="-78"/>
              </a:rPr>
              <a:t>باید به مادر آموزش داده شود که به اولین علائم گرسنگی شیرخوار ازجمله حالت مکیدن به خود گرفتن ، بردن دست به طرف</a:t>
            </a:r>
          </a:p>
          <a:p>
            <a:pPr marL="0" indent="0" algn="just" rtl="1">
              <a:lnSpc>
                <a:spcPct val="150000"/>
              </a:lnSpc>
              <a:buNone/>
            </a:pPr>
            <a:r>
              <a:rPr lang="fa-IR" sz="2400" b="1" dirty="0">
                <a:latin typeface="BNazanin"/>
                <a:cs typeface="B Nazanin" panose="00000400000000000000" pitchFamily="2" charset="-78"/>
              </a:rPr>
              <a:t>دهان، بیقراری و صدا درآوردن پاسخ دهد و شیرخوار قبل ازشروع به گریه کردن ، به پستان گذاشته شود.گریه علامت دیررس</a:t>
            </a:r>
          </a:p>
          <a:p>
            <a:pPr marL="0" indent="0" algn="just" rtl="1">
              <a:lnSpc>
                <a:spcPct val="150000"/>
              </a:lnSpc>
              <a:buNone/>
            </a:pPr>
            <a:r>
              <a:rPr lang="fa-IR" sz="2400" b="1" dirty="0">
                <a:latin typeface="BNazanin"/>
                <a:cs typeface="B Nazanin" panose="00000400000000000000" pitchFamily="2" charset="-78"/>
              </a:rPr>
              <a:t>گرسنگی است و غالباً منجربه بد شیرخوردن می شود.</a:t>
            </a:r>
            <a:endParaRPr lang="en-US" sz="2400" b="1" dirty="0">
              <a:cs typeface="B Nazanin" panose="00000400000000000000" pitchFamily="2" charset="-78"/>
            </a:endParaRPr>
          </a:p>
        </p:txBody>
      </p:sp>
    </p:spTree>
    <p:extLst>
      <p:ext uri="{BB962C8B-B14F-4D97-AF65-F5344CB8AC3E}">
        <p14:creationId xmlns:p14="http://schemas.microsoft.com/office/powerpoint/2010/main" val="39802065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162</TotalTime>
  <Words>2512</Words>
  <Application>Microsoft Office PowerPoint</Application>
  <PresentationFormat>Widescreen</PresentationFormat>
  <Paragraphs>107</Paragraphs>
  <Slides>20</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20</vt:i4>
      </vt:variant>
    </vt:vector>
  </HeadingPairs>
  <TitlesOfParts>
    <vt:vector size="34" baseType="lpstr">
      <vt:lpstr>B Nazanin</vt:lpstr>
      <vt:lpstr>B Titr</vt:lpstr>
      <vt:lpstr>BNazanin</vt:lpstr>
      <vt:lpstr>BNazaninBold</vt:lpstr>
      <vt:lpstr>BZar</vt:lpstr>
      <vt:lpstr>Calibri</vt:lpstr>
      <vt:lpstr>Calibri-Bold</vt:lpstr>
      <vt:lpstr>Century Gothic</vt:lpstr>
      <vt:lpstr>Garamond</vt:lpstr>
      <vt:lpstr>Tahoma</vt:lpstr>
      <vt:lpstr>Times New Roman</vt:lpstr>
      <vt:lpstr>TimesNewRomanPS-BoldMT</vt:lpstr>
      <vt:lpstr>TimesNewRomanPSMT</vt:lpstr>
      <vt:lpstr>Savon</vt:lpstr>
      <vt:lpstr>زردی فیزیولوزیک نوزادان</vt:lpstr>
      <vt:lpstr>تعریف زردی :</vt:lpstr>
      <vt:lpstr>تعریف زردی :</vt:lpstr>
      <vt:lpstr>انواع زردی :</vt:lpstr>
      <vt:lpstr>انواع زردی در ارتباط با تغذیه با شیرمادر :</vt:lpstr>
      <vt:lpstr>زردی ناشی از گرسنگی نوزادان</vt:lpstr>
      <vt:lpstr>PowerPoint Presentation</vt:lpstr>
      <vt:lpstr>عوارض زردی در نوزادان : </vt:lpstr>
      <vt:lpstr>اقدامات لازم جهت نگه داشتن سطح سرمی بیلی روبین در محدوه بی خطر</vt:lpstr>
      <vt:lpstr>اقدامات لازم جهت نگه داشتن سطح سرمی بیلی روبین در محدوه بی خطر</vt:lpstr>
      <vt:lpstr>PowerPoint Presentation</vt:lpstr>
      <vt:lpstr>PowerPoint Presentation</vt:lpstr>
      <vt:lpstr>PowerPoint Presentation</vt:lpstr>
      <vt:lpstr>عوامل خطر برای ابتلاء به زردی شدید</vt:lpstr>
      <vt:lpstr>نموگرام تعیین منطقه خطر پیش بینی ابتلای نوزاد به هیپربیلی روبینمی شدید</vt:lpstr>
      <vt:lpstr>PowerPoint Presentation</vt:lpstr>
      <vt:lpstr>PowerPoint Presentation</vt:lpstr>
      <vt:lpstr>نحوه مدیریت زردی نوزادان: </vt:lpstr>
      <vt:lpstr>فتوتراپی در منزل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زردی فیزیولوزیک نوزادان</dc:title>
  <dc:creator>ahmad</dc:creator>
  <cp:lastModifiedBy>bt1500</cp:lastModifiedBy>
  <cp:revision>19</cp:revision>
  <dcterms:created xsi:type="dcterms:W3CDTF">2022-11-04T05:52:23Z</dcterms:created>
  <dcterms:modified xsi:type="dcterms:W3CDTF">2022-12-19T04:59:32Z</dcterms:modified>
</cp:coreProperties>
</file>