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tmp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427" r:id="rId2"/>
    <p:sldId id="375" r:id="rId3"/>
    <p:sldId id="2096975634" r:id="rId4"/>
    <p:sldId id="2096975635" r:id="rId5"/>
    <p:sldId id="2096975624" r:id="rId6"/>
    <p:sldId id="389" r:id="rId7"/>
    <p:sldId id="469" r:id="rId8"/>
    <p:sldId id="470" r:id="rId9"/>
    <p:sldId id="471" r:id="rId10"/>
    <p:sldId id="472" r:id="rId11"/>
    <p:sldId id="478" r:id="rId12"/>
    <p:sldId id="477" r:id="rId13"/>
    <p:sldId id="2096975623" r:id="rId14"/>
    <p:sldId id="2096975637" r:id="rId15"/>
    <p:sldId id="402" r:id="rId16"/>
    <p:sldId id="598" r:id="rId17"/>
    <p:sldId id="2096975632" r:id="rId18"/>
    <p:sldId id="434" r:id="rId19"/>
    <p:sldId id="601" r:id="rId20"/>
    <p:sldId id="437" r:id="rId21"/>
    <p:sldId id="2096975633" r:id="rId22"/>
    <p:sldId id="480" r:id="rId23"/>
    <p:sldId id="481" r:id="rId24"/>
    <p:sldId id="482" r:id="rId25"/>
    <p:sldId id="2096975636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4D14E10-B822-4AEE-981D-B8D0EFD9963B}">
          <p14:sldIdLst>
            <p14:sldId id="427"/>
            <p14:sldId id="375"/>
            <p14:sldId id="2096975634"/>
            <p14:sldId id="2096975635"/>
          </p14:sldIdLst>
        </p14:section>
        <p14:section name="Guideline Recommendations" id="{124A8C50-F1A6-4E3B-B172-ED6C9F0EE16B}">
          <p14:sldIdLst>
            <p14:sldId id="2096975624"/>
            <p14:sldId id="389"/>
            <p14:sldId id="469"/>
            <p14:sldId id="470"/>
            <p14:sldId id="471"/>
            <p14:sldId id="472"/>
            <p14:sldId id="478"/>
            <p14:sldId id="477"/>
            <p14:sldId id="2096975623"/>
            <p14:sldId id="2096975637"/>
            <p14:sldId id="402"/>
            <p14:sldId id="598"/>
            <p14:sldId id="2096975632"/>
            <p14:sldId id="434"/>
            <p14:sldId id="601"/>
            <p14:sldId id="437"/>
            <p14:sldId id="2096975633"/>
            <p14:sldId id="480"/>
            <p14:sldId id="481"/>
            <p14:sldId id="482"/>
            <p14:sldId id="209697563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3158F"/>
    <a:srgbClr val="C6B0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55" d="100"/>
          <a:sy n="55" d="100"/>
        </p:scale>
        <p:origin x="2112" y="11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EFA9F8-A5FE-4BE9-8984-CFAE0DCFDA7A}" type="datetimeFigureOut">
              <a:rPr lang="en-US" smtClean="0"/>
              <a:t>3/1/2023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BD0D6E-4C5B-4F64-BD61-B2DAE05153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5189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3D5BA-5ED9-4E3E-A6FA-36D8D3626C2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70742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BD0D6E-4C5B-4F64-BD61-B2DAE05153C3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020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10" Type="http://schemas.openxmlformats.org/officeDocument/2006/relationships/hyperlink" Target="http://www.diabetesatlas.org/" TargetMode="External"/><Relationship Id="rId4" Type="http://schemas.openxmlformats.org/officeDocument/2006/relationships/image" Target="../media/image8.jpeg"/><Relationship Id="rId9" Type="http://schemas.openxmlformats.org/officeDocument/2006/relationships/hyperlink" Target="mailto:atlas@idf.org" TargetMode="Externa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b="1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CA772-74AE-4F60-B14F-7D2A809BB42D}" type="datetimeFigureOut">
              <a:rPr lang="en-US" smtClean="0"/>
              <a:t>3/1/2023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176C8-8572-49BC-863A-F5D2B621FC51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3AB2DF9-FD8D-476E-96F5-8D77FFCF6E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600" y="5478462"/>
            <a:ext cx="4295775" cy="98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000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8CE602A1-5E89-493B-A23D-1E042BB957A6}"/>
              </a:ext>
            </a:extLst>
          </p:cNvPr>
          <p:cNvSpPr/>
          <p:nvPr/>
        </p:nvSpPr>
        <p:spPr>
          <a:xfrm>
            <a:off x="0" y="0"/>
            <a:ext cx="278296" cy="6858000"/>
          </a:xfrm>
          <a:prstGeom prst="rect">
            <a:avLst/>
          </a:prstGeom>
          <a:gradFill>
            <a:gsLst>
              <a:gs pos="100000">
                <a:schemeClr val="bg1"/>
              </a:gs>
              <a:gs pos="39000">
                <a:srgbClr val="008BCF"/>
              </a:gs>
            </a:gsLst>
            <a:lin ang="5400000" scaled="1"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11353800" cy="762000"/>
          </a:xfrm>
        </p:spPr>
        <p:txBody>
          <a:bodyPr/>
          <a:lstStyle>
            <a:lvl1pPr>
              <a:defRPr sz="4400">
                <a:solidFill>
                  <a:srgbClr val="434343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5562600" cy="5334000"/>
          </a:xfrm>
        </p:spPr>
        <p:txBody>
          <a:bodyPr>
            <a:normAutofit/>
          </a:bodyPr>
          <a:lstStyle>
            <a:lvl1pPr>
              <a:defRPr sz="28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0"/>
          </p:nvPr>
        </p:nvSpPr>
        <p:spPr>
          <a:xfrm>
            <a:off x="6089073" y="1156680"/>
            <a:ext cx="5562600" cy="5334000"/>
          </a:xfrm>
        </p:spPr>
        <p:txBody>
          <a:bodyPr>
            <a:normAutofit/>
          </a:bodyPr>
          <a:lstStyle>
            <a:lvl1pPr>
              <a:defRPr sz="28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F819567-3704-4A51-AF23-07E478B4FE42}"/>
              </a:ext>
            </a:extLst>
          </p:cNvPr>
          <p:cNvSpPr txBox="1"/>
          <p:nvPr/>
        </p:nvSpPr>
        <p:spPr>
          <a:xfrm>
            <a:off x="11201400" y="6497572"/>
            <a:ext cx="990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909193"/>
                </a:solidFill>
              </a:rPr>
              <a:t>Confidential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006732-B71C-4D88-818D-1E95AB45C05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4176C8-8572-49BC-863A-F5D2B621FC51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Abidi Pharmaceuticals - استخدام داروسازي دکتر عبيدي | IranTalent.com">
            <a:extLst>
              <a:ext uri="{FF2B5EF4-FFF2-40B4-BE49-F238E27FC236}">
                <a16:creationId xmlns:a16="http://schemas.microsoft.com/office/drawing/2014/main" id="{6D73A00E-8FA0-427B-996A-05D660531A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59794" y1="38681" x2="59794" y2="38681"/>
                        <a14:foregroundMark x1="59549" y1="25847" x2="59549" y2="25847"/>
                        <a14:foregroundMark x1="87610" y1="36096" x2="87610" y2="36096"/>
                        <a14:foregroundMark x1="87757" y1="26738" x2="87757" y2="26738"/>
                        <a14:foregroundMark x1="45935" y1="36453" x2="45935" y2="36453"/>
                        <a14:foregroundMark x1="25269" y1="36720" x2="25269" y2="36720"/>
                        <a14:foregroundMark x1="75710" y1="72906" x2="75710" y2="72906"/>
                        <a14:foregroundMark x1="69540" y1="71034" x2="69540" y2="71034"/>
                        <a14:foregroundMark x1="66650" y1="70677" x2="66650" y2="70677"/>
                        <a14:foregroundMark x1="63712" y1="71836" x2="63712" y2="71836"/>
                        <a14:foregroundMark x1="58815" y1="72103" x2="58815" y2="72103"/>
                        <a14:foregroundMark x1="56072" y1="70677" x2="56072" y2="70677"/>
                        <a14:foregroundMark x1="78355" y1="72995" x2="78355" y2="72995"/>
                        <a14:foregroundMark x1="83937" y1="73529" x2="83937" y2="73529"/>
                        <a14:foregroundMark x1="85945" y1="73173" x2="85945" y2="73173"/>
                        <a14:backgroundMark x1="79873" y1="72727" x2="79873" y2="72727"/>
                        <a14:backgroundMark x1="83301" y1="74332" x2="83301" y2="74332"/>
                        <a14:backgroundMark x1="87365" y1="75579" x2="87365" y2="755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111" y="6368612"/>
            <a:ext cx="1061318" cy="583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324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94611" y="2487898"/>
            <a:ext cx="4229100" cy="1466734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CA772-74AE-4F60-B14F-7D2A809BB42D}" type="datetimeFigureOut">
              <a:rPr lang="en-US" smtClean="0"/>
              <a:t>3/1/2023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176C8-8572-49BC-863A-F5D2B621FC51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466" y="86179"/>
            <a:ext cx="6474145" cy="6270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4658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2">
            <a:extLst>
              <a:ext uri="{FF2B5EF4-FFF2-40B4-BE49-F238E27FC236}">
                <a16:creationId xmlns:a16="http://schemas.microsoft.com/office/drawing/2014/main" id="{D0C73F12-15F2-5F4F-80A8-C139680A72E6}"/>
              </a:ext>
            </a:extLst>
          </p:cNvPr>
          <p:cNvSpPr txBox="1"/>
          <p:nvPr/>
        </p:nvSpPr>
        <p:spPr>
          <a:xfrm>
            <a:off x="1816946" y="5254091"/>
            <a:ext cx="3304540" cy="817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b="1" i="0" dirty="0">
                <a:solidFill>
                  <a:srgbClr val="2D3051"/>
                </a:solidFill>
                <a:latin typeface="Cambria" panose="02040503050406030204" pitchFamily="18" charset="0"/>
                <a:cs typeface="MetaSerifPro-Bold"/>
              </a:rPr>
              <a:t>IDF</a:t>
            </a:r>
            <a:r>
              <a:rPr sz="3000" b="1" i="0" spc="-40" dirty="0">
                <a:solidFill>
                  <a:srgbClr val="2D3051"/>
                </a:solidFill>
                <a:latin typeface="Cambria" panose="02040503050406030204" pitchFamily="18" charset="0"/>
                <a:cs typeface="MetaSerifPro-Bold"/>
              </a:rPr>
              <a:t> </a:t>
            </a:r>
            <a:r>
              <a:rPr sz="3000" b="1" i="0" spc="-10" dirty="0">
                <a:solidFill>
                  <a:srgbClr val="2D3051"/>
                </a:solidFill>
                <a:latin typeface="Cambria" panose="02040503050406030204" pitchFamily="18" charset="0"/>
                <a:cs typeface="MetaSerifPro-Bold"/>
              </a:rPr>
              <a:t>Diabetes</a:t>
            </a:r>
            <a:r>
              <a:rPr sz="3000" b="1" i="0" spc="-40" dirty="0">
                <a:solidFill>
                  <a:srgbClr val="2D3051"/>
                </a:solidFill>
                <a:latin typeface="Cambria" panose="02040503050406030204" pitchFamily="18" charset="0"/>
                <a:cs typeface="MetaSerifPro-Bold"/>
              </a:rPr>
              <a:t> </a:t>
            </a:r>
            <a:r>
              <a:rPr sz="3000" b="1" i="0" spc="-15" dirty="0">
                <a:solidFill>
                  <a:srgbClr val="2D3051"/>
                </a:solidFill>
                <a:latin typeface="Cambria" panose="02040503050406030204" pitchFamily="18" charset="0"/>
                <a:cs typeface="MetaSerifPro-Bold"/>
              </a:rPr>
              <a:t>Atlas</a:t>
            </a:r>
            <a:endParaRPr sz="3000" b="1" i="0" dirty="0">
              <a:latin typeface="Cambria" panose="02040503050406030204" pitchFamily="18" charset="0"/>
              <a:cs typeface="MetaSerifPro-BoldItalic"/>
            </a:endParaRPr>
          </a:p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100" spc="-95" dirty="0">
                <a:solidFill>
                  <a:srgbClr val="2D3051"/>
                </a:solidFill>
                <a:latin typeface="+mn-lt"/>
                <a:cs typeface="Arial"/>
              </a:rPr>
              <a:t>10</a:t>
            </a:r>
            <a:r>
              <a:rPr sz="2100" spc="50" dirty="0">
                <a:solidFill>
                  <a:srgbClr val="2D3051"/>
                </a:solidFill>
                <a:latin typeface="+mn-lt"/>
                <a:cs typeface="Arial"/>
              </a:rPr>
              <a:t>th</a:t>
            </a:r>
            <a:r>
              <a:rPr sz="2100" spc="-140" dirty="0">
                <a:solidFill>
                  <a:srgbClr val="2D3051"/>
                </a:solidFill>
                <a:latin typeface="+mn-lt"/>
                <a:cs typeface="Arial"/>
              </a:rPr>
              <a:t> </a:t>
            </a:r>
            <a:r>
              <a:rPr sz="2100" spc="5" dirty="0">
                <a:solidFill>
                  <a:srgbClr val="2D3051"/>
                </a:solidFill>
                <a:latin typeface="+mn-lt"/>
                <a:cs typeface="Arial"/>
              </a:rPr>
              <a:t>edition</a:t>
            </a:r>
            <a:endParaRPr sz="2100" dirty="0">
              <a:latin typeface="+mn-lt"/>
              <a:cs typeface="Arial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7065F95-3B1B-D24E-A4C7-414EE2ED0686}"/>
              </a:ext>
            </a:extLst>
          </p:cNvPr>
          <p:cNvGrpSpPr/>
          <p:nvPr/>
        </p:nvGrpSpPr>
        <p:grpSpPr>
          <a:xfrm>
            <a:off x="9507287" y="5397320"/>
            <a:ext cx="2684713" cy="289670"/>
            <a:chOff x="9754625" y="5379953"/>
            <a:chExt cx="2684713" cy="289670"/>
          </a:xfrm>
        </p:grpSpPr>
        <p:sp>
          <p:nvSpPr>
            <p:cNvPr id="9" name="Terminator 8">
              <a:extLst>
                <a:ext uri="{FF2B5EF4-FFF2-40B4-BE49-F238E27FC236}">
                  <a16:creationId xmlns:a16="http://schemas.microsoft.com/office/drawing/2014/main" id="{CB6C76A5-E291-B548-8927-2DA676F4AAE3}"/>
                </a:ext>
              </a:extLst>
            </p:cNvPr>
            <p:cNvSpPr/>
            <p:nvPr/>
          </p:nvSpPr>
          <p:spPr>
            <a:xfrm>
              <a:off x="9754625" y="5379953"/>
              <a:ext cx="1046725" cy="288291"/>
            </a:xfrm>
            <a:prstGeom prst="flowChartTerminator">
              <a:avLst/>
            </a:prstGeom>
            <a:solidFill>
              <a:srgbClr val="332F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8E2838C6-34D0-3945-834D-7F8C4337DCDA}"/>
                </a:ext>
              </a:extLst>
            </p:cNvPr>
            <p:cNvSpPr/>
            <p:nvPr/>
          </p:nvSpPr>
          <p:spPr>
            <a:xfrm>
              <a:off x="9896438" y="5381623"/>
              <a:ext cx="2542900" cy="288000"/>
            </a:xfrm>
            <a:prstGeom prst="rect">
              <a:avLst/>
            </a:prstGeom>
            <a:solidFill>
              <a:srgbClr val="332F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object 13">
              <a:extLst>
                <a:ext uri="{FF2B5EF4-FFF2-40B4-BE49-F238E27FC236}">
                  <a16:creationId xmlns:a16="http://schemas.microsoft.com/office/drawing/2014/main" id="{7F389EAB-86A9-804D-9E14-EB8E483831C9}"/>
                </a:ext>
              </a:extLst>
            </p:cNvPr>
            <p:cNvSpPr txBox="1"/>
            <p:nvPr/>
          </p:nvSpPr>
          <p:spPr>
            <a:xfrm>
              <a:off x="9915707" y="5401742"/>
              <a:ext cx="706685" cy="22826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400" b="1" i="0" dirty="0">
                  <a:solidFill>
                    <a:srgbClr val="FFFFFF"/>
                  </a:solidFill>
                  <a:latin typeface="Cambria" panose="02040503050406030204" pitchFamily="18" charset="0"/>
                  <a:cs typeface="MetaSerifPro-Bold"/>
                </a:rPr>
                <a:t>2021</a:t>
              </a:r>
              <a:endParaRPr sz="1800" b="1" i="0" dirty="0">
                <a:latin typeface="Cambria" panose="02040503050406030204" pitchFamily="18" charset="0"/>
                <a:cs typeface="MetaSerifPro-BoldItalic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8B2F0AB-45C3-6349-A4BA-DB1AD9FB1725}"/>
              </a:ext>
            </a:extLst>
          </p:cNvPr>
          <p:cNvGrpSpPr/>
          <p:nvPr/>
        </p:nvGrpSpPr>
        <p:grpSpPr>
          <a:xfrm>
            <a:off x="0" y="5144215"/>
            <a:ext cx="1396229" cy="1037632"/>
            <a:chOff x="0" y="4913339"/>
            <a:chExt cx="1732345" cy="1287422"/>
          </a:xfrm>
        </p:grpSpPr>
        <p:grpSp>
          <p:nvGrpSpPr>
            <p:cNvPr id="13" name="object 8">
              <a:extLst>
                <a:ext uri="{FF2B5EF4-FFF2-40B4-BE49-F238E27FC236}">
                  <a16:creationId xmlns:a16="http://schemas.microsoft.com/office/drawing/2014/main" id="{82A444A5-00FB-CB4A-A992-8CC01830A793}"/>
                </a:ext>
              </a:extLst>
            </p:cNvPr>
            <p:cNvGrpSpPr/>
            <p:nvPr/>
          </p:nvGrpSpPr>
          <p:grpSpPr>
            <a:xfrm>
              <a:off x="0" y="4913339"/>
              <a:ext cx="1732345" cy="1287422"/>
              <a:chOff x="7517536" y="8909102"/>
              <a:chExt cx="1273986" cy="946785"/>
            </a:xfrm>
          </p:grpSpPr>
          <p:sp>
            <p:nvSpPr>
              <p:cNvPr id="15" name="object 9">
                <a:extLst>
                  <a:ext uri="{FF2B5EF4-FFF2-40B4-BE49-F238E27FC236}">
                    <a16:creationId xmlns:a16="http://schemas.microsoft.com/office/drawing/2014/main" id="{0271270E-F199-434E-A9AF-E9DEC3DC5528}"/>
                  </a:ext>
                </a:extLst>
              </p:cNvPr>
              <p:cNvSpPr/>
              <p:nvPr/>
            </p:nvSpPr>
            <p:spPr>
              <a:xfrm>
                <a:off x="7517536" y="8909102"/>
                <a:ext cx="859789" cy="946785"/>
              </a:xfrm>
              <a:custGeom>
                <a:avLst/>
                <a:gdLst/>
                <a:ahLst/>
                <a:cxnLst/>
                <a:rect l="l" t="t" r="r" b="b"/>
                <a:pathLst>
                  <a:path w="817245" h="946784">
                    <a:moveTo>
                      <a:pt x="816902" y="0"/>
                    </a:moveTo>
                    <a:lnTo>
                      <a:pt x="0" y="0"/>
                    </a:lnTo>
                    <a:lnTo>
                      <a:pt x="0" y="946607"/>
                    </a:lnTo>
                    <a:lnTo>
                      <a:pt x="816902" y="946607"/>
                    </a:lnTo>
                    <a:lnTo>
                      <a:pt x="816902" y="0"/>
                    </a:lnTo>
                    <a:close/>
                  </a:path>
                </a:pathLst>
              </a:custGeom>
              <a:solidFill>
                <a:srgbClr val="E94575"/>
              </a:solidFill>
            </p:spPr>
            <p:txBody>
              <a:bodyPr wrap="square" lIns="0" tIns="0" rIns="0" bIns="0" rtlCol="0"/>
              <a:lstStyle/>
              <a:p>
                <a:endParaRPr dirty="0"/>
              </a:p>
            </p:txBody>
          </p:sp>
          <p:sp>
            <p:nvSpPr>
              <p:cNvPr id="16" name="object 10">
                <a:extLst>
                  <a:ext uri="{FF2B5EF4-FFF2-40B4-BE49-F238E27FC236}">
                    <a16:creationId xmlns:a16="http://schemas.microsoft.com/office/drawing/2014/main" id="{1C454ABA-9515-464D-88FB-81203DF4ED10}"/>
                  </a:ext>
                </a:extLst>
              </p:cNvPr>
              <p:cNvSpPr/>
              <p:nvPr/>
            </p:nvSpPr>
            <p:spPr>
              <a:xfrm>
                <a:off x="7931732" y="8952728"/>
                <a:ext cx="859790" cy="859790"/>
              </a:xfrm>
              <a:custGeom>
                <a:avLst/>
                <a:gdLst/>
                <a:ahLst/>
                <a:cxnLst/>
                <a:rect l="l" t="t" r="r" b="b"/>
                <a:pathLst>
                  <a:path w="859790" h="859790">
                    <a:moveTo>
                      <a:pt x="429679" y="0"/>
                    </a:moveTo>
                    <a:lnTo>
                      <a:pt x="382861" y="2521"/>
                    </a:lnTo>
                    <a:lnTo>
                      <a:pt x="337504" y="9910"/>
                    </a:lnTo>
                    <a:lnTo>
                      <a:pt x="293869" y="21905"/>
                    </a:lnTo>
                    <a:lnTo>
                      <a:pt x="252218" y="38244"/>
                    </a:lnTo>
                    <a:lnTo>
                      <a:pt x="212814" y="58665"/>
                    </a:lnTo>
                    <a:lnTo>
                      <a:pt x="175918" y="82904"/>
                    </a:lnTo>
                    <a:lnTo>
                      <a:pt x="141793" y="110701"/>
                    </a:lnTo>
                    <a:lnTo>
                      <a:pt x="110701" y="141793"/>
                    </a:lnTo>
                    <a:lnTo>
                      <a:pt x="82904" y="175918"/>
                    </a:lnTo>
                    <a:lnTo>
                      <a:pt x="58665" y="212814"/>
                    </a:lnTo>
                    <a:lnTo>
                      <a:pt x="38244" y="252218"/>
                    </a:lnTo>
                    <a:lnTo>
                      <a:pt x="21905" y="293869"/>
                    </a:lnTo>
                    <a:lnTo>
                      <a:pt x="9910" y="337504"/>
                    </a:lnTo>
                    <a:lnTo>
                      <a:pt x="2521" y="382861"/>
                    </a:lnTo>
                    <a:lnTo>
                      <a:pt x="0" y="429679"/>
                    </a:lnTo>
                    <a:lnTo>
                      <a:pt x="2521" y="476496"/>
                    </a:lnTo>
                    <a:lnTo>
                      <a:pt x="9910" y="521853"/>
                    </a:lnTo>
                    <a:lnTo>
                      <a:pt x="21905" y="565488"/>
                    </a:lnTo>
                    <a:lnTo>
                      <a:pt x="38244" y="607139"/>
                    </a:lnTo>
                    <a:lnTo>
                      <a:pt x="58665" y="646543"/>
                    </a:lnTo>
                    <a:lnTo>
                      <a:pt x="82904" y="683439"/>
                    </a:lnTo>
                    <a:lnTo>
                      <a:pt x="110701" y="717564"/>
                    </a:lnTo>
                    <a:lnTo>
                      <a:pt x="141793" y="748656"/>
                    </a:lnTo>
                    <a:lnTo>
                      <a:pt x="175918" y="776453"/>
                    </a:lnTo>
                    <a:lnTo>
                      <a:pt x="212814" y="800693"/>
                    </a:lnTo>
                    <a:lnTo>
                      <a:pt x="252218" y="821113"/>
                    </a:lnTo>
                    <a:lnTo>
                      <a:pt x="293869" y="837452"/>
                    </a:lnTo>
                    <a:lnTo>
                      <a:pt x="337504" y="849447"/>
                    </a:lnTo>
                    <a:lnTo>
                      <a:pt x="382861" y="856836"/>
                    </a:lnTo>
                    <a:lnTo>
                      <a:pt x="429679" y="859358"/>
                    </a:lnTo>
                    <a:lnTo>
                      <a:pt x="476498" y="856836"/>
                    </a:lnTo>
                    <a:lnTo>
                      <a:pt x="521857" y="849447"/>
                    </a:lnTo>
                    <a:lnTo>
                      <a:pt x="565493" y="837452"/>
                    </a:lnTo>
                    <a:lnTo>
                      <a:pt x="607144" y="821113"/>
                    </a:lnTo>
                    <a:lnTo>
                      <a:pt x="646549" y="800693"/>
                    </a:lnTo>
                    <a:lnTo>
                      <a:pt x="683445" y="776453"/>
                    </a:lnTo>
                    <a:lnTo>
                      <a:pt x="717569" y="748656"/>
                    </a:lnTo>
                    <a:lnTo>
                      <a:pt x="748660" y="717564"/>
                    </a:lnTo>
                    <a:lnTo>
                      <a:pt x="776457" y="683439"/>
                    </a:lnTo>
                    <a:lnTo>
                      <a:pt x="800695" y="646543"/>
                    </a:lnTo>
                    <a:lnTo>
                      <a:pt x="821115" y="607139"/>
                    </a:lnTo>
                    <a:lnTo>
                      <a:pt x="837453" y="565488"/>
                    </a:lnTo>
                    <a:lnTo>
                      <a:pt x="849448" y="521853"/>
                    </a:lnTo>
                    <a:lnTo>
                      <a:pt x="856836" y="476496"/>
                    </a:lnTo>
                    <a:lnTo>
                      <a:pt x="859358" y="429679"/>
                    </a:lnTo>
                    <a:lnTo>
                      <a:pt x="856836" y="382861"/>
                    </a:lnTo>
                    <a:lnTo>
                      <a:pt x="849448" y="337504"/>
                    </a:lnTo>
                    <a:lnTo>
                      <a:pt x="837453" y="293869"/>
                    </a:lnTo>
                    <a:lnTo>
                      <a:pt x="821115" y="252218"/>
                    </a:lnTo>
                    <a:lnTo>
                      <a:pt x="800695" y="212814"/>
                    </a:lnTo>
                    <a:lnTo>
                      <a:pt x="776457" y="175918"/>
                    </a:lnTo>
                    <a:lnTo>
                      <a:pt x="748660" y="141793"/>
                    </a:lnTo>
                    <a:lnTo>
                      <a:pt x="717569" y="110701"/>
                    </a:lnTo>
                    <a:lnTo>
                      <a:pt x="683445" y="82904"/>
                    </a:lnTo>
                    <a:lnTo>
                      <a:pt x="646549" y="58665"/>
                    </a:lnTo>
                    <a:lnTo>
                      <a:pt x="607144" y="38244"/>
                    </a:lnTo>
                    <a:lnTo>
                      <a:pt x="565493" y="21905"/>
                    </a:lnTo>
                    <a:lnTo>
                      <a:pt x="521857" y="9910"/>
                    </a:lnTo>
                    <a:lnTo>
                      <a:pt x="476498" y="2521"/>
                    </a:lnTo>
                    <a:lnTo>
                      <a:pt x="429679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7" name="object 11">
                <a:extLst>
                  <a:ext uri="{FF2B5EF4-FFF2-40B4-BE49-F238E27FC236}">
                    <a16:creationId xmlns:a16="http://schemas.microsoft.com/office/drawing/2014/main" id="{4E9081EE-A5C6-9144-9235-2C7044882669}"/>
                  </a:ext>
                </a:extLst>
              </p:cNvPr>
              <p:cNvSpPr/>
              <p:nvPr/>
            </p:nvSpPr>
            <p:spPr>
              <a:xfrm>
                <a:off x="7931732" y="8952731"/>
                <a:ext cx="859790" cy="859790"/>
              </a:xfrm>
              <a:custGeom>
                <a:avLst/>
                <a:gdLst/>
                <a:ahLst/>
                <a:cxnLst/>
                <a:rect l="l" t="t" r="r" b="b"/>
                <a:pathLst>
                  <a:path w="859790" h="859790">
                    <a:moveTo>
                      <a:pt x="859358" y="429679"/>
                    </a:moveTo>
                    <a:lnTo>
                      <a:pt x="856836" y="476496"/>
                    </a:lnTo>
                    <a:lnTo>
                      <a:pt x="849448" y="521853"/>
                    </a:lnTo>
                    <a:lnTo>
                      <a:pt x="837453" y="565488"/>
                    </a:lnTo>
                    <a:lnTo>
                      <a:pt x="821115" y="607139"/>
                    </a:lnTo>
                    <a:lnTo>
                      <a:pt x="800695" y="646543"/>
                    </a:lnTo>
                    <a:lnTo>
                      <a:pt x="776457" y="683439"/>
                    </a:lnTo>
                    <a:lnTo>
                      <a:pt x="748660" y="717564"/>
                    </a:lnTo>
                    <a:lnTo>
                      <a:pt x="717569" y="748656"/>
                    </a:lnTo>
                    <a:lnTo>
                      <a:pt x="683445" y="776453"/>
                    </a:lnTo>
                    <a:lnTo>
                      <a:pt x="646549" y="800693"/>
                    </a:lnTo>
                    <a:lnTo>
                      <a:pt x="607144" y="821113"/>
                    </a:lnTo>
                    <a:lnTo>
                      <a:pt x="565493" y="837452"/>
                    </a:lnTo>
                    <a:lnTo>
                      <a:pt x="521857" y="849447"/>
                    </a:lnTo>
                    <a:lnTo>
                      <a:pt x="476498" y="856836"/>
                    </a:lnTo>
                    <a:lnTo>
                      <a:pt x="429679" y="859358"/>
                    </a:lnTo>
                    <a:lnTo>
                      <a:pt x="382861" y="856836"/>
                    </a:lnTo>
                    <a:lnTo>
                      <a:pt x="337504" y="849447"/>
                    </a:lnTo>
                    <a:lnTo>
                      <a:pt x="293869" y="837452"/>
                    </a:lnTo>
                    <a:lnTo>
                      <a:pt x="252218" y="821113"/>
                    </a:lnTo>
                    <a:lnTo>
                      <a:pt x="212814" y="800693"/>
                    </a:lnTo>
                    <a:lnTo>
                      <a:pt x="175918" y="776453"/>
                    </a:lnTo>
                    <a:lnTo>
                      <a:pt x="141793" y="748656"/>
                    </a:lnTo>
                    <a:lnTo>
                      <a:pt x="110701" y="717564"/>
                    </a:lnTo>
                    <a:lnTo>
                      <a:pt x="82904" y="683439"/>
                    </a:lnTo>
                    <a:lnTo>
                      <a:pt x="58665" y="646543"/>
                    </a:lnTo>
                    <a:lnTo>
                      <a:pt x="38244" y="607139"/>
                    </a:lnTo>
                    <a:lnTo>
                      <a:pt x="21905" y="565488"/>
                    </a:lnTo>
                    <a:lnTo>
                      <a:pt x="9910" y="521853"/>
                    </a:lnTo>
                    <a:lnTo>
                      <a:pt x="2521" y="476496"/>
                    </a:lnTo>
                    <a:lnTo>
                      <a:pt x="0" y="429679"/>
                    </a:lnTo>
                    <a:lnTo>
                      <a:pt x="2521" y="382861"/>
                    </a:lnTo>
                    <a:lnTo>
                      <a:pt x="9910" y="337504"/>
                    </a:lnTo>
                    <a:lnTo>
                      <a:pt x="21905" y="293869"/>
                    </a:lnTo>
                    <a:lnTo>
                      <a:pt x="38244" y="252218"/>
                    </a:lnTo>
                    <a:lnTo>
                      <a:pt x="58665" y="212814"/>
                    </a:lnTo>
                    <a:lnTo>
                      <a:pt x="82904" y="175918"/>
                    </a:lnTo>
                    <a:lnTo>
                      <a:pt x="110701" y="141793"/>
                    </a:lnTo>
                    <a:lnTo>
                      <a:pt x="141793" y="110701"/>
                    </a:lnTo>
                    <a:lnTo>
                      <a:pt x="175918" y="82904"/>
                    </a:lnTo>
                    <a:lnTo>
                      <a:pt x="212814" y="58665"/>
                    </a:lnTo>
                    <a:lnTo>
                      <a:pt x="252218" y="38244"/>
                    </a:lnTo>
                    <a:lnTo>
                      <a:pt x="293869" y="21905"/>
                    </a:lnTo>
                    <a:lnTo>
                      <a:pt x="337504" y="9910"/>
                    </a:lnTo>
                    <a:lnTo>
                      <a:pt x="382861" y="2521"/>
                    </a:lnTo>
                    <a:lnTo>
                      <a:pt x="429679" y="0"/>
                    </a:lnTo>
                    <a:lnTo>
                      <a:pt x="476498" y="2521"/>
                    </a:lnTo>
                    <a:lnTo>
                      <a:pt x="521857" y="9910"/>
                    </a:lnTo>
                    <a:lnTo>
                      <a:pt x="565493" y="21905"/>
                    </a:lnTo>
                    <a:lnTo>
                      <a:pt x="607144" y="38244"/>
                    </a:lnTo>
                    <a:lnTo>
                      <a:pt x="646549" y="58665"/>
                    </a:lnTo>
                    <a:lnTo>
                      <a:pt x="683445" y="82904"/>
                    </a:lnTo>
                    <a:lnTo>
                      <a:pt x="717569" y="110701"/>
                    </a:lnTo>
                    <a:lnTo>
                      <a:pt x="748660" y="141793"/>
                    </a:lnTo>
                    <a:lnTo>
                      <a:pt x="776457" y="175918"/>
                    </a:lnTo>
                    <a:lnTo>
                      <a:pt x="800695" y="212814"/>
                    </a:lnTo>
                    <a:lnTo>
                      <a:pt x="821115" y="252218"/>
                    </a:lnTo>
                    <a:lnTo>
                      <a:pt x="837453" y="293869"/>
                    </a:lnTo>
                    <a:lnTo>
                      <a:pt x="849448" y="337504"/>
                    </a:lnTo>
                    <a:lnTo>
                      <a:pt x="856836" y="382861"/>
                    </a:lnTo>
                    <a:lnTo>
                      <a:pt x="859358" y="429679"/>
                    </a:lnTo>
                    <a:close/>
                  </a:path>
                </a:pathLst>
              </a:custGeom>
              <a:ln w="98425">
                <a:solidFill>
                  <a:srgbClr val="E94775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14" name="object 20">
              <a:extLst>
                <a:ext uri="{FF2B5EF4-FFF2-40B4-BE49-F238E27FC236}">
                  <a16:creationId xmlns:a16="http://schemas.microsoft.com/office/drawing/2014/main" id="{DF34D680-34FB-3A43-AF3B-835E69D13140}"/>
                </a:ext>
              </a:extLst>
            </p:cNvPr>
            <p:cNvSpPr/>
            <p:nvPr/>
          </p:nvSpPr>
          <p:spPr>
            <a:xfrm>
              <a:off x="723821" y="5133090"/>
              <a:ext cx="847920" cy="847920"/>
            </a:xfrm>
            <a:custGeom>
              <a:avLst/>
              <a:gdLst/>
              <a:ahLst/>
              <a:cxnLst/>
              <a:rect l="l" t="t" r="r" b="b"/>
              <a:pathLst>
                <a:path w="623570" h="623570">
                  <a:moveTo>
                    <a:pt x="467321" y="311543"/>
                  </a:moveTo>
                  <a:lnTo>
                    <a:pt x="464156" y="374330"/>
                  </a:lnTo>
                  <a:lnTo>
                    <a:pt x="455079" y="432810"/>
                  </a:lnTo>
                  <a:lnTo>
                    <a:pt x="440716" y="485730"/>
                  </a:lnTo>
                  <a:lnTo>
                    <a:pt x="421693" y="531837"/>
                  </a:lnTo>
                  <a:lnTo>
                    <a:pt x="398638" y="569880"/>
                  </a:lnTo>
                  <a:lnTo>
                    <a:pt x="372177" y="598604"/>
                  </a:lnTo>
                  <a:lnTo>
                    <a:pt x="311543" y="623087"/>
                  </a:lnTo>
                  <a:lnTo>
                    <a:pt x="280150" y="616757"/>
                  </a:lnTo>
                  <a:lnTo>
                    <a:pt x="224448" y="569880"/>
                  </a:lnTo>
                  <a:lnTo>
                    <a:pt x="201393" y="531837"/>
                  </a:lnTo>
                  <a:lnTo>
                    <a:pt x="182371" y="485730"/>
                  </a:lnTo>
                  <a:lnTo>
                    <a:pt x="168007" y="432810"/>
                  </a:lnTo>
                  <a:lnTo>
                    <a:pt x="158930" y="374330"/>
                  </a:lnTo>
                  <a:lnTo>
                    <a:pt x="155765" y="311543"/>
                  </a:lnTo>
                  <a:lnTo>
                    <a:pt x="158930" y="248757"/>
                  </a:lnTo>
                  <a:lnTo>
                    <a:pt x="168007" y="190277"/>
                  </a:lnTo>
                  <a:lnTo>
                    <a:pt x="182371" y="137357"/>
                  </a:lnTo>
                  <a:lnTo>
                    <a:pt x="201393" y="91249"/>
                  </a:lnTo>
                  <a:lnTo>
                    <a:pt x="224448" y="53207"/>
                  </a:lnTo>
                  <a:lnTo>
                    <a:pt x="250909" y="24482"/>
                  </a:lnTo>
                  <a:lnTo>
                    <a:pt x="311543" y="0"/>
                  </a:lnTo>
                  <a:lnTo>
                    <a:pt x="342937" y="6329"/>
                  </a:lnTo>
                  <a:lnTo>
                    <a:pt x="398638" y="53207"/>
                  </a:lnTo>
                  <a:lnTo>
                    <a:pt x="421693" y="91249"/>
                  </a:lnTo>
                  <a:lnTo>
                    <a:pt x="440716" y="137357"/>
                  </a:lnTo>
                  <a:lnTo>
                    <a:pt x="455079" y="190277"/>
                  </a:lnTo>
                  <a:lnTo>
                    <a:pt x="464156" y="248757"/>
                  </a:lnTo>
                  <a:lnTo>
                    <a:pt x="467321" y="311543"/>
                  </a:lnTo>
                  <a:close/>
                </a:path>
                <a:path w="623570" h="623570">
                  <a:moveTo>
                    <a:pt x="311543" y="0"/>
                  </a:moveTo>
                  <a:lnTo>
                    <a:pt x="265506" y="3377"/>
                  </a:lnTo>
                  <a:lnTo>
                    <a:pt x="221566" y="13190"/>
                  </a:lnTo>
                  <a:lnTo>
                    <a:pt x="180205" y="28955"/>
                  </a:lnTo>
                  <a:lnTo>
                    <a:pt x="141905" y="50191"/>
                  </a:lnTo>
                  <a:lnTo>
                    <a:pt x="107148" y="76416"/>
                  </a:lnTo>
                  <a:lnTo>
                    <a:pt x="76416" y="107148"/>
                  </a:lnTo>
                  <a:lnTo>
                    <a:pt x="50191" y="141905"/>
                  </a:lnTo>
                  <a:lnTo>
                    <a:pt x="28955" y="180205"/>
                  </a:lnTo>
                  <a:lnTo>
                    <a:pt x="13190" y="221566"/>
                  </a:lnTo>
                  <a:lnTo>
                    <a:pt x="3377" y="265506"/>
                  </a:lnTo>
                  <a:lnTo>
                    <a:pt x="0" y="311543"/>
                  </a:lnTo>
                  <a:lnTo>
                    <a:pt x="311543" y="311543"/>
                  </a:lnTo>
                  <a:lnTo>
                    <a:pt x="311543" y="0"/>
                  </a:lnTo>
                  <a:close/>
                </a:path>
                <a:path w="623570" h="623570">
                  <a:moveTo>
                    <a:pt x="623100" y="311543"/>
                  </a:moveTo>
                  <a:lnTo>
                    <a:pt x="619722" y="265506"/>
                  </a:lnTo>
                  <a:lnTo>
                    <a:pt x="609909" y="221566"/>
                  </a:lnTo>
                  <a:lnTo>
                    <a:pt x="594143" y="180205"/>
                  </a:lnTo>
                  <a:lnTo>
                    <a:pt x="572907" y="141905"/>
                  </a:lnTo>
                  <a:lnTo>
                    <a:pt x="546682" y="107148"/>
                  </a:lnTo>
                  <a:lnTo>
                    <a:pt x="515949" y="76416"/>
                  </a:lnTo>
                  <a:lnTo>
                    <a:pt x="481191" y="50191"/>
                  </a:lnTo>
                  <a:lnTo>
                    <a:pt x="442889" y="28955"/>
                  </a:lnTo>
                  <a:lnTo>
                    <a:pt x="401526" y="13190"/>
                  </a:lnTo>
                  <a:lnTo>
                    <a:pt x="357584" y="3377"/>
                  </a:lnTo>
                  <a:lnTo>
                    <a:pt x="311543" y="0"/>
                  </a:lnTo>
                  <a:lnTo>
                    <a:pt x="311543" y="311543"/>
                  </a:lnTo>
                  <a:lnTo>
                    <a:pt x="623100" y="311543"/>
                  </a:lnTo>
                  <a:close/>
                </a:path>
                <a:path w="623570" h="623570">
                  <a:moveTo>
                    <a:pt x="0" y="311543"/>
                  </a:moveTo>
                  <a:lnTo>
                    <a:pt x="3377" y="357581"/>
                  </a:lnTo>
                  <a:lnTo>
                    <a:pt x="13190" y="401521"/>
                  </a:lnTo>
                  <a:lnTo>
                    <a:pt x="28955" y="442882"/>
                  </a:lnTo>
                  <a:lnTo>
                    <a:pt x="50191" y="481181"/>
                  </a:lnTo>
                  <a:lnTo>
                    <a:pt x="76416" y="515938"/>
                  </a:lnTo>
                  <a:lnTo>
                    <a:pt x="107148" y="546670"/>
                  </a:lnTo>
                  <a:lnTo>
                    <a:pt x="141905" y="572895"/>
                  </a:lnTo>
                  <a:lnTo>
                    <a:pt x="180205" y="594131"/>
                  </a:lnTo>
                  <a:lnTo>
                    <a:pt x="221566" y="609896"/>
                  </a:lnTo>
                  <a:lnTo>
                    <a:pt x="265506" y="619709"/>
                  </a:lnTo>
                  <a:lnTo>
                    <a:pt x="311543" y="623087"/>
                  </a:lnTo>
                  <a:lnTo>
                    <a:pt x="311543" y="311543"/>
                  </a:lnTo>
                  <a:lnTo>
                    <a:pt x="0" y="311543"/>
                  </a:lnTo>
                  <a:close/>
                </a:path>
                <a:path w="623570" h="623570">
                  <a:moveTo>
                    <a:pt x="311543" y="311543"/>
                  </a:moveTo>
                  <a:lnTo>
                    <a:pt x="311543" y="623087"/>
                  </a:lnTo>
                  <a:lnTo>
                    <a:pt x="357584" y="619709"/>
                  </a:lnTo>
                  <a:lnTo>
                    <a:pt x="401526" y="609896"/>
                  </a:lnTo>
                  <a:lnTo>
                    <a:pt x="442889" y="594131"/>
                  </a:lnTo>
                  <a:lnTo>
                    <a:pt x="481191" y="572895"/>
                  </a:lnTo>
                  <a:lnTo>
                    <a:pt x="515949" y="546670"/>
                  </a:lnTo>
                  <a:lnTo>
                    <a:pt x="546682" y="515938"/>
                  </a:lnTo>
                  <a:lnTo>
                    <a:pt x="572907" y="481181"/>
                  </a:lnTo>
                  <a:lnTo>
                    <a:pt x="594143" y="442882"/>
                  </a:lnTo>
                  <a:lnTo>
                    <a:pt x="609909" y="401521"/>
                  </a:lnTo>
                  <a:lnTo>
                    <a:pt x="619722" y="357581"/>
                  </a:lnTo>
                  <a:lnTo>
                    <a:pt x="623100" y="311543"/>
                  </a:lnTo>
                  <a:lnTo>
                    <a:pt x="311543" y="311543"/>
                  </a:lnTo>
                  <a:close/>
                </a:path>
                <a:path w="623570" h="623570">
                  <a:moveTo>
                    <a:pt x="543699" y="103847"/>
                  </a:moveTo>
                  <a:lnTo>
                    <a:pt x="506506" y="68575"/>
                  </a:lnTo>
                  <a:lnTo>
                    <a:pt x="463908" y="39762"/>
                  </a:lnTo>
                  <a:lnTo>
                    <a:pt x="416691" y="18200"/>
                  </a:lnTo>
                  <a:lnTo>
                    <a:pt x="365641" y="4682"/>
                  </a:lnTo>
                  <a:lnTo>
                    <a:pt x="311543" y="0"/>
                  </a:lnTo>
                  <a:lnTo>
                    <a:pt x="257451" y="4682"/>
                  </a:lnTo>
                  <a:lnTo>
                    <a:pt x="206401" y="18200"/>
                  </a:lnTo>
                  <a:lnTo>
                    <a:pt x="159182" y="39762"/>
                  </a:lnTo>
                  <a:lnTo>
                    <a:pt x="116582" y="68575"/>
                  </a:lnTo>
                  <a:lnTo>
                    <a:pt x="79387" y="103847"/>
                  </a:lnTo>
                  <a:lnTo>
                    <a:pt x="116582" y="121478"/>
                  </a:lnTo>
                  <a:lnTo>
                    <a:pt x="159182" y="135882"/>
                  </a:lnTo>
                  <a:lnTo>
                    <a:pt x="206401" y="146663"/>
                  </a:lnTo>
                  <a:lnTo>
                    <a:pt x="257451" y="153423"/>
                  </a:lnTo>
                  <a:lnTo>
                    <a:pt x="311543" y="155765"/>
                  </a:lnTo>
                  <a:lnTo>
                    <a:pt x="365641" y="153423"/>
                  </a:lnTo>
                  <a:lnTo>
                    <a:pt x="416691" y="146663"/>
                  </a:lnTo>
                  <a:lnTo>
                    <a:pt x="463908" y="135882"/>
                  </a:lnTo>
                  <a:lnTo>
                    <a:pt x="506506" y="121478"/>
                  </a:lnTo>
                  <a:lnTo>
                    <a:pt x="543699" y="103847"/>
                  </a:lnTo>
                  <a:close/>
                </a:path>
                <a:path w="623570" h="623570">
                  <a:moveTo>
                    <a:pt x="79387" y="519239"/>
                  </a:moveTo>
                  <a:lnTo>
                    <a:pt x="116582" y="554511"/>
                  </a:lnTo>
                  <a:lnTo>
                    <a:pt x="159182" y="583324"/>
                  </a:lnTo>
                  <a:lnTo>
                    <a:pt x="206401" y="604886"/>
                  </a:lnTo>
                  <a:lnTo>
                    <a:pt x="257451" y="618405"/>
                  </a:lnTo>
                  <a:lnTo>
                    <a:pt x="311543" y="623087"/>
                  </a:lnTo>
                  <a:lnTo>
                    <a:pt x="365641" y="618405"/>
                  </a:lnTo>
                  <a:lnTo>
                    <a:pt x="416691" y="604886"/>
                  </a:lnTo>
                  <a:lnTo>
                    <a:pt x="463908" y="583324"/>
                  </a:lnTo>
                  <a:lnTo>
                    <a:pt x="506506" y="554511"/>
                  </a:lnTo>
                  <a:lnTo>
                    <a:pt x="543699" y="519239"/>
                  </a:lnTo>
                  <a:lnTo>
                    <a:pt x="506506" y="501609"/>
                  </a:lnTo>
                  <a:lnTo>
                    <a:pt x="463908" y="487204"/>
                  </a:lnTo>
                  <a:lnTo>
                    <a:pt x="416691" y="476423"/>
                  </a:lnTo>
                  <a:lnTo>
                    <a:pt x="365641" y="469663"/>
                  </a:lnTo>
                  <a:lnTo>
                    <a:pt x="311543" y="467321"/>
                  </a:lnTo>
                  <a:lnTo>
                    <a:pt x="257451" y="469663"/>
                  </a:lnTo>
                  <a:lnTo>
                    <a:pt x="206401" y="476423"/>
                  </a:lnTo>
                  <a:lnTo>
                    <a:pt x="159182" y="487204"/>
                  </a:lnTo>
                  <a:lnTo>
                    <a:pt x="116582" y="501609"/>
                  </a:lnTo>
                  <a:lnTo>
                    <a:pt x="79387" y="519239"/>
                  </a:lnTo>
                  <a:close/>
                </a:path>
              </a:pathLst>
            </a:custGeom>
            <a:ln w="34925">
              <a:solidFill>
                <a:srgbClr val="33304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9" name="Picture 18" descr="A person with the arms crossed&#10;&#10;Description automatically generated with medium confidence">
            <a:extLst>
              <a:ext uri="{FF2B5EF4-FFF2-40B4-BE49-F238E27FC236}">
                <a16:creationId xmlns:a16="http://schemas.microsoft.com/office/drawing/2014/main" id="{6B2C074E-BEF6-2C4F-B0AC-09CC7CCECCB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2336897"/>
            <a:ext cx="1779873" cy="1741590"/>
          </a:xfrm>
          <a:prstGeom prst="rect">
            <a:avLst/>
          </a:prstGeom>
          <a:ln w="53975">
            <a:noFill/>
          </a:ln>
        </p:spPr>
      </p:pic>
      <p:pic>
        <p:nvPicPr>
          <p:cNvPr id="20" name="Picture 19" descr="A picture containing text, person, outdoor&#10;&#10;Description automatically generated">
            <a:extLst>
              <a:ext uri="{FF2B5EF4-FFF2-40B4-BE49-F238E27FC236}">
                <a16:creationId xmlns:a16="http://schemas.microsoft.com/office/drawing/2014/main" id="{5485A56D-4A9C-E74B-B987-78E773B89A5A}"/>
              </a:ext>
            </a:extLst>
          </p:cNvPr>
          <p:cNvPicPr>
            <a:picLocks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3"/>
          <a:stretch/>
        </p:blipFill>
        <p:spPr>
          <a:xfrm>
            <a:off x="1766432" y="2339293"/>
            <a:ext cx="1743444" cy="1737268"/>
          </a:xfrm>
          <a:prstGeom prst="rect">
            <a:avLst/>
          </a:prstGeom>
          <a:ln w="53975">
            <a:noFill/>
          </a:ln>
        </p:spPr>
      </p:pic>
      <p:pic>
        <p:nvPicPr>
          <p:cNvPr id="21" name="Picture 20" descr="A person wearing glasses&#10;&#10;Description automatically generated with medium confidence">
            <a:extLst>
              <a:ext uri="{FF2B5EF4-FFF2-40B4-BE49-F238E27FC236}">
                <a16:creationId xmlns:a16="http://schemas.microsoft.com/office/drawing/2014/main" id="{15A860FE-22F2-4842-AE94-BCEE06981F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07889" y="2332840"/>
            <a:ext cx="1743444" cy="1743524"/>
          </a:xfrm>
          <a:prstGeom prst="rect">
            <a:avLst/>
          </a:prstGeom>
          <a:ln w="53975">
            <a:noFill/>
          </a:ln>
        </p:spPr>
      </p:pic>
      <p:pic>
        <p:nvPicPr>
          <p:cNvPr id="22" name="Picture 21" descr="A person sitting on a couch&#10;&#10;Description automatically generated">
            <a:extLst>
              <a:ext uri="{FF2B5EF4-FFF2-40B4-BE49-F238E27FC236}">
                <a16:creationId xmlns:a16="http://schemas.microsoft.com/office/drawing/2014/main" id="{E0ED075F-0B7C-3648-B7A2-574D9CCDD7B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45723" y="2332840"/>
            <a:ext cx="1739408" cy="1738398"/>
          </a:xfrm>
          <a:prstGeom prst="rect">
            <a:avLst/>
          </a:prstGeom>
          <a:ln w="53975">
            <a:noFill/>
          </a:ln>
        </p:spPr>
      </p:pic>
      <p:pic>
        <p:nvPicPr>
          <p:cNvPr id="23" name="Picture 22" descr="A person sitting in a chair outside&#10;&#10;Description automatically generated">
            <a:extLst>
              <a:ext uri="{FF2B5EF4-FFF2-40B4-BE49-F238E27FC236}">
                <a16:creationId xmlns:a16="http://schemas.microsoft.com/office/drawing/2014/main" id="{F9061278-D48A-464F-AA76-8F5D48436AD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15"/>
          <a:stretch/>
        </p:blipFill>
        <p:spPr>
          <a:xfrm>
            <a:off x="6980897" y="2327714"/>
            <a:ext cx="1739408" cy="1741049"/>
          </a:xfrm>
          <a:prstGeom prst="rect">
            <a:avLst/>
          </a:prstGeom>
          <a:ln w="53975">
            <a:noFill/>
          </a:ln>
        </p:spPr>
      </p:pic>
      <p:pic>
        <p:nvPicPr>
          <p:cNvPr id="24" name="Picture 23" descr="A person sitting at a table&#10;&#10;Description automatically generated with medium confidence">
            <a:extLst>
              <a:ext uri="{FF2B5EF4-FFF2-40B4-BE49-F238E27FC236}">
                <a16:creationId xmlns:a16="http://schemas.microsoft.com/office/drawing/2014/main" id="{BC739937-AD8C-6644-B818-723DE294DEB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15368" y="2325700"/>
            <a:ext cx="1739408" cy="1739928"/>
          </a:xfrm>
          <a:prstGeom prst="rect">
            <a:avLst/>
          </a:prstGeom>
          <a:ln w="53975">
            <a:noFill/>
          </a:ln>
        </p:spPr>
      </p:pic>
      <p:pic>
        <p:nvPicPr>
          <p:cNvPr id="25" name="Picture 24" descr="A person standing in a kitchen&#10;&#10;Description automatically generated with medium confidence">
            <a:extLst>
              <a:ext uri="{FF2B5EF4-FFF2-40B4-BE49-F238E27FC236}">
                <a16:creationId xmlns:a16="http://schemas.microsoft.com/office/drawing/2014/main" id="{BD8B1AA7-48AB-6447-B8C0-6F4C6AC7A72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52592" y="2327714"/>
            <a:ext cx="1739408" cy="1739613"/>
          </a:xfrm>
          <a:prstGeom prst="rect">
            <a:avLst/>
          </a:prstGeom>
          <a:ln w="53975">
            <a:noFill/>
          </a:ln>
        </p:spPr>
      </p:pic>
      <p:sp>
        <p:nvSpPr>
          <p:cNvPr id="31" name="object 5">
            <a:extLst>
              <a:ext uri="{FF2B5EF4-FFF2-40B4-BE49-F238E27FC236}">
                <a16:creationId xmlns:a16="http://schemas.microsoft.com/office/drawing/2014/main" id="{AD20E0C9-94AF-624A-8D76-B234C96A38BC}"/>
              </a:ext>
            </a:extLst>
          </p:cNvPr>
          <p:cNvSpPr txBox="1"/>
          <p:nvPr/>
        </p:nvSpPr>
        <p:spPr>
          <a:xfrm>
            <a:off x="9585072" y="5847870"/>
            <a:ext cx="2930246" cy="2128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spc="-45" dirty="0">
                <a:solidFill>
                  <a:srgbClr val="2D3051"/>
                </a:solidFill>
                <a:cs typeface="Arial"/>
                <a:hlinkClick r:id="rId9"/>
              </a:rPr>
              <a:t>atlas@idf.org</a:t>
            </a:r>
            <a:r>
              <a:rPr sz="1300" spc="140" dirty="0">
                <a:solidFill>
                  <a:srgbClr val="2D3051"/>
                </a:solidFill>
                <a:cs typeface="Arial"/>
              </a:rPr>
              <a:t> </a:t>
            </a:r>
            <a:r>
              <a:rPr sz="1300" spc="-25" dirty="0">
                <a:solidFill>
                  <a:srgbClr val="2D3051"/>
                </a:solidFill>
                <a:cs typeface="Arial"/>
              </a:rPr>
              <a:t>|</a:t>
            </a:r>
            <a:r>
              <a:rPr sz="1300" spc="145" dirty="0">
                <a:solidFill>
                  <a:srgbClr val="2D3051"/>
                </a:solidFill>
                <a:cs typeface="Arial"/>
              </a:rPr>
              <a:t> </a:t>
            </a:r>
            <a:r>
              <a:rPr sz="1300" spc="-30" dirty="0">
                <a:solidFill>
                  <a:srgbClr val="2D3051"/>
                </a:solidFill>
                <a:cs typeface="Arial"/>
                <a:hlinkClick r:id="rId10"/>
              </a:rPr>
              <a:t>www.diabetesatlas.org</a:t>
            </a:r>
            <a:endParaRPr sz="1300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811195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7567" y="791308"/>
            <a:ext cx="11227777" cy="5952007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CA772-74AE-4F60-B14F-7D2A809BB42D}" type="datetimeFigureOut">
              <a:rPr lang="en-US" smtClean="0"/>
              <a:t>3/1/2023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176C8-8572-49BC-863A-F5D2B621FC51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ound Same Side Corner Rectangle 9"/>
          <p:cNvSpPr/>
          <p:nvPr/>
        </p:nvSpPr>
        <p:spPr>
          <a:xfrm rot="5400000">
            <a:off x="107010" y="100782"/>
            <a:ext cx="381001" cy="595024"/>
          </a:xfrm>
          <a:prstGeom prst="round2SameRect">
            <a:avLst>
              <a:gd name="adj1" fmla="val 48334"/>
              <a:gd name="adj2" fmla="val 0"/>
            </a:avLst>
          </a:prstGeom>
          <a:solidFill>
            <a:srgbClr val="A525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ound Same Side Corner Rectangle 9">
            <a:extLst>
              <a:ext uri="{FF2B5EF4-FFF2-40B4-BE49-F238E27FC236}">
                <a16:creationId xmlns:a16="http://schemas.microsoft.com/office/drawing/2014/main" id="{B555ACE8-C117-4773-9876-0BB730B9C4EB}"/>
              </a:ext>
            </a:extLst>
          </p:cNvPr>
          <p:cNvSpPr/>
          <p:nvPr/>
        </p:nvSpPr>
        <p:spPr>
          <a:xfrm rot="5400000">
            <a:off x="107010" y="91990"/>
            <a:ext cx="381001" cy="595024"/>
          </a:xfrm>
          <a:prstGeom prst="round2SameRect">
            <a:avLst>
              <a:gd name="adj1" fmla="val 48334"/>
              <a:gd name="adj2" fmla="val 0"/>
            </a:avLst>
          </a:prstGeom>
          <a:solidFill>
            <a:srgbClr val="A525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3AA03AEB-58CC-4051-8EB4-BC5483C3D1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7567" y="70903"/>
            <a:ext cx="11227777" cy="637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76" b="12392"/>
          <a:stretch/>
        </p:blipFill>
        <p:spPr>
          <a:xfrm>
            <a:off x="10654023" y="6057899"/>
            <a:ext cx="1191321" cy="584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487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5400" b="1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CA772-74AE-4F60-B14F-7D2A809BB42D}" type="datetimeFigureOut">
              <a:rPr lang="en-US" smtClean="0"/>
              <a:t>3/1/2023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176C8-8572-49BC-863A-F5D2B621FC51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FA58F01-478C-4DB7-964E-0951CE24DE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4369" y="6173152"/>
            <a:ext cx="3203063" cy="73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046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9424" y="782515"/>
            <a:ext cx="5338622" cy="59389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3955" y="782513"/>
            <a:ext cx="5693245" cy="59389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CA772-74AE-4F60-B14F-7D2A809BB42D}" type="datetimeFigureOut">
              <a:rPr lang="en-US" smtClean="0"/>
              <a:t>3/1/2023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176C8-8572-49BC-863A-F5D2B621FC51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ound Same Side Corner Rectangle 9">
            <a:extLst>
              <a:ext uri="{FF2B5EF4-FFF2-40B4-BE49-F238E27FC236}">
                <a16:creationId xmlns:a16="http://schemas.microsoft.com/office/drawing/2014/main" id="{3E8C5EA8-BD37-4EDE-84E0-0CA2C17E0239}"/>
              </a:ext>
            </a:extLst>
          </p:cNvPr>
          <p:cNvSpPr/>
          <p:nvPr/>
        </p:nvSpPr>
        <p:spPr>
          <a:xfrm rot="5400000">
            <a:off x="107010" y="91990"/>
            <a:ext cx="381001" cy="595024"/>
          </a:xfrm>
          <a:prstGeom prst="round2SameRect">
            <a:avLst>
              <a:gd name="adj1" fmla="val 48334"/>
              <a:gd name="adj2" fmla="val 0"/>
            </a:avLst>
          </a:prstGeom>
          <a:solidFill>
            <a:srgbClr val="A525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1DD56CD7-3211-490C-94FA-35F53B93BA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9424" y="70903"/>
            <a:ext cx="11227777" cy="637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6984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5023" y="804084"/>
            <a:ext cx="5500977" cy="688311"/>
          </a:xfrm>
        </p:spPr>
        <p:txBody>
          <a:bodyPr anchor="ctr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5024" y="1583172"/>
            <a:ext cx="5500976" cy="51233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39610" y="804083"/>
            <a:ext cx="5580185" cy="688311"/>
          </a:xfrm>
        </p:spPr>
        <p:txBody>
          <a:bodyPr anchor="ctr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CA772-74AE-4F60-B14F-7D2A809BB42D}" type="datetimeFigureOut">
              <a:rPr lang="en-US" smtClean="0"/>
              <a:t>3/1/2023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176C8-8572-49BC-863A-F5D2B621FC51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Round Same Side Corner Rectangle 9">
            <a:extLst>
              <a:ext uri="{FF2B5EF4-FFF2-40B4-BE49-F238E27FC236}">
                <a16:creationId xmlns:a16="http://schemas.microsoft.com/office/drawing/2014/main" id="{4C22F295-A19D-4D75-8267-A86DBA51B4FF}"/>
              </a:ext>
            </a:extLst>
          </p:cNvPr>
          <p:cNvSpPr/>
          <p:nvPr/>
        </p:nvSpPr>
        <p:spPr>
          <a:xfrm rot="5400000">
            <a:off x="107010" y="91990"/>
            <a:ext cx="381001" cy="595024"/>
          </a:xfrm>
          <a:prstGeom prst="round2SameRect">
            <a:avLst>
              <a:gd name="adj1" fmla="val 48334"/>
              <a:gd name="adj2" fmla="val 0"/>
            </a:avLst>
          </a:prstGeom>
          <a:solidFill>
            <a:srgbClr val="A525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Content Placeholder 5">
            <a:extLst>
              <a:ext uri="{FF2B5EF4-FFF2-40B4-BE49-F238E27FC236}">
                <a16:creationId xmlns:a16="http://schemas.microsoft.com/office/drawing/2014/main" id="{EE40025F-A244-4FBC-8985-75EDB70B56A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39610" y="1598168"/>
            <a:ext cx="5580185" cy="51233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80DF3DB3-D1C9-4920-B316-0B48C5B48A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023" y="70903"/>
            <a:ext cx="11227777" cy="637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3621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CA772-74AE-4F60-B14F-7D2A809BB42D}" type="datetimeFigureOut">
              <a:rPr lang="en-US" smtClean="0"/>
              <a:t>3/1/2023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176C8-8572-49BC-863A-F5D2B621FC51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ound Same Side Corner Rectangle 9">
            <a:extLst>
              <a:ext uri="{FF2B5EF4-FFF2-40B4-BE49-F238E27FC236}">
                <a16:creationId xmlns:a16="http://schemas.microsoft.com/office/drawing/2014/main" id="{BDBAB0E5-F63C-4D42-9543-61063EE31A49}"/>
              </a:ext>
            </a:extLst>
          </p:cNvPr>
          <p:cNvSpPr/>
          <p:nvPr/>
        </p:nvSpPr>
        <p:spPr>
          <a:xfrm rot="5400000">
            <a:off x="107010" y="91990"/>
            <a:ext cx="381001" cy="595024"/>
          </a:xfrm>
          <a:prstGeom prst="round2SameRect">
            <a:avLst>
              <a:gd name="adj1" fmla="val 48334"/>
              <a:gd name="adj2" fmla="val 0"/>
            </a:avLst>
          </a:prstGeom>
          <a:solidFill>
            <a:srgbClr val="A525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F566D60B-A4B4-4AC5-94EA-2B72663421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023" y="70903"/>
            <a:ext cx="11227777" cy="637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69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CA772-74AE-4F60-B14F-7D2A809BB42D}" type="datetimeFigureOut">
              <a:rPr lang="en-US" smtClean="0"/>
              <a:t>3/1/2023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176C8-8572-49BC-863A-F5D2B621FC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232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34228" y="168473"/>
            <a:ext cx="6921087" cy="65530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CA772-74AE-4F60-B14F-7D2A809BB42D}" type="datetimeFigureOut">
              <a:rPr lang="en-US" smtClean="0"/>
              <a:t>3/1/2023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176C8-8572-49BC-863A-F5D2B621FC51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ound Same Side Corner Rectangle 9">
            <a:extLst>
              <a:ext uri="{FF2B5EF4-FFF2-40B4-BE49-F238E27FC236}">
                <a16:creationId xmlns:a16="http://schemas.microsoft.com/office/drawing/2014/main" id="{43AFD42F-EDAB-4E2F-B585-40CD57EA9F69}"/>
              </a:ext>
            </a:extLst>
          </p:cNvPr>
          <p:cNvSpPr/>
          <p:nvPr/>
        </p:nvSpPr>
        <p:spPr>
          <a:xfrm rot="5400000">
            <a:off x="107010" y="91990"/>
            <a:ext cx="381001" cy="595024"/>
          </a:xfrm>
          <a:prstGeom prst="round2SameRect">
            <a:avLst>
              <a:gd name="adj1" fmla="val 48334"/>
              <a:gd name="adj2" fmla="val 0"/>
            </a:avLst>
          </a:prstGeom>
          <a:solidFill>
            <a:srgbClr val="A525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8CFD4BC4-4EEA-4BAB-8FA5-B6FEEEC6748D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657226" y="1199464"/>
            <a:ext cx="4114799" cy="552201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2D86FA8D-7C75-4454-9F99-4CB79CF89D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26" y="168473"/>
            <a:ext cx="4114799" cy="9523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984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CA772-74AE-4F60-B14F-7D2A809BB42D}" type="datetimeFigureOut">
              <a:rPr lang="en-US" smtClean="0"/>
              <a:t>3/1/2023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176C8-8572-49BC-863A-F5D2B621FC51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ound Same Side Corner Rectangle 9">
            <a:extLst>
              <a:ext uri="{FF2B5EF4-FFF2-40B4-BE49-F238E27FC236}">
                <a16:creationId xmlns:a16="http://schemas.microsoft.com/office/drawing/2014/main" id="{43AFD42F-EDAB-4E2F-B585-40CD57EA9F69}"/>
              </a:ext>
            </a:extLst>
          </p:cNvPr>
          <p:cNvSpPr/>
          <p:nvPr/>
        </p:nvSpPr>
        <p:spPr>
          <a:xfrm rot="5400000">
            <a:off x="107010" y="91990"/>
            <a:ext cx="381001" cy="595024"/>
          </a:xfrm>
          <a:prstGeom prst="round2SameRect">
            <a:avLst>
              <a:gd name="adj1" fmla="val 48334"/>
              <a:gd name="adj2" fmla="val 0"/>
            </a:avLst>
          </a:prstGeom>
          <a:solidFill>
            <a:srgbClr val="A525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8CFD4BC4-4EEA-4BAB-8FA5-B6FEEEC6748D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657226" y="1199464"/>
            <a:ext cx="4114799" cy="552201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73596A09-7747-447A-B1DA-F2731503DB3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834228" y="168473"/>
            <a:ext cx="6877125" cy="655300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AD5EADB6-6EC3-4811-A45C-385C52D21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26" y="168473"/>
            <a:ext cx="4114799" cy="9523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2918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ct 10" hidden="1"/>
          <p:cNvGraphicFramePr>
            <a:graphicFrameLocks noChangeAspect="1"/>
          </p:cNvGraphicFramePr>
          <p:nvPr>
            <p:custDataLst>
              <p:tags r:id="rId15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think-cell Slide" r:id="rId17" imgW="395" imgH="394" progId="TCLayout.ActiveDocument.1">
                  <p:embed/>
                </p:oleObj>
              </mc:Choice>
              <mc:Fallback>
                <p:oleObj name="think-cell Slide" r:id="rId17" imgW="395" imgH="394" progId="TCLayout.ActiveDocument.1">
                  <p:embed/>
                  <p:pic>
                    <p:nvPicPr>
                      <p:cNvPr id="11" name="Object 10" hidden="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 hidden="1"/>
          <p:cNvSpPr/>
          <p:nvPr>
            <p:custDataLst>
              <p:tags r:id="rId16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en-US" sz="4400" b="1" dirty="0">
              <a:solidFill>
                <a:prstClr val="white"/>
              </a:solidFill>
              <a:sym typeface="Calibri" panose="020F0502020204030204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2111" y="138976"/>
            <a:ext cx="11227777" cy="637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2111" y="846994"/>
            <a:ext cx="11227777" cy="53299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2CA772-74AE-4F60-B14F-7D2A809BB42D}" type="datetimeFigureOut">
              <a:rPr lang="en-US" smtClean="0"/>
              <a:t>3/1/2023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4176C8-8572-49BC-863A-F5D2B621FC51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7D99350-F281-493A-97EF-95042A4991E8}"/>
              </a:ext>
            </a:extLst>
          </p:cNvPr>
          <p:cNvSpPr/>
          <p:nvPr/>
        </p:nvSpPr>
        <p:spPr>
          <a:xfrm>
            <a:off x="0" y="6792532"/>
            <a:ext cx="8610600" cy="82591"/>
          </a:xfrm>
          <a:prstGeom prst="rect">
            <a:avLst/>
          </a:prstGeom>
          <a:solidFill>
            <a:srgbClr val="0097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80DE98E-EE17-4BC8-84C1-FB856FFB9061}"/>
              </a:ext>
            </a:extLst>
          </p:cNvPr>
          <p:cNvSpPr/>
          <p:nvPr/>
        </p:nvSpPr>
        <p:spPr>
          <a:xfrm>
            <a:off x="8610600" y="6792295"/>
            <a:ext cx="3581400" cy="82568"/>
          </a:xfrm>
          <a:prstGeom prst="rect">
            <a:avLst/>
          </a:prstGeom>
          <a:solidFill>
            <a:srgbClr val="A525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9C4BF8E-FB02-4A71-8E69-276FE66E12DE}"/>
              </a:ext>
            </a:extLst>
          </p:cNvPr>
          <p:cNvSpPr txBox="1"/>
          <p:nvPr/>
        </p:nvSpPr>
        <p:spPr>
          <a:xfrm>
            <a:off x="381000" y="6530685"/>
            <a:ext cx="254097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cap="all" dirty="0">
                <a:solidFill>
                  <a:prstClr val="white">
                    <a:lumMod val="50000"/>
                  </a:prstClr>
                </a:solidFill>
              </a:rPr>
              <a:t>Confidential Document </a:t>
            </a:r>
          </a:p>
        </p:txBody>
      </p:sp>
    </p:spTree>
    <p:extLst>
      <p:ext uri="{BB962C8B-B14F-4D97-AF65-F5344CB8AC3E}">
        <p14:creationId xmlns:p14="http://schemas.microsoft.com/office/powerpoint/2010/main" val="733618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400" b="1" kern="1200" dirty="0">
          <a:solidFill>
            <a:schemeClr val="accent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knowdiabetesbyheart.org/wp-content/uploads/2022/04/KDBH_2022_Pocket_Guide_3.28.22-1.pdf" TargetMode="External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29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acc.org/Tools-and-Practice-Support/Mobile-Resources" TargetMode="External"/><Relationship Id="rId5" Type="http://schemas.microsoft.com/office/2007/relationships/hdphoto" Target="../media/hdphoto2.wdp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tmp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tm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46.tmp"/><Relationship Id="rId5" Type="http://schemas.openxmlformats.org/officeDocument/2006/relationships/image" Target="../media/image45.tmp"/><Relationship Id="rId4" Type="http://schemas.openxmlformats.org/officeDocument/2006/relationships/image" Target="../media/image44.tmp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6800483" y="2591196"/>
            <a:ext cx="3608945" cy="124945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56565B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8099" y="5791697"/>
            <a:ext cx="1296473" cy="888794"/>
          </a:xfrm>
          <a:prstGeom prst="rect">
            <a:avLst/>
          </a:prstGeom>
        </p:spPr>
      </p:pic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6181919" y="1628867"/>
            <a:ext cx="5702710" cy="246365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rgbClr val="002060"/>
                </a:solidFill>
              </a:rPr>
              <a:t>Latest Revisions in Standards of Care for Diabetes 2023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814A92-0B3F-420C-9DC1-A83C2D42246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595959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595959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00483" y="3461694"/>
            <a:ext cx="44655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Saeed </a:t>
            </a:r>
            <a:r>
              <a:rPr lang="en-US" b="1" dirty="0"/>
              <a:t>Behradmanesh, M.D.</a:t>
            </a:r>
          </a:p>
          <a:p>
            <a:r>
              <a:rPr lang="en-US" dirty="0"/>
              <a:t>Endocrinologist</a:t>
            </a:r>
          </a:p>
        </p:txBody>
      </p:sp>
    </p:spTree>
    <p:extLst>
      <p:ext uri="{BB962C8B-B14F-4D97-AF65-F5344CB8AC3E}">
        <p14:creationId xmlns:p14="http://schemas.microsoft.com/office/powerpoint/2010/main" val="2000407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6"/>
          <p:cNvSpPr>
            <a:spLocks noGrp="1"/>
          </p:cNvSpPr>
          <p:nvPr>
            <p:ph type="title"/>
          </p:nvPr>
        </p:nvSpPr>
        <p:spPr>
          <a:xfrm>
            <a:off x="771525" y="-20865"/>
            <a:ext cx="4248720" cy="878115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chemeClr val="accent1">
                    <a:lumMod val="75000"/>
                  </a:schemeClr>
                </a:solidFill>
                <a:cs typeface="Times New Roman" panose="02020603050405020304" pitchFamily="18" charset="0"/>
              </a:rPr>
              <a:t>Referrals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71525" y="1386066"/>
            <a:ext cx="11078817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2DA8E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Cardiology 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    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No abnormal findings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  <a:p>
            <a:pPr marL="282575" marR="0" lvl="0" indent="-2825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2DA8E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Diabetic Foot Screen:</a:t>
            </a:r>
          </a:p>
          <a:p>
            <a:pPr marL="34925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Distal phalangeal extension, impairment in the 10-g monofilament test, </a:t>
            </a:r>
          </a:p>
          <a:p>
            <a:pPr marL="34925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no ulceration or abnormal erythema</a:t>
            </a:r>
          </a:p>
        </p:txBody>
      </p:sp>
      <p:sp>
        <p:nvSpPr>
          <p:cNvPr id="7" name="Rectangle 6"/>
          <p:cNvSpPr/>
          <p:nvPr/>
        </p:nvSpPr>
        <p:spPr>
          <a:xfrm>
            <a:off x="439384" y="6081147"/>
            <a:ext cx="8673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DA8E0"/>
                </a:solidFill>
                <a:effectLst/>
                <a:uLnTx/>
                <a:uFillTx/>
                <a:cs typeface="IRANSans" panose="02040503050201020203"/>
              </a:rPr>
              <a:t>CASE 1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14B4A-0E78-4FD9-B00E-C92118E778E8}" type="slidenum">
              <a:rPr lang="en-US" smtClean="0">
                <a:solidFill>
                  <a:srgbClr val="595959">
                    <a:tint val="75000"/>
                  </a:srgbClr>
                </a:solidFill>
              </a:rPr>
              <a:pPr/>
              <a:t>10</a:t>
            </a:fld>
            <a:endParaRPr lang="en-US">
              <a:solidFill>
                <a:srgbClr val="595959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413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0441E34-EB8C-4A50-B3F7-C59CBDEF2C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31796" y="0"/>
            <a:ext cx="11228387" cy="1341014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2F3D548-6CD3-429E-B399-FFF8F965AF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3100" y="1341014"/>
            <a:ext cx="8858250" cy="207645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86DF9AB-057F-4E3D-A3C7-39ABF48EF02B}"/>
              </a:ext>
            </a:extLst>
          </p:cNvPr>
          <p:cNvSpPr txBox="1"/>
          <p:nvPr/>
        </p:nvSpPr>
        <p:spPr>
          <a:xfrm>
            <a:off x="2162175" y="1931563"/>
            <a:ext cx="7419975" cy="33538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B49A29D-8A96-4D11-8434-4D6DD5CE4A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6989" y="3616249"/>
            <a:ext cx="6858000" cy="27908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804F7DC-767C-4AF1-8BD4-04352026E352}"/>
              </a:ext>
            </a:extLst>
          </p:cNvPr>
          <p:cNvSpPr txBox="1"/>
          <p:nvPr/>
        </p:nvSpPr>
        <p:spPr>
          <a:xfrm>
            <a:off x="2816989" y="6540424"/>
            <a:ext cx="6858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https://www.knowdiabetesbyheart.org/wp-content/uploads/2022/04/KDBH_2022_Pocket_Guide_3.28.22-1.pdf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14B4A-0E78-4FD9-B00E-C92118E778E8}" type="slidenum">
              <a:rPr lang="en-US" smtClean="0">
                <a:solidFill>
                  <a:srgbClr val="595959">
                    <a:tint val="75000"/>
                  </a:srgbClr>
                </a:solidFill>
              </a:rPr>
              <a:pPr/>
              <a:t>11</a:t>
            </a:fld>
            <a:endParaRPr lang="en-US">
              <a:solidFill>
                <a:srgbClr val="595959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3073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77921" y="225508"/>
            <a:ext cx="11018949" cy="6651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>
                <a:solidFill>
                  <a:srgbClr val="002060"/>
                </a:solidFill>
                <a:latin typeface="+mn-lt"/>
                <a:ea typeface="+mn-ea"/>
                <a:cs typeface="Times New Roman" panose="02020603050405020304" pitchFamily="18" charset="0"/>
              </a:rPr>
              <a:t>10-Year Risk of Having a Cardiovascular Problem Can be Calculated by ASCVD Risk Estimator Plus Application</a:t>
            </a:r>
            <a:r>
              <a:rPr lang="en-US" sz="2800" b="1" baseline="30000" dirty="0">
                <a:solidFill>
                  <a:srgbClr val="002060"/>
                </a:solidFill>
                <a:latin typeface="+mn-lt"/>
                <a:ea typeface="+mn-ea"/>
                <a:cs typeface="Times New Roman" panose="02020603050405020304" pitchFamily="18" charset="0"/>
              </a:rPr>
              <a:t>1</a:t>
            </a:r>
          </a:p>
        </p:txBody>
      </p:sp>
      <p:pic>
        <p:nvPicPr>
          <p:cNvPr id="5" name="Content Placeholder 3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7075" y="3346874"/>
            <a:ext cx="1508832" cy="25791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75"/>
          <a:stretch/>
        </p:blipFill>
        <p:spPr>
          <a:xfrm>
            <a:off x="4275989" y="2051877"/>
            <a:ext cx="2541912" cy="3968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9145" y="2051877"/>
            <a:ext cx="2832205" cy="40154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/>
          <p:nvPr/>
        </p:nvSpPr>
        <p:spPr>
          <a:xfrm>
            <a:off x="2038310" y="6504569"/>
            <a:ext cx="7778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cs typeface="Times New Roman" panose="02020603050405020304" pitchFamily="18" charset="0"/>
                <a:hlinkClick r:id="rId6"/>
              </a:rPr>
              <a:t>https://www.acc.org/Tools-and-Practice-Support/Mobile-Resources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cs typeface="Times New Roman" panose="02020603050405020304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7"/>
          <a:stretch/>
        </p:blipFill>
        <p:spPr>
          <a:xfrm>
            <a:off x="8752631" y="1951967"/>
            <a:ext cx="2741408" cy="41153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F190011-F3BF-4F9E-8E2A-06233CCF7F4F}"/>
              </a:ext>
            </a:extLst>
          </p:cNvPr>
          <p:cNvSpPr txBox="1"/>
          <p:nvPr/>
        </p:nvSpPr>
        <p:spPr>
          <a:xfrm>
            <a:off x="542441" y="6186809"/>
            <a:ext cx="4533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7548D"/>
                </a:solidFill>
                <a:effectLst/>
                <a:uLnTx/>
                <a:uFillTx/>
                <a:cs typeface="Times New Roman" panose="02020603050405020304" pitchFamily="18" charset="0"/>
              </a:rPr>
              <a:t>ASCVD: Atherosclerotic Cardiovascular Disease</a:t>
            </a:r>
          </a:p>
        </p:txBody>
      </p:sp>
      <p:sp>
        <p:nvSpPr>
          <p:cNvPr id="11" name="Content Placeholder 8">
            <a:extLst>
              <a:ext uri="{FF2B5EF4-FFF2-40B4-BE49-F238E27FC236}">
                <a16:creationId xmlns:a16="http://schemas.microsoft.com/office/drawing/2014/main" id="{3A3A0EBD-6115-4A35-A001-3628A9A55D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2441" y="1169875"/>
            <a:ext cx="11227777" cy="1894742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Times New Roman" panose="02020603050405020304" pitchFamily="18" charset="0"/>
              </a:rPr>
              <a:t>10-year risk for ASCVD is categorized as: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Times New Roman" panose="02020603050405020304" pitchFamily="18" charset="0"/>
              </a:rPr>
              <a:t>Low-risk (&lt;5%)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Times New Roman" panose="02020603050405020304" pitchFamily="18" charset="0"/>
              </a:rPr>
              <a:t>Borderline risk (5% to 7.4%)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Times New Roman" panose="02020603050405020304" pitchFamily="18" charset="0"/>
              </a:rPr>
              <a:t>Intermediate risk (7.5% to 19.9%)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Times New Roman" panose="02020603050405020304" pitchFamily="18" charset="0"/>
              </a:rPr>
              <a:t>High risk (≥20%)</a:t>
            </a:r>
          </a:p>
          <a:p>
            <a:endParaRPr lang="en-US" dirty="0">
              <a:solidFill>
                <a:schemeClr val="bg2">
                  <a:lumMod val="1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14B4A-0E78-4FD9-B00E-C92118E778E8}" type="slidenum">
              <a:rPr lang="en-US" smtClean="0">
                <a:solidFill>
                  <a:srgbClr val="595959">
                    <a:tint val="75000"/>
                  </a:srgbClr>
                </a:solidFill>
              </a:rPr>
              <a:pPr/>
              <a:t>12</a:t>
            </a:fld>
            <a:endParaRPr lang="en-US">
              <a:solidFill>
                <a:srgbClr val="595959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7481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88797C6-FCAB-4BA3-AC1C-CF63B6C2D8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9168" y="2096655"/>
            <a:ext cx="5894068" cy="4628187"/>
          </a:xfrm>
        </p:spPr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rgbClr val="002060"/>
                </a:solidFill>
              </a:rPr>
              <a:t>Pharmacologic Approaches to Glycemic Treatment: Standards of Care in Diabetes—2023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F010DEE-62B9-4B3F-8925-F778D34F2D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7310" y="611448"/>
            <a:ext cx="4116370" cy="543837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A7ED81A-6D09-4AC3-B999-74087408451D}"/>
              </a:ext>
            </a:extLst>
          </p:cNvPr>
          <p:cNvSpPr txBox="1"/>
          <p:nvPr/>
        </p:nvSpPr>
        <p:spPr>
          <a:xfrm>
            <a:off x="2252570" y="6530380"/>
            <a:ext cx="60960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/>
              <a:t>Diabetes Care 2023;46(Suppl. 1):S140–S157</a:t>
            </a:r>
          </a:p>
        </p:txBody>
      </p:sp>
    </p:spTree>
    <p:extLst>
      <p:ext uri="{BB962C8B-B14F-4D97-AF65-F5344CB8AC3E}">
        <p14:creationId xmlns:p14="http://schemas.microsoft.com/office/powerpoint/2010/main" val="1208214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862" y="263769"/>
            <a:ext cx="11805137" cy="636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245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roup 59">
            <a:extLst>
              <a:ext uri="{FF2B5EF4-FFF2-40B4-BE49-F238E27FC236}">
                <a16:creationId xmlns:a16="http://schemas.microsoft.com/office/drawing/2014/main" id="{1C763B93-943F-4949-9CE3-DF077CB1D551}"/>
              </a:ext>
            </a:extLst>
          </p:cNvPr>
          <p:cNvGrpSpPr/>
          <p:nvPr/>
        </p:nvGrpSpPr>
        <p:grpSpPr>
          <a:xfrm>
            <a:off x="968286" y="113970"/>
            <a:ext cx="10111046" cy="6595291"/>
            <a:chOff x="968286" y="113970"/>
            <a:chExt cx="10111046" cy="6595291"/>
          </a:xfrm>
        </p:grpSpPr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CEE86406-88E7-4BD7-AAF8-0C4CB6A1AE9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70"/>
            <a:stretch/>
          </p:blipFill>
          <p:spPr>
            <a:xfrm>
              <a:off x="968287" y="113970"/>
              <a:ext cx="10111045" cy="5807436"/>
            </a:xfrm>
            <a:prstGeom prst="rect">
              <a:avLst/>
            </a:prstGeom>
          </p:spPr>
        </p:pic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7441503A-9966-47CC-AC81-B93BED2C9C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31" t="2468" r="1"/>
            <a:stretch/>
          </p:blipFill>
          <p:spPr>
            <a:xfrm>
              <a:off x="6951216" y="5921406"/>
              <a:ext cx="3823631" cy="787855"/>
            </a:xfrm>
            <a:prstGeom prst="rect">
              <a:avLst/>
            </a:prstGeom>
          </p:spPr>
        </p:pic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id="{13243C31-C942-4A55-9DF6-6082118DB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8286" y="5940166"/>
              <a:ext cx="5893425" cy="629395"/>
            </a:xfrm>
            <a:prstGeom prst="rect">
              <a:avLst/>
            </a:prstGeom>
          </p:spPr>
        </p:pic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DDCF53A1-5094-4FC8-A8BF-A48B17F0463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0"/>
          <a:stretch/>
        </p:blipFill>
        <p:spPr>
          <a:xfrm>
            <a:off x="968287" y="74641"/>
            <a:ext cx="10111045" cy="580743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C826827-B274-4A9A-AC8D-FCFFD06ADB1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1" t="2468" r="1"/>
          <a:stretch/>
        </p:blipFill>
        <p:spPr>
          <a:xfrm>
            <a:off x="6951216" y="5921406"/>
            <a:ext cx="3823631" cy="78785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B46DD09-3869-4006-8662-001FBD9D9A88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286" y="5940166"/>
            <a:ext cx="5893425" cy="629395"/>
          </a:xfrm>
          <a:prstGeom prst="rect">
            <a:avLst/>
          </a:prstGeom>
        </p:spPr>
      </p:pic>
      <p:grpSp>
        <p:nvGrpSpPr>
          <p:cNvPr id="40" name="Group 39">
            <a:extLst>
              <a:ext uri="{FF2B5EF4-FFF2-40B4-BE49-F238E27FC236}">
                <a16:creationId xmlns:a16="http://schemas.microsoft.com/office/drawing/2014/main" id="{EF4204D6-9736-4100-98DE-D0AD47760C39}"/>
              </a:ext>
            </a:extLst>
          </p:cNvPr>
          <p:cNvGrpSpPr/>
          <p:nvPr/>
        </p:nvGrpSpPr>
        <p:grpSpPr>
          <a:xfrm>
            <a:off x="344129" y="589936"/>
            <a:ext cx="3889767" cy="5006949"/>
            <a:chOff x="344129" y="589936"/>
            <a:chExt cx="3889767" cy="5006949"/>
          </a:xfrm>
        </p:grpSpPr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207E28D0-3D99-4550-8677-B06FCB9C2AD7}"/>
                </a:ext>
              </a:extLst>
            </p:cNvPr>
            <p:cNvSpPr/>
            <p:nvPr/>
          </p:nvSpPr>
          <p:spPr>
            <a:xfrm>
              <a:off x="344129" y="589936"/>
              <a:ext cx="1919423" cy="2446246"/>
            </a:xfrm>
            <a:prstGeom prst="roundRect">
              <a:avLst/>
            </a:prstGeom>
            <a:solidFill>
              <a:srgbClr val="527F92"/>
            </a:solidFill>
            <a:ln w="25400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1043" tIns="45563" rIns="91043" bIns="45563" anchor="ctr"/>
            <a:lstStyle/>
            <a:p>
              <a:pPr marL="0" marR="0" lvl="0" indent="0" algn="ctr" defTabSz="91027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+</a:t>
              </a: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ASCVD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Verdana" pitchFamily="34" charset="0"/>
                <a:cs typeface="Verdana" pitchFamily="34" charset="0"/>
              </a:endParaRPr>
            </a:p>
            <a:p>
              <a:pPr marL="0" marR="0" lvl="0" indent="0" algn="ctr" defTabSz="91027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5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Defined differently across CVOTs but all included individuals with established CVD (e.g. MI, stroke any revascularization procedure). Variably included: conditions such as transient ischemic attack, unstable angina, amputation, symptomatic or asymptomatic coronary artery disease.</a:t>
              </a:r>
              <a:endParaRPr kumimoji="0" lang="en-US" sz="105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" name="Rounded Rectangle 10">
              <a:extLst>
                <a:ext uri="{FF2B5EF4-FFF2-40B4-BE49-F238E27FC236}">
                  <a16:creationId xmlns:a16="http://schemas.microsoft.com/office/drawing/2014/main" id="{FACDC401-20BB-41D1-AEA0-70227F6A815E}"/>
                </a:ext>
              </a:extLst>
            </p:cNvPr>
            <p:cNvSpPr/>
            <p:nvPr/>
          </p:nvSpPr>
          <p:spPr>
            <a:xfrm>
              <a:off x="2408903" y="652661"/>
              <a:ext cx="1824993" cy="2035770"/>
            </a:xfrm>
            <a:prstGeom prst="roundRect">
              <a:avLst/>
            </a:prstGeom>
            <a:solidFill>
              <a:srgbClr val="527F92"/>
            </a:solidFill>
            <a:ln w="25400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1043" tIns="45563" rIns="91043" bIns="45563" anchor="ctr"/>
            <a:lstStyle/>
            <a:p>
              <a:pPr marL="0" marR="0" lvl="0" indent="0" algn="ctr" defTabSz="91027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4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+Indicators of high risk</a:t>
              </a:r>
            </a:p>
            <a:p>
              <a:pPr marL="0" marR="0" lvl="0" indent="0" algn="ctr" defTabSz="91027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5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While definitions vary, most comprise≥ 55 years of age with two or more additional risk factors (including obesity, hypertension, smoking, dyslipidemia or albuminuria)</a:t>
              </a:r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24A7B0BF-C53B-42D9-97BD-65CDF2B80B75}"/>
                </a:ext>
              </a:extLst>
            </p:cNvPr>
            <p:cNvGrpSpPr/>
            <p:nvPr/>
          </p:nvGrpSpPr>
          <p:grpSpPr>
            <a:xfrm>
              <a:off x="344130" y="3267246"/>
              <a:ext cx="3889766" cy="2329639"/>
              <a:chOff x="10" y="3139429"/>
              <a:chExt cx="3889766" cy="2329639"/>
            </a:xfrm>
          </p:grpSpPr>
          <p:sp>
            <p:nvSpPr>
              <p:cNvPr id="15" name="Rectangle: Rounded Corners 14">
                <a:extLst>
                  <a:ext uri="{FF2B5EF4-FFF2-40B4-BE49-F238E27FC236}">
                    <a16:creationId xmlns:a16="http://schemas.microsoft.com/office/drawing/2014/main" id="{938E5537-A0F2-49B6-A237-2AC8D59045D3}"/>
                  </a:ext>
                </a:extLst>
              </p:cNvPr>
              <p:cNvSpPr/>
              <p:nvPr/>
            </p:nvSpPr>
            <p:spPr>
              <a:xfrm>
                <a:off x="10" y="3139429"/>
                <a:ext cx="3889766" cy="2329639"/>
              </a:xfrm>
              <a:prstGeom prst="roundRect">
                <a:avLst>
                  <a:gd name="adj" fmla="val 4657"/>
                </a:avLst>
              </a:prstGeom>
              <a:gradFill flip="none" rotWithShape="0">
                <a:gsLst>
                  <a:gs pos="0">
                    <a:srgbClr val="59889C"/>
                  </a:gs>
                  <a:gs pos="31000">
                    <a:srgbClr val="59889C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6000000" scaled="0"/>
                <a:tileRect/>
              </a:gradFill>
              <a:ln w="12700" cap="flat" cmpd="sng" algn="ctr">
                <a:noFill/>
                <a:prstDash val="solid"/>
              </a:ln>
              <a:effectLst>
                <a:outerShdw blurRad="50800" dist="50800" dir="5400000" algn="ctr" rotWithShape="0">
                  <a:srgbClr val="000000">
                    <a:alpha val="15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ts val="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Calibri" panose="020F0502020204030204" pitchFamily="34" charset="0"/>
                </a:endParaRP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3E813782-1B40-408B-9BF7-F8D8854DCD9C}"/>
                  </a:ext>
                </a:extLst>
              </p:cNvPr>
              <p:cNvSpPr txBox="1"/>
              <p:nvPr/>
            </p:nvSpPr>
            <p:spPr>
              <a:xfrm>
                <a:off x="619837" y="3328514"/>
                <a:ext cx="2752635" cy="209929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square" rtlCol="0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ts val="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 panose="020F0502020204030204" pitchFamily="34" charset="0"/>
                  </a:rPr>
                  <a:t>+ASCVD/INDICATORS OF HIGH RISK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FBB9439F-57A2-4645-B955-B7A03BA156B1}"/>
                  </a:ext>
                </a:extLst>
              </p:cNvPr>
              <p:cNvSpPr txBox="1"/>
              <p:nvPr/>
            </p:nvSpPr>
            <p:spPr>
              <a:xfrm>
                <a:off x="732642" y="4389417"/>
                <a:ext cx="2447832" cy="199735"/>
              </a:xfrm>
              <a:prstGeom prst="rect">
                <a:avLst/>
              </a:prstGeom>
              <a:solidFill>
                <a:srgbClr val="8FE2FF"/>
              </a:solidFill>
              <a:ln w="19050">
                <a:solidFill>
                  <a:srgbClr val="00B0F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ts val="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 panose="020F0502020204030204" pitchFamily="34" charset="0"/>
                  </a:rPr>
                  <a:t>If A1C above target</a:t>
                </a:r>
                <a:endParaRPr kumimoji="0" lang="en-US" sz="900" b="1" i="0" u="none" strike="noStrike" kern="0" cap="none" spc="0" normalizeH="0" baseline="30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 panose="020F0502020204030204" pitchFamily="34" charset="0"/>
                </a:endParaRPr>
              </a:p>
            </p:txBody>
          </p: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E80B4605-135E-45AB-BEA1-938578721575}"/>
                  </a:ext>
                </a:extLst>
              </p:cNvPr>
              <p:cNvCxnSpPr/>
              <p:nvPr/>
            </p:nvCxnSpPr>
            <p:spPr>
              <a:xfrm>
                <a:off x="1298810" y="4098872"/>
                <a:ext cx="0" cy="275030"/>
              </a:xfrm>
              <a:prstGeom prst="line">
                <a:avLst/>
              </a:prstGeom>
              <a:gradFill flip="none" rotWithShape="1">
                <a:gsLst>
                  <a:gs pos="0">
                    <a:srgbClr val="527F92">
                      <a:tint val="66000"/>
                      <a:satMod val="160000"/>
                    </a:srgbClr>
                  </a:gs>
                  <a:gs pos="50000">
                    <a:srgbClr val="527F92">
                      <a:tint val="44500"/>
                      <a:satMod val="160000"/>
                    </a:srgbClr>
                  </a:gs>
                  <a:gs pos="100000">
                    <a:srgbClr val="527F92">
                      <a:tint val="23500"/>
                      <a:satMod val="160000"/>
                    </a:srgbClr>
                  </a:gs>
                </a:gsLst>
                <a:lin ang="5400000" scaled="1"/>
                <a:tileRect/>
              </a:gradFill>
              <a:ln w="19050" cap="flat" cmpd="sng" algn="ctr">
                <a:noFill/>
                <a:prstDash val="solid"/>
                <a:headEnd type="none" w="med" len="med"/>
                <a:tailEnd type="arrow" w="med" len="med"/>
              </a:ln>
              <a:effectLst/>
            </p:spPr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D12B7D45-EEDB-419A-9673-F4A42316166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962399" y="4589152"/>
                <a:ext cx="0" cy="263851"/>
              </a:xfrm>
              <a:prstGeom prst="line">
                <a:avLst/>
              </a:prstGeom>
              <a:gradFill flip="none" rotWithShape="1">
                <a:gsLst>
                  <a:gs pos="0">
                    <a:srgbClr val="527F92">
                      <a:tint val="66000"/>
                      <a:satMod val="160000"/>
                    </a:srgbClr>
                  </a:gs>
                  <a:gs pos="50000">
                    <a:srgbClr val="527F92">
                      <a:tint val="44500"/>
                      <a:satMod val="160000"/>
                    </a:srgbClr>
                  </a:gs>
                  <a:gs pos="100000">
                    <a:srgbClr val="527F92">
                      <a:tint val="23500"/>
                      <a:satMod val="160000"/>
                    </a:srgbClr>
                  </a:gs>
                </a:gsLst>
                <a:lin ang="5400000" scaled="1"/>
                <a:tileRect/>
              </a:gradFill>
              <a:ln w="19050" cap="flat" cmpd="sng" algn="ctr">
                <a:noFill/>
                <a:prstDash val="solid"/>
                <a:headEnd type="none" w="med" len="med"/>
                <a:tailEnd type="arrow" w="med" len="med"/>
              </a:ln>
              <a:effectLst/>
            </p:spPr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35DA42AE-EBEC-43E1-9C9C-2D9603F935A0}"/>
                  </a:ext>
                </a:extLst>
              </p:cNvPr>
              <p:cNvCxnSpPr/>
              <p:nvPr/>
            </p:nvCxnSpPr>
            <p:spPr>
              <a:xfrm>
                <a:off x="2970158" y="4110730"/>
                <a:ext cx="0" cy="275030"/>
              </a:xfrm>
              <a:prstGeom prst="line">
                <a:avLst/>
              </a:prstGeom>
              <a:gradFill flip="none" rotWithShape="1">
                <a:gsLst>
                  <a:gs pos="0">
                    <a:srgbClr val="527F92">
                      <a:tint val="66000"/>
                      <a:satMod val="160000"/>
                    </a:srgbClr>
                  </a:gs>
                  <a:gs pos="50000">
                    <a:srgbClr val="527F92">
                      <a:tint val="44500"/>
                      <a:satMod val="160000"/>
                    </a:srgbClr>
                  </a:gs>
                  <a:gs pos="100000">
                    <a:srgbClr val="527F92">
                      <a:tint val="23500"/>
                      <a:satMod val="160000"/>
                    </a:srgbClr>
                  </a:gs>
                </a:gsLst>
                <a:lin ang="5400000" scaled="1"/>
                <a:tileRect/>
              </a:gradFill>
              <a:ln w="19050" cap="flat" cmpd="sng" algn="ctr">
                <a:noFill/>
                <a:prstDash val="solid"/>
                <a:headEnd type="none" w="med" len="med"/>
                <a:tailEnd type="arrow" w="med" len="med"/>
              </a:ln>
              <a:effectLst/>
            </p:spPr>
          </p:cxn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CC159468-BF93-4160-83BF-B027A6A8EC1D}"/>
                  </a:ext>
                </a:extLst>
              </p:cNvPr>
              <p:cNvSpPr txBox="1"/>
              <p:nvPr/>
            </p:nvSpPr>
            <p:spPr>
              <a:xfrm>
                <a:off x="440541" y="4774153"/>
                <a:ext cx="3010605" cy="562026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accent1">
                    <a:lumMod val="50000"/>
                  </a:schemeClr>
                </a:solidFill>
              </a:ln>
            </p:spPr>
            <p:txBody>
              <a:bodyPr wrap="square" lIns="45720" tIns="0" rIns="0" bIns="0" rtlCol="0" anchor="t">
                <a:noAutofit/>
              </a:bodyPr>
              <a:lstStyle/>
              <a:p>
                <a:pPr marL="55563" marR="0" lvl="0" indent="-55563" algn="l" defTabSz="914400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 panose="020F0502020204030204" pitchFamily="34" charset="0"/>
                  </a:rPr>
                  <a:t>For patients on a  GLP-1 RA, consider adding SGLT2i with proven CVD benefit and vice versa</a:t>
                </a:r>
                <a:endParaRPr kumimoji="0" lang="en-US" sz="1000" b="0" i="0" u="none" strike="noStrike" kern="1200" cap="none" spc="0" normalizeH="0" baseline="30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 panose="020F0502020204030204" pitchFamily="34" charset="0"/>
                </a:endParaRPr>
              </a:p>
              <a:p>
                <a:pPr marL="55563" marR="0" lvl="0" indent="-55563" algn="l" defTabSz="914400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 panose="020F0502020204030204" pitchFamily="34" charset="0"/>
                  </a:rPr>
                  <a:t>TZD^</a:t>
                </a:r>
                <a:endParaRPr kumimoji="0" lang="en-US" sz="1000" b="0" i="0" u="none" strike="noStrike" kern="1200" cap="none" spc="0" normalizeH="0" baseline="30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 panose="020F0502020204030204" pitchFamily="34" charset="0"/>
                </a:endParaRP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56CD73EB-CD48-4C74-80B4-991274D119BF}"/>
                  </a:ext>
                </a:extLst>
              </p:cNvPr>
              <p:cNvSpPr txBox="1"/>
              <p:nvPr/>
            </p:nvSpPr>
            <p:spPr>
              <a:xfrm>
                <a:off x="440541" y="3613530"/>
                <a:ext cx="1279309" cy="56202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accent1">
                    <a:lumMod val="50000"/>
                  </a:schemeClr>
                </a:solidFill>
              </a:ln>
            </p:spPr>
            <p:txBody>
              <a:bodyPr wrap="square" lIns="0" tIns="0" rIns="0" bIns="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ts val="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 panose="020F0502020204030204" pitchFamily="34" charset="0"/>
                  </a:rPr>
                  <a:t>GLP-1 RA</a:t>
                </a:r>
                <a:r>
                  <a:rPr kumimoji="0" lang="en-US" sz="1000" b="0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 panose="020F0502020204030204" pitchFamily="34" charset="0"/>
                  </a:rPr>
                  <a:t>#</a:t>
                </a:r>
                <a:r>
                  <a: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 panose="020F0502020204030204" pitchFamily="34" charset="0"/>
                  </a:rPr>
                  <a:t> with proven CVD benefit</a:t>
                </a:r>
                <a:endParaRPr kumimoji="0" lang="en-US" sz="1000" b="0" i="0" u="none" strike="noStrike" kern="1200" cap="none" spc="0" normalizeH="0" baseline="30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 panose="020F0502020204030204" pitchFamily="34" charset="0"/>
                </a:endParaRP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D18EC844-27BC-42DB-BEF0-A369CCA9A84A}"/>
                  </a:ext>
                </a:extLst>
              </p:cNvPr>
              <p:cNvSpPr txBox="1"/>
              <p:nvPr/>
            </p:nvSpPr>
            <p:spPr>
              <a:xfrm>
                <a:off x="2231553" y="3622741"/>
                <a:ext cx="1219597" cy="564935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accent1">
                    <a:lumMod val="50000"/>
                  </a:schemeClr>
                </a:solidFill>
              </a:ln>
            </p:spPr>
            <p:txBody>
              <a:bodyPr wrap="square" lIns="0" tIns="0" rIns="0" bIns="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ts val="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 panose="020F0502020204030204" pitchFamily="34" charset="0"/>
                  </a:rPr>
                  <a:t>SGLT2i</a:t>
                </a:r>
                <a:r>
                  <a:rPr kumimoji="0" lang="en-US" sz="1000" b="0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 panose="020F0502020204030204" pitchFamily="34" charset="0"/>
                  </a:rPr>
                  <a:t>£</a:t>
                </a:r>
                <a:r>
                  <a: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 panose="020F0502020204030204" pitchFamily="34" charset="0"/>
                  </a:rPr>
                  <a:t> with proven CVD benefit</a:t>
                </a:r>
                <a:endParaRPr kumimoji="0" lang="en-US" sz="1000" b="0" i="0" u="none" strike="noStrike" kern="1200" cap="none" spc="0" normalizeH="0" baseline="30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 panose="020F0502020204030204" pitchFamily="34" charset="0"/>
                </a:endParaRPr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49672010-CD43-432B-95CA-4438419C4E50}"/>
                  </a:ext>
                </a:extLst>
              </p:cNvPr>
              <p:cNvSpPr/>
              <p:nvPr/>
            </p:nvSpPr>
            <p:spPr>
              <a:xfrm>
                <a:off x="1670922" y="3645476"/>
                <a:ext cx="619342" cy="475459"/>
              </a:xfrm>
              <a:prstGeom prst="ellipse">
                <a:avLst/>
              </a:prstGeom>
              <a:solidFill>
                <a:srgbClr val="3C5E6C"/>
              </a:solidFill>
              <a:ln w="12700" cap="flat" cmpd="sng" algn="ctr">
                <a:solidFill>
                  <a:schemeClr val="bg1"/>
                </a:solidFill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ts val="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  <a:ea typeface="+mn-ea"/>
                    <a:cs typeface="Calibri" panose="020F0502020204030204" pitchFamily="34" charset="0"/>
                  </a:rPr>
                  <a:t>Either/or</a:t>
                </a:r>
              </a:p>
            </p:txBody>
          </p:sp>
        </p:grpSp>
        <p:sp>
          <p:nvSpPr>
            <p:cNvPr id="27" name="Arrow: Down 26">
              <a:extLst>
                <a:ext uri="{FF2B5EF4-FFF2-40B4-BE49-F238E27FC236}">
                  <a16:creationId xmlns:a16="http://schemas.microsoft.com/office/drawing/2014/main" id="{70C45F28-CE91-4180-845E-97FDEBF080A7}"/>
                </a:ext>
              </a:extLst>
            </p:cNvPr>
            <p:cNvSpPr/>
            <p:nvPr/>
          </p:nvSpPr>
          <p:spPr>
            <a:xfrm>
              <a:off x="3145001" y="2695722"/>
              <a:ext cx="384591" cy="579350"/>
            </a:xfrm>
            <a:prstGeom prst="downArrow">
              <a:avLst/>
            </a:prstGeom>
            <a:solidFill>
              <a:srgbClr val="59889C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Arrow: Down 27">
              <a:extLst>
                <a:ext uri="{FF2B5EF4-FFF2-40B4-BE49-F238E27FC236}">
                  <a16:creationId xmlns:a16="http://schemas.microsoft.com/office/drawing/2014/main" id="{90C49E40-D75C-4879-83CB-A884E7827DF3}"/>
                </a:ext>
              </a:extLst>
            </p:cNvPr>
            <p:cNvSpPr/>
            <p:nvPr/>
          </p:nvSpPr>
          <p:spPr>
            <a:xfrm>
              <a:off x="1136061" y="3036182"/>
              <a:ext cx="384591" cy="238890"/>
            </a:xfrm>
            <a:prstGeom prst="downArrow">
              <a:avLst/>
            </a:prstGeom>
            <a:solidFill>
              <a:srgbClr val="59889C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BABD24EC-43E9-47B8-A0AA-35C40E45BC39}"/>
                </a:ext>
              </a:extLst>
            </p:cNvPr>
            <p:cNvCxnSpPr>
              <a:cxnSpLocks/>
            </p:cNvCxnSpPr>
            <p:nvPr/>
          </p:nvCxnSpPr>
          <p:spPr>
            <a:xfrm>
              <a:off x="1424765" y="4302877"/>
              <a:ext cx="0" cy="214854"/>
            </a:xfrm>
            <a:prstGeom prst="straightConnector1">
              <a:avLst/>
            </a:prstGeom>
            <a:ln w="28575">
              <a:solidFill>
                <a:srgbClr val="014D69"/>
              </a:solidFill>
              <a:headEnd type="none" w="med" len="med"/>
              <a:tailEnd type="arrow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8A964FC7-E878-4C7D-A023-970E6426774E}"/>
                </a:ext>
              </a:extLst>
            </p:cNvPr>
            <p:cNvCxnSpPr>
              <a:cxnSpLocks/>
            </p:cNvCxnSpPr>
            <p:nvPr/>
          </p:nvCxnSpPr>
          <p:spPr>
            <a:xfrm>
              <a:off x="3125204" y="4291931"/>
              <a:ext cx="0" cy="236964"/>
            </a:xfrm>
            <a:prstGeom prst="straightConnector1">
              <a:avLst/>
            </a:prstGeom>
            <a:ln w="28575">
              <a:solidFill>
                <a:srgbClr val="014D69"/>
              </a:solidFill>
              <a:headEnd type="none" w="med" len="med"/>
              <a:tailEnd type="arrow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29C867B9-1F60-4083-8A9A-52626D0A4AA1}"/>
                </a:ext>
              </a:extLst>
            </p:cNvPr>
            <p:cNvCxnSpPr>
              <a:cxnSpLocks/>
              <a:stCxn id="17" idx="2"/>
              <a:endCxn id="21" idx="0"/>
            </p:cNvCxnSpPr>
            <p:nvPr/>
          </p:nvCxnSpPr>
          <p:spPr>
            <a:xfrm flipH="1">
              <a:off x="2289964" y="4716969"/>
              <a:ext cx="10714" cy="185001"/>
            </a:xfrm>
            <a:prstGeom prst="straightConnector1">
              <a:avLst/>
            </a:prstGeom>
            <a:ln w="28575">
              <a:solidFill>
                <a:srgbClr val="014D69"/>
              </a:solidFill>
              <a:headEnd type="none" w="med" len="med"/>
              <a:tailEnd type="arrow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A98C46B6-E07F-4820-9214-11BC40DF628D}"/>
              </a:ext>
            </a:extLst>
          </p:cNvPr>
          <p:cNvSpPr txBox="1"/>
          <p:nvPr/>
        </p:nvSpPr>
        <p:spPr>
          <a:xfrm>
            <a:off x="2123363" y="6550258"/>
            <a:ext cx="60960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/>
              <a:t>1- Diabetes Care 2023;46(Suppl. 1):S140–S157</a:t>
            </a:r>
          </a:p>
        </p:txBody>
      </p:sp>
    </p:spTree>
    <p:extLst>
      <p:ext uri="{BB962C8B-B14F-4D97-AF65-F5344CB8AC3E}">
        <p14:creationId xmlns:p14="http://schemas.microsoft.com/office/powerpoint/2010/main" val="4185906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sz="4000" b="1" dirty="0">
                <a:solidFill>
                  <a:schemeClr val="accent6">
                    <a:lumMod val="75000"/>
                  </a:schemeClr>
                </a:solidFill>
              </a:rPr>
              <a:t>Recommendations of AACE 2022 Guideline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002060"/>
                </a:solidFill>
              </a:rPr>
              <a:t>American Association of Clinical Endocrinology Clinical Practice Guideline: Developing a Diabetes Mellitus Comprehensive Care Plan</a:t>
            </a:r>
            <a:endParaRPr lang="en-US" sz="40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8C14B4A-0E78-4FD9-B00E-C92118E778E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595959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595959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t="12834" b="13440"/>
          <a:stretch/>
        </p:blipFill>
        <p:spPr>
          <a:xfrm>
            <a:off x="617566" y="563447"/>
            <a:ext cx="3698940" cy="20452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9442" y="1037701"/>
            <a:ext cx="4430971" cy="1096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425554B-AD61-4463-8C81-9D8F6E0732F6}"/>
              </a:ext>
            </a:extLst>
          </p:cNvPr>
          <p:cNvSpPr txBox="1"/>
          <p:nvPr/>
        </p:nvSpPr>
        <p:spPr>
          <a:xfrm>
            <a:off x="2278505" y="6553202"/>
            <a:ext cx="771355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Diabetes Management Algorithm</a:t>
            </a:r>
            <a:r>
              <a:rPr kumimoji="0" lang="en-US" sz="1100" b="0" i="1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Endocr </a:t>
            </a:r>
            <a:r>
              <a:rPr kumimoji="0" lang="en-US" sz="1100" b="0" i="1" u="none" strike="noStrike" kern="1200" cap="none" spc="0" normalizeH="0" baseline="0" noProof="0" dirty="0" err="1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Pract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2020;26(No. 1)</a:t>
            </a:r>
          </a:p>
        </p:txBody>
      </p:sp>
    </p:spTree>
    <p:extLst>
      <p:ext uri="{BB962C8B-B14F-4D97-AF65-F5344CB8AC3E}">
        <p14:creationId xmlns:p14="http://schemas.microsoft.com/office/powerpoint/2010/main" val="405011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53E76C47-6171-42FE-8F5C-290036D2C8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866" y="238188"/>
            <a:ext cx="9960035" cy="598784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6224118-D2CF-4768-A36E-6769258FF849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690" y="228356"/>
            <a:ext cx="9960035" cy="598784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8D3708F-BC84-4931-A832-EA98F6E69BF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5F4FA"/>
              </a:clrFrom>
              <a:clrTo>
                <a:srgbClr val="F5F4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265" y="6171033"/>
            <a:ext cx="9645447" cy="48627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B40E680-F2EB-4FDF-8325-9D205BB9D10A}"/>
              </a:ext>
            </a:extLst>
          </p:cNvPr>
          <p:cNvSpPr txBox="1"/>
          <p:nvPr/>
        </p:nvSpPr>
        <p:spPr>
          <a:xfrm>
            <a:off x="2133599" y="6527562"/>
            <a:ext cx="60960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/>
              <a:t> </a:t>
            </a:r>
            <a:r>
              <a:rPr lang="en-US" sz="1100" dirty="0" err="1"/>
              <a:t>Endocr</a:t>
            </a:r>
            <a:r>
              <a:rPr lang="en-US" sz="1100" dirty="0"/>
              <a:t> </a:t>
            </a:r>
            <a:r>
              <a:rPr lang="en-US" sz="1100" dirty="0" err="1"/>
              <a:t>Pract</a:t>
            </a:r>
            <a:r>
              <a:rPr lang="en-US" sz="1100" dirty="0"/>
              <a:t>. 2022 Aug 11;S1530-891X(22)00576-6.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087E302-925E-42E0-9536-8B04A8A1988A}"/>
              </a:ext>
            </a:extLst>
          </p:cNvPr>
          <p:cNvGrpSpPr/>
          <p:nvPr/>
        </p:nvGrpSpPr>
        <p:grpSpPr>
          <a:xfrm>
            <a:off x="1236205" y="3429000"/>
            <a:ext cx="3165988" cy="2081127"/>
            <a:chOff x="3143666" y="3429000"/>
            <a:chExt cx="3165988" cy="2081127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88236BC4-0618-488C-91EA-AA9C4DA30753}"/>
                </a:ext>
              </a:extLst>
            </p:cNvPr>
            <p:cNvSpPr/>
            <p:nvPr/>
          </p:nvSpPr>
          <p:spPr>
            <a:xfrm>
              <a:off x="3143666" y="4635056"/>
              <a:ext cx="3165987" cy="875071"/>
            </a:xfrm>
            <a:prstGeom prst="roundRect">
              <a:avLst/>
            </a:prstGeom>
            <a:solidFill>
              <a:srgbClr val="0084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/>
                <a:t>GLP-1 RA* </a:t>
              </a:r>
              <a:r>
                <a:rPr lang="en-US" b="1" dirty="0"/>
                <a:t>and/or </a:t>
              </a:r>
              <a:r>
                <a:rPr lang="en-US" sz="2000" b="1" dirty="0"/>
                <a:t>SGLT2i*</a:t>
              </a: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D0FDB3ED-8F5A-48DD-A45B-3C212A4ABD82}"/>
                </a:ext>
              </a:extLst>
            </p:cNvPr>
            <p:cNvGrpSpPr/>
            <p:nvPr/>
          </p:nvGrpSpPr>
          <p:grpSpPr>
            <a:xfrm>
              <a:off x="3143667" y="3429000"/>
              <a:ext cx="3165987" cy="1206056"/>
              <a:chOff x="3074841" y="3443747"/>
              <a:chExt cx="3165987" cy="1206056"/>
            </a:xfrm>
          </p:grpSpPr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7E248421-4AE6-40F2-9B16-C6BE1DD7537F}"/>
                  </a:ext>
                </a:extLst>
              </p:cNvPr>
              <p:cNvSpPr/>
              <p:nvPr/>
            </p:nvSpPr>
            <p:spPr>
              <a:xfrm flipV="1">
                <a:off x="3074841" y="3443747"/>
                <a:ext cx="3165987" cy="1206056"/>
              </a:xfrm>
              <a:custGeom>
                <a:avLst/>
                <a:gdLst>
                  <a:gd name="connsiteX0" fmla="*/ 145848 w 3165987"/>
                  <a:gd name="connsiteY0" fmla="*/ 1206056 h 1206056"/>
                  <a:gd name="connsiteX1" fmla="*/ 3020139 w 3165987"/>
                  <a:gd name="connsiteY1" fmla="*/ 1206056 h 1206056"/>
                  <a:gd name="connsiteX2" fmla="*/ 3165987 w 3165987"/>
                  <a:gd name="connsiteY2" fmla="*/ 1060208 h 1206056"/>
                  <a:gd name="connsiteX3" fmla="*/ 3165987 w 3165987"/>
                  <a:gd name="connsiteY3" fmla="*/ 476833 h 1206056"/>
                  <a:gd name="connsiteX4" fmla="*/ 3020139 w 3165987"/>
                  <a:gd name="connsiteY4" fmla="*/ 330985 h 1206056"/>
                  <a:gd name="connsiteX5" fmla="*/ 2239257 w 3165987"/>
                  <a:gd name="connsiteY5" fmla="*/ 330985 h 1206056"/>
                  <a:gd name="connsiteX6" fmla="*/ 1589050 w 3165987"/>
                  <a:gd name="connsiteY6" fmla="*/ 0 h 1206056"/>
                  <a:gd name="connsiteX7" fmla="*/ 938843 w 3165987"/>
                  <a:gd name="connsiteY7" fmla="*/ 330985 h 1206056"/>
                  <a:gd name="connsiteX8" fmla="*/ 145848 w 3165987"/>
                  <a:gd name="connsiteY8" fmla="*/ 330985 h 1206056"/>
                  <a:gd name="connsiteX9" fmla="*/ 0 w 3165987"/>
                  <a:gd name="connsiteY9" fmla="*/ 476833 h 1206056"/>
                  <a:gd name="connsiteX10" fmla="*/ 0 w 3165987"/>
                  <a:gd name="connsiteY10" fmla="*/ 1060208 h 1206056"/>
                  <a:gd name="connsiteX11" fmla="*/ 145848 w 3165987"/>
                  <a:gd name="connsiteY11" fmla="*/ 1206056 h 1206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165987" h="1206056">
                    <a:moveTo>
                      <a:pt x="145848" y="1206056"/>
                    </a:moveTo>
                    <a:lnTo>
                      <a:pt x="3020139" y="1206056"/>
                    </a:lnTo>
                    <a:cubicBezTo>
                      <a:pt x="3100689" y="1206056"/>
                      <a:pt x="3165987" y="1140758"/>
                      <a:pt x="3165987" y="1060208"/>
                    </a:cubicBezTo>
                    <a:lnTo>
                      <a:pt x="3165987" y="476833"/>
                    </a:lnTo>
                    <a:cubicBezTo>
                      <a:pt x="3165987" y="396283"/>
                      <a:pt x="3100689" y="330985"/>
                      <a:pt x="3020139" y="330985"/>
                    </a:cubicBezTo>
                    <a:lnTo>
                      <a:pt x="2239257" y="330985"/>
                    </a:lnTo>
                    <a:lnTo>
                      <a:pt x="1589050" y="0"/>
                    </a:lnTo>
                    <a:lnTo>
                      <a:pt x="938843" y="330985"/>
                    </a:lnTo>
                    <a:lnTo>
                      <a:pt x="145848" y="330985"/>
                    </a:lnTo>
                    <a:cubicBezTo>
                      <a:pt x="65298" y="330985"/>
                      <a:pt x="0" y="396283"/>
                      <a:pt x="0" y="476833"/>
                    </a:cubicBezTo>
                    <a:lnTo>
                      <a:pt x="0" y="1060208"/>
                    </a:lnTo>
                    <a:cubicBezTo>
                      <a:pt x="0" y="1140758"/>
                      <a:pt x="65298" y="1206056"/>
                      <a:pt x="145848" y="1206056"/>
                    </a:cubicBezTo>
                    <a:close/>
                  </a:path>
                </a:pathLst>
              </a:custGeom>
              <a:solidFill>
                <a:srgbClr val="F28F5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95F0A7B8-44F0-4F8F-B76A-522F0F42265B}"/>
                  </a:ext>
                </a:extLst>
              </p:cNvPr>
              <p:cNvSpPr txBox="1"/>
              <p:nvPr/>
            </p:nvSpPr>
            <p:spPr>
              <a:xfrm flipH="1">
                <a:off x="3091849" y="3646665"/>
                <a:ext cx="3148978" cy="70788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chemeClr val="bg1"/>
                    </a:solidFill>
                  </a:rPr>
                  <a:t>T2D + ASCVD or high risk for ASCVD</a:t>
                </a:r>
              </a:p>
            </p:txBody>
          </p:sp>
        </p:grp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3FB48844-4877-4B95-88E7-8BD2882803E9}"/>
              </a:ext>
            </a:extLst>
          </p:cNvPr>
          <p:cNvSpPr txBox="1"/>
          <p:nvPr/>
        </p:nvSpPr>
        <p:spPr>
          <a:xfrm>
            <a:off x="5397909" y="6549929"/>
            <a:ext cx="242856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accent1"/>
                </a:solidFill>
              </a:rPr>
              <a:t>*With proven benefits</a:t>
            </a:r>
          </a:p>
        </p:txBody>
      </p:sp>
    </p:spTree>
    <p:extLst>
      <p:ext uri="{BB962C8B-B14F-4D97-AF65-F5344CB8AC3E}">
        <p14:creationId xmlns:p14="http://schemas.microsoft.com/office/powerpoint/2010/main" val="3110055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sz="4000" b="1" dirty="0">
                <a:solidFill>
                  <a:schemeClr val="accent6">
                    <a:lumMod val="75000"/>
                  </a:schemeClr>
                </a:solidFill>
              </a:rPr>
              <a:t>Recommendations of ESC 2019 Guideline</a:t>
            </a:r>
          </a:p>
          <a:p>
            <a:pPr marL="0" indent="0">
              <a:buNone/>
            </a:pPr>
            <a:r>
              <a:rPr lang="en-US" dirty="0">
                <a:solidFill>
                  <a:srgbClr val="002060"/>
                </a:solidFill>
                <a:ea typeface="+mj-ea"/>
                <a:cs typeface="+mj-cs"/>
              </a:rPr>
              <a:t>The European Society of Cardiology (ESC) and The European Association for     the Study of Diabetes (EASD)</a:t>
            </a:r>
          </a:p>
          <a:p>
            <a:endParaRPr lang="en-US" dirty="0">
              <a:solidFill>
                <a:srgbClr val="002060"/>
              </a:solidFill>
              <a:ea typeface="+mj-ea"/>
              <a:cs typeface="+mj-cs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8C14B4A-0E78-4FD9-B00E-C92118E778E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595959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595959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062" y="309283"/>
            <a:ext cx="4645448" cy="23838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43897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9713157-2CCE-47B8-8BC5-B43490E63D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484557" y="4126445"/>
            <a:ext cx="9186582" cy="1464970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75DAC0E2-4FC7-43BC-B2BF-10065FB23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solidFill>
                  <a:srgbClr val="002060"/>
                </a:solidFill>
                <a:ea typeface="+mn-ea"/>
                <a:cs typeface="Times New Roman" panose="02020603050405020304" pitchFamily="18" charset="0"/>
              </a:rPr>
              <a:t>Cardiovascular Risk Categories in Patients with Diabetes </a:t>
            </a:r>
            <a:r>
              <a:rPr lang="en-US" sz="2800" baseline="30000" dirty="0">
                <a:solidFill>
                  <a:srgbClr val="002060"/>
                </a:solidFill>
                <a:ea typeface="+mn-ea"/>
                <a:cs typeface="Times New Roman" panose="02020603050405020304" pitchFamily="18" charset="0"/>
              </a:rPr>
              <a:t>1a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C3F355F-9AAC-4D92-B518-AAA67ADD47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9811" y="2731556"/>
            <a:ext cx="9171328" cy="146497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515051E-0483-4495-8267-F6C78AFF68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92184" y="804354"/>
            <a:ext cx="9186582" cy="192720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25B8038-BDF4-4B1C-B9FE-C5B6ECF43485}"/>
              </a:ext>
            </a:extLst>
          </p:cNvPr>
          <p:cNvSpPr txBox="1"/>
          <p:nvPr/>
        </p:nvSpPr>
        <p:spPr>
          <a:xfrm>
            <a:off x="519764" y="5754397"/>
            <a:ext cx="104722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7548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CV = cardiovascular; CVD = cardiovascular disease; DM = diabetes mellitus; T1DM = type 1 diabetes mellitus; T2DM = type 2 diabetes mellitus. a Modified from the 2016 European Guidelines on cardiovascular disease prevention in clinical practice. b Proteinuria, renal impairment defined as eGFR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7548D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as eGFR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7548D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+mn-cs"/>
              </a:rPr>
              <a:t>&lt;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7548D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30 mL/min/m</a:t>
            </a:r>
            <a:r>
              <a:rPr kumimoji="0" lang="en-US" sz="1400" b="0" i="0" u="none" strike="noStrike" kern="1200" cap="none" spc="0" normalizeH="0" baseline="30000" noProof="0" dirty="0">
                <a:ln>
                  <a:noFill/>
                </a:ln>
                <a:solidFill>
                  <a:srgbClr val="37548D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2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7548D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, left ventricular hypertrophy, or retinopathy. </a:t>
            </a:r>
            <a:r>
              <a:rPr kumimoji="0" lang="en-US" sz="1400" b="0" i="0" u="none" strike="noStrike" kern="1200" cap="none" spc="0" normalizeH="0" baseline="30000" noProof="0" dirty="0">
                <a:ln>
                  <a:noFill/>
                </a:ln>
                <a:solidFill>
                  <a:srgbClr val="37548D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c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7548D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 Age, hypertension, dyslipidemia, smoking, obesity.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37548D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327914A-6B9A-4F1B-A165-373B3950E883}"/>
              </a:ext>
            </a:extLst>
          </p:cNvPr>
          <p:cNvSpPr txBox="1"/>
          <p:nvPr/>
        </p:nvSpPr>
        <p:spPr>
          <a:xfrm>
            <a:off x="2181415" y="6525487"/>
            <a:ext cx="25314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1-Eur Heart J. 2020 Jan 7;41(2):255-323.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84252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86921-70D1-4601-90AA-36DFA888A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26" y="74258"/>
            <a:ext cx="3490378" cy="690943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</a:rPr>
              <a:t>Overview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1DFFC0E-1236-4889-B267-563B73F64925}"/>
              </a:ext>
            </a:extLst>
          </p:cNvPr>
          <p:cNvSpPr/>
          <p:nvPr/>
        </p:nvSpPr>
        <p:spPr>
          <a:xfrm>
            <a:off x="-16142" y="3429000"/>
            <a:ext cx="12208142" cy="2663890"/>
          </a:xfrm>
          <a:prstGeom prst="rect">
            <a:avLst/>
          </a:prstGeom>
          <a:solidFill>
            <a:sysClr val="window" lastClr="FFFFFF">
              <a:lumMod val="95000"/>
              <a:alpha val="7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898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6D11CDF-D918-40F2-8ED8-C7125420311F}"/>
              </a:ext>
            </a:extLst>
          </p:cNvPr>
          <p:cNvSpPr txBox="1"/>
          <p:nvPr/>
        </p:nvSpPr>
        <p:spPr>
          <a:xfrm>
            <a:off x="738202" y="1339838"/>
            <a:ext cx="10699454" cy="4178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600" dirty="0">
                <a:solidFill>
                  <a:schemeClr val="tx1">
                    <a:lumMod val="75000"/>
                  </a:schemeClr>
                </a:solidFill>
              </a:rPr>
              <a:t>Overview on Diabetes Management based on Guideline Recommendations</a:t>
            </a:r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tx1">
                    <a:lumMod val="75000"/>
                  </a:schemeClr>
                </a:solidFill>
              </a:rPr>
              <a:t>Recommendations of American Diabetes Association 2023</a:t>
            </a:r>
          </a:p>
          <a:p>
            <a:pPr lvl="2">
              <a:lnSpc>
                <a:spcPct val="150000"/>
              </a:lnSpc>
            </a:pPr>
            <a:r>
              <a:rPr lang="en-US" sz="1600" i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Pharmacologic Approaches to Glycemic Treatment: Standards of Care in Diabetes</a:t>
            </a:r>
            <a:endParaRPr lang="en-US" sz="2600" dirty="0">
              <a:solidFill>
                <a:schemeClr val="tx1">
                  <a:lumMod val="75000"/>
                </a:schemeClr>
              </a:solidFill>
            </a:endParaRPr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tx1">
                    <a:lumMod val="75000"/>
                  </a:schemeClr>
                </a:solidFill>
              </a:rPr>
              <a:t>Recommendations of AACE 2022 Guideline</a:t>
            </a:r>
          </a:p>
          <a:p>
            <a:pPr lvl="2">
              <a:lnSpc>
                <a:spcPct val="150000"/>
              </a:lnSpc>
            </a:pPr>
            <a:r>
              <a:rPr lang="en-US" sz="1600" i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American Association of Clinical Endocrinology Clinical Practice Guideline: Developing a Diabetes Mellitus Comprehensive Care Plan</a:t>
            </a:r>
            <a:endParaRPr lang="en-US" sz="2600" dirty="0">
              <a:solidFill>
                <a:schemeClr val="tx1">
                  <a:lumMod val="75000"/>
                </a:schemeClr>
              </a:solidFill>
            </a:endParaRPr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tx1">
                    <a:lumMod val="75000"/>
                  </a:schemeClr>
                </a:solidFill>
              </a:rPr>
              <a:t>Recommendations of ESC 2019 Guideline</a:t>
            </a:r>
          </a:p>
          <a:p>
            <a:pPr lvl="2"/>
            <a:r>
              <a:rPr lang="en-US" sz="1600" i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The European Society of Cardiology (ESC) and The European Association for the Study of Diabetes (EASD)</a:t>
            </a:r>
          </a:p>
          <a:p>
            <a:pPr lvl="1">
              <a:lnSpc>
                <a:spcPct val="150000"/>
              </a:lnSpc>
            </a:pPr>
            <a:endParaRPr lang="en-US" sz="1600" i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0964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814A92-0B3F-420C-9DC1-A83C2D42246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69062" y="6356350"/>
            <a:ext cx="27432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European Heart Journal 2019; 00, 169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 rot="16200000">
            <a:off x="11243256" y="5576552"/>
            <a:ext cx="17515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IR-1121-GLR-5469-SP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F3C4FFB-37FD-44E2-BB8E-F52DF4453A82}"/>
              </a:ext>
            </a:extLst>
          </p:cNvPr>
          <p:cNvGrpSpPr/>
          <p:nvPr/>
        </p:nvGrpSpPr>
        <p:grpSpPr>
          <a:xfrm>
            <a:off x="1840662" y="183085"/>
            <a:ext cx="7878318" cy="6355827"/>
            <a:chOff x="2005422" y="185322"/>
            <a:chExt cx="7505440" cy="6078828"/>
          </a:xfrm>
        </p:grpSpPr>
        <p:pic>
          <p:nvPicPr>
            <p:cNvPr id="13" name="Content Placeholder 8" descr="Screen Clipping">
              <a:extLst>
                <a:ext uri="{FF2B5EF4-FFF2-40B4-BE49-F238E27FC236}">
                  <a16:creationId xmlns:a16="http://schemas.microsoft.com/office/drawing/2014/main" id="{FA3154D3-E3FD-42C0-B70C-9FAB3F1409D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05422" y="185322"/>
              <a:ext cx="7485776" cy="3438659"/>
            </a:xfrm>
            <a:prstGeom prst="rect">
              <a:avLst/>
            </a:prstGeom>
          </p:spPr>
        </p:pic>
        <p:pic>
          <p:nvPicPr>
            <p:cNvPr id="14" name="Picture 13" descr="Screen Clipping">
              <a:extLst>
                <a:ext uri="{FF2B5EF4-FFF2-40B4-BE49-F238E27FC236}">
                  <a16:creationId xmlns:a16="http://schemas.microsoft.com/office/drawing/2014/main" id="{1CF4631D-A7B5-48DD-883D-CF639E3B213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25086" y="3623981"/>
              <a:ext cx="7485776" cy="2640169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897BDE0-1BAF-43BA-AEC5-0660F0B1182A}"/>
              </a:ext>
            </a:extLst>
          </p:cNvPr>
          <p:cNvGrpSpPr/>
          <p:nvPr/>
        </p:nvGrpSpPr>
        <p:grpSpPr>
          <a:xfrm>
            <a:off x="1855416" y="187999"/>
            <a:ext cx="7878318" cy="6355827"/>
            <a:chOff x="2005422" y="185322"/>
            <a:chExt cx="7505440" cy="6078828"/>
          </a:xfrm>
        </p:grpSpPr>
        <p:pic>
          <p:nvPicPr>
            <p:cNvPr id="16" name="Content Placeholder 8" descr="Screen Clipping">
              <a:extLst>
                <a:ext uri="{FF2B5EF4-FFF2-40B4-BE49-F238E27FC236}">
                  <a16:creationId xmlns:a16="http://schemas.microsoft.com/office/drawing/2014/main" id="{76210E38-354E-42F4-8FAC-46138D22868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05422" y="185322"/>
              <a:ext cx="7485776" cy="3438659"/>
            </a:xfrm>
            <a:prstGeom prst="rect">
              <a:avLst/>
            </a:prstGeom>
          </p:spPr>
        </p:pic>
        <p:pic>
          <p:nvPicPr>
            <p:cNvPr id="17" name="Picture 16" descr="Screen Clipping">
              <a:extLst>
                <a:ext uri="{FF2B5EF4-FFF2-40B4-BE49-F238E27FC236}">
                  <a16:creationId xmlns:a16="http://schemas.microsoft.com/office/drawing/2014/main" id="{62B95C50-ED02-4F1D-BDAE-4205EA7F4AD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25086" y="3623981"/>
              <a:ext cx="7485776" cy="2640169"/>
            </a:xfrm>
            <a:prstGeom prst="rect">
              <a:avLst/>
            </a:prstGeom>
          </p:spPr>
        </p:pic>
      </p:grpSp>
      <p:pic>
        <p:nvPicPr>
          <p:cNvPr id="18" name="Picture 17" descr="Screen Clipping">
            <a:extLst>
              <a:ext uri="{FF2B5EF4-FFF2-40B4-BE49-F238E27FC236}">
                <a16:creationId xmlns:a16="http://schemas.microsoft.com/office/drawing/2014/main" id="{F5B0A113-6A33-4422-B3A4-3A007BA6849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350" y="224651"/>
            <a:ext cx="5389389" cy="4090219"/>
          </a:xfrm>
          <a:prstGeom prst="rect">
            <a:avLst/>
          </a:prstGeom>
          <a:ln w="76200" cap="sq">
            <a:solidFill>
              <a:srgbClr val="FFCC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9" name="Picture 18" descr="Screen Clipping">
            <a:extLst>
              <a:ext uri="{FF2B5EF4-FFF2-40B4-BE49-F238E27FC236}">
                <a16:creationId xmlns:a16="http://schemas.microsoft.com/office/drawing/2014/main" id="{D334F4AD-0ABD-45A3-B9E1-2E5017D1B6F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2032" y="224651"/>
            <a:ext cx="6064618" cy="3783350"/>
          </a:xfrm>
          <a:prstGeom prst="rect">
            <a:avLst/>
          </a:prstGeom>
          <a:ln w="76200" cap="sq">
            <a:solidFill>
              <a:srgbClr val="FFCC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65708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174516" y="465873"/>
            <a:ext cx="50974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ACC/AHA ASCVD Risk 10y:</a:t>
            </a:r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9114277" y="6263752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rPr>
              <a:t>3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3617924" y="1902629"/>
          <a:ext cx="4289088" cy="3519240"/>
        </p:xfrm>
        <a:graphic>
          <a:graphicData uri="http://schemas.openxmlformats.org/drawingml/2006/table">
            <a:tbl>
              <a:tblPr firstRow="1" bandRow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  <a:reflection blurRad="6350" stA="52000" endA="300" endPos="35000" dir="5400000" sy="-100000" algn="bl" rotWithShape="0"/>
                </a:effectLst>
                <a:tableStyleId>{2A488322-F2BA-4B5B-9748-0D474271808F}</a:tableStyleId>
              </a:tblPr>
              <a:tblGrid>
                <a:gridCol w="21445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445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405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</a:rPr>
                        <a:t>Age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3158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baseline="0" dirty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64</a:t>
                      </a:r>
                      <a:endParaRPr lang="en-US" sz="1400" b="0" dirty="0">
                        <a:solidFill>
                          <a:schemeClr val="bg2">
                            <a:lumMod val="10000"/>
                          </a:schemeClr>
                        </a:solidFill>
                        <a:latin typeface="+mn-lt"/>
                        <a:cs typeface="+mj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5627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chemeClr val="bg1"/>
                          </a:solidFill>
                        </a:rPr>
                        <a:t>Sex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3158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Male</a:t>
                      </a:r>
                      <a:endParaRPr lang="en-US" sz="1400" b="0" dirty="0">
                        <a:solidFill>
                          <a:schemeClr val="bg2">
                            <a:lumMod val="10000"/>
                          </a:schemeClr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7113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chemeClr val="bg1"/>
                          </a:solidFill>
                        </a:rPr>
                        <a:t>Race 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3158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Other</a:t>
                      </a:r>
                      <a:endParaRPr lang="en-US" sz="1400" b="0" baseline="30000" dirty="0">
                        <a:solidFill>
                          <a:schemeClr val="bg2">
                            <a:lumMod val="10000"/>
                          </a:schemeClr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405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chemeClr val="bg1"/>
                          </a:solidFill>
                        </a:rPr>
                        <a:t>Systolic BP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3158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kern="1200" noProof="0" dirty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150 mmHg</a:t>
                      </a:r>
                      <a:endParaRPr lang="en-US" sz="2000" b="1" kern="1200" noProof="0" dirty="0">
                        <a:solidFill>
                          <a:schemeClr val="bg2">
                            <a:lumMod val="10000"/>
                          </a:schemeClr>
                        </a:solidFill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562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</a:rPr>
                        <a:t>Diastolic BP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3158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kern="1200" noProof="0" dirty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95 mmHg</a:t>
                      </a:r>
                      <a:endParaRPr lang="en-US" sz="2000" b="1" kern="1200" noProof="0" dirty="0">
                        <a:solidFill>
                          <a:schemeClr val="bg2">
                            <a:lumMod val="10000"/>
                          </a:schemeClr>
                        </a:solidFill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405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chemeClr val="bg1"/>
                          </a:solidFill>
                        </a:rPr>
                        <a:t>Total </a:t>
                      </a:r>
                      <a:r>
                        <a:rPr lang="en-US" sz="2000" b="1" dirty="0" err="1">
                          <a:solidFill>
                            <a:schemeClr val="bg1"/>
                          </a:solidFill>
                        </a:rPr>
                        <a:t>Chol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3158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kern="1200" noProof="0" dirty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200 mg/</a:t>
                      </a:r>
                      <a:r>
                        <a:rPr lang="en-US" sz="2000" b="1" kern="1200" noProof="0" dirty="0" err="1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dL</a:t>
                      </a:r>
                      <a:endParaRPr lang="en-US" sz="2000" b="1" kern="1200" noProof="0" dirty="0">
                        <a:solidFill>
                          <a:schemeClr val="bg2">
                            <a:lumMod val="10000"/>
                          </a:schemeClr>
                        </a:solidFill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6786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chemeClr val="bg1"/>
                          </a:solidFill>
                        </a:rPr>
                        <a:t>HDL-C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3158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kern="1200" noProof="0" dirty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40 mg/</a:t>
                      </a:r>
                      <a:r>
                        <a:rPr lang="en-US" sz="2000" b="1" kern="1200" noProof="0" dirty="0" err="1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dL</a:t>
                      </a:r>
                      <a:endParaRPr lang="en-US" sz="2000" b="1" kern="1200" noProof="0" dirty="0">
                        <a:solidFill>
                          <a:schemeClr val="bg2">
                            <a:lumMod val="10000"/>
                          </a:schemeClr>
                        </a:solidFill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5674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chemeClr val="bg1"/>
                          </a:solidFill>
                        </a:rPr>
                        <a:t>LDL-C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3158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2000" b="1" kern="1200" dirty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100 mg/</a:t>
                      </a:r>
                      <a:r>
                        <a:rPr lang="en-US" sz="2000" b="1" kern="1200" dirty="0" err="1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dL</a:t>
                      </a:r>
                      <a:endParaRPr lang="en-US" sz="2000" b="1" kern="1200" dirty="0">
                        <a:solidFill>
                          <a:schemeClr val="bg2">
                            <a:lumMod val="10000"/>
                          </a:schemeClr>
                        </a:solidFill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24878" y="6079086"/>
            <a:ext cx="1932599" cy="70719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4779314" y="1184251"/>
            <a:ext cx="17732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marR="0" lvl="1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30.9%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39384" y="6081147"/>
            <a:ext cx="8673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DA8E0"/>
                </a:solidFill>
                <a:effectLst/>
                <a:uLnTx/>
                <a:uFillTx/>
                <a:cs typeface="IRANSans" panose="02040503050201020203"/>
              </a:rPr>
              <a:t>CASE 1</a:t>
            </a:r>
          </a:p>
        </p:txBody>
      </p:sp>
    </p:spTree>
    <p:extLst>
      <p:ext uri="{BB962C8B-B14F-4D97-AF65-F5344CB8AC3E}">
        <p14:creationId xmlns:p14="http://schemas.microsoft.com/office/powerpoint/2010/main" val="1145010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41328" y="868644"/>
            <a:ext cx="6854028" cy="5013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-25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Add </a:t>
            </a:r>
            <a:r>
              <a:rPr kumimoji="0" lang="en-US" sz="2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Empagliflozin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10 mg/day </a:t>
            </a:r>
          </a:p>
          <a:p>
            <a:pPr marL="457200" marR="0" lvl="0" indent="-4572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Add Sitagliptin 100 mg/day</a:t>
            </a:r>
          </a:p>
          <a:p>
            <a:pPr marL="457200" marR="0" lvl="0" indent="-4572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Add </a:t>
            </a:r>
            <a:r>
              <a:rPr kumimoji="0" lang="en-US" sz="2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Sulphonylurea</a:t>
            </a:r>
            <a:endParaRPr kumimoji="0" lang="en-US" sz="2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Add </a:t>
            </a:r>
            <a:r>
              <a:rPr kumimoji="0" lang="en-US" sz="2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Empa+Lina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FDC/QD (10/5 mg)</a:t>
            </a:r>
          </a:p>
          <a:p>
            <a:pPr marL="457200" marR="0" lvl="0" indent="-4572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Metformin change to Met +</a:t>
            </a:r>
            <a:r>
              <a:rPr kumimoji="0" lang="en-US" sz="2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Empa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+</a:t>
            </a:r>
            <a:r>
              <a:rPr kumimoji="0" lang="en-US" sz="2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lina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FDC/2 pills QD   (1000/5/2.5 mg)</a:t>
            </a:r>
          </a:p>
          <a:p>
            <a:pPr marL="457200" marR="0" lvl="0" indent="-4572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9114277" y="6263752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rPr>
              <a:t>7</a:t>
            </a:r>
          </a:p>
        </p:txBody>
      </p:sp>
      <p:sp>
        <p:nvSpPr>
          <p:cNvPr id="6" name="Rectangle 5"/>
          <p:cNvSpPr/>
          <p:nvPr/>
        </p:nvSpPr>
        <p:spPr>
          <a:xfrm>
            <a:off x="677482" y="128215"/>
            <a:ext cx="106288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What Is the Most Appropriate Treatment for </a:t>
            </a:r>
            <a:r>
              <a:rPr lang="en-US" sz="2800" b="1" dirty="0">
                <a:solidFill>
                  <a:srgbClr val="002060"/>
                </a:solidFill>
                <a:cs typeface="Times New Roman" panose="02020603050405020304" pitchFamily="18" charset="0"/>
              </a:rPr>
              <a:t>the Glycemic Control?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0996DC8-6AAA-4984-8F24-88146472C0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2262375"/>
              </p:ext>
            </p:extLst>
          </p:nvPr>
        </p:nvGraphicFramePr>
        <p:xfrm>
          <a:off x="1109174" y="913364"/>
          <a:ext cx="3502295" cy="4778327"/>
        </p:xfrm>
        <a:graphic>
          <a:graphicData uri="http://schemas.openxmlformats.org/drawingml/2006/table">
            <a:tbl>
              <a:tblPr firstRow="1" bandRow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tableStyleId>{74C1A8A3-306A-4EB7-A6B1-4F7E0EB9C5D6}</a:tableStyleId>
              </a:tblPr>
              <a:tblGrid>
                <a:gridCol w="18689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33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8825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HbA1c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3158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baseline="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8.5 </a:t>
                      </a:r>
                      <a:r>
                        <a:rPr lang="en-US" sz="1400" b="0" baseline="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%</a:t>
                      </a:r>
                      <a:endParaRPr lang="en-US" sz="1400" b="0" dirty="0">
                        <a:solidFill>
                          <a:schemeClr val="bg2">
                            <a:lumMod val="10000"/>
                          </a:schemeClr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9817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FBS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3158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kern="1200" baseline="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177 </a:t>
                      </a:r>
                      <a:r>
                        <a:rPr lang="en-US" sz="1400" b="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mg/dL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6051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BMI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3158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32.1</a:t>
                      </a:r>
                      <a:r>
                        <a:rPr lang="en-US" sz="18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kg/m</a:t>
                      </a:r>
                      <a:r>
                        <a:rPr lang="en-US" sz="1400" b="0" baseline="300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16051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ASCVD Risk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3158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30.9 </a:t>
                      </a:r>
                      <a:r>
                        <a:rPr lang="en-US" sz="1400" b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16051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HF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3158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No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716051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Microalbumin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3158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60</a:t>
                      </a:r>
                      <a:r>
                        <a:rPr lang="en-US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mg/g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8447775"/>
                  </a:ext>
                </a:extLst>
              </a:tr>
              <a:tr h="716051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e-GFR 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A3158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baseline="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95</a:t>
                      </a:r>
                      <a:r>
                        <a:rPr lang="en-US" sz="1400" b="0" baseline="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baseline="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sz="1400" b="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l/min/1.73m</a:t>
                      </a:r>
                      <a:r>
                        <a:rPr lang="en-US" sz="1400" b="0" baseline="300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2517702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4966E929-D50B-491F-BB00-1CD4067C24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874778"/>
              </p:ext>
            </p:extLst>
          </p:nvPr>
        </p:nvGraphicFramePr>
        <p:xfrm>
          <a:off x="1080595" y="5812632"/>
          <a:ext cx="3530874" cy="57912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{BDBED569-4797-4DF1-A0F4-6AAB3CD982D8}</a:tableStyleId>
              </a:tblPr>
              <a:tblGrid>
                <a:gridCol w="18722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86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82760">
                <a:tc>
                  <a:txBody>
                    <a:bodyPr/>
                    <a:lstStyle/>
                    <a:p>
                      <a:pPr algn="l"/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Current Medications</a:t>
                      </a:r>
                    </a:p>
                    <a:p>
                      <a:pPr algn="l"/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50" b="1" dirty="0">
                          <a:solidFill>
                            <a:schemeClr val="bg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For Glycemic</a:t>
                      </a:r>
                      <a:r>
                        <a:rPr lang="en-US" sz="1050" b="1" baseline="0" dirty="0">
                          <a:solidFill>
                            <a:schemeClr val="bg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50" b="1" dirty="0">
                          <a:solidFill>
                            <a:schemeClr val="bg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Management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158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Metformin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1600" b="1" kern="120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1500 mg/day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134584" y="6082528"/>
            <a:ext cx="8673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DA8E0"/>
                </a:solidFill>
                <a:effectLst/>
                <a:uLnTx/>
                <a:uFillTx/>
                <a:cs typeface="IRANSans" panose="02040503050201020203"/>
              </a:rPr>
              <a:t>CASE 1</a:t>
            </a:r>
          </a:p>
        </p:txBody>
      </p:sp>
    </p:spTree>
    <p:extLst>
      <p:ext uri="{BB962C8B-B14F-4D97-AF65-F5344CB8AC3E}">
        <p14:creationId xmlns:p14="http://schemas.microsoft.com/office/powerpoint/2010/main" val="2216866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404349" y="1904475"/>
            <a:ext cx="5947975" cy="33085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8F288D"/>
              </a:solidFill>
              <a:effectLst/>
              <a:uLnTx/>
              <a:uFillTx/>
              <a:latin typeface="Calibri" panose="020F0502020204030204"/>
              <a:ea typeface="+mn-ea"/>
              <a:cs typeface="IRANSans" panose="02040503050201020203" pitchFamily="18" charset="-78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Atorvastatin 20 mg/day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Rosuvastatin 20 mg/day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Fenofibrate 200 mg/day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Atorvastatin 20 mg + Fenofibrate 200 mg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Rosuvastatin 20 mg+ Fenofibrate 200 mg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9114277" y="6263752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8</a:t>
            </a:r>
          </a:p>
        </p:txBody>
      </p:sp>
      <p:sp>
        <p:nvSpPr>
          <p:cNvPr id="7" name="Rectangle 6"/>
          <p:cNvSpPr/>
          <p:nvPr/>
        </p:nvSpPr>
        <p:spPr>
          <a:xfrm>
            <a:off x="769736" y="278207"/>
            <a:ext cx="109599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>
                <a:solidFill>
                  <a:srgbClr val="002060"/>
                </a:solidFill>
                <a:cs typeface="Times New Roman" panose="02020603050405020304" pitchFamily="18" charset="0"/>
              </a:rPr>
              <a:t>What Is the Most Appropriate Treatment for the Lipid Management?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BE852992-CBE4-4C0E-AF4B-EFFAF20A37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5715313"/>
              </p:ext>
            </p:extLst>
          </p:nvPr>
        </p:nvGraphicFramePr>
        <p:xfrm>
          <a:off x="1060564" y="1689193"/>
          <a:ext cx="3530874" cy="3155319"/>
        </p:xfrm>
        <a:graphic>
          <a:graphicData uri="http://schemas.openxmlformats.org/drawingml/2006/table">
            <a:tbl>
              <a:tblPr firstRow="1" bandRow="1">
                <a:tableStyleId>{74C1A8A3-306A-4EB7-A6B1-4F7E0EB9C5D6}</a:tableStyleId>
              </a:tblPr>
              <a:tblGrid>
                <a:gridCol w="17654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654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09817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Age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3158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64 </a:t>
                      </a:r>
                      <a:r>
                        <a:rPr lang="en-US" sz="1400" b="0" kern="1200" baseline="0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yrs</a:t>
                      </a:r>
                      <a:endParaRPr lang="en-US" sz="1400" b="0" kern="1200" baseline="0" dirty="0">
                        <a:solidFill>
                          <a:schemeClr val="bg2">
                            <a:lumMod val="10000"/>
                          </a:schemeClr>
                        </a:solidFill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6934259"/>
                  </a:ext>
                </a:extLst>
              </a:tr>
              <a:tr h="609817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Sex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3158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Male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8645551"/>
                  </a:ext>
                </a:extLst>
              </a:tr>
              <a:tr h="609817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LDL-C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3158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100</a:t>
                      </a:r>
                      <a:r>
                        <a:rPr lang="en-US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mg/dL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9817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TG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3158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300</a:t>
                      </a:r>
                      <a:r>
                        <a:rPr lang="en-US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mg/dL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16051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ASCVD Risk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3158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30.9</a:t>
                      </a:r>
                      <a:r>
                        <a:rPr lang="en-US" sz="2000" b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 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4966E929-D50B-491F-BB00-1CD4067C24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964630"/>
              </p:ext>
            </p:extLst>
          </p:nvPr>
        </p:nvGraphicFramePr>
        <p:xfrm>
          <a:off x="1060564" y="4900824"/>
          <a:ext cx="3530874" cy="51816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{BDBED569-4797-4DF1-A0F4-6AAB3CD982D8}</a:tableStyleId>
              </a:tblPr>
              <a:tblGrid>
                <a:gridCol w="17711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97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82760">
                <a:tc>
                  <a:txBody>
                    <a:bodyPr/>
                    <a:lstStyle/>
                    <a:p>
                      <a:pPr algn="l"/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Current Medications</a:t>
                      </a:r>
                    </a:p>
                    <a:p>
                      <a:pPr algn="l"/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For Lipid</a:t>
                      </a:r>
                      <a:r>
                        <a:rPr lang="en-US" sz="1200" b="1" baseline="0" dirty="0">
                          <a:solidFill>
                            <a:schemeClr val="bg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Management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158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No Medication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439384" y="6081147"/>
            <a:ext cx="8673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DA8E0"/>
                </a:solidFill>
                <a:effectLst/>
                <a:uLnTx/>
                <a:uFillTx/>
                <a:latin typeface="Calibri" panose="020F0502020204030204"/>
                <a:ea typeface="+mn-ea"/>
                <a:cs typeface="IRANSans" panose="02040503050201020203"/>
              </a:rPr>
              <a:t>CASE 1</a:t>
            </a:r>
          </a:p>
        </p:txBody>
      </p:sp>
    </p:spTree>
    <p:extLst>
      <p:ext uri="{BB962C8B-B14F-4D97-AF65-F5344CB8AC3E}">
        <p14:creationId xmlns:p14="http://schemas.microsoft.com/office/powerpoint/2010/main" val="1754801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965400" y="1669975"/>
            <a:ext cx="717141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5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Losartan 25 mg/day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Valsartan 80 mg/day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Amlodipine 5 mg/day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Valsartan + Amlodipine FDC/BD (80/5 mg)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ß-Blocker (Metoprolol/ </a:t>
            </a:r>
            <a:r>
              <a:rPr kumimoji="0" lang="en-US" sz="2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Bisoprolol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)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US" sz="2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US" sz="2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9114277" y="6263752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</a:t>
            </a:r>
          </a:p>
        </p:txBody>
      </p:sp>
      <p:sp>
        <p:nvSpPr>
          <p:cNvPr id="7" name="Rectangle 6"/>
          <p:cNvSpPr/>
          <p:nvPr/>
        </p:nvSpPr>
        <p:spPr>
          <a:xfrm>
            <a:off x="759250" y="284035"/>
            <a:ext cx="114327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>
                <a:solidFill>
                  <a:srgbClr val="002060"/>
                </a:solidFill>
                <a:cs typeface="Times New Roman" panose="02020603050405020304" pitchFamily="18" charset="0"/>
              </a:rPr>
              <a:t>What Is the Most Appropriate Treatment for the Blood Pressure Control?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94DF8A3-7FD3-4AA5-84DA-A6E13D0F78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5586205"/>
              </p:ext>
            </p:extLst>
          </p:nvPr>
        </p:nvGraphicFramePr>
        <p:xfrm>
          <a:off x="873060" y="1583602"/>
          <a:ext cx="3944746" cy="3324225"/>
        </p:xfrm>
        <a:graphic>
          <a:graphicData uri="http://schemas.openxmlformats.org/drawingml/2006/table">
            <a:tbl>
              <a:tblPr firstRow="1" bandRow="1">
                <a:tableStyleId>{74C1A8A3-306A-4EB7-A6B1-4F7E0EB9C5D6}</a:tableStyleId>
              </a:tblPr>
              <a:tblGrid>
                <a:gridCol w="21918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29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8825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BP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3158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baseline="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150/95 </a:t>
                      </a:r>
                      <a:r>
                        <a:rPr lang="en-US" sz="1400" b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mmHg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1934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Microalbumin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3158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kern="1200" baseline="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60 </a:t>
                      </a:r>
                      <a:r>
                        <a:rPr lang="en-US" sz="1400" b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mg/gr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2829826"/>
                  </a:ext>
                </a:extLst>
              </a:tr>
              <a:tr h="651934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e-GFR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3158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kern="1200" baseline="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95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baseline="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ml/min/1.73m</a:t>
                      </a:r>
                      <a:r>
                        <a:rPr lang="en-US" sz="1400" b="0" kern="1200" baseline="300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16051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BMI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3158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kern="1200" baseline="0" noProof="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32.1 </a:t>
                      </a:r>
                      <a:r>
                        <a:rPr lang="en-US" sz="1400" b="0" kern="1200" baseline="0" noProof="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kg/m</a:t>
                      </a:r>
                      <a:r>
                        <a:rPr lang="en-US" sz="1400" b="0" kern="1200" baseline="30000" noProof="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US" sz="2000" b="0" kern="1200" baseline="30000" noProof="0" dirty="0">
                        <a:solidFill>
                          <a:schemeClr val="bg2">
                            <a:lumMod val="10000"/>
                          </a:schemeClr>
                        </a:solidFill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16051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ASCVD Risk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3158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kern="1200" baseline="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30.9 %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1" kern="1200" baseline="0" noProof="0" dirty="0">
                        <a:solidFill>
                          <a:schemeClr val="bg2">
                            <a:lumMod val="10000"/>
                          </a:schemeClr>
                        </a:solidFill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4966E929-D50B-491F-BB00-1CD4067C24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3435536"/>
              </p:ext>
            </p:extLst>
          </p:nvPr>
        </p:nvGraphicFramePr>
        <p:xfrm>
          <a:off x="873060" y="4976327"/>
          <a:ext cx="3944746" cy="51816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{BDBED569-4797-4DF1-A0F4-6AAB3CD982D8}</a:tableStyleId>
              </a:tblPr>
              <a:tblGrid>
                <a:gridCol w="21662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785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82760">
                <a:tc>
                  <a:txBody>
                    <a:bodyPr/>
                    <a:lstStyle/>
                    <a:p>
                      <a:pPr algn="l"/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Current Medications</a:t>
                      </a:r>
                    </a:p>
                    <a:p>
                      <a:pPr algn="l"/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For HTN</a:t>
                      </a:r>
                      <a:r>
                        <a:rPr lang="en-US" sz="1200" b="1" baseline="0" dirty="0">
                          <a:solidFill>
                            <a:schemeClr val="bg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Management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158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b="1" kern="120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No Medication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439384" y="6081147"/>
            <a:ext cx="8673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DA8E0"/>
                </a:solidFill>
                <a:effectLst/>
                <a:uLnTx/>
                <a:uFillTx/>
                <a:latin typeface="Calibri" panose="020F0502020204030204"/>
                <a:ea typeface="+mn-ea"/>
                <a:cs typeface="IRANSans" panose="02040503050201020203"/>
              </a:rPr>
              <a:t>CASE 1</a:t>
            </a:r>
          </a:p>
        </p:txBody>
      </p:sp>
    </p:spTree>
    <p:extLst>
      <p:ext uri="{BB962C8B-B14F-4D97-AF65-F5344CB8AC3E}">
        <p14:creationId xmlns:p14="http://schemas.microsoft.com/office/powerpoint/2010/main" val="1531027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3517" y="228600"/>
            <a:ext cx="9295238" cy="6435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878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124" y="140677"/>
            <a:ext cx="11201400" cy="6453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138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877" y="263769"/>
            <a:ext cx="11131061" cy="6224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010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39AD1AB1-6A4B-43DC-A28A-E10D37C978EA}"/>
              </a:ext>
            </a:extLst>
          </p:cNvPr>
          <p:cNvSpPr/>
          <p:nvPr/>
        </p:nvSpPr>
        <p:spPr>
          <a:xfrm>
            <a:off x="1" y="3429000"/>
            <a:ext cx="12208142" cy="2663890"/>
          </a:xfrm>
          <a:prstGeom prst="rect">
            <a:avLst/>
          </a:prstGeom>
          <a:solidFill>
            <a:sysClr val="window" lastClr="FFFFFF">
              <a:lumMod val="95000"/>
              <a:alpha val="7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898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5EC3E46-874D-4343-9F24-AEA459013F5A}"/>
              </a:ext>
            </a:extLst>
          </p:cNvPr>
          <p:cNvGrpSpPr/>
          <p:nvPr/>
        </p:nvGrpSpPr>
        <p:grpSpPr>
          <a:xfrm>
            <a:off x="-3094807" y="1828497"/>
            <a:ext cx="9753600" cy="3501340"/>
            <a:chOff x="-3094807" y="1828497"/>
            <a:chExt cx="9753600" cy="3501340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033EEAF5-1C36-4CDE-9FAB-10836019B39C}"/>
                </a:ext>
              </a:extLst>
            </p:cNvPr>
            <p:cNvSpPr/>
            <p:nvPr/>
          </p:nvSpPr>
          <p:spPr>
            <a:xfrm>
              <a:off x="-3094807" y="4567837"/>
              <a:ext cx="9753600" cy="762000"/>
            </a:xfrm>
            <a:prstGeom prst="ellipse">
              <a:avLst/>
            </a:prstGeom>
            <a:gradFill flip="none" rotWithShape="1">
              <a:gsLst>
                <a:gs pos="5000">
                  <a:sysClr val="windowText" lastClr="000000">
                    <a:alpha val="43000"/>
                  </a:sysClr>
                </a:gs>
                <a:gs pos="100000">
                  <a:sysClr val="window" lastClr="FFFFFF">
                    <a:alpha val="0"/>
                    <a:lumMod val="0"/>
                    <a:lumOff val="100000"/>
                  </a:sysClr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49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898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48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797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746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6960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6453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5947" algn="l" defTabSz="1218987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2DA4F598-7D7D-438E-8834-E388EBBE690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3342" y="1828497"/>
              <a:ext cx="1804087" cy="2966078"/>
            </a:xfrm>
            <a:custGeom>
              <a:avLst/>
              <a:gdLst>
                <a:gd name="T0" fmla="*/ 10 w 1624"/>
                <a:gd name="T1" fmla="*/ 0 h 2670"/>
                <a:gd name="T2" fmla="*/ 302 w 1624"/>
                <a:gd name="T3" fmla="*/ 9 h 2670"/>
                <a:gd name="T4" fmla="*/ 1624 w 1624"/>
                <a:gd name="T5" fmla="*/ 1331 h 2670"/>
                <a:gd name="T6" fmla="*/ 299 w 1624"/>
                <a:gd name="T7" fmla="*/ 2657 h 2670"/>
                <a:gd name="T8" fmla="*/ 0 w 1624"/>
                <a:gd name="T9" fmla="*/ 2670 h 2670"/>
                <a:gd name="T10" fmla="*/ 15 w 1624"/>
                <a:gd name="T11" fmla="*/ 2374 h 2670"/>
                <a:gd name="T12" fmla="*/ 1059 w 1624"/>
                <a:gd name="T13" fmla="*/ 1331 h 2670"/>
                <a:gd name="T14" fmla="*/ 20 w 1624"/>
                <a:gd name="T15" fmla="*/ 291 h 2670"/>
                <a:gd name="T16" fmla="*/ 10 w 1624"/>
                <a:gd name="T17" fmla="*/ 0 h 2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24" h="2670">
                  <a:moveTo>
                    <a:pt x="10" y="0"/>
                  </a:moveTo>
                  <a:lnTo>
                    <a:pt x="302" y="9"/>
                  </a:lnTo>
                  <a:lnTo>
                    <a:pt x="1624" y="1331"/>
                  </a:lnTo>
                  <a:lnTo>
                    <a:pt x="299" y="2657"/>
                  </a:lnTo>
                  <a:lnTo>
                    <a:pt x="0" y="2670"/>
                  </a:lnTo>
                  <a:lnTo>
                    <a:pt x="15" y="2374"/>
                  </a:lnTo>
                  <a:lnTo>
                    <a:pt x="1059" y="1331"/>
                  </a:lnTo>
                  <a:lnTo>
                    <a:pt x="20" y="29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52585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04D3D941-DDAA-4B1A-88BF-CB0061CD52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1925" y="1828497"/>
              <a:ext cx="1804086" cy="2966078"/>
            </a:xfrm>
            <a:custGeom>
              <a:avLst/>
              <a:gdLst>
                <a:gd name="T0" fmla="*/ 10 w 1624"/>
                <a:gd name="T1" fmla="*/ 0 h 2670"/>
                <a:gd name="T2" fmla="*/ 302 w 1624"/>
                <a:gd name="T3" fmla="*/ 9 h 2670"/>
                <a:gd name="T4" fmla="*/ 1624 w 1624"/>
                <a:gd name="T5" fmla="*/ 1331 h 2670"/>
                <a:gd name="T6" fmla="*/ 298 w 1624"/>
                <a:gd name="T7" fmla="*/ 2657 h 2670"/>
                <a:gd name="T8" fmla="*/ 0 w 1624"/>
                <a:gd name="T9" fmla="*/ 2670 h 2670"/>
                <a:gd name="T10" fmla="*/ 15 w 1624"/>
                <a:gd name="T11" fmla="*/ 2374 h 2670"/>
                <a:gd name="T12" fmla="*/ 1058 w 1624"/>
                <a:gd name="T13" fmla="*/ 1331 h 2670"/>
                <a:gd name="T14" fmla="*/ 19 w 1624"/>
                <a:gd name="T15" fmla="*/ 291 h 2670"/>
                <a:gd name="T16" fmla="*/ 10 w 1624"/>
                <a:gd name="T17" fmla="*/ 0 h 2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24" h="2670">
                  <a:moveTo>
                    <a:pt x="10" y="0"/>
                  </a:moveTo>
                  <a:lnTo>
                    <a:pt x="302" y="9"/>
                  </a:lnTo>
                  <a:lnTo>
                    <a:pt x="1624" y="1331"/>
                  </a:lnTo>
                  <a:lnTo>
                    <a:pt x="298" y="2657"/>
                  </a:lnTo>
                  <a:lnTo>
                    <a:pt x="0" y="2670"/>
                  </a:lnTo>
                  <a:lnTo>
                    <a:pt x="15" y="2374"/>
                  </a:lnTo>
                  <a:lnTo>
                    <a:pt x="1058" y="1331"/>
                  </a:lnTo>
                  <a:lnTo>
                    <a:pt x="19" y="29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52585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021E44BF-CE36-4BB1-99F9-C432C503A322}"/>
                </a:ext>
              </a:extLst>
            </p:cNvPr>
            <p:cNvSpPr>
              <a:spLocks/>
            </p:cNvSpPr>
            <p:nvPr/>
          </p:nvSpPr>
          <p:spPr bwMode="auto">
            <a:xfrm>
              <a:off x="879394" y="1828497"/>
              <a:ext cx="1805198" cy="2966078"/>
            </a:xfrm>
            <a:custGeom>
              <a:avLst/>
              <a:gdLst>
                <a:gd name="T0" fmla="*/ 10 w 1625"/>
                <a:gd name="T1" fmla="*/ 0 h 2670"/>
                <a:gd name="T2" fmla="*/ 302 w 1625"/>
                <a:gd name="T3" fmla="*/ 9 h 2670"/>
                <a:gd name="T4" fmla="*/ 1625 w 1625"/>
                <a:gd name="T5" fmla="*/ 1331 h 2670"/>
                <a:gd name="T6" fmla="*/ 299 w 1625"/>
                <a:gd name="T7" fmla="*/ 2657 h 2670"/>
                <a:gd name="T8" fmla="*/ 0 w 1625"/>
                <a:gd name="T9" fmla="*/ 2670 h 2670"/>
                <a:gd name="T10" fmla="*/ 16 w 1625"/>
                <a:gd name="T11" fmla="*/ 2374 h 2670"/>
                <a:gd name="T12" fmla="*/ 1059 w 1625"/>
                <a:gd name="T13" fmla="*/ 1331 h 2670"/>
                <a:gd name="T14" fmla="*/ 19 w 1625"/>
                <a:gd name="T15" fmla="*/ 291 h 2670"/>
                <a:gd name="T16" fmla="*/ 10 w 1625"/>
                <a:gd name="T17" fmla="*/ 0 h 2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25" h="2670">
                  <a:moveTo>
                    <a:pt x="10" y="0"/>
                  </a:moveTo>
                  <a:lnTo>
                    <a:pt x="302" y="9"/>
                  </a:lnTo>
                  <a:lnTo>
                    <a:pt x="1625" y="1331"/>
                  </a:lnTo>
                  <a:lnTo>
                    <a:pt x="299" y="2657"/>
                  </a:lnTo>
                  <a:lnTo>
                    <a:pt x="0" y="2670"/>
                  </a:lnTo>
                  <a:lnTo>
                    <a:pt x="16" y="2374"/>
                  </a:lnTo>
                  <a:lnTo>
                    <a:pt x="1059" y="1331"/>
                  </a:lnTo>
                  <a:lnTo>
                    <a:pt x="19" y="29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0097D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9128DBD1-1FB9-4733-B4E6-B38CB6F46967}"/>
                </a:ext>
              </a:extLst>
            </p:cNvPr>
            <p:cNvSpPr>
              <a:spLocks/>
            </p:cNvSpPr>
            <p:nvPr/>
          </p:nvSpPr>
          <p:spPr bwMode="auto">
            <a:xfrm>
              <a:off x="97975" y="1828497"/>
              <a:ext cx="1804087" cy="2966078"/>
            </a:xfrm>
            <a:custGeom>
              <a:avLst/>
              <a:gdLst>
                <a:gd name="T0" fmla="*/ 10 w 1624"/>
                <a:gd name="T1" fmla="*/ 0 h 2670"/>
                <a:gd name="T2" fmla="*/ 302 w 1624"/>
                <a:gd name="T3" fmla="*/ 9 h 2670"/>
                <a:gd name="T4" fmla="*/ 1624 w 1624"/>
                <a:gd name="T5" fmla="*/ 1331 h 2670"/>
                <a:gd name="T6" fmla="*/ 299 w 1624"/>
                <a:gd name="T7" fmla="*/ 2657 h 2670"/>
                <a:gd name="T8" fmla="*/ 0 w 1624"/>
                <a:gd name="T9" fmla="*/ 2670 h 2670"/>
                <a:gd name="T10" fmla="*/ 15 w 1624"/>
                <a:gd name="T11" fmla="*/ 2374 h 2670"/>
                <a:gd name="T12" fmla="*/ 1059 w 1624"/>
                <a:gd name="T13" fmla="*/ 1331 h 2670"/>
                <a:gd name="T14" fmla="*/ 18 w 1624"/>
                <a:gd name="T15" fmla="*/ 291 h 2670"/>
                <a:gd name="T16" fmla="*/ 10 w 1624"/>
                <a:gd name="T17" fmla="*/ 0 h 2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24" h="2670">
                  <a:moveTo>
                    <a:pt x="10" y="0"/>
                  </a:moveTo>
                  <a:lnTo>
                    <a:pt x="302" y="9"/>
                  </a:lnTo>
                  <a:lnTo>
                    <a:pt x="1624" y="1331"/>
                  </a:lnTo>
                  <a:lnTo>
                    <a:pt x="299" y="2657"/>
                  </a:lnTo>
                  <a:lnTo>
                    <a:pt x="0" y="2670"/>
                  </a:lnTo>
                  <a:lnTo>
                    <a:pt x="15" y="2374"/>
                  </a:lnTo>
                  <a:lnTo>
                    <a:pt x="1059" y="1331"/>
                  </a:lnTo>
                  <a:lnTo>
                    <a:pt x="18" y="29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0097D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8A4E17E5-6E39-4D7F-B526-143653631048}"/>
              </a:ext>
            </a:extLst>
          </p:cNvPr>
          <p:cNvSpPr txBox="1"/>
          <p:nvPr/>
        </p:nvSpPr>
        <p:spPr>
          <a:xfrm>
            <a:off x="4358093" y="2803704"/>
            <a:ext cx="755791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000" b="1" dirty="0">
                <a:solidFill>
                  <a:srgbClr val="2B426F"/>
                </a:solidFill>
              </a:rPr>
              <a:t>Case Discussion</a:t>
            </a:r>
          </a:p>
        </p:txBody>
      </p:sp>
    </p:spTree>
    <p:extLst>
      <p:ext uri="{BB962C8B-B14F-4D97-AF65-F5344CB8AC3E}">
        <p14:creationId xmlns:p14="http://schemas.microsoft.com/office/powerpoint/2010/main" val="77511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14A92-0B3F-420C-9DC1-A83C2D42246A}" type="slidenum">
              <a:rPr lang="en-US" smtClean="0"/>
              <a:t>6</a:t>
            </a:fld>
            <a:endParaRPr lang="en-US"/>
          </a:p>
        </p:txBody>
      </p:sp>
      <p:sp>
        <p:nvSpPr>
          <p:cNvPr id="7" name="Content Placeholder 4"/>
          <p:cNvSpPr>
            <a:spLocks noGrp="1"/>
          </p:cNvSpPr>
          <p:nvPr>
            <p:ph idx="1"/>
          </p:nvPr>
        </p:nvSpPr>
        <p:spPr>
          <a:xfrm>
            <a:off x="796067" y="248935"/>
            <a:ext cx="9538558" cy="339741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2DA8E0"/>
                </a:solidFill>
                <a:cs typeface="Times New Roman" panose="02020603050405020304" pitchFamily="18" charset="0"/>
              </a:rPr>
              <a:t>Background</a:t>
            </a:r>
          </a:p>
          <a:p>
            <a:pPr marL="457200" lvl="1" indent="0">
              <a:lnSpc>
                <a:spcPct val="125000"/>
              </a:lnSpc>
              <a:buNone/>
            </a:pPr>
            <a:r>
              <a:rPr lang="en-US" sz="2600" dirty="0">
                <a:solidFill>
                  <a:schemeClr val="bg2">
                    <a:lumMod val="10000"/>
                  </a:schemeClr>
                </a:solidFill>
                <a:cs typeface="Times New Roman" panose="02020603050405020304" pitchFamily="18" charset="0"/>
              </a:rPr>
              <a:t>A 64-years-old male with type 2 diabetes</a:t>
            </a:r>
          </a:p>
          <a:p>
            <a:pPr marL="457200" lvl="1" indent="0">
              <a:lnSpc>
                <a:spcPct val="125000"/>
              </a:lnSpc>
              <a:buNone/>
            </a:pPr>
            <a:endParaRPr lang="en-US" sz="2600" dirty="0">
              <a:solidFill>
                <a:schemeClr val="bg2">
                  <a:lumMod val="10000"/>
                </a:schemeClr>
              </a:solidFill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b="1" dirty="0">
                <a:solidFill>
                  <a:srgbClr val="2DA8E0"/>
                </a:solidFill>
                <a:cs typeface="Times New Roman" panose="02020603050405020304" pitchFamily="18" charset="0"/>
              </a:rPr>
              <a:t>Medical History</a:t>
            </a:r>
          </a:p>
          <a:p>
            <a:pPr marL="457200" lvl="1" indent="0">
              <a:lnSpc>
                <a:spcPct val="125000"/>
              </a:lnSpc>
              <a:buNone/>
            </a:pPr>
            <a:r>
              <a:rPr lang="en-US" sz="2600" dirty="0">
                <a:solidFill>
                  <a:schemeClr val="bg2">
                    <a:lumMod val="10000"/>
                  </a:schemeClr>
                </a:solidFill>
                <a:cs typeface="Times New Roman" panose="02020603050405020304" pitchFamily="18" charset="0"/>
              </a:rPr>
              <a:t>Type 2 diabetes diagnosed at 57, hypertension, hyperlipidemia </a:t>
            </a:r>
          </a:p>
          <a:p>
            <a:pPr marL="457200" lvl="1" indent="0">
              <a:lnSpc>
                <a:spcPct val="125000"/>
              </a:lnSpc>
              <a:buNone/>
            </a:pPr>
            <a:endParaRPr lang="en-US" sz="2600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b="1" dirty="0">
                <a:solidFill>
                  <a:srgbClr val="2DA8E0"/>
                </a:solidFill>
                <a:cs typeface="Times New Roman" panose="02020603050405020304" pitchFamily="18" charset="0"/>
              </a:rPr>
              <a:t>Family History</a:t>
            </a:r>
          </a:p>
          <a:p>
            <a:pPr marL="457200" lvl="1" indent="0">
              <a:lnSpc>
                <a:spcPct val="125000"/>
              </a:lnSpc>
              <a:buNone/>
            </a:pPr>
            <a:r>
              <a:rPr lang="en-US" sz="2600" dirty="0">
                <a:solidFill>
                  <a:schemeClr val="bg2">
                    <a:lumMod val="10000"/>
                  </a:schemeClr>
                </a:solidFill>
                <a:cs typeface="Times New Roman" panose="02020603050405020304" pitchFamily="18" charset="0"/>
              </a:rPr>
              <a:t>His father is diagnosed with type 2 diabetes – 20 years</a:t>
            </a:r>
          </a:p>
          <a:p>
            <a:pPr marL="457200" lvl="1" indent="0">
              <a:lnSpc>
                <a:spcPct val="125000"/>
              </a:lnSpc>
              <a:buNone/>
            </a:pPr>
            <a:endParaRPr lang="en-US" sz="2600" dirty="0">
              <a:cs typeface="Times New Roman" panose="02020603050405020304" pitchFamily="18" charset="0"/>
            </a:endParaRPr>
          </a:p>
          <a:p>
            <a:pPr marL="457200" lvl="1" indent="0">
              <a:lnSpc>
                <a:spcPct val="100000"/>
              </a:lnSpc>
              <a:buNone/>
            </a:pPr>
            <a:endParaRPr lang="en-US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3400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59617" y="546406"/>
            <a:ext cx="9925646" cy="2363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2DA8E0"/>
                </a:solidFill>
                <a:effectLst/>
                <a:uLnTx/>
                <a:uFillTx/>
                <a:cs typeface="Times New Roman" panose="02020603050405020304" pitchFamily="18" charset="0"/>
              </a:rPr>
              <a:t>Social History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2DA8E0"/>
              </a:solidFill>
              <a:effectLst/>
              <a:uLnTx/>
              <a:uFillTx/>
              <a:cs typeface="Times New Roman" panose="02020603050405020304" pitchFamily="18" charset="0"/>
            </a:endParaRPr>
          </a:p>
          <a:p>
            <a:pPr marL="457200" marR="0" lvl="1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Times New Roman" panose="02020603050405020304" pitchFamily="18" charset="0"/>
              </a:rPr>
              <a:t>Teacher, non-smoker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Times New Roman" panose="02020603050405020304" pitchFamily="18" charset="0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2DA8E0"/>
                </a:solidFill>
                <a:effectLst/>
                <a:uLnTx/>
                <a:uFillTx/>
                <a:cs typeface="Times New Roman" panose="02020603050405020304" pitchFamily="18" charset="0"/>
              </a:rPr>
              <a:t>Physical Exam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2DA8E0"/>
              </a:solidFill>
              <a:effectLst/>
              <a:uLnTx/>
              <a:uFillTx/>
              <a:cs typeface="Times New Roman" panose="02020603050405020304" pitchFamily="18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4259728"/>
              </p:ext>
            </p:extLst>
          </p:nvPr>
        </p:nvGraphicFramePr>
        <p:xfrm>
          <a:off x="1402089" y="2849032"/>
          <a:ext cx="8191434" cy="19955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957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957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01531"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BW:</a:t>
                      </a:r>
                      <a:r>
                        <a:rPr kumimoji="0" lang="en-US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 95 Kg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BP: </a:t>
                      </a:r>
                      <a:r>
                        <a:rPr kumimoji="0" lang="en-US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150/95 mmHg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1531"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Height: </a:t>
                      </a:r>
                      <a:r>
                        <a:rPr kumimoji="0" lang="en-US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1.72 m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Heart Rate: </a:t>
                      </a:r>
                      <a:r>
                        <a:rPr kumimoji="0" lang="en-US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76/ min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1531">
                <a:tc>
                  <a:txBody>
                    <a:bodyPr/>
                    <a:lstStyle/>
                    <a:p>
                      <a:pPr marL="457200" marR="0" lvl="1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  BMI: </a:t>
                      </a:r>
                      <a:r>
                        <a:rPr kumimoji="0" lang="en-US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32.1 kg/m</a:t>
                      </a:r>
                      <a:r>
                        <a:rPr kumimoji="0" lang="en-US" sz="2800" b="0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Respiration: </a:t>
                      </a:r>
                      <a:r>
                        <a:rPr kumimoji="0" lang="en-US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18/ min</a:t>
                      </a:r>
                    </a:p>
                    <a:p>
                      <a:pPr algn="l"/>
                      <a:endParaRPr lang="en-US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439384" y="6081147"/>
            <a:ext cx="8673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DA8E0"/>
                </a:solidFill>
                <a:effectLst/>
                <a:uLnTx/>
                <a:uFillTx/>
                <a:cs typeface="IRANSans" panose="02040503050201020203"/>
              </a:rPr>
              <a:t>CASE 1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60" t="24010" r="23760" b="25511"/>
          <a:stretch/>
        </p:blipFill>
        <p:spPr>
          <a:xfrm>
            <a:off x="1306737" y="2849032"/>
            <a:ext cx="442889" cy="457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1887" y="3472533"/>
            <a:ext cx="432588" cy="4572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1886" y="4074843"/>
            <a:ext cx="432589" cy="4572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0063" y="2859470"/>
            <a:ext cx="457200" cy="4572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0063" y="3517760"/>
            <a:ext cx="543758" cy="4572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3342" y="4077827"/>
            <a:ext cx="457200" cy="45720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14B4A-0E78-4FD9-B00E-C92118E778E8}" type="slidenum">
              <a:rPr lang="en-US" smtClean="0">
                <a:solidFill>
                  <a:srgbClr val="595959">
                    <a:tint val="75000"/>
                  </a:srgbClr>
                </a:solidFill>
              </a:rPr>
              <a:pPr/>
              <a:t>7</a:t>
            </a:fld>
            <a:endParaRPr lang="en-US">
              <a:solidFill>
                <a:srgbClr val="595959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019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0891784"/>
              </p:ext>
            </p:extLst>
          </p:nvPr>
        </p:nvGraphicFramePr>
        <p:xfrm>
          <a:off x="1140550" y="397418"/>
          <a:ext cx="5602147" cy="5815223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tableStyleId>{BDBED569-4797-4DF1-A0F4-6AAB3CD982D8}</a:tableStyleId>
              </a:tblPr>
              <a:tblGrid>
                <a:gridCol w="21988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22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08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7487">
                <a:tc gridSpan="3">
                  <a:txBody>
                    <a:bodyPr/>
                    <a:lstStyle/>
                    <a:p>
                      <a:pPr algn="ctr"/>
                      <a:r>
                        <a:rPr lang="en-US" sz="2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IRANSans" panose="02040503050201020203" pitchFamily="18" charset="-78"/>
                        </a:rPr>
                        <a:t>Lab</a:t>
                      </a:r>
                      <a:r>
                        <a:rPr lang="en-US" sz="2400" dirty="0">
                          <a:solidFill>
                            <a:schemeClr val="bg1"/>
                          </a:solidFill>
                          <a:latin typeface="+mn-lt"/>
                          <a:cs typeface="IRANSans" panose="02040503050201020203" pitchFamily="18" charset="-78"/>
                        </a:rPr>
                        <a:t> Summary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158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07">
                <a:tc rowSpan="2"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Glycaemia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HbA1c</a:t>
                      </a:r>
                      <a:endParaRPr lang="en-US" sz="1600" dirty="0">
                        <a:solidFill>
                          <a:schemeClr val="tx1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8.5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  <a:latin typeface="+mn-lt"/>
                          <a:cs typeface="+mj-cs"/>
                        </a:rPr>
                        <a:t>%</a:t>
                      </a:r>
                      <a:endParaRPr lang="en-US" sz="1600" dirty="0">
                        <a:solidFill>
                          <a:schemeClr val="tx1"/>
                        </a:solidFill>
                        <a:latin typeface="+mn-lt"/>
                        <a:cs typeface="+mj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1141">
                <a:tc vMerge="1">
                  <a:txBody>
                    <a:bodyPr/>
                    <a:lstStyle/>
                    <a:p>
                      <a:pPr algn="ctr"/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FBS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174</a:t>
                      </a:r>
                      <a:r>
                        <a:rPr lang="en-US" sz="1600" b="0" baseline="0" dirty="0" smtClean="0">
                          <a:solidFill>
                            <a:schemeClr val="tx1"/>
                          </a:solidFill>
                          <a:latin typeface="+mn-lt"/>
                          <a:cs typeface="+mj-cs"/>
                        </a:rPr>
                        <a:t> 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mg/dL</a:t>
                      </a:r>
                      <a:endParaRPr lang="en-US" sz="1600" dirty="0">
                        <a:solidFill>
                          <a:schemeClr val="tx1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526658">
                <a:tc rowSpan="4"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chemeClr val="tx1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Lipids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Total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Chol</a:t>
                      </a:r>
                      <a:endParaRPr lang="en-US" sz="1600" dirty="0">
                        <a:solidFill>
                          <a:schemeClr val="tx1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baseline="0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200 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  <a:latin typeface="+mn-lt"/>
                          <a:cs typeface="+mj-cs"/>
                        </a:rPr>
                        <a:t>m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g/dL</a:t>
                      </a:r>
                      <a:endParaRPr lang="en-US" sz="1600" dirty="0">
                        <a:solidFill>
                          <a:schemeClr val="tx1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90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HDL-C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40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+mn-lt"/>
                          <a:cs typeface="+mj-cs"/>
                        </a:rPr>
                        <a:t> 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mg/</a:t>
                      </a:r>
                      <a:r>
                        <a:rPr lang="en-US" sz="1600" baseline="0" dirty="0" err="1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dL</a:t>
                      </a:r>
                      <a:endParaRPr lang="en-US" sz="1600" dirty="0">
                        <a:solidFill>
                          <a:schemeClr val="tx1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90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LDL-C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100 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mg/dL</a:t>
                      </a:r>
                      <a:endParaRPr lang="en-US" sz="1600" dirty="0">
                        <a:solidFill>
                          <a:schemeClr val="tx1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861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TG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300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latin typeface="+mn-lt"/>
                          <a:cs typeface="+mj-cs"/>
                        </a:rPr>
                        <a:t> 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mg/</a:t>
                      </a:r>
                      <a:r>
                        <a:rPr lang="en-US" sz="1600" baseline="0" dirty="0" err="1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dL</a:t>
                      </a:r>
                      <a:endParaRPr lang="en-US" sz="1600" dirty="0">
                        <a:solidFill>
                          <a:schemeClr val="tx1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2626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Urine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Microalbumin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60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latin typeface="+mn-lt"/>
                          <a:cs typeface="+mj-cs"/>
                        </a:rPr>
                        <a:t> 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mg/gr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907">
                <a:tc rowSpan="4"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chemeClr val="tx1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Electrolytes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Creatinine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0.9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latin typeface="+mn-lt"/>
                          <a:cs typeface="+mj-cs"/>
                        </a:rPr>
                        <a:t> 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mg/dL</a:t>
                      </a:r>
                      <a:endParaRPr lang="en-US" sz="1600" dirty="0">
                        <a:solidFill>
                          <a:schemeClr val="tx1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623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eGFR</a:t>
                      </a:r>
                      <a:endParaRPr lang="en-US" sz="1600" dirty="0">
                        <a:solidFill>
                          <a:schemeClr val="tx1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95 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ml/min/1.73m</a:t>
                      </a:r>
                      <a:r>
                        <a:rPr lang="en-US" sz="1600" baseline="30000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490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Sodium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140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+mn-lt"/>
                          <a:cs typeface="+mj-cs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mEq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/L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389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Potassium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4.2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+mn-lt"/>
                          <a:cs typeface="+mj-cs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mmol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/L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62285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tx1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tx1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Blood</a:t>
                      </a:r>
                    </a:p>
                    <a:p>
                      <a:pPr algn="ctr"/>
                      <a:endParaRPr lang="en-US" sz="1200" b="1" dirty="0">
                        <a:solidFill>
                          <a:schemeClr val="tx1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BUN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>
                        <a:solidFill>
                          <a:schemeClr val="tx1"/>
                        </a:solidFill>
                        <a:latin typeface="+mn-lt"/>
                        <a:cs typeface="+mj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en-US" sz="1600" b="1" baseline="0" dirty="0">
                          <a:solidFill>
                            <a:schemeClr val="tx1"/>
                          </a:solidFill>
                          <a:latin typeface="+mn-lt"/>
                          <a:cs typeface="+mj-cs"/>
                        </a:rPr>
                        <a:t> 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mg/</a:t>
                      </a:r>
                      <a:r>
                        <a:rPr lang="en-US" sz="1600" baseline="0" dirty="0" err="1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dL</a:t>
                      </a:r>
                      <a:endParaRPr lang="en-US" sz="1600" dirty="0">
                        <a:solidFill>
                          <a:schemeClr val="tx1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7041926"/>
              </p:ext>
            </p:extLst>
          </p:nvPr>
        </p:nvGraphicFramePr>
        <p:xfrm>
          <a:off x="7195127" y="2672098"/>
          <a:ext cx="4581235" cy="965792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tableStyleId>{BDBED569-4797-4DF1-A0F4-6AAB3CD982D8}</a:tableStyleId>
              </a:tblPr>
              <a:tblGrid>
                <a:gridCol w="1380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664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4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82896">
                <a:tc gridSpan="3">
                  <a:txBody>
                    <a:bodyPr/>
                    <a:lstStyle/>
                    <a:p>
                      <a:pPr algn="ctr"/>
                      <a:r>
                        <a:rPr lang="en-US" sz="2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IRANSans" panose="02040503050201020203" pitchFamily="18" charset="-78"/>
                        </a:rPr>
                        <a:t>Current Medications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158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tx1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tx1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2896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Metformin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1500 mg/day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7 years ago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497765"/>
                  </a:ext>
                </a:extLst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14B4A-0E78-4FD9-B00E-C92118E778E8}" type="slidenum">
              <a:rPr lang="en-US" smtClean="0">
                <a:solidFill>
                  <a:srgbClr val="595959">
                    <a:tint val="75000"/>
                  </a:srgbClr>
                </a:solidFill>
              </a:rPr>
              <a:pPr/>
              <a:t>8</a:t>
            </a:fld>
            <a:endParaRPr lang="en-US">
              <a:solidFill>
                <a:srgbClr val="595959">
                  <a:tint val="75000"/>
                </a:srgbClr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510056-076F-4339-B36C-B2549251971C}"/>
              </a:ext>
            </a:extLst>
          </p:cNvPr>
          <p:cNvSpPr/>
          <p:nvPr/>
        </p:nvSpPr>
        <p:spPr>
          <a:xfrm>
            <a:off x="273197" y="6027975"/>
            <a:ext cx="8673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DA8E0"/>
                </a:solidFill>
                <a:effectLst/>
                <a:uLnTx/>
                <a:uFillTx/>
                <a:cs typeface="IRANSans" panose="02040503050201020203"/>
              </a:rPr>
              <a:t>CASE 1</a:t>
            </a:r>
          </a:p>
        </p:txBody>
      </p:sp>
    </p:spTree>
    <p:extLst>
      <p:ext uri="{BB962C8B-B14F-4D97-AF65-F5344CB8AC3E}">
        <p14:creationId xmlns:p14="http://schemas.microsoft.com/office/powerpoint/2010/main" val="3941409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52475" y="106719"/>
            <a:ext cx="4399309" cy="662781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Imaging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52475" y="2044005"/>
            <a:ext cx="598528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2DA8E0"/>
                </a:solidFill>
                <a:effectLst/>
                <a:uLnTx/>
                <a:uFillTx/>
                <a:cs typeface="Times New Roman" panose="02020603050405020304" pitchFamily="18" charset="0"/>
              </a:rPr>
              <a:t>Cardiac U/S 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cs typeface="Times New Roman" panose="02020603050405020304" pitchFamily="18" charset="0"/>
              </a:rPr>
              <a:t>     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Times New Roman" panose="02020603050405020304" pitchFamily="18" charset="0"/>
              </a:rPr>
              <a:t>Normal echocardiography; EF: 55%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5414" y="769500"/>
            <a:ext cx="3992063" cy="4407527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39384" y="6081147"/>
            <a:ext cx="8673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DA8E0"/>
                </a:solidFill>
                <a:effectLst/>
                <a:uLnTx/>
                <a:uFillTx/>
                <a:cs typeface="IRANSans" panose="02040503050201020203"/>
              </a:rPr>
              <a:t>CASE 1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14B4A-0E78-4FD9-B00E-C92118E778E8}" type="slidenum">
              <a:rPr lang="en-US" smtClean="0">
                <a:solidFill>
                  <a:srgbClr val="595959">
                    <a:tint val="75000"/>
                  </a:srgbClr>
                </a:solidFill>
              </a:rPr>
              <a:pPr/>
              <a:t>9</a:t>
            </a:fld>
            <a:endParaRPr lang="en-US">
              <a:solidFill>
                <a:srgbClr val="595959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9292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JhBFu6aGrfHxgwEg4_Tn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2|49.5|31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5|63"/>
</p:tagLst>
</file>

<file path=ppt/theme/theme1.xml><?xml version="1.0" encoding="utf-8"?>
<a:theme xmlns:a="http://schemas.openxmlformats.org/drawingml/2006/main" name="Theme1">
  <a:themeElements>
    <a:clrScheme name="Custom 1">
      <a:dk1>
        <a:srgbClr val="595959"/>
      </a:dk1>
      <a:lt1>
        <a:sysClr val="window" lastClr="FFFFFF"/>
      </a:lt1>
      <a:dk2>
        <a:srgbClr val="44546A"/>
      </a:dk2>
      <a:lt2>
        <a:srgbClr val="E7E6E6"/>
      </a:lt2>
      <a:accent1>
        <a:srgbClr val="37548D"/>
      </a:accent1>
      <a:accent2>
        <a:srgbClr val="62BCB1"/>
      </a:accent2>
      <a:accent3>
        <a:srgbClr val="797979"/>
      </a:accent3>
      <a:accent4>
        <a:srgbClr val="2D93DF"/>
      </a:accent4>
      <a:accent5>
        <a:srgbClr val="C2B834"/>
      </a:accent5>
      <a:accent6>
        <a:srgbClr val="9D599F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1A1E73D0-2AEC-4457-A9F2-098BC9B291A1}" vid="{AAC21E65-93AD-41C7-8A13-C2E7B4FFEDB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60</TotalTime>
  <Words>896</Words>
  <Application>Microsoft Office PowerPoint</Application>
  <PresentationFormat>Widescreen</PresentationFormat>
  <Paragraphs>250</Paragraphs>
  <Slides>25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7" baseType="lpstr">
      <vt:lpstr>Arial</vt:lpstr>
      <vt:lpstr>Calibri</vt:lpstr>
      <vt:lpstr>Calibri Light</vt:lpstr>
      <vt:lpstr>Cambria</vt:lpstr>
      <vt:lpstr>IRANSans</vt:lpstr>
      <vt:lpstr>MetaSerifPro-Bold</vt:lpstr>
      <vt:lpstr>MetaSerifPro-BoldItalic</vt:lpstr>
      <vt:lpstr>Times New Roman</vt:lpstr>
      <vt:lpstr>Verdana</vt:lpstr>
      <vt:lpstr>Wingdings</vt:lpstr>
      <vt:lpstr>Theme1</vt:lpstr>
      <vt:lpstr>think-cell Slide</vt:lpstr>
      <vt:lpstr>PowerPoint Presentation</vt:lpstr>
      <vt:lpstr>Overview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Imaging</vt:lpstr>
      <vt:lpstr>Referrals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Cardiovascular Risk Categories in Patients with Diabetes 1a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Gelareh Delavari</dc:creator>
  <cp:lastModifiedBy>Windows User</cp:lastModifiedBy>
  <cp:revision>30</cp:revision>
  <dcterms:created xsi:type="dcterms:W3CDTF">2023-02-12T09:16:09Z</dcterms:created>
  <dcterms:modified xsi:type="dcterms:W3CDTF">2023-03-01T17:50:10Z</dcterms:modified>
</cp:coreProperties>
</file>