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7"/>
  </p:notesMasterIdLst>
  <p:sldIdLst>
    <p:sldId id="257" r:id="rId2"/>
    <p:sldId id="258" r:id="rId3"/>
    <p:sldId id="260" r:id="rId4"/>
    <p:sldId id="262" r:id="rId5"/>
    <p:sldId id="263" r:id="rId6"/>
    <p:sldId id="264" r:id="rId7"/>
    <p:sldId id="2096975675" r:id="rId8"/>
    <p:sldId id="2096975657" r:id="rId9"/>
    <p:sldId id="2096975655" r:id="rId10"/>
    <p:sldId id="279" r:id="rId11"/>
    <p:sldId id="280" r:id="rId12"/>
    <p:sldId id="282" r:id="rId13"/>
    <p:sldId id="287" r:id="rId14"/>
    <p:sldId id="289" r:id="rId15"/>
    <p:sldId id="403" r:id="rId16"/>
    <p:sldId id="357" r:id="rId17"/>
    <p:sldId id="358" r:id="rId18"/>
    <p:sldId id="359" r:id="rId19"/>
    <p:sldId id="360" r:id="rId20"/>
    <p:sldId id="361" r:id="rId21"/>
    <p:sldId id="362" r:id="rId22"/>
    <p:sldId id="2096975658" r:id="rId23"/>
    <p:sldId id="366" r:id="rId24"/>
    <p:sldId id="368" r:id="rId25"/>
    <p:sldId id="369" r:id="rId26"/>
    <p:sldId id="370" r:id="rId27"/>
    <p:sldId id="2096975659" r:id="rId28"/>
    <p:sldId id="593" r:id="rId29"/>
    <p:sldId id="2096975651" r:id="rId30"/>
    <p:sldId id="600" r:id="rId31"/>
    <p:sldId id="2096975653" r:id="rId32"/>
    <p:sldId id="2096975647" r:id="rId33"/>
    <p:sldId id="464" r:id="rId34"/>
    <p:sldId id="2096975646" r:id="rId35"/>
    <p:sldId id="2096975660" r:id="rId36"/>
    <p:sldId id="2096975670" r:id="rId37"/>
    <p:sldId id="2096975662" r:id="rId38"/>
    <p:sldId id="261" r:id="rId39"/>
    <p:sldId id="2096975663" r:id="rId40"/>
    <p:sldId id="2096975671" r:id="rId41"/>
    <p:sldId id="2096975649" r:id="rId42"/>
    <p:sldId id="382" r:id="rId43"/>
    <p:sldId id="383" r:id="rId44"/>
    <p:sldId id="384" r:id="rId45"/>
    <p:sldId id="2096975672" r:id="rId46"/>
    <p:sldId id="391" r:id="rId47"/>
    <p:sldId id="392" r:id="rId48"/>
    <p:sldId id="393" r:id="rId49"/>
    <p:sldId id="394" r:id="rId50"/>
    <p:sldId id="2096975673" r:id="rId51"/>
    <p:sldId id="2096975665" r:id="rId52"/>
    <p:sldId id="2096975666" r:id="rId53"/>
    <p:sldId id="2096975667" r:id="rId54"/>
    <p:sldId id="271" r:id="rId55"/>
    <p:sldId id="2096975668"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D83FF3C-E68D-40C8-A784-098CE21C7182}">
          <p14:sldIdLst>
            <p14:sldId id="257"/>
            <p14:sldId id="258"/>
            <p14:sldId id="260"/>
            <p14:sldId id="262"/>
            <p14:sldId id="263"/>
            <p14:sldId id="264"/>
            <p14:sldId id="2096975675"/>
            <p14:sldId id="2096975657"/>
            <p14:sldId id="2096975655"/>
            <p14:sldId id="279"/>
            <p14:sldId id="280"/>
            <p14:sldId id="282"/>
            <p14:sldId id="287"/>
            <p14:sldId id="289"/>
            <p14:sldId id="403"/>
            <p14:sldId id="357"/>
            <p14:sldId id="358"/>
            <p14:sldId id="359"/>
            <p14:sldId id="360"/>
            <p14:sldId id="361"/>
            <p14:sldId id="362"/>
            <p14:sldId id="2096975658"/>
            <p14:sldId id="366"/>
            <p14:sldId id="368"/>
            <p14:sldId id="369"/>
            <p14:sldId id="370"/>
            <p14:sldId id="2096975659"/>
            <p14:sldId id="593"/>
            <p14:sldId id="2096975651"/>
            <p14:sldId id="600"/>
            <p14:sldId id="2096975653"/>
          </p14:sldIdLst>
        </p14:section>
        <p14:section name="Combination Therapy" id="{F297D095-1A1F-4977-A131-7CA680BE6693}">
          <p14:sldIdLst>
            <p14:sldId id="2096975647"/>
            <p14:sldId id="464"/>
            <p14:sldId id="2096975646"/>
          </p14:sldIdLst>
        </p14:section>
        <p14:section name="Dosage and Administration" id="{3B22B7BA-DE39-410F-BCBE-45F282A67C9C}">
          <p14:sldIdLst>
            <p14:sldId id="2096975660"/>
            <p14:sldId id="2096975670"/>
            <p14:sldId id="2096975662"/>
            <p14:sldId id="261"/>
            <p14:sldId id="2096975663"/>
            <p14:sldId id="2096975671"/>
            <p14:sldId id="2096975649"/>
            <p14:sldId id="382"/>
            <p14:sldId id="383"/>
            <p14:sldId id="384"/>
            <p14:sldId id="2096975672"/>
            <p14:sldId id="391"/>
            <p14:sldId id="392"/>
            <p14:sldId id="393"/>
            <p14:sldId id="394"/>
            <p14:sldId id="2096975673"/>
            <p14:sldId id="2096975665"/>
            <p14:sldId id="2096975666"/>
            <p14:sldId id="2096975667"/>
            <p14:sldId id="271"/>
            <p14:sldId id="209697566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46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74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CCAFFE-42B6-4186-B92C-A6FB23D179F3}" type="datetimeFigureOut">
              <a:rPr lang="en-US" smtClean="0"/>
              <a:t>3/2/2023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BEB7D9-3FC1-429B-B324-F42463C4C716}" type="slidenum">
              <a:rPr lang="en-US" smtClean="0"/>
              <a:t>‹#›</a:t>
            </a:fld>
            <a:endParaRPr lang="en-US"/>
          </a:p>
        </p:txBody>
      </p:sp>
    </p:spTree>
    <p:extLst>
      <p:ext uri="{BB962C8B-B14F-4D97-AF65-F5344CB8AC3E}">
        <p14:creationId xmlns:p14="http://schemas.microsoft.com/office/powerpoint/2010/main" val="32919285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A3EAFD1-D633-4BDB-8C4E-A723530A0AB0}"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11274576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3418AA-5139-4C63-98CA-EDE2D48B0762}" type="slidenum">
              <a:rPr lang="en-US" smtClean="0"/>
              <a:t>44</a:t>
            </a:fld>
            <a:endParaRPr lang="en-US"/>
          </a:p>
        </p:txBody>
      </p:sp>
    </p:spTree>
    <p:extLst>
      <p:ext uri="{BB962C8B-B14F-4D97-AF65-F5344CB8AC3E}">
        <p14:creationId xmlns:p14="http://schemas.microsoft.com/office/powerpoint/2010/main" val="21840821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 </a:t>
            </a:r>
            <a:r>
              <a:rPr lang="en-US" b="1" dirty="0"/>
              <a:t>Pancreatitis: </a:t>
            </a:r>
          </a:p>
          <a:p>
            <a:pPr marL="457200" lvl="1" indent="0">
              <a:buFont typeface="Arial" panose="020B0604020202020204" pitchFamily="34" charset="0"/>
              <a:buNone/>
            </a:pPr>
            <a:r>
              <a:rPr lang="en-US" dirty="0"/>
              <a:t>There have been reports of acute pancreatitis, including fatal pancreatitis. If pancreatitis is suspected, promptly discontinue GLYXAMBI. </a:t>
            </a:r>
          </a:p>
          <a:p>
            <a:pPr marL="171450" indent="-171450">
              <a:buFont typeface="Arial" panose="020B0604020202020204" pitchFamily="34" charset="0"/>
              <a:buChar char="•"/>
            </a:pPr>
            <a:r>
              <a:rPr lang="en-US" b="1" dirty="0"/>
              <a:t>Ketoacidosis: </a:t>
            </a:r>
          </a:p>
          <a:p>
            <a:pPr marL="457200" lvl="1" indent="0">
              <a:buFont typeface="Arial" panose="020B0604020202020204" pitchFamily="34" charset="0"/>
              <a:buNone/>
            </a:pPr>
            <a:r>
              <a:rPr lang="en-US" dirty="0"/>
              <a:t>Assess patients who present with signs and symptoms of metabolic acidosis for ketoacidosis, regardless of blood glucose level. If suspected, discontinue GLYXAMBI, evaluate and treat promptly. Before initiating GLYXAMBI, consider risk factors for ketoacidosis. Patients on GLYXAMBI may require monitoring and temporary discontinuation of therapy in clinical situations known to predispose to ketoacidosis. </a:t>
            </a:r>
          </a:p>
          <a:p>
            <a:pPr marL="171450" indent="-171450">
              <a:buFont typeface="Arial" panose="020B0604020202020204" pitchFamily="34" charset="0"/>
              <a:buChar char="•"/>
            </a:pPr>
            <a:r>
              <a:rPr lang="en-US" b="1" dirty="0"/>
              <a:t>Volume Depletion: </a:t>
            </a:r>
          </a:p>
          <a:p>
            <a:pPr marL="457200" lvl="1" indent="0">
              <a:buFont typeface="Arial" panose="020B0604020202020204" pitchFamily="34" charset="0"/>
              <a:buNone/>
            </a:pPr>
            <a:r>
              <a:rPr lang="en-US" dirty="0"/>
              <a:t>Before initiating GLYXAMBI, assess volume status and renal function in patients with impaired renal function, elderly patients, or patients on loop diuretics. Monitor for signs and symptoms during therapy.</a:t>
            </a:r>
          </a:p>
          <a:p>
            <a:pPr marL="171450" indent="-171450">
              <a:buFont typeface="Arial" panose="020B0604020202020204" pitchFamily="34" charset="0"/>
              <a:buChar char="•"/>
            </a:pPr>
            <a:r>
              <a:rPr lang="en-US" b="1" dirty="0"/>
              <a:t>Urosepsis and Pyelonephritis: </a:t>
            </a:r>
          </a:p>
          <a:p>
            <a:pPr marL="457200" lvl="1" indent="0">
              <a:buFont typeface="Arial" panose="020B0604020202020204" pitchFamily="34" charset="0"/>
              <a:buNone/>
            </a:pPr>
            <a:r>
              <a:rPr lang="en-US" dirty="0"/>
              <a:t>Evaluate patients for signs and symptoms of urinary tract infections and treat promptly, if indicated.</a:t>
            </a:r>
          </a:p>
          <a:p>
            <a:pPr marL="171450" indent="-171450">
              <a:buFont typeface="Arial" panose="020B0604020202020204" pitchFamily="34" charset="0"/>
              <a:buChar char="•"/>
            </a:pPr>
            <a:r>
              <a:rPr lang="en-US" b="1" dirty="0"/>
              <a:t>Hypoglycemia: </a:t>
            </a:r>
          </a:p>
          <a:p>
            <a:pPr marL="457200" lvl="1" indent="0">
              <a:buFont typeface="Arial" panose="020B0604020202020204" pitchFamily="34" charset="0"/>
              <a:buNone/>
            </a:pPr>
            <a:r>
              <a:rPr lang="en-US" dirty="0"/>
              <a:t>Consider lowering the dose of insulin secretagogue or insulin to reduce the risk of hypoglycemia when initiating GLYXAMBI </a:t>
            </a:r>
          </a:p>
          <a:p>
            <a:pPr marL="171450" indent="-171450">
              <a:buFont typeface="Arial" panose="020B0604020202020204" pitchFamily="34" charset="0"/>
              <a:buChar char="•"/>
            </a:pPr>
            <a:r>
              <a:rPr lang="en-US" b="1" dirty="0"/>
              <a:t>Necrotizing Fasciitis of the Perineum (Fournier’s Gangrene): </a:t>
            </a:r>
          </a:p>
          <a:p>
            <a:pPr marL="457200" lvl="1" indent="0">
              <a:buFont typeface="Arial" panose="020B0604020202020204" pitchFamily="34" charset="0"/>
              <a:buNone/>
            </a:pPr>
            <a:r>
              <a:rPr lang="en-US" dirty="0"/>
              <a:t>Serious, life-threatening cases have occurred in both females and males. Assess patients presenting with pain or tenderness, erythema, or swelling in the genital or perineal area, along with fever or malaise. If suspected, institute prompt treatment. </a:t>
            </a:r>
          </a:p>
          <a:p>
            <a:pPr marL="171450" indent="-171450">
              <a:buFont typeface="Arial" panose="020B0604020202020204" pitchFamily="34" charset="0"/>
              <a:buChar char="•"/>
            </a:pPr>
            <a:r>
              <a:rPr lang="en-US" b="1" dirty="0"/>
              <a:t>Genital Mycotic Infections: </a:t>
            </a:r>
          </a:p>
          <a:p>
            <a:pPr marL="457200" lvl="1" indent="0">
              <a:buFont typeface="Arial" panose="020B0604020202020204" pitchFamily="34" charset="0"/>
              <a:buNone/>
            </a:pPr>
            <a:r>
              <a:rPr lang="en-US" dirty="0"/>
              <a:t>Monitor and treat as appropriate.</a:t>
            </a:r>
          </a:p>
          <a:p>
            <a:pPr marL="171450" indent="-171450">
              <a:buFont typeface="Arial" panose="020B0604020202020204" pitchFamily="34" charset="0"/>
              <a:buChar char="•"/>
            </a:pPr>
            <a:r>
              <a:rPr lang="en-US" b="1" dirty="0"/>
              <a:t>Hypersensitivity Reactions: </a:t>
            </a:r>
          </a:p>
          <a:p>
            <a:pPr marL="457200" lvl="1" indent="0">
              <a:buFont typeface="Arial" panose="020B0604020202020204" pitchFamily="34" charset="0"/>
              <a:buNone/>
            </a:pPr>
            <a:r>
              <a:rPr lang="en-US" dirty="0"/>
              <a:t>Serious hypersensitivity reactions (e.g., anaphylaxis, angioedema, and exfoliative skin conditions) have occurred with Empagliflozin and Linagliptin . If hypersensitivity reactions occur, discontinue GLYXAMBI, treat promptly, and monitor until signs and symptoms resolve. </a:t>
            </a:r>
          </a:p>
          <a:p>
            <a:pPr marL="171450" indent="-171450">
              <a:buFont typeface="Arial" panose="020B0604020202020204" pitchFamily="34" charset="0"/>
              <a:buChar char="•"/>
            </a:pPr>
            <a:r>
              <a:rPr lang="en-US" b="1" dirty="0"/>
              <a:t>Arthralgia: </a:t>
            </a:r>
          </a:p>
          <a:p>
            <a:pPr marL="457200" lvl="1" indent="0">
              <a:buFont typeface="Arial" panose="020B0604020202020204" pitchFamily="34" charset="0"/>
              <a:buNone/>
            </a:pPr>
            <a:r>
              <a:rPr lang="en-US" dirty="0"/>
              <a:t>Severe and disabling arthralgia has been reported in patients taking DPP-4 inhibitors. Consider as a possible cause for severe joint pain and discontinue drug if appropriate. </a:t>
            </a:r>
          </a:p>
          <a:p>
            <a:pPr marL="171450" indent="-171450">
              <a:buFont typeface="Arial" panose="020B0604020202020204" pitchFamily="34" charset="0"/>
              <a:buChar char="•"/>
            </a:pPr>
            <a:r>
              <a:rPr lang="en-US" b="1" dirty="0"/>
              <a:t>Bullous Pemphigoid: </a:t>
            </a:r>
          </a:p>
          <a:p>
            <a:pPr marL="457200" lvl="1" indent="0">
              <a:buFont typeface="Arial" panose="020B0604020202020204" pitchFamily="34" charset="0"/>
              <a:buNone/>
            </a:pPr>
            <a:r>
              <a:rPr lang="en-US" dirty="0"/>
              <a:t>There have been reports of bullous pemphigoid requiring hospitalization. Tell patients to report development of blisters or erosions. If bullous pemphigoid is suspected, discontinue GLYXAMBI. </a:t>
            </a:r>
          </a:p>
          <a:p>
            <a:pPr marL="171450" indent="-171450">
              <a:buFont typeface="Arial" panose="020B0604020202020204" pitchFamily="34" charset="0"/>
              <a:buChar char="•"/>
            </a:pPr>
            <a:r>
              <a:rPr lang="en-US" b="1" dirty="0"/>
              <a:t>Heart Failure</a:t>
            </a:r>
            <a:r>
              <a:rPr lang="en-US" dirty="0"/>
              <a:t>: </a:t>
            </a:r>
          </a:p>
          <a:p>
            <a:pPr marL="457200" lvl="1" indent="0">
              <a:buFont typeface="Arial" panose="020B0604020202020204" pitchFamily="34" charset="0"/>
              <a:buNone/>
            </a:pPr>
            <a:r>
              <a:rPr lang="en-US" dirty="0"/>
              <a:t>Heart failure has been observed with two other members of the DPP-4 inhibitor class. Consider risks and benefits of GLYXAMBI in patients who have known risk factors for heart failure. Monitor for signs and symptoms. </a:t>
            </a:r>
          </a:p>
          <a:p>
            <a:endParaRPr lang="en-US" dirty="0"/>
          </a:p>
        </p:txBody>
      </p:sp>
      <p:sp>
        <p:nvSpPr>
          <p:cNvPr id="4" name="Slide Number Placeholder 3"/>
          <p:cNvSpPr>
            <a:spLocks noGrp="1"/>
          </p:cNvSpPr>
          <p:nvPr>
            <p:ph type="sldNum" sz="quarter" idx="5"/>
          </p:nvPr>
        </p:nvSpPr>
        <p:spPr/>
        <p:txBody>
          <a:bodyPr/>
          <a:lstStyle/>
          <a:p>
            <a:fld id="{FB8B5D6F-5E0A-4C34-A4C3-83A7BF1BC214}" type="slidenum">
              <a:rPr lang="en-US" smtClean="0"/>
              <a:t>49</a:t>
            </a:fld>
            <a:endParaRPr lang="en-US"/>
          </a:p>
        </p:txBody>
      </p:sp>
    </p:spTree>
    <p:extLst>
      <p:ext uri="{BB962C8B-B14F-4D97-AF65-F5344CB8AC3E}">
        <p14:creationId xmlns:p14="http://schemas.microsoft.com/office/powerpoint/2010/main" val="2748845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7388"/>
            <a:ext cx="6092825" cy="3427412"/>
          </a:xfrm>
        </p:spPr>
      </p:sp>
      <p:sp>
        <p:nvSpPr>
          <p:cNvPr id="3" name="Notes Placeholder 2"/>
          <p:cNvSpPr>
            <a:spLocks noGrp="1"/>
          </p:cNvSpPr>
          <p:nvPr>
            <p:ph type="body" idx="1"/>
          </p:nvPr>
        </p:nvSpPr>
        <p:spPr/>
        <p:txBody>
          <a:bodyPr/>
          <a:lstStyle/>
          <a:p>
            <a:r>
              <a:rPr lang="en-US" b="1" dirty="0"/>
              <a:t>Reference</a:t>
            </a:r>
          </a:p>
          <a:p>
            <a:pPr marL="0" marR="0" indent="0" algn="l" defTabSz="457200" rtl="0" eaLnBrk="1" fontAlgn="auto" latinLnBrk="0" hangingPunct="1">
              <a:lnSpc>
                <a:spcPct val="100000"/>
              </a:lnSpc>
              <a:spcBef>
                <a:spcPts val="0"/>
              </a:spcBef>
              <a:spcAft>
                <a:spcPts val="0"/>
              </a:spcAft>
              <a:buClrTx/>
              <a:buSzTx/>
              <a:buFontTx/>
              <a:buNone/>
              <a:tabLst/>
              <a:defRPr/>
            </a:pPr>
            <a:r>
              <a:rPr lang="en-GB" dirty="0"/>
              <a:t>Zinman B. EASD 2015; Oral presentation</a:t>
            </a:r>
            <a:endParaRPr lang="en-GB" dirty="0">
              <a:solidFill>
                <a:srgbClr val="5A5A5A"/>
              </a:solidFill>
            </a:endParaRPr>
          </a:p>
        </p:txBody>
      </p:sp>
      <p:sp>
        <p:nvSpPr>
          <p:cNvPr id="4" name="Slide Number Placeholder 3"/>
          <p:cNvSpPr>
            <a:spLocks noGrp="1"/>
          </p:cNvSpPr>
          <p:nvPr>
            <p:ph type="sldNum" sz="quarter" idx="10"/>
          </p:nvPr>
        </p:nvSpPr>
        <p:spPr/>
        <p:txBody>
          <a:bodyPr/>
          <a:lstStyle/>
          <a:p>
            <a:fld id="{7E7D6502-C9D2-401C-BD59-BE1670F28621}"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2322532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7388"/>
            <a:ext cx="6092825" cy="3427412"/>
          </a:xfrm>
        </p:spPr>
      </p:sp>
      <p:sp>
        <p:nvSpPr>
          <p:cNvPr id="3" name="Notes Placeholder 2"/>
          <p:cNvSpPr>
            <a:spLocks noGrp="1"/>
          </p:cNvSpPr>
          <p:nvPr>
            <p:ph type="body" idx="1"/>
          </p:nvPr>
        </p:nvSpPr>
        <p:spPr/>
        <p:txBody>
          <a:bodyPr/>
          <a:lstStyle/>
          <a:p>
            <a:r>
              <a:rPr lang="en-US" b="1" dirty="0"/>
              <a:t>Abbreviations</a:t>
            </a:r>
          </a:p>
          <a:p>
            <a:r>
              <a:rPr lang="en-GB" dirty="0"/>
              <a:t>3P-MACE, 3-point major adverse cardiovascular events; CV, cardiovascular; T2D, type 2 diabetes</a:t>
            </a:r>
            <a:endParaRPr lang="en-US" dirty="0"/>
          </a:p>
          <a:p>
            <a:endParaRPr lang="en-GB" dirty="0"/>
          </a:p>
          <a:p>
            <a:r>
              <a:rPr lang="en-GB" b="1" dirty="0"/>
              <a:t>Reference</a:t>
            </a:r>
          </a:p>
          <a:p>
            <a:r>
              <a:rPr lang="en-GB" dirty="0"/>
              <a:t>Zinman B </a:t>
            </a:r>
            <a:r>
              <a:rPr lang="en-GB" i="1" dirty="0"/>
              <a:t>et al. N Engl J Med</a:t>
            </a:r>
            <a:r>
              <a:rPr lang="en-GB" dirty="0"/>
              <a:t> 2015;doi:10.1056/NEJMoa1504720</a:t>
            </a:r>
          </a:p>
          <a:p>
            <a:endParaRPr lang="en-US" b="1" dirty="0"/>
          </a:p>
        </p:txBody>
      </p:sp>
      <p:sp>
        <p:nvSpPr>
          <p:cNvPr id="4" name="Slide Number Placeholder 3"/>
          <p:cNvSpPr>
            <a:spLocks noGrp="1"/>
          </p:cNvSpPr>
          <p:nvPr>
            <p:ph type="sldNum" sz="quarter" idx="10"/>
          </p:nvPr>
        </p:nvSpPr>
        <p:spPr/>
        <p:txBody>
          <a:bodyPr/>
          <a:lstStyle/>
          <a:p>
            <a:fld id="{41104256-ACA6-4D00-9F83-31DA1C4893EC}"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1144424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dirty="0"/>
              <a:t>In 966 patients, e GFR was reassessed at the end of the trial </a:t>
            </a:r>
          </a:p>
          <a:p>
            <a:pPr algn="ctr"/>
            <a:r>
              <a:rPr lang="en-US" dirty="0"/>
              <a:t>23-42 days after the withdrawal of double-blind therapy, thus allowing </a:t>
            </a:r>
            <a:r>
              <a:rPr lang="en-US" dirty="0" err="1"/>
              <a:t>unconfounded</a:t>
            </a:r>
            <a:r>
              <a:rPr lang="en-US" dirty="0"/>
              <a:t> assessment of the effects of treatment. Over 16 month, e GFR deteriorated by ²</a:t>
            </a:r>
          </a:p>
          <a:p>
            <a:endParaRPr lang="en-US" dirty="0"/>
          </a:p>
        </p:txBody>
      </p:sp>
      <p:sp>
        <p:nvSpPr>
          <p:cNvPr id="4" name="Slide Number Placeholder 3"/>
          <p:cNvSpPr>
            <a:spLocks noGrp="1"/>
          </p:cNvSpPr>
          <p:nvPr>
            <p:ph type="sldNum" sz="quarter" idx="10"/>
          </p:nvPr>
        </p:nvSpPr>
        <p:spPr/>
        <p:txBody>
          <a:bodyPr/>
          <a:lstStyle/>
          <a:p>
            <a:fld id="{143EF8E2-C6B5-4A05-B63B-5C669B7F94BC}" type="slidenum">
              <a:rPr lang="en-US" smtClean="0"/>
              <a:t>18</a:t>
            </a:fld>
            <a:endParaRPr lang="en-US"/>
          </a:p>
        </p:txBody>
      </p:sp>
    </p:spTree>
    <p:extLst>
      <p:ext uri="{BB962C8B-B14F-4D97-AF65-F5344CB8AC3E}">
        <p14:creationId xmlns:p14="http://schemas.microsoft.com/office/powerpoint/2010/main" val="3346295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Shown are the results of the primary composite outcome of progression of kidney disease or death from cardiovascular causes. Over a median of 2 years of follow-up, progression of kidney disease or death from cardiovascular causes occurred in 432 patients (13.1%) in the empagliflozin group and in 558 patients (16.9%) in the placebo group, representing 42 fewer </a:t>
            </a:r>
            <a:r>
              <a:rPr lang="en-US" dirty="0" err="1"/>
              <a:t>primaryoutcome</a:t>
            </a:r>
            <a:r>
              <a:rPr lang="en-US" dirty="0"/>
              <a:t> events per 1000 patients in the empagliflozin group than in the placebo group over 2 years. The inset shows the same data on an enlarged y axis.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A3D5BA-5ED9-4E3E-A6FA-36D8D3626C2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09732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values shown as “Total” represent the mean (±SE) changes from randomization to the final follow-up visit. The values shown as “Long-Term” represent the mean (±SE) changes from 2 months after the first dose of empagliflozin or placebo to the final follow-up visit. The mean changes in each trial group were estimated with the use of shared parameter models. For the plot, linear mixed models for repeated measures analyses were used to estimate the mean estimated GFR in each group at each scheduled follow-up visit (prespecified exploratory assessment). The vertical lines indicate the 95% confidence intervals for the estimated means. The coordinates of the boxes are shifted slightly on the x axis to avoid overlap.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A3D5BA-5ED9-4E3E-A6FA-36D8D3626C2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40074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dirty="0"/>
              <a:t>Goal &lt;7%, lesser glucose fluctuation, lesser</a:t>
            </a:r>
            <a:r>
              <a:rPr lang="en-US" baseline="0" dirty="0"/>
              <a:t> complications </a:t>
            </a:r>
          </a:p>
          <a:p>
            <a:pPr marL="228600" marR="0" lvl="2"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dirty="0">
                <a:solidFill>
                  <a:schemeClr val="tx1"/>
                </a:solidFill>
                <a:effectLst/>
                <a:latin typeface="+mn-lt"/>
                <a:ea typeface="+mn-ea"/>
                <a:cs typeface="+mn-cs"/>
              </a:rPr>
              <a:t>Taking this approach with an individual may lead to long periods of </a:t>
            </a:r>
            <a:r>
              <a:rPr lang="en-US" sz="1200" kern="1200" dirty="0" err="1">
                <a:solidFill>
                  <a:schemeClr val="tx1"/>
                </a:solidFill>
                <a:effectLst/>
                <a:latin typeface="+mn-lt"/>
                <a:ea typeface="+mn-ea"/>
                <a:cs typeface="+mn-cs"/>
              </a:rPr>
              <a:t>hyperglycaemia</a:t>
            </a:r>
            <a:r>
              <a:rPr lang="en-US" sz="1200" kern="1200" dirty="0">
                <a:solidFill>
                  <a:schemeClr val="tx1"/>
                </a:solidFill>
                <a:effectLst/>
                <a:latin typeface="+mn-lt"/>
                <a:ea typeface="+mn-ea"/>
                <a:cs typeface="+mn-cs"/>
              </a:rPr>
              <a:t> before treatment is stepped up</a:t>
            </a:r>
          </a:p>
          <a:p>
            <a:pPr marL="228600" marR="0" lvl="1"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dirty="0">
                <a:solidFill>
                  <a:schemeClr val="tx1"/>
                </a:solidFill>
                <a:effectLst/>
                <a:latin typeface="+mn-lt"/>
                <a:ea typeface="+mn-ea"/>
                <a:cs typeface="+mn-cs"/>
              </a:rPr>
              <a:t>early use of combination of submaximal doses of agents can improve </a:t>
            </a:r>
            <a:r>
              <a:rPr lang="en-US" sz="1200" kern="1200" dirty="0" err="1">
                <a:solidFill>
                  <a:schemeClr val="tx1"/>
                </a:solidFill>
                <a:effectLst/>
                <a:latin typeface="+mn-lt"/>
                <a:ea typeface="+mn-ea"/>
                <a:cs typeface="+mn-cs"/>
              </a:rPr>
              <a:t>glycaemic</a:t>
            </a:r>
            <a:r>
              <a:rPr lang="en-US" sz="1200" kern="1200" dirty="0">
                <a:solidFill>
                  <a:schemeClr val="tx1"/>
                </a:solidFill>
                <a:effectLst/>
                <a:latin typeface="+mn-lt"/>
                <a:ea typeface="+mn-ea"/>
                <a:cs typeface="+mn-cs"/>
              </a:rPr>
              <a:t> control without significantly increasing side-effects</a:t>
            </a: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AA18F453-E7A9-459E-B45A-C3F8C8D2A6CF}" type="slidenum">
              <a:rPr lang="en-US" smtClean="0"/>
              <a:t>33</a:t>
            </a:fld>
            <a:endParaRPr lang="en-US"/>
          </a:p>
        </p:txBody>
      </p:sp>
    </p:spTree>
    <p:extLst>
      <p:ext uri="{BB962C8B-B14F-4D97-AF65-F5344CB8AC3E}">
        <p14:creationId xmlns:p14="http://schemas.microsoft.com/office/powerpoint/2010/main" val="20218740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B10212-33C5-463E-8A2B-9A479F0C635D}" type="slidenum">
              <a:rPr lang="en-US" smtClean="0"/>
              <a:t>38</a:t>
            </a:fld>
            <a:endParaRPr lang="en-US"/>
          </a:p>
        </p:txBody>
      </p:sp>
    </p:spTree>
    <p:extLst>
      <p:ext uri="{BB962C8B-B14F-4D97-AF65-F5344CB8AC3E}">
        <p14:creationId xmlns:p14="http://schemas.microsoft.com/office/powerpoint/2010/main" val="15271445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03418AA-5139-4C63-98CA-EDE2D48B0762}" type="slidenum">
              <a:rPr lang="en-US" smtClean="0"/>
              <a:t>42</a:t>
            </a:fld>
            <a:endParaRPr lang="en-US"/>
          </a:p>
        </p:txBody>
      </p:sp>
    </p:spTree>
    <p:extLst>
      <p:ext uri="{BB962C8B-B14F-4D97-AF65-F5344CB8AC3E}">
        <p14:creationId xmlns:p14="http://schemas.microsoft.com/office/powerpoint/2010/main" val="5221265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Master" Target="../slideMasters/slideMaster1.xml"/><Relationship Id="rId6" Type="http://schemas.openxmlformats.org/officeDocument/2006/relationships/image" Target="../media/image10.jpeg"/><Relationship Id="rId5" Type="http://schemas.openxmlformats.org/officeDocument/2006/relationships/image" Target="../media/image9.jpeg"/><Relationship Id="rId10" Type="http://schemas.openxmlformats.org/officeDocument/2006/relationships/hyperlink" Target="http://www.diabetesatlas.org/" TargetMode="External"/><Relationship Id="rId4" Type="http://schemas.openxmlformats.org/officeDocument/2006/relationships/image" Target="../media/image8.jpeg"/><Relationship Id="rId9" Type="http://schemas.openxmlformats.org/officeDocument/2006/relationships/hyperlink" Target="mailto:atlas@idf.org" TargetMode="Externa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normAutofit/>
          </a:bodyPr>
          <a:lstStyle>
            <a:lvl1pPr algn="ctr">
              <a:defRPr sz="5400" b="1">
                <a:solidFill>
                  <a:schemeClr val="accent1"/>
                </a:solidFill>
                <a:latin typeface="+mn-lt"/>
              </a:defRPr>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6A7EDC9-3415-4F14-9104-CF50FC9DABC9}" type="datetimeFigureOut">
              <a:rPr lang="en-US" smtClean="0"/>
              <a:t>3/2/2023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5895E2-C328-41C2-9129-68DBE5CCCD77}" type="slidenum">
              <a:rPr lang="en-US" smtClean="0"/>
              <a:t>‹#›</a:t>
            </a:fld>
            <a:endParaRPr lang="en-US"/>
          </a:p>
        </p:txBody>
      </p:sp>
      <p:pic>
        <p:nvPicPr>
          <p:cNvPr id="9" name="Picture 8">
            <a:extLst>
              <a:ext uri="{FF2B5EF4-FFF2-40B4-BE49-F238E27FC236}">
                <a16:creationId xmlns:a16="http://schemas.microsoft.com/office/drawing/2014/main" id="{63AB2DF9-FD8D-476E-96F5-8D77FFCF6E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8600" y="5478462"/>
            <a:ext cx="4295775" cy="981075"/>
          </a:xfrm>
          <a:prstGeom prst="rect">
            <a:avLst/>
          </a:prstGeom>
        </p:spPr>
      </p:pic>
    </p:spTree>
    <p:extLst>
      <p:ext uri="{BB962C8B-B14F-4D97-AF65-F5344CB8AC3E}">
        <p14:creationId xmlns:p14="http://schemas.microsoft.com/office/powerpoint/2010/main" val="241027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CE602A1-5E89-493B-A23D-1E042BB957A6}"/>
              </a:ext>
            </a:extLst>
          </p:cNvPr>
          <p:cNvSpPr/>
          <p:nvPr/>
        </p:nvSpPr>
        <p:spPr>
          <a:xfrm>
            <a:off x="0" y="0"/>
            <a:ext cx="278296" cy="6858000"/>
          </a:xfrm>
          <a:prstGeom prst="rect">
            <a:avLst/>
          </a:prstGeom>
          <a:gradFill>
            <a:gsLst>
              <a:gs pos="100000">
                <a:schemeClr val="bg1"/>
              </a:gs>
              <a:gs pos="39000">
                <a:srgbClr val="008BCF"/>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p:cNvSpPr>
            <a:spLocks noGrp="1"/>
          </p:cNvSpPr>
          <p:nvPr>
            <p:ph type="title"/>
          </p:nvPr>
        </p:nvSpPr>
        <p:spPr>
          <a:xfrm>
            <a:off x="304800" y="304800"/>
            <a:ext cx="11353800" cy="762000"/>
          </a:xfrm>
        </p:spPr>
        <p:txBody>
          <a:bodyPr/>
          <a:lstStyle>
            <a:lvl1pPr>
              <a:defRPr sz="4400">
                <a:solidFill>
                  <a:srgbClr val="434343"/>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304800" y="1143000"/>
            <a:ext cx="5562600" cy="5334000"/>
          </a:xfrm>
        </p:spPr>
        <p:txBody>
          <a:bodyPr>
            <a:normAutofit/>
          </a:bodyPr>
          <a:lstStyle>
            <a:lvl1pPr>
              <a:defRPr sz="28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0"/>
          </p:nvPr>
        </p:nvSpPr>
        <p:spPr>
          <a:xfrm>
            <a:off x="6089073" y="1156680"/>
            <a:ext cx="5562600" cy="5334000"/>
          </a:xfrm>
        </p:spPr>
        <p:txBody>
          <a:bodyPr>
            <a:normAutofit/>
          </a:bodyPr>
          <a:lstStyle>
            <a:lvl1pPr>
              <a:defRPr sz="28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3F819567-3704-4A51-AF23-07E478B4FE42}"/>
              </a:ext>
            </a:extLst>
          </p:cNvPr>
          <p:cNvSpPr txBox="1"/>
          <p:nvPr/>
        </p:nvSpPr>
        <p:spPr>
          <a:xfrm>
            <a:off x="11201400" y="6497572"/>
            <a:ext cx="990600" cy="276999"/>
          </a:xfrm>
          <a:prstGeom prst="rect">
            <a:avLst/>
          </a:prstGeom>
          <a:noFill/>
        </p:spPr>
        <p:txBody>
          <a:bodyPr wrap="square" rtlCol="0">
            <a:spAutoFit/>
          </a:bodyPr>
          <a:lstStyle/>
          <a:p>
            <a:r>
              <a:rPr lang="en-US" sz="1200" b="1" dirty="0">
                <a:solidFill>
                  <a:srgbClr val="909193"/>
                </a:solidFill>
              </a:rPr>
              <a:t>Confidential</a:t>
            </a:r>
          </a:p>
        </p:txBody>
      </p:sp>
      <p:sp>
        <p:nvSpPr>
          <p:cNvPr id="4" name="Slide Number Placeholder 3">
            <a:extLst>
              <a:ext uri="{FF2B5EF4-FFF2-40B4-BE49-F238E27FC236}">
                <a16:creationId xmlns:a16="http://schemas.microsoft.com/office/drawing/2014/main" id="{9A006732-B71C-4D88-818D-1E95AB45C053}"/>
              </a:ext>
            </a:extLst>
          </p:cNvPr>
          <p:cNvSpPr>
            <a:spLocks noGrp="1"/>
          </p:cNvSpPr>
          <p:nvPr>
            <p:ph type="sldNum" sz="quarter" idx="11"/>
          </p:nvPr>
        </p:nvSpPr>
        <p:spPr/>
        <p:txBody>
          <a:bodyPr/>
          <a:lstStyle/>
          <a:p>
            <a:fld id="{9A5895E2-C328-41C2-9129-68DBE5CCCD77}" type="slidenum">
              <a:rPr lang="en-US" smtClean="0"/>
              <a:t>‹#›</a:t>
            </a:fld>
            <a:endParaRPr lang="en-US"/>
          </a:p>
        </p:txBody>
      </p:sp>
      <p:pic>
        <p:nvPicPr>
          <p:cNvPr id="9" name="Picture 8" descr="Abidi Pharmaceuticals - استخدام داروسازي دکتر عبيدي | IranTalent.com">
            <a:extLst>
              <a:ext uri="{FF2B5EF4-FFF2-40B4-BE49-F238E27FC236}">
                <a16:creationId xmlns:a16="http://schemas.microsoft.com/office/drawing/2014/main" id="{6D73A00E-8FA0-427B-996A-05D660531A16}"/>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59794" y1="38681" x2="59794" y2="38681"/>
                        <a14:foregroundMark x1="59549" y1="25847" x2="59549" y2="25847"/>
                        <a14:foregroundMark x1="87610" y1="36096" x2="87610" y2="36096"/>
                        <a14:foregroundMark x1="87757" y1="26738" x2="87757" y2="26738"/>
                        <a14:foregroundMark x1="45935" y1="36453" x2="45935" y2="36453"/>
                        <a14:foregroundMark x1="25269" y1="36720" x2="25269" y2="36720"/>
                        <a14:foregroundMark x1="75710" y1="72906" x2="75710" y2="72906"/>
                        <a14:foregroundMark x1="69540" y1="71034" x2="69540" y2="71034"/>
                        <a14:foregroundMark x1="66650" y1="70677" x2="66650" y2="70677"/>
                        <a14:foregroundMark x1="63712" y1="71836" x2="63712" y2="71836"/>
                        <a14:foregroundMark x1="58815" y1="72103" x2="58815" y2="72103"/>
                        <a14:foregroundMark x1="56072" y1="70677" x2="56072" y2="70677"/>
                        <a14:foregroundMark x1="78355" y1="72995" x2="78355" y2="72995"/>
                        <a14:foregroundMark x1="83937" y1="73529" x2="83937" y2="73529"/>
                        <a14:foregroundMark x1="85945" y1="73173" x2="85945" y2="73173"/>
                        <a14:backgroundMark x1="79873" y1="72727" x2="79873" y2="72727"/>
                        <a14:backgroundMark x1="83301" y1="74332" x2="83301" y2="74332"/>
                        <a14:backgroundMark x1="87365" y1="75579" x2="87365" y2="75579"/>
                      </a14:backgroundRemoval>
                    </a14:imgEffect>
                  </a14:imgLayer>
                </a14:imgProps>
              </a:ext>
              <a:ext uri="{28A0092B-C50C-407E-A947-70E740481C1C}">
                <a14:useLocalDpi xmlns:a14="http://schemas.microsoft.com/office/drawing/2010/main" val="0"/>
              </a:ext>
            </a:extLst>
          </a:blip>
          <a:srcRect/>
          <a:stretch>
            <a:fillRect/>
          </a:stretch>
        </p:blipFill>
        <p:spPr bwMode="auto">
          <a:xfrm>
            <a:off x="-32111" y="6368612"/>
            <a:ext cx="1061318" cy="5831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8392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694611" y="2487898"/>
            <a:ext cx="4229100" cy="1466734"/>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6A7EDC9-3415-4F14-9104-CF50FC9DABC9}" type="datetimeFigureOut">
              <a:rPr lang="en-US" smtClean="0"/>
              <a:t>3/2/2023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5895E2-C328-41C2-9129-68DBE5CCCD77}" type="slidenum">
              <a:rPr lang="en-US" smtClean="0"/>
              <a:t>‹#›</a:t>
            </a:fld>
            <a:endParaRPr lang="en-US"/>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0466" y="86179"/>
            <a:ext cx="6474145" cy="6270171"/>
          </a:xfrm>
          <a:prstGeom prst="rect">
            <a:avLst/>
          </a:prstGeom>
        </p:spPr>
      </p:pic>
    </p:spTree>
    <p:extLst>
      <p:ext uri="{BB962C8B-B14F-4D97-AF65-F5344CB8AC3E}">
        <p14:creationId xmlns:p14="http://schemas.microsoft.com/office/powerpoint/2010/main" val="16442031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7" name="object 2">
            <a:extLst>
              <a:ext uri="{FF2B5EF4-FFF2-40B4-BE49-F238E27FC236}">
                <a16:creationId xmlns:a16="http://schemas.microsoft.com/office/drawing/2014/main" id="{D0C73F12-15F2-5F4F-80A8-C139680A72E6}"/>
              </a:ext>
            </a:extLst>
          </p:cNvPr>
          <p:cNvSpPr txBox="1"/>
          <p:nvPr/>
        </p:nvSpPr>
        <p:spPr>
          <a:xfrm>
            <a:off x="1816946" y="5254091"/>
            <a:ext cx="3304540" cy="817880"/>
          </a:xfrm>
          <a:prstGeom prst="rect">
            <a:avLst/>
          </a:prstGeom>
        </p:spPr>
        <p:txBody>
          <a:bodyPr vert="horz" wrap="square" lIns="0" tIns="12700" rIns="0" bIns="0" rtlCol="0">
            <a:spAutoFit/>
          </a:bodyPr>
          <a:lstStyle/>
          <a:p>
            <a:pPr marL="12700">
              <a:lnSpc>
                <a:spcPct val="100000"/>
              </a:lnSpc>
              <a:spcBef>
                <a:spcPts val="100"/>
              </a:spcBef>
            </a:pPr>
            <a:r>
              <a:rPr sz="3000" b="1" i="0" dirty="0">
                <a:solidFill>
                  <a:srgbClr val="2D3051"/>
                </a:solidFill>
                <a:latin typeface="Cambria" panose="02040503050406030204" pitchFamily="18" charset="0"/>
                <a:cs typeface="MetaSerifPro-Bold"/>
              </a:rPr>
              <a:t>IDF</a:t>
            </a:r>
            <a:r>
              <a:rPr sz="3000" b="1" i="0" spc="-40" dirty="0">
                <a:solidFill>
                  <a:srgbClr val="2D3051"/>
                </a:solidFill>
                <a:latin typeface="Cambria" panose="02040503050406030204" pitchFamily="18" charset="0"/>
                <a:cs typeface="MetaSerifPro-Bold"/>
              </a:rPr>
              <a:t> </a:t>
            </a:r>
            <a:r>
              <a:rPr sz="3000" b="1" i="0" spc="-10" dirty="0">
                <a:solidFill>
                  <a:srgbClr val="2D3051"/>
                </a:solidFill>
                <a:latin typeface="Cambria" panose="02040503050406030204" pitchFamily="18" charset="0"/>
                <a:cs typeface="MetaSerifPro-Bold"/>
              </a:rPr>
              <a:t>Diabetes</a:t>
            </a:r>
            <a:r>
              <a:rPr sz="3000" b="1" i="0" spc="-40" dirty="0">
                <a:solidFill>
                  <a:srgbClr val="2D3051"/>
                </a:solidFill>
                <a:latin typeface="Cambria" panose="02040503050406030204" pitchFamily="18" charset="0"/>
                <a:cs typeface="MetaSerifPro-Bold"/>
              </a:rPr>
              <a:t> </a:t>
            </a:r>
            <a:r>
              <a:rPr sz="3000" b="1" i="0" spc="-15" dirty="0">
                <a:solidFill>
                  <a:srgbClr val="2D3051"/>
                </a:solidFill>
                <a:latin typeface="Cambria" panose="02040503050406030204" pitchFamily="18" charset="0"/>
                <a:cs typeface="MetaSerifPro-Bold"/>
              </a:rPr>
              <a:t>Atlas</a:t>
            </a:r>
            <a:endParaRPr sz="3000" b="1" i="0" dirty="0">
              <a:latin typeface="Cambria" panose="02040503050406030204" pitchFamily="18" charset="0"/>
              <a:cs typeface="MetaSerifPro-BoldItalic"/>
            </a:endParaRPr>
          </a:p>
          <a:p>
            <a:pPr marL="12700">
              <a:lnSpc>
                <a:spcPct val="100000"/>
              </a:lnSpc>
              <a:spcBef>
                <a:spcPts val="114"/>
              </a:spcBef>
            </a:pPr>
            <a:r>
              <a:rPr sz="2100" spc="-95" dirty="0">
                <a:solidFill>
                  <a:srgbClr val="2D3051"/>
                </a:solidFill>
                <a:latin typeface="+mn-lt"/>
                <a:cs typeface="Arial"/>
              </a:rPr>
              <a:t>10</a:t>
            </a:r>
            <a:r>
              <a:rPr sz="2100" spc="50" dirty="0">
                <a:solidFill>
                  <a:srgbClr val="2D3051"/>
                </a:solidFill>
                <a:latin typeface="+mn-lt"/>
                <a:cs typeface="Arial"/>
              </a:rPr>
              <a:t>th</a:t>
            </a:r>
            <a:r>
              <a:rPr sz="2100" spc="-140" dirty="0">
                <a:solidFill>
                  <a:srgbClr val="2D3051"/>
                </a:solidFill>
                <a:latin typeface="+mn-lt"/>
                <a:cs typeface="Arial"/>
              </a:rPr>
              <a:t> </a:t>
            </a:r>
            <a:r>
              <a:rPr sz="2100" spc="5" dirty="0">
                <a:solidFill>
                  <a:srgbClr val="2D3051"/>
                </a:solidFill>
                <a:latin typeface="+mn-lt"/>
                <a:cs typeface="Arial"/>
              </a:rPr>
              <a:t>edition</a:t>
            </a:r>
            <a:endParaRPr sz="2100" dirty="0">
              <a:latin typeface="+mn-lt"/>
              <a:cs typeface="Arial"/>
            </a:endParaRPr>
          </a:p>
        </p:txBody>
      </p:sp>
      <p:grpSp>
        <p:nvGrpSpPr>
          <p:cNvPr id="8" name="Group 7">
            <a:extLst>
              <a:ext uri="{FF2B5EF4-FFF2-40B4-BE49-F238E27FC236}">
                <a16:creationId xmlns:a16="http://schemas.microsoft.com/office/drawing/2014/main" id="{97065F95-3B1B-D24E-A4C7-414EE2ED0686}"/>
              </a:ext>
            </a:extLst>
          </p:cNvPr>
          <p:cNvGrpSpPr/>
          <p:nvPr/>
        </p:nvGrpSpPr>
        <p:grpSpPr>
          <a:xfrm>
            <a:off x="9507287" y="5397320"/>
            <a:ext cx="2684713" cy="289670"/>
            <a:chOff x="9754625" y="5379953"/>
            <a:chExt cx="2684713" cy="289670"/>
          </a:xfrm>
        </p:grpSpPr>
        <p:sp>
          <p:nvSpPr>
            <p:cNvPr id="9" name="Terminator 8">
              <a:extLst>
                <a:ext uri="{FF2B5EF4-FFF2-40B4-BE49-F238E27FC236}">
                  <a16:creationId xmlns:a16="http://schemas.microsoft.com/office/drawing/2014/main" id="{CB6C76A5-E291-B548-8927-2DA676F4AAE3}"/>
                </a:ext>
              </a:extLst>
            </p:cNvPr>
            <p:cNvSpPr/>
            <p:nvPr/>
          </p:nvSpPr>
          <p:spPr>
            <a:xfrm>
              <a:off x="9754625" y="5379953"/>
              <a:ext cx="1046725" cy="288291"/>
            </a:xfrm>
            <a:prstGeom prst="flowChartTerminator">
              <a:avLst/>
            </a:prstGeom>
            <a:solidFill>
              <a:srgbClr val="332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E2838C6-34D0-3945-834D-7F8C4337DCDA}"/>
                </a:ext>
              </a:extLst>
            </p:cNvPr>
            <p:cNvSpPr/>
            <p:nvPr/>
          </p:nvSpPr>
          <p:spPr>
            <a:xfrm>
              <a:off x="9896438" y="5381623"/>
              <a:ext cx="2542900" cy="288000"/>
            </a:xfrm>
            <a:prstGeom prst="rect">
              <a:avLst/>
            </a:prstGeom>
            <a:solidFill>
              <a:srgbClr val="332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bject 13">
              <a:extLst>
                <a:ext uri="{FF2B5EF4-FFF2-40B4-BE49-F238E27FC236}">
                  <a16:creationId xmlns:a16="http://schemas.microsoft.com/office/drawing/2014/main" id="{7F389EAB-86A9-804D-9E14-EB8E483831C9}"/>
                </a:ext>
              </a:extLst>
            </p:cNvPr>
            <p:cNvSpPr txBox="1"/>
            <p:nvPr/>
          </p:nvSpPr>
          <p:spPr>
            <a:xfrm>
              <a:off x="9915707" y="5401742"/>
              <a:ext cx="706685" cy="228268"/>
            </a:xfrm>
            <a:prstGeom prst="rect">
              <a:avLst/>
            </a:prstGeom>
          </p:spPr>
          <p:txBody>
            <a:bodyPr vert="horz" wrap="square" lIns="0" tIns="12700" rIns="0" bIns="0" rtlCol="0">
              <a:spAutoFit/>
            </a:bodyPr>
            <a:lstStyle/>
            <a:p>
              <a:pPr marL="12700">
                <a:lnSpc>
                  <a:spcPct val="100000"/>
                </a:lnSpc>
                <a:spcBef>
                  <a:spcPts val="100"/>
                </a:spcBef>
              </a:pPr>
              <a:r>
                <a:rPr sz="1400" b="1" i="0" dirty="0">
                  <a:solidFill>
                    <a:srgbClr val="FFFFFF"/>
                  </a:solidFill>
                  <a:latin typeface="Cambria" panose="02040503050406030204" pitchFamily="18" charset="0"/>
                  <a:cs typeface="MetaSerifPro-Bold"/>
                </a:rPr>
                <a:t>2021</a:t>
              </a:r>
              <a:endParaRPr sz="1800" b="1" i="0" dirty="0">
                <a:latin typeface="Cambria" panose="02040503050406030204" pitchFamily="18" charset="0"/>
                <a:cs typeface="MetaSerifPro-BoldItalic"/>
              </a:endParaRPr>
            </a:p>
          </p:txBody>
        </p:sp>
      </p:grpSp>
      <p:grpSp>
        <p:nvGrpSpPr>
          <p:cNvPr id="12" name="Group 11">
            <a:extLst>
              <a:ext uri="{FF2B5EF4-FFF2-40B4-BE49-F238E27FC236}">
                <a16:creationId xmlns:a16="http://schemas.microsoft.com/office/drawing/2014/main" id="{48B2F0AB-45C3-6349-A4BA-DB1AD9FB1725}"/>
              </a:ext>
            </a:extLst>
          </p:cNvPr>
          <p:cNvGrpSpPr/>
          <p:nvPr/>
        </p:nvGrpSpPr>
        <p:grpSpPr>
          <a:xfrm>
            <a:off x="0" y="5144215"/>
            <a:ext cx="1396229" cy="1037632"/>
            <a:chOff x="0" y="4913339"/>
            <a:chExt cx="1732345" cy="1287422"/>
          </a:xfrm>
        </p:grpSpPr>
        <p:grpSp>
          <p:nvGrpSpPr>
            <p:cNvPr id="13" name="object 8">
              <a:extLst>
                <a:ext uri="{FF2B5EF4-FFF2-40B4-BE49-F238E27FC236}">
                  <a16:creationId xmlns:a16="http://schemas.microsoft.com/office/drawing/2014/main" id="{82A444A5-00FB-CB4A-A992-8CC01830A793}"/>
                </a:ext>
              </a:extLst>
            </p:cNvPr>
            <p:cNvGrpSpPr/>
            <p:nvPr/>
          </p:nvGrpSpPr>
          <p:grpSpPr>
            <a:xfrm>
              <a:off x="0" y="4913339"/>
              <a:ext cx="1732345" cy="1287422"/>
              <a:chOff x="7517536" y="8909102"/>
              <a:chExt cx="1273986" cy="946785"/>
            </a:xfrm>
          </p:grpSpPr>
          <p:sp>
            <p:nvSpPr>
              <p:cNvPr id="15" name="object 9">
                <a:extLst>
                  <a:ext uri="{FF2B5EF4-FFF2-40B4-BE49-F238E27FC236}">
                    <a16:creationId xmlns:a16="http://schemas.microsoft.com/office/drawing/2014/main" id="{0271270E-F199-434E-A9AF-E9DEC3DC5528}"/>
                  </a:ext>
                </a:extLst>
              </p:cNvPr>
              <p:cNvSpPr/>
              <p:nvPr/>
            </p:nvSpPr>
            <p:spPr>
              <a:xfrm>
                <a:off x="7517536" y="8909102"/>
                <a:ext cx="859789" cy="946785"/>
              </a:xfrm>
              <a:custGeom>
                <a:avLst/>
                <a:gdLst/>
                <a:ahLst/>
                <a:cxnLst/>
                <a:rect l="l" t="t" r="r" b="b"/>
                <a:pathLst>
                  <a:path w="817245" h="946784">
                    <a:moveTo>
                      <a:pt x="816902" y="0"/>
                    </a:moveTo>
                    <a:lnTo>
                      <a:pt x="0" y="0"/>
                    </a:lnTo>
                    <a:lnTo>
                      <a:pt x="0" y="946607"/>
                    </a:lnTo>
                    <a:lnTo>
                      <a:pt x="816902" y="946607"/>
                    </a:lnTo>
                    <a:lnTo>
                      <a:pt x="816902" y="0"/>
                    </a:lnTo>
                    <a:close/>
                  </a:path>
                </a:pathLst>
              </a:custGeom>
              <a:solidFill>
                <a:srgbClr val="E94575"/>
              </a:solidFill>
            </p:spPr>
            <p:txBody>
              <a:bodyPr wrap="square" lIns="0" tIns="0" rIns="0" bIns="0" rtlCol="0"/>
              <a:lstStyle/>
              <a:p>
                <a:endParaRPr dirty="0"/>
              </a:p>
            </p:txBody>
          </p:sp>
          <p:sp>
            <p:nvSpPr>
              <p:cNvPr id="16" name="object 10">
                <a:extLst>
                  <a:ext uri="{FF2B5EF4-FFF2-40B4-BE49-F238E27FC236}">
                    <a16:creationId xmlns:a16="http://schemas.microsoft.com/office/drawing/2014/main" id="{1C454ABA-9515-464D-88FB-81203DF4ED10}"/>
                  </a:ext>
                </a:extLst>
              </p:cNvPr>
              <p:cNvSpPr/>
              <p:nvPr/>
            </p:nvSpPr>
            <p:spPr>
              <a:xfrm>
                <a:off x="7931732" y="8952728"/>
                <a:ext cx="859790" cy="859790"/>
              </a:xfrm>
              <a:custGeom>
                <a:avLst/>
                <a:gdLst/>
                <a:ahLst/>
                <a:cxnLst/>
                <a:rect l="l" t="t" r="r" b="b"/>
                <a:pathLst>
                  <a:path w="859790" h="859790">
                    <a:moveTo>
                      <a:pt x="429679" y="0"/>
                    </a:moveTo>
                    <a:lnTo>
                      <a:pt x="382861" y="2521"/>
                    </a:lnTo>
                    <a:lnTo>
                      <a:pt x="337504" y="9910"/>
                    </a:lnTo>
                    <a:lnTo>
                      <a:pt x="293869" y="21905"/>
                    </a:lnTo>
                    <a:lnTo>
                      <a:pt x="252218" y="38244"/>
                    </a:lnTo>
                    <a:lnTo>
                      <a:pt x="212814" y="58665"/>
                    </a:lnTo>
                    <a:lnTo>
                      <a:pt x="175918" y="82904"/>
                    </a:lnTo>
                    <a:lnTo>
                      <a:pt x="141793" y="110701"/>
                    </a:lnTo>
                    <a:lnTo>
                      <a:pt x="110701" y="141793"/>
                    </a:lnTo>
                    <a:lnTo>
                      <a:pt x="82904" y="175918"/>
                    </a:lnTo>
                    <a:lnTo>
                      <a:pt x="58665" y="212814"/>
                    </a:lnTo>
                    <a:lnTo>
                      <a:pt x="38244" y="252218"/>
                    </a:lnTo>
                    <a:lnTo>
                      <a:pt x="21905" y="293869"/>
                    </a:lnTo>
                    <a:lnTo>
                      <a:pt x="9910" y="337504"/>
                    </a:lnTo>
                    <a:lnTo>
                      <a:pt x="2521" y="382861"/>
                    </a:lnTo>
                    <a:lnTo>
                      <a:pt x="0" y="429679"/>
                    </a:lnTo>
                    <a:lnTo>
                      <a:pt x="2521" y="476496"/>
                    </a:lnTo>
                    <a:lnTo>
                      <a:pt x="9910" y="521853"/>
                    </a:lnTo>
                    <a:lnTo>
                      <a:pt x="21905" y="565488"/>
                    </a:lnTo>
                    <a:lnTo>
                      <a:pt x="38244" y="607139"/>
                    </a:lnTo>
                    <a:lnTo>
                      <a:pt x="58665" y="646543"/>
                    </a:lnTo>
                    <a:lnTo>
                      <a:pt x="82904" y="683439"/>
                    </a:lnTo>
                    <a:lnTo>
                      <a:pt x="110701" y="717564"/>
                    </a:lnTo>
                    <a:lnTo>
                      <a:pt x="141793" y="748656"/>
                    </a:lnTo>
                    <a:lnTo>
                      <a:pt x="175918" y="776453"/>
                    </a:lnTo>
                    <a:lnTo>
                      <a:pt x="212814" y="800693"/>
                    </a:lnTo>
                    <a:lnTo>
                      <a:pt x="252218" y="821113"/>
                    </a:lnTo>
                    <a:lnTo>
                      <a:pt x="293869" y="837452"/>
                    </a:lnTo>
                    <a:lnTo>
                      <a:pt x="337504" y="849447"/>
                    </a:lnTo>
                    <a:lnTo>
                      <a:pt x="382861" y="856836"/>
                    </a:lnTo>
                    <a:lnTo>
                      <a:pt x="429679" y="859358"/>
                    </a:lnTo>
                    <a:lnTo>
                      <a:pt x="476498" y="856836"/>
                    </a:lnTo>
                    <a:lnTo>
                      <a:pt x="521857" y="849447"/>
                    </a:lnTo>
                    <a:lnTo>
                      <a:pt x="565493" y="837452"/>
                    </a:lnTo>
                    <a:lnTo>
                      <a:pt x="607144" y="821113"/>
                    </a:lnTo>
                    <a:lnTo>
                      <a:pt x="646549" y="800693"/>
                    </a:lnTo>
                    <a:lnTo>
                      <a:pt x="683445" y="776453"/>
                    </a:lnTo>
                    <a:lnTo>
                      <a:pt x="717569" y="748656"/>
                    </a:lnTo>
                    <a:lnTo>
                      <a:pt x="748660" y="717564"/>
                    </a:lnTo>
                    <a:lnTo>
                      <a:pt x="776457" y="683439"/>
                    </a:lnTo>
                    <a:lnTo>
                      <a:pt x="800695" y="646543"/>
                    </a:lnTo>
                    <a:lnTo>
                      <a:pt x="821115" y="607139"/>
                    </a:lnTo>
                    <a:lnTo>
                      <a:pt x="837453" y="565488"/>
                    </a:lnTo>
                    <a:lnTo>
                      <a:pt x="849448" y="521853"/>
                    </a:lnTo>
                    <a:lnTo>
                      <a:pt x="856836" y="476496"/>
                    </a:lnTo>
                    <a:lnTo>
                      <a:pt x="859358" y="429679"/>
                    </a:lnTo>
                    <a:lnTo>
                      <a:pt x="856836" y="382861"/>
                    </a:lnTo>
                    <a:lnTo>
                      <a:pt x="849448" y="337504"/>
                    </a:lnTo>
                    <a:lnTo>
                      <a:pt x="837453" y="293869"/>
                    </a:lnTo>
                    <a:lnTo>
                      <a:pt x="821115" y="252218"/>
                    </a:lnTo>
                    <a:lnTo>
                      <a:pt x="800695" y="212814"/>
                    </a:lnTo>
                    <a:lnTo>
                      <a:pt x="776457" y="175918"/>
                    </a:lnTo>
                    <a:lnTo>
                      <a:pt x="748660" y="141793"/>
                    </a:lnTo>
                    <a:lnTo>
                      <a:pt x="717569" y="110701"/>
                    </a:lnTo>
                    <a:lnTo>
                      <a:pt x="683445" y="82904"/>
                    </a:lnTo>
                    <a:lnTo>
                      <a:pt x="646549" y="58665"/>
                    </a:lnTo>
                    <a:lnTo>
                      <a:pt x="607144" y="38244"/>
                    </a:lnTo>
                    <a:lnTo>
                      <a:pt x="565493" y="21905"/>
                    </a:lnTo>
                    <a:lnTo>
                      <a:pt x="521857" y="9910"/>
                    </a:lnTo>
                    <a:lnTo>
                      <a:pt x="476498" y="2521"/>
                    </a:lnTo>
                    <a:lnTo>
                      <a:pt x="429679" y="0"/>
                    </a:lnTo>
                    <a:close/>
                  </a:path>
                </a:pathLst>
              </a:custGeom>
              <a:solidFill>
                <a:srgbClr val="FFFFFF"/>
              </a:solidFill>
            </p:spPr>
            <p:txBody>
              <a:bodyPr wrap="square" lIns="0" tIns="0" rIns="0" bIns="0" rtlCol="0"/>
              <a:lstStyle/>
              <a:p>
                <a:endParaRPr/>
              </a:p>
            </p:txBody>
          </p:sp>
          <p:sp>
            <p:nvSpPr>
              <p:cNvPr id="17" name="object 11">
                <a:extLst>
                  <a:ext uri="{FF2B5EF4-FFF2-40B4-BE49-F238E27FC236}">
                    <a16:creationId xmlns:a16="http://schemas.microsoft.com/office/drawing/2014/main" id="{4E9081EE-A5C6-9144-9235-2C7044882669}"/>
                  </a:ext>
                </a:extLst>
              </p:cNvPr>
              <p:cNvSpPr/>
              <p:nvPr/>
            </p:nvSpPr>
            <p:spPr>
              <a:xfrm>
                <a:off x="7931732" y="8952731"/>
                <a:ext cx="859790" cy="859790"/>
              </a:xfrm>
              <a:custGeom>
                <a:avLst/>
                <a:gdLst/>
                <a:ahLst/>
                <a:cxnLst/>
                <a:rect l="l" t="t" r="r" b="b"/>
                <a:pathLst>
                  <a:path w="859790" h="859790">
                    <a:moveTo>
                      <a:pt x="859358" y="429679"/>
                    </a:moveTo>
                    <a:lnTo>
                      <a:pt x="856836" y="476496"/>
                    </a:lnTo>
                    <a:lnTo>
                      <a:pt x="849448" y="521853"/>
                    </a:lnTo>
                    <a:lnTo>
                      <a:pt x="837453" y="565488"/>
                    </a:lnTo>
                    <a:lnTo>
                      <a:pt x="821115" y="607139"/>
                    </a:lnTo>
                    <a:lnTo>
                      <a:pt x="800695" y="646543"/>
                    </a:lnTo>
                    <a:lnTo>
                      <a:pt x="776457" y="683439"/>
                    </a:lnTo>
                    <a:lnTo>
                      <a:pt x="748660" y="717564"/>
                    </a:lnTo>
                    <a:lnTo>
                      <a:pt x="717569" y="748656"/>
                    </a:lnTo>
                    <a:lnTo>
                      <a:pt x="683445" y="776453"/>
                    </a:lnTo>
                    <a:lnTo>
                      <a:pt x="646549" y="800693"/>
                    </a:lnTo>
                    <a:lnTo>
                      <a:pt x="607144" y="821113"/>
                    </a:lnTo>
                    <a:lnTo>
                      <a:pt x="565493" y="837452"/>
                    </a:lnTo>
                    <a:lnTo>
                      <a:pt x="521857" y="849447"/>
                    </a:lnTo>
                    <a:lnTo>
                      <a:pt x="476498" y="856836"/>
                    </a:lnTo>
                    <a:lnTo>
                      <a:pt x="429679" y="859358"/>
                    </a:lnTo>
                    <a:lnTo>
                      <a:pt x="382861" y="856836"/>
                    </a:lnTo>
                    <a:lnTo>
                      <a:pt x="337504" y="849447"/>
                    </a:lnTo>
                    <a:lnTo>
                      <a:pt x="293869" y="837452"/>
                    </a:lnTo>
                    <a:lnTo>
                      <a:pt x="252218" y="821113"/>
                    </a:lnTo>
                    <a:lnTo>
                      <a:pt x="212814" y="800693"/>
                    </a:lnTo>
                    <a:lnTo>
                      <a:pt x="175918" y="776453"/>
                    </a:lnTo>
                    <a:lnTo>
                      <a:pt x="141793" y="748656"/>
                    </a:lnTo>
                    <a:lnTo>
                      <a:pt x="110701" y="717564"/>
                    </a:lnTo>
                    <a:lnTo>
                      <a:pt x="82904" y="683439"/>
                    </a:lnTo>
                    <a:lnTo>
                      <a:pt x="58665" y="646543"/>
                    </a:lnTo>
                    <a:lnTo>
                      <a:pt x="38244" y="607139"/>
                    </a:lnTo>
                    <a:lnTo>
                      <a:pt x="21905" y="565488"/>
                    </a:lnTo>
                    <a:lnTo>
                      <a:pt x="9910" y="521853"/>
                    </a:lnTo>
                    <a:lnTo>
                      <a:pt x="2521" y="476496"/>
                    </a:lnTo>
                    <a:lnTo>
                      <a:pt x="0" y="429679"/>
                    </a:lnTo>
                    <a:lnTo>
                      <a:pt x="2521" y="382861"/>
                    </a:lnTo>
                    <a:lnTo>
                      <a:pt x="9910" y="337504"/>
                    </a:lnTo>
                    <a:lnTo>
                      <a:pt x="21905" y="293869"/>
                    </a:lnTo>
                    <a:lnTo>
                      <a:pt x="38244" y="252218"/>
                    </a:lnTo>
                    <a:lnTo>
                      <a:pt x="58665" y="212814"/>
                    </a:lnTo>
                    <a:lnTo>
                      <a:pt x="82904" y="175918"/>
                    </a:lnTo>
                    <a:lnTo>
                      <a:pt x="110701" y="141793"/>
                    </a:lnTo>
                    <a:lnTo>
                      <a:pt x="141793" y="110701"/>
                    </a:lnTo>
                    <a:lnTo>
                      <a:pt x="175918" y="82904"/>
                    </a:lnTo>
                    <a:lnTo>
                      <a:pt x="212814" y="58665"/>
                    </a:lnTo>
                    <a:lnTo>
                      <a:pt x="252218" y="38244"/>
                    </a:lnTo>
                    <a:lnTo>
                      <a:pt x="293869" y="21905"/>
                    </a:lnTo>
                    <a:lnTo>
                      <a:pt x="337504" y="9910"/>
                    </a:lnTo>
                    <a:lnTo>
                      <a:pt x="382861" y="2521"/>
                    </a:lnTo>
                    <a:lnTo>
                      <a:pt x="429679" y="0"/>
                    </a:lnTo>
                    <a:lnTo>
                      <a:pt x="476498" y="2521"/>
                    </a:lnTo>
                    <a:lnTo>
                      <a:pt x="521857" y="9910"/>
                    </a:lnTo>
                    <a:lnTo>
                      <a:pt x="565493" y="21905"/>
                    </a:lnTo>
                    <a:lnTo>
                      <a:pt x="607144" y="38244"/>
                    </a:lnTo>
                    <a:lnTo>
                      <a:pt x="646549" y="58665"/>
                    </a:lnTo>
                    <a:lnTo>
                      <a:pt x="683445" y="82904"/>
                    </a:lnTo>
                    <a:lnTo>
                      <a:pt x="717569" y="110701"/>
                    </a:lnTo>
                    <a:lnTo>
                      <a:pt x="748660" y="141793"/>
                    </a:lnTo>
                    <a:lnTo>
                      <a:pt x="776457" y="175918"/>
                    </a:lnTo>
                    <a:lnTo>
                      <a:pt x="800695" y="212814"/>
                    </a:lnTo>
                    <a:lnTo>
                      <a:pt x="821115" y="252218"/>
                    </a:lnTo>
                    <a:lnTo>
                      <a:pt x="837453" y="293869"/>
                    </a:lnTo>
                    <a:lnTo>
                      <a:pt x="849448" y="337504"/>
                    </a:lnTo>
                    <a:lnTo>
                      <a:pt x="856836" y="382861"/>
                    </a:lnTo>
                    <a:lnTo>
                      <a:pt x="859358" y="429679"/>
                    </a:lnTo>
                    <a:close/>
                  </a:path>
                </a:pathLst>
              </a:custGeom>
              <a:ln w="98425">
                <a:solidFill>
                  <a:srgbClr val="E94775"/>
                </a:solidFill>
              </a:ln>
            </p:spPr>
            <p:txBody>
              <a:bodyPr wrap="square" lIns="0" tIns="0" rIns="0" bIns="0" rtlCol="0"/>
              <a:lstStyle/>
              <a:p>
                <a:endParaRPr/>
              </a:p>
            </p:txBody>
          </p:sp>
        </p:grpSp>
        <p:sp>
          <p:nvSpPr>
            <p:cNvPr id="14" name="object 20">
              <a:extLst>
                <a:ext uri="{FF2B5EF4-FFF2-40B4-BE49-F238E27FC236}">
                  <a16:creationId xmlns:a16="http://schemas.microsoft.com/office/drawing/2014/main" id="{DF34D680-34FB-3A43-AF3B-835E69D13140}"/>
                </a:ext>
              </a:extLst>
            </p:cNvPr>
            <p:cNvSpPr/>
            <p:nvPr/>
          </p:nvSpPr>
          <p:spPr>
            <a:xfrm>
              <a:off x="723821" y="5133090"/>
              <a:ext cx="847920" cy="847920"/>
            </a:xfrm>
            <a:custGeom>
              <a:avLst/>
              <a:gdLst/>
              <a:ahLst/>
              <a:cxnLst/>
              <a:rect l="l" t="t" r="r" b="b"/>
              <a:pathLst>
                <a:path w="623570" h="623570">
                  <a:moveTo>
                    <a:pt x="467321" y="311543"/>
                  </a:moveTo>
                  <a:lnTo>
                    <a:pt x="464156" y="374330"/>
                  </a:lnTo>
                  <a:lnTo>
                    <a:pt x="455079" y="432810"/>
                  </a:lnTo>
                  <a:lnTo>
                    <a:pt x="440716" y="485730"/>
                  </a:lnTo>
                  <a:lnTo>
                    <a:pt x="421693" y="531837"/>
                  </a:lnTo>
                  <a:lnTo>
                    <a:pt x="398638" y="569880"/>
                  </a:lnTo>
                  <a:lnTo>
                    <a:pt x="372177" y="598604"/>
                  </a:lnTo>
                  <a:lnTo>
                    <a:pt x="311543" y="623087"/>
                  </a:lnTo>
                  <a:lnTo>
                    <a:pt x="280150" y="616757"/>
                  </a:lnTo>
                  <a:lnTo>
                    <a:pt x="224448" y="569880"/>
                  </a:lnTo>
                  <a:lnTo>
                    <a:pt x="201393" y="531837"/>
                  </a:lnTo>
                  <a:lnTo>
                    <a:pt x="182371" y="485730"/>
                  </a:lnTo>
                  <a:lnTo>
                    <a:pt x="168007" y="432810"/>
                  </a:lnTo>
                  <a:lnTo>
                    <a:pt x="158930" y="374330"/>
                  </a:lnTo>
                  <a:lnTo>
                    <a:pt x="155765" y="311543"/>
                  </a:lnTo>
                  <a:lnTo>
                    <a:pt x="158930" y="248757"/>
                  </a:lnTo>
                  <a:lnTo>
                    <a:pt x="168007" y="190277"/>
                  </a:lnTo>
                  <a:lnTo>
                    <a:pt x="182371" y="137357"/>
                  </a:lnTo>
                  <a:lnTo>
                    <a:pt x="201393" y="91249"/>
                  </a:lnTo>
                  <a:lnTo>
                    <a:pt x="224448" y="53207"/>
                  </a:lnTo>
                  <a:lnTo>
                    <a:pt x="250909" y="24482"/>
                  </a:lnTo>
                  <a:lnTo>
                    <a:pt x="311543" y="0"/>
                  </a:lnTo>
                  <a:lnTo>
                    <a:pt x="342937" y="6329"/>
                  </a:lnTo>
                  <a:lnTo>
                    <a:pt x="398638" y="53207"/>
                  </a:lnTo>
                  <a:lnTo>
                    <a:pt x="421693" y="91249"/>
                  </a:lnTo>
                  <a:lnTo>
                    <a:pt x="440716" y="137357"/>
                  </a:lnTo>
                  <a:lnTo>
                    <a:pt x="455079" y="190277"/>
                  </a:lnTo>
                  <a:lnTo>
                    <a:pt x="464156" y="248757"/>
                  </a:lnTo>
                  <a:lnTo>
                    <a:pt x="467321" y="311543"/>
                  </a:lnTo>
                  <a:close/>
                </a:path>
                <a:path w="623570" h="623570">
                  <a:moveTo>
                    <a:pt x="311543" y="0"/>
                  </a:moveTo>
                  <a:lnTo>
                    <a:pt x="265506" y="3377"/>
                  </a:lnTo>
                  <a:lnTo>
                    <a:pt x="221566" y="13190"/>
                  </a:lnTo>
                  <a:lnTo>
                    <a:pt x="180205" y="28955"/>
                  </a:lnTo>
                  <a:lnTo>
                    <a:pt x="141905" y="50191"/>
                  </a:lnTo>
                  <a:lnTo>
                    <a:pt x="107148" y="76416"/>
                  </a:lnTo>
                  <a:lnTo>
                    <a:pt x="76416" y="107148"/>
                  </a:lnTo>
                  <a:lnTo>
                    <a:pt x="50191" y="141905"/>
                  </a:lnTo>
                  <a:lnTo>
                    <a:pt x="28955" y="180205"/>
                  </a:lnTo>
                  <a:lnTo>
                    <a:pt x="13190" y="221566"/>
                  </a:lnTo>
                  <a:lnTo>
                    <a:pt x="3377" y="265506"/>
                  </a:lnTo>
                  <a:lnTo>
                    <a:pt x="0" y="311543"/>
                  </a:lnTo>
                  <a:lnTo>
                    <a:pt x="311543" y="311543"/>
                  </a:lnTo>
                  <a:lnTo>
                    <a:pt x="311543" y="0"/>
                  </a:lnTo>
                  <a:close/>
                </a:path>
                <a:path w="623570" h="623570">
                  <a:moveTo>
                    <a:pt x="623100" y="311543"/>
                  </a:moveTo>
                  <a:lnTo>
                    <a:pt x="619722" y="265506"/>
                  </a:lnTo>
                  <a:lnTo>
                    <a:pt x="609909" y="221566"/>
                  </a:lnTo>
                  <a:lnTo>
                    <a:pt x="594143" y="180205"/>
                  </a:lnTo>
                  <a:lnTo>
                    <a:pt x="572907" y="141905"/>
                  </a:lnTo>
                  <a:lnTo>
                    <a:pt x="546682" y="107148"/>
                  </a:lnTo>
                  <a:lnTo>
                    <a:pt x="515949" y="76416"/>
                  </a:lnTo>
                  <a:lnTo>
                    <a:pt x="481191" y="50191"/>
                  </a:lnTo>
                  <a:lnTo>
                    <a:pt x="442889" y="28955"/>
                  </a:lnTo>
                  <a:lnTo>
                    <a:pt x="401526" y="13190"/>
                  </a:lnTo>
                  <a:lnTo>
                    <a:pt x="357584" y="3377"/>
                  </a:lnTo>
                  <a:lnTo>
                    <a:pt x="311543" y="0"/>
                  </a:lnTo>
                  <a:lnTo>
                    <a:pt x="311543" y="311543"/>
                  </a:lnTo>
                  <a:lnTo>
                    <a:pt x="623100" y="311543"/>
                  </a:lnTo>
                  <a:close/>
                </a:path>
                <a:path w="623570" h="623570">
                  <a:moveTo>
                    <a:pt x="0" y="311543"/>
                  </a:moveTo>
                  <a:lnTo>
                    <a:pt x="3377" y="357581"/>
                  </a:lnTo>
                  <a:lnTo>
                    <a:pt x="13190" y="401521"/>
                  </a:lnTo>
                  <a:lnTo>
                    <a:pt x="28955" y="442882"/>
                  </a:lnTo>
                  <a:lnTo>
                    <a:pt x="50191" y="481181"/>
                  </a:lnTo>
                  <a:lnTo>
                    <a:pt x="76416" y="515938"/>
                  </a:lnTo>
                  <a:lnTo>
                    <a:pt x="107148" y="546670"/>
                  </a:lnTo>
                  <a:lnTo>
                    <a:pt x="141905" y="572895"/>
                  </a:lnTo>
                  <a:lnTo>
                    <a:pt x="180205" y="594131"/>
                  </a:lnTo>
                  <a:lnTo>
                    <a:pt x="221566" y="609896"/>
                  </a:lnTo>
                  <a:lnTo>
                    <a:pt x="265506" y="619709"/>
                  </a:lnTo>
                  <a:lnTo>
                    <a:pt x="311543" y="623087"/>
                  </a:lnTo>
                  <a:lnTo>
                    <a:pt x="311543" y="311543"/>
                  </a:lnTo>
                  <a:lnTo>
                    <a:pt x="0" y="311543"/>
                  </a:lnTo>
                  <a:close/>
                </a:path>
                <a:path w="623570" h="623570">
                  <a:moveTo>
                    <a:pt x="311543" y="311543"/>
                  </a:moveTo>
                  <a:lnTo>
                    <a:pt x="311543" y="623087"/>
                  </a:lnTo>
                  <a:lnTo>
                    <a:pt x="357584" y="619709"/>
                  </a:lnTo>
                  <a:lnTo>
                    <a:pt x="401526" y="609896"/>
                  </a:lnTo>
                  <a:lnTo>
                    <a:pt x="442889" y="594131"/>
                  </a:lnTo>
                  <a:lnTo>
                    <a:pt x="481191" y="572895"/>
                  </a:lnTo>
                  <a:lnTo>
                    <a:pt x="515949" y="546670"/>
                  </a:lnTo>
                  <a:lnTo>
                    <a:pt x="546682" y="515938"/>
                  </a:lnTo>
                  <a:lnTo>
                    <a:pt x="572907" y="481181"/>
                  </a:lnTo>
                  <a:lnTo>
                    <a:pt x="594143" y="442882"/>
                  </a:lnTo>
                  <a:lnTo>
                    <a:pt x="609909" y="401521"/>
                  </a:lnTo>
                  <a:lnTo>
                    <a:pt x="619722" y="357581"/>
                  </a:lnTo>
                  <a:lnTo>
                    <a:pt x="623100" y="311543"/>
                  </a:lnTo>
                  <a:lnTo>
                    <a:pt x="311543" y="311543"/>
                  </a:lnTo>
                  <a:close/>
                </a:path>
                <a:path w="623570" h="623570">
                  <a:moveTo>
                    <a:pt x="543699" y="103847"/>
                  </a:moveTo>
                  <a:lnTo>
                    <a:pt x="506506" y="68575"/>
                  </a:lnTo>
                  <a:lnTo>
                    <a:pt x="463908" y="39762"/>
                  </a:lnTo>
                  <a:lnTo>
                    <a:pt x="416691" y="18200"/>
                  </a:lnTo>
                  <a:lnTo>
                    <a:pt x="365641" y="4682"/>
                  </a:lnTo>
                  <a:lnTo>
                    <a:pt x="311543" y="0"/>
                  </a:lnTo>
                  <a:lnTo>
                    <a:pt x="257451" y="4682"/>
                  </a:lnTo>
                  <a:lnTo>
                    <a:pt x="206401" y="18200"/>
                  </a:lnTo>
                  <a:lnTo>
                    <a:pt x="159182" y="39762"/>
                  </a:lnTo>
                  <a:lnTo>
                    <a:pt x="116582" y="68575"/>
                  </a:lnTo>
                  <a:lnTo>
                    <a:pt x="79387" y="103847"/>
                  </a:lnTo>
                  <a:lnTo>
                    <a:pt x="116582" y="121478"/>
                  </a:lnTo>
                  <a:lnTo>
                    <a:pt x="159182" y="135882"/>
                  </a:lnTo>
                  <a:lnTo>
                    <a:pt x="206401" y="146663"/>
                  </a:lnTo>
                  <a:lnTo>
                    <a:pt x="257451" y="153423"/>
                  </a:lnTo>
                  <a:lnTo>
                    <a:pt x="311543" y="155765"/>
                  </a:lnTo>
                  <a:lnTo>
                    <a:pt x="365641" y="153423"/>
                  </a:lnTo>
                  <a:lnTo>
                    <a:pt x="416691" y="146663"/>
                  </a:lnTo>
                  <a:lnTo>
                    <a:pt x="463908" y="135882"/>
                  </a:lnTo>
                  <a:lnTo>
                    <a:pt x="506506" y="121478"/>
                  </a:lnTo>
                  <a:lnTo>
                    <a:pt x="543699" y="103847"/>
                  </a:lnTo>
                  <a:close/>
                </a:path>
                <a:path w="623570" h="623570">
                  <a:moveTo>
                    <a:pt x="79387" y="519239"/>
                  </a:moveTo>
                  <a:lnTo>
                    <a:pt x="116582" y="554511"/>
                  </a:lnTo>
                  <a:lnTo>
                    <a:pt x="159182" y="583324"/>
                  </a:lnTo>
                  <a:lnTo>
                    <a:pt x="206401" y="604886"/>
                  </a:lnTo>
                  <a:lnTo>
                    <a:pt x="257451" y="618405"/>
                  </a:lnTo>
                  <a:lnTo>
                    <a:pt x="311543" y="623087"/>
                  </a:lnTo>
                  <a:lnTo>
                    <a:pt x="365641" y="618405"/>
                  </a:lnTo>
                  <a:lnTo>
                    <a:pt x="416691" y="604886"/>
                  </a:lnTo>
                  <a:lnTo>
                    <a:pt x="463908" y="583324"/>
                  </a:lnTo>
                  <a:lnTo>
                    <a:pt x="506506" y="554511"/>
                  </a:lnTo>
                  <a:lnTo>
                    <a:pt x="543699" y="519239"/>
                  </a:lnTo>
                  <a:lnTo>
                    <a:pt x="506506" y="501609"/>
                  </a:lnTo>
                  <a:lnTo>
                    <a:pt x="463908" y="487204"/>
                  </a:lnTo>
                  <a:lnTo>
                    <a:pt x="416691" y="476423"/>
                  </a:lnTo>
                  <a:lnTo>
                    <a:pt x="365641" y="469663"/>
                  </a:lnTo>
                  <a:lnTo>
                    <a:pt x="311543" y="467321"/>
                  </a:lnTo>
                  <a:lnTo>
                    <a:pt x="257451" y="469663"/>
                  </a:lnTo>
                  <a:lnTo>
                    <a:pt x="206401" y="476423"/>
                  </a:lnTo>
                  <a:lnTo>
                    <a:pt x="159182" y="487204"/>
                  </a:lnTo>
                  <a:lnTo>
                    <a:pt x="116582" y="501609"/>
                  </a:lnTo>
                  <a:lnTo>
                    <a:pt x="79387" y="519239"/>
                  </a:lnTo>
                  <a:close/>
                </a:path>
              </a:pathLst>
            </a:custGeom>
            <a:ln w="34925">
              <a:solidFill>
                <a:srgbClr val="33304F"/>
              </a:solidFill>
            </a:ln>
          </p:spPr>
          <p:txBody>
            <a:bodyPr wrap="square" lIns="0" tIns="0" rIns="0" bIns="0" rtlCol="0"/>
            <a:lstStyle/>
            <a:p>
              <a:endParaRPr/>
            </a:p>
          </p:txBody>
        </p:sp>
      </p:grpSp>
      <p:pic>
        <p:nvPicPr>
          <p:cNvPr id="19" name="Picture 18" descr="A person with the arms crossed&#10;&#10;Description automatically generated with medium confidence">
            <a:extLst>
              <a:ext uri="{FF2B5EF4-FFF2-40B4-BE49-F238E27FC236}">
                <a16:creationId xmlns:a16="http://schemas.microsoft.com/office/drawing/2014/main" id="{6B2C074E-BEF6-2C4F-B0AC-09CC7CCECCB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2336897"/>
            <a:ext cx="1779873" cy="1741590"/>
          </a:xfrm>
          <a:prstGeom prst="rect">
            <a:avLst/>
          </a:prstGeom>
          <a:ln w="53975">
            <a:noFill/>
          </a:ln>
        </p:spPr>
      </p:pic>
      <p:pic>
        <p:nvPicPr>
          <p:cNvPr id="20" name="Picture 19" descr="A picture containing text, person, outdoor&#10;&#10;Description automatically generated">
            <a:extLst>
              <a:ext uri="{FF2B5EF4-FFF2-40B4-BE49-F238E27FC236}">
                <a16:creationId xmlns:a16="http://schemas.microsoft.com/office/drawing/2014/main" id="{5485A56D-4A9C-E74B-B987-78E773B89A5A}"/>
              </a:ext>
            </a:extLst>
          </p:cNvPr>
          <p:cNvPicPr>
            <a:picLocks/>
          </p:cNvPicPr>
          <p:nvPr/>
        </p:nvPicPr>
        <p:blipFill rotWithShape="1">
          <a:blip r:embed="rId3" cstate="email">
            <a:extLst>
              <a:ext uri="{28A0092B-C50C-407E-A947-70E740481C1C}">
                <a14:useLocalDpi xmlns:a14="http://schemas.microsoft.com/office/drawing/2010/main"/>
              </a:ext>
            </a:extLst>
          </a:blip>
          <a:srcRect t="343"/>
          <a:stretch/>
        </p:blipFill>
        <p:spPr>
          <a:xfrm>
            <a:off x="1766432" y="2339293"/>
            <a:ext cx="1743444" cy="1737268"/>
          </a:xfrm>
          <a:prstGeom prst="rect">
            <a:avLst/>
          </a:prstGeom>
          <a:ln w="53975">
            <a:noFill/>
          </a:ln>
        </p:spPr>
      </p:pic>
      <p:pic>
        <p:nvPicPr>
          <p:cNvPr id="21" name="Picture 20" descr="A person wearing glasses&#10;&#10;Description automatically generated with medium confidence">
            <a:extLst>
              <a:ext uri="{FF2B5EF4-FFF2-40B4-BE49-F238E27FC236}">
                <a16:creationId xmlns:a16="http://schemas.microsoft.com/office/drawing/2014/main" id="{15A860FE-22F2-4842-AE94-BCEE06981F9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507889" y="2332840"/>
            <a:ext cx="1743444" cy="1743524"/>
          </a:xfrm>
          <a:prstGeom prst="rect">
            <a:avLst/>
          </a:prstGeom>
          <a:ln w="53975">
            <a:noFill/>
          </a:ln>
        </p:spPr>
      </p:pic>
      <p:pic>
        <p:nvPicPr>
          <p:cNvPr id="22" name="Picture 21" descr="A person sitting on a couch&#10;&#10;Description automatically generated">
            <a:extLst>
              <a:ext uri="{FF2B5EF4-FFF2-40B4-BE49-F238E27FC236}">
                <a16:creationId xmlns:a16="http://schemas.microsoft.com/office/drawing/2014/main" id="{E0ED075F-0B7C-3648-B7A2-574D9CCDD7B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245723" y="2332840"/>
            <a:ext cx="1739408" cy="1738398"/>
          </a:xfrm>
          <a:prstGeom prst="rect">
            <a:avLst/>
          </a:prstGeom>
          <a:ln w="53975">
            <a:noFill/>
          </a:ln>
        </p:spPr>
      </p:pic>
      <p:pic>
        <p:nvPicPr>
          <p:cNvPr id="23" name="Picture 22" descr="A person sitting in a chair outside&#10;&#10;Description automatically generated">
            <a:extLst>
              <a:ext uri="{FF2B5EF4-FFF2-40B4-BE49-F238E27FC236}">
                <a16:creationId xmlns:a16="http://schemas.microsoft.com/office/drawing/2014/main" id="{F9061278-D48A-464F-AA76-8F5D48436ADE}"/>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b="-215"/>
          <a:stretch/>
        </p:blipFill>
        <p:spPr>
          <a:xfrm>
            <a:off x="6980897" y="2327714"/>
            <a:ext cx="1739408" cy="1741049"/>
          </a:xfrm>
          <a:prstGeom prst="rect">
            <a:avLst/>
          </a:prstGeom>
          <a:ln w="53975">
            <a:noFill/>
          </a:ln>
        </p:spPr>
      </p:pic>
      <p:pic>
        <p:nvPicPr>
          <p:cNvPr id="24" name="Picture 23" descr="A person sitting at a table&#10;&#10;Description automatically generated with medium confidence">
            <a:extLst>
              <a:ext uri="{FF2B5EF4-FFF2-40B4-BE49-F238E27FC236}">
                <a16:creationId xmlns:a16="http://schemas.microsoft.com/office/drawing/2014/main" id="{BC739937-AD8C-6644-B818-723DE294DEBC}"/>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8715368" y="2325700"/>
            <a:ext cx="1739408" cy="1739928"/>
          </a:xfrm>
          <a:prstGeom prst="rect">
            <a:avLst/>
          </a:prstGeom>
          <a:ln w="53975">
            <a:noFill/>
          </a:ln>
        </p:spPr>
      </p:pic>
      <p:pic>
        <p:nvPicPr>
          <p:cNvPr id="25" name="Picture 24" descr="A person standing in a kitchen&#10;&#10;Description automatically generated with medium confidence">
            <a:extLst>
              <a:ext uri="{FF2B5EF4-FFF2-40B4-BE49-F238E27FC236}">
                <a16:creationId xmlns:a16="http://schemas.microsoft.com/office/drawing/2014/main" id="{BD8B1AA7-48AB-6447-B8C0-6F4C6AC7A723}"/>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10452592" y="2327714"/>
            <a:ext cx="1739408" cy="1739613"/>
          </a:xfrm>
          <a:prstGeom prst="rect">
            <a:avLst/>
          </a:prstGeom>
          <a:ln w="53975">
            <a:noFill/>
          </a:ln>
        </p:spPr>
      </p:pic>
      <p:sp>
        <p:nvSpPr>
          <p:cNvPr id="31" name="object 5">
            <a:extLst>
              <a:ext uri="{FF2B5EF4-FFF2-40B4-BE49-F238E27FC236}">
                <a16:creationId xmlns:a16="http://schemas.microsoft.com/office/drawing/2014/main" id="{AD20E0C9-94AF-624A-8D76-B234C96A38BC}"/>
              </a:ext>
            </a:extLst>
          </p:cNvPr>
          <p:cNvSpPr txBox="1"/>
          <p:nvPr/>
        </p:nvSpPr>
        <p:spPr>
          <a:xfrm>
            <a:off x="9585072" y="5847870"/>
            <a:ext cx="2930246" cy="212879"/>
          </a:xfrm>
          <a:prstGeom prst="rect">
            <a:avLst/>
          </a:prstGeom>
        </p:spPr>
        <p:txBody>
          <a:bodyPr vert="horz" wrap="square" lIns="0" tIns="12700" rIns="0" bIns="0" rtlCol="0">
            <a:spAutoFit/>
          </a:bodyPr>
          <a:lstStyle/>
          <a:p>
            <a:pPr marL="12700">
              <a:lnSpc>
                <a:spcPct val="100000"/>
              </a:lnSpc>
              <a:spcBef>
                <a:spcPts val="100"/>
              </a:spcBef>
            </a:pPr>
            <a:r>
              <a:rPr sz="1300" spc="-45" dirty="0">
                <a:solidFill>
                  <a:srgbClr val="2D3051"/>
                </a:solidFill>
                <a:cs typeface="Arial"/>
                <a:hlinkClick r:id="rId9"/>
              </a:rPr>
              <a:t>atlas@idf.org</a:t>
            </a:r>
            <a:r>
              <a:rPr sz="1300" spc="140" dirty="0">
                <a:solidFill>
                  <a:srgbClr val="2D3051"/>
                </a:solidFill>
                <a:cs typeface="Arial"/>
              </a:rPr>
              <a:t> </a:t>
            </a:r>
            <a:r>
              <a:rPr sz="1300" spc="-25" dirty="0">
                <a:solidFill>
                  <a:srgbClr val="2D3051"/>
                </a:solidFill>
                <a:cs typeface="Arial"/>
              </a:rPr>
              <a:t>|</a:t>
            </a:r>
            <a:r>
              <a:rPr sz="1300" spc="145" dirty="0">
                <a:solidFill>
                  <a:srgbClr val="2D3051"/>
                </a:solidFill>
                <a:cs typeface="Arial"/>
              </a:rPr>
              <a:t> </a:t>
            </a:r>
            <a:r>
              <a:rPr sz="1300" spc="-30" dirty="0">
                <a:solidFill>
                  <a:srgbClr val="2D3051"/>
                </a:solidFill>
                <a:cs typeface="Arial"/>
                <a:hlinkClick r:id="rId10"/>
              </a:rPr>
              <a:t>www.diabetesatlas.org</a:t>
            </a:r>
            <a:endParaRPr sz="1300" dirty="0">
              <a:cs typeface="Arial"/>
            </a:endParaRPr>
          </a:p>
        </p:txBody>
      </p:sp>
    </p:spTree>
    <p:extLst>
      <p:ext uri="{BB962C8B-B14F-4D97-AF65-F5344CB8AC3E}">
        <p14:creationId xmlns:p14="http://schemas.microsoft.com/office/powerpoint/2010/main" val="28167334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567" y="791308"/>
            <a:ext cx="11227777" cy="5952007"/>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6A7EDC9-3415-4F14-9104-CF50FC9DABC9}" type="datetimeFigureOut">
              <a:rPr lang="en-US" smtClean="0"/>
              <a:t>3/2/2023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5895E2-C328-41C2-9129-68DBE5CCCD77}" type="slidenum">
              <a:rPr lang="en-US" smtClean="0"/>
              <a:t>‹#›</a:t>
            </a:fld>
            <a:endParaRPr lang="en-US"/>
          </a:p>
        </p:txBody>
      </p:sp>
      <p:sp>
        <p:nvSpPr>
          <p:cNvPr id="10" name="Round Same Side Corner Rectangle 9"/>
          <p:cNvSpPr/>
          <p:nvPr/>
        </p:nvSpPr>
        <p:spPr>
          <a:xfrm rot="5400000">
            <a:off x="107010" y="100782"/>
            <a:ext cx="381001" cy="595024"/>
          </a:xfrm>
          <a:prstGeom prst="round2SameRect">
            <a:avLst>
              <a:gd name="adj1" fmla="val 48334"/>
              <a:gd name="adj2" fmla="val 0"/>
            </a:avLst>
          </a:prstGeom>
          <a:solidFill>
            <a:srgbClr val="A52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ound Same Side Corner Rectangle 9">
            <a:extLst>
              <a:ext uri="{FF2B5EF4-FFF2-40B4-BE49-F238E27FC236}">
                <a16:creationId xmlns:a16="http://schemas.microsoft.com/office/drawing/2014/main" id="{B555ACE8-C117-4773-9876-0BB730B9C4EB}"/>
              </a:ext>
            </a:extLst>
          </p:cNvPr>
          <p:cNvSpPr/>
          <p:nvPr/>
        </p:nvSpPr>
        <p:spPr>
          <a:xfrm rot="5400000">
            <a:off x="107010" y="91990"/>
            <a:ext cx="381001" cy="595024"/>
          </a:xfrm>
          <a:prstGeom prst="round2SameRect">
            <a:avLst>
              <a:gd name="adj1" fmla="val 48334"/>
              <a:gd name="adj2" fmla="val 0"/>
            </a:avLst>
          </a:prstGeom>
          <a:solidFill>
            <a:srgbClr val="A52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Title Placeholder 1">
            <a:extLst>
              <a:ext uri="{FF2B5EF4-FFF2-40B4-BE49-F238E27FC236}">
                <a16:creationId xmlns:a16="http://schemas.microsoft.com/office/drawing/2014/main" id="{3AA03AEB-58CC-4051-8EB4-BC5483C3D1C1}"/>
              </a:ext>
            </a:extLst>
          </p:cNvPr>
          <p:cNvSpPr>
            <a:spLocks noGrp="1"/>
          </p:cNvSpPr>
          <p:nvPr>
            <p:ph type="title"/>
          </p:nvPr>
        </p:nvSpPr>
        <p:spPr>
          <a:xfrm>
            <a:off x="617567" y="70903"/>
            <a:ext cx="11227777" cy="637198"/>
          </a:xfrm>
          <a:prstGeom prst="rect">
            <a:avLst/>
          </a:prstGeom>
        </p:spPr>
        <p:txBody>
          <a:bodyPr vert="horz" lIns="91440" tIns="45720" rIns="91440" bIns="45720" rtlCol="0" anchor="ctr">
            <a:normAutofit/>
          </a:bodyPr>
          <a:lstStyle/>
          <a:p>
            <a:r>
              <a:rPr lang="en-US"/>
              <a:t>Click to edit Master title style</a:t>
            </a:r>
            <a:endParaRPr lang="en-US" dirty="0"/>
          </a:p>
        </p:txBody>
      </p:sp>
      <p:pic>
        <p:nvPicPr>
          <p:cNvPr id="12" name="Picture 11"/>
          <p:cNvPicPr>
            <a:picLocks noChangeAspect="1"/>
          </p:cNvPicPr>
          <p:nvPr/>
        </p:nvPicPr>
        <p:blipFill rotWithShape="1">
          <a:blip r:embed="rId2" cstate="print">
            <a:extLst>
              <a:ext uri="{28A0092B-C50C-407E-A947-70E740481C1C}">
                <a14:useLocalDpi xmlns:a14="http://schemas.microsoft.com/office/drawing/2010/main" val="0"/>
              </a:ext>
            </a:extLst>
          </a:blip>
          <a:srcRect t="16076" b="12392"/>
          <a:stretch/>
        </p:blipFill>
        <p:spPr>
          <a:xfrm>
            <a:off x="10654023" y="6057899"/>
            <a:ext cx="1191321" cy="584201"/>
          </a:xfrm>
          <a:prstGeom prst="rect">
            <a:avLst/>
          </a:prstGeom>
        </p:spPr>
      </p:pic>
    </p:spTree>
    <p:extLst>
      <p:ext uri="{BB962C8B-B14F-4D97-AF65-F5344CB8AC3E}">
        <p14:creationId xmlns:p14="http://schemas.microsoft.com/office/powerpoint/2010/main" val="183137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normAutofit/>
          </a:bodyPr>
          <a:lstStyle>
            <a:lvl1pPr>
              <a:defRPr sz="5400" b="1">
                <a:solidFill>
                  <a:schemeClr val="accent1"/>
                </a:solidFill>
                <a:latin typeface="+mn-lt"/>
              </a:defRPr>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b="1">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6A7EDC9-3415-4F14-9104-CF50FC9DABC9}" type="datetimeFigureOut">
              <a:rPr lang="en-US" smtClean="0"/>
              <a:t>3/2/2023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5895E2-C328-41C2-9129-68DBE5CCCD77}" type="slidenum">
              <a:rPr lang="en-US" smtClean="0"/>
              <a:t>‹#›</a:t>
            </a:fld>
            <a:endParaRPr lang="en-US"/>
          </a:p>
        </p:txBody>
      </p:sp>
      <p:pic>
        <p:nvPicPr>
          <p:cNvPr id="8" name="Picture 7">
            <a:extLst>
              <a:ext uri="{FF2B5EF4-FFF2-40B4-BE49-F238E27FC236}">
                <a16:creationId xmlns:a16="http://schemas.microsoft.com/office/drawing/2014/main" id="{DFA58F01-478C-4DB7-964E-0951CE24DE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74369" y="6173152"/>
            <a:ext cx="3203063" cy="731520"/>
          </a:xfrm>
          <a:prstGeom prst="rect">
            <a:avLst/>
          </a:prstGeom>
        </p:spPr>
      </p:pic>
    </p:spTree>
    <p:extLst>
      <p:ext uri="{BB962C8B-B14F-4D97-AF65-F5344CB8AC3E}">
        <p14:creationId xmlns:p14="http://schemas.microsoft.com/office/powerpoint/2010/main" val="1774998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59424" y="782515"/>
            <a:ext cx="5338622" cy="5938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3955" y="782513"/>
            <a:ext cx="5693245" cy="5938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6A7EDC9-3415-4F14-9104-CF50FC9DABC9}" type="datetimeFigureOut">
              <a:rPr lang="en-US" smtClean="0"/>
              <a:t>3/2/2023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5895E2-C328-41C2-9129-68DBE5CCCD77}" type="slidenum">
              <a:rPr lang="en-US" smtClean="0"/>
              <a:t>‹#›</a:t>
            </a:fld>
            <a:endParaRPr lang="en-US"/>
          </a:p>
        </p:txBody>
      </p:sp>
      <p:sp>
        <p:nvSpPr>
          <p:cNvPr id="12" name="Round Same Side Corner Rectangle 9">
            <a:extLst>
              <a:ext uri="{FF2B5EF4-FFF2-40B4-BE49-F238E27FC236}">
                <a16:creationId xmlns:a16="http://schemas.microsoft.com/office/drawing/2014/main" id="{3E8C5EA8-BD37-4EDE-84E0-0CA2C17E0239}"/>
              </a:ext>
            </a:extLst>
          </p:cNvPr>
          <p:cNvSpPr/>
          <p:nvPr/>
        </p:nvSpPr>
        <p:spPr>
          <a:xfrm rot="5400000">
            <a:off x="107010" y="91990"/>
            <a:ext cx="381001" cy="595024"/>
          </a:xfrm>
          <a:prstGeom prst="round2SameRect">
            <a:avLst>
              <a:gd name="adj1" fmla="val 48334"/>
              <a:gd name="adj2" fmla="val 0"/>
            </a:avLst>
          </a:prstGeom>
          <a:solidFill>
            <a:srgbClr val="A52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Title Placeholder 1">
            <a:extLst>
              <a:ext uri="{FF2B5EF4-FFF2-40B4-BE49-F238E27FC236}">
                <a16:creationId xmlns:a16="http://schemas.microsoft.com/office/drawing/2014/main" id="{1DD56CD7-3211-490C-94FA-35F53B93BAC6}"/>
              </a:ext>
            </a:extLst>
          </p:cNvPr>
          <p:cNvSpPr>
            <a:spLocks noGrp="1"/>
          </p:cNvSpPr>
          <p:nvPr>
            <p:ph type="title"/>
          </p:nvPr>
        </p:nvSpPr>
        <p:spPr>
          <a:xfrm>
            <a:off x="659424" y="70903"/>
            <a:ext cx="11227777" cy="637198"/>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889617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95023" y="804084"/>
            <a:ext cx="5500977" cy="688311"/>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95024" y="1583172"/>
            <a:ext cx="5500976" cy="51233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39610" y="804083"/>
            <a:ext cx="5580185" cy="688311"/>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F6A7EDC9-3415-4F14-9104-CF50FC9DABC9}" type="datetimeFigureOut">
              <a:rPr lang="en-US" smtClean="0"/>
              <a:t>3/2/2023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A5895E2-C328-41C2-9129-68DBE5CCCD77}" type="slidenum">
              <a:rPr lang="en-US" smtClean="0"/>
              <a:t>‹#›</a:t>
            </a:fld>
            <a:endParaRPr lang="en-US"/>
          </a:p>
        </p:txBody>
      </p:sp>
      <p:sp>
        <p:nvSpPr>
          <p:cNvPr id="14" name="Round Same Side Corner Rectangle 9">
            <a:extLst>
              <a:ext uri="{FF2B5EF4-FFF2-40B4-BE49-F238E27FC236}">
                <a16:creationId xmlns:a16="http://schemas.microsoft.com/office/drawing/2014/main" id="{4C22F295-A19D-4D75-8267-A86DBA51B4FF}"/>
              </a:ext>
            </a:extLst>
          </p:cNvPr>
          <p:cNvSpPr/>
          <p:nvPr/>
        </p:nvSpPr>
        <p:spPr>
          <a:xfrm rot="5400000">
            <a:off x="107010" y="91990"/>
            <a:ext cx="381001" cy="595024"/>
          </a:xfrm>
          <a:prstGeom prst="round2SameRect">
            <a:avLst>
              <a:gd name="adj1" fmla="val 48334"/>
              <a:gd name="adj2" fmla="val 0"/>
            </a:avLst>
          </a:prstGeom>
          <a:solidFill>
            <a:srgbClr val="A52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Content Placeholder 5">
            <a:extLst>
              <a:ext uri="{FF2B5EF4-FFF2-40B4-BE49-F238E27FC236}">
                <a16:creationId xmlns:a16="http://schemas.microsoft.com/office/drawing/2014/main" id="{EE40025F-A244-4FBC-8985-75EDB70B56AB}"/>
              </a:ext>
            </a:extLst>
          </p:cNvPr>
          <p:cNvSpPr>
            <a:spLocks noGrp="1"/>
          </p:cNvSpPr>
          <p:nvPr>
            <p:ph sz="quarter" idx="13"/>
          </p:nvPr>
        </p:nvSpPr>
        <p:spPr>
          <a:xfrm>
            <a:off x="6239610" y="1598168"/>
            <a:ext cx="5580185" cy="51233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Placeholder 1">
            <a:extLst>
              <a:ext uri="{FF2B5EF4-FFF2-40B4-BE49-F238E27FC236}">
                <a16:creationId xmlns:a16="http://schemas.microsoft.com/office/drawing/2014/main" id="{80DF3DB3-D1C9-4920-B316-0B48C5B48A0F}"/>
              </a:ext>
            </a:extLst>
          </p:cNvPr>
          <p:cNvSpPr>
            <a:spLocks noGrp="1"/>
          </p:cNvSpPr>
          <p:nvPr>
            <p:ph type="title"/>
          </p:nvPr>
        </p:nvSpPr>
        <p:spPr>
          <a:xfrm>
            <a:off x="595023" y="70903"/>
            <a:ext cx="11227777" cy="637198"/>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97223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6A7EDC9-3415-4F14-9104-CF50FC9DABC9}" type="datetimeFigureOut">
              <a:rPr lang="en-US" smtClean="0"/>
              <a:t>3/2/2023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A5895E2-C328-41C2-9129-68DBE5CCCD77}" type="slidenum">
              <a:rPr lang="en-US" smtClean="0"/>
              <a:t>‹#›</a:t>
            </a:fld>
            <a:endParaRPr lang="en-US"/>
          </a:p>
        </p:txBody>
      </p:sp>
      <p:sp>
        <p:nvSpPr>
          <p:cNvPr id="10" name="Round Same Side Corner Rectangle 9">
            <a:extLst>
              <a:ext uri="{FF2B5EF4-FFF2-40B4-BE49-F238E27FC236}">
                <a16:creationId xmlns:a16="http://schemas.microsoft.com/office/drawing/2014/main" id="{BDBAB0E5-F63C-4D42-9543-61063EE31A49}"/>
              </a:ext>
            </a:extLst>
          </p:cNvPr>
          <p:cNvSpPr/>
          <p:nvPr/>
        </p:nvSpPr>
        <p:spPr>
          <a:xfrm rot="5400000">
            <a:off x="107010" y="91990"/>
            <a:ext cx="381001" cy="595024"/>
          </a:xfrm>
          <a:prstGeom prst="round2SameRect">
            <a:avLst>
              <a:gd name="adj1" fmla="val 48334"/>
              <a:gd name="adj2" fmla="val 0"/>
            </a:avLst>
          </a:prstGeom>
          <a:solidFill>
            <a:srgbClr val="A52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Title Placeholder 1">
            <a:extLst>
              <a:ext uri="{FF2B5EF4-FFF2-40B4-BE49-F238E27FC236}">
                <a16:creationId xmlns:a16="http://schemas.microsoft.com/office/drawing/2014/main" id="{F566D60B-A4B4-4AC5-94EA-2B72663421B8}"/>
              </a:ext>
            </a:extLst>
          </p:cNvPr>
          <p:cNvSpPr>
            <a:spLocks noGrp="1"/>
          </p:cNvSpPr>
          <p:nvPr>
            <p:ph type="title"/>
          </p:nvPr>
        </p:nvSpPr>
        <p:spPr>
          <a:xfrm>
            <a:off x="595023" y="70903"/>
            <a:ext cx="11227777" cy="637198"/>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3974830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A7EDC9-3415-4F14-9104-CF50FC9DABC9}" type="datetimeFigureOut">
              <a:rPr lang="en-US" smtClean="0"/>
              <a:t>3/2/2023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A5895E2-C328-41C2-9129-68DBE5CCCD77}" type="slidenum">
              <a:rPr lang="en-US" smtClean="0"/>
              <a:t>‹#›</a:t>
            </a:fld>
            <a:endParaRPr lang="en-US"/>
          </a:p>
        </p:txBody>
      </p:sp>
    </p:spTree>
    <p:extLst>
      <p:ext uri="{BB962C8B-B14F-4D97-AF65-F5344CB8AC3E}">
        <p14:creationId xmlns:p14="http://schemas.microsoft.com/office/powerpoint/2010/main" val="4290424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834228" y="168473"/>
            <a:ext cx="6921087" cy="65530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6A7EDC9-3415-4F14-9104-CF50FC9DABC9}" type="datetimeFigureOut">
              <a:rPr lang="en-US" smtClean="0"/>
              <a:t>3/2/2023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5895E2-C328-41C2-9129-68DBE5CCCD77}" type="slidenum">
              <a:rPr lang="en-US" smtClean="0"/>
              <a:t>‹#›</a:t>
            </a:fld>
            <a:endParaRPr lang="en-US"/>
          </a:p>
        </p:txBody>
      </p:sp>
      <p:sp>
        <p:nvSpPr>
          <p:cNvPr id="8" name="Round Same Side Corner Rectangle 9">
            <a:extLst>
              <a:ext uri="{FF2B5EF4-FFF2-40B4-BE49-F238E27FC236}">
                <a16:creationId xmlns:a16="http://schemas.microsoft.com/office/drawing/2014/main" id="{43AFD42F-EDAB-4E2F-B585-40CD57EA9F69}"/>
              </a:ext>
            </a:extLst>
          </p:cNvPr>
          <p:cNvSpPr/>
          <p:nvPr/>
        </p:nvSpPr>
        <p:spPr>
          <a:xfrm rot="5400000">
            <a:off x="107010" y="91990"/>
            <a:ext cx="381001" cy="595024"/>
          </a:xfrm>
          <a:prstGeom prst="round2SameRect">
            <a:avLst>
              <a:gd name="adj1" fmla="val 48334"/>
              <a:gd name="adj2" fmla="val 0"/>
            </a:avLst>
          </a:prstGeom>
          <a:solidFill>
            <a:srgbClr val="A52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
            <a:extLst>
              <a:ext uri="{FF2B5EF4-FFF2-40B4-BE49-F238E27FC236}">
                <a16:creationId xmlns:a16="http://schemas.microsoft.com/office/drawing/2014/main" id="{8CFD4BC4-4EEA-4BAB-8FA5-B6FEEEC6748D}"/>
              </a:ext>
            </a:extLst>
          </p:cNvPr>
          <p:cNvSpPr>
            <a:spLocks noGrp="1"/>
          </p:cNvSpPr>
          <p:nvPr>
            <p:ph type="body" sz="half" idx="13"/>
          </p:nvPr>
        </p:nvSpPr>
        <p:spPr>
          <a:xfrm>
            <a:off x="657226" y="1199464"/>
            <a:ext cx="4114799" cy="552201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1" name="Title Placeholder 1">
            <a:extLst>
              <a:ext uri="{FF2B5EF4-FFF2-40B4-BE49-F238E27FC236}">
                <a16:creationId xmlns:a16="http://schemas.microsoft.com/office/drawing/2014/main" id="{2D86FA8D-7C75-4454-9F99-4CB79CF89D34}"/>
              </a:ext>
            </a:extLst>
          </p:cNvPr>
          <p:cNvSpPr>
            <a:spLocks noGrp="1"/>
          </p:cNvSpPr>
          <p:nvPr>
            <p:ph type="title"/>
          </p:nvPr>
        </p:nvSpPr>
        <p:spPr>
          <a:xfrm>
            <a:off x="657226" y="168473"/>
            <a:ext cx="4114799" cy="952349"/>
          </a:xfrm>
          <a:prstGeom prst="rect">
            <a:avLst/>
          </a:prstGeom>
        </p:spPr>
        <p:txBody>
          <a:bodyPr vert="horz" lIns="91440" tIns="45720" rIns="91440" bIns="45720" rtlCol="0" anchor="ctr">
            <a:normAutofit/>
          </a:bodyPr>
          <a:lstStyle>
            <a:lvl1pPr>
              <a:defRPr sz="3200"/>
            </a:lvl1pPr>
          </a:lstStyle>
          <a:p>
            <a:r>
              <a:rPr lang="en-US"/>
              <a:t>Click to edit Master title style</a:t>
            </a:r>
            <a:endParaRPr lang="en-US" dirty="0"/>
          </a:p>
        </p:txBody>
      </p:sp>
    </p:spTree>
    <p:extLst>
      <p:ext uri="{BB962C8B-B14F-4D97-AF65-F5344CB8AC3E}">
        <p14:creationId xmlns:p14="http://schemas.microsoft.com/office/powerpoint/2010/main" val="821330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Content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F6A7EDC9-3415-4F14-9104-CF50FC9DABC9}" type="datetimeFigureOut">
              <a:rPr lang="en-US" smtClean="0"/>
              <a:t>3/2/2023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5895E2-C328-41C2-9129-68DBE5CCCD77}" type="slidenum">
              <a:rPr lang="en-US" smtClean="0"/>
              <a:t>‹#›</a:t>
            </a:fld>
            <a:endParaRPr lang="en-US"/>
          </a:p>
        </p:txBody>
      </p:sp>
      <p:sp>
        <p:nvSpPr>
          <p:cNvPr id="8" name="Round Same Side Corner Rectangle 9">
            <a:extLst>
              <a:ext uri="{FF2B5EF4-FFF2-40B4-BE49-F238E27FC236}">
                <a16:creationId xmlns:a16="http://schemas.microsoft.com/office/drawing/2014/main" id="{43AFD42F-EDAB-4E2F-B585-40CD57EA9F69}"/>
              </a:ext>
            </a:extLst>
          </p:cNvPr>
          <p:cNvSpPr/>
          <p:nvPr/>
        </p:nvSpPr>
        <p:spPr>
          <a:xfrm rot="5400000">
            <a:off x="107010" y="91990"/>
            <a:ext cx="381001" cy="595024"/>
          </a:xfrm>
          <a:prstGeom prst="round2SameRect">
            <a:avLst>
              <a:gd name="adj1" fmla="val 48334"/>
              <a:gd name="adj2" fmla="val 0"/>
            </a:avLst>
          </a:prstGeom>
          <a:solidFill>
            <a:srgbClr val="A52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
            <a:extLst>
              <a:ext uri="{FF2B5EF4-FFF2-40B4-BE49-F238E27FC236}">
                <a16:creationId xmlns:a16="http://schemas.microsoft.com/office/drawing/2014/main" id="{8CFD4BC4-4EEA-4BAB-8FA5-B6FEEEC6748D}"/>
              </a:ext>
            </a:extLst>
          </p:cNvPr>
          <p:cNvSpPr>
            <a:spLocks noGrp="1"/>
          </p:cNvSpPr>
          <p:nvPr>
            <p:ph type="body" sz="half" idx="13"/>
          </p:nvPr>
        </p:nvSpPr>
        <p:spPr>
          <a:xfrm>
            <a:off x="657226" y="1199464"/>
            <a:ext cx="4114799" cy="552201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2" name="Picture Placeholder 2">
            <a:extLst>
              <a:ext uri="{FF2B5EF4-FFF2-40B4-BE49-F238E27FC236}">
                <a16:creationId xmlns:a16="http://schemas.microsoft.com/office/drawing/2014/main" id="{73596A09-7747-447A-B1DA-F2731503DB3C}"/>
              </a:ext>
            </a:extLst>
          </p:cNvPr>
          <p:cNvSpPr>
            <a:spLocks noGrp="1"/>
          </p:cNvSpPr>
          <p:nvPr>
            <p:ph type="pic" idx="1"/>
          </p:nvPr>
        </p:nvSpPr>
        <p:spPr>
          <a:xfrm>
            <a:off x="4834228" y="168473"/>
            <a:ext cx="6877125" cy="655300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Title Placeholder 1">
            <a:extLst>
              <a:ext uri="{FF2B5EF4-FFF2-40B4-BE49-F238E27FC236}">
                <a16:creationId xmlns:a16="http://schemas.microsoft.com/office/drawing/2014/main" id="{AD5EADB6-6EC3-4811-A45C-385C52D212D3}"/>
              </a:ext>
            </a:extLst>
          </p:cNvPr>
          <p:cNvSpPr>
            <a:spLocks noGrp="1"/>
          </p:cNvSpPr>
          <p:nvPr>
            <p:ph type="title"/>
          </p:nvPr>
        </p:nvSpPr>
        <p:spPr>
          <a:xfrm>
            <a:off x="657226" y="168473"/>
            <a:ext cx="4114799" cy="952349"/>
          </a:xfrm>
          <a:prstGeom prst="rect">
            <a:avLst/>
          </a:prstGeom>
        </p:spPr>
        <p:txBody>
          <a:bodyPr vert="horz" lIns="91440" tIns="45720" rIns="91440" bIns="45720" rtlCol="0" anchor="ctr">
            <a:normAutofit/>
          </a:bodyPr>
          <a:lstStyle>
            <a:lvl1pPr>
              <a:defRPr sz="3200"/>
            </a:lvl1pPr>
          </a:lstStyle>
          <a:p>
            <a:r>
              <a:rPr lang="en-US"/>
              <a:t>Click to edit Master title style</a:t>
            </a:r>
            <a:endParaRPr lang="en-US" dirty="0"/>
          </a:p>
        </p:txBody>
      </p:sp>
    </p:spTree>
    <p:extLst>
      <p:ext uri="{BB962C8B-B14F-4D97-AF65-F5344CB8AC3E}">
        <p14:creationId xmlns:p14="http://schemas.microsoft.com/office/powerpoint/2010/main" val="1730242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11" name="Object 10" hidden="1"/>
          <p:cNvGraphicFramePr>
            <a:graphicFrameLocks noChangeAspect="1"/>
          </p:cNvGraphicFramePr>
          <p:nvPr>
            <p:custDataLst>
              <p:tags r:id="rId15"/>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66" name="think-cell Slide" r:id="rId17" imgW="395" imgH="394" progId="TCLayout.ActiveDocument.1">
                  <p:embed/>
                </p:oleObj>
              </mc:Choice>
              <mc:Fallback>
                <p:oleObj name="think-cell Slide" r:id="rId17" imgW="395" imgH="394" progId="TCLayout.ActiveDocument.1">
                  <p:embed/>
                  <p:pic>
                    <p:nvPicPr>
                      <p:cNvPr id="11" name="Object 10" hidden="1"/>
                      <p:cNvPicPr/>
                      <p:nvPr/>
                    </p:nvPicPr>
                    <p:blipFill>
                      <a:blip r:embed="rId18"/>
                      <a:stretch>
                        <a:fillRect/>
                      </a:stretch>
                    </p:blipFill>
                    <p:spPr>
                      <a:xfrm>
                        <a:off x="1588" y="1588"/>
                        <a:ext cx="1588" cy="1588"/>
                      </a:xfrm>
                      <a:prstGeom prst="rect">
                        <a:avLst/>
                      </a:prstGeom>
                    </p:spPr>
                  </p:pic>
                </p:oleObj>
              </mc:Fallback>
            </mc:AlternateContent>
          </a:graphicData>
        </a:graphic>
      </p:graphicFrame>
      <p:sp>
        <p:nvSpPr>
          <p:cNvPr id="10" name="Rectangle 9" hidden="1"/>
          <p:cNvSpPr/>
          <p:nvPr>
            <p:custDataLst>
              <p:tags r:id="rId16"/>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en-US" sz="4400" b="1" dirty="0">
              <a:solidFill>
                <a:prstClr val="white"/>
              </a:solidFill>
              <a:sym typeface="Calibri" panose="020F0502020204030204" pitchFamily="34" charset="0"/>
            </a:endParaRPr>
          </a:p>
        </p:txBody>
      </p:sp>
      <p:sp>
        <p:nvSpPr>
          <p:cNvPr id="2" name="Title Placeholder 1"/>
          <p:cNvSpPr>
            <a:spLocks noGrp="1"/>
          </p:cNvSpPr>
          <p:nvPr>
            <p:ph type="title"/>
          </p:nvPr>
        </p:nvSpPr>
        <p:spPr>
          <a:xfrm>
            <a:off x="482111" y="138976"/>
            <a:ext cx="11227777" cy="63719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82111" y="846994"/>
            <a:ext cx="11227777" cy="532996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7EDC9-3415-4F14-9104-CF50FC9DABC9}" type="datetimeFigureOut">
              <a:rPr lang="en-US" smtClean="0"/>
              <a:t>3/2/2023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5895E2-C328-41C2-9129-68DBE5CCCD77}" type="slidenum">
              <a:rPr lang="en-US" smtClean="0"/>
              <a:t>‹#›</a:t>
            </a:fld>
            <a:endParaRPr lang="en-US"/>
          </a:p>
        </p:txBody>
      </p:sp>
      <p:sp>
        <p:nvSpPr>
          <p:cNvPr id="7" name="Rectangle 6">
            <a:extLst>
              <a:ext uri="{FF2B5EF4-FFF2-40B4-BE49-F238E27FC236}">
                <a16:creationId xmlns:a16="http://schemas.microsoft.com/office/drawing/2014/main" id="{07D99350-F281-493A-97EF-95042A4991E8}"/>
              </a:ext>
            </a:extLst>
          </p:cNvPr>
          <p:cNvSpPr/>
          <p:nvPr/>
        </p:nvSpPr>
        <p:spPr>
          <a:xfrm>
            <a:off x="0" y="6792532"/>
            <a:ext cx="8610600" cy="82591"/>
          </a:xfrm>
          <a:prstGeom prst="rect">
            <a:avLst/>
          </a:prstGeom>
          <a:solidFill>
            <a:srgbClr val="0097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 name="Rectangle 7">
            <a:extLst>
              <a:ext uri="{FF2B5EF4-FFF2-40B4-BE49-F238E27FC236}">
                <a16:creationId xmlns:a16="http://schemas.microsoft.com/office/drawing/2014/main" id="{A80DE98E-EE17-4BC8-84C1-FB856FFB9061}"/>
              </a:ext>
            </a:extLst>
          </p:cNvPr>
          <p:cNvSpPr/>
          <p:nvPr/>
        </p:nvSpPr>
        <p:spPr>
          <a:xfrm>
            <a:off x="8610600" y="6792295"/>
            <a:ext cx="3581400" cy="82568"/>
          </a:xfrm>
          <a:prstGeom prst="rect">
            <a:avLst/>
          </a:prstGeom>
          <a:solidFill>
            <a:srgbClr val="A52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TextBox 8">
            <a:extLst>
              <a:ext uri="{FF2B5EF4-FFF2-40B4-BE49-F238E27FC236}">
                <a16:creationId xmlns:a16="http://schemas.microsoft.com/office/drawing/2014/main" id="{79C4BF8E-FB02-4A71-8E69-276FE66E12DE}"/>
              </a:ext>
            </a:extLst>
          </p:cNvPr>
          <p:cNvSpPr txBox="1"/>
          <p:nvPr/>
        </p:nvSpPr>
        <p:spPr>
          <a:xfrm>
            <a:off x="381000" y="6530685"/>
            <a:ext cx="2540977" cy="261610"/>
          </a:xfrm>
          <a:prstGeom prst="rect">
            <a:avLst/>
          </a:prstGeom>
          <a:noFill/>
        </p:spPr>
        <p:txBody>
          <a:bodyPr wrap="square" rtlCol="0">
            <a:spAutoFit/>
          </a:bodyPr>
          <a:lstStyle/>
          <a:p>
            <a:r>
              <a:rPr lang="en-US" sz="1100" b="1" cap="all" dirty="0">
                <a:solidFill>
                  <a:prstClr val="white">
                    <a:lumMod val="50000"/>
                  </a:prstClr>
                </a:solidFill>
              </a:rPr>
              <a:t>Confidential Document </a:t>
            </a:r>
          </a:p>
        </p:txBody>
      </p:sp>
    </p:spTree>
    <p:extLst>
      <p:ext uri="{BB962C8B-B14F-4D97-AF65-F5344CB8AC3E}">
        <p14:creationId xmlns:p14="http://schemas.microsoft.com/office/powerpoint/2010/main" val="1556668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lang="en-US" sz="4400" b="1" kern="1200" dirty="0">
          <a:solidFill>
            <a:schemeClr val="accent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emf"/><Relationship Id="rId7"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tags" Target="../tags/tag4.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5.png"/><Relationship Id="rId2" Type="http://schemas.openxmlformats.org/officeDocument/2006/relationships/hyperlink" Target="https://www.boehringer-ingelheim.com/press-release/emperor-preserved-heart-failure-full-data" TargetMode="Externa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44.png"/><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9.JPG"/><Relationship Id="rId5" Type="http://schemas.openxmlformats.org/officeDocument/2006/relationships/image" Target="../media/image48.JPG"/><Relationship Id="rId4" Type="http://schemas.microsoft.com/office/2007/relationships/hdphoto" Target="../media/hdphoto3.wdp"/></Relationships>
</file>

<file path=ppt/slides/_rels/slide2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3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54.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4.wdp"/></Relationships>
</file>

<file path=ppt/slides/_rels/slide3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4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4.wdp"/></Relationships>
</file>

<file path=ppt/slides/_rels/slide4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4.wdp"/></Relationships>
</file>

<file path=ppt/slides/_rels/slide4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4.wdp"/></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5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A814A92-0B3F-420C-9DC1-A83C2D42246A}" type="slidenum">
              <a:rPr lang="en-US" smtClean="0">
                <a:solidFill>
                  <a:prstClr val="black">
                    <a:tint val="75000"/>
                  </a:prstClr>
                </a:solidFill>
              </a:rPr>
              <a:pPr/>
              <a:t>1</a:t>
            </a:fld>
            <a:endParaRPr lang="en-US" dirty="0">
              <a:solidFill>
                <a:prstClr val="black">
                  <a:tint val="75000"/>
                </a:prstClr>
              </a:solidFill>
            </a:endParaRPr>
          </a:p>
        </p:txBody>
      </p:sp>
      <p:sp>
        <p:nvSpPr>
          <p:cNvPr id="8" name="TextBox 7">
            <a:extLst>
              <a:ext uri="{FF2B5EF4-FFF2-40B4-BE49-F238E27FC236}">
                <a16:creationId xmlns:a16="http://schemas.microsoft.com/office/drawing/2014/main" id="{6791FB59-4A28-46E5-8E6C-64F48E079A38}"/>
              </a:ext>
            </a:extLst>
          </p:cNvPr>
          <p:cNvSpPr txBox="1"/>
          <p:nvPr/>
        </p:nvSpPr>
        <p:spPr>
          <a:xfrm>
            <a:off x="5742433" y="268981"/>
            <a:ext cx="6449568" cy="2400657"/>
          </a:xfrm>
          <a:prstGeom prst="rect">
            <a:avLst/>
          </a:prstGeom>
          <a:noFill/>
        </p:spPr>
        <p:txBody>
          <a:bodyPr wrap="square">
            <a:spAutoFit/>
          </a:bodyPr>
          <a:lstStyle/>
          <a:p>
            <a:pPr algn="ctr">
              <a:lnSpc>
                <a:spcPct val="150000"/>
              </a:lnSpc>
            </a:pPr>
            <a:r>
              <a:rPr lang="en-US" sz="3600" b="1" dirty="0">
                <a:solidFill>
                  <a:srgbClr val="002060"/>
                </a:solidFill>
              </a:rPr>
              <a:t>Combination Therapy </a:t>
            </a:r>
          </a:p>
          <a:p>
            <a:pPr algn="ctr">
              <a:lnSpc>
                <a:spcPct val="150000"/>
              </a:lnSpc>
            </a:pPr>
            <a:r>
              <a:rPr lang="en-US" sz="3200" b="1" dirty="0">
                <a:solidFill>
                  <a:srgbClr val="002060"/>
                </a:solidFill>
              </a:rPr>
              <a:t>Adequate Efficacy and Convenient Treatment</a:t>
            </a:r>
          </a:p>
        </p:txBody>
      </p:sp>
      <p:sp>
        <p:nvSpPr>
          <p:cNvPr id="9" name="TextBox 8">
            <a:extLst>
              <a:ext uri="{FF2B5EF4-FFF2-40B4-BE49-F238E27FC236}">
                <a16:creationId xmlns:a16="http://schemas.microsoft.com/office/drawing/2014/main" id="{061A8ED0-9200-4AF6-9568-395DB76724D6}"/>
              </a:ext>
            </a:extLst>
          </p:cNvPr>
          <p:cNvSpPr txBox="1"/>
          <p:nvPr/>
        </p:nvSpPr>
        <p:spPr>
          <a:xfrm>
            <a:off x="6096001" y="4304422"/>
            <a:ext cx="5396208" cy="1077218"/>
          </a:xfrm>
          <a:prstGeom prst="rect">
            <a:avLst/>
          </a:prstGeom>
          <a:solidFill>
            <a:schemeClr val="bg1">
              <a:lumMod val="85000"/>
            </a:schemeClr>
          </a:solidFill>
        </p:spPr>
        <p:txBody>
          <a:bodyPr wrap="square" rtlCol="0">
            <a:spAutoFit/>
          </a:bodyPr>
          <a:lstStyle/>
          <a:p>
            <a:pPr algn="ctr"/>
            <a:r>
              <a:rPr lang="en-US" sz="3200" b="1" dirty="0" smtClean="0">
                <a:solidFill>
                  <a:schemeClr val="accent6">
                    <a:lumMod val="50000"/>
                  </a:schemeClr>
                </a:solidFill>
              </a:rPr>
              <a:t>Saeed </a:t>
            </a:r>
            <a:r>
              <a:rPr lang="en-US" sz="3200" b="1" dirty="0">
                <a:solidFill>
                  <a:schemeClr val="accent6">
                    <a:lumMod val="50000"/>
                  </a:schemeClr>
                </a:solidFill>
              </a:rPr>
              <a:t>Behradmanesh, M.D.</a:t>
            </a:r>
          </a:p>
          <a:p>
            <a:pPr algn="ctr"/>
            <a:r>
              <a:rPr lang="en-US" sz="3200" i="1" dirty="0">
                <a:solidFill>
                  <a:srgbClr val="1E4641"/>
                </a:solidFill>
                <a:effectLst>
                  <a:outerShdw blurRad="38100" dist="38100" dir="2700000" algn="tl">
                    <a:srgbClr val="000000">
                      <a:alpha val="43137"/>
                    </a:srgbClr>
                  </a:outerShdw>
                </a:effectLst>
              </a:rPr>
              <a:t>Endocrinologist</a:t>
            </a:r>
          </a:p>
        </p:txBody>
      </p:sp>
    </p:spTree>
    <p:extLst>
      <p:ext uri="{BB962C8B-B14F-4D97-AF65-F5344CB8AC3E}">
        <p14:creationId xmlns:p14="http://schemas.microsoft.com/office/powerpoint/2010/main" val="2405905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A814A92-0B3F-420C-9DC1-A83C2D42246A}" type="slidenum">
              <a:rPr lang="en-US" smtClean="0">
                <a:solidFill>
                  <a:prstClr val="black">
                    <a:tint val="75000"/>
                  </a:prstClr>
                </a:solidFill>
              </a:rPr>
              <a:pPr/>
              <a:t>10</a:t>
            </a:fld>
            <a:endParaRPr lang="en-US">
              <a:solidFill>
                <a:prstClr val="black">
                  <a:tint val="75000"/>
                </a:prstClr>
              </a:solidFill>
            </a:endParaRPr>
          </a:p>
        </p:txBody>
      </p:sp>
      <p:pic>
        <p:nvPicPr>
          <p:cNvPr id="5" name="Picture 4"/>
          <p:cNvPicPr>
            <a:picLocks noChangeAspect="1"/>
          </p:cNvPicPr>
          <p:nvPr/>
        </p:nvPicPr>
        <p:blipFill>
          <a:blip r:embed="rId2"/>
          <a:stretch>
            <a:fillRect/>
          </a:stretch>
        </p:blipFill>
        <p:spPr>
          <a:xfrm>
            <a:off x="1371426" y="1622359"/>
            <a:ext cx="7239174" cy="4074748"/>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2117121" y="6541284"/>
            <a:ext cx="9694078" cy="261610"/>
          </a:xfrm>
          <a:prstGeom prst="rect">
            <a:avLst/>
          </a:prstGeom>
        </p:spPr>
        <p:txBody>
          <a:bodyPr wrap="square">
            <a:spAutoFit/>
          </a:bodyPr>
          <a:lstStyle/>
          <a:p>
            <a:r>
              <a:rPr lang="da-DK" sz="1100" dirty="0"/>
              <a:t>1-New England Journal of Medicine. 2015; 26;373(22):2117-28.</a:t>
            </a:r>
          </a:p>
        </p:txBody>
      </p:sp>
      <p:sp>
        <p:nvSpPr>
          <p:cNvPr id="6" name="Arrow: Down 5">
            <a:extLst>
              <a:ext uri="{FF2B5EF4-FFF2-40B4-BE49-F238E27FC236}">
                <a16:creationId xmlns:a16="http://schemas.microsoft.com/office/drawing/2014/main" id="{80E8D074-0408-4D01-B70F-4DFF4E04B420}"/>
              </a:ext>
            </a:extLst>
          </p:cNvPr>
          <p:cNvSpPr/>
          <p:nvPr/>
        </p:nvSpPr>
        <p:spPr>
          <a:xfrm>
            <a:off x="9116305" y="2188342"/>
            <a:ext cx="2417786" cy="1240658"/>
          </a:xfrm>
          <a:prstGeom prst="down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t>14%</a:t>
            </a:r>
          </a:p>
        </p:txBody>
      </p:sp>
      <p:sp>
        <p:nvSpPr>
          <p:cNvPr id="10" name="TextBox 9">
            <a:extLst>
              <a:ext uri="{FF2B5EF4-FFF2-40B4-BE49-F238E27FC236}">
                <a16:creationId xmlns:a16="http://schemas.microsoft.com/office/drawing/2014/main" id="{9DF001AB-7CE5-4B64-A0F1-BF7458301392}"/>
              </a:ext>
            </a:extLst>
          </p:cNvPr>
          <p:cNvSpPr txBox="1"/>
          <p:nvPr/>
        </p:nvSpPr>
        <p:spPr>
          <a:xfrm>
            <a:off x="8035611" y="1598406"/>
            <a:ext cx="4579175" cy="523220"/>
          </a:xfrm>
          <a:prstGeom prst="rect">
            <a:avLst/>
          </a:prstGeom>
          <a:noFill/>
        </p:spPr>
        <p:txBody>
          <a:bodyPr wrap="square">
            <a:spAutoFit/>
          </a:bodyPr>
          <a:lstStyle/>
          <a:p>
            <a:pPr algn="ctr"/>
            <a:r>
              <a:rPr lang="en-US" sz="2800" b="1" dirty="0"/>
              <a:t>Risk Reduction</a:t>
            </a:r>
          </a:p>
        </p:txBody>
      </p:sp>
      <p:sp>
        <p:nvSpPr>
          <p:cNvPr id="11" name="TextBox 10">
            <a:extLst>
              <a:ext uri="{FF2B5EF4-FFF2-40B4-BE49-F238E27FC236}">
                <a16:creationId xmlns:a16="http://schemas.microsoft.com/office/drawing/2014/main" id="{31166136-269B-429D-8A74-1A98EE4D590D}"/>
              </a:ext>
            </a:extLst>
          </p:cNvPr>
          <p:cNvSpPr txBox="1"/>
          <p:nvPr/>
        </p:nvSpPr>
        <p:spPr>
          <a:xfrm>
            <a:off x="8697179" y="3481276"/>
            <a:ext cx="3308554" cy="646331"/>
          </a:xfrm>
          <a:prstGeom prst="rect">
            <a:avLst/>
          </a:prstGeom>
          <a:noFill/>
        </p:spPr>
        <p:txBody>
          <a:bodyPr wrap="square">
            <a:spAutoFit/>
          </a:bodyPr>
          <a:lstStyle/>
          <a:p>
            <a:pPr algn="ctr"/>
            <a:r>
              <a:rPr lang="en-US" b="1" dirty="0"/>
              <a:t>(95.02% Cl 0.74, 0.99)</a:t>
            </a:r>
          </a:p>
          <a:p>
            <a:pPr algn="ctr"/>
            <a:r>
              <a:rPr lang="en-US" b="1" dirty="0"/>
              <a:t>p=0.0382</a:t>
            </a:r>
          </a:p>
        </p:txBody>
      </p:sp>
      <p:sp>
        <p:nvSpPr>
          <p:cNvPr id="12" name="Title 1">
            <a:extLst>
              <a:ext uri="{FF2B5EF4-FFF2-40B4-BE49-F238E27FC236}">
                <a16:creationId xmlns:a16="http://schemas.microsoft.com/office/drawing/2014/main" id="{657A0BDF-546C-4DA6-9041-A35D3FE23F4D}"/>
              </a:ext>
            </a:extLst>
          </p:cNvPr>
          <p:cNvSpPr txBox="1">
            <a:spLocks/>
          </p:cNvSpPr>
          <p:nvPr/>
        </p:nvSpPr>
        <p:spPr>
          <a:xfrm>
            <a:off x="641554" y="77539"/>
            <a:ext cx="11550445" cy="13534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lang="en-US" sz="4400" b="1" kern="1200" dirty="0">
                <a:solidFill>
                  <a:schemeClr val="accent1"/>
                </a:solidFill>
                <a:latin typeface="+mn-lt"/>
                <a:ea typeface="+mj-ea"/>
                <a:cs typeface="+mj-cs"/>
              </a:defRPr>
            </a:lvl1pPr>
          </a:lstStyle>
          <a:p>
            <a:r>
              <a:rPr lang="en-US" sz="2800" dirty="0">
                <a:solidFill>
                  <a:srgbClr val="002060"/>
                </a:solidFill>
              </a:rPr>
              <a:t>EMPA-REG OUTCOME:</a:t>
            </a:r>
            <a:br>
              <a:rPr lang="en-US" sz="2800" dirty="0">
                <a:solidFill>
                  <a:srgbClr val="002060"/>
                </a:solidFill>
              </a:rPr>
            </a:br>
            <a:r>
              <a:rPr lang="en-US" sz="2400" dirty="0">
                <a:solidFill>
                  <a:srgbClr val="002060"/>
                </a:solidFill>
              </a:rPr>
              <a:t>Significant Risk Reduction of </a:t>
            </a:r>
            <a:r>
              <a:rPr lang="en-US" sz="2400" b="1" dirty="0">
                <a:solidFill>
                  <a:srgbClr val="002060"/>
                </a:solidFill>
              </a:rPr>
              <a:t>Primary Outcome: 3-point MACE (CV death, Nonfatal MI, Nonfatal stroke) Achieved with Empagliflozin¹</a:t>
            </a:r>
            <a:endParaRPr lang="en-US" sz="2800" dirty="0">
              <a:solidFill>
                <a:srgbClr val="002060"/>
              </a:solidFill>
            </a:endParaRPr>
          </a:p>
        </p:txBody>
      </p:sp>
    </p:spTree>
    <p:extLst>
      <p:ext uri="{BB962C8B-B14F-4D97-AF65-F5344CB8AC3E}">
        <p14:creationId xmlns:p14="http://schemas.microsoft.com/office/powerpoint/2010/main" val="1388441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A814A92-0B3F-420C-9DC1-A83C2D42246A}" type="slidenum">
              <a:rPr lang="en-US" smtClean="0">
                <a:solidFill>
                  <a:prstClr val="black">
                    <a:tint val="75000"/>
                  </a:prstClr>
                </a:solidFill>
              </a:rPr>
              <a:pPr/>
              <a:t>11</a:t>
            </a:fld>
            <a:endParaRPr lang="en-US">
              <a:solidFill>
                <a:prstClr val="black">
                  <a:tint val="75000"/>
                </a:prstClr>
              </a:solidFill>
            </a:endParaRPr>
          </a:p>
        </p:txBody>
      </p:sp>
      <p:sp>
        <p:nvSpPr>
          <p:cNvPr id="2" name="Title 1"/>
          <p:cNvSpPr>
            <a:spLocks noGrp="1"/>
          </p:cNvSpPr>
          <p:nvPr>
            <p:ph type="title"/>
          </p:nvPr>
        </p:nvSpPr>
        <p:spPr>
          <a:xfrm>
            <a:off x="641554" y="77539"/>
            <a:ext cx="11550445" cy="991673"/>
          </a:xfrm>
        </p:spPr>
        <p:txBody>
          <a:bodyPr>
            <a:normAutofit/>
          </a:bodyPr>
          <a:lstStyle/>
          <a:p>
            <a:pPr>
              <a:lnSpc>
                <a:spcPct val="100000"/>
              </a:lnSpc>
            </a:pPr>
            <a:r>
              <a:rPr lang="en-US" sz="2800" b="1" dirty="0">
                <a:solidFill>
                  <a:srgbClr val="002060"/>
                </a:solidFill>
              </a:rPr>
              <a:t>EMPA-REG OUTCOME:</a:t>
            </a:r>
            <a:br>
              <a:rPr lang="en-US" sz="2800" b="1" dirty="0">
                <a:solidFill>
                  <a:srgbClr val="002060"/>
                </a:solidFill>
              </a:rPr>
            </a:br>
            <a:r>
              <a:rPr lang="en-US" sz="2400" b="1" dirty="0">
                <a:solidFill>
                  <a:srgbClr val="002060"/>
                </a:solidFill>
              </a:rPr>
              <a:t>Significant CV Death Reduction with Empagliflozin Compared to Placebo¹</a:t>
            </a:r>
            <a:endParaRPr lang="en-US" sz="2800" b="1" dirty="0">
              <a:solidFill>
                <a:srgbClr val="002060"/>
              </a:solidFill>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9514" y="1699958"/>
            <a:ext cx="7807665" cy="41663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7" name="Rectangle 6"/>
          <p:cNvSpPr/>
          <p:nvPr/>
        </p:nvSpPr>
        <p:spPr>
          <a:xfrm>
            <a:off x="2087624" y="6533790"/>
            <a:ext cx="9743505" cy="261610"/>
          </a:xfrm>
          <a:prstGeom prst="rect">
            <a:avLst/>
          </a:prstGeom>
        </p:spPr>
        <p:txBody>
          <a:bodyPr wrap="square">
            <a:spAutoFit/>
          </a:bodyPr>
          <a:lstStyle/>
          <a:p>
            <a:r>
              <a:rPr lang="da-DK" sz="1100" dirty="0"/>
              <a:t>1-New England Journal of Medicine. 2015; 26;373(22):2117-28.</a:t>
            </a:r>
          </a:p>
        </p:txBody>
      </p:sp>
      <p:sp>
        <p:nvSpPr>
          <p:cNvPr id="9" name="Arrow: Down 8">
            <a:extLst>
              <a:ext uri="{FF2B5EF4-FFF2-40B4-BE49-F238E27FC236}">
                <a16:creationId xmlns:a16="http://schemas.microsoft.com/office/drawing/2014/main" id="{2D1B8429-20E8-4AD7-B674-0ECCBC0B8517}"/>
              </a:ext>
            </a:extLst>
          </p:cNvPr>
          <p:cNvSpPr/>
          <p:nvPr/>
        </p:nvSpPr>
        <p:spPr>
          <a:xfrm>
            <a:off x="9116305" y="2188342"/>
            <a:ext cx="2417786" cy="1240658"/>
          </a:xfrm>
          <a:prstGeom prst="down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t>38%</a:t>
            </a:r>
          </a:p>
        </p:txBody>
      </p:sp>
      <p:sp>
        <p:nvSpPr>
          <p:cNvPr id="10" name="TextBox 9">
            <a:extLst>
              <a:ext uri="{FF2B5EF4-FFF2-40B4-BE49-F238E27FC236}">
                <a16:creationId xmlns:a16="http://schemas.microsoft.com/office/drawing/2014/main" id="{9082ADCD-4E25-4D66-A426-420DE1C07D9F}"/>
              </a:ext>
            </a:extLst>
          </p:cNvPr>
          <p:cNvSpPr txBox="1"/>
          <p:nvPr/>
        </p:nvSpPr>
        <p:spPr>
          <a:xfrm>
            <a:off x="8035611" y="1598406"/>
            <a:ext cx="4579175" cy="523220"/>
          </a:xfrm>
          <a:prstGeom prst="rect">
            <a:avLst/>
          </a:prstGeom>
          <a:noFill/>
        </p:spPr>
        <p:txBody>
          <a:bodyPr wrap="square">
            <a:spAutoFit/>
          </a:bodyPr>
          <a:lstStyle/>
          <a:p>
            <a:pPr algn="ctr"/>
            <a:r>
              <a:rPr lang="en-US" sz="2800" b="1" dirty="0"/>
              <a:t>Risk Reduction</a:t>
            </a:r>
          </a:p>
        </p:txBody>
      </p:sp>
      <p:sp>
        <p:nvSpPr>
          <p:cNvPr id="11" name="TextBox 10">
            <a:extLst>
              <a:ext uri="{FF2B5EF4-FFF2-40B4-BE49-F238E27FC236}">
                <a16:creationId xmlns:a16="http://schemas.microsoft.com/office/drawing/2014/main" id="{C75291F5-9CF0-4F38-88C8-2637E6D48472}"/>
              </a:ext>
            </a:extLst>
          </p:cNvPr>
          <p:cNvSpPr txBox="1"/>
          <p:nvPr/>
        </p:nvSpPr>
        <p:spPr>
          <a:xfrm>
            <a:off x="8697179" y="3481276"/>
            <a:ext cx="3308554" cy="646331"/>
          </a:xfrm>
          <a:prstGeom prst="rect">
            <a:avLst/>
          </a:prstGeom>
          <a:noFill/>
        </p:spPr>
        <p:txBody>
          <a:bodyPr wrap="square">
            <a:spAutoFit/>
          </a:bodyPr>
          <a:lstStyle/>
          <a:p>
            <a:pPr algn="ctr"/>
            <a:r>
              <a:rPr lang="en-US" b="1" dirty="0"/>
              <a:t>(95% Cl 0.49, 0.77)</a:t>
            </a:r>
          </a:p>
          <a:p>
            <a:pPr algn="ctr"/>
            <a:r>
              <a:rPr lang="en-US" b="1" dirty="0"/>
              <a:t>P&lt;0.0001</a:t>
            </a:r>
          </a:p>
        </p:txBody>
      </p:sp>
    </p:spTree>
    <p:extLst>
      <p:ext uri="{BB962C8B-B14F-4D97-AF65-F5344CB8AC3E}">
        <p14:creationId xmlns:p14="http://schemas.microsoft.com/office/powerpoint/2010/main" val="1934864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A814A92-0B3F-420C-9DC1-A83C2D42246A}" type="slidenum">
              <a:rPr lang="en-US" smtClean="0">
                <a:solidFill>
                  <a:prstClr val="black">
                    <a:tint val="75000"/>
                  </a:prstClr>
                </a:solidFill>
              </a:rPr>
              <a:pPr/>
              <a:t>12</a:t>
            </a:fld>
            <a:endParaRPr lang="en-US">
              <a:solidFill>
                <a:prstClr val="black">
                  <a:tint val="75000"/>
                </a:prstClr>
              </a:solidFill>
            </a:endParaRPr>
          </a:p>
        </p:txBody>
      </p:sp>
      <p:sp>
        <p:nvSpPr>
          <p:cNvPr id="2" name="Title 1"/>
          <p:cNvSpPr>
            <a:spLocks noGrp="1"/>
          </p:cNvSpPr>
          <p:nvPr>
            <p:ph type="title"/>
          </p:nvPr>
        </p:nvSpPr>
        <p:spPr>
          <a:xfrm>
            <a:off x="623746" y="21797"/>
            <a:ext cx="11568253" cy="1030310"/>
          </a:xfrm>
        </p:spPr>
        <p:txBody>
          <a:bodyPr>
            <a:normAutofit/>
          </a:bodyPr>
          <a:lstStyle/>
          <a:p>
            <a:pPr>
              <a:lnSpc>
                <a:spcPct val="100000"/>
              </a:lnSpc>
            </a:pPr>
            <a:r>
              <a:rPr lang="en-US" sz="2800" b="1" dirty="0">
                <a:solidFill>
                  <a:srgbClr val="002060"/>
                </a:solidFill>
              </a:rPr>
              <a:t>EMPA-REG OUTCOME:</a:t>
            </a:r>
            <a:br>
              <a:rPr lang="en-US" sz="2800" b="1" dirty="0">
                <a:solidFill>
                  <a:srgbClr val="002060"/>
                </a:solidFill>
              </a:rPr>
            </a:br>
            <a:r>
              <a:rPr lang="en-US" sz="2600" b="1" dirty="0">
                <a:solidFill>
                  <a:srgbClr val="002060"/>
                </a:solidFill>
              </a:rPr>
              <a:t>Empagliflozin Significantly Reduced Risk of Hospitalization for Heart Failure¹</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2653" y="1598406"/>
            <a:ext cx="7278607" cy="387397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7" name="Rectangle 6"/>
          <p:cNvSpPr/>
          <p:nvPr/>
        </p:nvSpPr>
        <p:spPr>
          <a:xfrm>
            <a:off x="2048296" y="6503359"/>
            <a:ext cx="9801170" cy="261610"/>
          </a:xfrm>
          <a:prstGeom prst="rect">
            <a:avLst/>
          </a:prstGeom>
        </p:spPr>
        <p:txBody>
          <a:bodyPr wrap="square">
            <a:spAutoFit/>
          </a:bodyPr>
          <a:lstStyle/>
          <a:p>
            <a:r>
              <a:rPr lang="da-DK" sz="1100" dirty="0"/>
              <a:t>1-New England Journal of Medicine. 2015; 26;373(22):2117-28.</a:t>
            </a:r>
          </a:p>
        </p:txBody>
      </p:sp>
      <p:sp>
        <p:nvSpPr>
          <p:cNvPr id="8" name="Arrow: Down 7">
            <a:extLst>
              <a:ext uri="{FF2B5EF4-FFF2-40B4-BE49-F238E27FC236}">
                <a16:creationId xmlns:a16="http://schemas.microsoft.com/office/drawing/2014/main" id="{3AF594DC-41F6-4231-907A-EB51A9FD566F}"/>
              </a:ext>
            </a:extLst>
          </p:cNvPr>
          <p:cNvSpPr/>
          <p:nvPr/>
        </p:nvSpPr>
        <p:spPr>
          <a:xfrm>
            <a:off x="9116305" y="2188342"/>
            <a:ext cx="2417786" cy="1240658"/>
          </a:xfrm>
          <a:prstGeom prst="down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t>35%</a:t>
            </a:r>
          </a:p>
        </p:txBody>
      </p:sp>
      <p:sp>
        <p:nvSpPr>
          <p:cNvPr id="10" name="TextBox 9">
            <a:extLst>
              <a:ext uri="{FF2B5EF4-FFF2-40B4-BE49-F238E27FC236}">
                <a16:creationId xmlns:a16="http://schemas.microsoft.com/office/drawing/2014/main" id="{4BB80DAC-003A-40DC-9BDF-D8F3F6CA1902}"/>
              </a:ext>
            </a:extLst>
          </p:cNvPr>
          <p:cNvSpPr txBox="1"/>
          <p:nvPr/>
        </p:nvSpPr>
        <p:spPr>
          <a:xfrm>
            <a:off x="8035611" y="1598406"/>
            <a:ext cx="4579175" cy="523220"/>
          </a:xfrm>
          <a:prstGeom prst="rect">
            <a:avLst/>
          </a:prstGeom>
          <a:noFill/>
        </p:spPr>
        <p:txBody>
          <a:bodyPr wrap="square">
            <a:spAutoFit/>
          </a:bodyPr>
          <a:lstStyle/>
          <a:p>
            <a:pPr algn="ctr"/>
            <a:r>
              <a:rPr lang="en-US" sz="2800" b="1" dirty="0"/>
              <a:t>Risk Reduction</a:t>
            </a:r>
          </a:p>
        </p:txBody>
      </p:sp>
      <p:sp>
        <p:nvSpPr>
          <p:cNvPr id="11" name="TextBox 10">
            <a:extLst>
              <a:ext uri="{FF2B5EF4-FFF2-40B4-BE49-F238E27FC236}">
                <a16:creationId xmlns:a16="http://schemas.microsoft.com/office/drawing/2014/main" id="{0DAFBBD7-8FC1-4275-A35A-0D5389A9A82E}"/>
              </a:ext>
            </a:extLst>
          </p:cNvPr>
          <p:cNvSpPr txBox="1"/>
          <p:nvPr/>
        </p:nvSpPr>
        <p:spPr>
          <a:xfrm>
            <a:off x="8700685" y="3543474"/>
            <a:ext cx="3308554" cy="646331"/>
          </a:xfrm>
          <a:prstGeom prst="rect">
            <a:avLst/>
          </a:prstGeom>
          <a:noFill/>
        </p:spPr>
        <p:txBody>
          <a:bodyPr wrap="square">
            <a:spAutoFit/>
          </a:bodyPr>
          <a:lstStyle/>
          <a:p>
            <a:pPr algn="ctr"/>
            <a:r>
              <a:rPr lang="en-US" b="1" dirty="0"/>
              <a:t>(95.02% Cl 0.5, 0.85)</a:t>
            </a:r>
          </a:p>
          <a:p>
            <a:pPr algn="ctr"/>
            <a:r>
              <a:rPr lang="en-US" b="1" dirty="0"/>
              <a:t>p=0.0017</a:t>
            </a:r>
          </a:p>
        </p:txBody>
      </p:sp>
    </p:spTree>
    <p:extLst>
      <p:ext uri="{BB962C8B-B14F-4D97-AF65-F5344CB8AC3E}">
        <p14:creationId xmlns:p14="http://schemas.microsoft.com/office/powerpoint/2010/main" val="1241129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idx="1"/>
          </p:nvPr>
        </p:nvSpPr>
        <p:spPr>
          <a:xfrm>
            <a:off x="2140774" y="6520662"/>
            <a:ext cx="10051226" cy="307777"/>
          </a:xfrm>
        </p:spPr>
        <p:txBody>
          <a:bodyPr>
            <a:noAutofit/>
          </a:bodyPr>
          <a:lstStyle/>
          <a:p>
            <a:pPr marL="0" indent="0">
              <a:buNone/>
            </a:pPr>
            <a:r>
              <a:rPr lang="da-DK" sz="1100" dirty="0">
                <a:solidFill>
                  <a:schemeClr val="tx1"/>
                </a:solidFill>
              </a:rPr>
              <a:t>1-New England Journal of Medicine. 2015; 26;373(22):2117-28</a:t>
            </a:r>
            <a:r>
              <a:rPr lang="en-US" sz="1100" dirty="0">
                <a:solidFill>
                  <a:schemeClr val="tx1"/>
                </a:solidFill>
              </a:rPr>
              <a:t>.</a:t>
            </a:r>
          </a:p>
        </p:txBody>
      </p:sp>
      <p:sp>
        <p:nvSpPr>
          <p:cNvPr id="4" name="Slide Number Placeholder 3"/>
          <p:cNvSpPr>
            <a:spLocks noGrp="1"/>
          </p:cNvSpPr>
          <p:nvPr>
            <p:ph type="sldNum" sz="quarter" idx="12"/>
          </p:nvPr>
        </p:nvSpPr>
        <p:spPr/>
        <p:txBody>
          <a:bodyPr/>
          <a:lstStyle/>
          <a:p>
            <a:fld id="{5A814A92-0B3F-420C-9DC1-A83C2D42246A}" type="slidenum">
              <a:rPr lang="en-US" smtClean="0">
                <a:solidFill>
                  <a:prstClr val="black">
                    <a:tint val="75000"/>
                  </a:prstClr>
                </a:solidFill>
              </a:rPr>
              <a:pPr/>
              <a:t>13</a:t>
            </a:fld>
            <a:endParaRPr lang="en-US">
              <a:solidFill>
                <a:prstClr val="black">
                  <a:tint val="75000"/>
                </a:prstClr>
              </a:solidFill>
            </a:endParaRPr>
          </a:p>
        </p:txBody>
      </p:sp>
      <p:sp>
        <p:nvSpPr>
          <p:cNvPr id="2" name="Title 1"/>
          <p:cNvSpPr>
            <a:spLocks noGrp="1"/>
          </p:cNvSpPr>
          <p:nvPr>
            <p:ph type="title"/>
          </p:nvPr>
        </p:nvSpPr>
        <p:spPr>
          <a:xfrm>
            <a:off x="897924" y="29561"/>
            <a:ext cx="6359611" cy="1325563"/>
          </a:xfrm>
        </p:spPr>
        <p:txBody>
          <a:bodyPr>
            <a:noAutofit/>
          </a:bodyPr>
          <a:lstStyle/>
          <a:p>
            <a:r>
              <a:rPr lang="en-GB" sz="2800" b="1" dirty="0">
                <a:solidFill>
                  <a:srgbClr val="002060"/>
                </a:solidFill>
              </a:rPr>
              <a:t>Adverse events¹</a:t>
            </a:r>
          </a:p>
        </p:txBody>
      </p:sp>
      <p:sp>
        <p:nvSpPr>
          <p:cNvPr id="3" name="TextBox 2"/>
          <p:cNvSpPr txBox="1"/>
          <p:nvPr/>
        </p:nvSpPr>
        <p:spPr>
          <a:xfrm>
            <a:off x="533401" y="5593140"/>
            <a:ext cx="3657600" cy="307777"/>
          </a:xfrm>
          <a:prstGeom prst="rect">
            <a:avLst/>
          </a:prstGeom>
          <a:noFill/>
        </p:spPr>
        <p:txBody>
          <a:bodyPr wrap="square" rtlCol="0">
            <a:spAutoFit/>
          </a:bodyPr>
          <a:lstStyle/>
          <a:p>
            <a:r>
              <a:rPr lang="en-GB" sz="1400" dirty="0">
                <a:solidFill>
                  <a:srgbClr val="5A5A5A"/>
                </a:solidFill>
              </a:rPr>
              <a:t>Rate = per100 patient-years</a:t>
            </a:r>
          </a:p>
        </p:txBody>
      </p:sp>
      <p:graphicFrame>
        <p:nvGraphicFramePr>
          <p:cNvPr id="8" name="Table 7"/>
          <p:cNvGraphicFramePr>
            <a:graphicFrameLocks noGrp="1"/>
          </p:cNvGraphicFramePr>
          <p:nvPr/>
        </p:nvGraphicFramePr>
        <p:xfrm>
          <a:off x="1875454" y="1371600"/>
          <a:ext cx="8540296" cy="2864498"/>
        </p:xfrm>
        <a:graphic>
          <a:graphicData uri="http://schemas.openxmlformats.org/drawingml/2006/table">
            <a:tbl>
              <a:tblPr firstRow="1" bandRow="1">
                <a:tableStyleId>{72833802-FEF1-4C79-8D5D-14CF1EAF98D9}</a:tableStyleId>
              </a:tblPr>
              <a:tblGrid>
                <a:gridCol w="2792962">
                  <a:extLst>
                    <a:ext uri="{9D8B030D-6E8A-4147-A177-3AD203B41FA5}">
                      <a16:colId xmlns:a16="http://schemas.microsoft.com/office/drawing/2014/main" val="20000"/>
                    </a:ext>
                  </a:extLst>
                </a:gridCol>
                <a:gridCol w="1119674">
                  <a:extLst>
                    <a:ext uri="{9D8B030D-6E8A-4147-A177-3AD203B41FA5}">
                      <a16:colId xmlns:a16="http://schemas.microsoft.com/office/drawing/2014/main" val="20001"/>
                    </a:ext>
                  </a:extLst>
                </a:gridCol>
                <a:gridCol w="811763">
                  <a:extLst>
                    <a:ext uri="{9D8B030D-6E8A-4147-A177-3AD203B41FA5}">
                      <a16:colId xmlns:a16="http://schemas.microsoft.com/office/drawing/2014/main" val="20002"/>
                    </a:ext>
                  </a:extLst>
                </a:gridCol>
                <a:gridCol w="1101012">
                  <a:extLst>
                    <a:ext uri="{9D8B030D-6E8A-4147-A177-3AD203B41FA5}">
                      <a16:colId xmlns:a16="http://schemas.microsoft.com/office/drawing/2014/main" val="20003"/>
                    </a:ext>
                  </a:extLst>
                </a:gridCol>
                <a:gridCol w="821321">
                  <a:extLst>
                    <a:ext uri="{9D8B030D-6E8A-4147-A177-3AD203B41FA5}">
                      <a16:colId xmlns:a16="http://schemas.microsoft.com/office/drawing/2014/main" val="20004"/>
                    </a:ext>
                  </a:extLst>
                </a:gridCol>
                <a:gridCol w="1091455">
                  <a:extLst>
                    <a:ext uri="{9D8B030D-6E8A-4147-A177-3AD203B41FA5}">
                      <a16:colId xmlns:a16="http://schemas.microsoft.com/office/drawing/2014/main" val="20005"/>
                    </a:ext>
                  </a:extLst>
                </a:gridCol>
                <a:gridCol w="802109">
                  <a:extLst>
                    <a:ext uri="{9D8B030D-6E8A-4147-A177-3AD203B41FA5}">
                      <a16:colId xmlns:a16="http://schemas.microsoft.com/office/drawing/2014/main" val="20006"/>
                    </a:ext>
                  </a:extLst>
                </a:gridCol>
              </a:tblGrid>
              <a:tr h="559680">
                <a:tc rowSpan="2">
                  <a:txBody>
                    <a:bodyPr/>
                    <a:lstStyle/>
                    <a:p>
                      <a:endParaRPr lang="en-GB" sz="1400" dirty="0">
                        <a:solidFill>
                          <a:schemeClr val="bg2">
                            <a:lumMod val="10000"/>
                          </a:schemeClr>
                        </a:solidFill>
                      </a:endParaRPr>
                    </a:p>
                  </a:txBody>
                  <a:tcPr marL="72000" marR="72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DDE8"/>
                    </a:solidFill>
                  </a:tcPr>
                </a:tc>
                <a:tc gridSpan="2">
                  <a:txBody>
                    <a:bodyPr/>
                    <a:lstStyle/>
                    <a:p>
                      <a:pPr algn="ctr"/>
                      <a:r>
                        <a:rPr lang="en-GB" sz="1400" dirty="0">
                          <a:solidFill>
                            <a:schemeClr val="bg2">
                              <a:lumMod val="10000"/>
                            </a:schemeClr>
                          </a:solidFill>
                        </a:rPr>
                        <a:t>Placebo</a:t>
                      </a:r>
                    </a:p>
                    <a:p>
                      <a:pPr algn="ctr"/>
                      <a:r>
                        <a:rPr lang="en-GB" sz="1400" dirty="0">
                          <a:solidFill>
                            <a:schemeClr val="bg2">
                              <a:lumMod val="10000"/>
                            </a:schemeClr>
                          </a:solidFill>
                        </a:rPr>
                        <a:t>(n=2333)</a:t>
                      </a:r>
                    </a:p>
                  </a:txBody>
                  <a:tcPr marL="72000" marR="72000" marT="36000" marB="360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DDE8"/>
                    </a:solidFill>
                  </a:tcPr>
                </a:tc>
                <a:tc hMerge="1">
                  <a:txBody>
                    <a:bodyPr/>
                    <a:lstStyle/>
                    <a:p>
                      <a:endParaRPr lang="en-GB"/>
                    </a:p>
                  </a:txBody>
                  <a:tcPr/>
                </a:tc>
                <a:tc gridSpan="2">
                  <a:txBody>
                    <a:bodyPr/>
                    <a:lstStyle/>
                    <a:p>
                      <a:pPr algn="ctr"/>
                      <a:r>
                        <a:rPr lang="en-GB" sz="1400" dirty="0">
                          <a:solidFill>
                            <a:schemeClr val="bg2">
                              <a:lumMod val="10000"/>
                            </a:schemeClr>
                          </a:solidFill>
                        </a:rPr>
                        <a:t>Empagliflozin </a:t>
                      </a:r>
                      <a:br>
                        <a:rPr lang="en-GB" sz="1400" dirty="0">
                          <a:solidFill>
                            <a:schemeClr val="bg2">
                              <a:lumMod val="10000"/>
                            </a:schemeClr>
                          </a:solidFill>
                        </a:rPr>
                      </a:br>
                      <a:r>
                        <a:rPr lang="en-GB" sz="1400" baseline="0" dirty="0">
                          <a:solidFill>
                            <a:schemeClr val="bg2">
                              <a:lumMod val="10000"/>
                            </a:schemeClr>
                          </a:solidFill>
                        </a:rPr>
                        <a:t>10 mg (n=2345)</a:t>
                      </a:r>
                      <a:endParaRPr lang="en-GB" sz="1400" dirty="0">
                        <a:solidFill>
                          <a:schemeClr val="bg2">
                            <a:lumMod val="10000"/>
                          </a:schemeClr>
                        </a:solidFill>
                      </a:endParaRPr>
                    </a:p>
                  </a:txBody>
                  <a:tcPr marL="72000" marR="72000" marT="36000" marB="360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DDE8"/>
                    </a:solidFill>
                  </a:tcPr>
                </a:tc>
                <a:tc hMerge="1">
                  <a:txBody>
                    <a:bodyPr/>
                    <a:lstStyle/>
                    <a:p>
                      <a:endParaRPr lang="en-GB"/>
                    </a:p>
                  </a:txBody>
                  <a:tcPr/>
                </a:tc>
                <a:tc gridSpan="2">
                  <a:txBody>
                    <a:bodyPr/>
                    <a:lstStyle/>
                    <a:p>
                      <a:pPr algn="ctr"/>
                      <a:r>
                        <a:rPr lang="en-GB" sz="1400" dirty="0">
                          <a:solidFill>
                            <a:schemeClr val="bg2">
                              <a:lumMod val="10000"/>
                            </a:schemeClr>
                          </a:solidFill>
                        </a:rPr>
                        <a:t>Empagliflozin </a:t>
                      </a:r>
                      <a:br>
                        <a:rPr lang="en-GB" sz="1400" dirty="0">
                          <a:solidFill>
                            <a:schemeClr val="bg2">
                              <a:lumMod val="10000"/>
                            </a:schemeClr>
                          </a:solidFill>
                        </a:rPr>
                      </a:br>
                      <a:r>
                        <a:rPr lang="en-GB" sz="1400" dirty="0">
                          <a:solidFill>
                            <a:schemeClr val="bg2">
                              <a:lumMod val="10000"/>
                            </a:schemeClr>
                          </a:solidFill>
                        </a:rPr>
                        <a:t>25</a:t>
                      </a:r>
                      <a:r>
                        <a:rPr lang="en-GB" sz="1400" baseline="0" dirty="0">
                          <a:solidFill>
                            <a:schemeClr val="bg2">
                              <a:lumMod val="10000"/>
                            </a:schemeClr>
                          </a:solidFill>
                        </a:rPr>
                        <a:t> mg (n=2342)</a:t>
                      </a:r>
                      <a:endParaRPr lang="en-GB" sz="1400" dirty="0">
                        <a:solidFill>
                          <a:schemeClr val="bg2">
                            <a:lumMod val="10000"/>
                          </a:schemeClr>
                        </a:solidFill>
                      </a:endParaRPr>
                    </a:p>
                  </a:txBody>
                  <a:tcPr marL="72000" marR="72000" marT="36000" marB="360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DDE8"/>
                    </a:solidFill>
                  </a:tcPr>
                </a:tc>
                <a:tc hMerge="1">
                  <a:txBody>
                    <a:bodyPr/>
                    <a:lstStyle/>
                    <a:p>
                      <a:endParaRPr lang="en-GB"/>
                    </a:p>
                  </a:txBody>
                  <a:tcPr/>
                </a:tc>
                <a:extLst>
                  <a:ext uri="{0D108BD9-81ED-4DB2-BD59-A6C34878D82A}">
                    <a16:rowId xmlns:a16="http://schemas.microsoft.com/office/drawing/2014/main" val="10000"/>
                  </a:ext>
                </a:extLst>
              </a:tr>
              <a:tr h="457200">
                <a:tc vMerge="1">
                  <a:txBody>
                    <a:bodyPr/>
                    <a:lstStyle/>
                    <a:p>
                      <a:endParaRPr lang="en-GB" sz="1600" dirty="0">
                        <a:solidFill>
                          <a:srgbClr val="5A5A5A"/>
                        </a:solidFill>
                      </a:endParaRPr>
                    </a:p>
                  </a:txBody>
                  <a:tcPr marL="72000" marR="72000" marT="36000" marB="36000">
                    <a:solidFill>
                      <a:schemeClr val="bg1">
                        <a:alpha val="20000"/>
                      </a:schemeClr>
                    </a:solidFill>
                  </a:tcPr>
                </a:tc>
                <a:tc>
                  <a:txBody>
                    <a:bodyPr/>
                    <a:lstStyle/>
                    <a:p>
                      <a:pPr algn="ctr"/>
                      <a:r>
                        <a:rPr lang="en-GB" sz="1400" b="1" kern="1200" dirty="0">
                          <a:solidFill>
                            <a:schemeClr val="bg2">
                              <a:lumMod val="10000"/>
                            </a:schemeClr>
                          </a:solidFill>
                        </a:rPr>
                        <a:t>n (%)</a:t>
                      </a:r>
                      <a:endParaRPr lang="en-GB" sz="1400" b="1" kern="1200" dirty="0">
                        <a:solidFill>
                          <a:schemeClr val="bg2">
                            <a:lumMod val="10000"/>
                          </a:schemeClr>
                        </a:solidFill>
                        <a:latin typeface="+mn-lt"/>
                        <a:ea typeface="+mn-ea"/>
                        <a:cs typeface="+mn-cs"/>
                      </a:endParaRPr>
                    </a:p>
                  </a:txBody>
                  <a:tcPr marL="72000" marR="72000" marT="36000" marB="360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DDE8"/>
                    </a:solidFill>
                  </a:tcPr>
                </a:tc>
                <a:tc>
                  <a:txBody>
                    <a:bodyPr/>
                    <a:lstStyle/>
                    <a:p>
                      <a:pPr algn="ctr"/>
                      <a:r>
                        <a:rPr lang="en-GB" sz="1400" b="1" kern="1200" dirty="0">
                          <a:solidFill>
                            <a:schemeClr val="bg2">
                              <a:lumMod val="10000"/>
                            </a:schemeClr>
                          </a:solidFill>
                        </a:rPr>
                        <a:t>Rate</a:t>
                      </a:r>
                      <a:endParaRPr lang="en-GB" sz="1400" b="1" kern="1200" dirty="0">
                        <a:solidFill>
                          <a:schemeClr val="bg2">
                            <a:lumMod val="10000"/>
                          </a:schemeClr>
                        </a:solidFill>
                        <a:latin typeface="+mn-lt"/>
                        <a:ea typeface="+mn-ea"/>
                        <a:cs typeface="+mn-cs"/>
                      </a:endParaRPr>
                    </a:p>
                  </a:txBody>
                  <a:tcPr marL="72000" marR="72000" marT="36000" marB="360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DDE8"/>
                    </a:solidFill>
                  </a:tcPr>
                </a:tc>
                <a:tc>
                  <a:txBody>
                    <a:bodyPr/>
                    <a:lstStyle/>
                    <a:p>
                      <a:pPr algn="ctr"/>
                      <a:r>
                        <a:rPr lang="en-GB" sz="1400" b="1" kern="1200" dirty="0">
                          <a:solidFill>
                            <a:schemeClr val="bg2">
                              <a:lumMod val="10000"/>
                            </a:schemeClr>
                          </a:solidFill>
                        </a:rPr>
                        <a:t>n (%)</a:t>
                      </a:r>
                      <a:endParaRPr lang="en-GB" sz="1400" b="1" kern="1200" dirty="0">
                        <a:solidFill>
                          <a:schemeClr val="bg2">
                            <a:lumMod val="10000"/>
                          </a:schemeClr>
                        </a:solidFill>
                        <a:latin typeface="+mn-lt"/>
                        <a:ea typeface="+mn-ea"/>
                        <a:cs typeface="+mn-cs"/>
                      </a:endParaRPr>
                    </a:p>
                  </a:txBody>
                  <a:tcPr marL="72000" marR="72000" marT="36000" marB="360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DDE8"/>
                    </a:solidFill>
                  </a:tcPr>
                </a:tc>
                <a:tc>
                  <a:txBody>
                    <a:bodyPr/>
                    <a:lstStyle/>
                    <a:p>
                      <a:pPr algn="ctr"/>
                      <a:r>
                        <a:rPr lang="en-GB" sz="1400" b="1" kern="1200" dirty="0">
                          <a:solidFill>
                            <a:schemeClr val="bg2">
                              <a:lumMod val="10000"/>
                            </a:schemeClr>
                          </a:solidFill>
                        </a:rPr>
                        <a:t>Rate</a:t>
                      </a:r>
                      <a:endParaRPr lang="en-GB" sz="1400" b="1" kern="1200" dirty="0">
                        <a:solidFill>
                          <a:schemeClr val="bg2">
                            <a:lumMod val="10000"/>
                          </a:schemeClr>
                        </a:solidFill>
                        <a:latin typeface="+mn-lt"/>
                        <a:ea typeface="+mn-ea"/>
                        <a:cs typeface="+mn-cs"/>
                      </a:endParaRPr>
                    </a:p>
                  </a:txBody>
                  <a:tcPr marL="72000" marR="72000" marT="36000" marB="360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DDE8"/>
                    </a:solidFill>
                  </a:tcPr>
                </a:tc>
                <a:tc>
                  <a:txBody>
                    <a:bodyPr/>
                    <a:lstStyle/>
                    <a:p>
                      <a:pPr algn="ctr"/>
                      <a:r>
                        <a:rPr lang="en-GB" sz="1400" b="1" kern="1200" dirty="0">
                          <a:solidFill>
                            <a:schemeClr val="bg2">
                              <a:lumMod val="10000"/>
                            </a:schemeClr>
                          </a:solidFill>
                        </a:rPr>
                        <a:t>n (%)</a:t>
                      </a:r>
                      <a:endParaRPr lang="en-GB" sz="1400" b="1" kern="1200" dirty="0">
                        <a:solidFill>
                          <a:schemeClr val="bg2">
                            <a:lumMod val="10000"/>
                          </a:schemeClr>
                        </a:solidFill>
                        <a:latin typeface="+mn-lt"/>
                        <a:ea typeface="+mn-ea"/>
                        <a:cs typeface="+mn-cs"/>
                      </a:endParaRPr>
                    </a:p>
                  </a:txBody>
                  <a:tcPr marL="72000" marR="72000" marT="36000" marB="360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DDE8"/>
                    </a:solidFill>
                  </a:tcPr>
                </a:tc>
                <a:tc>
                  <a:txBody>
                    <a:bodyPr/>
                    <a:lstStyle/>
                    <a:p>
                      <a:pPr algn="ctr"/>
                      <a:r>
                        <a:rPr lang="en-GB" sz="1400" b="1" kern="1200" dirty="0">
                          <a:solidFill>
                            <a:schemeClr val="bg2">
                              <a:lumMod val="10000"/>
                            </a:schemeClr>
                          </a:solidFill>
                        </a:rPr>
                        <a:t>Rate</a:t>
                      </a:r>
                      <a:endParaRPr lang="en-GB" sz="1400" b="1" kern="1200" dirty="0">
                        <a:solidFill>
                          <a:schemeClr val="bg2">
                            <a:lumMod val="10000"/>
                          </a:schemeClr>
                        </a:solidFill>
                        <a:latin typeface="+mn-lt"/>
                        <a:ea typeface="+mn-ea"/>
                        <a:cs typeface="+mn-cs"/>
                      </a:endParaRPr>
                    </a:p>
                  </a:txBody>
                  <a:tcPr marL="72000" marR="72000" marT="36000" marB="360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DDE8"/>
                    </a:solidFill>
                  </a:tcPr>
                </a:tc>
                <a:extLst>
                  <a:ext uri="{0D108BD9-81ED-4DB2-BD59-A6C34878D82A}">
                    <a16:rowId xmlns:a16="http://schemas.microsoft.com/office/drawing/2014/main" val="10001"/>
                  </a:ext>
                </a:extLst>
              </a:tr>
              <a:tr h="373381">
                <a:tc>
                  <a:txBody>
                    <a:bodyPr/>
                    <a:lstStyle/>
                    <a:p>
                      <a:r>
                        <a:rPr lang="en-GB" sz="1400" dirty="0"/>
                        <a:t>One or </a:t>
                      </a:r>
                      <a:r>
                        <a:rPr lang="en-GB" sz="1400" dirty="0">
                          <a:solidFill>
                            <a:schemeClr val="tx1"/>
                          </a:solidFill>
                        </a:rPr>
                        <a:t>more AE</a:t>
                      </a:r>
                      <a:r>
                        <a:rPr lang="en-GB" sz="1400" baseline="30000" dirty="0">
                          <a:solidFill>
                            <a:schemeClr val="tx1"/>
                          </a:solidFill>
                        </a:rPr>
                        <a:t>1</a:t>
                      </a:r>
                    </a:p>
                  </a:txBody>
                  <a:tcPr marL="72000" marR="72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t>2139 (91.7)</a:t>
                      </a:r>
                      <a:endParaRPr lang="en-GB" sz="1400" dirty="0">
                        <a:solidFill>
                          <a:srgbClr val="5A5A5A"/>
                        </a:solidFill>
                      </a:endParaRPr>
                    </a:p>
                  </a:txBody>
                  <a:tcPr marL="0" marR="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t>178.67</a:t>
                      </a:r>
                      <a:endParaRPr lang="en-GB" sz="1400" dirty="0">
                        <a:solidFill>
                          <a:srgbClr val="5A5A5A"/>
                        </a:solidFill>
                      </a:endParaRPr>
                    </a:p>
                  </a:txBody>
                  <a:tcPr marL="72000" marR="72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t>2112 (90.1)</a:t>
                      </a:r>
                      <a:endParaRPr lang="en-GB" sz="1400" dirty="0">
                        <a:solidFill>
                          <a:srgbClr val="5A5A5A"/>
                        </a:solidFill>
                      </a:endParaRPr>
                    </a:p>
                  </a:txBody>
                  <a:tcPr marL="0" marR="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t>150.34</a:t>
                      </a:r>
                      <a:endParaRPr lang="en-GB" sz="1400" dirty="0">
                        <a:solidFill>
                          <a:srgbClr val="5A5A5A"/>
                        </a:solidFill>
                      </a:endParaRPr>
                    </a:p>
                  </a:txBody>
                  <a:tcPr marL="0" marR="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t>2118 (90.4)</a:t>
                      </a:r>
                      <a:endParaRPr lang="en-GB" sz="1400" dirty="0">
                        <a:solidFill>
                          <a:srgbClr val="5A5A5A"/>
                        </a:solidFill>
                      </a:endParaRPr>
                    </a:p>
                  </a:txBody>
                  <a:tcPr marL="0" marR="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t>148.36</a:t>
                      </a:r>
                      <a:endParaRPr lang="en-GB" sz="1400" dirty="0">
                        <a:solidFill>
                          <a:srgbClr val="5A5A5A"/>
                        </a:solidFill>
                      </a:endParaRPr>
                    </a:p>
                  </a:txBody>
                  <a:tcPr marL="0" marR="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59680">
                <a:tc>
                  <a:txBody>
                    <a:bodyPr/>
                    <a:lstStyle/>
                    <a:p>
                      <a:r>
                        <a:rPr lang="en-GB" sz="1400" dirty="0">
                          <a:solidFill>
                            <a:schemeClr val="tx1"/>
                          </a:solidFill>
                        </a:rPr>
                        <a:t>One or more drug-related*</a:t>
                      </a:r>
                      <a:r>
                        <a:rPr lang="en-GB" sz="1400" baseline="0" dirty="0">
                          <a:solidFill>
                            <a:schemeClr val="tx1"/>
                          </a:solidFill>
                        </a:rPr>
                        <a:t> AE</a:t>
                      </a:r>
                      <a:r>
                        <a:rPr lang="en-GB" sz="1400" baseline="30000" dirty="0">
                          <a:solidFill>
                            <a:schemeClr val="tx1"/>
                          </a:solidFill>
                        </a:rPr>
                        <a:t>2</a:t>
                      </a:r>
                    </a:p>
                  </a:txBody>
                  <a:tcPr marL="72000" marR="72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t>549 (23.5)</a:t>
                      </a:r>
                      <a:endParaRPr lang="en-GB" sz="1400" dirty="0">
                        <a:solidFill>
                          <a:srgbClr val="5A5A5A"/>
                        </a:solidFill>
                      </a:endParaRPr>
                    </a:p>
                  </a:txBody>
                  <a:tcPr marL="0" marR="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t>11.33</a:t>
                      </a:r>
                      <a:endParaRPr lang="en-GB" sz="1400" dirty="0">
                        <a:solidFill>
                          <a:srgbClr val="5A5A5A"/>
                        </a:solidFill>
                      </a:endParaRPr>
                    </a:p>
                  </a:txBody>
                  <a:tcPr marL="72000" marR="72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t>666 (28.4)</a:t>
                      </a:r>
                      <a:endParaRPr lang="en-GB" sz="1400" dirty="0">
                        <a:solidFill>
                          <a:srgbClr val="5A5A5A"/>
                        </a:solidFill>
                      </a:endParaRPr>
                    </a:p>
                  </a:txBody>
                  <a:tcPr marL="0" marR="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t>14.15</a:t>
                      </a:r>
                      <a:endParaRPr lang="en-GB" sz="1400" dirty="0">
                        <a:solidFill>
                          <a:srgbClr val="5A5A5A"/>
                        </a:solidFill>
                      </a:endParaRPr>
                    </a:p>
                  </a:txBody>
                  <a:tcPr marL="0" marR="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t>643 (27.5)</a:t>
                      </a:r>
                      <a:endParaRPr lang="en-GB" sz="1400" dirty="0">
                        <a:solidFill>
                          <a:srgbClr val="5A5A5A"/>
                        </a:solidFill>
                      </a:endParaRPr>
                    </a:p>
                  </a:txBody>
                  <a:tcPr marL="0" marR="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t>13.38</a:t>
                      </a:r>
                      <a:endParaRPr lang="en-GB" sz="1400" dirty="0">
                        <a:solidFill>
                          <a:srgbClr val="5A5A5A"/>
                        </a:solidFill>
                      </a:endParaRPr>
                    </a:p>
                  </a:txBody>
                  <a:tcPr marL="0" marR="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59680">
                <a:tc>
                  <a:txBody>
                    <a:bodyPr/>
                    <a:lstStyle/>
                    <a:p>
                      <a:pPr marL="0" algn="l" defTabSz="914400" rtl="0" eaLnBrk="1" latinLnBrk="0" hangingPunct="1"/>
                      <a:r>
                        <a:rPr lang="en-GB" sz="1400" dirty="0">
                          <a:solidFill>
                            <a:schemeClr val="tx1"/>
                          </a:solidFill>
                        </a:rPr>
                        <a:t>One</a:t>
                      </a:r>
                      <a:r>
                        <a:rPr lang="en-GB" sz="1400" baseline="0" dirty="0">
                          <a:solidFill>
                            <a:schemeClr val="tx1"/>
                          </a:solidFill>
                        </a:rPr>
                        <a:t> or more </a:t>
                      </a:r>
                      <a:r>
                        <a:rPr lang="en-GB" sz="1400" dirty="0">
                          <a:solidFill>
                            <a:schemeClr val="tx1"/>
                          </a:solidFill>
                        </a:rPr>
                        <a:t>AE leading to discontinuation</a:t>
                      </a:r>
                      <a:r>
                        <a:rPr lang="en-GB" sz="1400" kern="1200" baseline="30000" dirty="0">
                          <a:solidFill>
                            <a:schemeClr val="tx1"/>
                          </a:solidFill>
                          <a:latin typeface="+mn-lt"/>
                          <a:ea typeface="+mn-ea"/>
                          <a:cs typeface="+mn-cs"/>
                        </a:rPr>
                        <a:t>1</a:t>
                      </a:r>
                    </a:p>
                  </a:txBody>
                  <a:tcPr marL="72000" marR="72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t>453 (19.4)</a:t>
                      </a:r>
                      <a:endParaRPr lang="en-GB" sz="1400" dirty="0">
                        <a:solidFill>
                          <a:srgbClr val="5A5A5A"/>
                        </a:solidFill>
                      </a:endParaRPr>
                    </a:p>
                  </a:txBody>
                  <a:tcPr marL="0" marR="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t>8.26</a:t>
                      </a:r>
                      <a:endParaRPr lang="en-GB" sz="1400" dirty="0">
                        <a:solidFill>
                          <a:srgbClr val="5A5A5A"/>
                        </a:solidFill>
                      </a:endParaRPr>
                    </a:p>
                  </a:txBody>
                  <a:tcPr marL="72000" marR="72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t>416 (17.7)</a:t>
                      </a:r>
                      <a:endParaRPr lang="en-GB" sz="1400" dirty="0">
                        <a:solidFill>
                          <a:srgbClr val="5A5A5A"/>
                        </a:solidFill>
                      </a:endParaRPr>
                    </a:p>
                  </a:txBody>
                  <a:tcPr marL="0" marR="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t>7.28</a:t>
                      </a:r>
                      <a:endParaRPr lang="en-GB" sz="1400" dirty="0">
                        <a:solidFill>
                          <a:srgbClr val="5A5A5A"/>
                        </a:solidFill>
                      </a:endParaRPr>
                    </a:p>
                  </a:txBody>
                  <a:tcPr marL="0" marR="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t>397 (17.0)</a:t>
                      </a:r>
                      <a:endParaRPr lang="en-GB" sz="1400" dirty="0">
                        <a:solidFill>
                          <a:srgbClr val="5A5A5A"/>
                        </a:solidFill>
                      </a:endParaRPr>
                    </a:p>
                  </a:txBody>
                  <a:tcPr marL="0" marR="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t>6.89</a:t>
                      </a:r>
                      <a:endParaRPr lang="en-GB" sz="1400" dirty="0">
                        <a:solidFill>
                          <a:srgbClr val="5A5A5A"/>
                        </a:solidFill>
                      </a:endParaRPr>
                    </a:p>
                  </a:txBody>
                  <a:tcPr marL="0" marR="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54877">
                <a:tc>
                  <a:txBody>
                    <a:bodyPr/>
                    <a:lstStyle/>
                    <a:p>
                      <a:r>
                        <a:rPr lang="en-GB" sz="1400" dirty="0">
                          <a:solidFill>
                            <a:schemeClr val="tx1"/>
                          </a:solidFill>
                        </a:rPr>
                        <a:t>One</a:t>
                      </a:r>
                      <a:r>
                        <a:rPr lang="en-GB" sz="1400" baseline="0" dirty="0">
                          <a:solidFill>
                            <a:schemeClr val="tx1"/>
                          </a:solidFill>
                        </a:rPr>
                        <a:t> or more s</a:t>
                      </a:r>
                      <a:r>
                        <a:rPr lang="en-GB" sz="1400" dirty="0">
                          <a:solidFill>
                            <a:schemeClr val="tx1"/>
                          </a:solidFill>
                        </a:rPr>
                        <a:t>erious AE</a:t>
                      </a:r>
                      <a:r>
                        <a:rPr lang="en-GB" sz="1400" kern="1200" baseline="30000" dirty="0">
                          <a:solidFill>
                            <a:schemeClr val="tx1"/>
                          </a:solidFill>
                          <a:latin typeface="+mn-lt"/>
                          <a:ea typeface="+mn-ea"/>
                          <a:cs typeface="+mn-cs"/>
                        </a:rPr>
                        <a:t>1</a:t>
                      </a:r>
                    </a:p>
                  </a:txBody>
                  <a:tcPr marL="72000" marR="72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t>988 (42.3)</a:t>
                      </a:r>
                      <a:endParaRPr lang="en-GB" sz="1400" dirty="0">
                        <a:solidFill>
                          <a:srgbClr val="5A5A5A"/>
                        </a:solidFill>
                      </a:endParaRPr>
                    </a:p>
                  </a:txBody>
                  <a:tcPr marL="0" marR="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t>22.34</a:t>
                      </a:r>
                      <a:endParaRPr lang="en-GB" sz="1400" dirty="0">
                        <a:solidFill>
                          <a:srgbClr val="5A5A5A"/>
                        </a:solidFill>
                      </a:endParaRPr>
                    </a:p>
                  </a:txBody>
                  <a:tcPr marL="72000" marR="72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en-GB" sz="1400" kern="1200" dirty="0"/>
                        <a:t>876 (37.4)</a:t>
                      </a:r>
                      <a:endParaRPr lang="en-GB" sz="1400" kern="1200" dirty="0">
                        <a:solidFill>
                          <a:srgbClr val="5A5A5A"/>
                        </a:solidFill>
                        <a:latin typeface="+mn-lt"/>
                        <a:ea typeface="+mn-ea"/>
                        <a:cs typeface="+mn-cs"/>
                      </a:endParaRPr>
                    </a:p>
                  </a:txBody>
                  <a:tcPr marL="0" marR="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en-US" sz="1400" kern="1200" dirty="0"/>
                        <a:t>18.20</a:t>
                      </a:r>
                      <a:endParaRPr lang="en-GB" sz="1400" kern="1200" dirty="0">
                        <a:solidFill>
                          <a:srgbClr val="5A5A5A"/>
                        </a:solidFill>
                        <a:latin typeface="+mn-lt"/>
                        <a:ea typeface="+mn-ea"/>
                        <a:cs typeface="+mn-cs"/>
                      </a:endParaRPr>
                    </a:p>
                  </a:txBody>
                  <a:tcPr marL="0" marR="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kern="1200" dirty="0"/>
                        <a:t>913 (39.0)</a:t>
                      </a:r>
                      <a:endParaRPr lang="en-GB" sz="1400" dirty="0">
                        <a:solidFill>
                          <a:srgbClr val="5A5A5A"/>
                        </a:solidFill>
                      </a:endParaRPr>
                    </a:p>
                  </a:txBody>
                  <a:tcPr marL="0" marR="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a:t>19.39</a:t>
                      </a:r>
                      <a:endParaRPr lang="en-GB" sz="1400" dirty="0">
                        <a:solidFill>
                          <a:srgbClr val="5A5A5A"/>
                        </a:solidFill>
                      </a:endParaRPr>
                    </a:p>
                  </a:txBody>
                  <a:tcPr marL="0" marR="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5" name="Rectangle 4"/>
          <p:cNvSpPr/>
          <p:nvPr/>
        </p:nvSpPr>
        <p:spPr>
          <a:xfrm>
            <a:off x="533401" y="5921666"/>
            <a:ext cx="6096000" cy="800219"/>
          </a:xfrm>
          <a:prstGeom prst="rect">
            <a:avLst/>
          </a:prstGeom>
        </p:spPr>
        <p:txBody>
          <a:bodyPr>
            <a:spAutoFit/>
          </a:bodyPr>
          <a:lstStyle/>
          <a:p>
            <a:r>
              <a:rPr lang="en-US" sz="1400" dirty="0">
                <a:solidFill>
                  <a:prstClr val="black"/>
                </a:solidFill>
              </a:rPr>
              <a:t>*As reported by the investigator</a:t>
            </a:r>
            <a:br>
              <a:rPr lang="en-US" sz="1400" dirty="0">
                <a:solidFill>
                  <a:prstClr val="black"/>
                </a:solidFill>
              </a:rPr>
            </a:br>
            <a:r>
              <a:rPr lang="en-US" sz="1400" dirty="0">
                <a:solidFill>
                  <a:prstClr val="black"/>
                </a:solidFill>
              </a:rPr>
              <a:t>Patients treated with ≥1 dose of study drug</a:t>
            </a:r>
            <a:br>
              <a:rPr lang="en-US" sz="1400" dirty="0">
                <a:solidFill>
                  <a:prstClr val="black"/>
                </a:solidFill>
              </a:rPr>
            </a:br>
            <a:endParaRPr lang="en-US" dirty="0">
              <a:solidFill>
                <a:prstClr val="black"/>
              </a:solidFill>
            </a:endParaRPr>
          </a:p>
        </p:txBody>
      </p:sp>
    </p:spTree>
    <p:extLst>
      <p:ext uri="{BB962C8B-B14F-4D97-AF65-F5344CB8AC3E}">
        <p14:creationId xmlns:p14="http://schemas.microsoft.com/office/powerpoint/2010/main" val="1425768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2121325" y="6270208"/>
            <a:ext cx="10515600" cy="537407"/>
          </a:xfrm>
        </p:spPr>
        <p:txBody>
          <a:bodyPr>
            <a:normAutofit/>
          </a:bodyPr>
          <a:lstStyle/>
          <a:p>
            <a:pPr marL="0" lvl="0" indent="0">
              <a:lnSpc>
                <a:spcPct val="90000"/>
              </a:lnSpc>
              <a:spcBef>
                <a:spcPts val="1000"/>
              </a:spcBef>
              <a:buClrTx/>
              <a:buNone/>
            </a:pPr>
            <a:r>
              <a:rPr lang="en-GB" sz="1050" dirty="0">
                <a:solidFill>
                  <a:schemeClr val="tx1"/>
                </a:solidFill>
                <a:latin typeface="Calibri" panose="020F0502020204030204"/>
              </a:rPr>
              <a:t>3P-MACE, 3-point major adverse cardiovascular events</a:t>
            </a:r>
            <a:br>
              <a:rPr lang="en-GB" sz="1050" dirty="0">
                <a:solidFill>
                  <a:schemeClr val="tx1"/>
                </a:solidFill>
                <a:latin typeface="Calibri" panose="020F0502020204030204"/>
              </a:rPr>
            </a:br>
            <a:r>
              <a:rPr lang="en-GB" sz="1050" dirty="0">
                <a:solidFill>
                  <a:schemeClr val="tx1"/>
                </a:solidFill>
                <a:latin typeface="Calibri" panose="020F0502020204030204"/>
              </a:rPr>
              <a:t>Empagliflozin is not indicated for CV risk reduction. CV, cardiovascular; T2D, type 2 diabetes</a:t>
            </a:r>
            <a:br>
              <a:rPr lang="en-GB" sz="1050" dirty="0">
                <a:solidFill>
                  <a:schemeClr val="tx1"/>
                </a:solidFill>
                <a:latin typeface="Calibri" panose="020F0502020204030204"/>
              </a:rPr>
            </a:br>
            <a:r>
              <a:rPr lang="en-GB" sz="1050" dirty="0">
                <a:solidFill>
                  <a:schemeClr val="tx1"/>
                </a:solidFill>
                <a:latin typeface="Calibri" panose="020F0502020204030204"/>
              </a:rPr>
              <a:t>1-</a:t>
            </a:r>
            <a:r>
              <a:rPr lang="da-DK" sz="1050" dirty="0">
                <a:solidFill>
                  <a:schemeClr val="tx1"/>
                </a:solidFill>
                <a:latin typeface="Calibri" panose="020F0502020204030204"/>
              </a:rPr>
              <a:t>New England Journal of Medicine. 2015; 26;373(22):2117-28.</a:t>
            </a:r>
          </a:p>
          <a:p>
            <a:endParaRPr lang="en-GB" sz="3200" dirty="0">
              <a:solidFill>
                <a:schemeClr val="tx1"/>
              </a:solidFill>
            </a:endParaRPr>
          </a:p>
        </p:txBody>
      </p:sp>
      <p:sp>
        <p:nvSpPr>
          <p:cNvPr id="15" name="Slide Number Placeholder 14"/>
          <p:cNvSpPr>
            <a:spLocks noGrp="1"/>
          </p:cNvSpPr>
          <p:nvPr>
            <p:ph type="sldNum" sz="quarter" idx="12"/>
          </p:nvPr>
        </p:nvSpPr>
        <p:spPr/>
        <p:txBody>
          <a:bodyPr/>
          <a:lstStyle/>
          <a:p>
            <a:fld id="{4AD7133C-5F9C-4F7F-9637-3E296898A784}" type="slidenum">
              <a:rPr lang="en-GB" smtClean="0">
                <a:solidFill>
                  <a:srgbClr val="5A5A5A">
                    <a:tint val="75000"/>
                  </a:srgbClr>
                </a:solidFill>
              </a:rPr>
              <a:pPr/>
              <a:t>14</a:t>
            </a:fld>
            <a:endParaRPr lang="en-GB" dirty="0">
              <a:solidFill>
                <a:srgbClr val="5A5A5A">
                  <a:tint val="75000"/>
                </a:srgbClr>
              </a:solidFill>
            </a:endParaRPr>
          </a:p>
        </p:txBody>
      </p:sp>
      <p:sp>
        <p:nvSpPr>
          <p:cNvPr id="3" name="Title 2"/>
          <p:cNvSpPr>
            <a:spLocks noGrp="1"/>
          </p:cNvSpPr>
          <p:nvPr>
            <p:ph type="title"/>
          </p:nvPr>
        </p:nvSpPr>
        <p:spPr/>
        <p:txBody>
          <a:bodyPr>
            <a:normAutofit/>
          </a:bodyPr>
          <a:lstStyle/>
          <a:p>
            <a:r>
              <a:rPr lang="en-GB" sz="2800" b="1" dirty="0"/>
              <a:t>EMPA-REG OUTCOME: summary</a:t>
            </a:r>
          </a:p>
        </p:txBody>
      </p:sp>
      <p:sp>
        <p:nvSpPr>
          <p:cNvPr id="2" name="Textfeld 1"/>
          <p:cNvSpPr txBox="1"/>
          <p:nvPr/>
        </p:nvSpPr>
        <p:spPr>
          <a:xfrm>
            <a:off x="1719595" y="1354741"/>
            <a:ext cx="8725237" cy="707886"/>
          </a:xfrm>
          <a:prstGeom prst="rect">
            <a:avLst/>
          </a:prstGeom>
          <a:noFill/>
        </p:spPr>
        <p:txBody>
          <a:bodyPr wrap="square" rtlCol="0">
            <a:spAutoFit/>
          </a:bodyPr>
          <a:lstStyle/>
          <a:p>
            <a:pPr algn="ctr"/>
            <a:r>
              <a:rPr lang="en-GB" sz="2000" b="1" i="1" dirty="0">
                <a:solidFill>
                  <a:srgbClr val="828282"/>
                </a:solidFill>
              </a:rPr>
              <a:t>Empagliflozin in addition to standard of care reduced CV risk and improved overall survival in adults with T2D at high CV risk¹</a:t>
            </a:r>
            <a:endParaRPr lang="de-DE" sz="2000" b="1" i="1" dirty="0">
              <a:solidFill>
                <a:srgbClr val="828282"/>
              </a:solidFill>
            </a:endParaRPr>
          </a:p>
        </p:txBody>
      </p:sp>
      <p:cxnSp>
        <p:nvCxnSpPr>
          <p:cNvPr id="56" name="Straight Connector 55"/>
          <p:cNvCxnSpPr/>
          <p:nvPr/>
        </p:nvCxnSpPr>
        <p:spPr>
          <a:xfrm>
            <a:off x="15581803" y="667766"/>
            <a:ext cx="0" cy="207131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nvGrpSpPr>
          <p:cNvPr id="228" name="Group 227"/>
          <p:cNvGrpSpPr/>
          <p:nvPr/>
        </p:nvGrpSpPr>
        <p:grpSpPr>
          <a:xfrm>
            <a:off x="2255612" y="2172440"/>
            <a:ext cx="1548582" cy="2237209"/>
            <a:chOff x="1482996" y="2805571"/>
            <a:chExt cx="1548582" cy="2237210"/>
          </a:xfrm>
        </p:grpSpPr>
        <p:sp>
          <p:nvSpPr>
            <p:cNvPr id="237" name="TextBox 236"/>
            <p:cNvSpPr txBox="1"/>
            <p:nvPr/>
          </p:nvSpPr>
          <p:spPr>
            <a:xfrm>
              <a:off x="1482996" y="4673449"/>
              <a:ext cx="1548582" cy="369332"/>
            </a:xfrm>
            <a:prstGeom prst="rect">
              <a:avLst/>
            </a:prstGeom>
            <a:noFill/>
          </p:spPr>
          <p:txBody>
            <a:bodyPr wrap="square" rtlCol="0">
              <a:spAutoFit/>
            </a:bodyPr>
            <a:lstStyle/>
            <a:p>
              <a:pPr algn="ctr" defTabSz="457200"/>
              <a:r>
                <a:rPr lang="en-GB" b="1" dirty="0">
                  <a:solidFill>
                    <a:srgbClr val="FF0000"/>
                  </a:solidFill>
                  <a:cs typeface="Calibri"/>
                </a:rPr>
                <a:t>↓ </a:t>
              </a:r>
              <a:r>
                <a:rPr lang="en-GB" b="1" dirty="0">
                  <a:solidFill>
                    <a:srgbClr val="FF0000"/>
                  </a:solidFill>
                </a:rPr>
                <a:t>3P-MACE</a:t>
              </a:r>
            </a:p>
          </p:txBody>
        </p:sp>
        <p:sp>
          <p:nvSpPr>
            <p:cNvPr id="238" name="TextBox 237"/>
            <p:cNvSpPr txBox="1"/>
            <p:nvPr/>
          </p:nvSpPr>
          <p:spPr>
            <a:xfrm>
              <a:off x="1717763" y="2805571"/>
              <a:ext cx="961525" cy="461665"/>
            </a:xfrm>
            <a:prstGeom prst="rect">
              <a:avLst/>
            </a:prstGeom>
            <a:noFill/>
          </p:spPr>
          <p:txBody>
            <a:bodyPr wrap="square" rtlCol="0">
              <a:spAutoFit/>
            </a:bodyPr>
            <a:lstStyle/>
            <a:p>
              <a:pPr algn="ctr" defTabSz="457200"/>
              <a:r>
                <a:rPr lang="en-US" sz="2400" b="1" dirty="0">
                  <a:solidFill>
                    <a:srgbClr val="FF0000"/>
                  </a:solidFill>
                </a:rPr>
                <a:t>14%</a:t>
              </a:r>
            </a:p>
          </p:txBody>
        </p:sp>
      </p:grpSp>
      <p:pic>
        <p:nvPicPr>
          <p:cNvPr id="229" name="Picture 228"/>
          <p:cNvPicPr>
            <a:picLocks noChangeAspect="1"/>
          </p:cNvPicPr>
          <p:nvPr/>
        </p:nvPicPr>
        <p:blipFill>
          <a:blip r:embed="rId3"/>
          <a:stretch>
            <a:fillRect/>
          </a:stretch>
        </p:blipFill>
        <p:spPr>
          <a:xfrm>
            <a:off x="2502442" y="2798683"/>
            <a:ext cx="1056962" cy="938469"/>
          </a:xfrm>
          <a:prstGeom prst="rect">
            <a:avLst/>
          </a:prstGeom>
        </p:spPr>
      </p:pic>
      <p:grpSp>
        <p:nvGrpSpPr>
          <p:cNvPr id="240" name="Group 239"/>
          <p:cNvGrpSpPr/>
          <p:nvPr/>
        </p:nvGrpSpPr>
        <p:grpSpPr>
          <a:xfrm>
            <a:off x="3642127" y="2211264"/>
            <a:ext cx="1974214" cy="2113997"/>
            <a:chOff x="2766335" y="2844383"/>
            <a:chExt cx="1974214" cy="2113997"/>
          </a:xfrm>
        </p:grpSpPr>
        <p:sp>
          <p:nvSpPr>
            <p:cNvPr id="248" name="TextBox 247"/>
            <p:cNvSpPr txBox="1"/>
            <p:nvPr/>
          </p:nvSpPr>
          <p:spPr>
            <a:xfrm>
              <a:off x="2766335" y="4589048"/>
              <a:ext cx="1974214" cy="369332"/>
            </a:xfrm>
            <a:prstGeom prst="rect">
              <a:avLst/>
            </a:prstGeom>
            <a:noFill/>
          </p:spPr>
          <p:txBody>
            <a:bodyPr wrap="square" rtlCol="0">
              <a:spAutoFit/>
            </a:bodyPr>
            <a:lstStyle/>
            <a:p>
              <a:pPr algn="ctr" defTabSz="457200"/>
              <a:r>
                <a:rPr lang="en-GB" b="1" dirty="0">
                  <a:solidFill>
                    <a:srgbClr val="FF0000"/>
                  </a:solidFill>
                  <a:cs typeface="Calibri"/>
                </a:rPr>
                <a:t>↓ </a:t>
              </a:r>
              <a:r>
                <a:rPr lang="en-GB" b="1" dirty="0">
                  <a:solidFill>
                    <a:srgbClr val="FF0000"/>
                  </a:solidFill>
                </a:rPr>
                <a:t>CV death</a:t>
              </a:r>
            </a:p>
          </p:txBody>
        </p:sp>
        <p:grpSp>
          <p:nvGrpSpPr>
            <p:cNvPr id="249" name="Group 248"/>
            <p:cNvGrpSpPr/>
            <p:nvPr/>
          </p:nvGrpSpPr>
          <p:grpSpPr>
            <a:xfrm>
              <a:off x="2984130" y="2844383"/>
              <a:ext cx="1305651" cy="1619403"/>
              <a:chOff x="2984130" y="2844383"/>
              <a:chExt cx="1305651" cy="1619403"/>
            </a:xfrm>
          </p:grpSpPr>
          <p:pic>
            <p:nvPicPr>
              <p:cNvPr id="250" name="Picture 2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84130" y="3271727"/>
                <a:ext cx="1305651" cy="1192059"/>
              </a:xfrm>
              <a:prstGeom prst="rect">
                <a:avLst/>
              </a:prstGeom>
            </p:spPr>
          </p:pic>
          <p:sp>
            <p:nvSpPr>
              <p:cNvPr id="251" name="TextBox 250"/>
              <p:cNvSpPr txBox="1"/>
              <p:nvPr/>
            </p:nvSpPr>
            <p:spPr>
              <a:xfrm>
                <a:off x="3196697" y="2844383"/>
                <a:ext cx="961525" cy="461665"/>
              </a:xfrm>
              <a:prstGeom prst="rect">
                <a:avLst/>
              </a:prstGeom>
              <a:noFill/>
            </p:spPr>
            <p:txBody>
              <a:bodyPr wrap="square" rtlCol="0">
                <a:spAutoFit/>
              </a:bodyPr>
              <a:lstStyle/>
              <a:p>
                <a:pPr algn="ctr" defTabSz="457200"/>
                <a:r>
                  <a:rPr lang="en-US" sz="2400" b="1" dirty="0">
                    <a:solidFill>
                      <a:srgbClr val="FF0000"/>
                    </a:solidFill>
                  </a:rPr>
                  <a:t>38%</a:t>
                </a:r>
              </a:p>
            </p:txBody>
          </p:sp>
        </p:grpSp>
      </p:grpSp>
      <p:sp>
        <p:nvSpPr>
          <p:cNvPr id="253" name="TextBox 252"/>
          <p:cNvSpPr txBox="1"/>
          <p:nvPr/>
        </p:nvSpPr>
        <p:spPr>
          <a:xfrm>
            <a:off x="5531694" y="3895549"/>
            <a:ext cx="1812147" cy="646331"/>
          </a:xfrm>
          <a:prstGeom prst="rect">
            <a:avLst/>
          </a:prstGeom>
          <a:noFill/>
        </p:spPr>
        <p:txBody>
          <a:bodyPr wrap="square" rtlCol="0">
            <a:spAutoFit/>
          </a:bodyPr>
          <a:lstStyle/>
          <a:p>
            <a:pPr algn="ctr" defTabSz="457200"/>
            <a:r>
              <a:rPr lang="en-GB" b="1" dirty="0">
                <a:solidFill>
                  <a:srgbClr val="FF0000"/>
                </a:solidFill>
                <a:cs typeface="Calibri"/>
              </a:rPr>
              <a:t>↓ </a:t>
            </a:r>
            <a:r>
              <a:rPr lang="en-GB" b="1" dirty="0">
                <a:solidFill>
                  <a:srgbClr val="FF0000"/>
                </a:solidFill>
              </a:rPr>
              <a:t>All-cause mortality</a:t>
            </a:r>
          </a:p>
        </p:txBody>
      </p:sp>
      <p:pic>
        <p:nvPicPr>
          <p:cNvPr id="254" name="Picture 25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35062" y="2641210"/>
            <a:ext cx="1306079" cy="1192451"/>
          </a:xfrm>
          <a:prstGeom prst="rect">
            <a:avLst/>
          </a:prstGeom>
        </p:spPr>
      </p:pic>
      <p:sp>
        <p:nvSpPr>
          <p:cNvPr id="255" name="TextBox 254"/>
          <p:cNvSpPr txBox="1"/>
          <p:nvPr/>
        </p:nvSpPr>
        <p:spPr>
          <a:xfrm>
            <a:off x="5834640" y="2198889"/>
            <a:ext cx="961525" cy="461665"/>
          </a:xfrm>
          <a:prstGeom prst="rect">
            <a:avLst/>
          </a:prstGeom>
          <a:noFill/>
        </p:spPr>
        <p:txBody>
          <a:bodyPr wrap="square" rtlCol="0">
            <a:spAutoFit/>
          </a:bodyPr>
          <a:lstStyle/>
          <a:p>
            <a:pPr algn="ctr" defTabSz="457200"/>
            <a:r>
              <a:rPr lang="en-US" sz="2400" b="1" dirty="0">
                <a:solidFill>
                  <a:srgbClr val="FF0000"/>
                </a:solidFill>
              </a:rPr>
              <a:t>32%</a:t>
            </a:r>
          </a:p>
        </p:txBody>
      </p:sp>
      <p:sp>
        <p:nvSpPr>
          <p:cNvPr id="22" name="Textfeld 1"/>
          <p:cNvSpPr txBox="1"/>
          <p:nvPr/>
        </p:nvSpPr>
        <p:spPr>
          <a:xfrm>
            <a:off x="1752601" y="4953000"/>
            <a:ext cx="8725237" cy="707886"/>
          </a:xfrm>
          <a:prstGeom prst="rect">
            <a:avLst/>
          </a:prstGeom>
          <a:noFill/>
        </p:spPr>
        <p:txBody>
          <a:bodyPr wrap="square" rtlCol="0">
            <a:spAutoFit/>
          </a:bodyPr>
          <a:lstStyle/>
          <a:p>
            <a:pPr algn="ctr" defTabSz="457200"/>
            <a:r>
              <a:rPr lang="en-US" sz="2000" i="1" dirty="0">
                <a:solidFill>
                  <a:srgbClr val="5A5A5A"/>
                </a:solidFill>
              </a:rPr>
              <a:t>The overall safety profile of empagliflozin was consistent with previous clinical trials and current label information¹</a:t>
            </a:r>
            <a:endParaRPr lang="en-GB" sz="2000" i="1" dirty="0">
              <a:solidFill>
                <a:srgbClr val="5A5A5A"/>
              </a:solidFill>
            </a:endParaRPr>
          </a:p>
        </p:txBody>
      </p:sp>
      <p:grpSp>
        <p:nvGrpSpPr>
          <p:cNvPr id="23" name="Group 22"/>
          <p:cNvGrpSpPr/>
          <p:nvPr/>
        </p:nvGrpSpPr>
        <p:grpSpPr>
          <a:xfrm>
            <a:off x="2374490" y="2443037"/>
            <a:ext cx="7066769" cy="1511222"/>
            <a:chOff x="779583" y="1917163"/>
            <a:chExt cx="6273916" cy="1511222"/>
          </a:xfrm>
        </p:grpSpPr>
        <p:pic>
          <p:nvPicPr>
            <p:cNvPr id="42" name="Picture 2" descr="C:\Users\natalie.torrielli\AppData\Local\Microsoft\Windows\Temporary Internet Files\Content.Outlook\UXL6UZ29\3P_MACE UPDATED MI ICO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9583" y="2173193"/>
              <a:ext cx="1125415" cy="1114796"/>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7"/>
            <p:cNvPicPr>
              <a:picLocks noChangeAspect="1"/>
            </p:cNvPicPr>
            <p:nvPr/>
          </p:nvPicPr>
          <p:blipFill rotWithShape="1">
            <a:blip r:embed="rId7" cstate="print">
              <a:extLst>
                <a:ext uri="{28A0092B-C50C-407E-A947-70E740481C1C}">
                  <a14:useLocalDpi xmlns:a14="http://schemas.microsoft.com/office/drawing/2010/main" val="0"/>
                </a:ext>
              </a:extLst>
            </a:blip>
            <a:srcRect l="4084" t="4084" r="4084" b="4084"/>
            <a:stretch/>
          </p:blipFill>
          <p:spPr>
            <a:xfrm>
              <a:off x="5191400" y="1917163"/>
              <a:ext cx="1862099" cy="1511222"/>
            </a:xfrm>
            <a:prstGeom prst="ellipse">
              <a:avLst/>
            </a:prstGeom>
          </p:spPr>
        </p:pic>
      </p:grpSp>
      <p:sp>
        <p:nvSpPr>
          <p:cNvPr id="266" name="TextBox 265"/>
          <p:cNvSpPr txBox="1"/>
          <p:nvPr/>
        </p:nvSpPr>
        <p:spPr>
          <a:xfrm>
            <a:off x="7755082" y="2198888"/>
            <a:ext cx="961525" cy="461665"/>
          </a:xfrm>
          <a:prstGeom prst="rect">
            <a:avLst/>
          </a:prstGeom>
          <a:noFill/>
        </p:spPr>
        <p:txBody>
          <a:bodyPr wrap="square" rtlCol="0">
            <a:spAutoFit/>
          </a:bodyPr>
          <a:lstStyle/>
          <a:p>
            <a:pPr algn="ctr" defTabSz="457200"/>
            <a:r>
              <a:rPr lang="en-US" sz="2400" b="1" dirty="0">
                <a:solidFill>
                  <a:srgbClr val="FF0000"/>
                </a:solidFill>
              </a:rPr>
              <a:t>35%</a:t>
            </a:r>
          </a:p>
        </p:txBody>
      </p:sp>
      <p:sp>
        <p:nvSpPr>
          <p:cNvPr id="264" name="TextBox 263"/>
          <p:cNvSpPr txBox="1"/>
          <p:nvPr/>
        </p:nvSpPr>
        <p:spPr>
          <a:xfrm>
            <a:off x="7379125" y="3830667"/>
            <a:ext cx="2026850" cy="646331"/>
          </a:xfrm>
          <a:prstGeom prst="rect">
            <a:avLst/>
          </a:prstGeom>
          <a:noFill/>
        </p:spPr>
        <p:txBody>
          <a:bodyPr wrap="square" rtlCol="0">
            <a:spAutoFit/>
          </a:bodyPr>
          <a:lstStyle/>
          <a:p>
            <a:pPr algn="ctr" defTabSz="457200"/>
            <a:r>
              <a:rPr lang="en-GB" b="1" dirty="0">
                <a:solidFill>
                  <a:srgbClr val="FF0000"/>
                </a:solidFill>
                <a:cs typeface="Calibri"/>
              </a:rPr>
              <a:t>↓ Heart failure </a:t>
            </a:r>
            <a:r>
              <a:rPr lang="en-GB" b="1" dirty="0">
                <a:solidFill>
                  <a:srgbClr val="FF0000"/>
                </a:solidFill>
              </a:rPr>
              <a:t>hospitalisations</a:t>
            </a:r>
          </a:p>
        </p:txBody>
      </p:sp>
    </p:spTree>
    <p:extLst>
      <p:ext uri="{BB962C8B-B14F-4D97-AF65-F5344CB8AC3E}">
        <p14:creationId xmlns:p14="http://schemas.microsoft.com/office/powerpoint/2010/main" val="2645439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0565B1F-27F0-4FA3-926E-072E03B73274}"/>
              </a:ext>
            </a:extLst>
          </p:cNvPr>
          <p:cNvGrpSpPr/>
          <p:nvPr/>
        </p:nvGrpSpPr>
        <p:grpSpPr>
          <a:xfrm>
            <a:off x="0" y="3521828"/>
            <a:ext cx="12208142" cy="2584004"/>
            <a:chOff x="0" y="1761854"/>
            <a:chExt cx="12208142" cy="2584004"/>
          </a:xfrm>
        </p:grpSpPr>
        <p:sp>
          <p:nvSpPr>
            <p:cNvPr id="11" name="Rectangle 10">
              <a:extLst>
                <a:ext uri="{FF2B5EF4-FFF2-40B4-BE49-F238E27FC236}">
                  <a16:creationId xmlns:a16="http://schemas.microsoft.com/office/drawing/2014/main" id="{60A736BF-8FDE-4F02-BE38-795250CDC456}"/>
                </a:ext>
              </a:extLst>
            </p:cNvPr>
            <p:cNvSpPr/>
            <p:nvPr/>
          </p:nvSpPr>
          <p:spPr>
            <a:xfrm>
              <a:off x="0" y="1761854"/>
              <a:ext cx="12208142" cy="1676978"/>
            </a:xfrm>
            <a:prstGeom prst="rect">
              <a:avLst/>
            </a:prstGeom>
            <a:solidFill>
              <a:schemeClr val="accent6">
                <a:lumMod val="20000"/>
                <a:lumOff val="80000"/>
                <a:alpha val="75000"/>
              </a:scheme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white"/>
                </a:solidFill>
                <a:effectLst/>
                <a:uLnTx/>
                <a:uFillTx/>
                <a:latin typeface="Calibri"/>
                <a:ea typeface="+mn-ea"/>
                <a:cs typeface="+mn-cs"/>
              </a:endParaRPr>
            </a:p>
          </p:txBody>
        </p:sp>
        <p:sp>
          <p:nvSpPr>
            <p:cNvPr id="20" name="Rectangle 19">
              <a:extLst>
                <a:ext uri="{FF2B5EF4-FFF2-40B4-BE49-F238E27FC236}">
                  <a16:creationId xmlns:a16="http://schemas.microsoft.com/office/drawing/2014/main" id="{63877391-754A-4D9D-8459-524C14DBD563}"/>
                </a:ext>
              </a:extLst>
            </p:cNvPr>
            <p:cNvSpPr/>
            <p:nvPr/>
          </p:nvSpPr>
          <p:spPr>
            <a:xfrm>
              <a:off x="0" y="3429000"/>
              <a:ext cx="12208142" cy="916858"/>
            </a:xfrm>
            <a:prstGeom prst="rect">
              <a:avLst/>
            </a:prstGeom>
            <a:solidFill>
              <a:sysClr val="window" lastClr="FFFFFF">
                <a:lumMod val="95000"/>
                <a:alpha val="75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white"/>
                </a:solidFill>
                <a:effectLst/>
                <a:uLnTx/>
                <a:uFillTx/>
                <a:latin typeface="Calibri"/>
                <a:ea typeface="+mn-ea"/>
                <a:cs typeface="+mn-cs"/>
              </a:endParaRPr>
            </a:p>
          </p:txBody>
        </p:sp>
        <p:sp>
          <p:nvSpPr>
            <p:cNvPr id="21" name="TextBox 20">
              <a:extLst>
                <a:ext uri="{FF2B5EF4-FFF2-40B4-BE49-F238E27FC236}">
                  <a16:creationId xmlns:a16="http://schemas.microsoft.com/office/drawing/2014/main" id="{C17648BD-ED94-44FC-9C9A-BE683C97C4DE}"/>
                </a:ext>
              </a:extLst>
            </p:cNvPr>
            <p:cNvSpPr txBox="1"/>
            <p:nvPr/>
          </p:nvSpPr>
          <p:spPr>
            <a:xfrm>
              <a:off x="1285537" y="2423169"/>
              <a:ext cx="6671694" cy="1015663"/>
            </a:xfrm>
            <a:prstGeom prst="rect">
              <a:avLst/>
            </a:prstGeom>
            <a:noFill/>
          </p:spPr>
          <p:txBody>
            <a:bodyPr wrap="square">
              <a:spAutoFit/>
            </a:bodyPr>
            <a:lstStyle/>
            <a:p>
              <a:r>
                <a:rPr lang="en-US" sz="6000" b="1" dirty="0">
                  <a:solidFill>
                    <a:srgbClr val="002060"/>
                  </a:solidFill>
                </a:rPr>
                <a:t>EMPEROR-Reduced</a:t>
              </a:r>
              <a:endParaRPr lang="en-US" sz="6000" dirty="0">
                <a:solidFill>
                  <a:srgbClr val="002060"/>
                </a:solidFill>
              </a:endParaRPr>
            </a:p>
          </p:txBody>
        </p:sp>
        <p:sp>
          <p:nvSpPr>
            <p:cNvPr id="22" name="TextBox 21">
              <a:extLst>
                <a:ext uri="{FF2B5EF4-FFF2-40B4-BE49-F238E27FC236}">
                  <a16:creationId xmlns:a16="http://schemas.microsoft.com/office/drawing/2014/main" id="{510A18FE-3C80-4533-80C9-3D5A8F2E134D}"/>
                </a:ext>
              </a:extLst>
            </p:cNvPr>
            <p:cNvSpPr txBox="1"/>
            <p:nvPr/>
          </p:nvSpPr>
          <p:spPr>
            <a:xfrm>
              <a:off x="1285536" y="3429000"/>
              <a:ext cx="10661953" cy="461665"/>
            </a:xfrm>
            <a:prstGeom prst="rect">
              <a:avLst/>
            </a:prstGeom>
            <a:noFill/>
          </p:spPr>
          <p:txBody>
            <a:bodyPr wrap="square">
              <a:spAutoFit/>
            </a:bodyPr>
            <a:lstStyle/>
            <a:p>
              <a:r>
                <a:rPr lang="en-US" sz="2400" i="1" dirty="0">
                  <a:solidFill>
                    <a:schemeClr val="bg2">
                      <a:lumMod val="10000"/>
                    </a:schemeClr>
                  </a:solidFill>
                </a:rPr>
                <a:t>Cardiovascular and Renal Outcomes with Empagliflozin in Heart Failure</a:t>
              </a:r>
            </a:p>
          </p:txBody>
        </p:sp>
      </p:grpSp>
      <p:pic>
        <p:nvPicPr>
          <p:cNvPr id="23" name="Picture 22">
            <a:extLst>
              <a:ext uri="{FF2B5EF4-FFF2-40B4-BE49-F238E27FC236}">
                <a16:creationId xmlns:a16="http://schemas.microsoft.com/office/drawing/2014/main" id="{F0BFC5C6-579A-4E45-8515-85FD14AD17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8413" y="371873"/>
            <a:ext cx="6328925" cy="3697720"/>
          </a:xfrm>
          <a:prstGeom prst="rect">
            <a:avLst/>
          </a:prstGeom>
          <a:ln>
            <a:noFill/>
          </a:ln>
          <a:effectLst>
            <a:outerShdw blurRad="50800" dist="38100" dir="2700000" algn="tl" rotWithShape="0">
              <a:prstClr val="black">
                <a:alpha val="40000"/>
              </a:prstClr>
            </a:outerShdw>
          </a:effectLst>
        </p:spPr>
      </p:pic>
      <p:sp>
        <p:nvSpPr>
          <p:cNvPr id="25" name="TextBox 24">
            <a:extLst>
              <a:ext uri="{FF2B5EF4-FFF2-40B4-BE49-F238E27FC236}">
                <a16:creationId xmlns:a16="http://schemas.microsoft.com/office/drawing/2014/main" id="{2A040D2A-82E2-4D53-8916-8D57188818D8}"/>
              </a:ext>
            </a:extLst>
          </p:cNvPr>
          <p:cNvSpPr txBox="1"/>
          <p:nvPr/>
        </p:nvSpPr>
        <p:spPr>
          <a:xfrm>
            <a:off x="2110328" y="6525665"/>
            <a:ext cx="6096000" cy="261610"/>
          </a:xfrm>
          <a:prstGeom prst="rect">
            <a:avLst/>
          </a:prstGeom>
          <a:noFill/>
        </p:spPr>
        <p:txBody>
          <a:bodyPr wrap="square">
            <a:spAutoFit/>
          </a:bodyPr>
          <a:lstStyle/>
          <a:p>
            <a:r>
              <a:rPr lang="en-US" sz="1100" dirty="0"/>
              <a:t>1. New England Journal of Medicine. 2020 Oct 8;383(15):1413-24.</a:t>
            </a:r>
          </a:p>
        </p:txBody>
      </p:sp>
    </p:spTree>
    <p:extLst>
      <p:ext uri="{BB962C8B-B14F-4D97-AF65-F5344CB8AC3E}">
        <p14:creationId xmlns:p14="http://schemas.microsoft.com/office/powerpoint/2010/main" val="3812237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9087" y="84962"/>
            <a:ext cx="10515600" cy="1325563"/>
          </a:xfrm>
        </p:spPr>
        <p:txBody>
          <a:bodyPr>
            <a:normAutofit/>
          </a:bodyPr>
          <a:lstStyle/>
          <a:p>
            <a:r>
              <a:rPr lang="en-US" sz="2800" b="1" dirty="0">
                <a:solidFill>
                  <a:srgbClr val="002060"/>
                </a:solidFill>
                <a:latin typeface="+mn-lt"/>
                <a:cs typeface="Arial" panose="020B0604020202020204" pitchFamily="34" charset="0"/>
              </a:rPr>
              <a:t>EMPEROR-Reduced:</a:t>
            </a:r>
            <a:br>
              <a:rPr lang="en-US" sz="2800" b="1" dirty="0">
                <a:solidFill>
                  <a:srgbClr val="002060"/>
                </a:solidFill>
                <a:latin typeface="+mn-lt"/>
                <a:cs typeface="Arial" panose="020B0604020202020204" pitchFamily="34" charset="0"/>
              </a:rPr>
            </a:br>
            <a:r>
              <a:rPr lang="en-US" sz="2600" b="1" dirty="0">
                <a:solidFill>
                  <a:srgbClr val="002060"/>
                </a:solidFill>
                <a:latin typeface="+mn-lt"/>
                <a:cs typeface="Arial" panose="020B0604020202020204" pitchFamily="34" charset="0"/>
              </a:rPr>
              <a:t>Empagliflozin Group Had Lower Incidence of Cardiovascular Death or Hospitalization for Heart Failure¹ </a:t>
            </a:r>
          </a:p>
        </p:txBody>
      </p:sp>
      <p:pic>
        <p:nvPicPr>
          <p:cNvPr id="5" name="Picture 4"/>
          <p:cNvPicPr>
            <a:picLocks noChangeAspect="1"/>
          </p:cNvPicPr>
          <p:nvPr/>
        </p:nvPicPr>
        <p:blipFill rotWithShape="1">
          <a:blip r:embed="rId3"/>
          <a:srcRect t="5219" r="1880"/>
          <a:stretch/>
        </p:blipFill>
        <p:spPr>
          <a:xfrm>
            <a:off x="986737" y="1638983"/>
            <a:ext cx="7373681" cy="4704985"/>
          </a:xfrm>
          <a:prstGeom prst="rect">
            <a:avLst/>
          </a:prstGeom>
        </p:spPr>
      </p:pic>
      <p:sp>
        <p:nvSpPr>
          <p:cNvPr id="6" name="TextBox 5"/>
          <p:cNvSpPr txBox="1"/>
          <p:nvPr/>
        </p:nvSpPr>
        <p:spPr>
          <a:xfrm>
            <a:off x="8151223" y="1690688"/>
            <a:ext cx="2952206" cy="830443"/>
          </a:xfrm>
          <a:prstGeom prst="rect">
            <a:avLst/>
          </a:prstGeom>
          <a:noFill/>
        </p:spPr>
        <p:txBody>
          <a:bodyPr wrap="square" rtlCol="0">
            <a:spAutoFit/>
          </a:bodyPr>
          <a:lstStyle/>
          <a:p>
            <a:endParaRPr lang="en-US"/>
          </a:p>
        </p:txBody>
      </p:sp>
      <p:sp>
        <p:nvSpPr>
          <p:cNvPr id="8" name="TextBox 7"/>
          <p:cNvSpPr txBox="1"/>
          <p:nvPr/>
        </p:nvSpPr>
        <p:spPr>
          <a:xfrm>
            <a:off x="3172588" y="2173423"/>
            <a:ext cx="3071949" cy="461665"/>
          </a:xfrm>
          <a:prstGeom prst="rect">
            <a:avLst/>
          </a:prstGeom>
          <a:noFill/>
        </p:spPr>
        <p:txBody>
          <a:bodyPr wrap="square" rtlCol="0">
            <a:spAutoFit/>
          </a:bodyPr>
          <a:lstStyle/>
          <a:p>
            <a:r>
              <a:rPr lang="en-US" sz="1200" dirty="0"/>
              <a:t>462 patients with event rate: </a:t>
            </a:r>
          </a:p>
          <a:p>
            <a:r>
              <a:rPr lang="en-US" sz="1200" dirty="0"/>
              <a:t>21.0/100 patient-year</a:t>
            </a:r>
          </a:p>
        </p:txBody>
      </p:sp>
      <p:sp>
        <p:nvSpPr>
          <p:cNvPr id="9" name="TextBox 8"/>
          <p:cNvSpPr txBox="1"/>
          <p:nvPr/>
        </p:nvSpPr>
        <p:spPr>
          <a:xfrm>
            <a:off x="4708562" y="2901680"/>
            <a:ext cx="3071949" cy="461665"/>
          </a:xfrm>
          <a:prstGeom prst="rect">
            <a:avLst/>
          </a:prstGeom>
          <a:noFill/>
        </p:spPr>
        <p:txBody>
          <a:bodyPr wrap="square" rtlCol="0">
            <a:spAutoFit/>
          </a:bodyPr>
          <a:lstStyle/>
          <a:p>
            <a:r>
              <a:rPr lang="en-US" sz="1200" dirty="0">
                <a:solidFill>
                  <a:srgbClr val="C00000"/>
                </a:solidFill>
              </a:rPr>
              <a:t>361 patients with event rate: </a:t>
            </a:r>
          </a:p>
          <a:p>
            <a:r>
              <a:rPr lang="en-US" sz="1200" dirty="0">
                <a:solidFill>
                  <a:srgbClr val="C00000"/>
                </a:solidFill>
              </a:rPr>
              <a:t>15.8/100 patient-year</a:t>
            </a:r>
          </a:p>
        </p:txBody>
      </p:sp>
      <p:sp>
        <p:nvSpPr>
          <p:cNvPr id="3" name="Slide Number Placeholder 2"/>
          <p:cNvSpPr>
            <a:spLocks noGrp="1"/>
          </p:cNvSpPr>
          <p:nvPr>
            <p:ph type="sldNum" sz="quarter" idx="12"/>
          </p:nvPr>
        </p:nvSpPr>
        <p:spPr/>
        <p:txBody>
          <a:bodyPr/>
          <a:lstStyle/>
          <a:p>
            <a:fld id="{88C14B4A-0E78-4FD9-B00E-C92118E778E8}" type="slidenum">
              <a:rPr lang="en-US" smtClean="0">
                <a:solidFill>
                  <a:srgbClr val="595959">
                    <a:tint val="75000"/>
                  </a:srgbClr>
                </a:solidFill>
              </a:rPr>
              <a:pPr/>
              <a:t>16</a:t>
            </a:fld>
            <a:endParaRPr lang="en-US">
              <a:solidFill>
                <a:srgbClr val="595959">
                  <a:tint val="75000"/>
                </a:srgbClr>
              </a:solidFill>
            </a:endParaRPr>
          </a:p>
        </p:txBody>
      </p:sp>
      <p:sp>
        <p:nvSpPr>
          <p:cNvPr id="13" name="Arrow: Down 12">
            <a:extLst>
              <a:ext uri="{FF2B5EF4-FFF2-40B4-BE49-F238E27FC236}">
                <a16:creationId xmlns:a16="http://schemas.microsoft.com/office/drawing/2014/main" id="{3B9FF9ED-08BA-4365-A4BA-79EE3CAA5483}"/>
              </a:ext>
            </a:extLst>
          </p:cNvPr>
          <p:cNvSpPr/>
          <p:nvPr/>
        </p:nvSpPr>
        <p:spPr>
          <a:xfrm>
            <a:off x="8925393" y="2841481"/>
            <a:ext cx="2417786" cy="1240658"/>
          </a:xfrm>
          <a:prstGeom prst="down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t>25%</a:t>
            </a:r>
          </a:p>
        </p:txBody>
      </p:sp>
      <p:sp>
        <p:nvSpPr>
          <p:cNvPr id="14" name="TextBox 13">
            <a:extLst>
              <a:ext uri="{FF2B5EF4-FFF2-40B4-BE49-F238E27FC236}">
                <a16:creationId xmlns:a16="http://schemas.microsoft.com/office/drawing/2014/main" id="{75381DD5-4945-4F34-A29F-CEB834AC24FB}"/>
              </a:ext>
            </a:extLst>
          </p:cNvPr>
          <p:cNvSpPr txBox="1"/>
          <p:nvPr/>
        </p:nvSpPr>
        <p:spPr>
          <a:xfrm>
            <a:off x="7746376" y="2292123"/>
            <a:ext cx="4579175" cy="523220"/>
          </a:xfrm>
          <a:prstGeom prst="rect">
            <a:avLst/>
          </a:prstGeom>
          <a:noFill/>
        </p:spPr>
        <p:txBody>
          <a:bodyPr wrap="square">
            <a:spAutoFit/>
          </a:bodyPr>
          <a:lstStyle/>
          <a:p>
            <a:pPr algn="ctr"/>
            <a:r>
              <a:rPr lang="en-US" sz="2800" b="1" dirty="0"/>
              <a:t>Relative Risk Reduction</a:t>
            </a:r>
          </a:p>
        </p:txBody>
      </p:sp>
      <p:sp>
        <p:nvSpPr>
          <p:cNvPr id="15" name="TextBox 14">
            <a:extLst>
              <a:ext uri="{FF2B5EF4-FFF2-40B4-BE49-F238E27FC236}">
                <a16:creationId xmlns:a16="http://schemas.microsoft.com/office/drawing/2014/main" id="{FDA6F5AF-CA61-46CA-8C3C-9C12C824B180}"/>
              </a:ext>
            </a:extLst>
          </p:cNvPr>
          <p:cNvSpPr txBox="1"/>
          <p:nvPr/>
        </p:nvSpPr>
        <p:spPr>
          <a:xfrm>
            <a:off x="8506267" y="4134415"/>
            <a:ext cx="3308554" cy="646331"/>
          </a:xfrm>
          <a:prstGeom prst="rect">
            <a:avLst/>
          </a:prstGeom>
          <a:noFill/>
        </p:spPr>
        <p:txBody>
          <a:bodyPr wrap="square">
            <a:spAutoFit/>
          </a:bodyPr>
          <a:lstStyle/>
          <a:p>
            <a:pPr algn="ctr"/>
            <a:r>
              <a:rPr lang="en-US" b="1" dirty="0"/>
              <a:t>HR=0.75 (Cl 0.65-0.86)</a:t>
            </a:r>
          </a:p>
          <a:p>
            <a:pPr algn="ctr"/>
            <a:r>
              <a:rPr lang="en-US" b="1" dirty="0"/>
              <a:t>P&lt;0.001</a:t>
            </a:r>
          </a:p>
        </p:txBody>
      </p:sp>
      <p:sp>
        <p:nvSpPr>
          <p:cNvPr id="12" name="TextBox 11">
            <a:extLst>
              <a:ext uri="{FF2B5EF4-FFF2-40B4-BE49-F238E27FC236}">
                <a16:creationId xmlns:a16="http://schemas.microsoft.com/office/drawing/2014/main" id="{3F6F4535-1B93-431C-9E49-8C21F39BCB69}"/>
              </a:ext>
            </a:extLst>
          </p:cNvPr>
          <p:cNvSpPr txBox="1"/>
          <p:nvPr/>
        </p:nvSpPr>
        <p:spPr>
          <a:xfrm>
            <a:off x="2055223" y="6505237"/>
            <a:ext cx="6096000" cy="261610"/>
          </a:xfrm>
          <a:prstGeom prst="rect">
            <a:avLst/>
          </a:prstGeom>
          <a:noFill/>
        </p:spPr>
        <p:txBody>
          <a:bodyPr wrap="square">
            <a:spAutoFit/>
          </a:bodyPr>
          <a:lstStyle/>
          <a:p>
            <a:r>
              <a:rPr lang="en-US" sz="1100" dirty="0"/>
              <a:t>1. New England Journal of Medicine. 2020 Oct 8;383(15):1413-24.</a:t>
            </a:r>
          </a:p>
        </p:txBody>
      </p:sp>
    </p:spTree>
    <p:custDataLst>
      <p:tags r:id="rId1"/>
    </p:custDataLst>
    <p:extLst>
      <p:ext uri="{BB962C8B-B14F-4D97-AF65-F5344CB8AC3E}">
        <p14:creationId xmlns:p14="http://schemas.microsoft.com/office/powerpoint/2010/main" val="2047728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82545" y="25758"/>
            <a:ext cx="11800572" cy="1335601"/>
          </a:xfrm>
        </p:spPr>
        <p:txBody>
          <a:bodyPr>
            <a:normAutofit/>
          </a:bodyPr>
          <a:lstStyle/>
          <a:p>
            <a:r>
              <a:rPr lang="en-US" sz="2800" b="1" dirty="0">
                <a:solidFill>
                  <a:srgbClr val="002060"/>
                </a:solidFill>
                <a:latin typeface="+mn-lt"/>
                <a:cs typeface="Arial" panose="020B0604020202020204" pitchFamily="34" charset="0"/>
              </a:rPr>
              <a:t>EMPEROR-Reduced:</a:t>
            </a:r>
            <a:br>
              <a:rPr lang="en-US" sz="2800" b="1" dirty="0">
                <a:solidFill>
                  <a:srgbClr val="002060"/>
                </a:solidFill>
                <a:latin typeface="+mn-lt"/>
                <a:cs typeface="Arial" panose="020B0604020202020204" pitchFamily="34" charset="0"/>
              </a:rPr>
            </a:br>
            <a:r>
              <a:rPr lang="en-US" sz="2600" b="1" dirty="0">
                <a:solidFill>
                  <a:srgbClr val="002060"/>
                </a:solidFill>
                <a:latin typeface="+mn-lt"/>
                <a:cs typeface="Arial" panose="020B0604020202020204" pitchFamily="34" charset="0"/>
              </a:rPr>
              <a:t>Empagliflozin-Treated Patients Had lower Risk of Hospitalization for Heart Failure¹ </a:t>
            </a:r>
          </a:p>
        </p:txBody>
      </p:sp>
      <p:pic>
        <p:nvPicPr>
          <p:cNvPr id="5" name="Content Placeholder 3"/>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Lst>
          </a:blip>
          <a:srcRect t="4374"/>
          <a:stretch/>
        </p:blipFill>
        <p:spPr>
          <a:xfrm>
            <a:off x="1467216" y="1400693"/>
            <a:ext cx="6225775" cy="3871979"/>
          </a:xfrm>
          <a:prstGeom prst="rect">
            <a:avLst/>
          </a:prstGeom>
        </p:spPr>
      </p:pic>
      <p:sp>
        <p:nvSpPr>
          <p:cNvPr id="9" name="Rectangle 8"/>
          <p:cNvSpPr/>
          <p:nvPr/>
        </p:nvSpPr>
        <p:spPr>
          <a:xfrm>
            <a:off x="682545" y="5464892"/>
            <a:ext cx="11160653" cy="668730"/>
          </a:xfrm>
          <a:prstGeom prst="rect">
            <a:avLst/>
          </a:prstGeom>
        </p:spPr>
        <p:txBody>
          <a:bodyPr wrap="square">
            <a:spAutoFit/>
          </a:bodyPr>
          <a:lstStyle/>
          <a:p>
            <a:pPr marL="285750" indent="-285750" algn="ctr">
              <a:buFont typeface="Wingdings" panose="05000000000000000000" pitchFamily="2" charset="2"/>
              <a:buChar char="ü"/>
            </a:pPr>
            <a:r>
              <a:rPr lang="en-US" dirty="0"/>
              <a:t>The total number of hospitalizations for heart failure was lower in the empagliflozin group than in the placebo group, with 388 events and 553 events, respectively (hazard ratio, 0.70; 95% CI, 0.58 to 0.85; P&lt;0.001)</a:t>
            </a:r>
          </a:p>
        </p:txBody>
      </p:sp>
      <p:sp>
        <p:nvSpPr>
          <p:cNvPr id="2" name="TextBox 1"/>
          <p:cNvSpPr txBox="1"/>
          <p:nvPr/>
        </p:nvSpPr>
        <p:spPr>
          <a:xfrm>
            <a:off x="9138854" y="3645856"/>
            <a:ext cx="2395237" cy="369332"/>
          </a:xfrm>
          <a:prstGeom prst="rect">
            <a:avLst/>
          </a:prstGeom>
          <a:solidFill>
            <a:schemeClr val="bg1"/>
          </a:solidFill>
        </p:spPr>
        <p:txBody>
          <a:bodyPr wrap="square" rtlCol="0">
            <a:spAutoFit/>
          </a:bodyPr>
          <a:lstStyle/>
          <a:p>
            <a:pPr algn="ctr"/>
            <a:r>
              <a:rPr lang="en-US" b="1" dirty="0"/>
              <a:t>HR=0.70 (Cl 0.58-0.85)</a:t>
            </a:r>
          </a:p>
        </p:txBody>
      </p:sp>
      <p:sp>
        <p:nvSpPr>
          <p:cNvPr id="3" name="Slide Number Placeholder 2"/>
          <p:cNvSpPr>
            <a:spLocks noGrp="1"/>
          </p:cNvSpPr>
          <p:nvPr>
            <p:ph type="sldNum" sz="quarter" idx="12"/>
          </p:nvPr>
        </p:nvSpPr>
        <p:spPr/>
        <p:txBody>
          <a:bodyPr/>
          <a:lstStyle/>
          <a:p>
            <a:fld id="{88C14B4A-0E78-4FD9-B00E-C92118E778E8}" type="slidenum">
              <a:rPr lang="en-US" smtClean="0">
                <a:solidFill>
                  <a:srgbClr val="595959">
                    <a:tint val="75000"/>
                  </a:srgbClr>
                </a:solidFill>
              </a:rPr>
              <a:pPr/>
              <a:t>17</a:t>
            </a:fld>
            <a:endParaRPr lang="en-US">
              <a:solidFill>
                <a:srgbClr val="595959">
                  <a:tint val="75000"/>
                </a:srgbClr>
              </a:solidFill>
            </a:endParaRPr>
          </a:p>
        </p:txBody>
      </p:sp>
      <p:sp>
        <p:nvSpPr>
          <p:cNvPr id="11" name="Arrow: Down 10">
            <a:extLst>
              <a:ext uri="{FF2B5EF4-FFF2-40B4-BE49-F238E27FC236}">
                <a16:creationId xmlns:a16="http://schemas.microsoft.com/office/drawing/2014/main" id="{94C0C456-B8D8-4375-8461-BC62A375E270}"/>
              </a:ext>
            </a:extLst>
          </p:cNvPr>
          <p:cNvSpPr/>
          <p:nvPr/>
        </p:nvSpPr>
        <p:spPr>
          <a:xfrm>
            <a:off x="9116305" y="2188342"/>
            <a:ext cx="2417786" cy="1240658"/>
          </a:xfrm>
          <a:prstGeom prst="down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t>30%</a:t>
            </a:r>
          </a:p>
        </p:txBody>
      </p:sp>
      <p:sp>
        <p:nvSpPr>
          <p:cNvPr id="12" name="TextBox 11">
            <a:extLst>
              <a:ext uri="{FF2B5EF4-FFF2-40B4-BE49-F238E27FC236}">
                <a16:creationId xmlns:a16="http://schemas.microsoft.com/office/drawing/2014/main" id="{D17E9479-ECCC-40C5-A533-933787A70C1C}"/>
              </a:ext>
            </a:extLst>
          </p:cNvPr>
          <p:cNvSpPr txBox="1"/>
          <p:nvPr/>
        </p:nvSpPr>
        <p:spPr>
          <a:xfrm>
            <a:off x="8035611" y="1598406"/>
            <a:ext cx="4579175" cy="523220"/>
          </a:xfrm>
          <a:prstGeom prst="rect">
            <a:avLst/>
          </a:prstGeom>
          <a:noFill/>
        </p:spPr>
        <p:txBody>
          <a:bodyPr wrap="square">
            <a:spAutoFit/>
          </a:bodyPr>
          <a:lstStyle/>
          <a:p>
            <a:pPr algn="ctr"/>
            <a:r>
              <a:rPr lang="en-US" sz="2800" b="1" dirty="0"/>
              <a:t>Relative Risk Reduction</a:t>
            </a:r>
          </a:p>
        </p:txBody>
      </p:sp>
      <p:sp>
        <p:nvSpPr>
          <p:cNvPr id="13" name="TextBox 12">
            <a:extLst>
              <a:ext uri="{FF2B5EF4-FFF2-40B4-BE49-F238E27FC236}">
                <a16:creationId xmlns:a16="http://schemas.microsoft.com/office/drawing/2014/main" id="{E8D32CD4-A031-4578-8933-BEB4ECE3277F}"/>
              </a:ext>
            </a:extLst>
          </p:cNvPr>
          <p:cNvSpPr txBox="1"/>
          <p:nvPr/>
        </p:nvSpPr>
        <p:spPr>
          <a:xfrm>
            <a:off x="8697178" y="3905322"/>
            <a:ext cx="3308554" cy="369332"/>
          </a:xfrm>
          <a:prstGeom prst="rect">
            <a:avLst/>
          </a:prstGeom>
          <a:noFill/>
        </p:spPr>
        <p:txBody>
          <a:bodyPr wrap="square">
            <a:spAutoFit/>
          </a:bodyPr>
          <a:lstStyle/>
          <a:p>
            <a:pPr algn="ctr"/>
            <a:r>
              <a:rPr lang="en-US" b="1" dirty="0"/>
              <a:t>P&lt;0.001</a:t>
            </a:r>
          </a:p>
        </p:txBody>
      </p:sp>
      <p:sp>
        <p:nvSpPr>
          <p:cNvPr id="14" name="TextBox 13">
            <a:extLst>
              <a:ext uri="{FF2B5EF4-FFF2-40B4-BE49-F238E27FC236}">
                <a16:creationId xmlns:a16="http://schemas.microsoft.com/office/drawing/2014/main" id="{C465A793-8FE3-4618-9E90-50C6A1C28CC3}"/>
              </a:ext>
            </a:extLst>
          </p:cNvPr>
          <p:cNvSpPr txBox="1"/>
          <p:nvPr/>
        </p:nvSpPr>
        <p:spPr>
          <a:xfrm>
            <a:off x="2110328" y="6551890"/>
            <a:ext cx="6096000" cy="261610"/>
          </a:xfrm>
          <a:prstGeom prst="rect">
            <a:avLst/>
          </a:prstGeom>
          <a:noFill/>
        </p:spPr>
        <p:txBody>
          <a:bodyPr wrap="square">
            <a:spAutoFit/>
          </a:bodyPr>
          <a:lstStyle/>
          <a:p>
            <a:r>
              <a:rPr lang="en-US" sz="1100" dirty="0"/>
              <a:t>1. New England Journal of Medicine. 2020 Oct 8;383(15):1413-24.</a:t>
            </a:r>
          </a:p>
        </p:txBody>
      </p:sp>
    </p:spTree>
    <p:custDataLst>
      <p:tags r:id="rId1"/>
    </p:custDataLst>
    <p:extLst>
      <p:ext uri="{BB962C8B-B14F-4D97-AF65-F5344CB8AC3E}">
        <p14:creationId xmlns:p14="http://schemas.microsoft.com/office/powerpoint/2010/main" val="3295832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1554" y="92887"/>
            <a:ext cx="10515600" cy="1325563"/>
          </a:xfrm>
        </p:spPr>
        <p:txBody>
          <a:bodyPr>
            <a:normAutofit/>
          </a:bodyPr>
          <a:lstStyle/>
          <a:p>
            <a:pPr algn="l">
              <a:lnSpc>
                <a:spcPct val="100000"/>
              </a:lnSpc>
            </a:pPr>
            <a:r>
              <a:rPr lang="en-US" sz="2800" b="1" dirty="0">
                <a:latin typeface="+mn-lt"/>
                <a:cs typeface="Arial" panose="020B0604020202020204" pitchFamily="34" charset="0"/>
              </a:rPr>
              <a:t>EMPEROR-Reduced:</a:t>
            </a:r>
            <a:br>
              <a:rPr lang="en-US" sz="2800" b="1" dirty="0">
                <a:latin typeface="+mn-lt"/>
                <a:cs typeface="Arial" panose="020B0604020202020204" pitchFamily="34" charset="0"/>
              </a:rPr>
            </a:br>
            <a:r>
              <a:rPr lang="en-US" sz="2600" b="1" dirty="0">
                <a:latin typeface="+mn-lt"/>
                <a:cs typeface="Arial" panose="020B0604020202020204" pitchFamily="34" charset="0"/>
              </a:rPr>
              <a:t>Empagliflozin Decreased the Slope of eGFR Reduction Significantly Over the Time vs Placebo</a:t>
            </a:r>
            <a:r>
              <a:rPr lang="en-US" sz="2600" baseline="30000" dirty="0">
                <a:cs typeface="Arial" panose="020B0604020202020204" pitchFamily="34" charset="0"/>
              </a:rPr>
              <a:t>1</a:t>
            </a:r>
            <a:endParaRPr lang="en-US" sz="2600" b="1" dirty="0">
              <a:latin typeface="+mn-lt"/>
              <a:cs typeface="Arial" panose="020B0604020202020204" pitchFamily="34" charset="0"/>
            </a:endParaRPr>
          </a:p>
        </p:txBody>
      </p:sp>
      <p:pic>
        <p:nvPicPr>
          <p:cNvPr id="6" name="Picture 5"/>
          <p:cNvPicPr>
            <a:picLocks noChangeAspect="1"/>
          </p:cNvPicPr>
          <p:nvPr/>
        </p:nvPicPr>
        <p:blipFill>
          <a:blip r:embed="rId4">
            <a:clrChange>
              <a:clrFrom>
                <a:srgbClr val="FFFFFF"/>
              </a:clrFrom>
              <a:clrTo>
                <a:srgbClr val="FFFFFF">
                  <a:alpha val="0"/>
                </a:srgbClr>
              </a:clrTo>
            </a:clrChange>
          </a:blip>
          <a:stretch>
            <a:fillRect/>
          </a:stretch>
        </p:blipFill>
        <p:spPr>
          <a:xfrm>
            <a:off x="849087" y="1351445"/>
            <a:ext cx="6320447" cy="4253471"/>
          </a:xfrm>
          <a:prstGeom prst="rect">
            <a:avLst/>
          </a:prstGeom>
        </p:spPr>
      </p:pic>
      <p:sp>
        <p:nvSpPr>
          <p:cNvPr id="8" name="Rectangle 7"/>
          <p:cNvSpPr/>
          <p:nvPr/>
        </p:nvSpPr>
        <p:spPr>
          <a:xfrm>
            <a:off x="2120161" y="6538912"/>
            <a:ext cx="9366068" cy="261610"/>
          </a:xfrm>
          <a:prstGeom prst="rect">
            <a:avLst/>
          </a:prstGeom>
        </p:spPr>
        <p:txBody>
          <a:bodyPr wrap="square">
            <a:spAutoFit/>
          </a:bodyPr>
          <a:lstStyle/>
          <a:p>
            <a:r>
              <a:rPr lang="en-US" sz="1100" dirty="0"/>
              <a:t>2-  EMPEROR-Reduced Trial Marta </a:t>
            </a:r>
            <a:r>
              <a:rPr lang="en-US" sz="1100" dirty="0" err="1"/>
              <a:t>Cobo</a:t>
            </a:r>
            <a:r>
              <a:rPr lang="en-US" sz="1100" dirty="0"/>
              <a:t> Marcos M. Packer presentation ESC 2020</a:t>
            </a:r>
          </a:p>
        </p:txBody>
      </p:sp>
      <p:sp>
        <p:nvSpPr>
          <p:cNvPr id="10" name="Rectangle 9"/>
          <p:cNvSpPr/>
          <p:nvPr/>
        </p:nvSpPr>
        <p:spPr>
          <a:xfrm>
            <a:off x="1269631" y="5537910"/>
            <a:ext cx="10676822" cy="646331"/>
          </a:xfrm>
          <a:prstGeom prst="rect">
            <a:avLst/>
          </a:prstGeom>
        </p:spPr>
        <p:txBody>
          <a:bodyPr wrap="square">
            <a:spAutoFit/>
          </a:bodyPr>
          <a:lstStyle/>
          <a:p>
            <a:pPr marL="285750" indent="-285750" algn="ctr">
              <a:buFont typeface="Wingdings" panose="05000000000000000000" pitchFamily="2" charset="2"/>
              <a:buChar char="ü"/>
            </a:pPr>
            <a:r>
              <a:rPr lang="en-US" dirty="0"/>
              <a:t>Empagliflozin was associated with a slower progressive decline in renal function in patients with chronic HF and a reduced EF, regardless of the presence or absence of diabetes².</a:t>
            </a:r>
          </a:p>
        </p:txBody>
      </p:sp>
      <p:sp>
        <p:nvSpPr>
          <p:cNvPr id="4" name="Down Arrow 3"/>
          <p:cNvSpPr/>
          <p:nvPr/>
        </p:nvSpPr>
        <p:spPr>
          <a:xfrm>
            <a:off x="7855975" y="1764716"/>
            <a:ext cx="3315622" cy="1981374"/>
          </a:xfrm>
          <a:prstGeom prst="downArrow">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a:p>
            <a:pPr algn="ctr"/>
            <a:endParaRPr lang="it-IT" dirty="0"/>
          </a:p>
          <a:p>
            <a:pPr algn="ctr"/>
            <a:r>
              <a:rPr lang="en-US" sz="2800" b="1" dirty="0"/>
              <a:t>P ˂ 0.001</a:t>
            </a:r>
            <a:endParaRPr lang="it-IT" sz="1400" dirty="0"/>
          </a:p>
          <a:p>
            <a:pPr algn="ctr"/>
            <a:endParaRPr lang="en-US" sz="1400" b="1" dirty="0"/>
          </a:p>
        </p:txBody>
      </p:sp>
      <p:sp>
        <p:nvSpPr>
          <p:cNvPr id="3" name="Slide Number Placeholder 2"/>
          <p:cNvSpPr>
            <a:spLocks noGrp="1"/>
          </p:cNvSpPr>
          <p:nvPr>
            <p:ph type="sldNum" sz="quarter" idx="12"/>
          </p:nvPr>
        </p:nvSpPr>
        <p:spPr/>
        <p:txBody>
          <a:bodyPr/>
          <a:lstStyle/>
          <a:p>
            <a:fld id="{88C14B4A-0E78-4FD9-B00E-C92118E778E8}" type="slidenum">
              <a:rPr lang="en-US" smtClean="0">
                <a:solidFill>
                  <a:srgbClr val="595959">
                    <a:tint val="75000"/>
                  </a:srgbClr>
                </a:solidFill>
              </a:rPr>
              <a:pPr/>
              <a:t>18</a:t>
            </a:fld>
            <a:endParaRPr lang="en-US">
              <a:solidFill>
                <a:srgbClr val="595959">
                  <a:tint val="75000"/>
                </a:srgbClr>
              </a:solidFill>
            </a:endParaRPr>
          </a:p>
        </p:txBody>
      </p:sp>
      <p:sp>
        <p:nvSpPr>
          <p:cNvPr id="9" name="TextBox 8">
            <a:extLst>
              <a:ext uri="{FF2B5EF4-FFF2-40B4-BE49-F238E27FC236}">
                <a16:creationId xmlns:a16="http://schemas.microsoft.com/office/drawing/2014/main" id="{72CBA421-DF9C-4BF3-A962-A097DAA643B0}"/>
              </a:ext>
            </a:extLst>
          </p:cNvPr>
          <p:cNvSpPr txBox="1"/>
          <p:nvPr/>
        </p:nvSpPr>
        <p:spPr>
          <a:xfrm>
            <a:off x="7319080" y="3778410"/>
            <a:ext cx="4951578" cy="369332"/>
          </a:xfrm>
          <a:prstGeom prst="rect">
            <a:avLst/>
          </a:prstGeom>
          <a:noFill/>
        </p:spPr>
        <p:txBody>
          <a:bodyPr wrap="square">
            <a:spAutoFit/>
          </a:bodyPr>
          <a:lstStyle/>
          <a:p>
            <a:pPr algn="ctr"/>
            <a:r>
              <a:rPr lang="it-IT" sz="1800" dirty="0"/>
              <a:t>–</a:t>
            </a:r>
            <a:r>
              <a:rPr lang="it-IT" sz="1800" b="1" dirty="0"/>
              <a:t>2.28 </a:t>
            </a:r>
            <a:r>
              <a:rPr lang="it-IT" b="1" dirty="0"/>
              <a:t>vs</a:t>
            </a:r>
            <a:r>
              <a:rPr lang="it-IT" sz="1800" b="1" dirty="0"/>
              <a:t>– 0.55 ml /min/1.73 m</a:t>
            </a:r>
            <a:r>
              <a:rPr lang="it-IT" sz="1800" b="1" baseline="30000" dirty="0"/>
              <a:t>2</a:t>
            </a:r>
            <a:r>
              <a:rPr lang="it-IT" sz="1800" b="1" dirty="0"/>
              <a:t> / year </a:t>
            </a:r>
          </a:p>
        </p:txBody>
      </p:sp>
      <p:sp>
        <p:nvSpPr>
          <p:cNvPr id="11" name="TextBox 10">
            <a:extLst>
              <a:ext uri="{FF2B5EF4-FFF2-40B4-BE49-F238E27FC236}">
                <a16:creationId xmlns:a16="http://schemas.microsoft.com/office/drawing/2014/main" id="{D4F9E6B5-843D-4065-B235-9827F3B0F10B}"/>
              </a:ext>
            </a:extLst>
          </p:cNvPr>
          <p:cNvSpPr txBox="1"/>
          <p:nvPr/>
        </p:nvSpPr>
        <p:spPr>
          <a:xfrm>
            <a:off x="2149657" y="6363922"/>
            <a:ext cx="6096000" cy="261610"/>
          </a:xfrm>
          <a:prstGeom prst="rect">
            <a:avLst/>
          </a:prstGeom>
          <a:noFill/>
        </p:spPr>
        <p:txBody>
          <a:bodyPr wrap="square">
            <a:spAutoFit/>
          </a:bodyPr>
          <a:lstStyle/>
          <a:p>
            <a:r>
              <a:rPr lang="en-US" sz="1100" dirty="0"/>
              <a:t>1. New England Journal of Medicine. 2020 Oct 8;383(15):1413-24.</a:t>
            </a:r>
          </a:p>
        </p:txBody>
      </p:sp>
    </p:spTree>
    <p:custDataLst>
      <p:tags r:id="rId1"/>
    </p:custDataLst>
    <p:extLst>
      <p:ext uri="{BB962C8B-B14F-4D97-AF65-F5344CB8AC3E}">
        <p14:creationId xmlns:p14="http://schemas.microsoft.com/office/powerpoint/2010/main" val="3180858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125" y="55974"/>
            <a:ext cx="11227777" cy="923330"/>
          </a:xfrm>
        </p:spPr>
        <p:txBody>
          <a:bodyPr>
            <a:normAutofit/>
          </a:bodyPr>
          <a:lstStyle/>
          <a:p>
            <a:pPr>
              <a:lnSpc>
                <a:spcPct val="100000"/>
              </a:lnSpc>
            </a:pPr>
            <a:r>
              <a:rPr lang="en-US" sz="2800" b="1" dirty="0">
                <a:solidFill>
                  <a:srgbClr val="002060"/>
                </a:solidFill>
                <a:latin typeface="+mn-lt"/>
                <a:cs typeface="Arial" panose="020B0604020202020204" pitchFamily="34" charset="0"/>
              </a:rPr>
              <a:t>EMPEROR-Reduced:</a:t>
            </a:r>
            <a:br>
              <a:rPr lang="en-US" sz="2800" b="1" dirty="0">
                <a:solidFill>
                  <a:srgbClr val="002060"/>
                </a:solidFill>
                <a:latin typeface="+mn-lt"/>
                <a:cs typeface="Arial" panose="020B0604020202020204" pitchFamily="34" charset="0"/>
              </a:rPr>
            </a:br>
            <a:r>
              <a:rPr lang="en-US" sz="2600" b="1" dirty="0">
                <a:solidFill>
                  <a:srgbClr val="002060"/>
                </a:solidFill>
                <a:latin typeface="+mn-lt"/>
                <a:cs typeface="Arial" panose="020B0604020202020204" pitchFamily="34" charset="0"/>
              </a:rPr>
              <a:t>Empagliflozin Reduced Composite Renal Endpoint by 50%¹</a:t>
            </a:r>
          </a:p>
        </p:txBody>
      </p:sp>
      <p:pic>
        <p:nvPicPr>
          <p:cNvPr id="4" name="Content Placeholder 3"/>
          <p:cNvPicPr>
            <a:picLocks noGrp="1" noChangeAspect="1"/>
          </p:cNvPicPr>
          <p:nvPr>
            <p:ph idx="1"/>
          </p:nvPr>
        </p:nvPicPr>
        <p:blipFill>
          <a:blip r:embed="rId3"/>
          <a:stretch>
            <a:fillRect/>
          </a:stretch>
        </p:blipFill>
        <p:spPr>
          <a:xfrm>
            <a:off x="619125" y="1211887"/>
            <a:ext cx="7647208" cy="3955090"/>
          </a:xfrm>
          <a:prstGeom prst="rect">
            <a:avLst/>
          </a:prstGeom>
        </p:spPr>
      </p:pic>
      <p:sp>
        <p:nvSpPr>
          <p:cNvPr id="3" name="Rectangle 2"/>
          <p:cNvSpPr/>
          <p:nvPr/>
        </p:nvSpPr>
        <p:spPr>
          <a:xfrm>
            <a:off x="1231106" y="5307381"/>
            <a:ext cx="9729787" cy="923330"/>
          </a:xfrm>
          <a:prstGeom prst="rect">
            <a:avLst/>
          </a:prstGeom>
        </p:spPr>
        <p:txBody>
          <a:bodyPr wrap="square">
            <a:spAutoFit/>
          </a:bodyPr>
          <a:lstStyle/>
          <a:p>
            <a:pPr marL="285750" indent="-285750" algn="ctr">
              <a:buFont typeface="Wingdings" panose="05000000000000000000" pitchFamily="2" charset="2"/>
              <a:buChar char="ü"/>
            </a:pPr>
            <a:r>
              <a:rPr lang="en-US" dirty="0"/>
              <a:t>a composite renal outcome (chronic dialysis or renal transplantation or a profound, sustained reduction in the estimated GFR) occurred in 30 patients (1.6%) in the empagliflozin group and in 58 patients (3.1%) in the placebo group (hazard ratio, 0.50; 95% CI, 0.32 to 0.77)</a:t>
            </a:r>
          </a:p>
        </p:txBody>
      </p:sp>
      <p:sp>
        <p:nvSpPr>
          <p:cNvPr id="7" name="Down Arrow 6"/>
          <p:cNvSpPr/>
          <p:nvPr/>
        </p:nvSpPr>
        <p:spPr>
          <a:xfrm>
            <a:off x="8501063" y="2343150"/>
            <a:ext cx="3484782" cy="2129892"/>
          </a:xfrm>
          <a:prstGeom prst="downArrow">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a:p>
            <a:pPr algn="ctr"/>
            <a:r>
              <a:rPr lang="it-IT" sz="3600" b="1" dirty="0"/>
              <a:t>50%</a:t>
            </a:r>
          </a:p>
          <a:p>
            <a:pPr algn="ctr"/>
            <a:endParaRPr lang="it-IT" sz="2800" dirty="0"/>
          </a:p>
          <a:p>
            <a:pPr algn="ctr"/>
            <a:r>
              <a:rPr lang="en-US" sz="1400" dirty="0"/>
              <a:t>HR= 0.50 (0.32-0.77)</a:t>
            </a:r>
            <a:endParaRPr lang="it-IT" sz="1400" dirty="0"/>
          </a:p>
        </p:txBody>
      </p:sp>
      <p:sp>
        <p:nvSpPr>
          <p:cNvPr id="6" name="Slide Number Placeholder 5"/>
          <p:cNvSpPr>
            <a:spLocks noGrp="1"/>
          </p:cNvSpPr>
          <p:nvPr>
            <p:ph type="sldNum" sz="quarter" idx="12"/>
          </p:nvPr>
        </p:nvSpPr>
        <p:spPr/>
        <p:txBody>
          <a:bodyPr/>
          <a:lstStyle/>
          <a:p>
            <a:fld id="{88C14B4A-0E78-4FD9-B00E-C92118E778E8}" type="slidenum">
              <a:rPr lang="en-US" smtClean="0">
                <a:solidFill>
                  <a:srgbClr val="595959">
                    <a:tint val="75000"/>
                  </a:srgbClr>
                </a:solidFill>
              </a:rPr>
              <a:pPr/>
              <a:t>19</a:t>
            </a:fld>
            <a:endParaRPr lang="en-US">
              <a:solidFill>
                <a:srgbClr val="595959">
                  <a:tint val="75000"/>
                </a:srgbClr>
              </a:solidFill>
            </a:endParaRPr>
          </a:p>
        </p:txBody>
      </p:sp>
      <p:sp>
        <p:nvSpPr>
          <p:cNvPr id="9" name="TextBox 8">
            <a:extLst>
              <a:ext uri="{FF2B5EF4-FFF2-40B4-BE49-F238E27FC236}">
                <a16:creationId xmlns:a16="http://schemas.microsoft.com/office/drawing/2014/main" id="{DA7BB19B-766D-4B4A-AF19-0F72FE81685C}"/>
              </a:ext>
            </a:extLst>
          </p:cNvPr>
          <p:cNvSpPr txBox="1"/>
          <p:nvPr/>
        </p:nvSpPr>
        <p:spPr>
          <a:xfrm>
            <a:off x="2045110" y="6538912"/>
            <a:ext cx="6096000" cy="261610"/>
          </a:xfrm>
          <a:prstGeom prst="rect">
            <a:avLst/>
          </a:prstGeom>
          <a:noFill/>
        </p:spPr>
        <p:txBody>
          <a:bodyPr wrap="square">
            <a:spAutoFit/>
          </a:bodyPr>
          <a:lstStyle/>
          <a:p>
            <a:r>
              <a:rPr lang="en-US" sz="1100" dirty="0"/>
              <a:t>1. New England Journal of Medicine. 2020 Oct 8;383(15):1413-24.</a:t>
            </a:r>
          </a:p>
        </p:txBody>
      </p:sp>
    </p:spTree>
    <p:custDataLst>
      <p:tags r:id="rId1"/>
    </p:custDataLst>
    <p:extLst>
      <p:ext uri="{BB962C8B-B14F-4D97-AF65-F5344CB8AC3E}">
        <p14:creationId xmlns:p14="http://schemas.microsoft.com/office/powerpoint/2010/main" val="2183576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676400" y="1531892"/>
            <a:ext cx="10515600" cy="4481848"/>
          </a:xfrm>
        </p:spPr>
        <p:txBody>
          <a:bodyPr>
            <a:normAutofit/>
          </a:bodyPr>
          <a:lstStyle/>
          <a:p>
            <a:pPr>
              <a:lnSpc>
                <a:spcPct val="100000"/>
              </a:lnSpc>
            </a:pPr>
            <a:r>
              <a:rPr lang="en-US" dirty="0">
                <a:solidFill>
                  <a:schemeClr val="bg2">
                    <a:lumMod val="10000"/>
                  </a:schemeClr>
                </a:solidFill>
              </a:rPr>
              <a:t>SGLT2 inhibitors Mechanism of Action</a:t>
            </a:r>
          </a:p>
          <a:p>
            <a:pPr>
              <a:lnSpc>
                <a:spcPct val="100000"/>
              </a:lnSpc>
            </a:pPr>
            <a:r>
              <a:rPr lang="en-US" dirty="0">
                <a:solidFill>
                  <a:schemeClr val="bg2">
                    <a:lumMod val="10000"/>
                  </a:schemeClr>
                </a:solidFill>
              </a:rPr>
              <a:t>Empagliflozin efficacy Studies</a:t>
            </a:r>
          </a:p>
          <a:p>
            <a:pPr>
              <a:lnSpc>
                <a:spcPct val="100000"/>
              </a:lnSpc>
            </a:pPr>
            <a:r>
              <a:rPr lang="en-US" dirty="0">
                <a:solidFill>
                  <a:schemeClr val="bg2">
                    <a:lumMod val="10000"/>
                  </a:schemeClr>
                </a:solidFill>
              </a:rPr>
              <a:t>Empagliflozin Landmark Clinical Trials</a:t>
            </a:r>
          </a:p>
          <a:p>
            <a:pPr lvl="1">
              <a:lnSpc>
                <a:spcPct val="100000"/>
              </a:lnSpc>
            </a:pPr>
            <a:r>
              <a:rPr lang="en-US" sz="2000" dirty="0">
                <a:solidFill>
                  <a:schemeClr val="bg2">
                    <a:lumMod val="10000"/>
                  </a:schemeClr>
                </a:solidFill>
              </a:rPr>
              <a:t>EMPA-REG OUTCOME</a:t>
            </a:r>
          </a:p>
          <a:p>
            <a:pPr lvl="1">
              <a:lnSpc>
                <a:spcPct val="100000"/>
              </a:lnSpc>
            </a:pPr>
            <a:r>
              <a:rPr lang="en-US" sz="2000" dirty="0">
                <a:solidFill>
                  <a:schemeClr val="bg2">
                    <a:lumMod val="10000"/>
                  </a:schemeClr>
                </a:solidFill>
              </a:rPr>
              <a:t>EMPEROR-Reduced</a:t>
            </a:r>
          </a:p>
          <a:p>
            <a:pPr lvl="1">
              <a:lnSpc>
                <a:spcPct val="100000"/>
              </a:lnSpc>
            </a:pPr>
            <a:r>
              <a:rPr lang="en-US" sz="2000" dirty="0">
                <a:solidFill>
                  <a:schemeClr val="bg2">
                    <a:lumMod val="10000"/>
                  </a:schemeClr>
                </a:solidFill>
              </a:rPr>
              <a:t>EMPEROR-Preserved</a:t>
            </a:r>
          </a:p>
          <a:p>
            <a:pPr lvl="1">
              <a:lnSpc>
                <a:spcPct val="100000"/>
              </a:lnSpc>
            </a:pPr>
            <a:r>
              <a:rPr lang="en-US" sz="2000" dirty="0">
                <a:solidFill>
                  <a:schemeClr val="bg2">
                    <a:lumMod val="10000"/>
                  </a:schemeClr>
                </a:solidFill>
              </a:rPr>
              <a:t>EMPA-Kidney</a:t>
            </a:r>
          </a:p>
          <a:p>
            <a:pPr>
              <a:lnSpc>
                <a:spcPct val="100000"/>
              </a:lnSpc>
            </a:pPr>
            <a:r>
              <a:rPr lang="en-US" dirty="0">
                <a:solidFill>
                  <a:schemeClr val="bg2">
                    <a:lumMod val="10000"/>
                  </a:schemeClr>
                </a:solidFill>
              </a:rPr>
              <a:t>Guideline Recommendations on Combination Therapy </a:t>
            </a:r>
          </a:p>
          <a:p>
            <a:pPr>
              <a:lnSpc>
                <a:spcPct val="100000"/>
              </a:lnSpc>
            </a:pPr>
            <a:r>
              <a:rPr lang="en-US" dirty="0">
                <a:solidFill>
                  <a:schemeClr val="bg2">
                    <a:lumMod val="10000"/>
                  </a:schemeClr>
                </a:solidFill>
              </a:rPr>
              <a:t>Highlights of Dosage and Administration</a:t>
            </a:r>
          </a:p>
          <a:p>
            <a:pPr>
              <a:lnSpc>
                <a:spcPct val="100000"/>
              </a:lnSpc>
            </a:pPr>
            <a:endParaRPr lang="en-US" dirty="0">
              <a:solidFill>
                <a:schemeClr val="bg2">
                  <a:lumMod val="10000"/>
                </a:schemeClr>
              </a:solidFill>
            </a:endParaRPr>
          </a:p>
          <a:p>
            <a:pPr>
              <a:lnSpc>
                <a:spcPct val="100000"/>
              </a:lnSpc>
            </a:pPr>
            <a:endParaRPr lang="en-US" dirty="0">
              <a:solidFill>
                <a:schemeClr val="bg2">
                  <a:lumMod val="10000"/>
                </a:schemeClr>
              </a:solidFill>
            </a:endParaRPr>
          </a:p>
          <a:p>
            <a:pPr>
              <a:lnSpc>
                <a:spcPct val="100000"/>
              </a:lnSpc>
            </a:pPr>
            <a:endParaRPr lang="en-US" dirty="0">
              <a:solidFill>
                <a:schemeClr val="bg2">
                  <a:lumMod val="10000"/>
                </a:schemeClr>
              </a:solidFill>
            </a:endParaRPr>
          </a:p>
        </p:txBody>
      </p:sp>
      <p:sp>
        <p:nvSpPr>
          <p:cNvPr id="3" name="Slide Number Placeholder 2"/>
          <p:cNvSpPr>
            <a:spLocks noGrp="1"/>
          </p:cNvSpPr>
          <p:nvPr>
            <p:ph type="sldNum" sz="quarter" idx="12"/>
          </p:nvPr>
        </p:nvSpPr>
        <p:spPr/>
        <p:txBody>
          <a:bodyPr/>
          <a:lstStyle/>
          <a:p>
            <a:fld id="{5A814A92-0B3F-420C-9DC1-A83C2D42246A}" type="slidenum">
              <a:rPr lang="en-US" smtClean="0">
                <a:solidFill>
                  <a:prstClr val="black">
                    <a:tint val="75000"/>
                  </a:prstClr>
                </a:solidFill>
              </a:rPr>
              <a:pPr/>
              <a:t>2</a:t>
            </a:fld>
            <a:endParaRPr lang="en-US">
              <a:solidFill>
                <a:prstClr val="black">
                  <a:tint val="75000"/>
                </a:prstClr>
              </a:solidFill>
            </a:endParaRPr>
          </a:p>
        </p:txBody>
      </p:sp>
      <p:sp>
        <p:nvSpPr>
          <p:cNvPr id="2" name="Title 1"/>
          <p:cNvSpPr>
            <a:spLocks noGrp="1"/>
          </p:cNvSpPr>
          <p:nvPr>
            <p:ph type="title"/>
          </p:nvPr>
        </p:nvSpPr>
        <p:spPr>
          <a:xfrm>
            <a:off x="766644" y="617492"/>
            <a:ext cx="10515600" cy="914400"/>
          </a:xfrm>
        </p:spPr>
        <p:txBody>
          <a:bodyPr>
            <a:normAutofit/>
          </a:bodyPr>
          <a:lstStyle/>
          <a:p>
            <a:r>
              <a:rPr lang="en-US" sz="3200" b="1" dirty="0">
                <a:solidFill>
                  <a:srgbClr val="002060"/>
                </a:solidFill>
              </a:rPr>
              <a:t>Objectives</a:t>
            </a:r>
          </a:p>
        </p:txBody>
      </p:sp>
    </p:spTree>
    <p:extLst>
      <p:ext uri="{BB962C8B-B14F-4D97-AF65-F5344CB8AC3E}">
        <p14:creationId xmlns:p14="http://schemas.microsoft.com/office/powerpoint/2010/main" val="2253758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4458" y="55748"/>
            <a:ext cx="10515600" cy="1013582"/>
          </a:xfrm>
        </p:spPr>
        <p:txBody>
          <a:bodyPr>
            <a:normAutofit/>
          </a:bodyPr>
          <a:lstStyle/>
          <a:p>
            <a:pPr>
              <a:lnSpc>
                <a:spcPct val="100000"/>
              </a:lnSpc>
            </a:pPr>
            <a:r>
              <a:rPr lang="en-US" sz="2800" b="1" dirty="0">
                <a:solidFill>
                  <a:srgbClr val="002060"/>
                </a:solidFill>
                <a:latin typeface="+mn-lt"/>
                <a:cs typeface="Arial" panose="020B0604020202020204" pitchFamily="34" charset="0"/>
              </a:rPr>
              <a:t>EMPEROR-Reduced: </a:t>
            </a:r>
            <a:br>
              <a:rPr lang="en-US" sz="2800" b="1" dirty="0">
                <a:solidFill>
                  <a:srgbClr val="002060"/>
                </a:solidFill>
                <a:latin typeface="+mn-lt"/>
                <a:cs typeface="Arial" panose="020B0604020202020204" pitchFamily="34" charset="0"/>
              </a:rPr>
            </a:br>
            <a:r>
              <a:rPr lang="en-US" sz="2800" b="1" dirty="0">
                <a:solidFill>
                  <a:srgbClr val="002060"/>
                </a:solidFill>
                <a:latin typeface="+mn-lt"/>
                <a:cs typeface="Arial" panose="020B0604020202020204" pitchFamily="34" charset="0"/>
              </a:rPr>
              <a:t>Adverse Events¹</a:t>
            </a:r>
          </a:p>
        </p:txBody>
      </p:sp>
      <p:sp>
        <p:nvSpPr>
          <p:cNvPr id="5" name="Rectangle 4"/>
          <p:cNvSpPr/>
          <p:nvPr/>
        </p:nvSpPr>
        <p:spPr>
          <a:xfrm>
            <a:off x="2143847" y="6333592"/>
            <a:ext cx="10040983" cy="461665"/>
          </a:xfrm>
          <a:prstGeom prst="rect">
            <a:avLst/>
          </a:prstGeom>
        </p:spPr>
        <p:txBody>
          <a:bodyPr wrap="square">
            <a:spAutoFit/>
          </a:bodyPr>
          <a:lstStyle/>
          <a:p>
            <a:r>
              <a:rPr lang="en-US" sz="1200" dirty="0"/>
              <a:t>1- EMPEROR-Reduced Trial Marta </a:t>
            </a:r>
            <a:r>
              <a:rPr lang="en-US" sz="1200" dirty="0" err="1"/>
              <a:t>Cobo</a:t>
            </a:r>
            <a:r>
              <a:rPr lang="en-US" sz="1200" dirty="0"/>
              <a:t> Marcos M. Packer presentation ESC 2020</a:t>
            </a:r>
          </a:p>
          <a:p>
            <a:r>
              <a:rPr lang="en-US" sz="1200" dirty="0"/>
              <a:t>2- New England Journal of Medicine. 2020 Oct 8;383(15):1413-24.</a:t>
            </a:r>
          </a:p>
        </p:txBody>
      </p:sp>
      <p:sp>
        <p:nvSpPr>
          <p:cNvPr id="6" name="Rectangle 5"/>
          <p:cNvSpPr/>
          <p:nvPr/>
        </p:nvSpPr>
        <p:spPr>
          <a:xfrm>
            <a:off x="185492" y="1848957"/>
            <a:ext cx="3579223" cy="3416320"/>
          </a:xfrm>
          <a:prstGeom prst="rect">
            <a:avLst/>
          </a:prstGeom>
        </p:spPr>
        <p:txBody>
          <a:bodyPr wrap="square">
            <a:spAutoFit/>
          </a:bodyPr>
          <a:lstStyle/>
          <a:p>
            <a:pPr marL="285750" indent="-285750">
              <a:buFont typeface="Wingdings" panose="05000000000000000000" pitchFamily="2" charset="2"/>
              <a:buChar char="ü"/>
            </a:pPr>
            <a:r>
              <a:rPr lang="en-US" dirty="0"/>
              <a:t>Uncomplicated genital tract infection was reported more frequently with empagliflozin than with placebo².</a:t>
            </a:r>
          </a:p>
          <a:p>
            <a:endParaRPr lang="en-US" dirty="0"/>
          </a:p>
          <a:p>
            <a:pPr marL="285750" indent="-285750">
              <a:buFont typeface="Wingdings" panose="05000000000000000000" pitchFamily="2" charset="2"/>
              <a:buChar char="ü"/>
            </a:pPr>
            <a:r>
              <a:rPr lang="en-US" dirty="0"/>
              <a:t>Safety concerns that have been seen with other drugs for heart </a:t>
            </a:r>
            <a:r>
              <a:rPr lang="fr-FR" dirty="0" err="1"/>
              <a:t>failure</a:t>
            </a:r>
            <a:r>
              <a:rPr lang="fr-FR" dirty="0"/>
              <a:t> (</a:t>
            </a:r>
            <a:r>
              <a:rPr lang="fr-FR" dirty="0" err="1"/>
              <a:t>e.g</a:t>
            </a:r>
            <a:r>
              <a:rPr lang="fr-FR" dirty="0"/>
              <a:t>., hypotension, volume </a:t>
            </a:r>
            <a:r>
              <a:rPr lang="fr-FR" dirty="0" err="1"/>
              <a:t>depletion</a:t>
            </a:r>
            <a:r>
              <a:rPr lang="fr-FR" dirty="0"/>
              <a:t>, </a:t>
            </a:r>
            <a:r>
              <a:rPr lang="fr-FR" dirty="0" err="1"/>
              <a:t>renal</a:t>
            </a:r>
            <a:r>
              <a:rPr lang="fr-FR" dirty="0"/>
              <a:t> </a:t>
            </a:r>
            <a:r>
              <a:rPr lang="en-US" dirty="0"/>
              <a:t>dysfunction, bradycardia, and hyperkalemia) were not evident with empagliflozin².</a:t>
            </a:r>
          </a:p>
        </p:txBody>
      </p:sp>
      <p:pic>
        <p:nvPicPr>
          <p:cNvPr id="3" name="Picture 2"/>
          <p:cNvPicPr>
            <a:picLocks noChangeAspect="1"/>
          </p:cNvPicPr>
          <p:nvPr/>
        </p:nvPicPr>
        <p:blipFill>
          <a:blip r:embed="rId2"/>
          <a:stretch>
            <a:fillRect/>
          </a:stretch>
        </p:blipFill>
        <p:spPr>
          <a:xfrm>
            <a:off x="3569208" y="1157013"/>
            <a:ext cx="8546592" cy="4631658"/>
          </a:xfrm>
          <a:prstGeom prst="rect">
            <a:avLst/>
          </a:prstGeom>
        </p:spPr>
      </p:pic>
      <p:sp>
        <p:nvSpPr>
          <p:cNvPr id="4" name="Slide Number Placeholder 3"/>
          <p:cNvSpPr>
            <a:spLocks noGrp="1"/>
          </p:cNvSpPr>
          <p:nvPr>
            <p:ph type="sldNum" sz="quarter" idx="12"/>
          </p:nvPr>
        </p:nvSpPr>
        <p:spPr/>
        <p:txBody>
          <a:bodyPr/>
          <a:lstStyle/>
          <a:p>
            <a:fld id="{88C14B4A-0E78-4FD9-B00E-C92118E778E8}" type="slidenum">
              <a:rPr lang="en-US" smtClean="0">
                <a:solidFill>
                  <a:srgbClr val="595959">
                    <a:tint val="75000"/>
                  </a:srgbClr>
                </a:solidFill>
              </a:rPr>
              <a:pPr/>
              <a:t>20</a:t>
            </a:fld>
            <a:endParaRPr lang="en-US">
              <a:solidFill>
                <a:srgbClr val="595959">
                  <a:tint val="75000"/>
                </a:srgbClr>
              </a:solidFill>
            </a:endParaRPr>
          </a:p>
        </p:txBody>
      </p:sp>
    </p:spTree>
    <p:extLst>
      <p:ext uri="{BB962C8B-B14F-4D97-AF65-F5344CB8AC3E}">
        <p14:creationId xmlns:p14="http://schemas.microsoft.com/office/powerpoint/2010/main" val="3695008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762000" y="138044"/>
            <a:ext cx="10515600" cy="1125616"/>
          </a:xfrm>
          <a:solidFill>
            <a:schemeClr val="bg1"/>
          </a:solidFill>
        </p:spPr>
        <p:txBody>
          <a:bodyPr>
            <a:normAutofit/>
          </a:bodyPr>
          <a:lstStyle/>
          <a:p>
            <a:r>
              <a:rPr lang="en-US" sz="2800" b="1" dirty="0">
                <a:solidFill>
                  <a:srgbClr val="002060"/>
                </a:solidFill>
                <a:latin typeface="+mn-lt"/>
                <a:cs typeface="Arial" panose="020B0604020202020204" pitchFamily="34" charset="0"/>
              </a:rPr>
              <a:t>EMPEROR-Reduced:</a:t>
            </a:r>
            <a:r>
              <a:rPr lang="en-US" sz="3600" b="1" dirty="0">
                <a:solidFill>
                  <a:srgbClr val="002060"/>
                </a:solidFill>
                <a:latin typeface="+mn-lt"/>
                <a:cs typeface="Arial" panose="020B0604020202020204" pitchFamily="34" charset="0"/>
              </a:rPr>
              <a:t/>
            </a:r>
            <a:br>
              <a:rPr lang="en-US" sz="3600" b="1" dirty="0">
                <a:solidFill>
                  <a:srgbClr val="002060"/>
                </a:solidFill>
                <a:latin typeface="+mn-lt"/>
                <a:cs typeface="Arial" panose="020B0604020202020204" pitchFamily="34" charset="0"/>
              </a:rPr>
            </a:br>
            <a:r>
              <a:rPr lang="en-US" sz="2600" b="1" dirty="0">
                <a:solidFill>
                  <a:srgbClr val="002060"/>
                </a:solidFill>
                <a:latin typeface="+mn-lt"/>
                <a:cs typeface="Arial" panose="020B0604020202020204" pitchFamily="34" charset="0"/>
              </a:rPr>
              <a:t>Conclusion¹</a:t>
            </a:r>
          </a:p>
        </p:txBody>
      </p:sp>
      <p:sp>
        <p:nvSpPr>
          <p:cNvPr id="10" name="Rectangle 9"/>
          <p:cNvSpPr/>
          <p:nvPr/>
        </p:nvSpPr>
        <p:spPr>
          <a:xfrm>
            <a:off x="762000" y="5173058"/>
            <a:ext cx="10184675" cy="1200329"/>
          </a:xfrm>
          <a:prstGeom prst="rect">
            <a:avLst/>
          </a:prstGeom>
        </p:spPr>
        <p:txBody>
          <a:bodyPr wrap="square">
            <a:spAutoFit/>
          </a:bodyPr>
          <a:lstStyle/>
          <a:p>
            <a:pPr marL="285750" indent="-285750">
              <a:buFont typeface="Wingdings" panose="05000000000000000000" pitchFamily="2" charset="2"/>
              <a:buChar char="ü"/>
            </a:pPr>
            <a:r>
              <a:rPr lang="en-US" dirty="0"/>
              <a:t>Overall, in this trial, empagliflozin was associated with a lower combined risk of cardiovascular death or hospitalization for heart failure than placebo and with a slower progressive decline in renal function in patients with chronic heart failure and a reduced ejection fraction, regardless of the presence or absence of diabetes.</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514" y="1612311"/>
            <a:ext cx="11829773" cy="2813065"/>
          </a:xfrm>
          <a:prstGeom prst="rect">
            <a:avLst/>
          </a:prstGeom>
        </p:spPr>
      </p:pic>
      <p:sp>
        <p:nvSpPr>
          <p:cNvPr id="9" name="Rounded Rectangle 8"/>
          <p:cNvSpPr/>
          <p:nvPr/>
        </p:nvSpPr>
        <p:spPr>
          <a:xfrm>
            <a:off x="6056355" y="4057650"/>
            <a:ext cx="957262" cy="12085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i="1" dirty="0">
                <a:solidFill>
                  <a:schemeClr val="tx1"/>
                </a:solidFill>
              </a:rPr>
              <a:t>388 vs 553</a:t>
            </a:r>
          </a:p>
        </p:txBody>
      </p:sp>
      <p:sp>
        <p:nvSpPr>
          <p:cNvPr id="3" name="Slide Number Placeholder 2"/>
          <p:cNvSpPr>
            <a:spLocks noGrp="1"/>
          </p:cNvSpPr>
          <p:nvPr>
            <p:ph type="sldNum" sz="quarter" idx="12"/>
          </p:nvPr>
        </p:nvSpPr>
        <p:spPr/>
        <p:txBody>
          <a:bodyPr/>
          <a:lstStyle/>
          <a:p>
            <a:fld id="{88C14B4A-0E78-4FD9-B00E-C92118E778E8}" type="slidenum">
              <a:rPr lang="en-US" smtClean="0">
                <a:solidFill>
                  <a:srgbClr val="595959">
                    <a:tint val="75000"/>
                  </a:srgbClr>
                </a:solidFill>
              </a:rPr>
              <a:pPr/>
              <a:t>21</a:t>
            </a:fld>
            <a:endParaRPr lang="en-US">
              <a:solidFill>
                <a:srgbClr val="595959">
                  <a:tint val="75000"/>
                </a:srgbClr>
              </a:solidFill>
            </a:endParaRPr>
          </a:p>
        </p:txBody>
      </p:sp>
      <p:sp>
        <p:nvSpPr>
          <p:cNvPr id="4" name="Rectangle 3"/>
          <p:cNvSpPr/>
          <p:nvPr/>
        </p:nvSpPr>
        <p:spPr>
          <a:xfrm>
            <a:off x="1282890" y="1992573"/>
            <a:ext cx="464023" cy="2320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781605" y="2313088"/>
            <a:ext cx="464023" cy="2320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050878" y="2203904"/>
            <a:ext cx="579005" cy="369332"/>
          </a:xfrm>
          <a:prstGeom prst="rect">
            <a:avLst/>
          </a:prstGeom>
          <a:noFill/>
        </p:spPr>
        <p:txBody>
          <a:bodyPr wrap="none" rtlCol="0">
            <a:spAutoFit/>
          </a:bodyPr>
          <a:lstStyle/>
          <a:p>
            <a:r>
              <a:rPr lang="en-US" b="1" dirty="0">
                <a:solidFill>
                  <a:srgbClr val="6B0708"/>
                </a:solidFill>
              </a:rPr>
              <a:t>HHF</a:t>
            </a:r>
          </a:p>
        </p:txBody>
      </p:sp>
      <p:sp>
        <p:nvSpPr>
          <p:cNvPr id="14" name="TextBox 13"/>
          <p:cNvSpPr txBox="1"/>
          <p:nvPr/>
        </p:nvSpPr>
        <p:spPr>
          <a:xfrm>
            <a:off x="6716988" y="2247120"/>
            <a:ext cx="579005" cy="369332"/>
          </a:xfrm>
          <a:prstGeom prst="rect">
            <a:avLst/>
          </a:prstGeom>
          <a:noFill/>
        </p:spPr>
        <p:txBody>
          <a:bodyPr wrap="none" rtlCol="0">
            <a:spAutoFit/>
          </a:bodyPr>
          <a:lstStyle/>
          <a:p>
            <a:r>
              <a:rPr lang="en-US" b="1" dirty="0">
                <a:solidFill>
                  <a:srgbClr val="6B0708"/>
                </a:solidFill>
              </a:rPr>
              <a:t>HHF</a:t>
            </a:r>
          </a:p>
        </p:txBody>
      </p:sp>
      <p:sp>
        <p:nvSpPr>
          <p:cNvPr id="15" name="TextBox 14">
            <a:extLst>
              <a:ext uri="{FF2B5EF4-FFF2-40B4-BE49-F238E27FC236}">
                <a16:creationId xmlns:a16="http://schemas.microsoft.com/office/drawing/2014/main" id="{D588DA72-650D-41BD-9243-D3D140CA1DC9}"/>
              </a:ext>
            </a:extLst>
          </p:cNvPr>
          <p:cNvSpPr txBox="1"/>
          <p:nvPr/>
        </p:nvSpPr>
        <p:spPr>
          <a:xfrm>
            <a:off x="2123768" y="6538912"/>
            <a:ext cx="6096000" cy="261610"/>
          </a:xfrm>
          <a:prstGeom prst="rect">
            <a:avLst/>
          </a:prstGeom>
          <a:noFill/>
        </p:spPr>
        <p:txBody>
          <a:bodyPr wrap="square">
            <a:spAutoFit/>
          </a:bodyPr>
          <a:lstStyle/>
          <a:p>
            <a:r>
              <a:rPr lang="en-US" sz="1100" dirty="0"/>
              <a:t>1. New England Journal of Medicine. 2020 Oct 8;383(15):1413-24.</a:t>
            </a:r>
          </a:p>
        </p:txBody>
      </p:sp>
    </p:spTree>
    <p:custDataLst>
      <p:tags r:id="rId1"/>
    </p:custDataLst>
    <p:extLst>
      <p:ext uri="{BB962C8B-B14F-4D97-AF65-F5344CB8AC3E}">
        <p14:creationId xmlns:p14="http://schemas.microsoft.com/office/powerpoint/2010/main" val="2918228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circle(in)">
                                      <p:cBhvr>
                                        <p:cTn id="7" dur="2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0565B1F-27F0-4FA3-926E-072E03B73274}"/>
              </a:ext>
            </a:extLst>
          </p:cNvPr>
          <p:cNvGrpSpPr/>
          <p:nvPr/>
        </p:nvGrpSpPr>
        <p:grpSpPr>
          <a:xfrm>
            <a:off x="0" y="3521828"/>
            <a:ext cx="12208142" cy="2584004"/>
            <a:chOff x="0" y="1761854"/>
            <a:chExt cx="12208142" cy="2584004"/>
          </a:xfrm>
        </p:grpSpPr>
        <p:sp>
          <p:nvSpPr>
            <p:cNvPr id="11" name="Rectangle 10">
              <a:extLst>
                <a:ext uri="{FF2B5EF4-FFF2-40B4-BE49-F238E27FC236}">
                  <a16:creationId xmlns:a16="http://schemas.microsoft.com/office/drawing/2014/main" id="{60A736BF-8FDE-4F02-BE38-795250CDC456}"/>
                </a:ext>
              </a:extLst>
            </p:cNvPr>
            <p:cNvSpPr/>
            <p:nvPr/>
          </p:nvSpPr>
          <p:spPr>
            <a:xfrm>
              <a:off x="0" y="1761854"/>
              <a:ext cx="12208142" cy="1676978"/>
            </a:xfrm>
            <a:prstGeom prst="rect">
              <a:avLst/>
            </a:prstGeom>
            <a:solidFill>
              <a:schemeClr val="accent6">
                <a:lumMod val="20000"/>
                <a:lumOff val="80000"/>
                <a:alpha val="75000"/>
              </a:scheme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white"/>
                </a:solidFill>
                <a:effectLst/>
                <a:uLnTx/>
                <a:uFillTx/>
                <a:latin typeface="Calibri"/>
                <a:ea typeface="+mn-ea"/>
                <a:cs typeface="+mn-cs"/>
              </a:endParaRPr>
            </a:p>
          </p:txBody>
        </p:sp>
        <p:sp>
          <p:nvSpPr>
            <p:cNvPr id="20" name="Rectangle 19">
              <a:extLst>
                <a:ext uri="{FF2B5EF4-FFF2-40B4-BE49-F238E27FC236}">
                  <a16:creationId xmlns:a16="http://schemas.microsoft.com/office/drawing/2014/main" id="{63877391-754A-4D9D-8459-524C14DBD563}"/>
                </a:ext>
              </a:extLst>
            </p:cNvPr>
            <p:cNvSpPr/>
            <p:nvPr/>
          </p:nvSpPr>
          <p:spPr>
            <a:xfrm>
              <a:off x="0" y="3429000"/>
              <a:ext cx="12208142" cy="916858"/>
            </a:xfrm>
            <a:prstGeom prst="rect">
              <a:avLst/>
            </a:prstGeom>
            <a:solidFill>
              <a:sysClr val="window" lastClr="FFFFFF">
                <a:lumMod val="95000"/>
                <a:alpha val="75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white"/>
                </a:solidFill>
                <a:effectLst/>
                <a:uLnTx/>
                <a:uFillTx/>
                <a:latin typeface="Calibri"/>
                <a:ea typeface="+mn-ea"/>
                <a:cs typeface="+mn-cs"/>
              </a:endParaRPr>
            </a:p>
          </p:txBody>
        </p:sp>
        <p:sp>
          <p:nvSpPr>
            <p:cNvPr id="21" name="TextBox 20">
              <a:extLst>
                <a:ext uri="{FF2B5EF4-FFF2-40B4-BE49-F238E27FC236}">
                  <a16:creationId xmlns:a16="http://schemas.microsoft.com/office/drawing/2014/main" id="{C17648BD-ED94-44FC-9C9A-BE683C97C4DE}"/>
                </a:ext>
              </a:extLst>
            </p:cNvPr>
            <p:cNvSpPr txBox="1"/>
            <p:nvPr/>
          </p:nvSpPr>
          <p:spPr>
            <a:xfrm>
              <a:off x="1285536" y="2423169"/>
              <a:ext cx="8250349" cy="1015663"/>
            </a:xfrm>
            <a:prstGeom prst="rect">
              <a:avLst/>
            </a:prstGeom>
            <a:noFill/>
          </p:spPr>
          <p:txBody>
            <a:bodyPr wrap="square">
              <a:spAutoFit/>
            </a:bodyPr>
            <a:lstStyle/>
            <a:p>
              <a:r>
                <a:rPr lang="en-US" sz="6000" b="1" dirty="0">
                  <a:solidFill>
                    <a:srgbClr val="002060"/>
                  </a:solidFill>
                </a:rPr>
                <a:t>EMPEROR-Preserved</a:t>
              </a:r>
              <a:endParaRPr lang="en-US" sz="6000" dirty="0">
                <a:solidFill>
                  <a:srgbClr val="002060"/>
                </a:solidFill>
              </a:endParaRPr>
            </a:p>
          </p:txBody>
        </p:sp>
        <p:sp>
          <p:nvSpPr>
            <p:cNvPr id="22" name="TextBox 21">
              <a:extLst>
                <a:ext uri="{FF2B5EF4-FFF2-40B4-BE49-F238E27FC236}">
                  <a16:creationId xmlns:a16="http://schemas.microsoft.com/office/drawing/2014/main" id="{510A18FE-3C80-4533-80C9-3D5A8F2E134D}"/>
                </a:ext>
              </a:extLst>
            </p:cNvPr>
            <p:cNvSpPr txBox="1"/>
            <p:nvPr/>
          </p:nvSpPr>
          <p:spPr>
            <a:xfrm>
              <a:off x="1285536" y="3429000"/>
              <a:ext cx="10661953" cy="461665"/>
            </a:xfrm>
            <a:prstGeom prst="rect">
              <a:avLst/>
            </a:prstGeom>
            <a:noFill/>
          </p:spPr>
          <p:txBody>
            <a:bodyPr wrap="square">
              <a:spAutoFit/>
            </a:bodyPr>
            <a:lstStyle/>
            <a:p>
              <a:r>
                <a:rPr lang="en-US" sz="2400" i="1" dirty="0">
                  <a:solidFill>
                    <a:schemeClr val="bg2">
                      <a:lumMod val="10000"/>
                    </a:schemeClr>
                  </a:solidFill>
                </a:rPr>
                <a:t>Empagliflozin in Heart Failure with a Preserved Ejection Fraction</a:t>
              </a:r>
            </a:p>
          </p:txBody>
        </p:sp>
      </p:grpSp>
      <p:pic>
        <p:nvPicPr>
          <p:cNvPr id="9" name="Picture 8">
            <a:extLst>
              <a:ext uri="{FF2B5EF4-FFF2-40B4-BE49-F238E27FC236}">
                <a16:creationId xmlns:a16="http://schemas.microsoft.com/office/drawing/2014/main" id="{16155557-CA1A-4BC7-B803-64B45F8F03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4420" y="248517"/>
            <a:ext cx="6876115" cy="3649135"/>
          </a:xfrm>
          <a:prstGeom prst="rect">
            <a:avLst/>
          </a:prstGeom>
          <a:ln>
            <a:noFill/>
          </a:ln>
          <a:effectLst>
            <a:outerShdw blurRad="50800" dist="38100" dir="2700000" algn="tl" rotWithShape="0">
              <a:prstClr val="black">
                <a:alpha val="40000"/>
              </a:prstClr>
            </a:outerShdw>
          </a:effectLst>
        </p:spPr>
      </p:pic>
      <p:sp>
        <p:nvSpPr>
          <p:cNvPr id="10" name="Rectangle 9">
            <a:extLst>
              <a:ext uri="{FF2B5EF4-FFF2-40B4-BE49-F238E27FC236}">
                <a16:creationId xmlns:a16="http://schemas.microsoft.com/office/drawing/2014/main" id="{D5065A5F-891C-4C51-9885-BD5291B86660}"/>
              </a:ext>
            </a:extLst>
          </p:cNvPr>
          <p:cNvSpPr/>
          <p:nvPr/>
        </p:nvSpPr>
        <p:spPr>
          <a:xfrm>
            <a:off x="2144269" y="6538912"/>
            <a:ext cx="4249881" cy="261610"/>
          </a:xfrm>
          <a:prstGeom prst="rect">
            <a:avLst/>
          </a:prstGeom>
        </p:spPr>
        <p:txBody>
          <a:bodyPr wrap="none">
            <a:spAutoFit/>
          </a:bodyPr>
          <a:lstStyle/>
          <a:p>
            <a:r>
              <a:rPr lang="en-US" sz="1100" b="0" i="0" dirty="0">
                <a:solidFill>
                  <a:srgbClr val="222222"/>
                </a:solidFill>
                <a:effectLst/>
                <a:latin typeface="Arial" panose="020B0604020202020204" pitchFamily="34" charset="0"/>
              </a:rPr>
              <a:t>New England Journal of Medicine. 2021 Oct 14;385(16):1451-61.</a:t>
            </a:r>
            <a:endParaRPr lang="en-US" sz="1100" dirty="0"/>
          </a:p>
        </p:txBody>
      </p:sp>
    </p:spTree>
    <p:extLst>
      <p:ext uri="{BB962C8B-B14F-4D97-AF65-F5344CB8AC3E}">
        <p14:creationId xmlns:p14="http://schemas.microsoft.com/office/powerpoint/2010/main" val="1215001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9312" y="51505"/>
            <a:ext cx="11189169" cy="1325563"/>
          </a:xfrm>
        </p:spPr>
        <p:txBody>
          <a:bodyPr>
            <a:normAutofit/>
          </a:bodyPr>
          <a:lstStyle/>
          <a:p>
            <a:pPr>
              <a:lnSpc>
                <a:spcPct val="100000"/>
              </a:lnSpc>
            </a:pPr>
            <a:r>
              <a:rPr lang="en-US" sz="2800" b="1" dirty="0">
                <a:solidFill>
                  <a:srgbClr val="002060"/>
                </a:solidFill>
                <a:latin typeface="Calibri" panose="020F0502020204030204" pitchFamily="34" charset="0"/>
                <a:cs typeface="Calibri" panose="020F0502020204030204" pitchFamily="34" charset="0"/>
              </a:rPr>
              <a:t>EMPEROR-Preserved:</a:t>
            </a:r>
            <a:r>
              <a:rPr lang="en-US" sz="2600" b="1" dirty="0">
                <a:solidFill>
                  <a:srgbClr val="002060"/>
                </a:solidFill>
              </a:rPr>
              <a:t/>
            </a:r>
            <a:br>
              <a:rPr lang="en-US" sz="2600" b="1" dirty="0">
                <a:solidFill>
                  <a:srgbClr val="002060"/>
                </a:solidFill>
              </a:rPr>
            </a:br>
            <a:r>
              <a:rPr lang="en-US" sz="2600" b="1" dirty="0">
                <a:solidFill>
                  <a:srgbClr val="002060"/>
                </a:solidFill>
              </a:rPr>
              <a:t>Empagliflozin Group Had Lower Incidence of Cardiovascular Death or Hospitalization for Heart Failure¹ </a:t>
            </a:r>
          </a:p>
        </p:txBody>
      </p:sp>
      <p:pic>
        <p:nvPicPr>
          <p:cNvPr id="4" name="Content Placeholder 3"/>
          <p:cNvPicPr>
            <a:picLocks noGrp="1" noChangeAspect="1"/>
          </p:cNvPicPr>
          <p:nvPr>
            <p:ph idx="1"/>
          </p:nvPr>
        </p:nvPicPr>
        <p:blipFill>
          <a:blip r:embed="rId2"/>
          <a:stretch>
            <a:fillRect/>
          </a:stretch>
        </p:blipFill>
        <p:spPr>
          <a:xfrm>
            <a:off x="1217749" y="1462312"/>
            <a:ext cx="6805374" cy="4054456"/>
          </a:xfrm>
          <a:prstGeom prst="rect">
            <a:avLst/>
          </a:prstGeom>
        </p:spPr>
      </p:pic>
      <p:sp>
        <p:nvSpPr>
          <p:cNvPr id="5" name="Rectangle 4"/>
          <p:cNvSpPr/>
          <p:nvPr/>
        </p:nvSpPr>
        <p:spPr>
          <a:xfrm>
            <a:off x="2145534" y="6538912"/>
            <a:ext cx="4041491" cy="261610"/>
          </a:xfrm>
          <a:prstGeom prst="rect">
            <a:avLst/>
          </a:prstGeom>
        </p:spPr>
        <p:txBody>
          <a:bodyPr wrap="none">
            <a:spAutoFit/>
          </a:bodyPr>
          <a:lstStyle/>
          <a:p>
            <a:r>
              <a:rPr lang="en-US" sz="1100" b="0" i="0" dirty="0">
                <a:effectLst/>
                <a:latin typeface="Calibri" panose="020F0502020204030204" pitchFamily="34" charset="0"/>
                <a:cs typeface="Calibri" panose="020F0502020204030204" pitchFamily="34" charset="0"/>
              </a:rPr>
              <a:t>1- New England Journal of Medicine. 2021 Oct 14;385(16):1451-61.</a:t>
            </a:r>
            <a:endParaRPr lang="en-US" sz="1100" dirty="0">
              <a:latin typeface="Calibri" panose="020F0502020204030204" pitchFamily="34" charset="0"/>
              <a:cs typeface="Calibri" panose="020F0502020204030204" pitchFamily="34" charset="0"/>
            </a:endParaRPr>
          </a:p>
        </p:txBody>
      </p:sp>
      <p:sp>
        <p:nvSpPr>
          <p:cNvPr id="7" name="Down Arrow 6"/>
          <p:cNvSpPr/>
          <p:nvPr/>
        </p:nvSpPr>
        <p:spPr>
          <a:xfrm>
            <a:off x="9044921" y="1582763"/>
            <a:ext cx="2308879" cy="1551056"/>
          </a:xfrm>
          <a:prstGeom prst="downArrow">
            <a:avLst/>
          </a:prstGeom>
          <a:solidFill>
            <a:srgbClr val="00206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21%</a:t>
            </a:r>
          </a:p>
        </p:txBody>
      </p:sp>
      <p:sp>
        <p:nvSpPr>
          <p:cNvPr id="9" name="Rectangle 8"/>
          <p:cNvSpPr/>
          <p:nvPr/>
        </p:nvSpPr>
        <p:spPr>
          <a:xfrm>
            <a:off x="8130003" y="4386362"/>
            <a:ext cx="2844248" cy="738664"/>
          </a:xfrm>
          <a:prstGeom prst="rect">
            <a:avLst/>
          </a:prstGeom>
        </p:spPr>
        <p:txBody>
          <a:bodyPr wrap="square">
            <a:spAutoFit/>
          </a:bodyPr>
          <a:lstStyle/>
          <a:p>
            <a:r>
              <a:rPr lang="en-US" sz="1050" dirty="0"/>
              <a:t>415 patients (13.8%) in the</a:t>
            </a:r>
          </a:p>
          <a:p>
            <a:r>
              <a:rPr lang="en-US" sz="1050" dirty="0"/>
              <a:t>empagliflozin group and in 511 patients (17.1%)</a:t>
            </a:r>
          </a:p>
          <a:p>
            <a:r>
              <a:rPr lang="en-US" sz="1050" dirty="0"/>
              <a:t>in the placebo group (6.9 vs. 8.7 events per 100</a:t>
            </a:r>
          </a:p>
          <a:p>
            <a:r>
              <a:rPr lang="en-US" sz="1050" dirty="0"/>
              <a:t>patient-years</a:t>
            </a:r>
          </a:p>
        </p:txBody>
      </p:sp>
      <p:sp>
        <p:nvSpPr>
          <p:cNvPr id="10" name="Rectangle 9"/>
          <p:cNvSpPr/>
          <p:nvPr/>
        </p:nvSpPr>
        <p:spPr>
          <a:xfrm>
            <a:off x="8130003" y="3249199"/>
            <a:ext cx="4178236" cy="707886"/>
          </a:xfrm>
          <a:prstGeom prst="rect">
            <a:avLst/>
          </a:prstGeom>
        </p:spPr>
        <p:txBody>
          <a:bodyPr wrap="square">
            <a:spAutoFit/>
          </a:bodyPr>
          <a:lstStyle/>
          <a:p>
            <a:pPr algn="ctr"/>
            <a:r>
              <a:rPr lang="en-US" sz="2800" b="1" dirty="0">
                <a:latin typeface="Calibri" panose="020F0502020204030204" pitchFamily="34" charset="0"/>
                <a:cs typeface="Calibri" panose="020F0502020204030204" pitchFamily="34" charset="0"/>
              </a:rPr>
              <a:t>P&lt;0.001</a:t>
            </a:r>
          </a:p>
          <a:p>
            <a:pPr algn="ctr"/>
            <a:r>
              <a:rPr lang="en-US" sz="1200" dirty="0">
                <a:latin typeface="Calibri" panose="020F0502020204030204" pitchFamily="34" charset="0"/>
                <a:cs typeface="Calibri" panose="020F0502020204030204" pitchFamily="34" charset="0"/>
              </a:rPr>
              <a:t>HR</a:t>
            </a:r>
            <a:r>
              <a:rPr lang="pl-PL" sz="1200" dirty="0">
                <a:latin typeface="Calibri" panose="020F0502020204030204" pitchFamily="34" charset="0"/>
                <a:cs typeface="Calibri" panose="020F0502020204030204" pitchFamily="34" charset="0"/>
              </a:rPr>
              <a:t>, 0.79; 95% CI, 0.69 to</a:t>
            </a:r>
            <a:r>
              <a:rPr lang="en-US" sz="1200" dirty="0">
                <a:latin typeface="Calibri" panose="020F0502020204030204" pitchFamily="34" charset="0"/>
                <a:cs typeface="Calibri" panose="020F0502020204030204" pitchFamily="34" charset="0"/>
              </a:rPr>
              <a:t> 0.90</a:t>
            </a:r>
          </a:p>
        </p:txBody>
      </p:sp>
      <p:sp>
        <p:nvSpPr>
          <p:cNvPr id="11" name="Rectangle 10"/>
          <p:cNvSpPr/>
          <p:nvPr/>
        </p:nvSpPr>
        <p:spPr>
          <a:xfrm>
            <a:off x="609814" y="5594349"/>
            <a:ext cx="10972372" cy="830997"/>
          </a:xfrm>
          <a:prstGeom prst="rect">
            <a:avLst/>
          </a:prstGeom>
        </p:spPr>
        <p:txBody>
          <a:bodyPr wrap="square">
            <a:spAutoFit/>
          </a:bodyPr>
          <a:lstStyle/>
          <a:p>
            <a:pPr marL="285750" indent="-285750">
              <a:buFont typeface="Wingdings" panose="05000000000000000000" pitchFamily="2" charset="2"/>
              <a:buChar char="ü"/>
            </a:pPr>
            <a:r>
              <a:rPr lang="en-US" sz="1600" dirty="0"/>
              <a:t>In patients with heart failure and a preserved ejection fraction, SGLT2 inhibition with empagliflozin led to a 21% lower relative risk in the composite of cardiovascular death or hospitalization for heart failure, which was mainly related to a 29% lower risk of hospitalization for heart failure with empagliflozin.</a:t>
            </a:r>
            <a:r>
              <a:rPr lang="en-US" sz="1600" dirty="0">
                <a:latin typeface="Calibri" panose="020F0502020204030204" pitchFamily="34" charset="0"/>
                <a:cs typeface="Calibri" panose="020F0502020204030204" pitchFamily="34" charset="0"/>
              </a:rPr>
              <a:t>¹</a:t>
            </a:r>
            <a:endParaRPr lang="en-US" sz="1600" dirty="0"/>
          </a:p>
        </p:txBody>
      </p:sp>
      <p:sp>
        <p:nvSpPr>
          <p:cNvPr id="3" name="Slide Number Placeholder 2"/>
          <p:cNvSpPr>
            <a:spLocks noGrp="1"/>
          </p:cNvSpPr>
          <p:nvPr>
            <p:ph type="sldNum" sz="quarter" idx="12"/>
          </p:nvPr>
        </p:nvSpPr>
        <p:spPr/>
        <p:txBody>
          <a:bodyPr/>
          <a:lstStyle/>
          <a:p>
            <a:fld id="{5A814A92-0B3F-420C-9DC1-A83C2D42246A}" type="slidenum">
              <a:rPr lang="en-US" smtClean="0"/>
              <a:t>23</a:t>
            </a:fld>
            <a:endParaRPr lang="en-US"/>
          </a:p>
        </p:txBody>
      </p:sp>
    </p:spTree>
    <p:extLst>
      <p:ext uri="{BB962C8B-B14F-4D97-AF65-F5344CB8AC3E}">
        <p14:creationId xmlns:p14="http://schemas.microsoft.com/office/powerpoint/2010/main" val="3462901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5111" y="169638"/>
            <a:ext cx="10515600" cy="620188"/>
          </a:xfrm>
        </p:spPr>
        <p:txBody>
          <a:bodyPr>
            <a:normAutofit fontScale="90000"/>
          </a:bodyPr>
          <a:lstStyle/>
          <a:p>
            <a:r>
              <a:rPr lang="en-US" sz="3100" b="1" dirty="0">
                <a:solidFill>
                  <a:srgbClr val="002060"/>
                </a:solidFill>
                <a:latin typeface="Calibri" panose="020F0502020204030204" pitchFamily="34" charset="0"/>
                <a:cs typeface="Calibri" panose="020F0502020204030204" pitchFamily="34" charset="0"/>
              </a:rPr>
              <a:t>EMPEROR-Preserved:</a:t>
            </a:r>
            <a:r>
              <a:rPr lang="en-US" sz="2800" b="1" dirty="0">
                <a:solidFill>
                  <a:srgbClr val="002060"/>
                </a:solidFill>
                <a:latin typeface="Calibri" panose="020F0502020204030204" pitchFamily="34" charset="0"/>
                <a:cs typeface="Calibri" panose="020F0502020204030204" pitchFamily="34" charset="0"/>
              </a:rPr>
              <a:t/>
            </a:r>
            <a:br>
              <a:rPr lang="en-US" sz="2800" b="1" dirty="0">
                <a:solidFill>
                  <a:srgbClr val="002060"/>
                </a:solidFill>
                <a:latin typeface="Calibri" panose="020F0502020204030204" pitchFamily="34" charset="0"/>
                <a:cs typeface="Calibri" panose="020F0502020204030204" pitchFamily="34" charset="0"/>
              </a:rPr>
            </a:br>
            <a:r>
              <a:rPr lang="en-US" sz="2900" b="1" dirty="0">
                <a:solidFill>
                  <a:srgbClr val="002060"/>
                </a:solidFill>
                <a:latin typeface="Calibri" panose="020F0502020204030204" pitchFamily="34" charset="0"/>
                <a:cs typeface="Calibri" panose="020F0502020204030204" pitchFamily="34" charset="0"/>
              </a:rPr>
              <a:t>Empagliflozin Significantly Slowed Kidney Function Decline¹</a:t>
            </a:r>
          </a:p>
        </p:txBody>
      </p:sp>
      <p:pic>
        <p:nvPicPr>
          <p:cNvPr id="4" name="Content Placeholder 3"/>
          <p:cNvPicPr>
            <a:picLocks noGrp="1" noChangeAspect="1"/>
          </p:cNvPicPr>
          <p:nvPr>
            <p:ph idx="1"/>
          </p:nvPr>
        </p:nvPicPr>
        <p:blipFill>
          <a:blip r:embed="rId2"/>
          <a:stretch>
            <a:fillRect/>
          </a:stretch>
        </p:blipFill>
        <p:spPr>
          <a:xfrm>
            <a:off x="1445523" y="4414266"/>
            <a:ext cx="7797868" cy="635766"/>
          </a:xfrm>
          <a:prstGeom prst="rect">
            <a:avLst/>
          </a:prstGeom>
        </p:spPr>
      </p:pic>
      <p:sp>
        <p:nvSpPr>
          <p:cNvPr id="11" name="Rectangle 10"/>
          <p:cNvSpPr/>
          <p:nvPr/>
        </p:nvSpPr>
        <p:spPr>
          <a:xfrm>
            <a:off x="694500" y="6059869"/>
            <a:ext cx="10676822" cy="584775"/>
          </a:xfrm>
          <a:prstGeom prst="rect">
            <a:avLst/>
          </a:prstGeom>
        </p:spPr>
        <p:txBody>
          <a:bodyPr wrap="square">
            <a:spAutoFit/>
          </a:bodyPr>
          <a:lstStyle/>
          <a:p>
            <a:pPr marL="285750" indent="-285750">
              <a:buFont typeface="Wingdings" panose="05000000000000000000" pitchFamily="2" charset="2"/>
              <a:buChar char="ü"/>
            </a:pPr>
            <a:r>
              <a:rPr lang="en-US" sz="1600" dirty="0"/>
              <a:t>Empagliflozin was associated with a slower progressive decline in renal function in patients with chronic HF and a Preserved EF, regardless of the presence or absence of diabetes.</a:t>
            </a:r>
            <a:r>
              <a:rPr lang="en-US" sz="1600" dirty="0">
                <a:latin typeface="Calibri" panose="020F0502020204030204" pitchFamily="34" charset="0"/>
                <a:cs typeface="Calibri" panose="020F0502020204030204" pitchFamily="34" charset="0"/>
              </a:rPr>
              <a:t>¹</a:t>
            </a:r>
            <a:endParaRPr lang="en-US" sz="1600" dirty="0"/>
          </a:p>
        </p:txBody>
      </p:sp>
      <p:sp>
        <p:nvSpPr>
          <p:cNvPr id="12" name="Rectangle 11"/>
          <p:cNvSpPr/>
          <p:nvPr/>
        </p:nvSpPr>
        <p:spPr>
          <a:xfrm>
            <a:off x="2041292" y="6560272"/>
            <a:ext cx="4041491" cy="261610"/>
          </a:xfrm>
          <a:prstGeom prst="rect">
            <a:avLst/>
          </a:prstGeom>
        </p:spPr>
        <p:txBody>
          <a:bodyPr wrap="none">
            <a:spAutoFit/>
          </a:bodyPr>
          <a:lstStyle/>
          <a:p>
            <a:r>
              <a:rPr lang="en-US" sz="1100" b="0" i="0" dirty="0">
                <a:effectLst/>
                <a:latin typeface="Calibri" panose="020F0502020204030204" pitchFamily="34" charset="0"/>
                <a:cs typeface="Calibri" panose="020F0502020204030204" pitchFamily="34" charset="0"/>
              </a:rPr>
              <a:t>1- New England Journal of Medicine. 2021 Oct 14;385(16):1451-61.</a:t>
            </a:r>
            <a:endParaRPr lang="en-US" sz="1100" dirty="0">
              <a:latin typeface="Calibri" panose="020F0502020204030204" pitchFamily="34" charset="0"/>
              <a:cs typeface="Calibri" panose="020F0502020204030204" pitchFamily="34" charset="0"/>
            </a:endParaRPr>
          </a:p>
        </p:txBody>
      </p:sp>
      <p:pic>
        <p:nvPicPr>
          <p:cNvPr id="16" name="Picture 15"/>
          <p:cNvPicPr>
            <a:picLocks noChangeAspect="1"/>
          </p:cNvPicPr>
          <p:nvPr/>
        </p:nvPicPr>
        <p:blipFill>
          <a:blip r:embed="rId3"/>
          <a:stretch>
            <a:fillRect/>
          </a:stretch>
        </p:blipFill>
        <p:spPr>
          <a:xfrm>
            <a:off x="775111" y="819538"/>
            <a:ext cx="5776671" cy="3035875"/>
          </a:xfrm>
          <a:prstGeom prst="rect">
            <a:avLst/>
          </a:prstGeom>
        </p:spPr>
      </p:pic>
      <p:grpSp>
        <p:nvGrpSpPr>
          <p:cNvPr id="21" name="Group 20"/>
          <p:cNvGrpSpPr/>
          <p:nvPr/>
        </p:nvGrpSpPr>
        <p:grpSpPr>
          <a:xfrm>
            <a:off x="775111" y="1848012"/>
            <a:ext cx="9808881" cy="3842485"/>
            <a:chOff x="779929" y="1789022"/>
            <a:chExt cx="9808881" cy="3842485"/>
          </a:xfrm>
        </p:grpSpPr>
        <p:grpSp>
          <p:nvGrpSpPr>
            <p:cNvPr id="19" name="Group 18"/>
            <p:cNvGrpSpPr/>
            <p:nvPr/>
          </p:nvGrpSpPr>
          <p:grpSpPr>
            <a:xfrm>
              <a:off x="1526310" y="1789022"/>
              <a:ext cx="9062500" cy="3739313"/>
              <a:chOff x="1526310" y="1789022"/>
              <a:chExt cx="9062500" cy="3739313"/>
            </a:xfrm>
          </p:grpSpPr>
          <p:pic>
            <p:nvPicPr>
              <p:cNvPr id="5" name="Picture 4"/>
              <p:cNvPicPr>
                <a:picLocks noChangeAspect="1"/>
              </p:cNvPicPr>
              <p:nvPr/>
            </p:nvPicPr>
            <p:blipFill>
              <a:blip r:embed="rId4"/>
              <a:stretch>
                <a:fillRect/>
              </a:stretch>
            </p:blipFill>
            <p:spPr>
              <a:xfrm>
                <a:off x="1730489" y="3867641"/>
                <a:ext cx="6866965" cy="429185"/>
              </a:xfrm>
              <a:prstGeom prst="rect">
                <a:avLst/>
              </a:prstGeom>
            </p:spPr>
          </p:pic>
          <p:pic>
            <p:nvPicPr>
              <p:cNvPr id="6" name="Picture 5"/>
              <p:cNvPicPr>
                <a:picLocks noChangeAspect="1"/>
              </p:cNvPicPr>
              <p:nvPr/>
            </p:nvPicPr>
            <p:blipFill>
              <a:blip r:embed="rId5"/>
              <a:stretch>
                <a:fillRect/>
              </a:stretch>
            </p:blipFill>
            <p:spPr>
              <a:xfrm>
                <a:off x="5464087" y="4963479"/>
                <a:ext cx="2904767" cy="564856"/>
              </a:xfrm>
              <a:prstGeom prst="rect">
                <a:avLst/>
              </a:prstGeom>
            </p:spPr>
          </p:pic>
          <p:pic>
            <p:nvPicPr>
              <p:cNvPr id="10" name="Picture 9"/>
              <p:cNvPicPr>
                <a:picLocks noChangeAspect="1"/>
              </p:cNvPicPr>
              <p:nvPr/>
            </p:nvPicPr>
            <p:blipFill>
              <a:blip r:embed="rId6">
                <a:clrChange>
                  <a:clrFrom>
                    <a:srgbClr val="F7F7F7"/>
                  </a:clrFrom>
                  <a:clrTo>
                    <a:srgbClr val="F7F7F7">
                      <a:alpha val="0"/>
                    </a:srgbClr>
                  </a:clrTo>
                </a:clrChange>
              </a:blip>
              <a:stretch>
                <a:fillRect/>
              </a:stretch>
            </p:blipFill>
            <p:spPr>
              <a:xfrm>
                <a:off x="9845034" y="1789022"/>
                <a:ext cx="743776" cy="640135"/>
              </a:xfrm>
              <a:prstGeom prst="rect">
                <a:avLst/>
              </a:prstGeom>
            </p:spPr>
          </p:pic>
          <p:sp>
            <p:nvSpPr>
              <p:cNvPr id="3" name="Rectangle 2"/>
              <p:cNvSpPr/>
              <p:nvPr/>
            </p:nvSpPr>
            <p:spPr>
              <a:xfrm>
                <a:off x="5667724" y="4892569"/>
                <a:ext cx="376518" cy="1479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409195" y="4966527"/>
                <a:ext cx="376518" cy="1479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7"/>
              <a:stretch>
                <a:fillRect/>
              </a:stretch>
            </p:blipFill>
            <p:spPr>
              <a:xfrm flipV="1">
                <a:off x="6421026" y="4900971"/>
                <a:ext cx="755176" cy="107156"/>
              </a:xfrm>
              <a:prstGeom prst="rect">
                <a:avLst/>
              </a:prstGeom>
              <a:solidFill>
                <a:schemeClr val="bg1">
                  <a:lumMod val="75000"/>
                </a:schemeClr>
              </a:solidFill>
            </p:spPr>
          </p:pic>
          <p:pic>
            <p:nvPicPr>
              <p:cNvPr id="14" name="Picture 13"/>
              <p:cNvPicPr>
                <a:picLocks noChangeAspect="1"/>
              </p:cNvPicPr>
              <p:nvPr/>
            </p:nvPicPr>
            <p:blipFill>
              <a:blip r:embed="rId7"/>
              <a:stretch>
                <a:fillRect/>
              </a:stretch>
            </p:blipFill>
            <p:spPr>
              <a:xfrm>
                <a:off x="1526310" y="4899595"/>
                <a:ext cx="2805817" cy="154661"/>
              </a:xfrm>
              <a:prstGeom prst="rect">
                <a:avLst/>
              </a:prstGeom>
            </p:spPr>
          </p:pic>
          <p:pic>
            <p:nvPicPr>
              <p:cNvPr id="17" name="Picture 16"/>
              <p:cNvPicPr>
                <a:picLocks noChangeAspect="1"/>
              </p:cNvPicPr>
              <p:nvPr/>
            </p:nvPicPr>
            <p:blipFill>
              <a:blip r:embed="rId8"/>
              <a:stretch>
                <a:fillRect/>
              </a:stretch>
            </p:blipFill>
            <p:spPr>
              <a:xfrm>
                <a:off x="7953302" y="4893525"/>
                <a:ext cx="755970" cy="109738"/>
              </a:xfrm>
              <a:prstGeom prst="rect">
                <a:avLst/>
              </a:prstGeom>
            </p:spPr>
          </p:pic>
          <p:pic>
            <p:nvPicPr>
              <p:cNvPr id="18" name="Picture 17"/>
              <p:cNvPicPr>
                <a:picLocks noChangeAspect="1"/>
              </p:cNvPicPr>
              <p:nvPr/>
            </p:nvPicPr>
            <p:blipFill>
              <a:blip r:embed="rId8"/>
              <a:stretch>
                <a:fillRect/>
              </a:stretch>
            </p:blipFill>
            <p:spPr>
              <a:xfrm>
                <a:off x="4956676" y="4958499"/>
                <a:ext cx="755970" cy="109738"/>
              </a:xfrm>
              <a:prstGeom prst="rect">
                <a:avLst/>
              </a:prstGeom>
            </p:spPr>
          </p:pic>
        </p:grpSp>
        <p:sp>
          <p:nvSpPr>
            <p:cNvPr id="20" name="Rounded Rectangle 19"/>
            <p:cNvSpPr/>
            <p:nvPr/>
          </p:nvSpPr>
          <p:spPr>
            <a:xfrm>
              <a:off x="779929" y="3851136"/>
              <a:ext cx="8861612" cy="1780371"/>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Slide Number Placeholder 14"/>
          <p:cNvSpPr>
            <a:spLocks noGrp="1"/>
          </p:cNvSpPr>
          <p:nvPr>
            <p:ph type="sldNum" sz="quarter" idx="12"/>
          </p:nvPr>
        </p:nvSpPr>
        <p:spPr/>
        <p:txBody>
          <a:bodyPr/>
          <a:lstStyle/>
          <a:p>
            <a:fld id="{5A814A92-0B3F-420C-9DC1-A83C2D42246A}" type="slidenum">
              <a:rPr lang="en-US" smtClean="0"/>
              <a:t>24</a:t>
            </a:fld>
            <a:endParaRPr lang="en-US"/>
          </a:p>
        </p:txBody>
      </p:sp>
      <p:sp>
        <p:nvSpPr>
          <p:cNvPr id="8" name="Down Arrow 7"/>
          <p:cNvSpPr/>
          <p:nvPr/>
        </p:nvSpPr>
        <p:spPr>
          <a:xfrm>
            <a:off x="9035198" y="1380564"/>
            <a:ext cx="2308879" cy="1551056"/>
          </a:xfrm>
          <a:prstGeom prst="downArrow">
            <a:avLst>
              <a:gd name="adj1" fmla="val 50000"/>
              <a:gd name="adj2" fmla="val 50000"/>
            </a:avLst>
          </a:prstGeom>
          <a:solidFill>
            <a:srgbClr val="00206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dirty="0">
              <a:solidFill>
                <a:srgbClr val="FF3300"/>
              </a:solidFill>
            </a:endParaRPr>
          </a:p>
        </p:txBody>
      </p:sp>
      <p:sp>
        <p:nvSpPr>
          <p:cNvPr id="9" name="Rectangle 8"/>
          <p:cNvSpPr/>
          <p:nvPr/>
        </p:nvSpPr>
        <p:spPr>
          <a:xfrm>
            <a:off x="8968475" y="2075865"/>
            <a:ext cx="2442327" cy="461665"/>
          </a:xfrm>
          <a:prstGeom prst="rect">
            <a:avLst/>
          </a:prstGeom>
        </p:spPr>
        <p:txBody>
          <a:bodyPr wrap="square">
            <a:spAutoFit/>
          </a:bodyPr>
          <a:lstStyle/>
          <a:p>
            <a:pPr algn="ctr"/>
            <a:r>
              <a:rPr lang="en-US" sz="2400" b="1" dirty="0">
                <a:solidFill>
                  <a:schemeClr val="bg1"/>
                </a:solidFill>
                <a:latin typeface="Calibri" panose="020F0502020204030204" pitchFamily="34" charset="0"/>
                <a:cs typeface="Calibri" panose="020F0502020204030204" pitchFamily="34" charset="0"/>
              </a:rPr>
              <a:t>P&lt;0.001</a:t>
            </a:r>
          </a:p>
        </p:txBody>
      </p:sp>
      <p:sp>
        <p:nvSpPr>
          <p:cNvPr id="23" name="TextBox 22">
            <a:extLst>
              <a:ext uri="{FF2B5EF4-FFF2-40B4-BE49-F238E27FC236}">
                <a16:creationId xmlns:a16="http://schemas.microsoft.com/office/drawing/2014/main" id="{CE4DFA40-D47D-4566-818F-0A299E801745}"/>
              </a:ext>
            </a:extLst>
          </p:cNvPr>
          <p:cNvSpPr txBox="1"/>
          <p:nvPr/>
        </p:nvSpPr>
        <p:spPr>
          <a:xfrm>
            <a:off x="7141638" y="2867500"/>
            <a:ext cx="6096000" cy="861774"/>
          </a:xfrm>
          <a:prstGeom prst="rect">
            <a:avLst/>
          </a:prstGeom>
          <a:noFill/>
        </p:spPr>
        <p:txBody>
          <a:bodyPr wrap="square">
            <a:spAutoFit/>
          </a:bodyPr>
          <a:lstStyle/>
          <a:p>
            <a:pPr algn="ctr"/>
            <a:r>
              <a:rPr lang="en-US" sz="3200" dirty="0"/>
              <a:t>(–1.25 vs. –2.62)</a:t>
            </a:r>
          </a:p>
          <a:p>
            <a:pPr algn="ctr"/>
            <a:r>
              <a:rPr lang="en-US" sz="1800" dirty="0"/>
              <a:t>ml per minute per 1.73 m</a:t>
            </a:r>
            <a:r>
              <a:rPr lang="en-US" sz="1800" baseline="30000" dirty="0"/>
              <a:t>2</a:t>
            </a:r>
            <a:r>
              <a:rPr lang="en-US" sz="1800" dirty="0"/>
              <a:t> per year</a:t>
            </a:r>
            <a:endParaRPr lang="pl-PL" sz="1800" dirty="0"/>
          </a:p>
        </p:txBody>
      </p:sp>
    </p:spTree>
    <p:extLst>
      <p:ext uri="{BB962C8B-B14F-4D97-AF65-F5344CB8AC3E}">
        <p14:creationId xmlns:p14="http://schemas.microsoft.com/office/powerpoint/2010/main" val="1439649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1472" y="-206522"/>
            <a:ext cx="10515600" cy="1325563"/>
          </a:xfrm>
        </p:spPr>
        <p:txBody>
          <a:bodyPr>
            <a:normAutofit/>
          </a:bodyPr>
          <a:lstStyle/>
          <a:p>
            <a:r>
              <a:rPr lang="en-US" sz="2800" b="1" dirty="0">
                <a:solidFill>
                  <a:srgbClr val="002060"/>
                </a:solidFill>
              </a:rPr>
              <a:t>EMPEROR-Preserved: Adverse Events¹</a:t>
            </a:r>
          </a:p>
        </p:txBody>
      </p:sp>
      <p:graphicFrame>
        <p:nvGraphicFramePr>
          <p:cNvPr id="7" name="Table 6"/>
          <p:cNvGraphicFramePr>
            <a:graphicFrameLocks noGrp="1"/>
          </p:cNvGraphicFramePr>
          <p:nvPr/>
        </p:nvGraphicFramePr>
        <p:xfrm>
          <a:off x="2507878" y="1119041"/>
          <a:ext cx="6932703" cy="1280160"/>
        </p:xfrm>
        <a:graphic>
          <a:graphicData uri="http://schemas.openxmlformats.org/drawingml/2006/table">
            <a:tbl>
              <a:tblPr firstRow="1" bandRow="1">
                <a:tableStyleId>{BC89EF96-8CEA-46FF-86C4-4CE0E7609802}</a:tableStyleId>
              </a:tblPr>
              <a:tblGrid>
                <a:gridCol w="2310901">
                  <a:extLst>
                    <a:ext uri="{9D8B030D-6E8A-4147-A177-3AD203B41FA5}">
                      <a16:colId xmlns:a16="http://schemas.microsoft.com/office/drawing/2014/main" val="20000"/>
                    </a:ext>
                  </a:extLst>
                </a:gridCol>
                <a:gridCol w="2310901">
                  <a:extLst>
                    <a:ext uri="{9D8B030D-6E8A-4147-A177-3AD203B41FA5}">
                      <a16:colId xmlns:a16="http://schemas.microsoft.com/office/drawing/2014/main" val="20001"/>
                    </a:ext>
                  </a:extLst>
                </a:gridCol>
                <a:gridCol w="2310901">
                  <a:extLst>
                    <a:ext uri="{9D8B030D-6E8A-4147-A177-3AD203B41FA5}">
                      <a16:colId xmlns:a16="http://schemas.microsoft.com/office/drawing/2014/main" val="20002"/>
                    </a:ext>
                  </a:extLst>
                </a:gridCol>
              </a:tblGrid>
              <a:tr h="667291">
                <a:tc>
                  <a:txBody>
                    <a:bodyPr/>
                    <a:lstStyle/>
                    <a:p>
                      <a:pPr algn="ctr"/>
                      <a:endParaRPr lang="en-US" dirty="0"/>
                    </a:p>
                  </a:txBody>
                  <a:tcPr/>
                </a:tc>
                <a:tc>
                  <a:txBody>
                    <a:bodyPr/>
                    <a:lstStyle/>
                    <a:p>
                      <a:pPr algn="ctr"/>
                      <a:r>
                        <a:rPr lang="en-US" sz="1400" dirty="0"/>
                        <a:t>Empagliflozin</a:t>
                      </a:r>
                    </a:p>
                    <a:p>
                      <a:pPr algn="ctr"/>
                      <a:r>
                        <a:rPr lang="en-US" sz="1400" dirty="0"/>
                        <a:t>(N=2996)</a:t>
                      </a:r>
                    </a:p>
                    <a:p>
                      <a:pPr algn="ctr"/>
                      <a:r>
                        <a:rPr lang="en-US" sz="1400" dirty="0"/>
                        <a:t>n(%)</a:t>
                      </a:r>
                    </a:p>
                  </a:txBody>
                  <a:tcPr/>
                </a:tc>
                <a:tc>
                  <a:txBody>
                    <a:bodyPr/>
                    <a:lstStyle/>
                    <a:p>
                      <a:pPr algn="ctr"/>
                      <a:r>
                        <a:rPr lang="en-US" sz="1400" dirty="0"/>
                        <a:t>Placebo</a:t>
                      </a:r>
                    </a:p>
                    <a:p>
                      <a:pPr algn="ctr"/>
                      <a:r>
                        <a:rPr lang="en-US" sz="1400" dirty="0"/>
                        <a:t>(N=2989)</a:t>
                      </a:r>
                    </a:p>
                    <a:p>
                      <a:pPr algn="ctr"/>
                      <a:r>
                        <a:rPr lang="en-US" sz="1400" dirty="0"/>
                        <a:t>n(%)</a:t>
                      </a:r>
                    </a:p>
                    <a:p>
                      <a:pPr algn="ctr"/>
                      <a:endParaRPr lang="en-US" sz="1400" dirty="0"/>
                    </a:p>
                  </a:txBody>
                  <a:tcPr/>
                </a:tc>
                <a:extLst>
                  <a:ext uri="{0D108BD9-81ED-4DB2-BD59-A6C34878D82A}">
                    <a16:rowId xmlns:a16="http://schemas.microsoft.com/office/drawing/2014/main" val="10000"/>
                  </a:ext>
                </a:extLst>
              </a:tr>
              <a:tr h="205320">
                <a:tc>
                  <a:txBody>
                    <a:bodyPr/>
                    <a:lstStyle/>
                    <a:p>
                      <a:pPr algn="ctr"/>
                      <a:r>
                        <a:rPr lang="en-US" sz="1600" dirty="0"/>
                        <a:t>Serious adverse</a:t>
                      </a:r>
                      <a:r>
                        <a:rPr lang="en-US" sz="1600" baseline="0" dirty="0"/>
                        <a:t> events</a:t>
                      </a:r>
                      <a:endParaRPr lang="en-US" sz="1600" b="1" dirty="0"/>
                    </a:p>
                  </a:txBody>
                  <a:tcPr>
                    <a:solidFill>
                      <a:srgbClr val="D7DDE8"/>
                    </a:solidFill>
                  </a:tcPr>
                </a:tc>
                <a:tc>
                  <a:txBody>
                    <a:bodyPr/>
                    <a:lstStyle/>
                    <a:p>
                      <a:pPr algn="ctr"/>
                      <a:r>
                        <a:rPr lang="en-US" sz="1600" dirty="0"/>
                        <a:t>1436 (47.9)</a:t>
                      </a:r>
                      <a:endParaRPr lang="en-US" sz="1600" b="1" dirty="0"/>
                    </a:p>
                  </a:txBody>
                  <a:tcPr/>
                </a:tc>
                <a:tc>
                  <a:txBody>
                    <a:bodyPr/>
                    <a:lstStyle/>
                    <a:p>
                      <a:pPr algn="ctr"/>
                      <a:r>
                        <a:rPr lang="en-US" sz="1600" dirty="0"/>
                        <a:t>1543</a:t>
                      </a:r>
                      <a:r>
                        <a:rPr lang="en-US" sz="1600" baseline="0" dirty="0"/>
                        <a:t> (51.6)</a:t>
                      </a:r>
                      <a:endParaRPr lang="en-US" sz="1600" b="1" dirty="0"/>
                    </a:p>
                  </a:txBody>
                  <a:tcPr/>
                </a:tc>
                <a:extLst>
                  <a:ext uri="{0D108BD9-81ED-4DB2-BD59-A6C34878D82A}">
                    <a16:rowId xmlns:a16="http://schemas.microsoft.com/office/drawing/2014/main" val="10001"/>
                  </a:ext>
                </a:extLst>
              </a:tr>
            </a:tbl>
          </a:graphicData>
        </a:graphic>
      </p:graphicFrame>
      <p:graphicFrame>
        <p:nvGraphicFramePr>
          <p:cNvPr id="8" name="Table 7"/>
          <p:cNvGraphicFramePr>
            <a:graphicFrameLocks noGrp="1"/>
          </p:cNvGraphicFramePr>
          <p:nvPr/>
        </p:nvGraphicFramePr>
        <p:xfrm>
          <a:off x="2528049" y="2754049"/>
          <a:ext cx="6912531" cy="2549252"/>
        </p:xfrm>
        <a:graphic>
          <a:graphicData uri="http://schemas.openxmlformats.org/drawingml/2006/table">
            <a:tbl>
              <a:tblPr firstRow="1" bandRow="1">
                <a:tableStyleId>{BC89EF96-8CEA-46FF-86C4-4CE0E7609802}</a:tableStyleId>
              </a:tblPr>
              <a:tblGrid>
                <a:gridCol w="2304177">
                  <a:extLst>
                    <a:ext uri="{9D8B030D-6E8A-4147-A177-3AD203B41FA5}">
                      <a16:colId xmlns:a16="http://schemas.microsoft.com/office/drawing/2014/main" val="20000"/>
                    </a:ext>
                  </a:extLst>
                </a:gridCol>
                <a:gridCol w="2304177">
                  <a:extLst>
                    <a:ext uri="{9D8B030D-6E8A-4147-A177-3AD203B41FA5}">
                      <a16:colId xmlns:a16="http://schemas.microsoft.com/office/drawing/2014/main" val="20001"/>
                    </a:ext>
                  </a:extLst>
                </a:gridCol>
                <a:gridCol w="2304177">
                  <a:extLst>
                    <a:ext uri="{9D8B030D-6E8A-4147-A177-3AD203B41FA5}">
                      <a16:colId xmlns:a16="http://schemas.microsoft.com/office/drawing/2014/main" val="20002"/>
                    </a:ext>
                  </a:extLst>
                </a:gridCol>
              </a:tblGrid>
              <a:tr h="290493">
                <a:tc>
                  <a:txBody>
                    <a:bodyPr/>
                    <a:lstStyle/>
                    <a:p>
                      <a:pPr algn="ctr"/>
                      <a:r>
                        <a:rPr lang="en-US" sz="1400" dirty="0"/>
                        <a:t>Hypotension</a:t>
                      </a:r>
                    </a:p>
                  </a:txBody>
                  <a:tcPr/>
                </a:tc>
                <a:tc>
                  <a:txBody>
                    <a:bodyPr/>
                    <a:lstStyle/>
                    <a:p>
                      <a:pPr algn="ctr"/>
                      <a:r>
                        <a:rPr lang="en-US" sz="1400" dirty="0"/>
                        <a:t>311</a:t>
                      </a:r>
                      <a:r>
                        <a:rPr lang="en-US" sz="1400" baseline="0" dirty="0"/>
                        <a:t> ( 10.4)</a:t>
                      </a:r>
                      <a:endParaRPr lang="en-US" sz="1400" b="0" dirty="0"/>
                    </a:p>
                  </a:txBody>
                  <a:tcPr/>
                </a:tc>
                <a:tc>
                  <a:txBody>
                    <a:bodyPr/>
                    <a:lstStyle/>
                    <a:p>
                      <a:pPr algn="ctr"/>
                      <a:r>
                        <a:rPr lang="en-US" sz="1400" dirty="0"/>
                        <a:t>257 (8.6)</a:t>
                      </a:r>
                      <a:endParaRPr lang="en-US" sz="1400" b="0" dirty="0"/>
                    </a:p>
                  </a:txBody>
                  <a:tcPr/>
                </a:tc>
                <a:extLst>
                  <a:ext uri="{0D108BD9-81ED-4DB2-BD59-A6C34878D82A}">
                    <a16:rowId xmlns:a16="http://schemas.microsoft.com/office/drawing/2014/main" val="10000"/>
                  </a:ext>
                </a:extLst>
              </a:tr>
              <a:tr h="360226">
                <a:tc>
                  <a:txBody>
                    <a:bodyPr/>
                    <a:lstStyle/>
                    <a:p>
                      <a:pPr algn="ctr"/>
                      <a:r>
                        <a:rPr lang="en-US" sz="1400" dirty="0"/>
                        <a:t>Symptomatic hypotension</a:t>
                      </a:r>
                      <a:endParaRPr lang="en-US" sz="1400" b="1" dirty="0"/>
                    </a:p>
                  </a:txBody>
                  <a:tcPr/>
                </a:tc>
                <a:tc>
                  <a:txBody>
                    <a:bodyPr/>
                    <a:lstStyle/>
                    <a:p>
                      <a:pPr algn="ctr"/>
                      <a:r>
                        <a:rPr lang="en-US" sz="1400" dirty="0"/>
                        <a:t>197 ( 6.6)</a:t>
                      </a:r>
                    </a:p>
                  </a:txBody>
                  <a:tcPr/>
                </a:tc>
                <a:tc>
                  <a:txBody>
                    <a:bodyPr/>
                    <a:lstStyle/>
                    <a:p>
                      <a:pPr algn="ctr"/>
                      <a:r>
                        <a:rPr lang="en-US" sz="1400" dirty="0"/>
                        <a:t>156 (5.2)</a:t>
                      </a:r>
                    </a:p>
                  </a:txBody>
                  <a:tcPr/>
                </a:tc>
                <a:extLst>
                  <a:ext uri="{0D108BD9-81ED-4DB2-BD59-A6C34878D82A}">
                    <a16:rowId xmlns:a16="http://schemas.microsoft.com/office/drawing/2014/main" val="10001"/>
                  </a:ext>
                </a:extLst>
              </a:tr>
              <a:tr h="290493">
                <a:tc>
                  <a:txBody>
                    <a:bodyPr/>
                    <a:lstStyle/>
                    <a:p>
                      <a:pPr algn="ctr"/>
                      <a:r>
                        <a:rPr lang="en-US" sz="1400" dirty="0"/>
                        <a:t>Hypoglycemia</a:t>
                      </a:r>
                      <a:endParaRPr lang="en-US" sz="1400" b="1" dirty="0"/>
                    </a:p>
                  </a:txBody>
                  <a:tcPr/>
                </a:tc>
                <a:tc>
                  <a:txBody>
                    <a:bodyPr/>
                    <a:lstStyle/>
                    <a:p>
                      <a:pPr algn="ctr"/>
                      <a:r>
                        <a:rPr lang="en-US" sz="1400" dirty="0"/>
                        <a:t>73 ( 2.4)</a:t>
                      </a:r>
                    </a:p>
                  </a:txBody>
                  <a:tcPr/>
                </a:tc>
                <a:tc>
                  <a:txBody>
                    <a:bodyPr/>
                    <a:lstStyle/>
                    <a:p>
                      <a:pPr algn="ctr"/>
                      <a:r>
                        <a:rPr lang="en-US" sz="1400" dirty="0"/>
                        <a:t>78 (2.6)</a:t>
                      </a:r>
                    </a:p>
                  </a:txBody>
                  <a:tcPr/>
                </a:tc>
                <a:extLst>
                  <a:ext uri="{0D108BD9-81ED-4DB2-BD59-A6C34878D82A}">
                    <a16:rowId xmlns:a16="http://schemas.microsoft.com/office/drawing/2014/main" val="10002"/>
                  </a:ext>
                </a:extLst>
              </a:tr>
              <a:tr h="290493">
                <a:tc>
                  <a:txBody>
                    <a:bodyPr/>
                    <a:lstStyle/>
                    <a:p>
                      <a:pPr algn="ctr"/>
                      <a:r>
                        <a:rPr lang="en-US" sz="1400" dirty="0"/>
                        <a:t>Ketoacidosis</a:t>
                      </a:r>
                      <a:endParaRPr lang="en-US" sz="1400" b="1" dirty="0"/>
                    </a:p>
                  </a:txBody>
                  <a:tcPr/>
                </a:tc>
                <a:tc>
                  <a:txBody>
                    <a:bodyPr/>
                    <a:lstStyle/>
                    <a:p>
                      <a:pPr algn="ctr"/>
                      <a:r>
                        <a:rPr lang="en-US" sz="1400" dirty="0"/>
                        <a:t>4 (0.1)</a:t>
                      </a:r>
                    </a:p>
                  </a:txBody>
                  <a:tcPr/>
                </a:tc>
                <a:tc>
                  <a:txBody>
                    <a:bodyPr/>
                    <a:lstStyle/>
                    <a:p>
                      <a:pPr algn="ctr"/>
                      <a:r>
                        <a:rPr lang="en-US" sz="1400" dirty="0"/>
                        <a:t>5 (0.2)</a:t>
                      </a:r>
                    </a:p>
                  </a:txBody>
                  <a:tcPr/>
                </a:tc>
                <a:extLst>
                  <a:ext uri="{0D108BD9-81ED-4DB2-BD59-A6C34878D82A}">
                    <a16:rowId xmlns:a16="http://schemas.microsoft.com/office/drawing/2014/main" val="10003"/>
                  </a:ext>
                </a:extLst>
              </a:tr>
              <a:tr h="290493">
                <a:tc>
                  <a:txBody>
                    <a:bodyPr/>
                    <a:lstStyle/>
                    <a:p>
                      <a:pPr algn="ctr"/>
                      <a:r>
                        <a:rPr lang="en-US" sz="1400" dirty="0"/>
                        <a:t>Bone fracture</a:t>
                      </a:r>
                      <a:endParaRPr lang="en-US" sz="1400" b="1" dirty="0"/>
                    </a:p>
                  </a:txBody>
                  <a:tcPr/>
                </a:tc>
                <a:tc>
                  <a:txBody>
                    <a:bodyPr/>
                    <a:lstStyle/>
                    <a:p>
                      <a:pPr algn="ctr"/>
                      <a:r>
                        <a:rPr lang="en-US" sz="1400" dirty="0"/>
                        <a:t>134</a:t>
                      </a:r>
                      <a:r>
                        <a:rPr lang="en-US" sz="1400" baseline="0" dirty="0"/>
                        <a:t> (4.5)</a:t>
                      </a:r>
                      <a:endParaRPr lang="en-US" sz="1400" dirty="0"/>
                    </a:p>
                  </a:txBody>
                  <a:tcPr/>
                </a:tc>
                <a:tc>
                  <a:txBody>
                    <a:bodyPr/>
                    <a:lstStyle/>
                    <a:p>
                      <a:pPr algn="ctr"/>
                      <a:r>
                        <a:rPr lang="en-US" sz="1400" dirty="0"/>
                        <a:t>126 (4.2)</a:t>
                      </a:r>
                    </a:p>
                  </a:txBody>
                  <a:tcPr/>
                </a:tc>
                <a:extLst>
                  <a:ext uri="{0D108BD9-81ED-4DB2-BD59-A6C34878D82A}">
                    <a16:rowId xmlns:a16="http://schemas.microsoft.com/office/drawing/2014/main" val="10004"/>
                  </a:ext>
                </a:extLst>
              </a:tr>
              <a:tr h="360226">
                <a:tc>
                  <a:txBody>
                    <a:bodyPr/>
                    <a:lstStyle/>
                    <a:p>
                      <a:pPr algn="ctr"/>
                      <a:r>
                        <a:rPr lang="en-US" sz="1400" dirty="0"/>
                        <a:t>Lower limb amputation</a:t>
                      </a:r>
                      <a:endParaRPr lang="en-US" sz="1400" b="1" dirty="0"/>
                    </a:p>
                  </a:txBody>
                  <a:tcPr/>
                </a:tc>
                <a:tc>
                  <a:txBody>
                    <a:bodyPr/>
                    <a:lstStyle/>
                    <a:p>
                      <a:pPr algn="ctr"/>
                      <a:r>
                        <a:rPr lang="en-US" sz="1400" dirty="0"/>
                        <a:t>12 (0.4)</a:t>
                      </a:r>
                    </a:p>
                  </a:txBody>
                  <a:tcPr/>
                </a:tc>
                <a:tc>
                  <a:txBody>
                    <a:bodyPr/>
                    <a:lstStyle/>
                    <a:p>
                      <a:pPr algn="ctr"/>
                      <a:r>
                        <a:rPr lang="en-US" sz="1400" dirty="0"/>
                        <a:t>17 ( 0.6)</a:t>
                      </a:r>
                    </a:p>
                  </a:txBody>
                  <a:tcPr/>
                </a:tc>
                <a:extLst>
                  <a:ext uri="{0D108BD9-81ED-4DB2-BD59-A6C34878D82A}">
                    <a16:rowId xmlns:a16="http://schemas.microsoft.com/office/drawing/2014/main" val="10005"/>
                  </a:ext>
                </a:extLst>
              </a:tr>
              <a:tr h="290493">
                <a:tc>
                  <a:txBody>
                    <a:bodyPr/>
                    <a:lstStyle/>
                    <a:p>
                      <a:pPr algn="ctr"/>
                      <a:r>
                        <a:rPr lang="en-US" sz="1400" dirty="0"/>
                        <a:t>Urinary tract infection</a:t>
                      </a:r>
                      <a:endParaRPr lang="en-US" sz="1400" b="1" dirty="0"/>
                    </a:p>
                  </a:txBody>
                  <a:tcPr/>
                </a:tc>
                <a:tc>
                  <a:txBody>
                    <a:bodyPr/>
                    <a:lstStyle/>
                    <a:p>
                      <a:pPr algn="ctr"/>
                      <a:r>
                        <a:rPr lang="en-US" sz="1400" dirty="0"/>
                        <a:t>297 (9.9)</a:t>
                      </a:r>
                    </a:p>
                  </a:txBody>
                  <a:tcPr/>
                </a:tc>
                <a:tc>
                  <a:txBody>
                    <a:bodyPr/>
                    <a:lstStyle/>
                    <a:p>
                      <a:pPr algn="ctr"/>
                      <a:r>
                        <a:rPr lang="en-US" sz="1400" dirty="0"/>
                        <a:t>243 ( 8.1)</a:t>
                      </a:r>
                    </a:p>
                  </a:txBody>
                  <a:tcPr/>
                </a:tc>
                <a:extLst>
                  <a:ext uri="{0D108BD9-81ED-4DB2-BD59-A6C34878D82A}">
                    <a16:rowId xmlns:a16="http://schemas.microsoft.com/office/drawing/2014/main" val="10006"/>
                  </a:ext>
                </a:extLst>
              </a:tr>
              <a:tr h="290493">
                <a:tc>
                  <a:txBody>
                    <a:bodyPr/>
                    <a:lstStyle/>
                    <a:p>
                      <a:pPr algn="ctr"/>
                      <a:r>
                        <a:rPr lang="en-US" sz="1400" dirty="0"/>
                        <a:t>Genital tract infection</a:t>
                      </a:r>
                      <a:endParaRPr lang="en-US" sz="1400" b="1" dirty="0"/>
                    </a:p>
                  </a:txBody>
                  <a:tcPr/>
                </a:tc>
                <a:tc>
                  <a:txBody>
                    <a:bodyPr/>
                    <a:lstStyle/>
                    <a:p>
                      <a:pPr algn="ctr"/>
                      <a:r>
                        <a:rPr lang="en-US" sz="1400" dirty="0"/>
                        <a:t>67 (2.2)</a:t>
                      </a:r>
                    </a:p>
                  </a:txBody>
                  <a:tcPr/>
                </a:tc>
                <a:tc>
                  <a:txBody>
                    <a:bodyPr/>
                    <a:lstStyle/>
                    <a:p>
                      <a:pPr algn="ctr"/>
                      <a:r>
                        <a:rPr lang="en-US" sz="1400" dirty="0"/>
                        <a:t>22 (0.7)</a:t>
                      </a:r>
                    </a:p>
                  </a:txBody>
                  <a:tcPr/>
                </a:tc>
                <a:extLst>
                  <a:ext uri="{0D108BD9-81ED-4DB2-BD59-A6C34878D82A}">
                    <a16:rowId xmlns:a16="http://schemas.microsoft.com/office/drawing/2014/main" val="10007"/>
                  </a:ext>
                </a:extLst>
              </a:tr>
            </a:tbl>
          </a:graphicData>
        </a:graphic>
      </p:graphicFrame>
      <p:sp>
        <p:nvSpPr>
          <p:cNvPr id="9" name="Rectangle 8"/>
          <p:cNvSpPr/>
          <p:nvPr/>
        </p:nvSpPr>
        <p:spPr>
          <a:xfrm>
            <a:off x="2517962" y="2436001"/>
            <a:ext cx="6932704" cy="300714"/>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600" b="1" i="1" dirty="0"/>
              <a:t>Selected Adverse events of special interest</a:t>
            </a:r>
          </a:p>
        </p:txBody>
      </p:sp>
      <p:sp>
        <p:nvSpPr>
          <p:cNvPr id="11" name="Rectangle 10"/>
          <p:cNvSpPr/>
          <p:nvPr/>
        </p:nvSpPr>
        <p:spPr>
          <a:xfrm>
            <a:off x="2192024" y="6538912"/>
            <a:ext cx="4041491" cy="261610"/>
          </a:xfrm>
          <a:prstGeom prst="rect">
            <a:avLst/>
          </a:prstGeom>
        </p:spPr>
        <p:txBody>
          <a:bodyPr wrap="none">
            <a:spAutoFit/>
          </a:bodyPr>
          <a:lstStyle/>
          <a:p>
            <a:r>
              <a:rPr lang="en-US" sz="1100" b="0" i="0" dirty="0">
                <a:effectLst/>
                <a:latin typeface="Calibri (Body)"/>
              </a:rPr>
              <a:t>1- New England Journal of Medicine. 2021 Oct 14;385(16):1451-61.</a:t>
            </a:r>
            <a:endParaRPr lang="en-US" sz="1100" dirty="0">
              <a:latin typeface="Calibri (Body)"/>
            </a:endParaRPr>
          </a:p>
        </p:txBody>
      </p:sp>
      <p:sp>
        <p:nvSpPr>
          <p:cNvPr id="12" name="Rectangle 11"/>
          <p:cNvSpPr/>
          <p:nvPr/>
        </p:nvSpPr>
        <p:spPr>
          <a:xfrm>
            <a:off x="571132" y="5710019"/>
            <a:ext cx="11289552" cy="646331"/>
          </a:xfrm>
          <a:prstGeom prst="rect">
            <a:avLst/>
          </a:prstGeom>
        </p:spPr>
        <p:txBody>
          <a:bodyPr wrap="square">
            <a:spAutoFit/>
          </a:bodyPr>
          <a:lstStyle/>
          <a:p>
            <a:pPr marL="285750" indent="-285750">
              <a:buFont typeface="Wingdings" panose="05000000000000000000" pitchFamily="2" charset="2"/>
              <a:buChar char="ü"/>
            </a:pPr>
            <a:r>
              <a:rPr lang="en-US" dirty="0"/>
              <a:t>Uncomplicated genital and urinary tract infections and hypotension were more common in patients treated with empagliflozin.</a:t>
            </a:r>
            <a:r>
              <a:rPr lang="en-US" dirty="0">
                <a:latin typeface="Calibri" panose="020F0502020204030204" pitchFamily="34" charset="0"/>
                <a:cs typeface="Calibri" panose="020F0502020204030204" pitchFamily="34" charset="0"/>
              </a:rPr>
              <a:t>¹</a:t>
            </a:r>
            <a:endParaRPr lang="en-US" dirty="0"/>
          </a:p>
        </p:txBody>
      </p:sp>
      <p:sp>
        <p:nvSpPr>
          <p:cNvPr id="13" name="Rounded Rectangle 12"/>
          <p:cNvSpPr/>
          <p:nvPr/>
        </p:nvSpPr>
        <p:spPr>
          <a:xfrm>
            <a:off x="2507878" y="2008547"/>
            <a:ext cx="6942788" cy="437268"/>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5A814A92-0B3F-420C-9DC1-A83C2D42246A}" type="slidenum">
              <a:rPr lang="en-US" smtClean="0"/>
              <a:t>25</a:t>
            </a:fld>
            <a:endParaRPr lang="en-US"/>
          </a:p>
        </p:txBody>
      </p:sp>
    </p:spTree>
    <p:extLst>
      <p:ext uri="{BB962C8B-B14F-4D97-AF65-F5344CB8AC3E}">
        <p14:creationId xmlns:p14="http://schemas.microsoft.com/office/powerpoint/2010/main" val="241734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35688" y="955532"/>
            <a:ext cx="6385996" cy="369332"/>
          </a:xfrm>
          <a:prstGeom prst="rect">
            <a:avLst/>
          </a:prstGeom>
          <a:noFill/>
        </p:spPr>
        <p:txBody>
          <a:bodyPr wrap="square" rtlCol="0">
            <a:spAutoFit/>
          </a:bodyPr>
          <a:lstStyle/>
          <a:p>
            <a:r>
              <a:rPr lang="en-US" b="1" i="1" dirty="0">
                <a:latin typeface="Calibri" panose="020F0502020204030204" pitchFamily="34" charset="0"/>
                <a:cs typeface="Calibri" panose="020F0502020204030204" pitchFamily="34" charset="0"/>
              </a:rPr>
              <a:t>Primary outcomes                   Components of primary outcomes  </a:t>
            </a:r>
          </a:p>
        </p:txBody>
      </p:sp>
      <p:sp>
        <p:nvSpPr>
          <p:cNvPr id="15" name="TextBox 14"/>
          <p:cNvSpPr txBox="1"/>
          <p:nvPr/>
        </p:nvSpPr>
        <p:spPr>
          <a:xfrm>
            <a:off x="8375274" y="871292"/>
            <a:ext cx="2245659" cy="369332"/>
          </a:xfrm>
          <a:prstGeom prst="rect">
            <a:avLst/>
          </a:prstGeom>
          <a:noFill/>
        </p:spPr>
        <p:txBody>
          <a:bodyPr wrap="square" rtlCol="0">
            <a:spAutoFit/>
          </a:bodyPr>
          <a:lstStyle/>
          <a:p>
            <a:r>
              <a:rPr lang="en-US" b="1" i="1" dirty="0">
                <a:latin typeface="Calibri" panose="020F0502020204030204" pitchFamily="34" charset="0"/>
                <a:cs typeface="Calibri" panose="020F0502020204030204" pitchFamily="34" charset="0"/>
              </a:rPr>
              <a:t>Secondary outcomes</a:t>
            </a:r>
          </a:p>
        </p:txBody>
      </p:sp>
      <p:cxnSp>
        <p:nvCxnSpPr>
          <p:cNvPr id="17" name="Straight Connector 16"/>
          <p:cNvCxnSpPr/>
          <p:nvPr/>
        </p:nvCxnSpPr>
        <p:spPr>
          <a:xfrm>
            <a:off x="235688" y="1348742"/>
            <a:ext cx="10831241"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12694" y="1429343"/>
            <a:ext cx="1640541" cy="646331"/>
          </a:xfrm>
          <a:prstGeom prst="rect">
            <a:avLst/>
          </a:prstGeom>
          <a:noFill/>
        </p:spPr>
        <p:txBody>
          <a:bodyPr wrap="square" rtlCol="0">
            <a:spAutoFit/>
          </a:bodyPr>
          <a:lstStyle/>
          <a:p>
            <a:pPr algn="ctr"/>
            <a:r>
              <a:rPr lang="en-US" b="1" dirty="0">
                <a:latin typeface="Calibri" panose="020F0502020204030204" pitchFamily="34" charset="0"/>
                <a:cs typeface="Calibri" panose="020F0502020204030204" pitchFamily="34" charset="0"/>
              </a:rPr>
              <a:t>HHF or CV death</a:t>
            </a:r>
          </a:p>
        </p:txBody>
      </p:sp>
      <p:sp>
        <p:nvSpPr>
          <p:cNvPr id="19" name="TextBox 18"/>
          <p:cNvSpPr txBox="1"/>
          <p:nvPr/>
        </p:nvSpPr>
        <p:spPr>
          <a:xfrm>
            <a:off x="2999287" y="1525360"/>
            <a:ext cx="1156447" cy="369332"/>
          </a:xfrm>
          <a:prstGeom prst="rect">
            <a:avLst/>
          </a:prstGeom>
          <a:noFill/>
        </p:spPr>
        <p:txBody>
          <a:bodyPr wrap="square" rtlCol="0">
            <a:spAutoFit/>
          </a:bodyPr>
          <a:lstStyle/>
          <a:p>
            <a:pPr algn="ctr"/>
            <a:r>
              <a:rPr lang="en-US" b="1" dirty="0">
                <a:latin typeface="Calibri" panose="020F0502020204030204" pitchFamily="34" charset="0"/>
                <a:cs typeface="Calibri" panose="020F0502020204030204" pitchFamily="34" charset="0"/>
              </a:rPr>
              <a:t>HHF</a:t>
            </a:r>
          </a:p>
        </p:txBody>
      </p:sp>
      <p:sp>
        <p:nvSpPr>
          <p:cNvPr id="20" name="TextBox 19"/>
          <p:cNvSpPr txBox="1"/>
          <p:nvPr/>
        </p:nvSpPr>
        <p:spPr>
          <a:xfrm>
            <a:off x="4939550" y="1498400"/>
            <a:ext cx="1154440" cy="369332"/>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CV death</a:t>
            </a:r>
          </a:p>
        </p:txBody>
      </p:sp>
      <p:sp>
        <p:nvSpPr>
          <p:cNvPr id="21" name="TextBox 20"/>
          <p:cNvSpPr txBox="1"/>
          <p:nvPr/>
        </p:nvSpPr>
        <p:spPr>
          <a:xfrm>
            <a:off x="7334673" y="1362503"/>
            <a:ext cx="1815353" cy="646331"/>
          </a:xfrm>
          <a:prstGeom prst="rect">
            <a:avLst/>
          </a:prstGeom>
          <a:noFill/>
        </p:spPr>
        <p:txBody>
          <a:bodyPr wrap="square" rtlCol="0">
            <a:spAutoFit/>
          </a:bodyPr>
          <a:lstStyle/>
          <a:p>
            <a:pPr algn="ctr"/>
            <a:r>
              <a:rPr lang="en-US" b="1" dirty="0">
                <a:latin typeface="Calibri" panose="020F0502020204030204" pitchFamily="34" charset="0"/>
                <a:cs typeface="Calibri" panose="020F0502020204030204" pitchFamily="34" charset="0"/>
              </a:rPr>
              <a:t>First and recurrent HHF</a:t>
            </a:r>
          </a:p>
        </p:txBody>
      </p:sp>
      <p:sp>
        <p:nvSpPr>
          <p:cNvPr id="22" name="TextBox 21"/>
          <p:cNvSpPr txBox="1"/>
          <p:nvPr/>
        </p:nvSpPr>
        <p:spPr>
          <a:xfrm>
            <a:off x="9990552" y="1509645"/>
            <a:ext cx="1586753" cy="369332"/>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Renal event</a:t>
            </a:r>
          </a:p>
        </p:txBody>
      </p:sp>
      <p:sp>
        <p:nvSpPr>
          <p:cNvPr id="23" name="Rectangle 22"/>
          <p:cNvSpPr/>
          <p:nvPr/>
        </p:nvSpPr>
        <p:spPr>
          <a:xfrm>
            <a:off x="416858" y="4529461"/>
            <a:ext cx="10367069" cy="2200602"/>
          </a:xfrm>
          <a:prstGeom prst="rect">
            <a:avLst/>
          </a:prstGeom>
        </p:spPr>
        <p:txBody>
          <a:bodyPr wrap="square">
            <a:spAutoFit/>
          </a:bodyPr>
          <a:lstStyle/>
          <a:p>
            <a:pPr marL="285750" indent="-285750">
              <a:buFont typeface="Wingdings" panose="05000000000000000000" pitchFamily="2" charset="2"/>
              <a:buChar char="ü"/>
            </a:pPr>
            <a:r>
              <a:rPr lang="en-US" sz="1700" dirty="0">
                <a:latin typeface="Calibri" panose="020F0502020204030204" pitchFamily="34" charset="0"/>
                <a:cs typeface="Calibri" panose="020F0502020204030204" pitchFamily="34" charset="0"/>
              </a:rPr>
              <a:t>Empagliflozin reduced the combined risk of cardiovascular death or hospitalization for heart failure in patients with heart failure and a preserved ejection fraction, regardless of the presence or absence of diabetes¹</a:t>
            </a:r>
          </a:p>
          <a:p>
            <a:pPr marL="285750" indent="-285750">
              <a:buFont typeface="Wingdings" panose="05000000000000000000" pitchFamily="2" charset="2"/>
              <a:buChar char="ü"/>
            </a:pPr>
            <a:r>
              <a:rPr lang="en-US" sz="1700" dirty="0">
                <a:latin typeface="Calibri" panose="020F0502020204030204" pitchFamily="34" charset="0"/>
                <a:cs typeface="Calibri" panose="020F0502020204030204" pitchFamily="34" charset="0"/>
              </a:rPr>
              <a:t>Landmark trial demonstrates empagliflozin is the first therapy to show statistically significant improvement in heart failure outcomes in adults with preserved ejection fraction²</a:t>
            </a:r>
          </a:p>
          <a:p>
            <a:pPr marL="285750" indent="-285750">
              <a:buFont typeface="Wingdings" panose="05000000000000000000" pitchFamily="2" charset="2"/>
              <a:buChar char="ü"/>
            </a:pPr>
            <a:r>
              <a:rPr lang="en-US" sz="1700" dirty="0">
                <a:latin typeface="Calibri" panose="020F0502020204030204" pitchFamily="34" charset="0"/>
                <a:cs typeface="Calibri" panose="020F0502020204030204" pitchFamily="34" charset="0"/>
              </a:rPr>
              <a:t>Empagliflozin as the first and only treatment to significantly improve outcomes for the full spectrum of heart failure patients²</a:t>
            </a:r>
          </a:p>
          <a:p>
            <a:pPr marL="285750" indent="-285750">
              <a:buFont typeface="Wingdings" panose="05000000000000000000" pitchFamily="2" charset="2"/>
              <a:buChar char="ü"/>
            </a:pPr>
            <a:endParaRPr lang="en-US" sz="1700"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ü"/>
            </a:pPr>
            <a:endParaRPr lang="en-US" dirty="0">
              <a:latin typeface="Calibri" panose="020F0502020204030204" pitchFamily="34" charset="0"/>
              <a:cs typeface="Calibri" panose="020F0502020204030204" pitchFamily="34" charset="0"/>
            </a:endParaRPr>
          </a:p>
        </p:txBody>
      </p:sp>
      <p:sp>
        <p:nvSpPr>
          <p:cNvPr id="24" name="Rectangle 23"/>
          <p:cNvSpPr/>
          <p:nvPr/>
        </p:nvSpPr>
        <p:spPr>
          <a:xfrm>
            <a:off x="2121303" y="6380726"/>
            <a:ext cx="5908990" cy="600164"/>
          </a:xfrm>
          <a:prstGeom prst="rect">
            <a:avLst/>
          </a:prstGeom>
        </p:spPr>
        <p:txBody>
          <a:bodyPr wrap="none">
            <a:spAutoFit/>
          </a:bodyPr>
          <a:lstStyle/>
          <a:p>
            <a:r>
              <a:rPr lang="en-US" sz="1100" b="0" i="0" dirty="0">
                <a:effectLst/>
                <a:latin typeface="Calibri" panose="020F0502020204030204" pitchFamily="34" charset="0"/>
                <a:cs typeface="Calibri" panose="020F0502020204030204" pitchFamily="34" charset="0"/>
              </a:rPr>
              <a:t>1- New England Journal of Medicine. 2021 Oct 14;385(16):1451-61.</a:t>
            </a:r>
          </a:p>
          <a:p>
            <a:r>
              <a:rPr lang="en-US" sz="1100" dirty="0">
                <a:latin typeface="Calibri" panose="020F0502020204030204" pitchFamily="34" charset="0"/>
                <a:cs typeface="Calibri" panose="020F0502020204030204" pitchFamily="34" charset="0"/>
              </a:rPr>
              <a:t>2- </a:t>
            </a:r>
            <a:r>
              <a:rPr lang="en-US" sz="1100" dirty="0">
                <a:latin typeface="Calibri" panose="020F0502020204030204" pitchFamily="34" charset="0"/>
                <a:cs typeface="Calibri" panose="020F0502020204030204" pitchFamily="34" charset="0"/>
                <a:hlinkClick r:id="rId2">
                  <a:extLst>
                    <a:ext uri="{A12FA001-AC4F-418D-AE19-62706E023703}">
                      <ahyp:hlinkClr xmlns="" xmlns:ahyp="http://schemas.microsoft.com/office/drawing/2018/hyperlinkcolor" val="tx"/>
                    </a:ext>
                  </a:extLst>
                </a:hlinkClick>
              </a:rPr>
              <a:t>https://www.boehringer-ingelheim.com/press-release/emperor-preserved-heart-failure-full-data</a:t>
            </a:r>
            <a:endParaRPr lang="en-US" sz="1100" dirty="0">
              <a:latin typeface="Calibri" panose="020F0502020204030204" pitchFamily="34" charset="0"/>
              <a:cs typeface="Calibri" panose="020F0502020204030204" pitchFamily="34" charset="0"/>
            </a:endParaRPr>
          </a:p>
          <a:p>
            <a:r>
              <a:rPr lang="en-US" sz="1100" dirty="0">
                <a:latin typeface="Calibri" panose="020F0502020204030204" pitchFamily="34" charset="0"/>
                <a:cs typeface="Calibri" panose="020F0502020204030204" pitchFamily="34" charset="0"/>
              </a:rPr>
              <a:t> </a:t>
            </a:r>
          </a:p>
        </p:txBody>
      </p:sp>
      <p:pic>
        <p:nvPicPr>
          <p:cNvPr id="26" name="Picture 25"/>
          <p:cNvPicPr>
            <a:picLocks noChangeAspect="1"/>
          </p:cNvPicPr>
          <p:nvPr/>
        </p:nvPicPr>
        <p:blipFill>
          <a:blip r:embed="rId3"/>
          <a:stretch>
            <a:fillRect/>
          </a:stretch>
        </p:blipFill>
        <p:spPr>
          <a:xfrm>
            <a:off x="876739" y="2097467"/>
            <a:ext cx="1287233" cy="938389"/>
          </a:xfrm>
          <a:prstGeom prst="rect">
            <a:avLst/>
          </a:prstGeom>
        </p:spPr>
      </p:pic>
      <p:pic>
        <p:nvPicPr>
          <p:cNvPr id="27" name="Picture 26"/>
          <p:cNvPicPr>
            <a:picLocks noChangeAspect="1"/>
          </p:cNvPicPr>
          <p:nvPr/>
        </p:nvPicPr>
        <p:blipFill>
          <a:blip r:embed="rId4"/>
          <a:stretch>
            <a:fillRect/>
          </a:stretch>
        </p:blipFill>
        <p:spPr>
          <a:xfrm>
            <a:off x="2780426" y="2154051"/>
            <a:ext cx="1507237" cy="1004825"/>
          </a:xfrm>
          <a:prstGeom prst="rect">
            <a:avLst/>
          </a:prstGeom>
        </p:spPr>
      </p:pic>
      <p:pic>
        <p:nvPicPr>
          <p:cNvPr id="28" name="Picture 27"/>
          <p:cNvPicPr>
            <a:picLocks noChangeAspect="1"/>
          </p:cNvPicPr>
          <p:nvPr/>
        </p:nvPicPr>
        <p:blipFill>
          <a:blip r:embed="rId5"/>
          <a:stretch>
            <a:fillRect/>
          </a:stretch>
        </p:blipFill>
        <p:spPr>
          <a:xfrm>
            <a:off x="5075798" y="2248944"/>
            <a:ext cx="900302" cy="817705"/>
          </a:xfrm>
          <a:prstGeom prst="rect">
            <a:avLst/>
          </a:prstGeom>
        </p:spPr>
      </p:pic>
      <p:sp>
        <p:nvSpPr>
          <p:cNvPr id="29" name="Rectangle 28"/>
          <p:cNvSpPr/>
          <p:nvPr/>
        </p:nvSpPr>
        <p:spPr>
          <a:xfrm>
            <a:off x="78122" y="3027848"/>
            <a:ext cx="3021789" cy="1054135"/>
          </a:xfrm>
          <a:prstGeom prst="rect">
            <a:avLst/>
          </a:prstGeom>
        </p:spPr>
        <p:txBody>
          <a:bodyPr wrap="square">
            <a:spAutoFit/>
          </a:bodyPr>
          <a:lstStyle/>
          <a:p>
            <a:pPr algn="ctr"/>
            <a:r>
              <a:rPr lang="en-US" sz="2000" b="1" dirty="0">
                <a:latin typeface="Calibri" panose="020F0502020204030204" pitchFamily="34" charset="0"/>
                <a:cs typeface="Calibri" panose="020F0502020204030204" pitchFamily="34" charset="0"/>
              </a:rPr>
              <a:t>21% RRR</a:t>
            </a:r>
          </a:p>
          <a:p>
            <a:pPr algn="ctr"/>
            <a:r>
              <a:rPr lang="en-US" sz="1600" i="1" dirty="0">
                <a:latin typeface="Calibri" panose="020F0502020204030204" pitchFamily="34" charset="0"/>
                <a:cs typeface="Calibri" panose="020F0502020204030204" pitchFamily="34" charset="0"/>
              </a:rPr>
              <a:t>P &lt;0.001</a:t>
            </a:r>
          </a:p>
          <a:p>
            <a:pPr algn="ctr"/>
            <a:r>
              <a:rPr lang="en-US" sz="1600" i="1" dirty="0">
                <a:latin typeface="Calibri" panose="020F0502020204030204" pitchFamily="34" charset="0"/>
                <a:cs typeface="Calibri" panose="020F0502020204030204" pitchFamily="34" charset="0"/>
              </a:rPr>
              <a:t>13.8% vs 17.1%</a:t>
            </a:r>
          </a:p>
          <a:p>
            <a:pPr algn="ctr"/>
            <a:r>
              <a:rPr lang="en-US" sz="1100" dirty="0">
                <a:latin typeface="Calibri" panose="020F0502020204030204" pitchFamily="34" charset="0"/>
                <a:cs typeface="Calibri" panose="020F0502020204030204" pitchFamily="34" charset="0"/>
              </a:rPr>
              <a:t>(HR=</a:t>
            </a:r>
            <a:r>
              <a:rPr lang="pl-PL" sz="1100" dirty="0">
                <a:latin typeface="Calibri" panose="020F0502020204030204" pitchFamily="34" charset="0"/>
                <a:cs typeface="Calibri" panose="020F0502020204030204" pitchFamily="34" charset="0"/>
              </a:rPr>
              <a:t> 0.79; 95% CI, 0.69 to</a:t>
            </a:r>
            <a:r>
              <a:rPr lang="en-US" sz="1100" dirty="0">
                <a:latin typeface="Calibri" panose="020F0502020204030204" pitchFamily="34" charset="0"/>
                <a:cs typeface="Calibri" panose="020F0502020204030204" pitchFamily="34" charset="0"/>
              </a:rPr>
              <a:t> 0.90;)</a:t>
            </a:r>
          </a:p>
        </p:txBody>
      </p:sp>
      <p:pic>
        <p:nvPicPr>
          <p:cNvPr id="30" name="Picture 29"/>
          <p:cNvPicPr>
            <a:picLocks noChangeAspect="1"/>
          </p:cNvPicPr>
          <p:nvPr/>
        </p:nvPicPr>
        <p:blipFill>
          <a:blip r:embed="rId6">
            <a:clrChange>
              <a:clrFrom>
                <a:srgbClr val="F7F7F7"/>
              </a:clrFrom>
              <a:clrTo>
                <a:srgbClr val="F7F7F7">
                  <a:alpha val="0"/>
                </a:srgbClr>
              </a:clrTo>
            </a:clrChange>
          </a:blip>
          <a:stretch>
            <a:fillRect/>
          </a:stretch>
        </p:blipFill>
        <p:spPr>
          <a:xfrm>
            <a:off x="10315738" y="2318043"/>
            <a:ext cx="838057" cy="721278"/>
          </a:xfrm>
          <a:prstGeom prst="rect">
            <a:avLst/>
          </a:prstGeom>
        </p:spPr>
      </p:pic>
      <p:cxnSp>
        <p:nvCxnSpPr>
          <p:cNvPr id="32" name="Straight Connector 31"/>
          <p:cNvCxnSpPr/>
          <p:nvPr/>
        </p:nvCxnSpPr>
        <p:spPr>
          <a:xfrm flipV="1">
            <a:off x="235688" y="2070171"/>
            <a:ext cx="6275835" cy="9284"/>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7334673" y="2022594"/>
            <a:ext cx="3886200" cy="21793"/>
          </a:xfrm>
          <a:prstGeom prst="line">
            <a:avLst/>
          </a:prstGeom>
        </p:spPr>
        <p:style>
          <a:lnRef idx="1">
            <a:schemeClr val="accent1"/>
          </a:lnRef>
          <a:fillRef idx="0">
            <a:schemeClr val="accent1"/>
          </a:fillRef>
          <a:effectRef idx="0">
            <a:schemeClr val="accent1"/>
          </a:effectRef>
          <a:fontRef idx="minor">
            <a:schemeClr val="tx1"/>
          </a:fontRef>
        </p:style>
      </p:cxnSp>
      <p:pic>
        <p:nvPicPr>
          <p:cNvPr id="38" name="Picture 37"/>
          <p:cNvPicPr>
            <a:picLocks noChangeAspect="1"/>
          </p:cNvPicPr>
          <p:nvPr/>
        </p:nvPicPr>
        <p:blipFill>
          <a:blip r:embed="rId4"/>
          <a:stretch>
            <a:fillRect/>
          </a:stretch>
        </p:blipFill>
        <p:spPr>
          <a:xfrm>
            <a:off x="7564219" y="2172197"/>
            <a:ext cx="1363048" cy="908699"/>
          </a:xfrm>
          <a:prstGeom prst="rect">
            <a:avLst/>
          </a:prstGeom>
        </p:spPr>
      </p:pic>
      <p:sp>
        <p:nvSpPr>
          <p:cNvPr id="40" name="Title 7"/>
          <p:cNvSpPr>
            <a:spLocks noGrp="1"/>
          </p:cNvSpPr>
          <p:nvPr>
            <p:ph type="title"/>
          </p:nvPr>
        </p:nvSpPr>
        <p:spPr>
          <a:xfrm>
            <a:off x="803919" y="139457"/>
            <a:ext cx="10515600" cy="772013"/>
          </a:xfrm>
          <a:solidFill>
            <a:schemeClr val="bg1"/>
          </a:solidFill>
        </p:spPr>
        <p:txBody>
          <a:bodyPr>
            <a:normAutofit/>
          </a:bodyPr>
          <a:lstStyle/>
          <a:p>
            <a:r>
              <a:rPr lang="en-US" sz="2800" b="1" dirty="0">
                <a:solidFill>
                  <a:srgbClr val="002060"/>
                </a:solidFill>
                <a:latin typeface="Calibri" panose="020F0502020204030204" pitchFamily="34" charset="0"/>
                <a:cs typeface="Calibri" panose="020F0502020204030204" pitchFamily="34" charset="0"/>
              </a:rPr>
              <a:t>Conclusion¹</a:t>
            </a:r>
          </a:p>
        </p:txBody>
      </p:sp>
      <p:sp>
        <p:nvSpPr>
          <p:cNvPr id="43" name="Rectangle 42"/>
          <p:cNvSpPr/>
          <p:nvPr/>
        </p:nvSpPr>
        <p:spPr>
          <a:xfrm>
            <a:off x="6928281" y="2947710"/>
            <a:ext cx="2827171" cy="1107996"/>
          </a:xfrm>
          <a:prstGeom prst="rect">
            <a:avLst/>
          </a:prstGeom>
        </p:spPr>
        <p:txBody>
          <a:bodyPr wrap="square">
            <a:spAutoFit/>
          </a:bodyPr>
          <a:lstStyle/>
          <a:p>
            <a:pPr algn="ctr"/>
            <a:r>
              <a:rPr lang="en-US" sz="2000" b="1" dirty="0">
                <a:latin typeface="Calibri" panose="020F0502020204030204" pitchFamily="34" charset="0"/>
                <a:cs typeface="Calibri" panose="020F0502020204030204" pitchFamily="34" charset="0"/>
              </a:rPr>
              <a:t>27% RRR</a:t>
            </a:r>
          </a:p>
          <a:p>
            <a:pPr algn="ctr"/>
            <a:r>
              <a:rPr lang="en-US" i="1" dirty="0">
                <a:latin typeface="Calibri" panose="020F0502020204030204" pitchFamily="34" charset="0"/>
                <a:cs typeface="Calibri" panose="020F0502020204030204" pitchFamily="34" charset="0"/>
              </a:rPr>
              <a:t>P &lt;0.001</a:t>
            </a:r>
          </a:p>
          <a:p>
            <a:pPr algn="ctr"/>
            <a:r>
              <a:rPr lang="en-US" sz="1600" dirty="0">
                <a:latin typeface="Calibri" panose="020F0502020204030204" pitchFamily="34" charset="0"/>
                <a:cs typeface="Calibri" panose="020F0502020204030204" pitchFamily="34" charset="0"/>
              </a:rPr>
              <a:t>407 vs 541</a:t>
            </a:r>
          </a:p>
          <a:p>
            <a:pPr algn="ctr"/>
            <a:r>
              <a:rPr lang="en-US" sz="1200" dirty="0">
                <a:latin typeface="Calibri" panose="020F0502020204030204" pitchFamily="34" charset="0"/>
                <a:cs typeface="Calibri" panose="020F0502020204030204" pitchFamily="34" charset="0"/>
              </a:rPr>
              <a:t>(HR=</a:t>
            </a:r>
            <a:r>
              <a:rPr lang="pl-PL" sz="1200" dirty="0">
                <a:latin typeface="Calibri" panose="020F0502020204030204" pitchFamily="34" charset="0"/>
                <a:cs typeface="Calibri" panose="020F0502020204030204" pitchFamily="34" charset="0"/>
              </a:rPr>
              <a:t> 0.73; 95% CI, 0.61 to 0.88</a:t>
            </a:r>
            <a:r>
              <a:rPr lang="en-US" sz="1200" dirty="0">
                <a:latin typeface="Calibri" panose="020F0502020204030204" pitchFamily="34" charset="0"/>
                <a:cs typeface="Calibri" panose="020F0502020204030204" pitchFamily="34" charset="0"/>
              </a:rPr>
              <a:t>)</a:t>
            </a:r>
            <a:endParaRPr lang="pl-PL" sz="1200" dirty="0">
              <a:latin typeface="Calibri" panose="020F0502020204030204" pitchFamily="34" charset="0"/>
              <a:cs typeface="Calibri" panose="020F0502020204030204" pitchFamily="34" charset="0"/>
            </a:endParaRPr>
          </a:p>
        </p:txBody>
      </p:sp>
      <p:sp>
        <p:nvSpPr>
          <p:cNvPr id="45" name="Rectangle 44"/>
          <p:cNvSpPr/>
          <p:nvPr/>
        </p:nvSpPr>
        <p:spPr>
          <a:xfrm>
            <a:off x="9607717" y="3204176"/>
            <a:ext cx="2080365" cy="738664"/>
          </a:xfrm>
          <a:prstGeom prst="rect">
            <a:avLst/>
          </a:prstGeom>
        </p:spPr>
        <p:txBody>
          <a:bodyPr wrap="square">
            <a:spAutoFit/>
          </a:bodyPr>
          <a:lstStyle/>
          <a:p>
            <a:pPr algn="ctr"/>
            <a:r>
              <a:rPr lang="en-US" i="1" dirty="0">
                <a:latin typeface="Calibri" panose="020F0502020204030204" pitchFamily="34" charset="0"/>
                <a:cs typeface="Calibri" panose="020F0502020204030204" pitchFamily="34" charset="0"/>
              </a:rPr>
              <a:t>P &lt;0.0001</a:t>
            </a:r>
          </a:p>
          <a:p>
            <a:pPr algn="ctr"/>
            <a:r>
              <a:rPr lang="en-US" sz="1400" dirty="0">
                <a:latin typeface="Calibri" panose="020F0502020204030204" pitchFamily="34" charset="0"/>
                <a:cs typeface="Calibri" panose="020F0502020204030204" pitchFamily="34" charset="0"/>
              </a:rPr>
              <a:t>(–1.25 vs. –2.62)</a:t>
            </a:r>
          </a:p>
          <a:p>
            <a:pPr algn="ctr"/>
            <a:r>
              <a:rPr lang="en-US" sz="1000" dirty="0">
                <a:latin typeface="Calibri" panose="020F0502020204030204" pitchFamily="34" charset="0"/>
                <a:cs typeface="Calibri" panose="020F0502020204030204" pitchFamily="34" charset="0"/>
              </a:rPr>
              <a:t>ml per minute per 1.73 m2 per year</a:t>
            </a:r>
            <a:endParaRPr lang="pl-PL" sz="1000" dirty="0">
              <a:latin typeface="Calibri" panose="020F0502020204030204" pitchFamily="34" charset="0"/>
              <a:cs typeface="Calibri" panose="020F0502020204030204" pitchFamily="34" charset="0"/>
            </a:endParaRPr>
          </a:p>
        </p:txBody>
      </p:sp>
      <p:sp>
        <p:nvSpPr>
          <p:cNvPr id="47" name="Rectangle 46"/>
          <p:cNvSpPr/>
          <p:nvPr/>
        </p:nvSpPr>
        <p:spPr>
          <a:xfrm>
            <a:off x="2417040" y="3033054"/>
            <a:ext cx="2447996" cy="1046440"/>
          </a:xfrm>
          <a:prstGeom prst="rect">
            <a:avLst/>
          </a:prstGeom>
        </p:spPr>
        <p:txBody>
          <a:bodyPr wrap="square">
            <a:spAutoFit/>
          </a:bodyPr>
          <a:lstStyle/>
          <a:p>
            <a:pPr algn="ctr"/>
            <a:r>
              <a:rPr lang="en-US" sz="2000" b="1" dirty="0">
                <a:latin typeface="Calibri" panose="020F0502020204030204" pitchFamily="34" charset="0"/>
                <a:cs typeface="Calibri" panose="020F0502020204030204" pitchFamily="34" charset="0"/>
              </a:rPr>
              <a:t>29% RRR</a:t>
            </a:r>
            <a:endParaRPr lang="en-US" sz="1600" b="1" dirty="0">
              <a:latin typeface="Calibri" panose="020F0502020204030204" pitchFamily="34" charset="0"/>
              <a:cs typeface="Calibri" panose="020F0502020204030204" pitchFamily="34" charset="0"/>
            </a:endParaRPr>
          </a:p>
          <a:p>
            <a:pPr algn="ctr"/>
            <a:r>
              <a:rPr lang="en-US" sz="1600" i="1" dirty="0">
                <a:latin typeface="Calibri" panose="020F0502020204030204" pitchFamily="34" charset="0"/>
                <a:cs typeface="Calibri" panose="020F0502020204030204" pitchFamily="34" charset="0"/>
              </a:rPr>
              <a:t>P ˃ O.O5</a:t>
            </a:r>
          </a:p>
          <a:p>
            <a:pPr algn="ctr"/>
            <a:r>
              <a:rPr lang="en-US" sz="1600" i="1" dirty="0">
                <a:latin typeface="Calibri" panose="020F0502020204030204" pitchFamily="34" charset="0"/>
                <a:cs typeface="Calibri" panose="020F0502020204030204" pitchFamily="34" charset="0"/>
              </a:rPr>
              <a:t>8.6% vs 11.8%</a:t>
            </a:r>
          </a:p>
          <a:p>
            <a:pPr algn="ctr"/>
            <a:r>
              <a:rPr lang="en-US" sz="1050" dirty="0">
                <a:latin typeface="Calibri" panose="020F0502020204030204" pitchFamily="34" charset="0"/>
                <a:cs typeface="Calibri" panose="020F0502020204030204" pitchFamily="34" charset="0"/>
              </a:rPr>
              <a:t>(HR=</a:t>
            </a:r>
            <a:r>
              <a:rPr lang="pl-PL" sz="1050" dirty="0">
                <a:latin typeface="Calibri" panose="020F0502020204030204" pitchFamily="34" charset="0"/>
                <a:cs typeface="Calibri" panose="020F0502020204030204" pitchFamily="34" charset="0"/>
              </a:rPr>
              <a:t> 0.7</a:t>
            </a:r>
            <a:r>
              <a:rPr lang="en-US" sz="1050" dirty="0">
                <a:latin typeface="Calibri" panose="020F0502020204030204" pitchFamily="34" charset="0"/>
                <a:cs typeface="Calibri" panose="020F0502020204030204" pitchFamily="34" charset="0"/>
              </a:rPr>
              <a:t>1</a:t>
            </a:r>
            <a:r>
              <a:rPr lang="pl-PL" sz="1050" dirty="0">
                <a:latin typeface="Calibri" panose="020F0502020204030204" pitchFamily="34" charset="0"/>
                <a:cs typeface="Calibri" panose="020F0502020204030204" pitchFamily="34" charset="0"/>
              </a:rPr>
              <a:t>; 95% CI, 0.60 to 0.83)</a:t>
            </a:r>
            <a:endParaRPr lang="en-US" sz="1050" dirty="0">
              <a:latin typeface="Calibri" panose="020F0502020204030204" pitchFamily="34" charset="0"/>
              <a:cs typeface="Calibri" panose="020F0502020204030204" pitchFamily="34" charset="0"/>
            </a:endParaRPr>
          </a:p>
        </p:txBody>
      </p:sp>
      <p:sp>
        <p:nvSpPr>
          <p:cNvPr id="49" name="Rectangle 48"/>
          <p:cNvSpPr/>
          <p:nvPr/>
        </p:nvSpPr>
        <p:spPr>
          <a:xfrm>
            <a:off x="4301951" y="3040748"/>
            <a:ext cx="2606582" cy="1054135"/>
          </a:xfrm>
          <a:prstGeom prst="rect">
            <a:avLst/>
          </a:prstGeom>
        </p:spPr>
        <p:txBody>
          <a:bodyPr wrap="square">
            <a:spAutoFit/>
          </a:bodyPr>
          <a:lstStyle/>
          <a:p>
            <a:pPr algn="ctr"/>
            <a:r>
              <a:rPr lang="en-US" sz="2000" b="1" dirty="0">
                <a:latin typeface="Calibri" panose="020F0502020204030204" pitchFamily="34" charset="0"/>
                <a:cs typeface="Calibri" panose="020F0502020204030204" pitchFamily="34" charset="0"/>
              </a:rPr>
              <a:t>9% RRR</a:t>
            </a:r>
          </a:p>
          <a:p>
            <a:pPr algn="ctr"/>
            <a:r>
              <a:rPr lang="en-US" sz="1600" i="1" dirty="0">
                <a:latin typeface="Calibri" panose="020F0502020204030204" pitchFamily="34" charset="0"/>
                <a:cs typeface="Calibri" panose="020F0502020204030204" pitchFamily="34" charset="0"/>
              </a:rPr>
              <a:t>P ˃ O.O5</a:t>
            </a:r>
            <a:endParaRPr lang="en-US" sz="1600" b="1" dirty="0">
              <a:latin typeface="Calibri" panose="020F0502020204030204" pitchFamily="34" charset="0"/>
              <a:cs typeface="Calibri" panose="020F0502020204030204" pitchFamily="34" charset="0"/>
            </a:endParaRPr>
          </a:p>
          <a:p>
            <a:pPr algn="ctr"/>
            <a:r>
              <a:rPr lang="en-US" sz="1600" i="1" dirty="0">
                <a:latin typeface="Calibri" panose="020F0502020204030204" pitchFamily="34" charset="0"/>
                <a:cs typeface="Calibri" panose="020F0502020204030204" pitchFamily="34" charset="0"/>
              </a:rPr>
              <a:t>7.3% vs 8.2%</a:t>
            </a:r>
          </a:p>
          <a:p>
            <a:r>
              <a:rPr lang="en-US" sz="900" dirty="0">
                <a:latin typeface="Calibri" panose="020F0502020204030204" pitchFamily="34" charset="0"/>
                <a:cs typeface="Calibri" panose="020F0502020204030204" pitchFamily="34" charset="0"/>
              </a:rPr>
              <a:t>             </a:t>
            </a:r>
            <a:r>
              <a:rPr lang="en-US" sz="1050" dirty="0">
                <a:latin typeface="Calibri" panose="020F0502020204030204" pitchFamily="34" charset="0"/>
                <a:cs typeface="Calibri" panose="020F0502020204030204" pitchFamily="34" charset="0"/>
              </a:rPr>
              <a:t>(HR=</a:t>
            </a:r>
            <a:r>
              <a:rPr lang="pl-PL" sz="1050" dirty="0">
                <a:latin typeface="Calibri" panose="020F0502020204030204" pitchFamily="34" charset="0"/>
                <a:cs typeface="Calibri" panose="020F0502020204030204" pitchFamily="34" charset="0"/>
              </a:rPr>
              <a:t>0.91; 95% CI, 0.76 to 1.09)</a:t>
            </a:r>
            <a:endParaRPr lang="en-US" sz="1050" dirty="0">
              <a:latin typeface="Calibri" panose="020F0502020204030204" pitchFamily="34" charset="0"/>
              <a:cs typeface="Calibri" panose="020F0502020204030204" pitchFamily="34" charset="0"/>
            </a:endParaRPr>
          </a:p>
        </p:txBody>
      </p:sp>
      <p:sp>
        <p:nvSpPr>
          <p:cNvPr id="2" name="Down Arrow 1"/>
          <p:cNvSpPr/>
          <p:nvPr/>
        </p:nvSpPr>
        <p:spPr>
          <a:xfrm>
            <a:off x="175698" y="2558028"/>
            <a:ext cx="727918" cy="592215"/>
          </a:xfrm>
          <a:prstGeom prst="down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31" name="Down Arrow 30"/>
          <p:cNvSpPr/>
          <p:nvPr/>
        </p:nvSpPr>
        <p:spPr>
          <a:xfrm>
            <a:off x="6866625" y="2558028"/>
            <a:ext cx="715240" cy="592215"/>
          </a:xfrm>
          <a:prstGeom prst="down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3" name="Picture 2"/>
          <p:cNvPicPr>
            <a:picLocks noChangeAspect="1"/>
          </p:cNvPicPr>
          <p:nvPr/>
        </p:nvPicPr>
        <p:blipFill>
          <a:blip r:embed="rId7"/>
          <a:stretch>
            <a:fillRect/>
          </a:stretch>
        </p:blipFill>
        <p:spPr>
          <a:xfrm>
            <a:off x="9259438" y="2558028"/>
            <a:ext cx="784402" cy="609653"/>
          </a:xfrm>
          <a:prstGeom prst="rect">
            <a:avLst/>
          </a:prstGeom>
        </p:spPr>
      </p:pic>
      <p:pic>
        <p:nvPicPr>
          <p:cNvPr id="33" name="Picture 32"/>
          <p:cNvPicPr>
            <a:picLocks noChangeAspect="1"/>
          </p:cNvPicPr>
          <p:nvPr/>
        </p:nvPicPr>
        <p:blipFill>
          <a:blip r:embed="rId3"/>
          <a:stretch>
            <a:fillRect/>
          </a:stretch>
        </p:blipFill>
        <p:spPr>
          <a:xfrm>
            <a:off x="915419" y="2158205"/>
            <a:ext cx="1287233" cy="938389"/>
          </a:xfrm>
          <a:prstGeom prst="rect">
            <a:avLst/>
          </a:prstGeom>
        </p:spPr>
      </p:pic>
      <p:pic>
        <p:nvPicPr>
          <p:cNvPr id="34" name="Picture 33"/>
          <p:cNvPicPr>
            <a:picLocks noChangeAspect="1"/>
          </p:cNvPicPr>
          <p:nvPr/>
        </p:nvPicPr>
        <p:blipFill>
          <a:blip r:embed="rId4"/>
          <a:stretch>
            <a:fillRect/>
          </a:stretch>
        </p:blipFill>
        <p:spPr>
          <a:xfrm>
            <a:off x="2819106" y="2124987"/>
            <a:ext cx="1507237" cy="1004825"/>
          </a:xfrm>
          <a:prstGeom prst="rect">
            <a:avLst/>
          </a:prstGeom>
        </p:spPr>
      </p:pic>
      <p:pic>
        <p:nvPicPr>
          <p:cNvPr id="37" name="Picture 36"/>
          <p:cNvPicPr>
            <a:picLocks noChangeAspect="1"/>
          </p:cNvPicPr>
          <p:nvPr/>
        </p:nvPicPr>
        <p:blipFill>
          <a:blip r:embed="rId4"/>
          <a:stretch>
            <a:fillRect/>
          </a:stretch>
        </p:blipFill>
        <p:spPr>
          <a:xfrm>
            <a:off x="7602899" y="2227643"/>
            <a:ext cx="1363048" cy="774660"/>
          </a:xfrm>
          <a:prstGeom prst="rect">
            <a:avLst/>
          </a:prstGeom>
        </p:spPr>
      </p:pic>
      <p:sp>
        <p:nvSpPr>
          <p:cNvPr id="4" name="Slide Number Placeholder 3"/>
          <p:cNvSpPr>
            <a:spLocks noGrp="1"/>
          </p:cNvSpPr>
          <p:nvPr>
            <p:ph type="sldNum" sz="quarter" idx="12"/>
          </p:nvPr>
        </p:nvSpPr>
        <p:spPr/>
        <p:txBody>
          <a:bodyPr/>
          <a:lstStyle/>
          <a:p>
            <a:fld id="{5A814A92-0B3F-420C-9DC1-A83C2D42246A}" type="slidenum">
              <a:rPr lang="en-US" smtClean="0">
                <a:latin typeface="Calibri" panose="020F0502020204030204" pitchFamily="34" charset="0"/>
                <a:cs typeface="Calibri" panose="020F0502020204030204" pitchFamily="34" charset="0"/>
              </a:rPr>
              <a:t>26</a:t>
            </a:fld>
            <a:endParaRPr lang="en-US">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69599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0565B1F-27F0-4FA3-926E-072E03B73274}"/>
              </a:ext>
            </a:extLst>
          </p:cNvPr>
          <p:cNvGrpSpPr/>
          <p:nvPr/>
        </p:nvGrpSpPr>
        <p:grpSpPr>
          <a:xfrm>
            <a:off x="0" y="3521828"/>
            <a:ext cx="12208142" cy="2584004"/>
            <a:chOff x="0" y="1761854"/>
            <a:chExt cx="12208142" cy="2584004"/>
          </a:xfrm>
        </p:grpSpPr>
        <p:sp>
          <p:nvSpPr>
            <p:cNvPr id="11" name="Rectangle 10">
              <a:extLst>
                <a:ext uri="{FF2B5EF4-FFF2-40B4-BE49-F238E27FC236}">
                  <a16:creationId xmlns:a16="http://schemas.microsoft.com/office/drawing/2014/main" id="{60A736BF-8FDE-4F02-BE38-795250CDC456}"/>
                </a:ext>
              </a:extLst>
            </p:cNvPr>
            <p:cNvSpPr/>
            <p:nvPr/>
          </p:nvSpPr>
          <p:spPr>
            <a:xfrm>
              <a:off x="0" y="1761854"/>
              <a:ext cx="12208142" cy="1676978"/>
            </a:xfrm>
            <a:prstGeom prst="rect">
              <a:avLst/>
            </a:prstGeom>
            <a:solidFill>
              <a:schemeClr val="accent6">
                <a:lumMod val="20000"/>
                <a:lumOff val="80000"/>
                <a:alpha val="75000"/>
              </a:scheme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white"/>
                </a:solidFill>
                <a:effectLst/>
                <a:uLnTx/>
                <a:uFillTx/>
                <a:latin typeface="Calibri"/>
                <a:ea typeface="+mn-ea"/>
                <a:cs typeface="+mn-cs"/>
              </a:endParaRPr>
            </a:p>
          </p:txBody>
        </p:sp>
        <p:sp>
          <p:nvSpPr>
            <p:cNvPr id="20" name="Rectangle 19">
              <a:extLst>
                <a:ext uri="{FF2B5EF4-FFF2-40B4-BE49-F238E27FC236}">
                  <a16:creationId xmlns:a16="http://schemas.microsoft.com/office/drawing/2014/main" id="{63877391-754A-4D9D-8459-524C14DBD563}"/>
                </a:ext>
              </a:extLst>
            </p:cNvPr>
            <p:cNvSpPr/>
            <p:nvPr/>
          </p:nvSpPr>
          <p:spPr>
            <a:xfrm>
              <a:off x="0" y="3429000"/>
              <a:ext cx="12208142" cy="916858"/>
            </a:xfrm>
            <a:prstGeom prst="rect">
              <a:avLst/>
            </a:prstGeom>
            <a:solidFill>
              <a:sysClr val="window" lastClr="FFFFFF">
                <a:lumMod val="95000"/>
                <a:alpha val="75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white"/>
                </a:solidFill>
                <a:effectLst/>
                <a:uLnTx/>
                <a:uFillTx/>
                <a:latin typeface="Calibri"/>
                <a:ea typeface="+mn-ea"/>
                <a:cs typeface="+mn-cs"/>
              </a:endParaRPr>
            </a:p>
          </p:txBody>
        </p:sp>
        <p:sp>
          <p:nvSpPr>
            <p:cNvPr id="21" name="TextBox 20">
              <a:extLst>
                <a:ext uri="{FF2B5EF4-FFF2-40B4-BE49-F238E27FC236}">
                  <a16:creationId xmlns:a16="http://schemas.microsoft.com/office/drawing/2014/main" id="{C17648BD-ED94-44FC-9C9A-BE683C97C4DE}"/>
                </a:ext>
              </a:extLst>
            </p:cNvPr>
            <p:cNvSpPr txBox="1"/>
            <p:nvPr/>
          </p:nvSpPr>
          <p:spPr>
            <a:xfrm>
              <a:off x="1285536" y="2423169"/>
              <a:ext cx="8250349" cy="1015663"/>
            </a:xfrm>
            <a:prstGeom prst="rect">
              <a:avLst/>
            </a:prstGeom>
            <a:noFill/>
          </p:spPr>
          <p:txBody>
            <a:bodyPr wrap="square">
              <a:spAutoFit/>
            </a:bodyPr>
            <a:lstStyle/>
            <a:p>
              <a:r>
                <a:rPr lang="en-US" sz="6000" b="1" dirty="0">
                  <a:solidFill>
                    <a:srgbClr val="002060"/>
                  </a:solidFill>
                </a:rPr>
                <a:t>EMPA-Kidney</a:t>
              </a:r>
            </a:p>
          </p:txBody>
        </p:sp>
        <p:sp>
          <p:nvSpPr>
            <p:cNvPr id="22" name="TextBox 21">
              <a:extLst>
                <a:ext uri="{FF2B5EF4-FFF2-40B4-BE49-F238E27FC236}">
                  <a16:creationId xmlns:a16="http://schemas.microsoft.com/office/drawing/2014/main" id="{510A18FE-3C80-4533-80C9-3D5A8F2E134D}"/>
                </a:ext>
              </a:extLst>
            </p:cNvPr>
            <p:cNvSpPr txBox="1"/>
            <p:nvPr/>
          </p:nvSpPr>
          <p:spPr>
            <a:xfrm>
              <a:off x="1285536" y="3429000"/>
              <a:ext cx="10661953" cy="461665"/>
            </a:xfrm>
            <a:prstGeom prst="rect">
              <a:avLst/>
            </a:prstGeom>
            <a:noFill/>
          </p:spPr>
          <p:txBody>
            <a:bodyPr wrap="square">
              <a:spAutoFit/>
            </a:bodyPr>
            <a:lstStyle/>
            <a:p>
              <a:r>
                <a:rPr lang="en-US" sz="2400" i="1" dirty="0">
                  <a:solidFill>
                    <a:schemeClr val="bg2">
                      <a:lumMod val="10000"/>
                    </a:schemeClr>
                  </a:solidFill>
                </a:rPr>
                <a:t>Empagliflozin in Patients with Chronic Kidney Disease</a:t>
              </a:r>
            </a:p>
          </p:txBody>
        </p:sp>
      </p:grpSp>
      <p:sp>
        <p:nvSpPr>
          <p:cNvPr id="10" name="Rectangle 9">
            <a:extLst>
              <a:ext uri="{FF2B5EF4-FFF2-40B4-BE49-F238E27FC236}">
                <a16:creationId xmlns:a16="http://schemas.microsoft.com/office/drawing/2014/main" id="{D5065A5F-891C-4C51-9885-BD5291B86660}"/>
              </a:ext>
            </a:extLst>
          </p:cNvPr>
          <p:cNvSpPr/>
          <p:nvPr/>
        </p:nvSpPr>
        <p:spPr>
          <a:xfrm>
            <a:off x="2144269" y="6538912"/>
            <a:ext cx="3701654" cy="261610"/>
          </a:xfrm>
          <a:prstGeom prst="rect">
            <a:avLst/>
          </a:prstGeom>
        </p:spPr>
        <p:txBody>
          <a:bodyPr wrap="none">
            <a:spAutoFit/>
          </a:bodyPr>
          <a:lstStyle/>
          <a:p>
            <a:r>
              <a:rPr lang="en-US" sz="1100" b="0" i="0" dirty="0">
                <a:effectLst/>
                <a:latin typeface="Calibri" panose="020F0502020204030204" pitchFamily="34" charset="0"/>
                <a:cs typeface="Calibri" panose="020F0502020204030204" pitchFamily="34" charset="0"/>
              </a:rPr>
              <a:t>New England Journal of Medicine. 2023 Jan 12;388(2):117-27</a:t>
            </a:r>
            <a:endParaRPr lang="en-US" sz="1100" dirty="0">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C8ECD3D0-1563-4AD5-BD37-12BFE46C0A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9244" y="743336"/>
            <a:ext cx="7822062" cy="307449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28931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5739B98-1CF6-4068-8029-15CE59352EB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C14B4A-0E78-4FD9-B00E-C92118E778E8}" type="slidenum">
              <a:rPr kumimoji="0" lang="en-US" sz="1200" b="0" i="0" u="none" strike="noStrike" kern="1200" cap="none" spc="0" normalizeH="0" baseline="0" noProof="0" smtClean="0">
                <a:ln>
                  <a:noFill/>
                </a:ln>
                <a:solidFill>
                  <a:srgbClr val="595959">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srgbClr val="595959">
                  <a:tint val="75000"/>
                </a:srgb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1411E0D8-93C8-4A5B-A9CA-9643FAF21922}"/>
              </a:ext>
            </a:extLst>
          </p:cNvPr>
          <p:cNvSpPr txBox="1"/>
          <p:nvPr/>
        </p:nvSpPr>
        <p:spPr>
          <a:xfrm>
            <a:off x="737420" y="120705"/>
            <a:ext cx="6096000" cy="80021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2060"/>
                </a:solidFill>
                <a:effectLst/>
                <a:uLnTx/>
                <a:uFillTx/>
                <a:latin typeface="Calibri" panose="020F0502020204030204"/>
                <a:ea typeface="+mn-ea"/>
                <a:cs typeface="+mn-cs"/>
              </a:rPr>
              <a:t>EMPA-KIDNEY: Primary Outcome</a:t>
            </a:r>
            <a:r>
              <a:rPr kumimoji="0" lang="en-US" sz="2800" b="1"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pitchFamily="34" charset="0"/>
              </a:rPr>
              <a:t>¹</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B388B27A-8DAE-4BC2-A203-FC1CCE83AF99}"/>
              </a:ext>
            </a:extLst>
          </p:cNvPr>
          <p:cNvSpPr txBox="1"/>
          <p:nvPr/>
        </p:nvSpPr>
        <p:spPr>
          <a:xfrm>
            <a:off x="262644" y="703842"/>
            <a:ext cx="11762208"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Calibri" panose="020F0502020204030204"/>
                <a:ea typeface="+mn-ea"/>
                <a:cs typeface="+mn-cs"/>
              </a:rPr>
              <a:t>Empagliflozin Reduced the Relative </a:t>
            </a:r>
            <a:r>
              <a:rPr lang="en-US" sz="2400" b="1" dirty="0">
                <a:solidFill>
                  <a:srgbClr val="002060"/>
                </a:solidFill>
                <a:latin typeface="Calibri" panose="020F0502020204030204"/>
              </a:rPr>
              <a:t>R</a:t>
            </a:r>
            <a:r>
              <a:rPr kumimoji="0" lang="en-US" sz="2400" b="1" i="0" u="none" strike="noStrike" kern="1200" cap="none" spc="0" normalizeH="0" baseline="0" noProof="0" dirty="0" err="1">
                <a:ln>
                  <a:noFill/>
                </a:ln>
                <a:solidFill>
                  <a:srgbClr val="002060"/>
                </a:solidFill>
                <a:effectLst/>
                <a:uLnTx/>
                <a:uFillTx/>
                <a:latin typeface="Calibri" panose="020F0502020204030204"/>
                <a:ea typeface="+mn-ea"/>
                <a:cs typeface="+mn-cs"/>
              </a:rPr>
              <a:t>isk</a:t>
            </a:r>
            <a:r>
              <a:rPr kumimoji="0" lang="en-US" sz="2400" b="1" i="0" u="none" strike="noStrike" kern="1200" cap="none" spc="0" normalizeH="0" baseline="0" noProof="0" dirty="0">
                <a:ln>
                  <a:noFill/>
                </a:ln>
                <a:solidFill>
                  <a:srgbClr val="002060"/>
                </a:solidFill>
                <a:effectLst/>
                <a:uLnTx/>
                <a:uFillTx/>
                <a:latin typeface="Calibri" panose="020F0502020204030204"/>
                <a:ea typeface="+mn-ea"/>
                <a:cs typeface="+mn-cs"/>
              </a:rPr>
              <a:t> of Kidney Disease </a:t>
            </a:r>
            <a:r>
              <a:rPr lang="en-US" sz="2400" b="1" dirty="0" smtClean="0">
                <a:solidFill>
                  <a:srgbClr val="002060"/>
                </a:solidFill>
                <a:latin typeface="Calibri" panose="020F0502020204030204"/>
              </a:rPr>
              <a:t>P</a:t>
            </a:r>
            <a:r>
              <a:rPr kumimoji="0" lang="en-US" sz="2400" b="1" i="0" u="none" strike="noStrike" kern="1200" cap="none" spc="0" normalizeH="0" baseline="0" noProof="0" dirty="0" err="1" smtClean="0">
                <a:ln>
                  <a:noFill/>
                </a:ln>
                <a:solidFill>
                  <a:srgbClr val="002060"/>
                </a:solidFill>
                <a:effectLst/>
                <a:uLnTx/>
                <a:uFillTx/>
                <a:latin typeface="Calibri" panose="020F0502020204030204"/>
                <a:ea typeface="+mn-ea"/>
                <a:cs typeface="+mn-cs"/>
              </a:rPr>
              <a:t>rogression</a:t>
            </a:r>
            <a:r>
              <a:rPr kumimoji="0" lang="en-US" sz="2400" b="1" i="0" u="none" strike="noStrike" kern="1200" cap="none" spc="0" normalizeH="0" baseline="0" noProof="0" dirty="0" smtClean="0">
                <a:ln>
                  <a:noFill/>
                </a:ln>
                <a:solidFill>
                  <a:srgbClr val="002060"/>
                </a:solidFill>
                <a:effectLst/>
                <a:uLnTx/>
                <a:uFillTx/>
                <a:latin typeface="Calibri" panose="020F0502020204030204"/>
                <a:ea typeface="+mn-ea"/>
                <a:cs typeface="+mn-cs"/>
              </a:rPr>
              <a:t> </a:t>
            </a:r>
            <a:r>
              <a:rPr kumimoji="0" lang="en-US" sz="2400" b="1" i="0" u="none" strike="noStrike" kern="1200" cap="none" spc="0" normalizeH="0" baseline="0" noProof="0" dirty="0">
                <a:ln>
                  <a:noFill/>
                </a:ln>
                <a:solidFill>
                  <a:srgbClr val="002060"/>
                </a:solidFill>
                <a:effectLst/>
                <a:uLnTx/>
                <a:uFillTx/>
                <a:latin typeface="Calibri" panose="020F0502020204030204"/>
                <a:ea typeface="+mn-ea"/>
                <a:cs typeface="+mn-cs"/>
              </a:rPr>
              <a:t>or CV death by 28%</a:t>
            </a:r>
          </a:p>
        </p:txBody>
      </p:sp>
      <p:sp>
        <p:nvSpPr>
          <p:cNvPr id="15" name="TextBox 14">
            <a:extLst>
              <a:ext uri="{FF2B5EF4-FFF2-40B4-BE49-F238E27FC236}">
                <a16:creationId xmlns:a16="http://schemas.microsoft.com/office/drawing/2014/main" id="{9253B467-B70C-4049-9E74-496359EE1467}"/>
              </a:ext>
            </a:extLst>
          </p:cNvPr>
          <p:cNvSpPr txBox="1"/>
          <p:nvPr/>
        </p:nvSpPr>
        <p:spPr>
          <a:xfrm>
            <a:off x="8501396" y="4092817"/>
            <a:ext cx="2863284"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effectLst/>
                <a:uLnTx/>
                <a:uFillTx/>
                <a:latin typeface="Calibri" panose="020F0502020204030204"/>
                <a:ea typeface="+mn-ea"/>
                <a:cs typeface="+mn-cs"/>
              </a:rPr>
              <a:t>HR, 0.72 (95% CL, 0.64-0.82)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effectLst/>
                <a:uLnTx/>
                <a:uFillTx/>
                <a:latin typeface="Calibri" panose="020F0502020204030204"/>
                <a:ea typeface="+mn-ea"/>
                <a:cs typeface="+mn-cs"/>
              </a:rPr>
              <a:t>P&lt;0.001</a:t>
            </a:r>
          </a:p>
        </p:txBody>
      </p:sp>
      <p:grpSp>
        <p:nvGrpSpPr>
          <p:cNvPr id="18" name="Group 17">
            <a:extLst>
              <a:ext uri="{FF2B5EF4-FFF2-40B4-BE49-F238E27FC236}">
                <a16:creationId xmlns:a16="http://schemas.microsoft.com/office/drawing/2014/main" id="{AB2AE507-1475-4E7D-94F6-3207930DBB36}"/>
              </a:ext>
            </a:extLst>
          </p:cNvPr>
          <p:cNvGrpSpPr/>
          <p:nvPr/>
        </p:nvGrpSpPr>
        <p:grpSpPr>
          <a:xfrm>
            <a:off x="2095620" y="1226101"/>
            <a:ext cx="5785545" cy="5089107"/>
            <a:chOff x="2095620" y="1226101"/>
            <a:chExt cx="5785545" cy="5089107"/>
          </a:xfrm>
        </p:grpSpPr>
        <p:grpSp>
          <p:nvGrpSpPr>
            <p:cNvPr id="14" name="Group 13">
              <a:extLst>
                <a:ext uri="{FF2B5EF4-FFF2-40B4-BE49-F238E27FC236}">
                  <a16:creationId xmlns:a16="http://schemas.microsoft.com/office/drawing/2014/main" id="{2B67C5CB-2ED1-4541-862C-8B81F70B67D9}"/>
                </a:ext>
              </a:extLst>
            </p:cNvPr>
            <p:cNvGrpSpPr/>
            <p:nvPr/>
          </p:nvGrpSpPr>
          <p:grpSpPr>
            <a:xfrm>
              <a:off x="2095620" y="1226101"/>
              <a:ext cx="5785545" cy="5089107"/>
              <a:chOff x="2095620" y="1226101"/>
              <a:chExt cx="5785545" cy="5089107"/>
            </a:xfrm>
          </p:grpSpPr>
          <p:pic>
            <p:nvPicPr>
              <p:cNvPr id="7" name="Picture 6">
                <a:extLst>
                  <a:ext uri="{FF2B5EF4-FFF2-40B4-BE49-F238E27FC236}">
                    <a16:creationId xmlns:a16="http://schemas.microsoft.com/office/drawing/2014/main" id="{D6F7DDA9-41D8-46A7-8034-09E65ED77C6C}"/>
                  </a:ext>
                </a:extLst>
              </p:cNvPr>
              <p:cNvPicPr>
                <a:picLocks noChangeAspect="1"/>
              </p:cNvPicPr>
              <p:nvPr/>
            </p:nvPicPr>
            <p:blipFill rotWithShape="1">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sharpenSoften amount="50000"/>
                        </a14:imgEffect>
                        <a14:imgEffect>
                          <a14:saturation sat="400000"/>
                        </a14:imgEffect>
                      </a14:imgLayer>
                    </a14:imgProps>
                  </a:ext>
                  <a:ext uri="{28A0092B-C50C-407E-A947-70E740481C1C}">
                    <a14:useLocalDpi xmlns:a14="http://schemas.microsoft.com/office/drawing/2010/main" val="0"/>
                  </a:ext>
                </a:extLst>
              </a:blip>
              <a:srcRect l="3067" r="3458" b="3210"/>
              <a:stretch/>
            </p:blipFill>
            <p:spPr>
              <a:xfrm>
                <a:off x="2095620" y="1226101"/>
                <a:ext cx="5573541" cy="4575310"/>
              </a:xfrm>
              <a:prstGeom prst="rect">
                <a:avLst/>
              </a:prstGeom>
            </p:spPr>
          </p:pic>
          <p:pic>
            <p:nvPicPr>
              <p:cNvPr id="10" name="Picture 9">
                <a:extLst>
                  <a:ext uri="{FF2B5EF4-FFF2-40B4-BE49-F238E27FC236}">
                    <a16:creationId xmlns:a16="http://schemas.microsoft.com/office/drawing/2014/main" id="{88596129-E6A7-44E1-9885-1BB8DB26DAE8}"/>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095620" y="5656513"/>
                <a:ext cx="5785545" cy="658695"/>
              </a:xfrm>
              <a:prstGeom prst="rect">
                <a:avLst/>
              </a:prstGeom>
            </p:spPr>
          </p:pic>
        </p:grpSp>
        <p:sp>
          <p:nvSpPr>
            <p:cNvPr id="16" name="Rectangle 15">
              <a:extLst>
                <a:ext uri="{FF2B5EF4-FFF2-40B4-BE49-F238E27FC236}">
                  <a16:creationId xmlns:a16="http://schemas.microsoft.com/office/drawing/2014/main" id="{DB61217C-4DB5-4216-9E87-0F6343C86E31}"/>
                </a:ext>
              </a:extLst>
            </p:cNvPr>
            <p:cNvSpPr/>
            <p:nvPr/>
          </p:nvSpPr>
          <p:spPr>
            <a:xfrm>
              <a:off x="3038167" y="4552336"/>
              <a:ext cx="2910347" cy="1868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D1215652-4F10-433A-B398-CDCDFB046C11}"/>
                </a:ext>
              </a:extLst>
            </p:cNvPr>
            <p:cNvSpPr/>
            <p:nvPr/>
          </p:nvSpPr>
          <p:spPr>
            <a:xfrm>
              <a:off x="3038166" y="4778856"/>
              <a:ext cx="1278195" cy="1868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19" name="Picture 18">
            <a:extLst>
              <a:ext uri="{FF2B5EF4-FFF2-40B4-BE49-F238E27FC236}">
                <a16:creationId xmlns:a16="http://schemas.microsoft.com/office/drawing/2014/main" id="{309A6D71-4FBA-497B-8B88-9A5F3E15F3C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06116" y="105284"/>
            <a:ext cx="2323240" cy="669722"/>
          </a:xfrm>
          <a:prstGeom prst="rect">
            <a:avLst/>
          </a:prstGeom>
        </p:spPr>
      </p:pic>
      <p:sp>
        <p:nvSpPr>
          <p:cNvPr id="22" name="Arrow: Down 21">
            <a:extLst>
              <a:ext uri="{FF2B5EF4-FFF2-40B4-BE49-F238E27FC236}">
                <a16:creationId xmlns:a16="http://schemas.microsoft.com/office/drawing/2014/main" id="{ECE3D6FC-E50C-43D7-AAC4-6F07B50D36E6}"/>
              </a:ext>
            </a:extLst>
          </p:cNvPr>
          <p:cNvSpPr/>
          <p:nvPr/>
        </p:nvSpPr>
        <p:spPr>
          <a:xfrm>
            <a:off x="8610599" y="2671261"/>
            <a:ext cx="2417786" cy="1240658"/>
          </a:xfrm>
          <a:prstGeom prst="down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t>28%</a:t>
            </a:r>
          </a:p>
        </p:txBody>
      </p:sp>
      <p:sp>
        <p:nvSpPr>
          <p:cNvPr id="23" name="TextBox 22">
            <a:extLst>
              <a:ext uri="{FF2B5EF4-FFF2-40B4-BE49-F238E27FC236}">
                <a16:creationId xmlns:a16="http://schemas.microsoft.com/office/drawing/2014/main" id="{D36D7E2B-073E-4243-8B9A-62B10F10B490}"/>
              </a:ext>
            </a:extLst>
          </p:cNvPr>
          <p:cNvSpPr txBox="1"/>
          <p:nvPr/>
        </p:nvSpPr>
        <p:spPr>
          <a:xfrm>
            <a:off x="7529905" y="1977051"/>
            <a:ext cx="4579175" cy="523220"/>
          </a:xfrm>
          <a:prstGeom prst="rect">
            <a:avLst/>
          </a:prstGeom>
          <a:noFill/>
        </p:spPr>
        <p:txBody>
          <a:bodyPr wrap="square">
            <a:spAutoFit/>
          </a:bodyPr>
          <a:lstStyle/>
          <a:p>
            <a:pPr algn="ctr"/>
            <a:r>
              <a:rPr lang="en-US" sz="2800" b="1" dirty="0"/>
              <a:t>Relative Risk Reduction</a:t>
            </a:r>
          </a:p>
        </p:txBody>
      </p:sp>
      <p:sp>
        <p:nvSpPr>
          <p:cNvPr id="21" name="TextBox 20">
            <a:extLst>
              <a:ext uri="{FF2B5EF4-FFF2-40B4-BE49-F238E27FC236}">
                <a16:creationId xmlns:a16="http://schemas.microsoft.com/office/drawing/2014/main" id="{89B5DBD1-D1F6-4A6F-B1DA-A2DB6BC7BF80}"/>
              </a:ext>
            </a:extLst>
          </p:cNvPr>
          <p:cNvSpPr txBox="1"/>
          <p:nvPr/>
        </p:nvSpPr>
        <p:spPr>
          <a:xfrm>
            <a:off x="2124364" y="6538912"/>
            <a:ext cx="6096000"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i="0" dirty="0">
                <a:effectLst/>
                <a:latin typeface="Calibri" panose="020F0502020204030204" pitchFamily="34" charset="0"/>
                <a:cs typeface="Calibri" panose="020F0502020204030204" pitchFamily="34" charset="0"/>
              </a:rPr>
              <a:t>1- New England Journal of Medicine. 2023 Jan 12;388(2):117-27</a:t>
            </a:r>
            <a:endParaRPr kumimoji="0" lang="en-US" sz="1100" b="0" i="0" u="none" strike="noStrike" kern="1200" cap="none" spc="0" normalizeH="0" baseline="0" noProof="0" dirty="0">
              <a:ln>
                <a:noFill/>
              </a:ln>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3950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15CBF94-E817-4459-9741-C23CCF12801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C14B4A-0E78-4FD9-B00E-C92118E778E8}" type="slidenum">
              <a:rPr kumimoji="0" lang="en-US" sz="1200" b="0" i="0" u="none" strike="noStrike" kern="1200" cap="none" spc="0" normalizeH="0" baseline="0" noProof="0" smtClean="0">
                <a:ln>
                  <a:noFill/>
                </a:ln>
                <a:solidFill>
                  <a:srgbClr val="595959">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srgbClr val="595959">
                  <a:tint val="75000"/>
                </a:srgbClr>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214D575E-88EA-40CA-9516-4D8507F034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06116" y="105284"/>
            <a:ext cx="2323240" cy="669722"/>
          </a:xfrm>
          <a:prstGeom prst="rect">
            <a:avLst/>
          </a:prstGeom>
        </p:spPr>
      </p:pic>
      <p:sp>
        <p:nvSpPr>
          <p:cNvPr id="8" name="TextBox 7">
            <a:extLst>
              <a:ext uri="{FF2B5EF4-FFF2-40B4-BE49-F238E27FC236}">
                <a16:creationId xmlns:a16="http://schemas.microsoft.com/office/drawing/2014/main" id="{A754B3FF-2503-4415-817D-8440DF72AF9F}"/>
              </a:ext>
            </a:extLst>
          </p:cNvPr>
          <p:cNvSpPr txBox="1"/>
          <p:nvPr/>
        </p:nvSpPr>
        <p:spPr>
          <a:xfrm>
            <a:off x="732503" y="248524"/>
            <a:ext cx="10726994" cy="89255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2060"/>
                </a:solidFill>
                <a:effectLst/>
                <a:uLnTx/>
                <a:uFillTx/>
                <a:latin typeface="Calibri" panose="020F0502020204030204"/>
                <a:ea typeface="+mn-ea"/>
                <a:cs typeface="+mn-cs"/>
              </a:rPr>
              <a:t>EMPA-KIDNEY: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Calibri" panose="020F0502020204030204"/>
                <a:ea typeface="+mn-ea"/>
                <a:cs typeface="+mn-cs"/>
              </a:rPr>
              <a:t>Slower rate of eGFR decline with Empagliflozin compared with placebo</a:t>
            </a:r>
            <a:r>
              <a:rPr kumimoji="0" lang="en-US" sz="2400" b="1" i="0" u="none" strike="noStrike" kern="1200" cap="none" spc="0" normalizeH="0" baseline="30000" noProof="0" dirty="0">
                <a:ln>
                  <a:noFill/>
                </a:ln>
                <a:solidFill>
                  <a:srgbClr val="002060"/>
                </a:solidFill>
                <a:effectLst/>
                <a:uLnTx/>
                <a:uFillTx/>
                <a:latin typeface="Calibri" panose="020F0502020204030204"/>
                <a:ea typeface="+mn-ea"/>
                <a:cs typeface="+mn-cs"/>
              </a:rPr>
              <a:t>1</a:t>
            </a:r>
            <a:endParaRPr kumimoji="0" lang="en-US" sz="2400" b="0" i="0" u="none" strike="noStrike" kern="1200" cap="none" spc="0" normalizeH="0" baseline="0" noProof="0" dirty="0">
              <a:ln>
                <a:noFill/>
              </a:ln>
              <a:solidFill>
                <a:srgbClr val="595959"/>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2094B121-021A-4259-BC7E-773BAA603B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2401" y="1540210"/>
            <a:ext cx="6345752" cy="5069266"/>
          </a:xfrm>
          <a:prstGeom prst="rect">
            <a:avLst/>
          </a:prstGeom>
        </p:spPr>
      </p:pic>
      <p:sp>
        <p:nvSpPr>
          <p:cNvPr id="10" name="TextBox 9">
            <a:extLst>
              <a:ext uri="{FF2B5EF4-FFF2-40B4-BE49-F238E27FC236}">
                <a16:creationId xmlns:a16="http://schemas.microsoft.com/office/drawing/2014/main" id="{561AF19B-D122-460F-9BF9-F1F6EDBB6EF1}"/>
              </a:ext>
            </a:extLst>
          </p:cNvPr>
          <p:cNvSpPr txBox="1"/>
          <p:nvPr/>
        </p:nvSpPr>
        <p:spPr>
          <a:xfrm>
            <a:off x="2124364" y="6520624"/>
            <a:ext cx="6096000"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i="0" dirty="0">
                <a:effectLst/>
                <a:latin typeface="Calibri" panose="020F0502020204030204" pitchFamily="34" charset="0"/>
                <a:cs typeface="Calibri" panose="020F0502020204030204" pitchFamily="34" charset="0"/>
              </a:rPr>
              <a:t>1- New England Journal of Medicine. 2023 Jan 12;388(2):117-27</a:t>
            </a:r>
            <a:endParaRPr kumimoji="0" lang="en-US" sz="1100" b="0" i="0" u="none" strike="noStrike" kern="1200" cap="none" spc="0" normalizeH="0" baseline="0" noProof="0" dirty="0">
              <a:ln>
                <a:noFill/>
              </a:ln>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32953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E8D2A5E-D1CB-428F-9AC6-FFF2D165A298}"/>
              </a:ext>
            </a:extLst>
          </p:cNvPr>
          <p:cNvSpPr/>
          <p:nvPr/>
        </p:nvSpPr>
        <p:spPr>
          <a:xfrm>
            <a:off x="1" y="3429000"/>
            <a:ext cx="12208142" cy="2663890"/>
          </a:xfrm>
          <a:prstGeom prst="rect">
            <a:avLst/>
          </a:prstGeom>
          <a:solidFill>
            <a:schemeClr val="accent6">
              <a:lumMod val="20000"/>
              <a:lumOff val="80000"/>
              <a:alpha val="75000"/>
            </a:scheme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white"/>
              </a:solidFill>
              <a:effectLst/>
              <a:uLnTx/>
              <a:uFillTx/>
              <a:latin typeface="Calibri"/>
              <a:ea typeface="+mn-ea"/>
              <a:cs typeface="+mn-cs"/>
            </a:endParaRPr>
          </a:p>
        </p:txBody>
      </p:sp>
      <p:sp>
        <p:nvSpPr>
          <p:cNvPr id="3" name="Content Placeholder 2"/>
          <p:cNvSpPr>
            <a:spLocks noGrp="1"/>
          </p:cNvSpPr>
          <p:nvPr>
            <p:ph idx="1"/>
          </p:nvPr>
        </p:nvSpPr>
        <p:spPr>
          <a:xfrm>
            <a:off x="4351266" y="2628432"/>
            <a:ext cx="6652651" cy="1666112"/>
          </a:xfrm>
        </p:spPr>
        <p:txBody>
          <a:bodyPr>
            <a:normAutofit/>
          </a:bodyPr>
          <a:lstStyle/>
          <a:p>
            <a:pPr marL="0" indent="0">
              <a:buNone/>
            </a:pPr>
            <a:r>
              <a:rPr lang="en-US" sz="5200" b="1" dirty="0">
                <a:solidFill>
                  <a:srgbClr val="002060"/>
                </a:solidFill>
              </a:rPr>
              <a:t>SGLT2 inhibitors</a:t>
            </a:r>
          </a:p>
          <a:p>
            <a:pPr marL="0" indent="0">
              <a:buNone/>
            </a:pPr>
            <a:r>
              <a:rPr lang="en-US" sz="4000" b="1" dirty="0">
                <a:solidFill>
                  <a:srgbClr val="002060"/>
                </a:solidFill>
              </a:rPr>
              <a:t>Mechanism of Action</a:t>
            </a:r>
            <a:endParaRPr lang="en-US" sz="3600" b="1" dirty="0">
              <a:solidFill>
                <a:srgbClr val="002060"/>
              </a:solidFill>
            </a:endParaRPr>
          </a:p>
        </p:txBody>
      </p:sp>
      <p:sp>
        <p:nvSpPr>
          <p:cNvPr id="2" name="Slide Number Placeholder 1"/>
          <p:cNvSpPr>
            <a:spLocks noGrp="1"/>
          </p:cNvSpPr>
          <p:nvPr>
            <p:ph type="sldNum" sz="quarter" idx="12"/>
          </p:nvPr>
        </p:nvSpPr>
        <p:spPr/>
        <p:txBody>
          <a:bodyPr/>
          <a:lstStyle/>
          <a:p>
            <a:fld id="{5A814A92-0B3F-420C-9DC1-A83C2D42246A}" type="slidenum">
              <a:rPr lang="en-US" smtClean="0">
                <a:solidFill>
                  <a:prstClr val="black">
                    <a:tint val="75000"/>
                  </a:prstClr>
                </a:solidFill>
              </a:rPr>
              <a:pPr/>
              <a:t>3</a:t>
            </a:fld>
            <a:endParaRPr lang="en-US">
              <a:solidFill>
                <a:prstClr val="black">
                  <a:tint val="75000"/>
                </a:prstClr>
              </a:solidFill>
            </a:endParaRPr>
          </a:p>
        </p:txBody>
      </p:sp>
      <p:grpSp>
        <p:nvGrpSpPr>
          <p:cNvPr id="5" name="Group 4">
            <a:extLst>
              <a:ext uri="{FF2B5EF4-FFF2-40B4-BE49-F238E27FC236}">
                <a16:creationId xmlns:a16="http://schemas.microsoft.com/office/drawing/2014/main" id="{093B0ADA-D4AB-4F5D-8435-726D02D68B5C}"/>
              </a:ext>
            </a:extLst>
          </p:cNvPr>
          <p:cNvGrpSpPr/>
          <p:nvPr/>
        </p:nvGrpSpPr>
        <p:grpSpPr>
          <a:xfrm>
            <a:off x="-3164666" y="1946253"/>
            <a:ext cx="9753600" cy="3373751"/>
            <a:chOff x="732261" y="2188849"/>
            <a:chExt cx="9753600" cy="3373751"/>
          </a:xfrm>
        </p:grpSpPr>
        <p:sp>
          <p:nvSpPr>
            <p:cNvPr id="6" name="Oval 5">
              <a:extLst>
                <a:ext uri="{FF2B5EF4-FFF2-40B4-BE49-F238E27FC236}">
                  <a16:creationId xmlns:a16="http://schemas.microsoft.com/office/drawing/2014/main" id="{22E951B0-95A9-4751-92EB-5B43474BDEBA}"/>
                </a:ext>
              </a:extLst>
            </p:cNvPr>
            <p:cNvSpPr/>
            <p:nvPr/>
          </p:nvSpPr>
          <p:spPr>
            <a:xfrm>
              <a:off x="732261" y="4800600"/>
              <a:ext cx="9753600" cy="762000"/>
            </a:xfrm>
            <a:prstGeom prst="ellipse">
              <a:avLst/>
            </a:prstGeom>
            <a:gradFill flip="none" rotWithShape="1">
              <a:gsLst>
                <a:gs pos="5000">
                  <a:sysClr val="windowText" lastClr="000000">
                    <a:alpha val="43000"/>
                  </a:sysClr>
                </a:gs>
                <a:gs pos="100000">
                  <a:sysClr val="window" lastClr="FFFFFF">
                    <a:alpha val="0"/>
                    <a:lumMod val="0"/>
                    <a:lumOff val="100000"/>
                  </a:sysClr>
                </a:gs>
              </a:gsLst>
              <a:path path="shape">
                <a:fillToRect l="50000" t="50000" r="50000" b="50000"/>
              </a:path>
              <a:tileRect/>
            </a:gradFill>
            <a:ln w="25400" cap="flat" cmpd="sng" algn="ctr">
              <a:noFill/>
              <a:prstDash val="solid"/>
            </a:ln>
            <a:effectLst/>
          </p:spPr>
          <p:txBody>
            <a:bodyPr rtlCol="0"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7" name="Group 6">
              <a:extLst>
                <a:ext uri="{FF2B5EF4-FFF2-40B4-BE49-F238E27FC236}">
                  <a16:creationId xmlns:a16="http://schemas.microsoft.com/office/drawing/2014/main" id="{55AC9EDC-8D9C-4418-BF77-FF16AE4E54EC}"/>
                </a:ext>
              </a:extLst>
            </p:cNvPr>
            <p:cNvGrpSpPr/>
            <p:nvPr/>
          </p:nvGrpSpPr>
          <p:grpSpPr>
            <a:xfrm>
              <a:off x="3916244" y="2188849"/>
              <a:ext cx="4149454" cy="2966078"/>
              <a:chOff x="2996805" y="1309688"/>
              <a:chExt cx="5929708" cy="4238625"/>
            </a:xfrm>
            <a:effectLst/>
          </p:grpSpPr>
          <p:sp>
            <p:nvSpPr>
              <p:cNvPr id="8" name="Freeform 6">
                <a:extLst>
                  <a:ext uri="{FF2B5EF4-FFF2-40B4-BE49-F238E27FC236}">
                    <a16:creationId xmlns:a16="http://schemas.microsoft.com/office/drawing/2014/main" id="{CD02A631-0079-4C1D-BAE6-4C12CB7E7B1D}"/>
                  </a:ext>
                </a:extLst>
              </p:cNvPr>
              <p:cNvSpPr>
                <a:spLocks/>
              </p:cNvSpPr>
              <p:nvPr/>
            </p:nvSpPr>
            <p:spPr bwMode="auto">
              <a:xfrm>
                <a:off x="6348413" y="1309688"/>
                <a:ext cx="2578100" cy="4238625"/>
              </a:xfrm>
              <a:custGeom>
                <a:avLst/>
                <a:gdLst>
                  <a:gd name="T0" fmla="*/ 10 w 1624"/>
                  <a:gd name="T1" fmla="*/ 0 h 2670"/>
                  <a:gd name="T2" fmla="*/ 302 w 1624"/>
                  <a:gd name="T3" fmla="*/ 9 h 2670"/>
                  <a:gd name="T4" fmla="*/ 1624 w 1624"/>
                  <a:gd name="T5" fmla="*/ 1331 h 2670"/>
                  <a:gd name="T6" fmla="*/ 299 w 1624"/>
                  <a:gd name="T7" fmla="*/ 2657 h 2670"/>
                  <a:gd name="T8" fmla="*/ 0 w 1624"/>
                  <a:gd name="T9" fmla="*/ 2670 h 2670"/>
                  <a:gd name="T10" fmla="*/ 15 w 1624"/>
                  <a:gd name="T11" fmla="*/ 2374 h 2670"/>
                  <a:gd name="T12" fmla="*/ 1059 w 1624"/>
                  <a:gd name="T13" fmla="*/ 1331 h 2670"/>
                  <a:gd name="T14" fmla="*/ 20 w 1624"/>
                  <a:gd name="T15" fmla="*/ 291 h 2670"/>
                  <a:gd name="T16" fmla="*/ 10 w 1624"/>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4" h="2670">
                    <a:moveTo>
                      <a:pt x="10" y="0"/>
                    </a:moveTo>
                    <a:lnTo>
                      <a:pt x="302" y="9"/>
                    </a:lnTo>
                    <a:lnTo>
                      <a:pt x="1624" y="1331"/>
                    </a:lnTo>
                    <a:lnTo>
                      <a:pt x="299" y="2657"/>
                    </a:lnTo>
                    <a:lnTo>
                      <a:pt x="0" y="2670"/>
                    </a:lnTo>
                    <a:lnTo>
                      <a:pt x="15" y="2374"/>
                    </a:lnTo>
                    <a:lnTo>
                      <a:pt x="1059" y="1331"/>
                    </a:lnTo>
                    <a:lnTo>
                      <a:pt x="20" y="291"/>
                    </a:lnTo>
                    <a:lnTo>
                      <a:pt x="10" y="0"/>
                    </a:lnTo>
                    <a:close/>
                  </a:path>
                </a:pathLst>
              </a:custGeom>
              <a:gradFill flip="none" rotWithShape="1">
                <a:gsLst>
                  <a:gs pos="0">
                    <a:srgbClr val="20539E">
                      <a:lumMod val="88000"/>
                      <a:lumOff val="12000"/>
                    </a:srgbClr>
                  </a:gs>
                  <a:gs pos="100000">
                    <a:srgbClr val="20539E">
                      <a:lumMod val="75000"/>
                    </a:srgbClr>
                  </a:gs>
                </a:gsLst>
                <a:path path="circle">
                  <a:fillToRect l="100000" b="100000"/>
                </a:path>
                <a:tileRect t="-100000" r="-100000"/>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endParaRPr>
              </a:p>
            </p:txBody>
          </p:sp>
          <p:sp>
            <p:nvSpPr>
              <p:cNvPr id="9" name="Freeform 7">
                <a:extLst>
                  <a:ext uri="{FF2B5EF4-FFF2-40B4-BE49-F238E27FC236}">
                    <a16:creationId xmlns:a16="http://schemas.microsoft.com/office/drawing/2014/main" id="{A46A4307-3F80-4FE0-BAC1-8692E8B8E966}"/>
                  </a:ext>
                </a:extLst>
              </p:cNvPr>
              <p:cNvSpPr>
                <a:spLocks/>
              </p:cNvSpPr>
              <p:nvPr/>
            </p:nvSpPr>
            <p:spPr bwMode="auto">
              <a:xfrm>
                <a:off x="5231741" y="1309688"/>
                <a:ext cx="2578099" cy="4238625"/>
              </a:xfrm>
              <a:custGeom>
                <a:avLst/>
                <a:gdLst>
                  <a:gd name="T0" fmla="*/ 10 w 1624"/>
                  <a:gd name="T1" fmla="*/ 0 h 2670"/>
                  <a:gd name="T2" fmla="*/ 302 w 1624"/>
                  <a:gd name="T3" fmla="*/ 9 h 2670"/>
                  <a:gd name="T4" fmla="*/ 1624 w 1624"/>
                  <a:gd name="T5" fmla="*/ 1331 h 2670"/>
                  <a:gd name="T6" fmla="*/ 298 w 1624"/>
                  <a:gd name="T7" fmla="*/ 2657 h 2670"/>
                  <a:gd name="T8" fmla="*/ 0 w 1624"/>
                  <a:gd name="T9" fmla="*/ 2670 h 2670"/>
                  <a:gd name="T10" fmla="*/ 15 w 1624"/>
                  <a:gd name="T11" fmla="*/ 2374 h 2670"/>
                  <a:gd name="T12" fmla="*/ 1058 w 1624"/>
                  <a:gd name="T13" fmla="*/ 1331 h 2670"/>
                  <a:gd name="T14" fmla="*/ 19 w 1624"/>
                  <a:gd name="T15" fmla="*/ 291 h 2670"/>
                  <a:gd name="T16" fmla="*/ 10 w 1624"/>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4" h="2670">
                    <a:moveTo>
                      <a:pt x="10" y="0"/>
                    </a:moveTo>
                    <a:lnTo>
                      <a:pt x="302" y="9"/>
                    </a:lnTo>
                    <a:lnTo>
                      <a:pt x="1624" y="1331"/>
                    </a:lnTo>
                    <a:lnTo>
                      <a:pt x="298" y="2657"/>
                    </a:lnTo>
                    <a:lnTo>
                      <a:pt x="0" y="2670"/>
                    </a:lnTo>
                    <a:lnTo>
                      <a:pt x="15" y="2374"/>
                    </a:lnTo>
                    <a:lnTo>
                      <a:pt x="1058" y="1331"/>
                    </a:lnTo>
                    <a:lnTo>
                      <a:pt x="19" y="291"/>
                    </a:lnTo>
                    <a:lnTo>
                      <a:pt x="10" y="0"/>
                    </a:lnTo>
                    <a:close/>
                  </a:path>
                </a:pathLst>
              </a:custGeom>
              <a:gradFill>
                <a:gsLst>
                  <a:gs pos="0">
                    <a:srgbClr val="95B7E1"/>
                  </a:gs>
                  <a:gs pos="100000">
                    <a:srgbClr val="95B7E1"/>
                  </a:gs>
                  <a:gs pos="43000">
                    <a:srgbClr val="95B7E1">
                      <a:lumMod val="85000"/>
                      <a:lumOff val="15000"/>
                    </a:srgbClr>
                  </a:gs>
                </a:gsLst>
                <a:lin ang="5400000" scaled="0"/>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endParaRPr>
              </a:p>
            </p:txBody>
          </p:sp>
          <p:sp>
            <p:nvSpPr>
              <p:cNvPr id="10" name="Freeform 8">
                <a:extLst>
                  <a:ext uri="{FF2B5EF4-FFF2-40B4-BE49-F238E27FC236}">
                    <a16:creationId xmlns:a16="http://schemas.microsoft.com/office/drawing/2014/main" id="{28CEACEA-554E-4066-8BA7-16E7001B464B}"/>
                  </a:ext>
                </a:extLst>
              </p:cNvPr>
              <p:cNvSpPr>
                <a:spLocks/>
              </p:cNvSpPr>
              <p:nvPr/>
            </p:nvSpPr>
            <p:spPr bwMode="auto">
              <a:xfrm>
                <a:off x="4113479" y="1309688"/>
                <a:ext cx="2579688" cy="4238625"/>
              </a:xfrm>
              <a:custGeom>
                <a:avLst/>
                <a:gdLst>
                  <a:gd name="T0" fmla="*/ 10 w 1625"/>
                  <a:gd name="T1" fmla="*/ 0 h 2670"/>
                  <a:gd name="T2" fmla="*/ 302 w 1625"/>
                  <a:gd name="T3" fmla="*/ 9 h 2670"/>
                  <a:gd name="T4" fmla="*/ 1625 w 1625"/>
                  <a:gd name="T5" fmla="*/ 1331 h 2670"/>
                  <a:gd name="T6" fmla="*/ 299 w 1625"/>
                  <a:gd name="T7" fmla="*/ 2657 h 2670"/>
                  <a:gd name="T8" fmla="*/ 0 w 1625"/>
                  <a:gd name="T9" fmla="*/ 2670 h 2670"/>
                  <a:gd name="T10" fmla="*/ 16 w 1625"/>
                  <a:gd name="T11" fmla="*/ 2374 h 2670"/>
                  <a:gd name="T12" fmla="*/ 1059 w 1625"/>
                  <a:gd name="T13" fmla="*/ 1331 h 2670"/>
                  <a:gd name="T14" fmla="*/ 19 w 1625"/>
                  <a:gd name="T15" fmla="*/ 291 h 2670"/>
                  <a:gd name="T16" fmla="*/ 10 w 1625"/>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5" h="2670">
                    <a:moveTo>
                      <a:pt x="10" y="0"/>
                    </a:moveTo>
                    <a:lnTo>
                      <a:pt x="302" y="9"/>
                    </a:lnTo>
                    <a:lnTo>
                      <a:pt x="1625" y="1331"/>
                    </a:lnTo>
                    <a:lnTo>
                      <a:pt x="299" y="2657"/>
                    </a:lnTo>
                    <a:lnTo>
                      <a:pt x="0" y="2670"/>
                    </a:lnTo>
                    <a:lnTo>
                      <a:pt x="16" y="2374"/>
                    </a:lnTo>
                    <a:lnTo>
                      <a:pt x="1059" y="1331"/>
                    </a:lnTo>
                    <a:lnTo>
                      <a:pt x="19" y="291"/>
                    </a:lnTo>
                    <a:lnTo>
                      <a:pt x="10" y="0"/>
                    </a:lnTo>
                    <a:close/>
                  </a:path>
                </a:pathLst>
              </a:custGeom>
              <a:gradFill>
                <a:gsLst>
                  <a:gs pos="0">
                    <a:srgbClr val="5F6E6A"/>
                  </a:gs>
                  <a:gs pos="100000">
                    <a:srgbClr val="5F6E6A">
                      <a:lumMod val="75000"/>
                    </a:srgbClr>
                  </a:gs>
                </a:gsLst>
                <a:lin ang="5400000" scaled="0"/>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endParaRPr>
              </a:p>
            </p:txBody>
          </p:sp>
          <p:sp>
            <p:nvSpPr>
              <p:cNvPr id="11" name="Freeform 9">
                <a:extLst>
                  <a:ext uri="{FF2B5EF4-FFF2-40B4-BE49-F238E27FC236}">
                    <a16:creationId xmlns:a16="http://schemas.microsoft.com/office/drawing/2014/main" id="{46B569AD-7ED9-4362-ABAC-6125F2894CC5}"/>
                  </a:ext>
                </a:extLst>
              </p:cNvPr>
              <p:cNvSpPr>
                <a:spLocks/>
              </p:cNvSpPr>
              <p:nvPr/>
            </p:nvSpPr>
            <p:spPr bwMode="auto">
              <a:xfrm>
                <a:off x="2996805" y="1309688"/>
                <a:ext cx="2578101" cy="4238625"/>
              </a:xfrm>
              <a:custGeom>
                <a:avLst/>
                <a:gdLst>
                  <a:gd name="T0" fmla="*/ 10 w 1624"/>
                  <a:gd name="T1" fmla="*/ 0 h 2670"/>
                  <a:gd name="T2" fmla="*/ 302 w 1624"/>
                  <a:gd name="T3" fmla="*/ 9 h 2670"/>
                  <a:gd name="T4" fmla="*/ 1624 w 1624"/>
                  <a:gd name="T5" fmla="*/ 1331 h 2670"/>
                  <a:gd name="T6" fmla="*/ 299 w 1624"/>
                  <a:gd name="T7" fmla="*/ 2657 h 2670"/>
                  <a:gd name="T8" fmla="*/ 0 w 1624"/>
                  <a:gd name="T9" fmla="*/ 2670 h 2670"/>
                  <a:gd name="T10" fmla="*/ 15 w 1624"/>
                  <a:gd name="T11" fmla="*/ 2374 h 2670"/>
                  <a:gd name="T12" fmla="*/ 1059 w 1624"/>
                  <a:gd name="T13" fmla="*/ 1331 h 2670"/>
                  <a:gd name="T14" fmla="*/ 18 w 1624"/>
                  <a:gd name="T15" fmla="*/ 291 h 2670"/>
                  <a:gd name="T16" fmla="*/ 10 w 1624"/>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4" h="2670">
                    <a:moveTo>
                      <a:pt x="10" y="0"/>
                    </a:moveTo>
                    <a:lnTo>
                      <a:pt x="302" y="9"/>
                    </a:lnTo>
                    <a:lnTo>
                      <a:pt x="1624" y="1331"/>
                    </a:lnTo>
                    <a:lnTo>
                      <a:pt x="299" y="2657"/>
                    </a:lnTo>
                    <a:lnTo>
                      <a:pt x="0" y="2670"/>
                    </a:lnTo>
                    <a:lnTo>
                      <a:pt x="15" y="2374"/>
                    </a:lnTo>
                    <a:lnTo>
                      <a:pt x="1059" y="1331"/>
                    </a:lnTo>
                    <a:lnTo>
                      <a:pt x="18" y="291"/>
                    </a:lnTo>
                    <a:lnTo>
                      <a:pt x="10" y="0"/>
                    </a:lnTo>
                    <a:close/>
                  </a:path>
                </a:pathLst>
              </a:custGeom>
              <a:solidFill>
                <a:schemeClr val="accent6">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endParaRPr>
              </a:p>
            </p:txBody>
          </p:sp>
        </p:grpSp>
      </p:grpSp>
    </p:spTree>
    <p:extLst>
      <p:ext uri="{BB962C8B-B14F-4D97-AF65-F5344CB8AC3E}">
        <p14:creationId xmlns:p14="http://schemas.microsoft.com/office/powerpoint/2010/main" val="323535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BCE8E40-F84F-4877-91C7-D3543D9C8F4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C14B4A-0E78-4FD9-B00E-C92118E778E8}" type="slidenum">
              <a:rPr kumimoji="0" lang="en-US" sz="1200" b="0" i="0" u="none" strike="noStrike" kern="1200" cap="none" spc="0" normalizeH="0" baseline="0" noProof="0" smtClean="0">
                <a:ln>
                  <a:noFill/>
                </a:ln>
                <a:solidFill>
                  <a:srgbClr val="595959">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srgbClr val="595959">
                  <a:tint val="75000"/>
                </a:srgbClr>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BF8D3633-B926-4D48-B1A4-B783855160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53600" y="103646"/>
            <a:ext cx="2292513" cy="660864"/>
          </a:xfrm>
          <a:prstGeom prst="rect">
            <a:avLst/>
          </a:prstGeom>
        </p:spPr>
      </p:pic>
      <p:sp>
        <p:nvSpPr>
          <p:cNvPr id="6" name="TextBox 5">
            <a:extLst>
              <a:ext uri="{FF2B5EF4-FFF2-40B4-BE49-F238E27FC236}">
                <a16:creationId xmlns:a16="http://schemas.microsoft.com/office/drawing/2014/main" id="{8046BC8D-F0AC-40C1-9BD2-07389AB03DD8}"/>
              </a:ext>
            </a:extLst>
          </p:cNvPr>
          <p:cNvSpPr txBox="1"/>
          <p:nvPr/>
        </p:nvSpPr>
        <p:spPr>
          <a:xfrm>
            <a:off x="737419" y="179698"/>
            <a:ext cx="8760541"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2060"/>
                </a:solidFill>
                <a:effectLst/>
                <a:uLnTx/>
                <a:uFillTx/>
                <a:latin typeface="Calibri" panose="020F0502020204030204"/>
                <a:ea typeface="+mn-ea"/>
                <a:cs typeface="+mn-cs"/>
              </a:rPr>
              <a:t>EMPA-KIDNEY: Safety Outcomes and Adverse Events </a:t>
            </a:r>
            <a:r>
              <a:rPr kumimoji="0" lang="en-US" sz="2800" b="1"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pitchFamily="34" charset="0"/>
              </a:rPr>
              <a:t>¹</a:t>
            </a:r>
            <a:endParaRPr kumimoji="0" lang="en-US" sz="2800" b="1"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grpSp>
        <p:nvGrpSpPr>
          <p:cNvPr id="20" name="Group 19">
            <a:extLst>
              <a:ext uri="{FF2B5EF4-FFF2-40B4-BE49-F238E27FC236}">
                <a16:creationId xmlns:a16="http://schemas.microsoft.com/office/drawing/2014/main" id="{F31B9F01-950E-4993-A831-0DBC7A371BD5}"/>
              </a:ext>
            </a:extLst>
          </p:cNvPr>
          <p:cNvGrpSpPr/>
          <p:nvPr/>
        </p:nvGrpSpPr>
        <p:grpSpPr>
          <a:xfrm>
            <a:off x="1073657" y="1183952"/>
            <a:ext cx="9615334" cy="4678378"/>
            <a:chOff x="1141013" y="1498276"/>
            <a:chExt cx="9615334" cy="4678378"/>
          </a:xfrm>
        </p:grpSpPr>
        <p:pic>
          <p:nvPicPr>
            <p:cNvPr id="9" name="Picture 8">
              <a:extLst>
                <a:ext uri="{FF2B5EF4-FFF2-40B4-BE49-F238E27FC236}">
                  <a16:creationId xmlns:a16="http://schemas.microsoft.com/office/drawing/2014/main" id="{912EDB96-DC03-4F1E-9250-6ADF90D462DC}"/>
                </a:ext>
              </a:extLst>
            </p:cNvPr>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1141013" y="2383754"/>
              <a:ext cx="9615334" cy="3792900"/>
            </a:xfrm>
            <a:prstGeom prst="rect">
              <a:avLst/>
            </a:prstGeom>
          </p:spPr>
        </p:pic>
        <p:sp>
          <p:nvSpPr>
            <p:cNvPr id="12" name="TextBox 11">
              <a:extLst>
                <a:ext uri="{FF2B5EF4-FFF2-40B4-BE49-F238E27FC236}">
                  <a16:creationId xmlns:a16="http://schemas.microsoft.com/office/drawing/2014/main" id="{F513430A-4286-414C-B602-8C9945E65DF4}"/>
                </a:ext>
              </a:extLst>
            </p:cNvPr>
            <p:cNvSpPr txBox="1"/>
            <p:nvPr/>
          </p:nvSpPr>
          <p:spPr>
            <a:xfrm>
              <a:off x="5106646" y="1498276"/>
              <a:ext cx="1186287"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E7E6E6">
                      <a:lumMod val="10000"/>
                    </a:srgbClr>
                  </a:solidFill>
                  <a:effectLst/>
                  <a:uLnTx/>
                  <a:uFillTx/>
                  <a:latin typeface="Calibri" panose="020F0502020204030204"/>
                  <a:ea typeface="+mn-ea"/>
                  <a:cs typeface="+mn-cs"/>
                </a:rPr>
                <a:t>Empagliflozin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E7E6E6">
                      <a:lumMod val="10000"/>
                    </a:srgbClr>
                  </a:solidFill>
                  <a:effectLst/>
                  <a:uLnTx/>
                  <a:uFillTx/>
                  <a:latin typeface="Calibri" panose="020F0502020204030204"/>
                  <a:ea typeface="+mn-ea"/>
                  <a:cs typeface="+mn-cs"/>
                </a:rPr>
                <a:t>(N=3304)</a:t>
              </a:r>
            </a:p>
          </p:txBody>
        </p:sp>
        <p:sp>
          <p:nvSpPr>
            <p:cNvPr id="13" name="TextBox 12">
              <a:extLst>
                <a:ext uri="{FF2B5EF4-FFF2-40B4-BE49-F238E27FC236}">
                  <a16:creationId xmlns:a16="http://schemas.microsoft.com/office/drawing/2014/main" id="{B3CFD3CB-B81E-48E8-A9D3-F2994DB7C71B}"/>
                </a:ext>
              </a:extLst>
            </p:cNvPr>
            <p:cNvSpPr txBox="1"/>
            <p:nvPr/>
          </p:nvSpPr>
          <p:spPr>
            <a:xfrm>
              <a:off x="7278257" y="1498276"/>
              <a:ext cx="86433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E7E6E6">
                      <a:lumMod val="10000"/>
                    </a:srgbClr>
                  </a:solidFill>
                  <a:effectLst/>
                  <a:uLnTx/>
                  <a:uFillTx/>
                  <a:latin typeface="Calibri" panose="020F0502020204030204"/>
                  <a:ea typeface="+mn-ea"/>
                  <a:cs typeface="+mn-cs"/>
                </a:rPr>
                <a:t>Placebo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E7E6E6">
                      <a:lumMod val="10000"/>
                    </a:srgbClr>
                  </a:solidFill>
                  <a:effectLst/>
                  <a:uLnTx/>
                  <a:uFillTx/>
                  <a:latin typeface="Calibri" panose="020F0502020204030204"/>
                  <a:ea typeface="+mn-ea"/>
                  <a:cs typeface="+mn-cs"/>
                </a:rPr>
                <a:t>(N=3305)</a:t>
              </a:r>
            </a:p>
          </p:txBody>
        </p:sp>
        <p:sp>
          <p:nvSpPr>
            <p:cNvPr id="14" name="TextBox 13">
              <a:extLst>
                <a:ext uri="{FF2B5EF4-FFF2-40B4-BE49-F238E27FC236}">
                  <a16:creationId xmlns:a16="http://schemas.microsoft.com/office/drawing/2014/main" id="{73C3F65B-21A5-4D34-925D-0DFC32109314}"/>
                </a:ext>
              </a:extLst>
            </p:cNvPr>
            <p:cNvSpPr txBox="1"/>
            <p:nvPr/>
          </p:nvSpPr>
          <p:spPr>
            <a:xfrm>
              <a:off x="9127920" y="1529313"/>
              <a:ext cx="1133900"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E7E6E6">
                      <a:lumMod val="10000"/>
                    </a:srgbClr>
                  </a:solidFill>
                  <a:effectLst/>
                  <a:uLnTx/>
                  <a:uFillTx/>
                  <a:latin typeface="Calibri" panose="020F0502020204030204"/>
                  <a:ea typeface="+mn-ea"/>
                  <a:cs typeface="+mn-cs"/>
                </a:rPr>
                <a:t>Hazard Ratio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E7E6E6">
                      <a:lumMod val="10000"/>
                    </a:srgbClr>
                  </a:solidFill>
                  <a:effectLst/>
                  <a:uLnTx/>
                  <a:uFillTx/>
                  <a:latin typeface="Calibri" panose="020F0502020204030204"/>
                  <a:ea typeface="+mn-ea"/>
                  <a:cs typeface="+mn-cs"/>
                </a:rPr>
                <a:t>(95% CL)*</a:t>
              </a:r>
            </a:p>
          </p:txBody>
        </p:sp>
        <p:sp>
          <p:nvSpPr>
            <p:cNvPr id="15" name="TextBox 14">
              <a:extLst>
                <a:ext uri="{FF2B5EF4-FFF2-40B4-BE49-F238E27FC236}">
                  <a16:creationId xmlns:a16="http://schemas.microsoft.com/office/drawing/2014/main" id="{9DF3595D-0158-498F-AC70-4E44CB28F9F2}"/>
                </a:ext>
              </a:extLst>
            </p:cNvPr>
            <p:cNvSpPr txBox="1"/>
            <p:nvPr/>
          </p:nvSpPr>
          <p:spPr>
            <a:xfrm>
              <a:off x="4867714" y="2230999"/>
              <a:ext cx="595035"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dirty="0">
                  <a:ln>
                    <a:noFill/>
                  </a:ln>
                  <a:solidFill>
                    <a:srgbClr val="E7E6E6">
                      <a:lumMod val="10000"/>
                    </a:srgbClr>
                  </a:solidFill>
                  <a:effectLst/>
                  <a:uLnTx/>
                  <a:uFillTx/>
                  <a:latin typeface="Calibri" panose="020F0502020204030204"/>
                  <a:ea typeface="+mn-ea"/>
                  <a:cs typeface="+mn-cs"/>
                </a:rPr>
                <a:t>no. (%)</a:t>
              </a:r>
            </a:p>
          </p:txBody>
        </p:sp>
        <p:sp>
          <p:nvSpPr>
            <p:cNvPr id="16" name="TextBox 15">
              <a:extLst>
                <a:ext uri="{FF2B5EF4-FFF2-40B4-BE49-F238E27FC236}">
                  <a16:creationId xmlns:a16="http://schemas.microsoft.com/office/drawing/2014/main" id="{B509E525-7988-4D5E-9F77-51BA4F53CE1F}"/>
                </a:ext>
              </a:extLst>
            </p:cNvPr>
            <p:cNvSpPr txBox="1"/>
            <p:nvPr/>
          </p:nvSpPr>
          <p:spPr>
            <a:xfrm>
              <a:off x="5751871" y="2052533"/>
              <a:ext cx="857297"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dirty="0">
                  <a:ln>
                    <a:noFill/>
                  </a:ln>
                  <a:solidFill>
                    <a:srgbClr val="E7E6E6">
                      <a:lumMod val="10000"/>
                    </a:srgbClr>
                  </a:solidFill>
                  <a:effectLst/>
                  <a:uLnTx/>
                  <a:uFillTx/>
                  <a:latin typeface="Calibri" panose="020F0502020204030204"/>
                  <a:ea typeface="+mn-ea"/>
                  <a:cs typeface="+mn-cs"/>
                </a:rPr>
                <a:t>no. of events/100 patient-</a:t>
              </a:r>
              <a:r>
                <a:rPr kumimoji="0" lang="en-US" sz="1100" b="1" i="1" u="none" strike="noStrike" kern="1200" cap="none" spc="0" normalizeH="0" baseline="0" noProof="0" dirty="0" err="1">
                  <a:ln>
                    <a:noFill/>
                  </a:ln>
                  <a:solidFill>
                    <a:srgbClr val="E7E6E6">
                      <a:lumMod val="10000"/>
                    </a:srgbClr>
                  </a:solidFill>
                  <a:effectLst/>
                  <a:uLnTx/>
                  <a:uFillTx/>
                  <a:latin typeface="Calibri" panose="020F0502020204030204"/>
                  <a:ea typeface="+mn-ea"/>
                  <a:cs typeface="+mn-cs"/>
                </a:rPr>
                <a:t>yr</a:t>
              </a:r>
              <a:endParaRPr kumimoji="0" lang="en-US" sz="1100" b="1" i="1" u="none" strike="noStrike" kern="1200" cap="none" spc="0" normalizeH="0" baseline="0" noProof="0" dirty="0">
                <a:ln>
                  <a:noFill/>
                </a:ln>
                <a:solidFill>
                  <a:srgbClr val="E7E6E6">
                    <a:lumMod val="10000"/>
                  </a:srgbClr>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43CE8F99-D415-4C61-BE88-0FA156242ED9}"/>
                </a:ext>
              </a:extLst>
            </p:cNvPr>
            <p:cNvSpPr txBox="1"/>
            <p:nvPr/>
          </p:nvSpPr>
          <p:spPr>
            <a:xfrm>
              <a:off x="6927873" y="2230999"/>
              <a:ext cx="595035"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dirty="0">
                  <a:ln>
                    <a:noFill/>
                  </a:ln>
                  <a:solidFill>
                    <a:srgbClr val="E7E6E6">
                      <a:lumMod val="10000"/>
                    </a:srgbClr>
                  </a:solidFill>
                  <a:effectLst/>
                  <a:uLnTx/>
                  <a:uFillTx/>
                  <a:latin typeface="Calibri" panose="020F0502020204030204"/>
                  <a:ea typeface="+mn-ea"/>
                  <a:cs typeface="+mn-cs"/>
                </a:rPr>
                <a:t>no. (%)</a:t>
              </a:r>
            </a:p>
          </p:txBody>
        </p:sp>
        <p:sp>
          <p:nvSpPr>
            <p:cNvPr id="19" name="TextBox 18">
              <a:extLst>
                <a:ext uri="{FF2B5EF4-FFF2-40B4-BE49-F238E27FC236}">
                  <a16:creationId xmlns:a16="http://schemas.microsoft.com/office/drawing/2014/main" id="{448CCE9E-3E8A-4055-B0D3-5195C74DB153}"/>
                </a:ext>
              </a:extLst>
            </p:cNvPr>
            <p:cNvSpPr txBox="1"/>
            <p:nvPr/>
          </p:nvSpPr>
          <p:spPr>
            <a:xfrm>
              <a:off x="7812030" y="2052533"/>
              <a:ext cx="857297"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dirty="0">
                  <a:ln>
                    <a:noFill/>
                  </a:ln>
                  <a:solidFill>
                    <a:srgbClr val="E7E6E6">
                      <a:lumMod val="10000"/>
                    </a:srgbClr>
                  </a:solidFill>
                  <a:effectLst/>
                  <a:uLnTx/>
                  <a:uFillTx/>
                  <a:latin typeface="Calibri" panose="020F0502020204030204"/>
                  <a:ea typeface="+mn-ea"/>
                  <a:cs typeface="+mn-cs"/>
                </a:rPr>
                <a:t>no. of events/100 patient-</a:t>
              </a:r>
              <a:r>
                <a:rPr kumimoji="0" lang="en-US" sz="1100" b="1" i="1" u="none" strike="noStrike" kern="1200" cap="none" spc="0" normalizeH="0" baseline="0" noProof="0" dirty="0" err="1">
                  <a:ln>
                    <a:noFill/>
                  </a:ln>
                  <a:solidFill>
                    <a:srgbClr val="E7E6E6">
                      <a:lumMod val="10000"/>
                    </a:srgbClr>
                  </a:solidFill>
                  <a:effectLst/>
                  <a:uLnTx/>
                  <a:uFillTx/>
                  <a:latin typeface="Calibri" panose="020F0502020204030204"/>
                  <a:ea typeface="+mn-ea"/>
                  <a:cs typeface="+mn-cs"/>
                </a:rPr>
                <a:t>yr</a:t>
              </a:r>
              <a:endParaRPr kumimoji="0" lang="en-US" sz="1100" b="1" i="1" u="none" strike="noStrike" kern="1200" cap="none" spc="0" normalizeH="0" baseline="0" noProof="0" dirty="0">
                <a:ln>
                  <a:noFill/>
                </a:ln>
                <a:solidFill>
                  <a:srgbClr val="E7E6E6">
                    <a:lumMod val="10000"/>
                  </a:srgbClr>
                </a:solidFill>
                <a:effectLst/>
                <a:uLnTx/>
                <a:uFillTx/>
                <a:latin typeface="Calibri" panose="020F0502020204030204"/>
                <a:ea typeface="+mn-ea"/>
                <a:cs typeface="+mn-cs"/>
              </a:endParaRPr>
            </a:p>
          </p:txBody>
        </p:sp>
      </p:grpSp>
      <p:sp>
        <p:nvSpPr>
          <p:cNvPr id="22" name="TextBox 21">
            <a:extLst>
              <a:ext uri="{FF2B5EF4-FFF2-40B4-BE49-F238E27FC236}">
                <a16:creationId xmlns:a16="http://schemas.microsoft.com/office/drawing/2014/main" id="{7F1AD3E1-CC20-49F3-9DA3-A75A60729764}"/>
              </a:ext>
            </a:extLst>
          </p:cNvPr>
          <p:cNvSpPr txBox="1"/>
          <p:nvPr/>
        </p:nvSpPr>
        <p:spPr>
          <a:xfrm>
            <a:off x="710586" y="768040"/>
            <a:ext cx="9978405"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2060"/>
                </a:solidFill>
                <a:effectLst/>
                <a:uLnTx/>
                <a:uFillTx/>
                <a:latin typeface="Calibri" panose="020F0502020204030204"/>
                <a:ea typeface="+mn-ea"/>
                <a:cs typeface="+mn-cs"/>
              </a:rPr>
              <a:t>There was no apparent evidence that Empagliflozin treatment increased the incidence of serious adverse events overall</a:t>
            </a:r>
          </a:p>
        </p:txBody>
      </p:sp>
      <p:sp>
        <p:nvSpPr>
          <p:cNvPr id="24" name="TextBox 23">
            <a:extLst>
              <a:ext uri="{FF2B5EF4-FFF2-40B4-BE49-F238E27FC236}">
                <a16:creationId xmlns:a16="http://schemas.microsoft.com/office/drawing/2014/main" id="{772F70D5-8474-489F-B5FB-E84287850555}"/>
              </a:ext>
            </a:extLst>
          </p:cNvPr>
          <p:cNvSpPr txBox="1"/>
          <p:nvPr/>
        </p:nvSpPr>
        <p:spPr>
          <a:xfrm>
            <a:off x="1073657" y="5839867"/>
            <a:ext cx="11267480"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595959"/>
                </a:solidFill>
                <a:effectLst/>
                <a:uLnTx/>
                <a:uFillTx/>
                <a:latin typeface="Calibri" panose="020F0502020204030204"/>
                <a:ea typeface="+mn-ea"/>
                <a:cs typeface="+mn-cs"/>
              </a:rPr>
              <a:t>*Hazard ratios were not calculated for outcomes with fewer than 10 events.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595959"/>
                </a:solidFill>
                <a:effectLst/>
                <a:uLnTx/>
                <a:uFillTx/>
                <a:latin typeface="Calibri" panose="020F0502020204030204"/>
                <a:ea typeface="+mn-ea"/>
                <a:cs typeface="+mn-cs"/>
              </a:rPr>
              <a:t>¶ Ketoacidosis occurred in one patient (in the Empagliflozin group) without diabetes at baseline.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595959"/>
                </a:solidFill>
                <a:effectLst/>
                <a:uLnTx/>
                <a:uFillTx/>
                <a:latin typeface="Calibri" panose="020F0502020204030204"/>
                <a:ea typeface="+mn-ea"/>
                <a:cs typeface="+mn-cs"/>
              </a:rPr>
              <a:t>‖ Severe hypoglycemia was defined as a low blood glucose level causing severe cognitive impairment and warranting assistance from another person for recovery.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595959"/>
                </a:solidFill>
                <a:effectLst/>
                <a:uLnTx/>
                <a:uFillTx/>
                <a:latin typeface="Calibri" panose="020F0502020204030204"/>
                <a:ea typeface="+mn-ea"/>
                <a:cs typeface="+mn-cs"/>
              </a:rPr>
              <a:t>** Symptomatic dehydration was defined as symptoms attributed by patients to dehydration, such as feeling faint or fainting.</a:t>
            </a:r>
          </a:p>
        </p:txBody>
      </p:sp>
      <p:sp>
        <p:nvSpPr>
          <p:cNvPr id="17" name="TextBox 16">
            <a:extLst>
              <a:ext uri="{FF2B5EF4-FFF2-40B4-BE49-F238E27FC236}">
                <a16:creationId xmlns:a16="http://schemas.microsoft.com/office/drawing/2014/main" id="{A08F65E1-9C4C-4B05-A837-7BC79E1A3495}"/>
              </a:ext>
            </a:extLst>
          </p:cNvPr>
          <p:cNvSpPr txBox="1"/>
          <p:nvPr/>
        </p:nvSpPr>
        <p:spPr>
          <a:xfrm>
            <a:off x="2124364" y="6548056"/>
            <a:ext cx="6096000"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i="0" dirty="0">
                <a:effectLst/>
                <a:latin typeface="Calibri" panose="020F0502020204030204" pitchFamily="34" charset="0"/>
                <a:cs typeface="Calibri" panose="020F0502020204030204" pitchFamily="34" charset="0"/>
              </a:rPr>
              <a:t>1- New England Journal of Medicine. 2023 Jan 12;388(2):117-27</a:t>
            </a:r>
            <a:endParaRPr kumimoji="0" lang="en-US" sz="1100" b="0" i="0" u="none" strike="noStrike" kern="1200" cap="none" spc="0" normalizeH="0" baseline="0" noProof="0" dirty="0">
              <a:ln>
                <a:noFill/>
              </a:ln>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54937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5A133DE-5FDF-4D01-9247-7BDF4FFF55C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C14B4A-0E78-4FD9-B00E-C92118E778E8}" type="slidenum">
              <a:rPr kumimoji="0" lang="en-US" sz="1200" b="0" i="0" u="none" strike="noStrike" kern="1200" cap="none" spc="0" normalizeH="0" baseline="0" noProof="0" smtClean="0">
                <a:ln>
                  <a:noFill/>
                </a:ln>
                <a:solidFill>
                  <a:srgbClr val="595959">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srgbClr val="595959">
                  <a:tint val="75000"/>
                </a:srgbClr>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49E29695-5F91-43B2-A52C-5B713123FD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53600" y="103646"/>
            <a:ext cx="2292513" cy="660864"/>
          </a:xfrm>
          <a:prstGeom prst="rect">
            <a:avLst/>
          </a:prstGeom>
        </p:spPr>
      </p:pic>
      <p:sp>
        <p:nvSpPr>
          <p:cNvPr id="6" name="TextBox 5">
            <a:extLst>
              <a:ext uri="{FF2B5EF4-FFF2-40B4-BE49-F238E27FC236}">
                <a16:creationId xmlns:a16="http://schemas.microsoft.com/office/drawing/2014/main" id="{7062981C-C9B9-4A99-B944-32810805F4EC}"/>
              </a:ext>
            </a:extLst>
          </p:cNvPr>
          <p:cNvSpPr txBox="1"/>
          <p:nvPr/>
        </p:nvSpPr>
        <p:spPr>
          <a:xfrm>
            <a:off x="737420" y="179698"/>
            <a:ext cx="6096000"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2060"/>
                </a:solidFill>
                <a:effectLst/>
                <a:uLnTx/>
                <a:uFillTx/>
                <a:latin typeface="Calibri" panose="020F0502020204030204"/>
                <a:ea typeface="+mn-ea"/>
                <a:cs typeface="+mn-cs"/>
              </a:rPr>
              <a:t>EMPA-KIDNEY: Conclusion</a:t>
            </a:r>
            <a:r>
              <a:rPr kumimoji="0" lang="en-US" sz="2800" b="1" i="0" u="none" strike="noStrike" kern="1200" cap="none" spc="0" normalizeH="0" baseline="0" noProof="0" dirty="0">
                <a:ln>
                  <a:noFill/>
                </a:ln>
                <a:solidFill>
                  <a:srgbClr val="002060"/>
                </a:solidFill>
                <a:effectLst/>
                <a:uLnTx/>
                <a:uFillTx/>
                <a:latin typeface="Calibri" panose="020F0502020204030204"/>
                <a:ea typeface="+mn-ea"/>
                <a:cs typeface="Calibri" panose="020F0502020204030204" pitchFamily="34" charset="0"/>
              </a:rPr>
              <a:t>¹</a:t>
            </a:r>
            <a:endParaRPr kumimoji="0" lang="en-US" sz="2800" b="1" i="0" u="none" strike="noStrike" kern="1200" cap="none" spc="0" normalizeH="0" baseline="0" noProof="0" dirty="0">
              <a:ln>
                <a:noFill/>
              </a:ln>
              <a:solidFill>
                <a:srgbClr val="002060"/>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931AD12C-1A14-45D4-8401-E7D4592DA1E8}"/>
              </a:ext>
            </a:extLst>
          </p:cNvPr>
          <p:cNvSpPr txBox="1"/>
          <p:nvPr/>
        </p:nvSpPr>
        <p:spPr>
          <a:xfrm>
            <a:off x="737420" y="1168994"/>
            <a:ext cx="10506259" cy="1891287"/>
          </a:xfrm>
          <a:prstGeom prst="rect">
            <a:avLst/>
          </a:prstGeom>
          <a:noFill/>
        </p:spPr>
        <p:txBody>
          <a:bodyPr wrap="square">
            <a:spAutoFit/>
          </a:bodyPr>
          <a:lstStyle/>
          <a:p>
            <a:pPr marL="285750" marR="0" lvl="0" indent="-28575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2060"/>
                </a:solidFill>
                <a:effectLst/>
                <a:uLnTx/>
                <a:uFillTx/>
                <a:latin typeface="Calibri" panose="020F0502020204030204"/>
                <a:ea typeface="+mn-ea"/>
                <a:cs typeface="+mn-cs"/>
              </a:rPr>
              <a:t>Among a broad range of patients with CKD who were at risk for disease progression, including a large number of patients without diabetes, with an eGFR of less than 30 ml/min/ 1.73 m</a:t>
            </a:r>
            <a:r>
              <a:rPr kumimoji="0" lang="en-US" sz="2000" b="0" i="0" u="none" strike="noStrike" kern="1200" cap="none" spc="0" normalizeH="0" baseline="30000" noProof="0" dirty="0">
                <a:ln>
                  <a:noFill/>
                </a:ln>
                <a:solidFill>
                  <a:srgbClr val="002060"/>
                </a:solidFill>
                <a:effectLst/>
                <a:uLnTx/>
                <a:uFillTx/>
                <a:latin typeface="Calibri" panose="020F0502020204030204"/>
                <a:ea typeface="+mn-ea"/>
                <a:cs typeface="+mn-cs"/>
              </a:rPr>
              <a:t>2</a:t>
            </a:r>
            <a:r>
              <a:rPr kumimoji="0" lang="en-US" sz="2000" b="0" i="0" u="none" strike="noStrike" kern="1200" cap="none" spc="0" normalizeH="0" baseline="0" noProof="0" dirty="0">
                <a:ln>
                  <a:noFill/>
                </a:ln>
                <a:solidFill>
                  <a:srgbClr val="002060"/>
                </a:solidFill>
                <a:effectLst/>
                <a:uLnTx/>
                <a:uFillTx/>
                <a:latin typeface="Calibri" panose="020F0502020204030204"/>
                <a:ea typeface="+mn-ea"/>
                <a:cs typeface="+mn-cs"/>
              </a:rPr>
              <a:t>, and with a low urinary albumin-to creatinine ratio, Empagliflozin treatment led to a lower risk of progression of kidney disease or death from cardiovascular causes than placebo.</a:t>
            </a:r>
          </a:p>
        </p:txBody>
      </p:sp>
      <p:sp>
        <p:nvSpPr>
          <p:cNvPr id="7" name="TextBox 6">
            <a:extLst>
              <a:ext uri="{FF2B5EF4-FFF2-40B4-BE49-F238E27FC236}">
                <a16:creationId xmlns:a16="http://schemas.microsoft.com/office/drawing/2014/main" id="{883EBC08-2C81-4D2D-9606-419B73B1E9D7}"/>
              </a:ext>
            </a:extLst>
          </p:cNvPr>
          <p:cNvSpPr txBox="1"/>
          <p:nvPr/>
        </p:nvSpPr>
        <p:spPr>
          <a:xfrm>
            <a:off x="2124364" y="6538912"/>
            <a:ext cx="6096000"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i="0" dirty="0">
                <a:effectLst/>
                <a:latin typeface="Calibri" panose="020F0502020204030204" pitchFamily="34" charset="0"/>
                <a:cs typeface="Calibri" panose="020F0502020204030204" pitchFamily="34" charset="0"/>
              </a:rPr>
              <a:t>1- New England Journal of Medicine. 2023 Jan 12;388(2):117-27</a:t>
            </a:r>
            <a:endParaRPr kumimoji="0" lang="en-US" sz="1100" b="0" i="0" u="none" strike="noStrike" kern="1200" cap="none" spc="0" normalizeH="0" baseline="0" noProof="0" dirty="0">
              <a:ln>
                <a:noFill/>
              </a:ln>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73978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2378DD78-6328-4A6D-A5B0-F4BF1D8E555C}"/>
              </a:ext>
            </a:extLst>
          </p:cNvPr>
          <p:cNvSpPr/>
          <p:nvPr/>
        </p:nvSpPr>
        <p:spPr>
          <a:xfrm>
            <a:off x="1" y="3429000"/>
            <a:ext cx="12208142" cy="2663890"/>
          </a:xfrm>
          <a:prstGeom prst="rect">
            <a:avLst/>
          </a:prstGeom>
          <a:solidFill>
            <a:schemeClr val="accent6">
              <a:lumMod val="20000"/>
              <a:lumOff val="80000"/>
              <a:alpha val="75000"/>
            </a:scheme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white"/>
              </a:solidFill>
              <a:effectLst/>
              <a:uLnTx/>
              <a:uFillTx/>
              <a:latin typeface="Calibri"/>
              <a:ea typeface="+mn-ea"/>
              <a:cs typeface="+mn-cs"/>
            </a:endParaRPr>
          </a:p>
        </p:txBody>
      </p:sp>
      <p:sp>
        <p:nvSpPr>
          <p:cNvPr id="21" name="TextBox 20">
            <a:extLst>
              <a:ext uri="{FF2B5EF4-FFF2-40B4-BE49-F238E27FC236}">
                <a16:creationId xmlns:a16="http://schemas.microsoft.com/office/drawing/2014/main" id="{C17648BD-ED94-44FC-9C9A-BE683C97C4DE}"/>
              </a:ext>
            </a:extLst>
          </p:cNvPr>
          <p:cNvSpPr txBox="1"/>
          <p:nvPr/>
        </p:nvSpPr>
        <p:spPr>
          <a:xfrm>
            <a:off x="4338428" y="2479224"/>
            <a:ext cx="6671694" cy="1938992"/>
          </a:xfrm>
          <a:prstGeom prst="rect">
            <a:avLst/>
          </a:prstGeom>
          <a:noFill/>
        </p:spPr>
        <p:txBody>
          <a:bodyPr wrap="square">
            <a:spAutoFit/>
          </a:bodyPr>
          <a:lstStyle/>
          <a:p>
            <a:r>
              <a:rPr lang="en-US" sz="6000" b="1" dirty="0">
                <a:solidFill>
                  <a:srgbClr val="2B426F"/>
                </a:solidFill>
              </a:rPr>
              <a:t>Combination</a:t>
            </a:r>
          </a:p>
          <a:p>
            <a:r>
              <a:rPr lang="en-US" sz="6000" b="1" dirty="0">
                <a:solidFill>
                  <a:srgbClr val="2B426F"/>
                </a:solidFill>
              </a:rPr>
              <a:t>Therapy</a:t>
            </a:r>
            <a:endParaRPr lang="en-US" sz="6000" dirty="0"/>
          </a:p>
        </p:txBody>
      </p:sp>
      <p:grpSp>
        <p:nvGrpSpPr>
          <p:cNvPr id="11" name="Group 10">
            <a:extLst>
              <a:ext uri="{FF2B5EF4-FFF2-40B4-BE49-F238E27FC236}">
                <a16:creationId xmlns:a16="http://schemas.microsoft.com/office/drawing/2014/main" id="{1A47F7B8-AB78-4931-AE99-98B9F0A96EEB}"/>
              </a:ext>
            </a:extLst>
          </p:cNvPr>
          <p:cNvGrpSpPr/>
          <p:nvPr/>
        </p:nvGrpSpPr>
        <p:grpSpPr>
          <a:xfrm>
            <a:off x="-3094807" y="1828497"/>
            <a:ext cx="9753600" cy="3501340"/>
            <a:chOff x="-3094807" y="1828497"/>
            <a:chExt cx="9753600" cy="3501340"/>
          </a:xfrm>
        </p:grpSpPr>
        <p:sp>
          <p:nvSpPr>
            <p:cNvPr id="20" name="Oval 19">
              <a:extLst>
                <a:ext uri="{FF2B5EF4-FFF2-40B4-BE49-F238E27FC236}">
                  <a16:creationId xmlns:a16="http://schemas.microsoft.com/office/drawing/2014/main" id="{CBC55C79-1906-4B0C-B773-577E5A3271ED}"/>
                </a:ext>
              </a:extLst>
            </p:cNvPr>
            <p:cNvSpPr/>
            <p:nvPr/>
          </p:nvSpPr>
          <p:spPr>
            <a:xfrm>
              <a:off x="-3094807" y="4567837"/>
              <a:ext cx="9753600" cy="762000"/>
            </a:xfrm>
            <a:prstGeom prst="ellipse">
              <a:avLst/>
            </a:prstGeom>
            <a:gradFill flip="none" rotWithShape="1">
              <a:gsLst>
                <a:gs pos="5000">
                  <a:sysClr val="windowText" lastClr="000000">
                    <a:alpha val="43000"/>
                  </a:sysClr>
                </a:gs>
                <a:gs pos="100000">
                  <a:sysClr val="window" lastClr="FFFFFF">
                    <a:alpha val="0"/>
                    <a:lumMod val="0"/>
                    <a:lumOff val="100000"/>
                  </a:sysClr>
                </a:gs>
              </a:gsLst>
              <a:path path="shape">
                <a:fillToRect l="50000" t="50000" r="50000" b="50000"/>
              </a:path>
              <a:tileRect/>
            </a:gradFill>
            <a:ln w="25400" cap="flat" cmpd="sng" algn="ctr">
              <a:noFill/>
              <a:prstDash val="solid"/>
            </a:ln>
            <a:effectLst/>
          </p:spPr>
          <p:txBody>
            <a:bodyPr rtlCol="0"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2" name="Freeform 6">
              <a:extLst>
                <a:ext uri="{FF2B5EF4-FFF2-40B4-BE49-F238E27FC236}">
                  <a16:creationId xmlns:a16="http://schemas.microsoft.com/office/drawing/2014/main" id="{2C1B55D0-5DFE-4A5A-851C-6E517567B8D3}"/>
                </a:ext>
              </a:extLst>
            </p:cNvPr>
            <p:cNvSpPr>
              <a:spLocks/>
            </p:cNvSpPr>
            <p:nvPr/>
          </p:nvSpPr>
          <p:spPr bwMode="auto">
            <a:xfrm>
              <a:off x="2443342" y="1828497"/>
              <a:ext cx="1804087" cy="2966078"/>
            </a:xfrm>
            <a:custGeom>
              <a:avLst/>
              <a:gdLst>
                <a:gd name="T0" fmla="*/ 10 w 1624"/>
                <a:gd name="T1" fmla="*/ 0 h 2670"/>
                <a:gd name="T2" fmla="*/ 302 w 1624"/>
                <a:gd name="T3" fmla="*/ 9 h 2670"/>
                <a:gd name="T4" fmla="*/ 1624 w 1624"/>
                <a:gd name="T5" fmla="*/ 1331 h 2670"/>
                <a:gd name="T6" fmla="*/ 299 w 1624"/>
                <a:gd name="T7" fmla="*/ 2657 h 2670"/>
                <a:gd name="T8" fmla="*/ 0 w 1624"/>
                <a:gd name="T9" fmla="*/ 2670 h 2670"/>
                <a:gd name="T10" fmla="*/ 15 w 1624"/>
                <a:gd name="T11" fmla="*/ 2374 h 2670"/>
                <a:gd name="T12" fmla="*/ 1059 w 1624"/>
                <a:gd name="T13" fmla="*/ 1331 h 2670"/>
                <a:gd name="T14" fmla="*/ 20 w 1624"/>
                <a:gd name="T15" fmla="*/ 291 h 2670"/>
                <a:gd name="T16" fmla="*/ 10 w 1624"/>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4" h="2670">
                  <a:moveTo>
                    <a:pt x="10" y="0"/>
                  </a:moveTo>
                  <a:lnTo>
                    <a:pt x="302" y="9"/>
                  </a:lnTo>
                  <a:lnTo>
                    <a:pt x="1624" y="1331"/>
                  </a:lnTo>
                  <a:lnTo>
                    <a:pt x="299" y="2657"/>
                  </a:lnTo>
                  <a:lnTo>
                    <a:pt x="0" y="2670"/>
                  </a:lnTo>
                  <a:lnTo>
                    <a:pt x="15" y="2374"/>
                  </a:lnTo>
                  <a:lnTo>
                    <a:pt x="1059" y="1331"/>
                  </a:lnTo>
                  <a:lnTo>
                    <a:pt x="20" y="291"/>
                  </a:lnTo>
                  <a:lnTo>
                    <a:pt x="10" y="0"/>
                  </a:lnTo>
                  <a:close/>
                </a:path>
              </a:pathLst>
            </a:custGeom>
            <a:solidFill>
              <a:srgbClr val="A5258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endParaRPr>
            </a:p>
          </p:txBody>
        </p:sp>
        <p:sp>
          <p:nvSpPr>
            <p:cNvPr id="23" name="Freeform 7">
              <a:extLst>
                <a:ext uri="{FF2B5EF4-FFF2-40B4-BE49-F238E27FC236}">
                  <a16:creationId xmlns:a16="http://schemas.microsoft.com/office/drawing/2014/main" id="{97B1812C-E872-4952-8B76-24BB6747E691}"/>
                </a:ext>
              </a:extLst>
            </p:cNvPr>
            <p:cNvSpPr>
              <a:spLocks/>
            </p:cNvSpPr>
            <p:nvPr/>
          </p:nvSpPr>
          <p:spPr bwMode="auto">
            <a:xfrm>
              <a:off x="1661925" y="1828497"/>
              <a:ext cx="1804086" cy="2966078"/>
            </a:xfrm>
            <a:custGeom>
              <a:avLst/>
              <a:gdLst>
                <a:gd name="T0" fmla="*/ 10 w 1624"/>
                <a:gd name="T1" fmla="*/ 0 h 2670"/>
                <a:gd name="T2" fmla="*/ 302 w 1624"/>
                <a:gd name="T3" fmla="*/ 9 h 2670"/>
                <a:gd name="T4" fmla="*/ 1624 w 1624"/>
                <a:gd name="T5" fmla="*/ 1331 h 2670"/>
                <a:gd name="T6" fmla="*/ 298 w 1624"/>
                <a:gd name="T7" fmla="*/ 2657 h 2670"/>
                <a:gd name="T8" fmla="*/ 0 w 1624"/>
                <a:gd name="T9" fmla="*/ 2670 h 2670"/>
                <a:gd name="T10" fmla="*/ 15 w 1624"/>
                <a:gd name="T11" fmla="*/ 2374 h 2670"/>
                <a:gd name="T12" fmla="*/ 1058 w 1624"/>
                <a:gd name="T13" fmla="*/ 1331 h 2670"/>
                <a:gd name="T14" fmla="*/ 19 w 1624"/>
                <a:gd name="T15" fmla="*/ 291 h 2670"/>
                <a:gd name="T16" fmla="*/ 10 w 1624"/>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4" h="2670">
                  <a:moveTo>
                    <a:pt x="10" y="0"/>
                  </a:moveTo>
                  <a:lnTo>
                    <a:pt x="302" y="9"/>
                  </a:lnTo>
                  <a:lnTo>
                    <a:pt x="1624" y="1331"/>
                  </a:lnTo>
                  <a:lnTo>
                    <a:pt x="298" y="2657"/>
                  </a:lnTo>
                  <a:lnTo>
                    <a:pt x="0" y="2670"/>
                  </a:lnTo>
                  <a:lnTo>
                    <a:pt x="15" y="2374"/>
                  </a:lnTo>
                  <a:lnTo>
                    <a:pt x="1058" y="1331"/>
                  </a:lnTo>
                  <a:lnTo>
                    <a:pt x="19" y="291"/>
                  </a:lnTo>
                  <a:lnTo>
                    <a:pt x="10" y="0"/>
                  </a:lnTo>
                  <a:close/>
                </a:path>
              </a:pathLst>
            </a:custGeom>
            <a:solidFill>
              <a:srgbClr val="A5258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endParaRPr>
            </a:p>
          </p:txBody>
        </p:sp>
        <p:sp>
          <p:nvSpPr>
            <p:cNvPr id="24" name="Freeform 8">
              <a:extLst>
                <a:ext uri="{FF2B5EF4-FFF2-40B4-BE49-F238E27FC236}">
                  <a16:creationId xmlns:a16="http://schemas.microsoft.com/office/drawing/2014/main" id="{A1EBF2B3-9430-4528-86A9-2367F4E8E2A2}"/>
                </a:ext>
              </a:extLst>
            </p:cNvPr>
            <p:cNvSpPr>
              <a:spLocks/>
            </p:cNvSpPr>
            <p:nvPr/>
          </p:nvSpPr>
          <p:spPr bwMode="auto">
            <a:xfrm>
              <a:off x="879394" y="1828497"/>
              <a:ext cx="1805198" cy="2966078"/>
            </a:xfrm>
            <a:custGeom>
              <a:avLst/>
              <a:gdLst>
                <a:gd name="T0" fmla="*/ 10 w 1625"/>
                <a:gd name="T1" fmla="*/ 0 h 2670"/>
                <a:gd name="T2" fmla="*/ 302 w 1625"/>
                <a:gd name="T3" fmla="*/ 9 h 2670"/>
                <a:gd name="T4" fmla="*/ 1625 w 1625"/>
                <a:gd name="T5" fmla="*/ 1331 h 2670"/>
                <a:gd name="T6" fmla="*/ 299 w 1625"/>
                <a:gd name="T7" fmla="*/ 2657 h 2670"/>
                <a:gd name="T8" fmla="*/ 0 w 1625"/>
                <a:gd name="T9" fmla="*/ 2670 h 2670"/>
                <a:gd name="T10" fmla="*/ 16 w 1625"/>
                <a:gd name="T11" fmla="*/ 2374 h 2670"/>
                <a:gd name="T12" fmla="*/ 1059 w 1625"/>
                <a:gd name="T13" fmla="*/ 1331 h 2670"/>
                <a:gd name="T14" fmla="*/ 19 w 1625"/>
                <a:gd name="T15" fmla="*/ 291 h 2670"/>
                <a:gd name="T16" fmla="*/ 10 w 1625"/>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5" h="2670">
                  <a:moveTo>
                    <a:pt x="10" y="0"/>
                  </a:moveTo>
                  <a:lnTo>
                    <a:pt x="302" y="9"/>
                  </a:lnTo>
                  <a:lnTo>
                    <a:pt x="1625" y="1331"/>
                  </a:lnTo>
                  <a:lnTo>
                    <a:pt x="299" y="2657"/>
                  </a:lnTo>
                  <a:lnTo>
                    <a:pt x="0" y="2670"/>
                  </a:lnTo>
                  <a:lnTo>
                    <a:pt x="16" y="2374"/>
                  </a:lnTo>
                  <a:lnTo>
                    <a:pt x="1059" y="1331"/>
                  </a:lnTo>
                  <a:lnTo>
                    <a:pt x="19" y="291"/>
                  </a:lnTo>
                  <a:lnTo>
                    <a:pt x="10" y="0"/>
                  </a:lnTo>
                  <a:close/>
                </a:path>
              </a:pathLst>
            </a:custGeom>
            <a:solidFill>
              <a:srgbClr val="0097DD"/>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endParaRPr>
            </a:p>
          </p:txBody>
        </p:sp>
        <p:sp>
          <p:nvSpPr>
            <p:cNvPr id="25" name="Freeform 9">
              <a:extLst>
                <a:ext uri="{FF2B5EF4-FFF2-40B4-BE49-F238E27FC236}">
                  <a16:creationId xmlns:a16="http://schemas.microsoft.com/office/drawing/2014/main" id="{201DD926-7111-4558-9317-79C1E8A60C85}"/>
                </a:ext>
              </a:extLst>
            </p:cNvPr>
            <p:cNvSpPr>
              <a:spLocks/>
            </p:cNvSpPr>
            <p:nvPr/>
          </p:nvSpPr>
          <p:spPr bwMode="auto">
            <a:xfrm>
              <a:off x="97975" y="1828497"/>
              <a:ext cx="1804087" cy="2966078"/>
            </a:xfrm>
            <a:custGeom>
              <a:avLst/>
              <a:gdLst>
                <a:gd name="T0" fmla="*/ 10 w 1624"/>
                <a:gd name="T1" fmla="*/ 0 h 2670"/>
                <a:gd name="T2" fmla="*/ 302 w 1624"/>
                <a:gd name="T3" fmla="*/ 9 h 2670"/>
                <a:gd name="T4" fmla="*/ 1624 w 1624"/>
                <a:gd name="T5" fmla="*/ 1331 h 2670"/>
                <a:gd name="T6" fmla="*/ 299 w 1624"/>
                <a:gd name="T7" fmla="*/ 2657 h 2670"/>
                <a:gd name="T8" fmla="*/ 0 w 1624"/>
                <a:gd name="T9" fmla="*/ 2670 h 2670"/>
                <a:gd name="T10" fmla="*/ 15 w 1624"/>
                <a:gd name="T11" fmla="*/ 2374 h 2670"/>
                <a:gd name="T12" fmla="*/ 1059 w 1624"/>
                <a:gd name="T13" fmla="*/ 1331 h 2670"/>
                <a:gd name="T14" fmla="*/ 18 w 1624"/>
                <a:gd name="T15" fmla="*/ 291 h 2670"/>
                <a:gd name="T16" fmla="*/ 10 w 1624"/>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4" h="2670">
                  <a:moveTo>
                    <a:pt x="10" y="0"/>
                  </a:moveTo>
                  <a:lnTo>
                    <a:pt x="302" y="9"/>
                  </a:lnTo>
                  <a:lnTo>
                    <a:pt x="1624" y="1331"/>
                  </a:lnTo>
                  <a:lnTo>
                    <a:pt x="299" y="2657"/>
                  </a:lnTo>
                  <a:lnTo>
                    <a:pt x="0" y="2670"/>
                  </a:lnTo>
                  <a:lnTo>
                    <a:pt x="15" y="2374"/>
                  </a:lnTo>
                  <a:lnTo>
                    <a:pt x="1059" y="1331"/>
                  </a:lnTo>
                  <a:lnTo>
                    <a:pt x="18" y="291"/>
                  </a:lnTo>
                  <a:lnTo>
                    <a:pt x="10" y="0"/>
                  </a:lnTo>
                  <a:close/>
                </a:path>
              </a:pathLst>
            </a:custGeom>
            <a:solidFill>
              <a:srgbClr val="0097DD"/>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endParaRPr>
            </a:p>
          </p:txBody>
        </p:sp>
      </p:grpSp>
    </p:spTree>
    <p:extLst>
      <p:ext uri="{BB962C8B-B14F-4D97-AF65-F5344CB8AC3E}">
        <p14:creationId xmlns:p14="http://schemas.microsoft.com/office/powerpoint/2010/main" val="755077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499" y="3810"/>
            <a:ext cx="11762612" cy="1325563"/>
          </a:xfrm>
        </p:spPr>
        <p:txBody>
          <a:bodyPr>
            <a:normAutofit/>
          </a:bodyPr>
          <a:lstStyle/>
          <a:p>
            <a:pPr algn="ctr"/>
            <a:r>
              <a:rPr lang="en-US" sz="3200" b="1" dirty="0">
                <a:solidFill>
                  <a:srgbClr val="002060"/>
                </a:solidFill>
                <a:cs typeface="Times New Roman" pitchFamily="18" charset="0"/>
              </a:rPr>
              <a:t>Improving Glycemic Control in T2DM Achieving Glycemic Goals Sooner May Reduce the Risk of Complications</a:t>
            </a:r>
            <a:r>
              <a:rPr lang="en-US" sz="3200" b="1" baseline="30000" dirty="0">
                <a:solidFill>
                  <a:srgbClr val="002060"/>
                </a:solidFill>
              </a:rPr>
              <a:t>1</a:t>
            </a:r>
            <a:endParaRPr lang="en-US" sz="3200" b="1" dirty="0">
              <a:solidFill>
                <a:srgbClr val="002060"/>
              </a:solidFill>
              <a:cs typeface="Times New Roman" pitchFamily="18" charset="0"/>
            </a:endParaRPr>
          </a:p>
        </p:txBody>
      </p:sp>
      <p:sp>
        <p:nvSpPr>
          <p:cNvPr id="4" name="Title 2"/>
          <p:cNvSpPr txBox="1">
            <a:spLocks/>
          </p:cNvSpPr>
          <p:nvPr>
            <p:custDataLst>
              <p:tags r:id="rId1"/>
            </p:custDataLst>
          </p:nvPr>
        </p:nvSpPr>
        <p:spPr>
          <a:xfrm>
            <a:off x="2164684" y="1020336"/>
            <a:ext cx="6378125" cy="594840"/>
          </a:xfrm>
          <a:prstGeom prst="rect">
            <a:avLst/>
          </a:prstGeom>
        </p:spPr>
        <p:txBody>
          <a:bodyPr vert="horz" lIns="68644" tIns="34322" rIns="68644" bIns="34322"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GB" sz="2102" b="1" dirty="0"/>
          </a:p>
        </p:txBody>
      </p:sp>
      <p:sp>
        <p:nvSpPr>
          <p:cNvPr id="5" name="Text Box 75"/>
          <p:cNvSpPr txBox="1">
            <a:spLocks noChangeArrowheads="1"/>
          </p:cNvSpPr>
          <p:nvPr/>
        </p:nvSpPr>
        <p:spPr bwMode="auto">
          <a:xfrm>
            <a:off x="2295766" y="6356350"/>
            <a:ext cx="6719832" cy="677108"/>
          </a:xfrm>
          <a:prstGeom prst="rect">
            <a:avLst/>
          </a:prstGeom>
          <a:noFill/>
          <a:ln w="12700" cap="sq">
            <a:noFill/>
            <a:miter lim="800000"/>
            <a:headEnd type="none" w="sm" len="sm"/>
            <a:tailEnd type="none" w="sm" len="sm"/>
          </a:ln>
        </p:spPr>
        <p:txBody>
          <a:bodyPr wrap="square" lIns="0" tIns="0" rIns="0" bIns="0" anchor="b">
            <a:spAutoFit/>
          </a:bodyPr>
          <a:lstStyle/>
          <a:p>
            <a:pPr rtl="1" eaLnBrk="0" fontAlgn="base" hangingPunct="0">
              <a:spcBef>
                <a:spcPct val="0"/>
              </a:spcBef>
              <a:spcAft>
                <a:spcPct val="0"/>
              </a:spcAft>
            </a:pPr>
            <a:r>
              <a:rPr lang="en-US" sz="1100" dirty="0">
                <a:cs typeface="Arial" pitchFamily="34" charset="0"/>
              </a:rPr>
              <a:t>OAD = oral anti-diabetic</a:t>
            </a:r>
          </a:p>
          <a:p>
            <a:pPr rtl="1" eaLnBrk="0" fontAlgn="base" hangingPunct="0">
              <a:spcBef>
                <a:spcPct val="0"/>
              </a:spcBef>
              <a:spcAft>
                <a:spcPct val="0"/>
              </a:spcAft>
            </a:pPr>
            <a:r>
              <a:rPr lang="en-US" sz="1100" dirty="0">
                <a:cs typeface="Arial" pitchFamily="34" charset="0"/>
              </a:rPr>
              <a:t>1. </a:t>
            </a:r>
            <a:r>
              <a:rPr lang="en-US" sz="1100" dirty="0" err="1">
                <a:cs typeface="Arial" pitchFamily="34" charset="0"/>
              </a:rPr>
              <a:t>Int</a:t>
            </a:r>
            <a:r>
              <a:rPr lang="en-US" sz="1100" dirty="0">
                <a:cs typeface="Arial" pitchFamily="34" charset="0"/>
              </a:rPr>
              <a:t> J </a:t>
            </a:r>
            <a:r>
              <a:rPr lang="en-US" sz="1100" dirty="0" err="1">
                <a:cs typeface="Arial" pitchFamily="34" charset="0"/>
              </a:rPr>
              <a:t>Clin</a:t>
            </a:r>
            <a:r>
              <a:rPr lang="en-US" sz="1100" dirty="0">
                <a:cs typeface="Arial" pitchFamily="34" charset="0"/>
              </a:rPr>
              <a:t> </a:t>
            </a:r>
            <a:r>
              <a:rPr lang="en-US" sz="1100" dirty="0" err="1">
                <a:cs typeface="Arial" pitchFamily="34" charset="0"/>
              </a:rPr>
              <a:t>Pract</a:t>
            </a:r>
            <a:r>
              <a:rPr lang="en-US" sz="1100" dirty="0">
                <a:cs typeface="Arial" pitchFamily="34" charset="0"/>
              </a:rPr>
              <a:t> 2005; 59:1345–1355. 2. BMJ 2000; 321:405–412.</a:t>
            </a:r>
          </a:p>
          <a:p>
            <a:pPr rtl="1" eaLnBrk="0" fontAlgn="base" hangingPunct="0">
              <a:spcBef>
                <a:spcPct val="0"/>
              </a:spcBef>
              <a:spcAft>
                <a:spcPct val="0"/>
              </a:spcAft>
            </a:pPr>
            <a:r>
              <a:rPr lang="en-US" sz="1100" dirty="0">
                <a:cs typeface="Arial" pitchFamily="34" charset="0"/>
              </a:rPr>
              <a:t> </a:t>
            </a:r>
            <a:br>
              <a:rPr lang="en-US" sz="1100" dirty="0">
                <a:cs typeface="Arial" pitchFamily="34" charset="0"/>
              </a:rPr>
            </a:br>
            <a:endParaRPr lang="en-US" sz="1100" dirty="0">
              <a:cs typeface="Arial" pitchFamily="34" charset="0"/>
            </a:endParaRPr>
          </a:p>
        </p:txBody>
      </p:sp>
      <p:sp>
        <p:nvSpPr>
          <p:cNvPr id="7" name="Freeform 2"/>
          <p:cNvSpPr>
            <a:spLocks/>
          </p:cNvSpPr>
          <p:nvPr/>
        </p:nvSpPr>
        <p:spPr bwMode="auto">
          <a:xfrm>
            <a:off x="3379666" y="2557189"/>
            <a:ext cx="5995581" cy="2627759"/>
          </a:xfrm>
          <a:custGeom>
            <a:avLst/>
            <a:gdLst>
              <a:gd name="T0" fmla="*/ 0 w 5031"/>
              <a:gd name="T1" fmla="*/ 2147483647 h 2205"/>
              <a:gd name="T2" fmla="*/ 2147483647 w 5031"/>
              <a:gd name="T3" fmla="*/ 2147483647 h 2205"/>
              <a:gd name="T4" fmla="*/ 2147483647 w 5031"/>
              <a:gd name="T5" fmla="*/ 0 h 2205"/>
              <a:gd name="T6" fmla="*/ 2147483647 w 5031"/>
              <a:gd name="T7" fmla="*/ 2147483647 h 2205"/>
              <a:gd name="T8" fmla="*/ 0 w 5031"/>
              <a:gd name="T9" fmla="*/ 2147483647 h 22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31" h="2205">
                <a:moveTo>
                  <a:pt x="0" y="2205"/>
                </a:moveTo>
                <a:lnTo>
                  <a:pt x="5031" y="2205"/>
                </a:lnTo>
                <a:lnTo>
                  <a:pt x="5031" y="0"/>
                </a:lnTo>
                <a:lnTo>
                  <a:pt x="9" y="1935"/>
                </a:lnTo>
                <a:lnTo>
                  <a:pt x="0" y="2205"/>
                </a:lnTo>
                <a:close/>
              </a:path>
            </a:pathLst>
          </a:custGeom>
          <a:solidFill>
            <a:sysClr val="window" lastClr="FFFFFF">
              <a:lumMod val="65000"/>
              <a:alpha val="24706"/>
            </a:sysClr>
          </a:solidFill>
          <a:ln>
            <a:noFill/>
          </a:ln>
          <a:effectLst/>
        </p:spPr>
        <p:txBody>
          <a:bodyPr wrap="none" anchor="ctr"/>
          <a:lstStyle/>
          <a:p>
            <a:pPr>
              <a:defRPr/>
            </a:pPr>
            <a:endParaRPr lang="en-US" sz="1351" kern="0" dirty="0"/>
          </a:p>
        </p:txBody>
      </p:sp>
      <p:sp>
        <p:nvSpPr>
          <p:cNvPr id="8" name="Rectangle 7"/>
          <p:cNvSpPr>
            <a:spLocks noChangeArrowheads="1"/>
          </p:cNvSpPr>
          <p:nvPr/>
        </p:nvSpPr>
        <p:spPr bwMode="auto">
          <a:xfrm>
            <a:off x="5691617" y="5158729"/>
            <a:ext cx="1448760" cy="252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928" tIns="33368" rIns="67928" bIns="33368">
            <a:spAutoFit/>
          </a:bodyPr>
          <a:lstStyle>
            <a:lvl1pPr eaLnBrk="0" hangingPunct="0">
              <a:tabLst>
                <a:tab pos="2006600" algn="l"/>
              </a:tabLst>
              <a:defRPr sz="2800">
                <a:solidFill>
                  <a:schemeClr val="tx1"/>
                </a:solidFill>
                <a:latin typeface="Times New Roman" pitchFamily="18" charset="0"/>
                <a:cs typeface="Arial" pitchFamily="34" charset="0"/>
              </a:defRPr>
            </a:lvl1pPr>
            <a:lvl2pPr marL="742950" indent="-285750" eaLnBrk="0" hangingPunct="0">
              <a:tabLst>
                <a:tab pos="2006600" algn="l"/>
              </a:tabLst>
              <a:defRPr sz="2800">
                <a:solidFill>
                  <a:schemeClr val="tx1"/>
                </a:solidFill>
                <a:latin typeface="Times New Roman" pitchFamily="18" charset="0"/>
                <a:cs typeface="Arial" pitchFamily="34" charset="0"/>
              </a:defRPr>
            </a:lvl2pPr>
            <a:lvl3pPr marL="1143000" indent="-228600" eaLnBrk="0" hangingPunct="0">
              <a:tabLst>
                <a:tab pos="2006600" algn="l"/>
              </a:tabLst>
              <a:defRPr sz="2800">
                <a:solidFill>
                  <a:schemeClr val="tx1"/>
                </a:solidFill>
                <a:latin typeface="Times New Roman" pitchFamily="18" charset="0"/>
                <a:cs typeface="Arial" pitchFamily="34" charset="0"/>
              </a:defRPr>
            </a:lvl3pPr>
            <a:lvl4pPr marL="1600200" indent="-228600" eaLnBrk="0" hangingPunct="0">
              <a:tabLst>
                <a:tab pos="2006600" algn="l"/>
              </a:tabLst>
              <a:defRPr sz="2800">
                <a:solidFill>
                  <a:schemeClr val="tx1"/>
                </a:solidFill>
                <a:latin typeface="Times New Roman" pitchFamily="18" charset="0"/>
                <a:cs typeface="Arial" pitchFamily="34" charset="0"/>
              </a:defRPr>
            </a:lvl4pPr>
            <a:lvl5pPr marL="2057400" indent="-228600" eaLnBrk="0" hangingPunct="0">
              <a:tabLst>
                <a:tab pos="2006600" algn="l"/>
              </a:tabLst>
              <a:defRPr sz="28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tabLst>
                <a:tab pos="2006600" algn="l"/>
              </a:tabLst>
              <a:defRPr sz="28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tabLst>
                <a:tab pos="2006600" algn="l"/>
              </a:tabLst>
              <a:defRPr sz="28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tabLst>
                <a:tab pos="2006600" algn="l"/>
              </a:tabLst>
              <a:defRPr sz="28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tabLst>
                <a:tab pos="2006600" algn="l"/>
              </a:tabLst>
              <a:defRPr sz="2800">
                <a:solidFill>
                  <a:schemeClr val="tx1"/>
                </a:solidFill>
                <a:latin typeface="Times New Roman" pitchFamily="18" charset="0"/>
                <a:cs typeface="Arial" pitchFamily="34" charset="0"/>
              </a:defRPr>
            </a:lvl9pPr>
          </a:lstStyle>
          <a:p>
            <a:pPr>
              <a:spcBef>
                <a:spcPct val="15000"/>
              </a:spcBef>
              <a:spcAft>
                <a:spcPct val="15000"/>
              </a:spcAft>
            </a:pPr>
            <a:r>
              <a:rPr lang="en-US" altLang="es-ES" sz="1201" b="1" dirty="0">
                <a:latin typeface="Calibri" pitchFamily="34" charset="0"/>
                <a:cs typeface="Calibri" pitchFamily="34" charset="0"/>
              </a:rPr>
              <a:t>Duration of diabetes</a:t>
            </a:r>
          </a:p>
        </p:txBody>
      </p:sp>
      <p:sp>
        <p:nvSpPr>
          <p:cNvPr id="9" name="Rectangle 8"/>
          <p:cNvSpPr>
            <a:spLocks noChangeArrowheads="1"/>
          </p:cNvSpPr>
          <p:nvPr/>
        </p:nvSpPr>
        <p:spPr bwMode="auto">
          <a:xfrm rot="-5400000">
            <a:off x="2500590" y="3768812"/>
            <a:ext cx="797620" cy="252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928" tIns="33368" rIns="67928" bIns="33368">
            <a:spAutoFit/>
          </a:bodyPr>
          <a:lstStyle>
            <a:lvl1pPr eaLnBrk="0" hangingPunct="0">
              <a:defRPr sz="2800">
                <a:solidFill>
                  <a:schemeClr val="tx1"/>
                </a:solidFill>
                <a:latin typeface="Times New Roman" pitchFamily="18" charset="0"/>
                <a:cs typeface="Arial" pitchFamily="34" charset="0"/>
              </a:defRPr>
            </a:lvl1pPr>
            <a:lvl2pPr marL="742950" indent="-285750" eaLnBrk="0" hangingPunct="0">
              <a:defRPr sz="2800">
                <a:solidFill>
                  <a:schemeClr val="tx1"/>
                </a:solidFill>
                <a:latin typeface="Times New Roman" pitchFamily="18" charset="0"/>
                <a:cs typeface="Arial" pitchFamily="34" charset="0"/>
              </a:defRPr>
            </a:lvl2pPr>
            <a:lvl3pPr marL="1143000" indent="-228600" eaLnBrk="0" hangingPunct="0">
              <a:defRPr sz="2800">
                <a:solidFill>
                  <a:schemeClr val="tx1"/>
                </a:solidFill>
                <a:latin typeface="Times New Roman" pitchFamily="18" charset="0"/>
                <a:cs typeface="Arial" pitchFamily="34" charset="0"/>
              </a:defRPr>
            </a:lvl3pPr>
            <a:lvl4pPr marL="1600200" indent="-228600" eaLnBrk="0" hangingPunct="0">
              <a:defRPr sz="2800">
                <a:solidFill>
                  <a:schemeClr val="tx1"/>
                </a:solidFill>
                <a:latin typeface="Times New Roman" pitchFamily="18" charset="0"/>
                <a:cs typeface="Arial" pitchFamily="34" charset="0"/>
              </a:defRPr>
            </a:lvl4pPr>
            <a:lvl5pPr marL="2057400" indent="-228600" eaLnBrk="0" hangingPunct="0">
              <a:defRPr sz="28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8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8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8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800">
                <a:solidFill>
                  <a:schemeClr val="tx1"/>
                </a:solidFill>
                <a:latin typeface="Times New Roman" pitchFamily="18" charset="0"/>
                <a:cs typeface="Arial" pitchFamily="34" charset="0"/>
              </a:defRPr>
            </a:lvl9pPr>
          </a:lstStyle>
          <a:p>
            <a:pPr>
              <a:spcBef>
                <a:spcPct val="50000"/>
              </a:spcBef>
              <a:spcAft>
                <a:spcPct val="15000"/>
              </a:spcAft>
            </a:pPr>
            <a:r>
              <a:rPr lang="en-US" altLang="es-ES" sz="1201" b="1" dirty="0">
                <a:latin typeface="Calibri" pitchFamily="34" charset="0"/>
                <a:cs typeface="Calibri" pitchFamily="34" charset="0"/>
              </a:rPr>
              <a:t>HbA1c (%)</a:t>
            </a:r>
            <a:endParaRPr lang="en-US" altLang="es-ES" sz="1201" b="1" baseline="30000" dirty="0">
              <a:latin typeface="Calibri" pitchFamily="34" charset="0"/>
              <a:cs typeface="Calibri" pitchFamily="34" charset="0"/>
            </a:endParaRPr>
          </a:p>
        </p:txBody>
      </p:sp>
      <p:sp>
        <p:nvSpPr>
          <p:cNvPr id="10" name="Rectangle 9"/>
          <p:cNvSpPr>
            <a:spLocks noChangeArrowheads="1"/>
          </p:cNvSpPr>
          <p:nvPr/>
        </p:nvSpPr>
        <p:spPr bwMode="auto">
          <a:xfrm>
            <a:off x="3113883" y="4347163"/>
            <a:ext cx="215730" cy="252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928" tIns="33368" rIns="67928" bIns="33368">
            <a:spAutoFit/>
          </a:bodyPr>
          <a:lstStyle>
            <a:lvl1pPr eaLnBrk="0" hangingPunct="0">
              <a:defRPr sz="2800">
                <a:solidFill>
                  <a:schemeClr val="tx1"/>
                </a:solidFill>
                <a:latin typeface="Times New Roman" pitchFamily="18" charset="0"/>
                <a:cs typeface="Arial" pitchFamily="34" charset="0"/>
              </a:defRPr>
            </a:lvl1pPr>
            <a:lvl2pPr marL="742950" indent="-285750" eaLnBrk="0" hangingPunct="0">
              <a:defRPr sz="2800">
                <a:solidFill>
                  <a:schemeClr val="tx1"/>
                </a:solidFill>
                <a:latin typeface="Times New Roman" pitchFamily="18" charset="0"/>
                <a:cs typeface="Arial" pitchFamily="34" charset="0"/>
              </a:defRPr>
            </a:lvl2pPr>
            <a:lvl3pPr marL="1143000" indent="-228600" eaLnBrk="0" hangingPunct="0">
              <a:defRPr sz="2800">
                <a:solidFill>
                  <a:schemeClr val="tx1"/>
                </a:solidFill>
                <a:latin typeface="Times New Roman" pitchFamily="18" charset="0"/>
                <a:cs typeface="Arial" pitchFamily="34" charset="0"/>
              </a:defRPr>
            </a:lvl3pPr>
            <a:lvl4pPr marL="1600200" indent="-228600" eaLnBrk="0" hangingPunct="0">
              <a:defRPr sz="2800">
                <a:solidFill>
                  <a:schemeClr val="tx1"/>
                </a:solidFill>
                <a:latin typeface="Times New Roman" pitchFamily="18" charset="0"/>
                <a:cs typeface="Arial" pitchFamily="34" charset="0"/>
              </a:defRPr>
            </a:lvl4pPr>
            <a:lvl5pPr marL="2057400" indent="-228600" eaLnBrk="0" hangingPunct="0">
              <a:defRPr sz="28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8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8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8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800">
                <a:solidFill>
                  <a:schemeClr val="tx1"/>
                </a:solidFill>
                <a:latin typeface="Times New Roman" pitchFamily="18" charset="0"/>
                <a:cs typeface="Arial" pitchFamily="34" charset="0"/>
              </a:defRPr>
            </a:lvl9pPr>
          </a:lstStyle>
          <a:p>
            <a:pPr algn="r">
              <a:spcBef>
                <a:spcPct val="15000"/>
              </a:spcBef>
              <a:spcAft>
                <a:spcPct val="15000"/>
              </a:spcAft>
            </a:pPr>
            <a:r>
              <a:rPr lang="en-US" altLang="es-ES" sz="1201" b="1" dirty="0">
                <a:latin typeface="Calibri" pitchFamily="34" charset="0"/>
                <a:cs typeface="Calibri" pitchFamily="34" charset="0"/>
              </a:rPr>
              <a:t>7</a:t>
            </a:r>
          </a:p>
        </p:txBody>
      </p:sp>
      <p:sp>
        <p:nvSpPr>
          <p:cNvPr id="11" name="Rectangle 10"/>
          <p:cNvSpPr>
            <a:spLocks noChangeArrowheads="1"/>
          </p:cNvSpPr>
          <p:nvPr/>
        </p:nvSpPr>
        <p:spPr bwMode="auto">
          <a:xfrm>
            <a:off x="3113883" y="4929917"/>
            <a:ext cx="215730" cy="252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928" tIns="33368" rIns="67928" bIns="33368">
            <a:spAutoFit/>
          </a:bodyPr>
          <a:lstStyle>
            <a:lvl1pPr eaLnBrk="0" hangingPunct="0">
              <a:defRPr sz="2800">
                <a:solidFill>
                  <a:schemeClr val="tx1"/>
                </a:solidFill>
                <a:latin typeface="Times New Roman" pitchFamily="18" charset="0"/>
                <a:cs typeface="Arial" pitchFamily="34" charset="0"/>
              </a:defRPr>
            </a:lvl1pPr>
            <a:lvl2pPr marL="742950" indent="-285750" eaLnBrk="0" hangingPunct="0">
              <a:defRPr sz="2800">
                <a:solidFill>
                  <a:schemeClr val="tx1"/>
                </a:solidFill>
                <a:latin typeface="Times New Roman" pitchFamily="18" charset="0"/>
                <a:cs typeface="Arial" pitchFamily="34" charset="0"/>
              </a:defRPr>
            </a:lvl2pPr>
            <a:lvl3pPr marL="1143000" indent="-228600" eaLnBrk="0" hangingPunct="0">
              <a:defRPr sz="2800">
                <a:solidFill>
                  <a:schemeClr val="tx1"/>
                </a:solidFill>
                <a:latin typeface="Times New Roman" pitchFamily="18" charset="0"/>
                <a:cs typeface="Arial" pitchFamily="34" charset="0"/>
              </a:defRPr>
            </a:lvl3pPr>
            <a:lvl4pPr marL="1600200" indent="-228600" eaLnBrk="0" hangingPunct="0">
              <a:defRPr sz="2800">
                <a:solidFill>
                  <a:schemeClr val="tx1"/>
                </a:solidFill>
                <a:latin typeface="Times New Roman" pitchFamily="18" charset="0"/>
                <a:cs typeface="Arial" pitchFamily="34" charset="0"/>
              </a:defRPr>
            </a:lvl4pPr>
            <a:lvl5pPr marL="2057400" indent="-228600" eaLnBrk="0" hangingPunct="0">
              <a:defRPr sz="28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8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8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8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800">
                <a:solidFill>
                  <a:schemeClr val="tx1"/>
                </a:solidFill>
                <a:latin typeface="Times New Roman" pitchFamily="18" charset="0"/>
                <a:cs typeface="Arial" pitchFamily="34" charset="0"/>
              </a:defRPr>
            </a:lvl9pPr>
          </a:lstStyle>
          <a:p>
            <a:pPr algn="r">
              <a:spcBef>
                <a:spcPct val="15000"/>
              </a:spcBef>
              <a:spcAft>
                <a:spcPct val="15000"/>
              </a:spcAft>
            </a:pPr>
            <a:r>
              <a:rPr lang="en-US" altLang="es-ES" sz="1201" b="1" dirty="0">
                <a:latin typeface="Calibri" pitchFamily="34" charset="0"/>
                <a:cs typeface="Calibri" pitchFamily="34" charset="0"/>
              </a:rPr>
              <a:t>6</a:t>
            </a:r>
          </a:p>
        </p:txBody>
      </p:sp>
      <p:sp>
        <p:nvSpPr>
          <p:cNvPr id="12" name="Rectangle 11"/>
          <p:cNvSpPr>
            <a:spLocks noChangeArrowheads="1"/>
          </p:cNvSpPr>
          <p:nvPr/>
        </p:nvSpPr>
        <p:spPr bwMode="auto">
          <a:xfrm>
            <a:off x="3113883" y="3182845"/>
            <a:ext cx="215730" cy="252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928" tIns="33368" rIns="67928" bIns="33368">
            <a:spAutoFit/>
          </a:bodyPr>
          <a:lstStyle>
            <a:lvl1pPr eaLnBrk="0" hangingPunct="0">
              <a:defRPr sz="2800">
                <a:solidFill>
                  <a:schemeClr val="tx1"/>
                </a:solidFill>
                <a:latin typeface="Times New Roman" pitchFamily="18" charset="0"/>
                <a:cs typeface="Arial" pitchFamily="34" charset="0"/>
              </a:defRPr>
            </a:lvl1pPr>
            <a:lvl2pPr marL="742950" indent="-285750" eaLnBrk="0" hangingPunct="0">
              <a:defRPr sz="2800">
                <a:solidFill>
                  <a:schemeClr val="tx1"/>
                </a:solidFill>
                <a:latin typeface="Times New Roman" pitchFamily="18" charset="0"/>
                <a:cs typeface="Arial" pitchFamily="34" charset="0"/>
              </a:defRPr>
            </a:lvl2pPr>
            <a:lvl3pPr marL="1143000" indent="-228600" eaLnBrk="0" hangingPunct="0">
              <a:defRPr sz="2800">
                <a:solidFill>
                  <a:schemeClr val="tx1"/>
                </a:solidFill>
                <a:latin typeface="Times New Roman" pitchFamily="18" charset="0"/>
                <a:cs typeface="Arial" pitchFamily="34" charset="0"/>
              </a:defRPr>
            </a:lvl3pPr>
            <a:lvl4pPr marL="1600200" indent="-228600" eaLnBrk="0" hangingPunct="0">
              <a:defRPr sz="2800">
                <a:solidFill>
                  <a:schemeClr val="tx1"/>
                </a:solidFill>
                <a:latin typeface="Times New Roman" pitchFamily="18" charset="0"/>
                <a:cs typeface="Arial" pitchFamily="34" charset="0"/>
              </a:defRPr>
            </a:lvl4pPr>
            <a:lvl5pPr marL="2057400" indent="-228600" eaLnBrk="0" hangingPunct="0">
              <a:defRPr sz="28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8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8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8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800">
                <a:solidFill>
                  <a:schemeClr val="tx1"/>
                </a:solidFill>
                <a:latin typeface="Times New Roman" pitchFamily="18" charset="0"/>
                <a:cs typeface="Arial" pitchFamily="34" charset="0"/>
              </a:defRPr>
            </a:lvl9pPr>
          </a:lstStyle>
          <a:p>
            <a:pPr algn="r">
              <a:spcBef>
                <a:spcPct val="15000"/>
              </a:spcBef>
              <a:spcAft>
                <a:spcPct val="15000"/>
              </a:spcAft>
            </a:pPr>
            <a:r>
              <a:rPr lang="en-US" altLang="es-ES" sz="1201" b="1" dirty="0">
                <a:latin typeface="Calibri" pitchFamily="34" charset="0"/>
                <a:cs typeface="Calibri" pitchFamily="34" charset="0"/>
              </a:rPr>
              <a:t>9</a:t>
            </a:r>
          </a:p>
        </p:txBody>
      </p:sp>
      <p:sp>
        <p:nvSpPr>
          <p:cNvPr id="13" name="Rectangle 12"/>
          <p:cNvSpPr>
            <a:spLocks noChangeArrowheads="1"/>
          </p:cNvSpPr>
          <p:nvPr/>
        </p:nvSpPr>
        <p:spPr bwMode="auto">
          <a:xfrm>
            <a:off x="3113883" y="3765600"/>
            <a:ext cx="215730" cy="252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928" tIns="33368" rIns="67928" bIns="33368">
            <a:spAutoFit/>
          </a:bodyPr>
          <a:lstStyle>
            <a:lvl1pPr eaLnBrk="0" hangingPunct="0">
              <a:defRPr sz="2800">
                <a:solidFill>
                  <a:schemeClr val="tx1"/>
                </a:solidFill>
                <a:latin typeface="Times New Roman" pitchFamily="18" charset="0"/>
                <a:cs typeface="Arial" pitchFamily="34" charset="0"/>
              </a:defRPr>
            </a:lvl1pPr>
            <a:lvl2pPr marL="742950" indent="-285750" eaLnBrk="0" hangingPunct="0">
              <a:defRPr sz="2800">
                <a:solidFill>
                  <a:schemeClr val="tx1"/>
                </a:solidFill>
                <a:latin typeface="Times New Roman" pitchFamily="18" charset="0"/>
                <a:cs typeface="Arial" pitchFamily="34" charset="0"/>
              </a:defRPr>
            </a:lvl2pPr>
            <a:lvl3pPr marL="1143000" indent="-228600" eaLnBrk="0" hangingPunct="0">
              <a:defRPr sz="2800">
                <a:solidFill>
                  <a:schemeClr val="tx1"/>
                </a:solidFill>
                <a:latin typeface="Times New Roman" pitchFamily="18" charset="0"/>
                <a:cs typeface="Arial" pitchFamily="34" charset="0"/>
              </a:defRPr>
            </a:lvl3pPr>
            <a:lvl4pPr marL="1600200" indent="-228600" eaLnBrk="0" hangingPunct="0">
              <a:defRPr sz="2800">
                <a:solidFill>
                  <a:schemeClr val="tx1"/>
                </a:solidFill>
                <a:latin typeface="Times New Roman" pitchFamily="18" charset="0"/>
                <a:cs typeface="Arial" pitchFamily="34" charset="0"/>
              </a:defRPr>
            </a:lvl4pPr>
            <a:lvl5pPr marL="2057400" indent="-228600" eaLnBrk="0" hangingPunct="0">
              <a:defRPr sz="28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8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8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8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800">
                <a:solidFill>
                  <a:schemeClr val="tx1"/>
                </a:solidFill>
                <a:latin typeface="Times New Roman" pitchFamily="18" charset="0"/>
                <a:cs typeface="Arial" pitchFamily="34" charset="0"/>
              </a:defRPr>
            </a:lvl9pPr>
          </a:lstStyle>
          <a:p>
            <a:pPr algn="r">
              <a:spcBef>
                <a:spcPct val="15000"/>
              </a:spcBef>
              <a:spcAft>
                <a:spcPct val="15000"/>
              </a:spcAft>
            </a:pPr>
            <a:r>
              <a:rPr lang="en-US" altLang="es-ES" sz="1201" b="1" dirty="0">
                <a:latin typeface="Calibri" pitchFamily="34" charset="0"/>
                <a:cs typeface="Calibri" pitchFamily="34" charset="0"/>
              </a:rPr>
              <a:t>8</a:t>
            </a:r>
          </a:p>
        </p:txBody>
      </p:sp>
      <p:sp>
        <p:nvSpPr>
          <p:cNvPr id="14" name="Rectangle 13"/>
          <p:cNvSpPr>
            <a:spLocks noChangeArrowheads="1"/>
          </p:cNvSpPr>
          <p:nvPr/>
        </p:nvSpPr>
        <p:spPr bwMode="auto">
          <a:xfrm>
            <a:off x="3035335" y="2601282"/>
            <a:ext cx="294278" cy="252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928" tIns="33368" rIns="67928" bIns="33368">
            <a:spAutoFit/>
          </a:bodyPr>
          <a:lstStyle>
            <a:lvl1pPr eaLnBrk="0" hangingPunct="0">
              <a:defRPr sz="2800">
                <a:solidFill>
                  <a:schemeClr val="tx1"/>
                </a:solidFill>
                <a:latin typeface="Times New Roman" pitchFamily="18" charset="0"/>
                <a:cs typeface="Arial" pitchFamily="34" charset="0"/>
              </a:defRPr>
            </a:lvl1pPr>
            <a:lvl2pPr marL="742950" indent="-285750" eaLnBrk="0" hangingPunct="0">
              <a:defRPr sz="2800">
                <a:solidFill>
                  <a:schemeClr val="tx1"/>
                </a:solidFill>
                <a:latin typeface="Times New Roman" pitchFamily="18" charset="0"/>
                <a:cs typeface="Arial" pitchFamily="34" charset="0"/>
              </a:defRPr>
            </a:lvl2pPr>
            <a:lvl3pPr marL="1143000" indent="-228600" eaLnBrk="0" hangingPunct="0">
              <a:defRPr sz="2800">
                <a:solidFill>
                  <a:schemeClr val="tx1"/>
                </a:solidFill>
                <a:latin typeface="Times New Roman" pitchFamily="18" charset="0"/>
                <a:cs typeface="Arial" pitchFamily="34" charset="0"/>
              </a:defRPr>
            </a:lvl3pPr>
            <a:lvl4pPr marL="1600200" indent="-228600" eaLnBrk="0" hangingPunct="0">
              <a:defRPr sz="2800">
                <a:solidFill>
                  <a:schemeClr val="tx1"/>
                </a:solidFill>
                <a:latin typeface="Times New Roman" pitchFamily="18" charset="0"/>
                <a:cs typeface="Arial" pitchFamily="34" charset="0"/>
              </a:defRPr>
            </a:lvl4pPr>
            <a:lvl5pPr marL="2057400" indent="-228600" eaLnBrk="0" hangingPunct="0">
              <a:defRPr sz="28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8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8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8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800">
                <a:solidFill>
                  <a:schemeClr val="tx1"/>
                </a:solidFill>
                <a:latin typeface="Times New Roman" pitchFamily="18" charset="0"/>
                <a:cs typeface="Arial" pitchFamily="34" charset="0"/>
              </a:defRPr>
            </a:lvl9pPr>
          </a:lstStyle>
          <a:p>
            <a:pPr algn="r">
              <a:spcBef>
                <a:spcPct val="15000"/>
              </a:spcBef>
              <a:spcAft>
                <a:spcPct val="15000"/>
              </a:spcAft>
            </a:pPr>
            <a:r>
              <a:rPr lang="en-US" altLang="es-ES" sz="1201" b="1" dirty="0">
                <a:latin typeface="Calibri" pitchFamily="34" charset="0"/>
                <a:cs typeface="Calibri" pitchFamily="34" charset="0"/>
              </a:rPr>
              <a:t>10</a:t>
            </a:r>
          </a:p>
        </p:txBody>
      </p:sp>
      <p:sp>
        <p:nvSpPr>
          <p:cNvPr id="15" name="Line 13"/>
          <p:cNvSpPr>
            <a:spLocks noChangeShapeType="1"/>
          </p:cNvSpPr>
          <p:nvPr/>
        </p:nvSpPr>
        <p:spPr bwMode="auto">
          <a:xfrm>
            <a:off x="3383241" y="3694097"/>
            <a:ext cx="6002731" cy="1191"/>
          </a:xfrm>
          <a:prstGeom prst="line">
            <a:avLst/>
          </a:prstGeom>
          <a:noFill/>
          <a:ln w="31750">
            <a:solidFill>
              <a:srgbClr val="FF0000">
                <a:alpha val="25098"/>
              </a:srgb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501" kern="0" dirty="0"/>
          </a:p>
        </p:txBody>
      </p:sp>
      <p:sp>
        <p:nvSpPr>
          <p:cNvPr id="16" name="Line 14"/>
          <p:cNvSpPr>
            <a:spLocks noChangeShapeType="1"/>
          </p:cNvSpPr>
          <p:nvPr/>
        </p:nvSpPr>
        <p:spPr bwMode="auto">
          <a:xfrm>
            <a:off x="3383241" y="5186139"/>
            <a:ext cx="6002731" cy="0"/>
          </a:xfrm>
          <a:prstGeom prst="line">
            <a:avLst/>
          </a:prstGeom>
          <a:noFill/>
          <a:ln w="19050">
            <a:solidFill>
              <a:sysClr val="window" lastClr="FFFFFF"/>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17" name="Line 15"/>
          <p:cNvSpPr>
            <a:spLocks noChangeShapeType="1"/>
          </p:cNvSpPr>
          <p:nvPr/>
        </p:nvSpPr>
        <p:spPr bwMode="auto">
          <a:xfrm>
            <a:off x="3383241" y="2547655"/>
            <a:ext cx="0" cy="2640868"/>
          </a:xfrm>
          <a:prstGeom prst="line">
            <a:avLst/>
          </a:prstGeom>
          <a:noFill/>
          <a:ln w="1905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18" name="Line 16"/>
          <p:cNvSpPr>
            <a:spLocks noChangeShapeType="1"/>
          </p:cNvSpPr>
          <p:nvPr/>
        </p:nvSpPr>
        <p:spPr bwMode="auto">
          <a:xfrm>
            <a:off x="3329613" y="2735948"/>
            <a:ext cx="53628" cy="0"/>
          </a:xfrm>
          <a:prstGeom prst="line">
            <a:avLst/>
          </a:prstGeom>
          <a:noFill/>
          <a:ln w="1905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19" name="Line 23"/>
          <p:cNvSpPr>
            <a:spLocks noChangeShapeType="1"/>
          </p:cNvSpPr>
          <p:nvPr/>
        </p:nvSpPr>
        <p:spPr bwMode="auto">
          <a:xfrm>
            <a:off x="3329613" y="3315127"/>
            <a:ext cx="53628" cy="0"/>
          </a:xfrm>
          <a:prstGeom prst="line">
            <a:avLst/>
          </a:prstGeom>
          <a:noFill/>
          <a:ln w="1905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20" name="Line 24"/>
          <p:cNvSpPr>
            <a:spLocks noChangeShapeType="1"/>
          </p:cNvSpPr>
          <p:nvPr/>
        </p:nvSpPr>
        <p:spPr bwMode="auto">
          <a:xfrm>
            <a:off x="3329613" y="3895498"/>
            <a:ext cx="53628" cy="0"/>
          </a:xfrm>
          <a:prstGeom prst="line">
            <a:avLst/>
          </a:prstGeom>
          <a:noFill/>
          <a:ln w="1905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21" name="Line 25"/>
          <p:cNvSpPr>
            <a:spLocks noChangeShapeType="1"/>
          </p:cNvSpPr>
          <p:nvPr/>
        </p:nvSpPr>
        <p:spPr bwMode="auto">
          <a:xfrm>
            <a:off x="3329613" y="4474677"/>
            <a:ext cx="53628" cy="0"/>
          </a:xfrm>
          <a:prstGeom prst="line">
            <a:avLst/>
          </a:prstGeom>
          <a:noFill/>
          <a:ln w="1905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22" name="Line 26"/>
          <p:cNvSpPr>
            <a:spLocks noChangeShapeType="1"/>
          </p:cNvSpPr>
          <p:nvPr/>
        </p:nvSpPr>
        <p:spPr bwMode="auto">
          <a:xfrm>
            <a:off x="3329613" y="5055049"/>
            <a:ext cx="53628" cy="0"/>
          </a:xfrm>
          <a:prstGeom prst="line">
            <a:avLst/>
          </a:prstGeom>
          <a:noFill/>
          <a:ln w="1905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23" name="Line 27"/>
          <p:cNvSpPr>
            <a:spLocks noChangeShapeType="1"/>
          </p:cNvSpPr>
          <p:nvPr/>
        </p:nvSpPr>
        <p:spPr bwMode="auto">
          <a:xfrm>
            <a:off x="3383241" y="4764268"/>
            <a:ext cx="6002731" cy="0"/>
          </a:xfrm>
          <a:prstGeom prst="line">
            <a:avLst/>
          </a:prstGeom>
          <a:noFill/>
          <a:ln w="19050">
            <a:solidFill>
              <a:sysClr val="windowText" lastClr="000000">
                <a:lumMod val="50000"/>
                <a:lumOff val="50000"/>
              </a:sysClr>
            </a:solidFill>
            <a:prstDash val="dash"/>
            <a:round/>
            <a:headEnd/>
            <a:tailEnd type="non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24" name="Freeform 30"/>
          <p:cNvSpPr>
            <a:spLocks/>
          </p:cNvSpPr>
          <p:nvPr/>
        </p:nvSpPr>
        <p:spPr bwMode="auto">
          <a:xfrm>
            <a:off x="3502413" y="3132793"/>
            <a:ext cx="5930036" cy="1076130"/>
          </a:xfrm>
          <a:custGeom>
            <a:avLst/>
            <a:gdLst>
              <a:gd name="T0" fmla="*/ 0 w 4976"/>
              <a:gd name="T1" fmla="*/ 2147483647 h 784"/>
              <a:gd name="T2" fmla="*/ 2147483647 w 4976"/>
              <a:gd name="T3" fmla="*/ 2147483647 h 784"/>
              <a:gd name="T4" fmla="*/ 2147483647 w 4976"/>
              <a:gd name="T5" fmla="*/ 2147483647 h 784"/>
              <a:gd name="T6" fmla="*/ 2147483647 w 4976"/>
              <a:gd name="T7" fmla="*/ 2147483647 h 784"/>
              <a:gd name="T8" fmla="*/ 2147483647 w 4976"/>
              <a:gd name="T9" fmla="*/ 2147483647 h 784"/>
              <a:gd name="T10" fmla="*/ 2147483647 w 4976"/>
              <a:gd name="T11" fmla="*/ 2147483647 h 784"/>
              <a:gd name="T12" fmla="*/ 2147483647 w 4976"/>
              <a:gd name="T13" fmla="*/ 2147483647 h 784"/>
              <a:gd name="T14" fmla="*/ 2147483647 w 4976"/>
              <a:gd name="T15" fmla="*/ 2147483647 h 784"/>
              <a:gd name="T16" fmla="*/ 2147483647 w 4976"/>
              <a:gd name="T17" fmla="*/ 0 h 784"/>
              <a:gd name="T18" fmla="*/ 2147483647 w 4976"/>
              <a:gd name="T19" fmla="*/ 2147483647 h 784"/>
              <a:gd name="T20" fmla="*/ 2147483647 w 4976"/>
              <a:gd name="T21" fmla="*/ 2147483647 h 784"/>
              <a:gd name="T22" fmla="*/ 2147483647 w 4976"/>
              <a:gd name="T23" fmla="*/ 2147483647 h 784"/>
              <a:gd name="T24" fmla="*/ 2147483647 w 4976"/>
              <a:gd name="T25" fmla="*/ 2147483647 h 78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976" h="784">
                <a:moveTo>
                  <a:pt x="0" y="91"/>
                </a:moveTo>
                <a:lnTo>
                  <a:pt x="309" y="784"/>
                </a:lnTo>
                <a:lnTo>
                  <a:pt x="928" y="299"/>
                </a:lnTo>
                <a:lnTo>
                  <a:pt x="1125" y="736"/>
                </a:lnTo>
                <a:lnTo>
                  <a:pt x="1797" y="214"/>
                </a:lnTo>
                <a:lnTo>
                  <a:pt x="1995" y="651"/>
                </a:lnTo>
                <a:lnTo>
                  <a:pt x="2560" y="128"/>
                </a:lnTo>
                <a:lnTo>
                  <a:pt x="2736" y="571"/>
                </a:lnTo>
                <a:lnTo>
                  <a:pt x="3397" y="0"/>
                </a:lnTo>
                <a:lnTo>
                  <a:pt x="3688" y="739"/>
                </a:lnTo>
                <a:lnTo>
                  <a:pt x="4453" y="6"/>
                </a:lnTo>
                <a:lnTo>
                  <a:pt x="4619" y="576"/>
                </a:lnTo>
                <a:lnTo>
                  <a:pt x="4976" y="395"/>
                </a:lnTo>
              </a:path>
            </a:pathLst>
          </a:custGeom>
          <a:noFill/>
          <a:ln w="57150" cap="flat" cmpd="sng">
            <a:solidFill>
              <a:sysClr val="windowText" lastClr="000000">
                <a:lumMod val="65000"/>
                <a:lumOff val="35000"/>
                <a:alpha val="25098"/>
              </a:sysClr>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501" kern="0" dirty="0"/>
          </a:p>
        </p:txBody>
      </p:sp>
      <p:grpSp>
        <p:nvGrpSpPr>
          <p:cNvPr id="25" name="1 Grupo"/>
          <p:cNvGrpSpPr>
            <a:grpSpLocks/>
          </p:cNvGrpSpPr>
          <p:nvPr/>
        </p:nvGrpSpPr>
        <p:grpSpPr bwMode="auto">
          <a:xfrm>
            <a:off x="3390391" y="4026588"/>
            <a:ext cx="6096878" cy="1158359"/>
            <a:chOff x="950913" y="4029075"/>
            <a:chExt cx="8121650" cy="1543050"/>
          </a:xfrm>
          <a:solidFill>
            <a:srgbClr val="FF7C80">
              <a:alpha val="47000"/>
            </a:srgbClr>
          </a:solidFill>
        </p:grpSpPr>
        <p:sp>
          <p:nvSpPr>
            <p:cNvPr id="26" name="Freeform 73"/>
            <p:cNvSpPr>
              <a:spLocks/>
            </p:cNvSpPr>
            <p:nvPr/>
          </p:nvSpPr>
          <p:spPr bwMode="auto">
            <a:xfrm>
              <a:off x="950913" y="4029075"/>
              <a:ext cx="7972425" cy="1543050"/>
            </a:xfrm>
            <a:custGeom>
              <a:avLst/>
              <a:gdLst>
                <a:gd name="T0" fmla="*/ 0 w 5022"/>
                <a:gd name="T1" fmla="*/ 2147483647 h 972"/>
                <a:gd name="T2" fmla="*/ 0 w 5022"/>
                <a:gd name="T3" fmla="*/ 2147483647 h 972"/>
                <a:gd name="T4" fmla="*/ 2147483647 w 5022"/>
                <a:gd name="T5" fmla="*/ 2147483647 h 972"/>
                <a:gd name="T6" fmla="*/ 2147483647 w 5022"/>
                <a:gd name="T7" fmla="*/ 0 h 972"/>
                <a:gd name="T8" fmla="*/ 2147483647 w 5022"/>
                <a:gd name="T9" fmla="*/ 2147483647 h 972"/>
                <a:gd name="T10" fmla="*/ 0 w 5022"/>
                <a:gd name="T11" fmla="*/ 2147483647 h 97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22" h="972">
                  <a:moveTo>
                    <a:pt x="0" y="720"/>
                  </a:moveTo>
                  <a:lnTo>
                    <a:pt x="0" y="972"/>
                  </a:lnTo>
                  <a:lnTo>
                    <a:pt x="5022" y="972"/>
                  </a:lnTo>
                  <a:lnTo>
                    <a:pt x="5022" y="0"/>
                  </a:lnTo>
                  <a:lnTo>
                    <a:pt x="711" y="432"/>
                  </a:lnTo>
                  <a:lnTo>
                    <a:pt x="0" y="720"/>
                  </a:lnTo>
                  <a:close/>
                </a:path>
              </a:pathLst>
            </a:custGeom>
            <a:grpFill/>
            <a:ln>
              <a:noFill/>
            </a:ln>
            <a:effectLst/>
            <a:scene3d>
              <a:camera prst="orthographicFront">
                <a:rot lat="0" lon="0" rev="0"/>
              </a:camera>
              <a:lightRig rig="threePt" dir="t">
                <a:rot lat="0" lon="0" rev="1200000"/>
              </a:lightRig>
            </a:scene3d>
            <a:sp3d/>
          </p:spPr>
          <p:txBody>
            <a:bodyPr wrap="none" anchor="ctr"/>
            <a:lstStyle/>
            <a:p>
              <a:pPr eaLnBrk="0" hangingPunct="0">
                <a:spcBef>
                  <a:spcPct val="15000"/>
                </a:spcBef>
                <a:spcAft>
                  <a:spcPct val="15000"/>
                </a:spcAft>
                <a:buFontTx/>
                <a:buChar char="•"/>
                <a:defRPr/>
              </a:pPr>
              <a:endParaRPr lang="en-US" sz="1351" kern="0" dirty="0"/>
            </a:p>
          </p:txBody>
        </p:sp>
        <p:sp>
          <p:nvSpPr>
            <p:cNvPr id="27" name="Text Box 37"/>
            <p:cNvSpPr txBox="1">
              <a:spLocks noChangeArrowheads="1"/>
            </p:cNvSpPr>
            <p:nvPr/>
          </p:nvSpPr>
          <p:spPr bwMode="auto">
            <a:xfrm rot="21260875">
              <a:off x="7085013" y="4093732"/>
              <a:ext cx="1987550" cy="369161"/>
            </a:xfrm>
            <a:prstGeom prst="rect">
              <a:avLst/>
            </a:prstGeom>
            <a:noFill/>
            <a:ln>
              <a:noFill/>
            </a:ln>
            <a:effectLst/>
            <a:extLst>
              <a:ext uri="{91240B29-F687-4F45-9708-019B960494DF}">
                <a14:hiddenLine xmlns:a14="http://schemas.microsoft.com/office/drawing/2010/main" w="22225">
                  <a:solidFill>
                    <a:srgbClr val="FFFF00"/>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cs typeface="Arial" pitchFamily="34" charset="0"/>
                </a:defRPr>
              </a:lvl1pPr>
              <a:lvl2pPr marL="742950" indent="-285750" eaLnBrk="0" hangingPunct="0">
                <a:defRPr sz="2800">
                  <a:solidFill>
                    <a:schemeClr val="tx1"/>
                  </a:solidFill>
                  <a:latin typeface="Times New Roman" pitchFamily="18" charset="0"/>
                  <a:cs typeface="Arial" pitchFamily="34" charset="0"/>
                </a:defRPr>
              </a:lvl2pPr>
              <a:lvl3pPr marL="1143000" indent="-228600" eaLnBrk="0" hangingPunct="0">
                <a:defRPr sz="2800">
                  <a:solidFill>
                    <a:schemeClr val="tx1"/>
                  </a:solidFill>
                  <a:latin typeface="Times New Roman" pitchFamily="18" charset="0"/>
                  <a:cs typeface="Arial" pitchFamily="34" charset="0"/>
                </a:defRPr>
              </a:lvl3pPr>
              <a:lvl4pPr marL="1600200" indent="-228600" eaLnBrk="0" hangingPunct="0">
                <a:defRPr sz="2800">
                  <a:solidFill>
                    <a:schemeClr val="tx1"/>
                  </a:solidFill>
                  <a:latin typeface="Times New Roman" pitchFamily="18" charset="0"/>
                  <a:cs typeface="Arial" pitchFamily="34" charset="0"/>
                </a:defRPr>
              </a:lvl4pPr>
              <a:lvl5pPr marL="2057400" indent="-228600" eaLnBrk="0" hangingPunct="0">
                <a:defRPr sz="28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8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8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8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800">
                  <a:solidFill>
                    <a:schemeClr val="tx1"/>
                  </a:solidFill>
                  <a:latin typeface="Times New Roman" pitchFamily="18" charset="0"/>
                  <a:cs typeface="Arial" pitchFamily="34" charset="0"/>
                </a:defRPr>
              </a:lvl9pPr>
            </a:lstStyle>
            <a:p>
              <a:pPr>
                <a:spcBef>
                  <a:spcPct val="50000"/>
                </a:spcBef>
                <a:spcAft>
                  <a:spcPct val="15000"/>
                </a:spcAft>
                <a:defRPr/>
              </a:pPr>
              <a:r>
                <a:rPr lang="en-US" altLang="es-ES" sz="1201" b="1" kern="0" dirty="0">
                  <a:latin typeface="Calibri" pitchFamily="34" charset="0"/>
                  <a:cs typeface="Calibri" pitchFamily="34" charset="0"/>
                </a:rPr>
                <a:t>Complications</a:t>
              </a:r>
              <a:endParaRPr lang="en-US" altLang="es-ES" sz="1201" b="1" kern="0" baseline="30000" dirty="0">
                <a:latin typeface="Calibri" pitchFamily="34" charset="0"/>
                <a:cs typeface="Calibri" pitchFamily="34" charset="0"/>
              </a:endParaRPr>
            </a:p>
          </p:txBody>
        </p:sp>
      </p:grpSp>
      <p:sp>
        <p:nvSpPr>
          <p:cNvPr id="28" name="Line 69"/>
          <p:cNvSpPr>
            <a:spLocks noChangeShapeType="1"/>
          </p:cNvSpPr>
          <p:nvPr/>
        </p:nvSpPr>
        <p:spPr bwMode="auto">
          <a:xfrm>
            <a:off x="3383241" y="4542607"/>
            <a:ext cx="6002731" cy="1191"/>
          </a:xfrm>
          <a:prstGeom prst="line">
            <a:avLst/>
          </a:prstGeom>
          <a:noFill/>
          <a:ln w="31750">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29" name="Line 74"/>
          <p:cNvSpPr>
            <a:spLocks noChangeShapeType="1"/>
          </p:cNvSpPr>
          <p:nvPr/>
        </p:nvSpPr>
        <p:spPr bwMode="auto">
          <a:xfrm>
            <a:off x="3393966" y="4474677"/>
            <a:ext cx="5959829" cy="0"/>
          </a:xfrm>
          <a:prstGeom prst="line">
            <a:avLst/>
          </a:prstGeom>
          <a:noFill/>
          <a:ln w="19050">
            <a:solidFill>
              <a:sysClr val="windowText" lastClr="000000">
                <a:lumMod val="50000"/>
                <a:lumOff val="50000"/>
              </a:sysClr>
            </a:solidFill>
            <a:prstDash val="lgDash"/>
            <a:round/>
            <a:headEnd/>
            <a:tailEnd type="non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grpSp>
        <p:nvGrpSpPr>
          <p:cNvPr id="30" name="Group 40"/>
          <p:cNvGrpSpPr>
            <a:grpSpLocks/>
          </p:cNvGrpSpPr>
          <p:nvPr/>
        </p:nvGrpSpPr>
        <p:grpSpPr bwMode="auto">
          <a:xfrm>
            <a:off x="3504797" y="3316319"/>
            <a:ext cx="5901434" cy="1470592"/>
            <a:chOff x="578" y="1662"/>
            <a:chExt cx="4952" cy="954"/>
          </a:xfrm>
        </p:grpSpPr>
        <p:grpSp>
          <p:nvGrpSpPr>
            <p:cNvPr id="31" name="Group 41"/>
            <p:cNvGrpSpPr>
              <a:grpSpLocks/>
            </p:cNvGrpSpPr>
            <p:nvPr/>
          </p:nvGrpSpPr>
          <p:grpSpPr bwMode="auto">
            <a:xfrm>
              <a:off x="815" y="1932"/>
              <a:ext cx="458" cy="396"/>
              <a:chOff x="913" y="2623"/>
              <a:chExt cx="338" cy="396"/>
            </a:xfrm>
          </p:grpSpPr>
          <p:sp>
            <p:nvSpPr>
              <p:cNvPr id="55" name="Line 42"/>
              <p:cNvSpPr>
                <a:spLocks noChangeShapeType="1"/>
              </p:cNvSpPr>
              <p:nvPr/>
            </p:nvSpPr>
            <p:spPr bwMode="auto">
              <a:xfrm>
                <a:off x="913" y="2623"/>
                <a:ext cx="256" cy="396"/>
              </a:xfrm>
              <a:prstGeom prst="line">
                <a:avLst/>
              </a:prstGeom>
              <a:noFill/>
              <a:ln w="5715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56" name="Line 43"/>
              <p:cNvSpPr>
                <a:spLocks noChangeShapeType="1"/>
              </p:cNvSpPr>
              <p:nvPr/>
            </p:nvSpPr>
            <p:spPr bwMode="auto">
              <a:xfrm>
                <a:off x="1155" y="3015"/>
                <a:ext cx="96" cy="0"/>
              </a:xfrm>
              <a:prstGeom prst="line">
                <a:avLst/>
              </a:prstGeom>
              <a:noFill/>
              <a:ln w="5715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grpSp>
        <p:grpSp>
          <p:nvGrpSpPr>
            <p:cNvPr id="32" name="Group 44"/>
            <p:cNvGrpSpPr>
              <a:grpSpLocks/>
            </p:cNvGrpSpPr>
            <p:nvPr/>
          </p:nvGrpSpPr>
          <p:grpSpPr bwMode="auto">
            <a:xfrm>
              <a:off x="1260" y="2318"/>
              <a:ext cx="1372" cy="298"/>
              <a:chOff x="1234" y="3006"/>
              <a:chExt cx="1386" cy="388"/>
            </a:xfrm>
          </p:grpSpPr>
          <p:sp>
            <p:nvSpPr>
              <p:cNvPr id="52" name="Line 45"/>
              <p:cNvSpPr>
                <a:spLocks noChangeShapeType="1"/>
              </p:cNvSpPr>
              <p:nvPr/>
            </p:nvSpPr>
            <p:spPr bwMode="auto">
              <a:xfrm>
                <a:off x="1234" y="3006"/>
                <a:ext cx="218" cy="388"/>
              </a:xfrm>
              <a:prstGeom prst="line">
                <a:avLst/>
              </a:prstGeom>
              <a:noFill/>
              <a:ln w="5715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53" name="Line 46"/>
              <p:cNvSpPr>
                <a:spLocks noChangeShapeType="1"/>
              </p:cNvSpPr>
              <p:nvPr/>
            </p:nvSpPr>
            <p:spPr bwMode="auto">
              <a:xfrm flipV="1">
                <a:off x="1438" y="3386"/>
                <a:ext cx="825" cy="0"/>
              </a:xfrm>
              <a:prstGeom prst="line">
                <a:avLst/>
              </a:prstGeom>
              <a:noFill/>
              <a:ln w="5715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54" name="Line 47"/>
              <p:cNvSpPr>
                <a:spLocks noChangeShapeType="1"/>
              </p:cNvSpPr>
              <p:nvPr/>
            </p:nvSpPr>
            <p:spPr bwMode="auto">
              <a:xfrm flipV="1">
                <a:off x="2251" y="3012"/>
                <a:ext cx="369" cy="378"/>
              </a:xfrm>
              <a:prstGeom prst="line">
                <a:avLst/>
              </a:prstGeom>
              <a:noFill/>
              <a:ln w="5715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grpSp>
        <p:grpSp>
          <p:nvGrpSpPr>
            <p:cNvPr id="33" name="Group 48"/>
            <p:cNvGrpSpPr>
              <a:grpSpLocks/>
            </p:cNvGrpSpPr>
            <p:nvPr/>
          </p:nvGrpSpPr>
          <p:grpSpPr bwMode="auto">
            <a:xfrm>
              <a:off x="2610" y="2321"/>
              <a:ext cx="906" cy="230"/>
              <a:chOff x="2600" y="3017"/>
              <a:chExt cx="864" cy="282"/>
            </a:xfrm>
          </p:grpSpPr>
          <p:sp>
            <p:nvSpPr>
              <p:cNvPr id="49" name="Line 49"/>
              <p:cNvSpPr>
                <a:spLocks noChangeShapeType="1"/>
              </p:cNvSpPr>
              <p:nvPr/>
            </p:nvSpPr>
            <p:spPr bwMode="auto">
              <a:xfrm>
                <a:off x="2600" y="3017"/>
                <a:ext cx="299" cy="282"/>
              </a:xfrm>
              <a:prstGeom prst="line">
                <a:avLst/>
              </a:prstGeom>
              <a:noFill/>
              <a:ln w="5715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50" name="Line 50"/>
              <p:cNvSpPr>
                <a:spLocks noChangeShapeType="1"/>
              </p:cNvSpPr>
              <p:nvPr/>
            </p:nvSpPr>
            <p:spPr bwMode="auto">
              <a:xfrm flipV="1">
                <a:off x="3049" y="3032"/>
                <a:ext cx="415" cy="265"/>
              </a:xfrm>
              <a:prstGeom prst="line">
                <a:avLst/>
              </a:prstGeom>
              <a:noFill/>
              <a:ln w="5715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51" name="Line 51"/>
              <p:cNvSpPr>
                <a:spLocks noChangeShapeType="1"/>
              </p:cNvSpPr>
              <p:nvPr/>
            </p:nvSpPr>
            <p:spPr bwMode="auto">
              <a:xfrm>
                <a:off x="2887" y="3294"/>
                <a:ext cx="171" cy="0"/>
              </a:xfrm>
              <a:prstGeom prst="line">
                <a:avLst/>
              </a:prstGeom>
              <a:noFill/>
              <a:ln w="5715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grpSp>
        <p:grpSp>
          <p:nvGrpSpPr>
            <p:cNvPr id="34" name="Group 52"/>
            <p:cNvGrpSpPr>
              <a:grpSpLocks/>
            </p:cNvGrpSpPr>
            <p:nvPr/>
          </p:nvGrpSpPr>
          <p:grpSpPr bwMode="auto">
            <a:xfrm>
              <a:off x="3496" y="2331"/>
              <a:ext cx="854" cy="271"/>
              <a:chOff x="3454" y="3049"/>
              <a:chExt cx="854" cy="319"/>
            </a:xfrm>
          </p:grpSpPr>
          <p:sp>
            <p:nvSpPr>
              <p:cNvPr id="46" name="Line 53"/>
              <p:cNvSpPr>
                <a:spLocks noChangeShapeType="1"/>
              </p:cNvSpPr>
              <p:nvPr/>
            </p:nvSpPr>
            <p:spPr bwMode="auto">
              <a:xfrm>
                <a:off x="3454" y="3050"/>
                <a:ext cx="166" cy="318"/>
              </a:xfrm>
              <a:prstGeom prst="line">
                <a:avLst/>
              </a:prstGeom>
              <a:noFill/>
              <a:ln w="5715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47" name="Line 54"/>
              <p:cNvSpPr>
                <a:spLocks noChangeShapeType="1"/>
              </p:cNvSpPr>
              <p:nvPr/>
            </p:nvSpPr>
            <p:spPr bwMode="auto">
              <a:xfrm flipV="1">
                <a:off x="3847" y="3049"/>
                <a:ext cx="461" cy="314"/>
              </a:xfrm>
              <a:prstGeom prst="line">
                <a:avLst/>
              </a:prstGeom>
              <a:noFill/>
              <a:ln w="5715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48" name="Line 55"/>
              <p:cNvSpPr>
                <a:spLocks noChangeShapeType="1"/>
              </p:cNvSpPr>
              <p:nvPr/>
            </p:nvSpPr>
            <p:spPr bwMode="auto">
              <a:xfrm>
                <a:off x="3605" y="3364"/>
                <a:ext cx="252" cy="0"/>
              </a:xfrm>
              <a:prstGeom prst="line">
                <a:avLst/>
              </a:prstGeom>
              <a:noFill/>
              <a:ln w="5715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grpSp>
        <p:grpSp>
          <p:nvGrpSpPr>
            <p:cNvPr id="35" name="Group 56"/>
            <p:cNvGrpSpPr>
              <a:grpSpLocks/>
            </p:cNvGrpSpPr>
            <p:nvPr/>
          </p:nvGrpSpPr>
          <p:grpSpPr bwMode="auto">
            <a:xfrm>
              <a:off x="4330" y="2331"/>
              <a:ext cx="1200" cy="233"/>
              <a:chOff x="4286" y="3043"/>
              <a:chExt cx="933" cy="233"/>
            </a:xfrm>
          </p:grpSpPr>
          <p:sp>
            <p:nvSpPr>
              <p:cNvPr id="39" name="Line 57"/>
              <p:cNvSpPr>
                <a:spLocks noChangeShapeType="1"/>
              </p:cNvSpPr>
              <p:nvPr/>
            </p:nvSpPr>
            <p:spPr bwMode="auto">
              <a:xfrm>
                <a:off x="4286" y="3043"/>
                <a:ext cx="145" cy="233"/>
              </a:xfrm>
              <a:prstGeom prst="line">
                <a:avLst/>
              </a:prstGeom>
              <a:noFill/>
              <a:ln w="5715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40" name="Line 58"/>
              <p:cNvSpPr>
                <a:spLocks noChangeShapeType="1"/>
              </p:cNvSpPr>
              <p:nvPr/>
            </p:nvSpPr>
            <p:spPr bwMode="auto">
              <a:xfrm flipV="1">
                <a:off x="4429" y="3177"/>
                <a:ext cx="168" cy="79"/>
              </a:xfrm>
              <a:prstGeom prst="line">
                <a:avLst/>
              </a:prstGeom>
              <a:noFill/>
              <a:ln w="5715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41" name="Line 59"/>
              <p:cNvSpPr>
                <a:spLocks noChangeShapeType="1"/>
              </p:cNvSpPr>
              <p:nvPr/>
            </p:nvSpPr>
            <p:spPr bwMode="auto">
              <a:xfrm>
                <a:off x="4579" y="3176"/>
                <a:ext cx="115" cy="70"/>
              </a:xfrm>
              <a:prstGeom prst="line">
                <a:avLst/>
              </a:prstGeom>
              <a:noFill/>
              <a:ln w="5715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42" name="Line 60"/>
              <p:cNvSpPr>
                <a:spLocks noChangeShapeType="1"/>
              </p:cNvSpPr>
              <p:nvPr/>
            </p:nvSpPr>
            <p:spPr bwMode="auto">
              <a:xfrm flipV="1">
                <a:off x="4678" y="3172"/>
                <a:ext cx="177" cy="74"/>
              </a:xfrm>
              <a:prstGeom prst="line">
                <a:avLst/>
              </a:prstGeom>
              <a:noFill/>
              <a:ln w="5715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43" name="Line 61"/>
              <p:cNvSpPr>
                <a:spLocks noChangeShapeType="1"/>
              </p:cNvSpPr>
              <p:nvPr/>
            </p:nvSpPr>
            <p:spPr bwMode="auto">
              <a:xfrm>
                <a:off x="4840" y="3172"/>
                <a:ext cx="127" cy="80"/>
              </a:xfrm>
              <a:prstGeom prst="line">
                <a:avLst/>
              </a:prstGeom>
              <a:noFill/>
              <a:ln w="5715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44" name="Line 62"/>
              <p:cNvSpPr>
                <a:spLocks noChangeShapeType="1"/>
              </p:cNvSpPr>
              <p:nvPr/>
            </p:nvSpPr>
            <p:spPr bwMode="auto">
              <a:xfrm flipV="1">
                <a:off x="4950" y="3176"/>
                <a:ext cx="159" cy="76"/>
              </a:xfrm>
              <a:prstGeom prst="line">
                <a:avLst/>
              </a:prstGeom>
              <a:noFill/>
              <a:ln w="5715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45" name="Line 63"/>
              <p:cNvSpPr>
                <a:spLocks noChangeShapeType="1"/>
              </p:cNvSpPr>
              <p:nvPr/>
            </p:nvSpPr>
            <p:spPr bwMode="auto">
              <a:xfrm>
                <a:off x="5092" y="3176"/>
                <a:ext cx="127" cy="75"/>
              </a:xfrm>
              <a:prstGeom prst="line">
                <a:avLst/>
              </a:prstGeom>
              <a:noFill/>
              <a:ln w="5715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grpSp>
        <p:grpSp>
          <p:nvGrpSpPr>
            <p:cNvPr id="36" name="Group 64"/>
            <p:cNvGrpSpPr>
              <a:grpSpLocks/>
            </p:cNvGrpSpPr>
            <p:nvPr/>
          </p:nvGrpSpPr>
          <p:grpSpPr bwMode="auto">
            <a:xfrm>
              <a:off x="578" y="1662"/>
              <a:ext cx="253" cy="280"/>
              <a:chOff x="578" y="1754"/>
              <a:chExt cx="356" cy="362"/>
            </a:xfrm>
          </p:grpSpPr>
          <p:sp>
            <p:nvSpPr>
              <p:cNvPr id="37" name="Line 65"/>
              <p:cNvSpPr>
                <a:spLocks noChangeShapeType="1"/>
              </p:cNvSpPr>
              <p:nvPr/>
            </p:nvSpPr>
            <p:spPr bwMode="auto">
              <a:xfrm>
                <a:off x="578" y="1754"/>
                <a:ext cx="275" cy="362"/>
              </a:xfrm>
              <a:prstGeom prst="line">
                <a:avLst/>
              </a:prstGeom>
              <a:noFill/>
              <a:ln w="5715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sp>
            <p:nvSpPr>
              <p:cNvPr id="38" name="Line 66"/>
              <p:cNvSpPr>
                <a:spLocks noChangeShapeType="1"/>
              </p:cNvSpPr>
              <p:nvPr/>
            </p:nvSpPr>
            <p:spPr bwMode="auto">
              <a:xfrm>
                <a:off x="837" y="2109"/>
                <a:ext cx="97" cy="0"/>
              </a:xfrm>
              <a:prstGeom prst="line">
                <a:avLst/>
              </a:prstGeom>
              <a:noFill/>
              <a:ln w="5715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1351" kern="0" dirty="0"/>
              </a:p>
            </p:txBody>
          </p:sp>
        </p:grpSp>
      </p:grpSp>
      <p:sp>
        <p:nvSpPr>
          <p:cNvPr id="58" name="Line 36"/>
          <p:cNvSpPr>
            <a:spLocks noChangeShapeType="1"/>
          </p:cNvSpPr>
          <p:nvPr/>
        </p:nvSpPr>
        <p:spPr bwMode="auto">
          <a:xfrm flipH="1">
            <a:off x="3768080" y="2919315"/>
            <a:ext cx="701" cy="574571"/>
          </a:xfrm>
          <a:prstGeom prst="line">
            <a:avLst/>
          </a:prstGeom>
          <a:noFill/>
          <a:ln w="25400">
            <a:solidFill>
              <a:sysClr val="windowText" lastClr="000000"/>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sz="1501" kern="0" dirty="0"/>
          </a:p>
        </p:txBody>
      </p:sp>
      <p:grpSp>
        <p:nvGrpSpPr>
          <p:cNvPr id="60" name="4 Grupo"/>
          <p:cNvGrpSpPr/>
          <p:nvPr/>
        </p:nvGrpSpPr>
        <p:grpSpPr>
          <a:xfrm>
            <a:off x="3825282" y="3533213"/>
            <a:ext cx="891591" cy="731721"/>
            <a:chOff x="1530231" y="3371850"/>
            <a:chExt cx="1187689" cy="974725"/>
          </a:xfrm>
        </p:grpSpPr>
        <p:sp>
          <p:nvSpPr>
            <p:cNvPr id="61" name="Line 35"/>
            <p:cNvSpPr>
              <a:spLocks noChangeShapeType="1"/>
            </p:cNvSpPr>
            <p:nvPr/>
          </p:nvSpPr>
          <p:spPr bwMode="auto">
            <a:xfrm>
              <a:off x="2182813" y="3867150"/>
              <a:ext cx="0" cy="479425"/>
            </a:xfrm>
            <a:prstGeom prst="line">
              <a:avLst/>
            </a:prstGeom>
            <a:noFill/>
            <a:ln w="25400">
              <a:solidFill>
                <a:sysClr val="windowText" lastClr="000000"/>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sz="1501" kern="0" dirty="0"/>
            </a:p>
          </p:txBody>
        </p:sp>
        <p:sp>
          <p:nvSpPr>
            <p:cNvPr id="62" name="Text Box 77"/>
            <p:cNvSpPr txBox="1">
              <a:spLocks noChangeArrowheads="1"/>
            </p:cNvSpPr>
            <p:nvPr/>
          </p:nvSpPr>
          <p:spPr bwMode="auto">
            <a:xfrm>
              <a:off x="1530231" y="3371850"/>
              <a:ext cx="1187689" cy="61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a:solidFill>
                    <a:schemeClr val="tx1"/>
                  </a:solidFill>
                  <a:latin typeface="Times New Roman" pitchFamily="18" charset="0"/>
                  <a:cs typeface="Arial" pitchFamily="34" charset="0"/>
                </a:defRPr>
              </a:lvl1pPr>
              <a:lvl2pPr marL="742950" indent="-285750" eaLnBrk="0" hangingPunct="0">
                <a:defRPr sz="2800">
                  <a:solidFill>
                    <a:schemeClr val="tx1"/>
                  </a:solidFill>
                  <a:latin typeface="Times New Roman" pitchFamily="18" charset="0"/>
                  <a:cs typeface="Arial" pitchFamily="34" charset="0"/>
                </a:defRPr>
              </a:lvl2pPr>
              <a:lvl3pPr marL="1143000" indent="-228600" eaLnBrk="0" hangingPunct="0">
                <a:defRPr sz="2800">
                  <a:solidFill>
                    <a:schemeClr val="tx1"/>
                  </a:solidFill>
                  <a:latin typeface="Times New Roman" pitchFamily="18" charset="0"/>
                  <a:cs typeface="Arial" pitchFamily="34" charset="0"/>
                </a:defRPr>
              </a:lvl3pPr>
              <a:lvl4pPr marL="1600200" indent="-228600" eaLnBrk="0" hangingPunct="0">
                <a:defRPr sz="2800">
                  <a:solidFill>
                    <a:schemeClr val="tx1"/>
                  </a:solidFill>
                  <a:latin typeface="Times New Roman" pitchFamily="18" charset="0"/>
                  <a:cs typeface="Arial" pitchFamily="34" charset="0"/>
                </a:defRPr>
              </a:lvl4pPr>
              <a:lvl5pPr marL="2057400" indent="-228600" eaLnBrk="0" hangingPunct="0">
                <a:defRPr sz="28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8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8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8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800">
                  <a:solidFill>
                    <a:schemeClr val="tx1"/>
                  </a:solidFill>
                  <a:latin typeface="Times New Roman" pitchFamily="18" charset="0"/>
                  <a:cs typeface="Arial" pitchFamily="34" charset="0"/>
                </a:defRPr>
              </a:lvl9pPr>
            </a:lstStyle>
            <a:p>
              <a:pPr algn="ctr">
                <a:spcBef>
                  <a:spcPct val="15000"/>
                </a:spcBef>
                <a:spcAft>
                  <a:spcPct val="15000"/>
                </a:spcAft>
                <a:defRPr/>
              </a:pPr>
              <a:r>
                <a:rPr lang="en-US" altLang="es-ES" sz="1051" b="1" kern="0" dirty="0">
                  <a:latin typeface="Calibri" pitchFamily="34" charset="0"/>
                  <a:cs typeface="Calibri" pitchFamily="34" charset="0"/>
                </a:rPr>
                <a:t>OAD </a:t>
              </a:r>
            </a:p>
            <a:p>
              <a:pPr algn="ctr">
                <a:spcBef>
                  <a:spcPct val="15000"/>
                </a:spcBef>
                <a:spcAft>
                  <a:spcPct val="15000"/>
                </a:spcAft>
                <a:defRPr/>
              </a:pPr>
              <a:r>
                <a:rPr lang="en-US" altLang="es-ES" sz="1051" b="1" kern="0" dirty="0">
                  <a:latin typeface="Calibri" pitchFamily="34" charset="0"/>
                  <a:cs typeface="Calibri" pitchFamily="34" charset="0"/>
                </a:rPr>
                <a:t>combination</a:t>
              </a:r>
            </a:p>
          </p:txBody>
        </p:sp>
      </p:grpSp>
      <p:grpSp>
        <p:nvGrpSpPr>
          <p:cNvPr id="63" name="5 Grupo"/>
          <p:cNvGrpSpPr/>
          <p:nvPr/>
        </p:nvGrpSpPr>
        <p:grpSpPr>
          <a:xfrm>
            <a:off x="5553376" y="3543939"/>
            <a:ext cx="892558" cy="731721"/>
            <a:chOff x="3832225" y="3386138"/>
            <a:chExt cx="1188977" cy="974725"/>
          </a:xfrm>
        </p:grpSpPr>
        <p:sp>
          <p:nvSpPr>
            <p:cNvPr id="64" name="Line 34"/>
            <p:cNvSpPr>
              <a:spLocks noChangeShapeType="1"/>
            </p:cNvSpPr>
            <p:nvPr/>
          </p:nvSpPr>
          <p:spPr bwMode="auto">
            <a:xfrm>
              <a:off x="4338638" y="3881438"/>
              <a:ext cx="0" cy="479425"/>
            </a:xfrm>
            <a:prstGeom prst="line">
              <a:avLst/>
            </a:prstGeom>
            <a:noFill/>
            <a:ln w="25400">
              <a:solidFill>
                <a:sysClr val="windowText" lastClr="000000"/>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sz="1501" kern="0" dirty="0"/>
            </a:p>
          </p:txBody>
        </p:sp>
        <p:sp>
          <p:nvSpPr>
            <p:cNvPr id="65" name="Text Box 78"/>
            <p:cNvSpPr txBox="1">
              <a:spLocks noChangeArrowheads="1"/>
            </p:cNvSpPr>
            <p:nvPr/>
          </p:nvSpPr>
          <p:spPr bwMode="auto">
            <a:xfrm>
              <a:off x="3832225" y="3386138"/>
              <a:ext cx="1188977" cy="61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2800">
                  <a:solidFill>
                    <a:schemeClr val="tx1"/>
                  </a:solidFill>
                  <a:latin typeface="Times New Roman" pitchFamily="18" charset="0"/>
                  <a:cs typeface="Arial" pitchFamily="34" charset="0"/>
                </a:defRPr>
              </a:lvl1pPr>
              <a:lvl2pPr marL="742950" indent="-285750" eaLnBrk="0" hangingPunct="0">
                <a:defRPr sz="2800">
                  <a:solidFill>
                    <a:schemeClr val="tx1"/>
                  </a:solidFill>
                  <a:latin typeface="Times New Roman" pitchFamily="18" charset="0"/>
                  <a:cs typeface="Arial" pitchFamily="34" charset="0"/>
                </a:defRPr>
              </a:lvl2pPr>
              <a:lvl3pPr marL="1143000" indent="-228600" eaLnBrk="0" hangingPunct="0">
                <a:defRPr sz="2800">
                  <a:solidFill>
                    <a:schemeClr val="tx1"/>
                  </a:solidFill>
                  <a:latin typeface="Times New Roman" pitchFamily="18" charset="0"/>
                  <a:cs typeface="Arial" pitchFamily="34" charset="0"/>
                </a:defRPr>
              </a:lvl3pPr>
              <a:lvl4pPr marL="1600200" indent="-228600" eaLnBrk="0" hangingPunct="0">
                <a:defRPr sz="2800">
                  <a:solidFill>
                    <a:schemeClr val="tx1"/>
                  </a:solidFill>
                  <a:latin typeface="Times New Roman" pitchFamily="18" charset="0"/>
                  <a:cs typeface="Arial" pitchFamily="34" charset="0"/>
                </a:defRPr>
              </a:lvl4pPr>
              <a:lvl5pPr marL="2057400" indent="-228600" eaLnBrk="0" hangingPunct="0">
                <a:defRPr sz="28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8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8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8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800">
                  <a:solidFill>
                    <a:schemeClr val="tx1"/>
                  </a:solidFill>
                  <a:latin typeface="Times New Roman" pitchFamily="18" charset="0"/>
                  <a:cs typeface="Arial" pitchFamily="34" charset="0"/>
                </a:defRPr>
              </a:lvl9pPr>
            </a:lstStyle>
            <a:p>
              <a:pPr algn="ctr">
                <a:spcBef>
                  <a:spcPct val="15000"/>
                </a:spcBef>
                <a:spcAft>
                  <a:spcPct val="15000"/>
                </a:spcAft>
                <a:defRPr/>
              </a:pPr>
              <a:r>
                <a:rPr lang="en-US" altLang="es-ES" sz="1051" b="1" kern="0" dirty="0">
                  <a:latin typeface="Calibri" pitchFamily="34" charset="0"/>
                  <a:cs typeface="Calibri" pitchFamily="34" charset="0"/>
                </a:rPr>
                <a:t>OAD </a:t>
              </a:r>
            </a:p>
            <a:p>
              <a:pPr algn="ctr">
                <a:spcBef>
                  <a:spcPct val="15000"/>
                </a:spcBef>
                <a:spcAft>
                  <a:spcPct val="15000"/>
                </a:spcAft>
                <a:defRPr/>
              </a:pPr>
              <a:r>
                <a:rPr lang="en-US" altLang="es-ES" sz="1051" b="1" kern="0" dirty="0">
                  <a:latin typeface="Calibri" pitchFamily="34" charset="0"/>
                  <a:cs typeface="Calibri" pitchFamily="34" charset="0"/>
                </a:rPr>
                <a:t>up titration</a:t>
              </a:r>
            </a:p>
          </p:txBody>
        </p:sp>
      </p:grpSp>
      <p:grpSp>
        <p:nvGrpSpPr>
          <p:cNvPr id="66" name="6 Grupo"/>
          <p:cNvGrpSpPr/>
          <p:nvPr/>
        </p:nvGrpSpPr>
        <p:grpSpPr>
          <a:xfrm>
            <a:off x="6503136" y="3543939"/>
            <a:ext cx="881973" cy="731721"/>
            <a:chOff x="5097401" y="3386138"/>
            <a:chExt cx="1174877" cy="974725"/>
          </a:xfrm>
        </p:grpSpPr>
        <p:sp>
          <p:nvSpPr>
            <p:cNvPr id="67" name="Line 33"/>
            <p:cNvSpPr>
              <a:spLocks noChangeShapeType="1"/>
            </p:cNvSpPr>
            <p:nvPr/>
          </p:nvSpPr>
          <p:spPr bwMode="auto">
            <a:xfrm>
              <a:off x="5740400" y="3881438"/>
              <a:ext cx="0" cy="479425"/>
            </a:xfrm>
            <a:prstGeom prst="line">
              <a:avLst/>
            </a:prstGeom>
            <a:noFill/>
            <a:ln w="25400">
              <a:solidFill>
                <a:sysClr val="windowText" lastClr="000000"/>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sz="1501" kern="0" dirty="0"/>
            </a:p>
          </p:txBody>
        </p:sp>
        <p:sp>
          <p:nvSpPr>
            <p:cNvPr id="68" name="Text Box 79"/>
            <p:cNvSpPr txBox="1">
              <a:spLocks noChangeArrowheads="1"/>
            </p:cNvSpPr>
            <p:nvPr/>
          </p:nvSpPr>
          <p:spPr bwMode="auto">
            <a:xfrm>
              <a:off x="5097401" y="3386138"/>
              <a:ext cx="1174877" cy="553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a:solidFill>
                    <a:schemeClr val="tx1"/>
                  </a:solidFill>
                  <a:latin typeface="Times New Roman" pitchFamily="18" charset="0"/>
                  <a:cs typeface="Arial" pitchFamily="34" charset="0"/>
                </a:defRPr>
              </a:lvl1pPr>
              <a:lvl2pPr marL="742950" indent="-285750" eaLnBrk="0" hangingPunct="0">
                <a:defRPr sz="2800">
                  <a:solidFill>
                    <a:schemeClr val="tx1"/>
                  </a:solidFill>
                  <a:latin typeface="Times New Roman" pitchFamily="18" charset="0"/>
                  <a:cs typeface="Arial" pitchFamily="34" charset="0"/>
                </a:defRPr>
              </a:lvl2pPr>
              <a:lvl3pPr marL="1143000" indent="-228600" eaLnBrk="0" hangingPunct="0">
                <a:defRPr sz="2800">
                  <a:solidFill>
                    <a:schemeClr val="tx1"/>
                  </a:solidFill>
                  <a:latin typeface="Times New Roman" pitchFamily="18" charset="0"/>
                  <a:cs typeface="Arial" pitchFamily="34" charset="0"/>
                </a:defRPr>
              </a:lvl3pPr>
              <a:lvl4pPr marL="1600200" indent="-228600" eaLnBrk="0" hangingPunct="0">
                <a:defRPr sz="2800">
                  <a:solidFill>
                    <a:schemeClr val="tx1"/>
                  </a:solidFill>
                  <a:latin typeface="Times New Roman" pitchFamily="18" charset="0"/>
                  <a:cs typeface="Arial" pitchFamily="34" charset="0"/>
                </a:defRPr>
              </a:lvl4pPr>
              <a:lvl5pPr marL="2057400" indent="-228600" eaLnBrk="0" hangingPunct="0">
                <a:defRPr sz="28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8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8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8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800">
                  <a:solidFill>
                    <a:schemeClr val="tx1"/>
                  </a:solidFill>
                  <a:latin typeface="Times New Roman" pitchFamily="18" charset="0"/>
                  <a:cs typeface="Arial" pitchFamily="34" charset="0"/>
                </a:defRPr>
              </a:lvl9pPr>
            </a:lstStyle>
            <a:p>
              <a:pPr algn="ctr">
                <a:spcBef>
                  <a:spcPct val="15000"/>
                </a:spcBef>
                <a:spcAft>
                  <a:spcPct val="15000"/>
                </a:spcAft>
                <a:defRPr/>
              </a:pPr>
              <a:r>
                <a:rPr lang="en-US" altLang="es-ES" sz="1051" b="1" kern="0" dirty="0">
                  <a:latin typeface="Calibri" pitchFamily="34" charset="0"/>
                  <a:cs typeface="Calibri" pitchFamily="34" charset="0"/>
                </a:rPr>
                <a:t>OAD + </a:t>
              </a:r>
              <a:br>
                <a:rPr lang="en-US" altLang="es-ES" sz="1051" b="1" kern="0" dirty="0">
                  <a:latin typeface="Calibri" pitchFamily="34" charset="0"/>
                  <a:cs typeface="Calibri" pitchFamily="34" charset="0"/>
                </a:rPr>
              </a:br>
              <a:r>
                <a:rPr lang="en-US" altLang="es-ES" sz="1051" b="1" kern="0" dirty="0">
                  <a:latin typeface="Calibri" pitchFamily="34" charset="0"/>
                  <a:cs typeface="Calibri" pitchFamily="34" charset="0"/>
                </a:rPr>
                <a:t>basal insulin</a:t>
              </a:r>
            </a:p>
          </p:txBody>
        </p:sp>
      </p:grpSp>
      <p:grpSp>
        <p:nvGrpSpPr>
          <p:cNvPr id="69" name="7 Grupo"/>
          <p:cNvGrpSpPr/>
          <p:nvPr/>
        </p:nvGrpSpPr>
        <p:grpSpPr>
          <a:xfrm>
            <a:off x="7439848" y="3397356"/>
            <a:ext cx="991584" cy="878303"/>
            <a:chOff x="6345193" y="3190875"/>
            <a:chExt cx="1320889" cy="1169988"/>
          </a:xfrm>
        </p:grpSpPr>
        <p:sp>
          <p:nvSpPr>
            <p:cNvPr id="70" name="Line 32"/>
            <p:cNvSpPr>
              <a:spLocks noChangeShapeType="1"/>
            </p:cNvSpPr>
            <p:nvPr/>
          </p:nvSpPr>
          <p:spPr bwMode="auto">
            <a:xfrm>
              <a:off x="7067550" y="3881438"/>
              <a:ext cx="0" cy="479425"/>
            </a:xfrm>
            <a:prstGeom prst="line">
              <a:avLst/>
            </a:prstGeom>
            <a:noFill/>
            <a:ln w="25400">
              <a:solidFill>
                <a:sysClr val="windowText" lastClr="000000"/>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sz="1501" kern="0" dirty="0"/>
            </a:p>
          </p:txBody>
        </p:sp>
        <p:sp>
          <p:nvSpPr>
            <p:cNvPr id="71" name="Rectangle 80"/>
            <p:cNvSpPr>
              <a:spLocks noChangeArrowheads="1"/>
            </p:cNvSpPr>
            <p:nvPr/>
          </p:nvSpPr>
          <p:spPr bwMode="auto">
            <a:xfrm>
              <a:off x="6345193" y="3190875"/>
              <a:ext cx="1320889" cy="736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928" tIns="33368" rIns="67928" bIns="33368">
              <a:spAutoFit/>
            </a:bodyPr>
            <a:lstStyle>
              <a:lvl1pPr eaLnBrk="0" hangingPunct="0">
                <a:defRPr sz="2800">
                  <a:solidFill>
                    <a:schemeClr val="tx1"/>
                  </a:solidFill>
                  <a:latin typeface="Times New Roman" pitchFamily="18" charset="0"/>
                  <a:cs typeface="Arial" pitchFamily="34" charset="0"/>
                </a:defRPr>
              </a:lvl1pPr>
              <a:lvl2pPr marL="742950" indent="-285750" eaLnBrk="0" hangingPunct="0">
                <a:defRPr sz="2800">
                  <a:solidFill>
                    <a:schemeClr val="tx1"/>
                  </a:solidFill>
                  <a:latin typeface="Times New Roman" pitchFamily="18" charset="0"/>
                  <a:cs typeface="Arial" pitchFamily="34" charset="0"/>
                </a:defRPr>
              </a:lvl2pPr>
              <a:lvl3pPr marL="1143000" indent="-228600" eaLnBrk="0" hangingPunct="0">
                <a:defRPr sz="2800">
                  <a:solidFill>
                    <a:schemeClr val="tx1"/>
                  </a:solidFill>
                  <a:latin typeface="Times New Roman" pitchFamily="18" charset="0"/>
                  <a:cs typeface="Arial" pitchFamily="34" charset="0"/>
                </a:defRPr>
              </a:lvl3pPr>
              <a:lvl4pPr marL="1600200" indent="-228600" eaLnBrk="0" hangingPunct="0">
                <a:defRPr sz="2800">
                  <a:solidFill>
                    <a:schemeClr val="tx1"/>
                  </a:solidFill>
                  <a:latin typeface="Times New Roman" pitchFamily="18" charset="0"/>
                  <a:cs typeface="Arial" pitchFamily="34" charset="0"/>
                </a:defRPr>
              </a:lvl4pPr>
              <a:lvl5pPr marL="2057400" indent="-228600" eaLnBrk="0" hangingPunct="0">
                <a:defRPr sz="28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8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8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8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800">
                  <a:solidFill>
                    <a:schemeClr val="tx1"/>
                  </a:solidFill>
                  <a:latin typeface="Times New Roman" pitchFamily="18" charset="0"/>
                  <a:cs typeface="Arial" pitchFamily="34" charset="0"/>
                </a:defRPr>
              </a:lvl9pPr>
            </a:lstStyle>
            <a:p>
              <a:pPr algn="ctr">
                <a:spcBef>
                  <a:spcPct val="50000"/>
                </a:spcBef>
                <a:spcAft>
                  <a:spcPct val="15000"/>
                </a:spcAft>
                <a:defRPr/>
              </a:pPr>
              <a:r>
                <a:rPr lang="en-US" altLang="es-ES" sz="1051" b="1" kern="0" dirty="0">
                  <a:latin typeface="Calibri" pitchFamily="34" charset="0"/>
                  <a:cs typeface="Calibri" pitchFamily="34" charset="0"/>
                </a:rPr>
                <a:t>OAD + multiple</a:t>
              </a:r>
              <a:br>
                <a:rPr lang="en-US" altLang="es-ES" sz="1051" b="1" kern="0" dirty="0">
                  <a:latin typeface="Calibri" pitchFamily="34" charset="0"/>
                  <a:cs typeface="Calibri" pitchFamily="34" charset="0"/>
                </a:rPr>
              </a:br>
              <a:r>
                <a:rPr lang="en-US" altLang="es-ES" sz="1051" b="1" kern="0" dirty="0">
                  <a:latin typeface="Calibri" pitchFamily="34" charset="0"/>
                  <a:cs typeface="Calibri" pitchFamily="34" charset="0"/>
                </a:rPr>
                <a:t>daily insulin </a:t>
              </a:r>
              <a:br>
                <a:rPr lang="en-US" altLang="es-ES" sz="1051" b="1" kern="0" dirty="0">
                  <a:latin typeface="Calibri" pitchFamily="34" charset="0"/>
                  <a:cs typeface="Calibri" pitchFamily="34" charset="0"/>
                </a:rPr>
              </a:br>
              <a:r>
                <a:rPr lang="en-US" altLang="es-ES" sz="1051" b="1" kern="0" dirty="0">
                  <a:latin typeface="Calibri" pitchFamily="34" charset="0"/>
                  <a:cs typeface="Calibri" pitchFamily="34" charset="0"/>
                </a:rPr>
                <a:t>injections</a:t>
              </a:r>
            </a:p>
          </p:txBody>
        </p:sp>
      </p:grpSp>
      <p:sp>
        <p:nvSpPr>
          <p:cNvPr id="73" name="Text Box 76"/>
          <p:cNvSpPr txBox="1">
            <a:spLocks noChangeArrowheads="1"/>
          </p:cNvSpPr>
          <p:nvPr/>
        </p:nvSpPr>
        <p:spPr bwMode="auto">
          <a:xfrm>
            <a:off x="3643004" y="2444746"/>
            <a:ext cx="947695" cy="464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a:solidFill>
                  <a:schemeClr val="tx1"/>
                </a:solidFill>
                <a:latin typeface="Times New Roman" pitchFamily="18" charset="0"/>
                <a:cs typeface="Arial" pitchFamily="34" charset="0"/>
              </a:defRPr>
            </a:lvl1pPr>
            <a:lvl2pPr marL="742950" indent="-285750" eaLnBrk="0" hangingPunct="0">
              <a:defRPr sz="2800">
                <a:solidFill>
                  <a:schemeClr val="tx1"/>
                </a:solidFill>
                <a:latin typeface="Times New Roman" pitchFamily="18" charset="0"/>
                <a:cs typeface="Arial" pitchFamily="34" charset="0"/>
              </a:defRPr>
            </a:lvl2pPr>
            <a:lvl3pPr marL="1143000" indent="-228600" eaLnBrk="0" hangingPunct="0">
              <a:defRPr sz="2800">
                <a:solidFill>
                  <a:schemeClr val="tx1"/>
                </a:solidFill>
                <a:latin typeface="Times New Roman" pitchFamily="18" charset="0"/>
                <a:cs typeface="Arial" pitchFamily="34" charset="0"/>
              </a:defRPr>
            </a:lvl3pPr>
            <a:lvl4pPr marL="1600200" indent="-228600" eaLnBrk="0" hangingPunct="0">
              <a:defRPr sz="2800">
                <a:solidFill>
                  <a:schemeClr val="tx1"/>
                </a:solidFill>
                <a:latin typeface="Times New Roman" pitchFamily="18" charset="0"/>
                <a:cs typeface="Arial" pitchFamily="34" charset="0"/>
              </a:defRPr>
            </a:lvl4pPr>
            <a:lvl5pPr marL="2057400" indent="-228600" eaLnBrk="0" hangingPunct="0">
              <a:defRPr sz="28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8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8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8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800">
                <a:solidFill>
                  <a:schemeClr val="tx1"/>
                </a:solidFill>
                <a:latin typeface="Times New Roman" pitchFamily="18" charset="0"/>
                <a:cs typeface="Arial" pitchFamily="34" charset="0"/>
              </a:defRPr>
            </a:lvl9pPr>
          </a:lstStyle>
          <a:p>
            <a:pPr algn="ctr">
              <a:spcBef>
                <a:spcPct val="15000"/>
              </a:spcBef>
              <a:spcAft>
                <a:spcPct val="15000"/>
              </a:spcAft>
              <a:defRPr/>
            </a:pPr>
            <a:r>
              <a:rPr lang="en-US" altLang="es-ES" sz="1051" b="1" kern="0" dirty="0">
                <a:latin typeface="Calibri" pitchFamily="34" charset="0"/>
                <a:cs typeface="Calibri" pitchFamily="34" charset="0"/>
              </a:rPr>
              <a:t>OAD </a:t>
            </a:r>
          </a:p>
          <a:p>
            <a:pPr algn="ctr">
              <a:spcBef>
                <a:spcPct val="15000"/>
              </a:spcBef>
              <a:spcAft>
                <a:spcPct val="15000"/>
              </a:spcAft>
              <a:defRPr/>
            </a:pPr>
            <a:r>
              <a:rPr lang="en-US" altLang="es-ES" sz="1051" b="1" kern="0" dirty="0">
                <a:latin typeface="Calibri" pitchFamily="34" charset="0"/>
                <a:cs typeface="Calibri" pitchFamily="34" charset="0"/>
              </a:rPr>
              <a:t>monotherapy</a:t>
            </a:r>
          </a:p>
        </p:txBody>
      </p:sp>
      <p:sp>
        <p:nvSpPr>
          <p:cNvPr id="75" name="Rectangle 29"/>
          <p:cNvSpPr>
            <a:spLocks noChangeArrowheads="1"/>
          </p:cNvSpPr>
          <p:nvPr/>
        </p:nvSpPr>
        <p:spPr bwMode="auto">
          <a:xfrm>
            <a:off x="8825860" y="4238716"/>
            <a:ext cx="507477" cy="252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928" tIns="33368" rIns="67928" bIns="33368">
            <a:spAutoFit/>
          </a:bodyPr>
          <a:lstStyle>
            <a:lvl1pPr eaLnBrk="0" hangingPunct="0">
              <a:tabLst>
                <a:tab pos="2006600" algn="l"/>
              </a:tabLst>
              <a:defRPr sz="2800">
                <a:solidFill>
                  <a:schemeClr val="tx1"/>
                </a:solidFill>
                <a:latin typeface="Times New Roman" pitchFamily="18" charset="0"/>
                <a:cs typeface="Arial" pitchFamily="34" charset="0"/>
              </a:defRPr>
            </a:lvl1pPr>
            <a:lvl2pPr marL="742950" indent="-285750" eaLnBrk="0" hangingPunct="0">
              <a:tabLst>
                <a:tab pos="2006600" algn="l"/>
              </a:tabLst>
              <a:defRPr sz="2800">
                <a:solidFill>
                  <a:schemeClr val="tx1"/>
                </a:solidFill>
                <a:latin typeface="Times New Roman" pitchFamily="18" charset="0"/>
                <a:cs typeface="Arial" pitchFamily="34" charset="0"/>
              </a:defRPr>
            </a:lvl2pPr>
            <a:lvl3pPr marL="1143000" indent="-228600" eaLnBrk="0" hangingPunct="0">
              <a:tabLst>
                <a:tab pos="2006600" algn="l"/>
              </a:tabLst>
              <a:defRPr sz="2800">
                <a:solidFill>
                  <a:schemeClr val="tx1"/>
                </a:solidFill>
                <a:latin typeface="Times New Roman" pitchFamily="18" charset="0"/>
                <a:cs typeface="Arial" pitchFamily="34" charset="0"/>
              </a:defRPr>
            </a:lvl3pPr>
            <a:lvl4pPr marL="1600200" indent="-228600" eaLnBrk="0" hangingPunct="0">
              <a:tabLst>
                <a:tab pos="2006600" algn="l"/>
              </a:tabLst>
              <a:defRPr sz="2800">
                <a:solidFill>
                  <a:schemeClr val="tx1"/>
                </a:solidFill>
                <a:latin typeface="Times New Roman" pitchFamily="18" charset="0"/>
                <a:cs typeface="Arial" pitchFamily="34" charset="0"/>
              </a:defRPr>
            </a:lvl4pPr>
            <a:lvl5pPr marL="2057400" indent="-228600" eaLnBrk="0" hangingPunct="0">
              <a:tabLst>
                <a:tab pos="2006600" algn="l"/>
              </a:tabLst>
              <a:defRPr sz="28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tabLst>
                <a:tab pos="2006600" algn="l"/>
              </a:tabLst>
              <a:defRPr sz="28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tabLst>
                <a:tab pos="2006600" algn="l"/>
              </a:tabLst>
              <a:defRPr sz="28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tabLst>
                <a:tab pos="2006600" algn="l"/>
              </a:tabLst>
              <a:defRPr sz="28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tabLst>
                <a:tab pos="2006600" algn="l"/>
              </a:tabLst>
              <a:defRPr sz="2800">
                <a:solidFill>
                  <a:schemeClr val="tx1"/>
                </a:solidFill>
                <a:latin typeface="Times New Roman" pitchFamily="18" charset="0"/>
                <a:cs typeface="Arial" pitchFamily="34" charset="0"/>
              </a:defRPr>
            </a:lvl9pPr>
          </a:lstStyle>
          <a:p>
            <a:pPr>
              <a:spcBef>
                <a:spcPct val="15000"/>
              </a:spcBef>
              <a:spcAft>
                <a:spcPct val="15000"/>
              </a:spcAft>
            </a:pPr>
            <a:r>
              <a:rPr lang="en-US" altLang="es-ES" sz="1201" b="1" dirty="0">
                <a:latin typeface="Calibri" pitchFamily="34" charset="0"/>
                <a:cs typeface="Calibri" pitchFamily="34" charset="0"/>
              </a:rPr>
              <a:t>Mean</a:t>
            </a:r>
          </a:p>
        </p:txBody>
      </p:sp>
      <p:grpSp>
        <p:nvGrpSpPr>
          <p:cNvPr id="76" name="Grupo 222"/>
          <p:cNvGrpSpPr/>
          <p:nvPr/>
        </p:nvGrpSpPr>
        <p:grpSpPr>
          <a:xfrm>
            <a:off x="4193101" y="2749284"/>
            <a:ext cx="947695" cy="697572"/>
            <a:chOff x="2020202" y="2327579"/>
            <a:chExt cx="1262425" cy="929235"/>
          </a:xfrm>
        </p:grpSpPr>
        <p:sp>
          <p:nvSpPr>
            <p:cNvPr id="77" name="CuadroTexto 223"/>
            <p:cNvSpPr txBox="1"/>
            <p:nvPr/>
          </p:nvSpPr>
          <p:spPr>
            <a:xfrm>
              <a:off x="2020202" y="2327579"/>
              <a:ext cx="1262425" cy="618400"/>
            </a:xfrm>
            <a:prstGeom prst="rect">
              <a:avLst/>
            </a:prstGeom>
            <a:noFill/>
          </p:spPr>
          <p:txBody>
            <a:bodyPr wrap="none" rtlCol="0">
              <a:spAutoFit/>
            </a:bodyPr>
            <a:lstStyle/>
            <a:p>
              <a:pPr algn="ctr">
                <a:spcBef>
                  <a:spcPct val="15000"/>
                </a:spcBef>
                <a:spcAft>
                  <a:spcPct val="15000"/>
                </a:spcAft>
                <a:defRPr/>
              </a:pPr>
              <a:r>
                <a:rPr lang="en-US" altLang="es-ES" sz="1051" b="1" kern="0" dirty="0">
                  <a:cs typeface="Calibri" pitchFamily="34" charset="0"/>
                </a:rPr>
                <a:t>OAD </a:t>
              </a:r>
            </a:p>
            <a:p>
              <a:pPr algn="ctr">
                <a:spcBef>
                  <a:spcPct val="15000"/>
                </a:spcBef>
                <a:spcAft>
                  <a:spcPct val="15000"/>
                </a:spcAft>
                <a:defRPr/>
              </a:pPr>
              <a:r>
                <a:rPr lang="en-US" altLang="es-ES" sz="1051" b="1" kern="0" dirty="0">
                  <a:cs typeface="Calibri" pitchFamily="34" charset="0"/>
                </a:rPr>
                <a:t>monotherapy</a:t>
              </a:r>
              <a:endParaRPr lang="es-ES" sz="1051" kern="0" dirty="0"/>
            </a:p>
          </p:txBody>
        </p:sp>
        <p:cxnSp>
          <p:nvCxnSpPr>
            <p:cNvPr id="78" name="Conector recto de flecha 224"/>
            <p:cNvCxnSpPr/>
            <p:nvPr/>
          </p:nvCxnSpPr>
          <p:spPr>
            <a:xfrm>
              <a:off x="2593975" y="2917710"/>
              <a:ext cx="0" cy="339104"/>
            </a:xfrm>
            <a:prstGeom prst="straightConnector1">
              <a:avLst/>
            </a:prstGeom>
            <a:noFill/>
            <a:ln w="25400" cap="flat" cmpd="sng" algn="ctr">
              <a:solidFill>
                <a:sysClr val="windowText" lastClr="000000">
                  <a:lumMod val="50000"/>
                  <a:lumOff val="50000"/>
                </a:sysClr>
              </a:solidFill>
              <a:prstDash val="solid"/>
              <a:tailEnd type="triangle" w="lg" len="med"/>
            </a:ln>
            <a:effectLst/>
          </p:spPr>
        </p:cxnSp>
      </p:grpSp>
      <p:grpSp>
        <p:nvGrpSpPr>
          <p:cNvPr id="79" name="Grupo 225"/>
          <p:cNvGrpSpPr/>
          <p:nvPr/>
        </p:nvGrpSpPr>
        <p:grpSpPr>
          <a:xfrm>
            <a:off x="5253006" y="2658713"/>
            <a:ext cx="891591" cy="697572"/>
            <a:chOff x="3432102" y="2206929"/>
            <a:chExt cx="1187689" cy="929235"/>
          </a:xfrm>
        </p:grpSpPr>
        <p:sp>
          <p:nvSpPr>
            <p:cNvPr id="80" name="CuadroTexto 226"/>
            <p:cNvSpPr txBox="1"/>
            <p:nvPr/>
          </p:nvSpPr>
          <p:spPr>
            <a:xfrm>
              <a:off x="3432102" y="2206929"/>
              <a:ext cx="1187689" cy="618400"/>
            </a:xfrm>
            <a:prstGeom prst="rect">
              <a:avLst/>
            </a:prstGeom>
            <a:noFill/>
          </p:spPr>
          <p:txBody>
            <a:bodyPr wrap="none" rtlCol="0">
              <a:spAutoFit/>
            </a:bodyPr>
            <a:lstStyle/>
            <a:p>
              <a:pPr algn="ctr">
                <a:spcBef>
                  <a:spcPct val="15000"/>
                </a:spcBef>
                <a:spcAft>
                  <a:spcPct val="15000"/>
                </a:spcAft>
                <a:defRPr/>
              </a:pPr>
              <a:r>
                <a:rPr lang="en-US" altLang="es-ES" sz="1051" b="1" kern="0" dirty="0">
                  <a:cs typeface="Calibri" pitchFamily="34" charset="0"/>
                </a:rPr>
                <a:t>OAD </a:t>
              </a:r>
            </a:p>
            <a:p>
              <a:pPr algn="ctr">
                <a:spcBef>
                  <a:spcPct val="15000"/>
                </a:spcBef>
                <a:spcAft>
                  <a:spcPct val="15000"/>
                </a:spcAft>
                <a:defRPr/>
              </a:pPr>
              <a:r>
                <a:rPr lang="en-US" altLang="es-ES" sz="1051" b="1" kern="0" dirty="0">
                  <a:cs typeface="Calibri" pitchFamily="34" charset="0"/>
                </a:rPr>
                <a:t>combination</a:t>
              </a:r>
            </a:p>
          </p:txBody>
        </p:sp>
        <p:cxnSp>
          <p:nvCxnSpPr>
            <p:cNvPr id="81" name="Conector recto de flecha 227"/>
            <p:cNvCxnSpPr/>
            <p:nvPr/>
          </p:nvCxnSpPr>
          <p:spPr>
            <a:xfrm>
              <a:off x="3968507" y="2797060"/>
              <a:ext cx="0" cy="339104"/>
            </a:xfrm>
            <a:prstGeom prst="straightConnector1">
              <a:avLst/>
            </a:prstGeom>
            <a:noFill/>
            <a:ln w="25400" cap="flat" cmpd="sng" algn="ctr">
              <a:solidFill>
                <a:sysClr val="windowText" lastClr="000000">
                  <a:lumMod val="50000"/>
                  <a:lumOff val="50000"/>
                </a:sysClr>
              </a:solidFill>
              <a:prstDash val="solid"/>
              <a:tailEnd type="triangle" w="lg" len="med"/>
            </a:ln>
            <a:effectLst/>
          </p:spPr>
        </p:cxnSp>
      </p:grpSp>
      <p:grpSp>
        <p:nvGrpSpPr>
          <p:cNvPr id="82" name="Grupo 228"/>
          <p:cNvGrpSpPr/>
          <p:nvPr/>
        </p:nvGrpSpPr>
        <p:grpSpPr>
          <a:xfrm>
            <a:off x="6199669" y="2528977"/>
            <a:ext cx="795411" cy="697572"/>
            <a:chOff x="4717863" y="1933879"/>
            <a:chExt cx="1059567" cy="929235"/>
          </a:xfrm>
        </p:grpSpPr>
        <p:sp>
          <p:nvSpPr>
            <p:cNvPr id="83" name="CuadroTexto 229"/>
            <p:cNvSpPr txBox="1"/>
            <p:nvPr/>
          </p:nvSpPr>
          <p:spPr>
            <a:xfrm>
              <a:off x="4717863" y="1933879"/>
              <a:ext cx="1059567" cy="866101"/>
            </a:xfrm>
            <a:prstGeom prst="rect">
              <a:avLst/>
            </a:prstGeom>
            <a:noFill/>
          </p:spPr>
          <p:txBody>
            <a:bodyPr wrap="none" rtlCol="0">
              <a:spAutoFit/>
            </a:bodyPr>
            <a:lstStyle/>
            <a:p>
              <a:pPr algn="ctr">
                <a:spcBef>
                  <a:spcPct val="15000"/>
                </a:spcBef>
                <a:spcAft>
                  <a:spcPct val="15000"/>
                </a:spcAft>
                <a:defRPr/>
              </a:pPr>
              <a:r>
                <a:rPr lang="en-US" altLang="es-ES" sz="1051" b="1" kern="0" dirty="0">
                  <a:cs typeface="Calibri" pitchFamily="34" charset="0"/>
                </a:rPr>
                <a:t>OAD </a:t>
              </a:r>
            </a:p>
            <a:p>
              <a:pPr algn="ctr">
                <a:spcBef>
                  <a:spcPct val="15000"/>
                </a:spcBef>
                <a:spcAft>
                  <a:spcPct val="15000"/>
                </a:spcAft>
                <a:defRPr/>
              </a:pPr>
              <a:r>
                <a:rPr lang="en-US" altLang="es-ES" sz="1051" b="1" kern="0" dirty="0" err="1">
                  <a:cs typeface="Calibri" pitchFamily="34" charset="0"/>
                </a:rPr>
                <a:t>uptitration</a:t>
              </a:r>
              <a:endParaRPr lang="en-US" altLang="es-ES" sz="1051" b="1" kern="0" dirty="0">
                <a:cs typeface="Calibri" pitchFamily="34" charset="0"/>
              </a:endParaRPr>
            </a:p>
            <a:p>
              <a:pPr>
                <a:defRPr/>
              </a:pPr>
              <a:endParaRPr lang="es-ES" sz="1051" kern="0" dirty="0"/>
            </a:p>
          </p:txBody>
        </p:sp>
        <p:cxnSp>
          <p:nvCxnSpPr>
            <p:cNvPr id="84" name="Conector recto de flecha 230"/>
            <p:cNvCxnSpPr/>
            <p:nvPr/>
          </p:nvCxnSpPr>
          <p:spPr>
            <a:xfrm>
              <a:off x="5190207" y="2524010"/>
              <a:ext cx="0" cy="339104"/>
            </a:xfrm>
            <a:prstGeom prst="straightConnector1">
              <a:avLst/>
            </a:prstGeom>
            <a:noFill/>
            <a:ln w="25400" cap="flat" cmpd="sng" algn="ctr">
              <a:solidFill>
                <a:sysClr val="windowText" lastClr="000000">
                  <a:lumMod val="50000"/>
                  <a:lumOff val="50000"/>
                </a:sysClr>
              </a:solidFill>
              <a:prstDash val="solid"/>
              <a:tailEnd type="triangle" w="lg" len="med"/>
            </a:ln>
            <a:effectLst/>
          </p:spPr>
        </p:cxnSp>
      </p:grpSp>
      <p:grpSp>
        <p:nvGrpSpPr>
          <p:cNvPr id="85" name="Grupo 231"/>
          <p:cNvGrpSpPr/>
          <p:nvPr/>
        </p:nvGrpSpPr>
        <p:grpSpPr>
          <a:xfrm>
            <a:off x="7127151" y="2381662"/>
            <a:ext cx="881973" cy="654488"/>
            <a:chOff x="5954053" y="1651828"/>
            <a:chExt cx="1174877" cy="871844"/>
          </a:xfrm>
        </p:grpSpPr>
        <p:sp>
          <p:nvSpPr>
            <p:cNvPr id="86" name="CuadroTexto 232"/>
            <p:cNvSpPr txBox="1"/>
            <p:nvPr/>
          </p:nvSpPr>
          <p:spPr>
            <a:xfrm>
              <a:off x="5954053" y="1651828"/>
              <a:ext cx="1174877" cy="553828"/>
            </a:xfrm>
            <a:prstGeom prst="rect">
              <a:avLst/>
            </a:prstGeom>
            <a:noFill/>
          </p:spPr>
          <p:txBody>
            <a:bodyPr wrap="none" rtlCol="0">
              <a:spAutoFit/>
            </a:bodyPr>
            <a:lstStyle/>
            <a:p>
              <a:pPr algn="ctr">
                <a:spcBef>
                  <a:spcPct val="15000"/>
                </a:spcBef>
                <a:spcAft>
                  <a:spcPct val="15000"/>
                </a:spcAft>
                <a:defRPr/>
              </a:pPr>
              <a:r>
                <a:rPr lang="en-US" altLang="es-ES" sz="1051" b="1" kern="0" dirty="0">
                  <a:cs typeface="Calibri" pitchFamily="34" charset="0"/>
                </a:rPr>
                <a:t>OAD + </a:t>
              </a:r>
              <a:br>
                <a:rPr lang="en-US" altLang="es-ES" sz="1051" b="1" kern="0" dirty="0">
                  <a:cs typeface="Calibri" pitchFamily="34" charset="0"/>
                </a:rPr>
              </a:br>
              <a:r>
                <a:rPr lang="en-US" altLang="es-ES" sz="1051" b="1" kern="0" dirty="0">
                  <a:cs typeface="Calibri" pitchFamily="34" charset="0"/>
                </a:rPr>
                <a:t>basal insulin</a:t>
              </a:r>
              <a:endParaRPr lang="es-ES" sz="1051" kern="0" dirty="0"/>
            </a:p>
          </p:txBody>
        </p:sp>
        <p:cxnSp>
          <p:nvCxnSpPr>
            <p:cNvPr id="87" name="Conector recto de flecha 233"/>
            <p:cNvCxnSpPr/>
            <p:nvPr/>
          </p:nvCxnSpPr>
          <p:spPr>
            <a:xfrm>
              <a:off x="6504371" y="2184568"/>
              <a:ext cx="0" cy="339104"/>
            </a:xfrm>
            <a:prstGeom prst="straightConnector1">
              <a:avLst/>
            </a:prstGeom>
            <a:noFill/>
            <a:ln w="25400" cap="flat" cmpd="sng" algn="ctr">
              <a:solidFill>
                <a:sysClr val="windowText" lastClr="000000">
                  <a:lumMod val="50000"/>
                  <a:lumOff val="50000"/>
                </a:sysClr>
              </a:solidFill>
              <a:prstDash val="solid"/>
              <a:tailEnd type="triangle" w="lg" len="med"/>
            </a:ln>
            <a:effectLst/>
          </p:spPr>
        </p:cxnSp>
      </p:grpSp>
      <p:grpSp>
        <p:nvGrpSpPr>
          <p:cNvPr id="88" name="Grupo 234"/>
          <p:cNvGrpSpPr/>
          <p:nvPr/>
        </p:nvGrpSpPr>
        <p:grpSpPr>
          <a:xfrm>
            <a:off x="8336107" y="2149238"/>
            <a:ext cx="1039067" cy="808647"/>
            <a:chOff x="7539100" y="1392331"/>
            <a:chExt cx="1384141" cy="1077198"/>
          </a:xfrm>
        </p:grpSpPr>
        <p:sp>
          <p:nvSpPr>
            <p:cNvPr id="89" name="CuadroTexto 235"/>
            <p:cNvSpPr txBox="1"/>
            <p:nvPr/>
          </p:nvSpPr>
          <p:spPr>
            <a:xfrm>
              <a:off x="7539100" y="1392331"/>
              <a:ext cx="1384141" cy="769242"/>
            </a:xfrm>
            <a:prstGeom prst="rect">
              <a:avLst/>
            </a:prstGeom>
            <a:noFill/>
          </p:spPr>
          <p:txBody>
            <a:bodyPr wrap="none" rtlCol="0">
              <a:spAutoFit/>
            </a:bodyPr>
            <a:lstStyle/>
            <a:p>
              <a:pPr algn="ctr">
                <a:spcBef>
                  <a:spcPct val="15000"/>
                </a:spcBef>
                <a:spcAft>
                  <a:spcPct val="15000"/>
                </a:spcAft>
                <a:defRPr/>
              </a:pPr>
              <a:r>
                <a:rPr lang="en-US" altLang="es-ES" sz="1051" b="1" kern="0" dirty="0">
                  <a:cs typeface="Calibri" pitchFamily="34" charset="0"/>
                </a:rPr>
                <a:t>OAD + multiple</a:t>
              </a:r>
              <a:br>
                <a:rPr lang="en-US" altLang="es-ES" sz="1051" b="1" kern="0" dirty="0">
                  <a:cs typeface="Calibri" pitchFamily="34" charset="0"/>
                </a:rPr>
              </a:br>
              <a:r>
                <a:rPr lang="en-US" altLang="es-ES" sz="1051" b="1" kern="0" dirty="0">
                  <a:cs typeface="Calibri" pitchFamily="34" charset="0"/>
                </a:rPr>
                <a:t>daily insulin </a:t>
              </a:r>
              <a:br>
                <a:rPr lang="en-US" altLang="es-ES" sz="1051" b="1" kern="0" dirty="0">
                  <a:cs typeface="Calibri" pitchFamily="34" charset="0"/>
                </a:rPr>
              </a:br>
              <a:r>
                <a:rPr lang="en-US" altLang="es-ES" sz="1051" b="1" kern="0" dirty="0">
                  <a:cs typeface="Calibri" pitchFamily="34" charset="0"/>
                </a:rPr>
                <a:t>injections</a:t>
              </a:r>
              <a:endParaRPr lang="es-ES" sz="1051" kern="0" dirty="0"/>
            </a:p>
          </p:txBody>
        </p:sp>
        <p:cxnSp>
          <p:nvCxnSpPr>
            <p:cNvPr id="90" name="Conector recto de flecha 236"/>
            <p:cNvCxnSpPr/>
            <p:nvPr/>
          </p:nvCxnSpPr>
          <p:spPr>
            <a:xfrm>
              <a:off x="8173732" y="2130425"/>
              <a:ext cx="0" cy="339104"/>
            </a:xfrm>
            <a:prstGeom prst="straightConnector1">
              <a:avLst/>
            </a:prstGeom>
            <a:noFill/>
            <a:ln w="25400" cap="flat" cmpd="sng" algn="ctr">
              <a:solidFill>
                <a:sysClr val="windowText" lastClr="000000">
                  <a:lumMod val="50000"/>
                  <a:lumOff val="50000"/>
                </a:sysClr>
              </a:solidFill>
              <a:prstDash val="solid"/>
              <a:tailEnd type="triangle" w="lg" len="med"/>
            </a:ln>
            <a:effectLst/>
          </p:spPr>
        </p:cxnSp>
      </p:grpSp>
      <p:cxnSp>
        <p:nvCxnSpPr>
          <p:cNvPr id="91" name="Conector recto de flecha 238"/>
          <p:cNvCxnSpPr>
            <a:cxnSpLocks/>
          </p:cNvCxnSpPr>
          <p:nvPr/>
        </p:nvCxnSpPr>
        <p:spPr>
          <a:xfrm>
            <a:off x="3494511" y="2754200"/>
            <a:ext cx="0" cy="312011"/>
          </a:xfrm>
          <a:prstGeom prst="straightConnector1">
            <a:avLst/>
          </a:prstGeom>
          <a:noFill/>
          <a:ln w="25400" cap="flat" cmpd="sng" algn="ctr">
            <a:solidFill>
              <a:sysClr val="windowText" lastClr="000000">
                <a:lumMod val="50000"/>
                <a:lumOff val="50000"/>
              </a:sysClr>
            </a:solidFill>
            <a:prstDash val="solid"/>
            <a:tailEnd type="triangle" w="lg" len="med"/>
          </a:ln>
          <a:effectLst/>
        </p:spPr>
      </p:cxnSp>
      <p:sp>
        <p:nvSpPr>
          <p:cNvPr id="3" name="Slide Number Placeholder 2"/>
          <p:cNvSpPr>
            <a:spLocks noGrp="1"/>
          </p:cNvSpPr>
          <p:nvPr>
            <p:ph type="sldNum" sz="quarter" idx="12"/>
          </p:nvPr>
        </p:nvSpPr>
        <p:spPr/>
        <p:txBody>
          <a:bodyPr/>
          <a:lstStyle/>
          <a:p>
            <a:fld id="{5A814A92-0B3F-420C-9DC1-A83C2D42246A}" type="slidenum">
              <a:rPr lang="en-US" smtClean="0"/>
              <a:t>33</a:t>
            </a:fld>
            <a:endParaRPr lang="en-US"/>
          </a:p>
        </p:txBody>
      </p:sp>
      <p:sp>
        <p:nvSpPr>
          <p:cNvPr id="92" name="Text Box 37"/>
          <p:cNvSpPr txBox="1">
            <a:spLocks noChangeArrowheads="1"/>
          </p:cNvSpPr>
          <p:nvPr/>
        </p:nvSpPr>
        <p:spPr bwMode="auto">
          <a:xfrm rot="21260875">
            <a:off x="8779635" y="2882826"/>
            <a:ext cx="1492043" cy="277127"/>
          </a:xfrm>
          <a:prstGeom prst="rect">
            <a:avLst/>
          </a:prstGeom>
          <a:noFill/>
          <a:ln>
            <a:noFill/>
          </a:ln>
          <a:effectLst/>
          <a:extLst>
            <a:ext uri="{91240B29-F687-4F45-9708-019B960494DF}">
              <a14:hiddenLine xmlns:a14="http://schemas.microsoft.com/office/drawing/2010/main" w="22225">
                <a:solidFill>
                  <a:srgbClr val="FFFF00"/>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Times New Roman" pitchFamily="18" charset="0"/>
                <a:cs typeface="Arial" pitchFamily="34" charset="0"/>
              </a:defRPr>
            </a:lvl1pPr>
            <a:lvl2pPr marL="742950" indent="-285750" eaLnBrk="0" hangingPunct="0">
              <a:defRPr sz="2800">
                <a:solidFill>
                  <a:schemeClr val="tx1"/>
                </a:solidFill>
                <a:latin typeface="Times New Roman" pitchFamily="18" charset="0"/>
                <a:cs typeface="Arial" pitchFamily="34" charset="0"/>
              </a:defRPr>
            </a:lvl2pPr>
            <a:lvl3pPr marL="1143000" indent="-228600" eaLnBrk="0" hangingPunct="0">
              <a:defRPr sz="2800">
                <a:solidFill>
                  <a:schemeClr val="tx1"/>
                </a:solidFill>
                <a:latin typeface="Times New Roman" pitchFamily="18" charset="0"/>
                <a:cs typeface="Arial" pitchFamily="34" charset="0"/>
              </a:defRPr>
            </a:lvl3pPr>
            <a:lvl4pPr marL="1600200" indent="-228600" eaLnBrk="0" hangingPunct="0">
              <a:defRPr sz="2800">
                <a:solidFill>
                  <a:schemeClr val="tx1"/>
                </a:solidFill>
                <a:latin typeface="Times New Roman" pitchFamily="18" charset="0"/>
                <a:cs typeface="Arial" pitchFamily="34" charset="0"/>
              </a:defRPr>
            </a:lvl4pPr>
            <a:lvl5pPr marL="2057400" indent="-228600" eaLnBrk="0" hangingPunct="0">
              <a:defRPr sz="28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8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8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8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800">
                <a:solidFill>
                  <a:schemeClr val="tx1"/>
                </a:solidFill>
                <a:latin typeface="Times New Roman" pitchFamily="18" charset="0"/>
                <a:cs typeface="Arial" pitchFamily="34" charset="0"/>
              </a:defRPr>
            </a:lvl9pPr>
          </a:lstStyle>
          <a:p>
            <a:pPr>
              <a:spcBef>
                <a:spcPct val="50000"/>
              </a:spcBef>
              <a:spcAft>
                <a:spcPct val="15000"/>
              </a:spcAft>
              <a:defRPr/>
            </a:pPr>
            <a:r>
              <a:rPr lang="en-US" altLang="es-ES" sz="1201" b="1" kern="0" dirty="0">
                <a:latin typeface="Calibri" pitchFamily="34" charset="0"/>
                <a:cs typeface="Calibri" pitchFamily="34" charset="0"/>
              </a:rPr>
              <a:t>Complications</a:t>
            </a:r>
            <a:endParaRPr lang="en-US" altLang="es-ES" sz="1201" b="1" kern="0" baseline="30000" dirty="0">
              <a:latin typeface="Calibri" pitchFamily="34" charset="0"/>
              <a:cs typeface="Calibri" pitchFamily="34" charset="0"/>
            </a:endParaRPr>
          </a:p>
        </p:txBody>
      </p:sp>
      <p:sp>
        <p:nvSpPr>
          <p:cNvPr id="94" name="Rectangle 93"/>
          <p:cNvSpPr/>
          <p:nvPr/>
        </p:nvSpPr>
        <p:spPr>
          <a:xfrm>
            <a:off x="3082912" y="2186467"/>
            <a:ext cx="1147367" cy="463973"/>
          </a:xfrm>
          <a:prstGeom prst="rect">
            <a:avLst/>
          </a:prstGeom>
        </p:spPr>
        <p:txBody>
          <a:bodyPr wrap="square">
            <a:spAutoFit/>
          </a:bodyPr>
          <a:lstStyle/>
          <a:p>
            <a:pPr algn="ctr">
              <a:spcBef>
                <a:spcPct val="15000"/>
              </a:spcBef>
              <a:spcAft>
                <a:spcPct val="15000"/>
              </a:spcAft>
              <a:defRPr/>
            </a:pPr>
            <a:r>
              <a:rPr lang="en-US" altLang="es-ES" sz="1050" b="1" kern="0" dirty="0">
                <a:cs typeface="Calibri" pitchFamily="34" charset="0"/>
              </a:rPr>
              <a:t>Diet and</a:t>
            </a:r>
          </a:p>
          <a:p>
            <a:pPr algn="ctr">
              <a:spcBef>
                <a:spcPct val="15000"/>
              </a:spcBef>
              <a:spcAft>
                <a:spcPct val="15000"/>
              </a:spcAft>
              <a:defRPr/>
            </a:pPr>
            <a:r>
              <a:rPr lang="en-US" altLang="es-ES" sz="1050" b="1" kern="0" dirty="0">
                <a:cs typeface="Calibri" pitchFamily="34" charset="0"/>
              </a:rPr>
              <a:t>exercise</a:t>
            </a:r>
          </a:p>
        </p:txBody>
      </p:sp>
    </p:spTree>
    <p:extLst>
      <p:ext uri="{BB962C8B-B14F-4D97-AF65-F5344CB8AC3E}">
        <p14:creationId xmlns:p14="http://schemas.microsoft.com/office/powerpoint/2010/main" val="2340618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450485" y="1366211"/>
            <a:ext cx="2892784" cy="35660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3"/>
          <a:stretch>
            <a:fillRect/>
          </a:stretch>
        </p:blipFill>
        <p:spPr>
          <a:xfrm>
            <a:off x="3858360" y="987168"/>
            <a:ext cx="4237149" cy="33266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Title 1"/>
          <p:cNvSpPr txBox="1">
            <a:spLocks/>
          </p:cNvSpPr>
          <p:nvPr/>
        </p:nvSpPr>
        <p:spPr>
          <a:xfrm>
            <a:off x="4395011" y="5145948"/>
            <a:ext cx="3628838" cy="36444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dirty="0">
                <a:solidFill>
                  <a:schemeClr val="tx1">
                    <a:lumMod val="50000"/>
                  </a:schemeClr>
                </a:solidFill>
                <a:latin typeface="+mn-lt"/>
                <a:cs typeface="Times New Roman" panose="02020603050405020304" pitchFamily="18" charset="0"/>
              </a:rPr>
              <a:t>If A1C values are ≥ 7.5-9 % </a:t>
            </a:r>
            <a:r>
              <a:rPr lang="en-US" sz="1800" baseline="30000" dirty="0">
                <a:solidFill>
                  <a:schemeClr val="tx1">
                    <a:lumMod val="50000"/>
                  </a:schemeClr>
                </a:solidFill>
                <a:latin typeface="+mn-lt"/>
              </a:rPr>
              <a:t>1</a:t>
            </a:r>
            <a:r>
              <a:rPr lang="en-US" sz="1800" dirty="0">
                <a:solidFill>
                  <a:schemeClr val="tx1">
                    <a:lumMod val="50000"/>
                  </a:schemeClr>
                </a:solidFill>
                <a:latin typeface="+mn-lt"/>
                <a:cs typeface="Times New Roman" panose="02020603050405020304" pitchFamily="18" charset="0"/>
              </a:rPr>
              <a:t/>
            </a:r>
            <a:br>
              <a:rPr lang="en-US" sz="1800" dirty="0">
                <a:solidFill>
                  <a:schemeClr val="tx1">
                    <a:lumMod val="50000"/>
                  </a:schemeClr>
                </a:solidFill>
                <a:latin typeface="+mn-lt"/>
                <a:cs typeface="Times New Roman" panose="02020603050405020304" pitchFamily="18" charset="0"/>
              </a:rPr>
            </a:br>
            <a:endParaRPr lang="en-US" sz="1800" dirty="0">
              <a:solidFill>
                <a:schemeClr val="tx1">
                  <a:lumMod val="50000"/>
                </a:schemeClr>
              </a:solidFill>
              <a:latin typeface="+mn-lt"/>
              <a:cs typeface="Times New Roman" panose="02020603050405020304" pitchFamily="18" charset="0"/>
            </a:endParaRPr>
          </a:p>
        </p:txBody>
      </p:sp>
      <p:sp>
        <p:nvSpPr>
          <p:cNvPr id="9" name="Title 1"/>
          <p:cNvSpPr txBox="1">
            <a:spLocks/>
          </p:cNvSpPr>
          <p:nvPr/>
        </p:nvSpPr>
        <p:spPr>
          <a:xfrm>
            <a:off x="638452" y="47575"/>
            <a:ext cx="10515600" cy="7167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2060"/>
                </a:solidFill>
                <a:latin typeface="+mn-lt"/>
              </a:rPr>
              <a:t>Guidelines Recommendations of Initial Combination Therapy</a:t>
            </a:r>
          </a:p>
        </p:txBody>
      </p:sp>
      <p:sp>
        <p:nvSpPr>
          <p:cNvPr id="10" name="Rectangle 9"/>
          <p:cNvSpPr/>
          <p:nvPr/>
        </p:nvSpPr>
        <p:spPr>
          <a:xfrm>
            <a:off x="8095509" y="5349578"/>
            <a:ext cx="4031461" cy="369332"/>
          </a:xfrm>
          <a:prstGeom prst="rect">
            <a:avLst/>
          </a:prstGeom>
        </p:spPr>
        <p:txBody>
          <a:bodyPr wrap="square">
            <a:spAutoFit/>
          </a:bodyPr>
          <a:lstStyle/>
          <a:p>
            <a:r>
              <a:rPr lang="en-US" dirty="0">
                <a:solidFill>
                  <a:prstClr val="black"/>
                </a:solidFill>
                <a:cs typeface="Times New Roman" panose="02020603050405020304" pitchFamily="18" charset="0"/>
              </a:rPr>
              <a:t>If A1C values are ≥1.5-2% above target </a:t>
            </a:r>
            <a:r>
              <a:rPr lang="en-US" baseline="30000" dirty="0">
                <a:solidFill>
                  <a:prstClr val="black"/>
                </a:solidFill>
              </a:rPr>
              <a:t>3</a:t>
            </a:r>
            <a:endParaRPr lang="en-US" dirty="0">
              <a:solidFill>
                <a:prstClr val="black"/>
              </a:solidFill>
            </a:endParaRPr>
          </a:p>
        </p:txBody>
      </p:sp>
      <p:sp>
        <p:nvSpPr>
          <p:cNvPr id="11" name="Rectangle 10"/>
          <p:cNvSpPr/>
          <p:nvPr/>
        </p:nvSpPr>
        <p:spPr>
          <a:xfrm>
            <a:off x="250455" y="5328170"/>
            <a:ext cx="3796937" cy="369332"/>
          </a:xfrm>
          <a:prstGeom prst="rect">
            <a:avLst/>
          </a:prstGeom>
        </p:spPr>
        <p:txBody>
          <a:bodyPr wrap="none">
            <a:spAutoFit/>
          </a:bodyPr>
          <a:lstStyle/>
          <a:p>
            <a:r>
              <a:rPr lang="en-US" dirty="0">
                <a:solidFill>
                  <a:prstClr val="black"/>
                </a:solidFill>
                <a:cs typeface="Times New Roman" panose="02020603050405020304" pitchFamily="18" charset="0"/>
              </a:rPr>
              <a:t>If A1C values are ≥1.5% above target </a:t>
            </a:r>
            <a:r>
              <a:rPr lang="en-US" baseline="30000" dirty="0">
                <a:solidFill>
                  <a:prstClr val="black"/>
                </a:solidFill>
              </a:rPr>
              <a:t>2</a:t>
            </a:r>
            <a:endParaRPr lang="en-US" dirty="0">
              <a:solidFill>
                <a:prstClr val="black"/>
              </a:solidFill>
            </a:endParaRPr>
          </a:p>
        </p:txBody>
      </p:sp>
      <p:sp>
        <p:nvSpPr>
          <p:cNvPr id="12" name="Rectangle 11"/>
          <p:cNvSpPr/>
          <p:nvPr/>
        </p:nvSpPr>
        <p:spPr>
          <a:xfrm>
            <a:off x="2267227" y="6524754"/>
            <a:ext cx="9073144" cy="261610"/>
          </a:xfrm>
          <a:prstGeom prst="rect">
            <a:avLst/>
          </a:prstGeom>
        </p:spPr>
        <p:txBody>
          <a:bodyPr wrap="square">
            <a:spAutoFit/>
          </a:bodyPr>
          <a:lstStyle/>
          <a:p>
            <a:r>
              <a:rPr lang="pt-BR" sz="1100" dirty="0"/>
              <a:t>1. Endocr Pract 2020;26 (No. 1), 2. Can J Diabetes 2018;  42, S88–S103, </a:t>
            </a:r>
            <a:r>
              <a:rPr lang="en-US" sz="1100" dirty="0"/>
              <a:t>3. Diabetes Care 2023;46(Suppl. 1):S140–S157.</a:t>
            </a:r>
          </a:p>
        </p:txBody>
      </p:sp>
      <p:pic>
        <p:nvPicPr>
          <p:cNvPr id="4" name="Picture 3">
            <a:extLst>
              <a:ext uri="{FF2B5EF4-FFF2-40B4-BE49-F238E27FC236}">
                <a16:creationId xmlns:a16="http://schemas.microsoft.com/office/drawing/2014/main" id="{884ECC2B-AE03-4ACE-9C5A-398AE24A5D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38402" y="987168"/>
            <a:ext cx="2991843" cy="3952694"/>
          </a:xfrm>
          <a:prstGeom prst="rect">
            <a:avLst/>
          </a:prstGeom>
        </p:spPr>
      </p:pic>
    </p:spTree>
    <p:extLst>
      <p:ext uri="{BB962C8B-B14F-4D97-AF65-F5344CB8AC3E}">
        <p14:creationId xmlns:p14="http://schemas.microsoft.com/office/powerpoint/2010/main" val="1015565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052C49F-C3FF-4B5E-8E60-B535C557196D}"/>
              </a:ext>
            </a:extLst>
          </p:cNvPr>
          <p:cNvSpPr/>
          <p:nvPr/>
        </p:nvSpPr>
        <p:spPr>
          <a:xfrm>
            <a:off x="1" y="3429000"/>
            <a:ext cx="12208142" cy="2663890"/>
          </a:xfrm>
          <a:prstGeom prst="rect">
            <a:avLst/>
          </a:prstGeom>
          <a:solidFill>
            <a:schemeClr val="accent6">
              <a:lumMod val="20000"/>
              <a:lumOff val="80000"/>
              <a:alpha val="75000"/>
            </a:scheme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white"/>
              </a:solidFill>
              <a:effectLst/>
              <a:uLnTx/>
              <a:uFillTx/>
              <a:latin typeface="Calibri"/>
              <a:ea typeface="+mn-ea"/>
              <a:cs typeface="+mn-cs"/>
            </a:endParaRPr>
          </a:p>
        </p:txBody>
      </p:sp>
      <p:sp>
        <p:nvSpPr>
          <p:cNvPr id="3" name="Content Placeholder 2"/>
          <p:cNvSpPr>
            <a:spLocks noGrp="1"/>
          </p:cNvSpPr>
          <p:nvPr>
            <p:ph idx="1"/>
          </p:nvPr>
        </p:nvSpPr>
        <p:spPr>
          <a:xfrm>
            <a:off x="4425212" y="2775339"/>
            <a:ext cx="6873020" cy="2032659"/>
          </a:xfrm>
        </p:spPr>
        <p:txBody>
          <a:bodyPr>
            <a:normAutofit/>
          </a:bodyPr>
          <a:lstStyle/>
          <a:p>
            <a:pPr marL="0" indent="0">
              <a:buNone/>
            </a:pPr>
            <a:r>
              <a:rPr lang="en-US" sz="4400" b="1" dirty="0">
                <a:solidFill>
                  <a:srgbClr val="002060"/>
                </a:solidFill>
              </a:rPr>
              <a:t>Highlights of </a:t>
            </a:r>
          </a:p>
          <a:p>
            <a:pPr marL="0" indent="0">
              <a:buNone/>
            </a:pPr>
            <a:r>
              <a:rPr lang="en-US" sz="4400" b="1" dirty="0">
                <a:solidFill>
                  <a:srgbClr val="002060"/>
                </a:solidFill>
              </a:rPr>
              <a:t>Dosage and Administration</a:t>
            </a:r>
          </a:p>
        </p:txBody>
      </p:sp>
      <p:sp>
        <p:nvSpPr>
          <p:cNvPr id="2" name="Slide Number Placeholder 1"/>
          <p:cNvSpPr>
            <a:spLocks noGrp="1"/>
          </p:cNvSpPr>
          <p:nvPr>
            <p:ph type="sldNum" sz="quarter" idx="12"/>
          </p:nvPr>
        </p:nvSpPr>
        <p:spPr/>
        <p:txBody>
          <a:bodyPr/>
          <a:lstStyle/>
          <a:p>
            <a:fld id="{5A814A92-0B3F-420C-9DC1-A83C2D42246A}" type="slidenum">
              <a:rPr lang="en-US" smtClean="0">
                <a:solidFill>
                  <a:prstClr val="black">
                    <a:tint val="75000"/>
                  </a:prstClr>
                </a:solidFill>
              </a:rPr>
              <a:pPr/>
              <a:t>35</a:t>
            </a:fld>
            <a:endParaRPr lang="en-US">
              <a:solidFill>
                <a:prstClr val="black">
                  <a:tint val="75000"/>
                </a:prstClr>
              </a:solidFill>
            </a:endParaRPr>
          </a:p>
        </p:txBody>
      </p:sp>
      <p:grpSp>
        <p:nvGrpSpPr>
          <p:cNvPr id="5" name="Group 4">
            <a:extLst>
              <a:ext uri="{FF2B5EF4-FFF2-40B4-BE49-F238E27FC236}">
                <a16:creationId xmlns:a16="http://schemas.microsoft.com/office/drawing/2014/main" id="{EFC79671-372C-4EA9-8050-9A08810D1EEA}"/>
              </a:ext>
            </a:extLst>
          </p:cNvPr>
          <p:cNvGrpSpPr/>
          <p:nvPr/>
        </p:nvGrpSpPr>
        <p:grpSpPr>
          <a:xfrm>
            <a:off x="-3164666" y="1946253"/>
            <a:ext cx="9753600" cy="3373751"/>
            <a:chOff x="732261" y="2188849"/>
            <a:chExt cx="9753600" cy="3373751"/>
          </a:xfrm>
        </p:grpSpPr>
        <p:sp>
          <p:nvSpPr>
            <p:cNvPr id="6" name="Oval 5">
              <a:extLst>
                <a:ext uri="{FF2B5EF4-FFF2-40B4-BE49-F238E27FC236}">
                  <a16:creationId xmlns:a16="http://schemas.microsoft.com/office/drawing/2014/main" id="{4399D5F7-3442-426B-9586-9C3E30873F11}"/>
                </a:ext>
              </a:extLst>
            </p:cNvPr>
            <p:cNvSpPr/>
            <p:nvPr/>
          </p:nvSpPr>
          <p:spPr>
            <a:xfrm>
              <a:off x="732261" y="4800600"/>
              <a:ext cx="9753600" cy="762000"/>
            </a:xfrm>
            <a:prstGeom prst="ellipse">
              <a:avLst/>
            </a:prstGeom>
            <a:gradFill flip="none" rotWithShape="1">
              <a:gsLst>
                <a:gs pos="5000">
                  <a:sysClr val="windowText" lastClr="000000">
                    <a:alpha val="43000"/>
                  </a:sysClr>
                </a:gs>
                <a:gs pos="100000">
                  <a:sysClr val="window" lastClr="FFFFFF">
                    <a:alpha val="0"/>
                    <a:lumMod val="0"/>
                    <a:lumOff val="100000"/>
                  </a:sysClr>
                </a:gs>
              </a:gsLst>
              <a:path path="shape">
                <a:fillToRect l="50000" t="50000" r="50000" b="50000"/>
              </a:path>
              <a:tileRect/>
            </a:gradFill>
            <a:ln w="25400" cap="flat" cmpd="sng" algn="ctr">
              <a:noFill/>
              <a:prstDash val="solid"/>
            </a:ln>
            <a:effectLst/>
          </p:spPr>
          <p:txBody>
            <a:bodyPr rtlCol="0"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7" name="Group 6">
              <a:extLst>
                <a:ext uri="{FF2B5EF4-FFF2-40B4-BE49-F238E27FC236}">
                  <a16:creationId xmlns:a16="http://schemas.microsoft.com/office/drawing/2014/main" id="{B3036D48-2CFA-4EB7-BA40-3BAE9177101A}"/>
                </a:ext>
              </a:extLst>
            </p:cNvPr>
            <p:cNvGrpSpPr/>
            <p:nvPr/>
          </p:nvGrpSpPr>
          <p:grpSpPr>
            <a:xfrm>
              <a:off x="3916244" y="2188849"/>
              <a:ext cx="4149454" cy="2966078"/>
              <a:chOff x="2996805" y="1309688"/>
              <a:chExt cx="5929708" cy="4238625"/>
            </a:xfrm>
            <a:effectLst/>
          </p:grpSpPr>
          <p:sp>
            <p:nvSpPr>
              <p:cNvPr id="8" name="Freeform 6">
                <a:extLst>
                  <a:ext uri="{FF2B5EF4-FFF2-40B4-BE49-F238E27FC236}">
                    <a16:creationId xmlns:a16="http://schemas.microsoft.com/office/drawing/2014/main" id="{6C889FBA-87DF-40FD-910F-472A99A06C3D}"/>
                  </a:ext>
                </a:extLst>
              </p:cNvPr>
              <p:cNvSpPr>
                <a:spLocks/>
              </p:cNvSpPr>
              <p:nvPr/>
            </p:nvSpPr>
            <p:spPr bwMode="auto">
              <a:xfrm>
                <a:off x="6348413" y="1309688"/>
                <a:ext cx="2578100" cy="4238625"/>
              </a:xfrm>
              <a:custGeom>
                <a:avLst/>
                <a:gdLst>
                  <a:gd name="T0" fmla="*/ 10 w 1624"/>
                  <a:gd name="T1" fmla="*/ 0 h 2670"/>
                  <a:gd name="T2" fmla="*/ 302 w 1624"/>
                  <a:gd name="T3" fmla="*/ 9 h 2670"/>
                  <a:gd name="T4" fmla="*/ 1624 w 1624"/>
                  <a:gd name="T5" fmla="*/ 1331 h 2670"/>
                  <a:gd name="T6" fmla="*/ 299 w 1624"/>
                  <a:gd name="T7" fmla="*/ 2657 h 2670"/>
                  <a:gd name="T8" fmla="*/ 0 w 1624"/>
                  <a:gd name="T9" fmla="*/ 2670 h 2670"/>
                  <a:gd name="T10" fmla="*/ 15 w 1624"/>
                  <a:gd name="T11" fmla="*/ 2374 h 2670"/>
                  <a:gd name="T12" fmla="*/ 1059 w 1624"/>
                  <a:gd name="T13" fmla="*/ 1331 h 2670"/>
                  <a:gd name="T14" fmla="*/ 20 w 1624"/>
                  <a:gd name="T15" fmla="*/ 291 h 2670"/>
                  <a:gd name="T16" fmla="*/ 10 w 1624"/>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4" h="2670">
                    <a:moveTo>
                      <a:pt x="10" y="0"/>
                    </a:moveTo>
                    <a:lnTo>
                      <a:pt x="302" y="9"/>
                    </a:lnTo>
                    <a:lnTo>
                      <a:pt x="1624" y="1331"/>
                    </a:lnTo>
                    <a:lnTo>
                      <a:pt x="299" y="2657"/>
                    </a:lnTo>
                    <a:lnTo>
                      <a:pt x="0" y="2670"/>
                    </a:lnTo>
                    <a:lnTo>
                      <a:pt x="15" y="2374"/>
                    </a:lnTo>
                    <a:lnTo>
                      <a:pt x="1059" y="1331"/>
                    </a:lnTo>
                    <a:lnTo>
                      <a:pt x="20" y="291"/>
                    </a:lnTo>
                    <a:lnTo>
                      <a:pt x="10" y="0"/>
                    </a:lnTo>
                    <a:close/>
                  </a:path>
                </a:pathLst>
              </a:custGeom>
              <a:gradFill flip="none" rotWithShape="1">
                <a:gsLst>
                  <a:gs pos="0">
                    <a:srgbClr val="20539E">
                      <a:lumMod val="88000"/>
                      <a:lumOff val="12000"/>
                    </a:srgbClr>
                  </a:gs>
                  <a:gs pos="100000">
                    <a:srgbClr val="20539E">
                      <a:lumMod val="75000"/>
                    </a:srgbClr>
                  </a:gs>
                </a:gsLst>
                <a:path path="circle">
                  <a:fillToRect l="100000" b="100000"/>
                </a:path>
                <a:tileRect t="-100000" r="-100000"/>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endParaRPr>
              </a:p>
            </p:txBody>
          </p:sp>
          <p:sp>
            <p:nvSpPr>
              <p:cNvPr id="9" name="Freeform 7">
                <a:extLst>
                  <a:ext uri="{FF2B5EF4-FFF2-40B4-BE49-F238E27FC236}">
                    <a16:creationId xmlns:a16="http://schemas.microsoft.com/office/drawing/2014/main" id="{C37C3186-C1FF-4534-B379-3BC1C01B712F}"/>
                  </a:ext>
                </a:extLst>
              </p:cNvPr>
              <p:cNvSpPr>
                <a:spLocks/>
              </p:cNvSpPr>
              <p:nvPr/>
            </p:nvSpPr>
            <p:spPr bwMode="auto">
              <a:xfrm>
                <a:off x="5231741" y="1309688"/>
                <a:ext cx="2578099" cy="4238625"/>
              </a:xfrm>
              <a:custGeom>
                <a:avLst/>
                <a:gdLst>
                  <a:gd name="T0" fmla="*/ 10 w 1624"/>
                  <a:gd name="T1" fmla="*/ 0 h 2670"/>
                  <a:gd name="T2" fmla="*/ 302 w 1624"/>
                  <a:gd name="T3" fmla="*/ 9 h 2670"/>
                  <a:gd name="T4" fmla="*/ 1624 w 1624"/>
                  <a:gd name="T5" fmla="*/ 1331 h 2670"/>
                  <a:gd name="T6" fmla="*/ 298 w 1624"/>
                  <a:gd name="T7" fmla="*/ 2657 h 2670"/>
                  <a:gd name="T8" fmla="*/ 0 w 1624"/>
                  <a:gd name="T9" fmla="*/ 2670 h 2670"/>
                  <a:gd name="T10" fmla="*/ 15 w 1624"/>
                  <a:gd name="T11" fmla="*/ 2374 h 2670"/>
                  <a:gd name="T12" fmla="*/ 1058 w 1624"/>
                  <a:gd name="T13" fmla="*/ 1331 h 2670"/>
                  <a:gd name="T14" fmla="*/ 19 w 1624"/>
                  <a:gd name="T15" fmla="*/ 291 h 2670"/>
                  <a:gd name="T16" fmla="*/ 10 w 1624"/>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4" h="2670">
                    <a:moveTo>
                      <a:pt x="10" y="0"/>
                    </a:moveTo>
                    <a:lnTo>
                      <a:pt x="302" y="9"/>
                    </a:lnTo>
                    <a:lnTo>
                      <a:pt x="1624" y="1331"/>
                    </a:lnTo>
                    <a:lnTo>
                      <a:pt x="298" y="2657"/>
                    </a:lnTo>
                    <a:lnTo>
                      <a:pt x="0" y="2670"/>
                    </a:lnTo>
                    <a:lnTo>
                      <a:pt x="15" y="2374"/>
                    </a:lnTo>
                    <a:lnTo>
                      <a:pt x="1058" y="1331"/>
                    </a:lnTo>
                    <a:lnTo>
                      <a:pt x="19" y="291"/>
                    </a:lnTo>
                    <a:lnTo>
                      <a:pt x="10" y="0"/>
                    </a:lnTo>
                    <a:close/>
                  </a:path>
                </a:pathLst>
              </a:custGeom>
              <a:gradFill>
                <a:gsLst>
                  <a:gs pos="0">
                    <a:srgbClr val="95B7E1"/>
                  </a:gs>
                  <a:gs pos="100000">
                    <a:srgbClr val="95B7E1"/>
                  </a:gs>
                  <a:gs pos="43000">
                    <a:srgbClr val="95B7E1">
                      <a:lumMod val="85000"/>
                      <a:lumOff val="15000"/>
                    </a:srgbClr>
                  </a:gs>
                </a:gsLst>
                <a:lin ang="5400000" scaled="0"/>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endParaRPr>
              </a:p>
            </p:txBody>
          </p:sp>
          <p:sp>
            <p:nvSpPr>
              <p:cNvPr id="10" name="Freeform 8">
                <a:extLst>
                  <a:ext uri="{FF2B5EF4-FFF2-40B4-BE49-F238E27FC236}">
                    <a16:creationId xmlns:a16="http://schemas.microsoft.com/office/drawing/2014/main" id="{88A6BD13-46E8-463A-BF61-4BCA461EE28F}"/>
                  </a:ext>
                </a:extLst>
              </p:cNvPr>
              <p:cNvSpPr>
                <a:spLocks/>
              </p:cNvSpPr>
              <p:nvPr/>
            </p:nvSpPr>
            <p:spPr bwMode="auto">
              <a:xfrm>
                <a:off x="4113479" y="1309688"/>
                <a:ext cx="2579688" cy="4238625"/>
              </a:xfrm>
              <a:custGeom>
                <a:avLst/>
                <a:gdLst>
                  <a:gd name="T0" fmla="*/ 10 w 1625"/>
                  <a:gd name="T1" fmla="*/ 0 h 2670"/>
                  <a:gd name="T2" fmla="*/ 302 w 1625"/>
                  <a:gd name="T3" fmla="*/ 9 h 2670"/>
                  <a:gd name="T4" fmla="*/ 1625 w 1625"/>
                  <a:gd name="T5" fmla="*/ 1331 h 2670"/>
                  <a:gd name="T6" fmla="*/ 299 w 1625"/>
                  <a:gd name="T7" fmla="*/ 2657 h 2670"/>
                  <a:gd name="T8" fmla="*/ 0 w 1625"/>
                  <a:gd name="T9" fmla="*/ 2670 h 2670"/>
                  <a:gd name="T10" fmla="*/ 16 w 1625"/>
                  <a:gd name="T11" fmla="*/ 2374 h 2670"/>
                  <a:gd name="T12" fmla="*/ 1059 w 1625"/>
                  <a:gd name="T13" fmla="*/ 1331 h 2670"/>
                  <a:gd name="T14" fmla="*/ 19 w 1625"/>
                  <a:gd name="T15" fmla="*/ 291 h 2670"/>
                  <a:gd name="T16" fmla="*/ 10 w 1625"/>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5" h="2670">
                    <a:moveTo>
                      <a:pt x="10" y="0"/>
                    </a:moveTo>
                    <a:lnTo>
                      <a:pt x="302" y="9"/>
                    </a:lnTo>
                    <a:lnTo>
                      <a:pt x="1625" y="1331"/>
                    </a:lnTo>
                    <a:lnTo>
                      <a:pt x="299" y="2657"/>
                    </a:lnTo>
                    <a:lnTo>
                      <a:pt x="0" y="2670"/>
                    </a:lnTo>
                    <a:lnTo>
                      <a:pt x="16" y="2374"/>
                    </a:lnTo>
                    <a:lnTo>
                      <a:pt x="1059" y="1331"/>
                    </a:lnTo>
                    <a:lnTo>
                      <a:pt x="19" y="291"/>
                    </a:lnTo>
                    <a:lnTo>
                      <a:pt x="10" y="0"/>
                    </a:lnTo>
                    <a:close/>
                  </a:path>
                </a:pathLst>
              </a:custGeom>
              <a:gradFill>
                <a:gsLst>
                  <a:gs pos="0">
                    <a:srgbClr val="5F6E6A"/>
                  </a:gs>
                  <a:gs pos="100000">
                    <a:srgbClr val="5F6E6A">
                      <a:lumMod val="75000"/>
                    </a:srgbClr>
                  </a:gs>
                </a:gsLst>
                <a:lin ang="5400000" scaled="0"/>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endParaRPr>
              </a:p>
            </p:txBody>
          </p:sp>
          <p:sp>
            <p:nvSpPr>
              <p:cNvPr id="11" name="Freeform 9">
                <a:extLst>
                  <a:ext uri="{FF2B5EF4-FFF2-40B4-BE49-F238E27FC236}">
                    <a16:creationId xmlns:a16="http://schemas.microsoft.com/office/drawing/2014/main" id="{333558E0-A457-4FCD-83E7-515C0BB5FE1D}"/>
                  </a:ext>
                </a:extLst>
              </p:cNvPr>
              <p:cNvSpPr>
                <a:spLocks/>
              </p:cNvSpPr>
              <p:nvPr/>
            </p:nvSpPr>
            <p:spPr bwMode="auto">
              <a:xfrm>
                <a:off x="2996805" y="1309688"/>
                <a:ext cx="2578101" cy="4238625"/>
              </a:xfrm>
              <a:custGeom>
                <a:avLst/>
                <a:gdLst>
                  <a:gd name="T0" fmla="*/ 10 w 1624"/>
                  <a:gd name="T1" fmla="*/ 0 h 2670"/>
                  <a:gd name="T2" fmla="*/ 302 w 1624"/>
                  <a:gd name="T3" fmla="*/ 9 h 2670"/>
                  <a:gd name="T4" fmla="*/ 1624 w 1624"/>
                  <a:gd name="T5" fmla="*/ 1331 h 2670"/>
                  <a:gd name="T6" fmla="*/ 299 w 1624"/>
                  <a:gd name="T7" fmla="*/ 2657 h 2670"/>
                  <a:gd name="T8" fmla="*/ 0 w 1624"/>
                  <a:gd name="T9" fmla="*/ 2670 h 2670"/>
                  <a:gd name="T10" fmla="*/ 15 w 1624"/>
                  <a:gd name="T11" fmla="*/ 2374 h 2670"/>
                  <a:gd name="T12" fmla="*/ 1059 w 1624"/>
                  <a:gd name="T13" fmla="*/ 1331 h 2670"/>
                  <a:gd name="T14" fmla="*/ 18 w 1624"/>
                  <a:gd name="T15" fmla="*/ 291 h 2670"/>
                  <a:gd name="T16" fmla="*/ 10 w 1624"/>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4" h="2670">
                    <a:moveTo>
                      <a:pt x="10" y="0"/>
                    </a:moveTo>
                    <a:lnTo>
                      <a:pt x="302" y="9"/>
                    </a:lnTo>
                    <a:lnTo>
                      <a:pt x="1624" y="1331"/>
                    </a:lnTo>
                    <a:lnTo>
                      <a:pt x="299" y="2657"/>
                    </a:lnTo>
                    <a:lnTo>
                      <a:pt x="0" y="2670"/>
                    </a:lnTo>
                    <a:lnTo>
                      <a:pt x="15" y="2374"/>
                    </a:lnTo>
                    <a:lnTo>
                      <a:pt x="1059" y="1331"/>
                    </a:lnTo>
                    <a:lnTo>
                      <a:pt x="18" y="291"/>
                    </a:lnTo>
                    <a:lnTo>
                      <a:pt x="10" y="0"/>
                    </a:lnTo>
                    <a:close/>
                  </a:path>
                </a:pathLst>
              </a:custGeom>
              <a:solidFill>
                <a:schemeClr val="accent6">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endParaRPr>
              </a:p>
            </p:txBody>
          </p:sp>
        </p:grpSp>
      </p:grpSp>
    </p:spTree>
    <p:extLst>
      <p:ext uri="{BB962C8B-B14F-4D97-AF65-F5344CB8AC3E}">
        <p14:creationId xmlns:p14="http://schemas.microsoft.com/office/powerpoint/2010/main" val="3714901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áfico 87">
            <a:extLst>
              <a:ext uri="{FF2B5EF4-FFF2-40B4-BE49-F238E27FC236}">
                <a16:creationId xmlns:a16="http://schemas.microsoft.com/office/drawing/2014/main" id="{D036A7CF-1EDF-4802-9571-E648E2F8E57F}"/>
              </a:ext>
            </a:extLst>
          </p:cNvPr>
          <p:cNvGrpSpPr/>
          <p:nvPr/>
        </p:nvGrpSpPr>
        <p:grpSpPr>
          <a:xfrm>
            <a:off x="42994" y="5563842"/>
            <a:ext cx="2588314" cy="1294158"/>
            <a:chOff x="4271962" y="2519362"/>
            <a:chExt cx="3646169" cy="1823085"/>
          </a:xfrm>
          <a:noFill/>
        </p:grpSpPr>
        <p:sp>
          <p:nvSpPr>
            <p:cNvPr id="36" name="Forma libre: forma 60">
              <a:extLst>
                <a:ext uri="{FF2B5EF4-FFF2-40B4-BE49-F238E27FC236}">
                  <a16:creationId xmlns:a16="http://schemas.microsoft.com/office/drawing/2014/main" id="{01065BF7-484B-4485-A8AE-4240A45BDBD0}"/>
                </a:ext>
              </a:extLst>
            </p:cNvPr>
            <p:cNvSpPr/>
            <p:nvPr/>
          </p:nvSpPr>
          <p:spPr>
            <a:xfrm>
              <a:off x="4271962" y="2519362"/>
              <a:ext cx="3646169" cy="1823084"/>
            </a:xfrm>
            <a:custGeom>
              <a:avLst/>
              <a:gdLst>
                <a:gd name="connsiteX0" fmla="*/ 0 w 3646169"/>
                <a:gd name="connsiteY0" fmla="*/ 1823085 h 1823084"/>
                <a:gd name="connsiteX1" fmla="*/ 1823085 w 3646169"/>
                <a:gd name="connsiteY1" fmla="*/ 0 h 1823084"/>
                <a:gd name="connsiteX2" fmla="*/ 3646170 w 3646169"/>
                <a:gd name="connsiteY2" fmla="*/ 1823085 h 1823084"/>
              </a:gdLst>
              <a:ahLst/>
              <a:cxnLst>
                <a:cxn ang="0">
                  <a:pos x="connsiteX0" y="connsiteY0"/>
                </a:cxn>
                <a:cxn ang="0">
                  <a:pos x="connsiteX1" y="connsiteY1"/>
                </a:cxn>
                <a:cxn ang="0">
                  <a:pos x="connsiteX2" y="connsiteY2"/>
                </a:cxn>
              </a:cxnLst>
              <a:rect l="l" t="t" r="r" b="b"/>
              <a:pathLst>
                <a:path w="3646169" h="1823084">
                  <a:moveTo>
                    <a:pt x="0" y="1823085"/>
                  </a:moveTo>
                  <a:cubicBezTo>
                    <a:pt x="0" y="818198"/>
                    <a:pt x="818198" y="0"/>
                    <a:pt x="1823085" y="0"/>
                  </a:cubicBezTo>
                  <a:cubicBezTo>
                    <a:pt x="2827973" y="0"/>
                    <a:pt x="3646170" y="818198"/>
                    <a:pt x="3646170" y="1823085"/>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37" name="Forma libre: forma 61">
              <a:extLst>
                <a:ext uri="{FF2B5EF4-FFF2-40B4-BE49-F238E27FC236}">
                  <a16:creationId xmlns:a16="http://schemas.microsoft.com/office/drawing/2014/main" id="{41E98E2F-B086-4788-8A18-92CFDB68913B}"/>
                </a:ext>
              </a:extLst>
            </p:cNvPr>
            <p:cNvSpPr/>
            <p:nvPr/>
          </p:nvSpPr>
          <p:spPr>
            <a:xfrm>
              <a:off x="4330064" y="2577464"/>
              <a:ext cx="3529012" cy="1764982"/>
            </a:xfrm>
            <a:custGeom>
              <a:avLst/>
              <a:gdLst>
                <a:gd name="connsiteX0" fmla="*/ 0 w 3529012"/>
                <a:gd name="connsiteY0" fmla="*/ 1764983 h 1764982"/>
                <a:gd name="connsiteX1" fmla="*/ 1764983 w 3529012"/>
                <a:gd name="connsiteY1" fmla="*/ 0 h 1764982"/>
                <a:gd name="connsiteX2" fmla="*/ 3529013 w 3529012"/>
                <a:gd name="connsiteY2" fmla="*/ 1764030 h 1764982"/>
              </a:gdLst>
              <a:ahLst/>
              <a:cxnLst>
                <a:cxn ang="0">
                  <a:pos x="connsiteX0" y="connsiteY0"/>
                </a:cxn>
                <a:cxn ang="0">
                  <a:pos x="connsiteX1" y="connsiteY1"/>
                </a:cxn>
                <a:cxn ang="0">
                  <a:pos x="connsiteX2" y="connsiteY2"/>
                </a:cxn>
              </a:cxnLst>
              <a:rect l="l" t="t" r="r" b="b"/>
              <a:pathLst>
                <a:path w="3529012" h="1764982">
                  <a:moveTo>
                    <a:pt x="0" y="1764983"/>
                  </a:moveTo>
                  <a:cubicBezTo>
                    <a:pt x="0" y="791528"/>
                    <a:pt x="791528" y="0"/>
                    <a:pt x="1764983" y="0"/>
                  </a:cubicBezTo>
                  <a:cubicBezTo>
                    <a:pt x="2737485" y="0"/>
                    <a:pt x="3529013" y="791528"/>
                    <a:pt x="3529013" y="1764030"/>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38" name="Forma libre: forma 62">
              <a:extLst>
                <a:ext uri="{FF2B5EF4-FFF2-40B4-BE49-F238E27FC236}">
                  <a16:creationId xmlns:a16="http://schemas.microsoft.com/office/drawing/2014/main" id="{A75756DC-7EBA-49B8-A681-3078FD12332D}"/>
                </a:ext>
              </a:extLst>
            </p:cNvPr>
            <p:cNvSpPr/>
            <p:nvPr/>
          </p:nvSpPr>
          <p:spPr>
            <a:xfrm>
              <a:off x="4389120" y="2636520"/>
              <a:ext cx="3411854" cy="1705927"/>
            </a:xfrm>
            <a:custGeom>
              <a:avLst/>
              <a:gdLst>
                <a:gd name="connsiteX0" fmla="*/ 0 w 3411854"/>
                <a:gd name="connsiteY0" fmla="*/ 1705928 h 1705927"/>
                <a:gd name="connsiteX1" fmla="*/ 1705928 w 3411854"/>
                <a:gd name="connsiteY1" fmla="*/ 0 h 1705927"/>
                <a:gd name="connsiteX2" fmla="*/ 3411855 w 3411854"/>
                <a:gd name="connsiteY2" fmla="*/ 1705928 h 1705927"/>
              </a:gdLst>
              <a:ahLst/>
              <a:cxnLst>
                <a:cxn ang="0">
                  <a:pos x="connsiteX0" y="connsiteY0"/>
                </a:cxn>
                <a:cxn ang="0">
                  <a:pos x="connsiteX1" y="connsiteY1"/>
                </a:cxn>
                <a:cxn ang="0">
                  <a:pos x="connsiteX2" y="connsiteY2"/>
                </a:cxn>
              </a:cxnLst>
              <a:rect l="l" t="t" r="r" b="b"/>
              <a:pathLst>
                <a:path w="3411854" h="1705927">
                  <a:moveTo>
                    <a:pt x="0" y="1705928"/>
                  </a:moveTo>
                  <a:cubicBezTo>
                    <a:pt x="0" y="764858"/>
                    <a:pt x="764858" y="0"/>
                    <a:pt x="1705928" y="0"/>
                  </a:cubicBezTo>
                  <a:cubicBezTo>
                    <a:pt x="2646998" y="0"/>
                    <a:pt x="3411855" y="764858"/>
                    <a:pt x="3411855" y="1705928"/>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39" name="Forma libre: forma 63">
              <a:extLst>
                <a:ext uri="{FF2B5EF4-FFF2-40B4-BE49-F238E27FC236}">
                  <a16:creationId xmlns:a16="http://schemas.microsoft.com/office/drawing/2014/main" id="{BD5FD3E5-0D50-4FB7-87C6-0C0033BEB413}"/>
                </a:ext>
              </a:extLst>
            </p:cNvPr>
            <p:cNvSpPr/>
            <p:nvPr/>
          </p:nvSpPr>
          <p:spPr>
            <a:xfrm>
              <a:off x="4447222" y="2695575"/>
              <a:ext cx="3293745" cy="1646872"/>
            </a:xfrm>
            <a:custGeom>
              <a:avLst/>
              <a:gdLst>
                <a:gd name="connsiteX0" fmla="*/ 0 w 3293745"/>
                <a:gd name="connsiteY0" fmla="*/ 1646873 h 1646872"/>
                <a:gd name="connsiteX1" fmla="*/ 1646873 w 3293745"/>
                <a:gd name="connsiteY1" fmla="*/ 0 h 1646872"/>
                <a:gd name="connsiteX2" fmla="*/ 3293745 w 3293745"/>
                <a:gd name="connsiteY2" fmla="*/ 1646873 h 1646872"/>
              </a:gdLst>
              <a:ahLst/>
              <a:cxnLst>
                <a:cxn ang="0">
                  <a:pos x="connsiteX0" y="connsiteY0"/>
                </a:cxn>
                <a:cxn ang="0">
                  <a:pos x="connsiteX1" y="connsiteY1"/>
                </a:cxn>
                <a:cxn ang="0">
                  <a:pos x="connsiteX2" y="connsiteY2"/>
                </a:cxn>
              </a:cxnLst>
              <a:rect l="l" t="t" r="r" b="b"/>
              <a:pathLst>
                <a:path w="3293745" h="1646872">
                  <a:moveTo>
                    <a:pt x="0" y="1646873"/>
                  </a:moveTo>
                  <a:cubicBezTo>
                    <a:pt x="0" y="738188"/>
                    <a:pt x="739140" y="0"/>
                    <a:pt x="1646873" y="0"/>
                  </a:cubicBezTo>
                  <a:cubicBezTo>
                    <a:pt x="2555558" y="0"/>
                    <a:pt x="3293745" y="739140"/>
                    <a:pt x="3293745" y="1646873"/>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0" name="Forma libre: forma 64">
              <a:extLst>
                <a:ext uri="{FF2B5EF4-FFF2-40B4-BE49-F238E27FC236}">
                  <a16:creationId xmlns:a16="http://schemas.microsoft.com/office/drawing/2014/main" id="{EB4DCB3D-7116-43A0-AADA-8102AA750A90}"/>
                </a:ext>
              </a:extLst>
            </p:cNvPr>
            <p:cNvSpPr/>
            <p:nvPr/>
          </p:nvSpPr>
          <p:spPr>
            <a:xfrm>
              <a:off x="4506277" y="2753677"/>
              <a:ext cx="3177540" cy="1588769"/>
            </a:xfrm>
            <a:custGeom>
              <a:avLst/>
              <a:gdLst>
                <a:gd name="connsiteX0" fmla="*/ 0 w 3177540"/>
                <a:gd name="connsiteY0" fmla="*/ 1588770 h 1588769"/>
                <a:gd name="connsiteX1" fmla="*/ 1588770 w 3177540"/>
                <a:gd name="connsiteY1" fmla="*/ 0 h 1588769"/>
                <a:gd name="connsiteX2" fmla="*/ 3177540 w 3177540"/>
                <a:gd name="connsiteY2" fmla="*/ 1588770 h 1588769"/>
              </a:gdLst>
              <a:ahLst/>
              <a:cxnLst>
                <a:cxn ang="0">
                  <a:pos x="connsiteX0" y="connsiteY0"/>
                </a:cxn>
                <a:cxn ang="0">
                  <a:pos x="connsiteX1" y="connsiteY1"/>
                </a:cxn>
                <a:cxn ang="0">
                  <a:pos x="connsiteX2" y="connsiteY2"/>
                </a:cxn>
              </a:cxnLst>
              <a:rect l="l" t="t" r="r" b="b"/>
              <a:pathLst>
                <a:path w="3177540" h="1588769">
                  <a:moveTo>
                    <a:pt x="0" y="1588770"/>
                  </a:moveTo>
                  <a:cubicBezTo>
                    <a:pt x="0" y="712470"/>
                    <a:pt x="712470" y="0"/>
                    <a:pt x="1588770" y="0"/>
                  </a:cubicBezTo>
                  <a:cubicBezTo>
                    <a:pt x="2465070" y="0"/>
                    <a:pt x="3177540" y="712470"/>
                    <a:pt x="3177540" y="1588770"/>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1" name="Forma libre: forma 65">
              <a:extLst>
                <a:ext uri="{FF2B5EF4-FFF2-40B4-BE49-F238E27FC236}">
                  <a16:creationId xmlns:a16="http://schemas.microsoft.com/office/drawing/2014/main" id="{6AB1A28B-9F95-4044-AFFF-DB5728EDB1A3}"/>
                </a:ext>
              </a:extLst>
            </p:cNvPr>
            <p:cNvSpPr/>
            <p:nvPr/>
          </p:nvSpPr>
          <p:spPr>
            <a:xfrm>
              <a:off x="4564379" y="2811781"/>
              <a:ext cx="3061336" cy="1530666"/>
            </a:xfrm>
            <a:custGeom>
              <a:avLst/>
              <a:gdLst>
                <a:gd name="connsiteX0" fmla="*/ 0 w 3061335"/>
                <a:gd name="connsiteY0" fmla="*/ 1530667 h 1530667"/>
                <a:gd name="connsiteX1" fmla="*/ 1530667 w 3061335"/>
                <a:gd name="connsiteY1" fmla="*/ 0 h 1530667"/>
                <a:gd name="connsiteX2" fmla="*/ 3061335 w 3061335"/>
                <a:gd name="connsiteY2" fmla="*/ 1530667 h 1530667"/>
              </a:gdLst>
              <a:ahLst/>
              <a:cxnLst>
                <a:cxn ang="0">
                  <a:pos x="connsiteX0" y="connsiteY0"/>
                </a:cxn>
                <a:cxn ang="0">
                  <a:pos x="connsiteX1" y="connsiteY1"/>
                </a:cxn>
                <a:cxn ang="0">
                  <a:pos x="connsiteX2" y="connsiteY2"/>
                </a:cxn>
              </a:cxnLst>
              <a:rect l="l" t="t" r="r" b="b"/>
              <a:pathLst>
                <a:path w="3061335" h="1530667">
                  <a:moveTo>
                    <a:pt x="0" y="1530667"/>
                  </a:moveTo>
                  <a:cubicBezTo>
                    <a:pt x="0" y="686753"/>
                    <a:pt x="686753" y="0"/>
                    <a:pt x="1530667" y="0"/>
                  </a:cubicBezTo>
                  <a:cubicBezTo>
                    <a:pt x="2374583" y="0"/>
                    <a:pt x="3061335" y="686753"/>
                    <a:pt x="3061335" y="1530667"/>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2" name="Forma libre: forma 66">
              <a:extLst>
                <a:ext uri="{FF2B5EF4-FFF2-40B4-BE49-F238E27FC236}">
                  <a16:creationId xmlns:a16="http://schemas.microsoft.com/office/drawing/2014/main" id="{8EF65649-6EA2-4BAC-B290-4A42BC7463CE}"/>
                </a:ext>
              </a:extLst>
            </p:cNvPr>
            <p:cNvSpPr/>
            <p:nvPr/>
          </p:nvSpPr>
          <p:spPr>
            <a:xfrm>
              <a:off x="4623435" y="2870835"/>
              <a:ext cx="2943224" cy="1471612"/>
            </a:xfrm>
            <a:custGeom>
              <a:avLst/>
              <a:gdLst>
                <a:gd name="connsiteX0" fmla="*/ 0 w 2943224"/>
                <a:gd name="connsiteY0" fmla="*/ 1471612 h 1471612"/>
                <a:gd name="connsiteX1" fmla="*/ 1471612 w 2943224"/>
                <a:gd name="connsiteY1" fmla="*/ 0 h 1471612"/>
                <a:gd name="connsiteX2" fmla="*/ 2943225 w 2943224"/>
                <a:gd name="connsiteY2" fmla="*/ 1471612 h 1471612"/>
              </a:gdLst>
              <a:ahLst/>
              <a:cxnLst>
                <a:cxn ang="0">
                  <a:pos x="connsiteX0" y="connsiteY0"/>
                </a:cxn>
                <a:cxn ang="0">
                  <a:pos x="connsiteX1" y="connsiteY1"/>
                </a:cxn>
                <a:cxn ang="0">
                  <a:pos x="connsiteX2" y="connsiteY2"/>
                </a:cxn>
              </a:cxnLst>
              <a:rect l="l" t="t" r="r" b="b"/>
              <a:pathLst>
                <a:path w="2943224" h="1471612">
                  <a:moveTo>
                    <a:pt x="0" y="1471612"/>
                  </a:moveTo>
                  <a:cubicBezTo>
                    <a:pt x="0" y="660082"/>
                    <a:pt x="660082" y="0"/>
                    <a:pt x="1471612" y="0"/>
                  </a:cubicBezTo>
                  <a:cubicBezTo>
                    <a:pt x="2283143" y="0"/>
                    <a:pt x="2943225" y="660082"/>
                    <a:pt x="2943225" y="1471612"/>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3" name="Forma libre: forma 67">
              <a:extLst>
                <a:ext uri="{FF2B5EF4-FFF2-40B4-BE49-F238E27FC236}">
                  <a16:creationId xmlns:a16="http://schemas.microsoft.com/office/drawing/2014/main" id="{30D9ACB0-AAE1-4B15-9156-214FDE3A12EF}"/>
                </a:ext>
              </a:extLst>
            </p:cNvPr>
            <p:cNvSpPr/>
            <p:nvPr/>
          </p:nvSpPr>
          <p:spPr>
            <a:xfrm>
              <a:off x="4681537" y="2928937"/>
              <a:ext cx="2827019" cy="1413509"/>
            </a:xfrm>
            <a:custGeom>
              <a:avLst/>
              <a:gdLst>
                <a:gd name="connsiteX0" fmla="*/ 0 w 2827019"/>
                <a:gd name="connsiteY0" fmla="*/ 1413510 h 1413509"/>
                <a:gd name="connsiteX1" fmla="*/ 1413510 w 2827019"/>
                <a:gd name="connsiteY1" fmla="*/ 0 h 1413509"/>
                <a:gd name="connsiteX2" fmla="*/ 2827020 w 2827019"/>
                <a:gd name="connsiteY2" fmla="*/ 1413510 h 1413509"/>
              </a:gdLst>
              <a:ahLst/>
              <a:cxnLst>
                <a:cxn ang="0">
                  <a:pos x="connsiteX0" y="connsiteY0"/>
                </a:cxn>
                <a:cxn ang="0">
                  <a:pos x="connsiteX1" y="connsiteY1"/>
                </a:cxn>
                <a:cxn ang="0">
                  <a:pos x="connsiteX2" y="connsiteY2"/>
                </a:cxn>
              </a:cxnLst>
              <a:rect l="l" t="t" r="r" b="b"/>
              <a:pathLst>
                <a:path w="2827019" h="1413509">
                  <a:moveTo>
                    <a:pt x="0" y="1413510"/>
                  </a:moveTo>
                  <a:cubicBezTo>
                    <a:pt x="0" y="634365"/>
                    <a:pt x="634365" y="0"/>
                    <a:pt x="1413510" y="0"/>
                  </a:cubicBezTo>
                  <a:cubicBezTo>
                    <a:pt x="2192655" y="0"/>
                    <a:pt x="2827020" y="634365"/>
                    <a:pt x="2827020" y="1413510"/>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4" name="Forma libre: forma 68">
              <a:extLst>
                <a:ext uri="{FF2B5EF4-FFF2-40B4-BE49-F238E27FC236}">
                  <a16:creationId xmlns:a16="http://schemas.microsoft.com/office/drawing/2014/main" id="{373C86C8-BECC-4DE4-9B13-60D162E0B726}"/>
                </a:ext>
              </a:extLst>
            </p:cNvPr>
            <p:cNvSpPr/>
            <p:nvPr/>
          </p:nvSpPr>
          <p:spPr>
            <a:xfrm>
              <a:off x="4740592" y="2987992"/>
              <a:ext cx="2708910" cy="1354454"/>
            </a:xfrm>
            <a:custGeom>
              <a:avLst/>
              <a:gdLst>
                <a:gd name="connsiteX0" fmla="*/ 0 w 2708910"/>
                <a:gd name="connsiteY0" fmla="*/ 1354455 h 1354454"/>
                <a:gd name="connsiteX1" fmla="*/ 1354455 w 2708910"/>
                <a:gd name="connsiteY1" fmla="*/ 0 h 1354454"/>
                <a:gd name="connsiteX2" fmla="*/ 2708910 w 2708910"/>
                <a:gd name="connsiteY2" fmla="*/ 1354455 h 1354454"/>
              </a:gdLst>
              <a:ahLst/>
              <a:cxnLst>
                <a:cxn ang="0">
                  <a:pos x="connsiteX0" y="connsiteY0"/>
                </a:cxn>
                <a:cxn ang="0">
                  <a:pos x="connsiteX1" y="connsiteY1"/>
                </a:cxn>
                <a:cxn ang="0">
                  <a:pos x="connsiteX2" y="connsiteY2"/>
                </a:cxn>
              </a:cxnLst>
              <a:rect l="l" t="t" r="r" b="b"/>
              <a:pathLst>
                <a:path w="2708910" h="1354454">
                  <a:moveTo>
                    <a:pt x="0" y="1354455"/>
                  </a:moveTo>
                  <a:cubicBezTo>
                    <a:pt x="0" y="607695"/>
                    <a:pt x="607695" y="0"/>
                    <a:pt x="1354455" y="0"/>
                  </a:cubicBezTo>
                  <a:cubicBezTo>
                    <a:pt x="2101215" y="0"/>
                    <a:pt x="2708910" y="607695"/>
                    <a:pt x="2708910" y="1354455"/>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5" name="Forma libre: forma 69">
              <a:extLst>
                <a:ext uri="{FF2B5EF4-FFF2-40B4-BE49-F238E27FC236}">
                  <a16:creationId xmlns:a16="http://schemas.microsoft.com/office/drawing/2014/main" id="{348CB451-2958-4BB1-B972-A37D4C5CC2EC}"/>
                </a:ext>
              </a:extLst>
            </p:cNvPr>
            <p:cNvSpPr/>
            <p:nvPr/>
          </p:nvSpPr>
          <p:spPr>
            <a:xfrm>
              <a:off x="4798694" y="3046094"/>
              <a:ext cx="2592705" cy="1296352"/>
            </a:xfrm>
            <a:custGeom>
              <a:avLst/>
              <a:gdLst>
                <a:gd name="connsiteX0" fmla="*/ 0 w 2592705"/>
                <a:gd name="connsiteY0" fmla="*/ 1296353 h 1296352"/>
                <a:gd name="connsiteX1" fmla="*/ 1296353 w 2592705"/>
                <a:gd name="connsiteY1" fmla="*/ 0 h 1296352"/>
                <a:gd name="connsiteX2" fmla="*/ 2592705 w 2592705"/>
                <a:gd name="connsiteY2" fmla="*/ 1296353 h 1296352"/>
              </a:gdLst>
              <a:ahLst/>
              <a:cxnLst>
                <a:cxn ang="0">
                  <a:pos x="connsiteX0" y="connsiteY0"/>
                </a:cxn>
                <a:cxn ang="0">
                  <a:pos x="connsiteX1" y="connsiteY1"/>
                </a:cxn>
                <a:cxn ang="0">
                  <a:pos x="connsiteX2" y="connsiteY2"/>
                </a:cxn>
              </a:cxnLst>
              <a:rect l="l" t="t" r="r" b="b"/>
              <a:pathLst>
                <a:path w="2592705" h="1296352">
                  <a:moveTo>
                    <a:pt x="0" y="1296353"/>
                  </a:moveTo>
                  <a:cubicBezTo>
                    <a:pt x="0" y="581978"/>
                    <a:pt x="581025" y="0"/>
                    <a:pt x="1296353" y="0"/>
                  </a:cubicBezTo>
                  <a:cubicBezTo>
                    <a:pt x="2011680" y="0"/>
                    <a:pt x="2592705" y="581025"/>
                    <a:pt x="2592705" y="1296353"/>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6" name="Forma libre: forma 70">
              <a:extLst>
                <a:ext uri="{FF2B5EF4-FFF2-40B4-BE49-F238E27FC236}">
                  <a16:creationId xmlns:a16="http://schemas.microsoft.com/office/drawing/2014/main" id="{A75552CE-580D-47E5-A26A-87833CD0CF3D}"/>
                </a:ext>
              </a:extLst>
            </p:cNvPr>
            <p:cNvSpPr/>
            <p:nvPr/>
          </p:nvSpPr>
          <p:spPr>
            <a:xfrm>
              <a:off x="4857750" y="3105150"/>
              <a:ext cx="2474594" cy="1237297"/>
            </a:xfrm>
            <a:custGeom>
              <a:avLst/>
              <a:gdLst>
                <a:gd name="connsiteX0" fmla="*/ 0 w 2474594"/>
                <a:gd name="connsiteY0" fmla="*/ 1237298 h 1237297"/>
                <a:gd name="connsiteX1" fmla="*/ 1237298 w 2474594"/>
                <a:gd name="connsiteY1" fmla="*/ 0 h 1237297"/>
                <a:gd name="connsiteX2" fmla="*/ 2474595 w 2474594"/>
                <a:gd name="connsiteY2" fmla="*/ 1237298 h 1237297"/>
              </a:gdLst>
              <a:ahLst/>
              <a:cxnLst>
                <a:cxn ang="0">
                  <a:pos x="connsiteX0" y="connsiteY0"/>
                </a:cxn>
                <a:cxn ang="0">
                  <a:pos x="connsiteX1" y="connsiteY1"/>
                </a:cxn>
                <a:cxn ang="0">
                  <a:pos x="connsiteX2" y="connsiteY2"/>
                </a:cxn>
              </a:cxnLst>
              <a:rect l="l" t="t" r="r" b="b"/>
              <a:pathLst>
                <a:path w="2474594" h="1237297">
                  <a:moveTo>
                    <a:pt x="0" y="1237298"/>
                  </a:moveTo>
                  <a:cubicBezTo>
                    <a:pt x="0" y="553403"/>
                    <a:pt x="553403" y="0"/>
                    <a:pt x="1237298" y="0"/>
                  </a:cubicBezTo>
                  <a:cubicBezTo>
                    <a:pt x="1921193" y="0"/>
                    <a:pt x="2474595" y="554355"/>
                    <a:pt x="2474595" y="1237298"/>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grpSp>
      <p:sp>
        <p:nvSpPr>
          <p:cNvPr id="65" name="Round Same Side Corner Rectangle 9">
            <a:extLst>
              <a:ext uri="{FF2B5EF4-FFF2-40B4-BE49-F238E27FC236}">
                <a16:creationId xmlns:a16="http://schemas.microsoft.com/office/drawing/2014/main" id="{FFB407F1-F20D-459A-8F7B-28F98AF6F179}"/>
              </a:ext>
            </a:extLst>
          </p:cNvPr>
          <p:cNvSpPr/>
          <p:nvPr/>
        </p:nvSpPr>
        <p:spPr>
          <a:xfrm rot="5400000">
            <a:off x="107010" y="91990"/>
            <a:ext cx="381001" cy="595024"/>
          </a:xfrm>
          <a:prstGeom prst="round2SameRect">
            <a:avLst>
              <a:gd name="adj1" fmla="val 48334"/>
              <a:gd name="adj2" fmla="val 0"/>
            </a:avLst>
          </a:prstGeom>
          <a:solidFill>
            <a:srgbClr val="A52585"/>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66" name="Picture 65">
            <a:extLst>
              <a:ext uri="{FF2B5EF4-FFF2-40B4-BE49-F238E27FC236}">
                <a16:creationId xmlns:a16="http://schemas.microsoft.com/office/drawing/2014/main" id="{46F44812-B617-4308-8C30-A96B5D353A8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0350" b="15619"/>
          <a:stretch/>
        </p:blipFill>
        <p:spPr>
          <a:xfrm>
            <a:off x="11066486" y="6371976"/>
            <a:ext cx="1107204" cy="486024"/>
          </a:xfrm>
          <a:prstGeom prst="rect">
            <a:avLst/>
          </a:prstGeom>
        </p:spPr>
      </p:pic>
      <p:grpSp>
        <p:nvGrpSpPr>
          <p:cNvPr id="49" name="Gráfico 73">
            <a:extLst>
              <a:ext uri="{FF2B5EF4-FFF2-40B4-BE49-F238E27FC236}">
                <a16:creationId xmlns:a16="http://schemas.microsoft.com/office/drawing/2014/main" id="{A26B7868-6AA6-4AE3-858D-354967E8142B}"/>
              </a:ext>
            </a:extLst>
          </p:cNvPr>
          <p:cNvGrpSpPr/>
          <p:nvPr/>
        </p:nvGrpSpPr>
        <p:grpSpPr>
          <a:xfrm>
            <a:off x="10062983" y="5113538"/>
            <a:ext cx="2421980" cy="2161076"/>
            <a:chOff x="7666726" y="4253229"/>
            <a:chExt cx="2176462" cy="2057400"/>
          </a:xfrm>
          <a:solidFill>
            <a:srgbClr val="658DC5"/>
          </a:solidFill>
        </p:grpSpPr>
        <p:sp>
          <p:nvSpPr>
            <p:cNvPr id="51" name="Forma libre: forma 34">
              <a:extLst>
                <a:ext uri="{FF2B5EF4-FFF2-40B4-BE49-F238E27FC236}">
                  <a16:creationId xmlns:a16="http://schemas.microsoft.com/office/drawing/2014/main" id="{A8B54F26-17BC-4554-935F-D3231125E466}"/>
                </a:ext>
              </a:extLst>
            </p:cNvPr>
            <p:cNvSpPr/>
            <p:nvPr/>
          </p:nvSpPr>
          <p:spPr>
            <a:xfrm>
              <a:off x="8047726" y="4634229"/>
              <a:ext cx="1794509" cy="1675447"/>
            </a:xfrm>
            <a:custGeom>
              <a:avLst/>
              <a:gdLst>
                <a:gd name="connsiteX0" fmla="*/ 9525 w 1794509"/>
                <a:gd name="connsiteY0" fmla="*/ 918210 h 1675447"/>
                <a:gd name="connsiteX1" fmla="*/ 918210 w 1794509"/>
                <a:gd name="connsiteY1" fmla="*/ 9525 h 1675447"/>
                <a:gd name="connsiteX2" fmla="*/ 1794510 w 1794509"/>
                <a:gd name="connsiteY2" fmla="*/ 677228 h 1675447"/>
                <a:gd name="connsiteX3" fmla="*/ 1794510 w 1794509"/>
                <a:gd name="connsiteY3" fmla="*/ 643890 h 1675447"/>
                <a:gd name="connsiteX4" fmla="*/ 918210 w 1794509"/>
                <a:gd name="connsiteY4" fmla="*/ 0 h 1675447"/>
                <a:gd name="connsiteX5" fmla="*/ 0 w 1794509"/>
                <a:gd name="connsiteY5" fmla="*/ 918210 h 1675447"/>
                <a:gd name="connsiteX6" fmla="*/ 400050 w 1794509"/>
                <a:gd name="connsiteY6" fmla="*/ 1675448 h 1675447"/>
                <a:gd name="connsiteX7" fmla="*/ 417195 w 1794509"/>
                <a:gd name="connsiteY7" fmla="*/ 1675448 h 1675447"/>
                <a:gd name="connsiteX8" fmla="*/ 9525 w 1794509"/>
                <a:gd name="connsiteY8" fmla="*/ 918210 h 1675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4509" h="1675447">
                  <a:moveTo>
                    <a:pt x="9525" y="918210"/>
                  </a:moveTo>
                  <a:cubicBezTo>
                    <a:pt x="9525" y="417195"/>
                    <a:pt x="417195" y="9525"/>
                    <a:pt x="918210" y="9525"/>
                  </a:cubicBezTo>
                  <a:cubicBezTo>
                    <a:pt x="1336358" y="9525"/>
                    <a:pt x="1688783" y="292417"/>
                    <a:pt x="1794510" y="677228"/>
                  </a:cubicBezTo>
                  <a:lnTo>
                    <a:pt x="1794510" y="643890"/>
                  </a:lnTo>
                  <a:cubicBezTo>
                    <a:pt x="1677353" y="271463"/>
                    <a:pt x="1328738" y="0"/>
                    <a:pt x="918210" y="0"/>
                  </a:cubicBezTo>
                  <a:cubicBezTo>
                    <a:pt x="412433" y="0"/>
                    <a:pt x="0" y="412433"/>
                    <a:pt x="0" y="918210"/>
                  </a:cubicBezTo>
                  <a:cubicBezTo>
                    <a:pt x="0" y="1232535"/>
                    <a:pt x="158115" y="1509713"/>
                    <a:pt x="400050" y="1675448"/>
                  </a:cubicBezTo>
                  <a:lnTo>
                    <a:pt x="417195" y="1675448"/>
                  </a:lnTo>
                  <a:cubicBezTo>
                    <a:pt x="171450" y="1513523"/>
                    <a:pt x="9525" y="1234440"/>
                    <a:pt x="9525" y="91821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2" name="Forma libre: forma 35">
              <a:extLst>
                <a:ext uri="{FF2B5EF4-FFF2-40B4-BE49-F238E27FC236}">
                  <a16:creationId xmlns:a16="http://schemas.microsoft.com/office/drawing/2014/main" id="{374A9A4F-51B0-4A96-B547-27785FFA39C1}"/>
                </a:ext>
              </a:extLst>
            </p:cNvPr>
            <p:cNvSpPr/>
            <p:nvPr/>
          </p:nvSpPr>
          <p:spPr>
            <a:xfrm>
              <a:off x="8333476" y="4919979"/>
              <a:ext cx="1264920" cy="1264920"/>
            </a:xfrm>
            <a:custGeom>
              <a:avLst/>
              <a:gdLst>
                <a:gd name="connsiteX0" fmla="*/ 632460 w 1264920"/>
                <a:gd name="connsiteY0" fmla="*/ 0 h 1264920"/>
                <a:gd name="connsiteX1" fmla="*/ 0 w 1264920"/>
                <a:gd name="connsiteY1" fmla="*/ 632460 h 1264920"/>
                <a:gd name="connsiteX2" fmla="*/ 632460 w 1264920"/>
                <a:gd name="connsiteY2" fmla="*/ 1264920 h 1264920"/>
                <a:gd name="connsiteX3" fmla="*/ 1264920 w 1264920"/>
                <a:gd name="connsiteY3" fmla="*/ 632460 h 1264920"/>
                <a:gd name="connsiteX4" fmla="*/ 632460 w 1264920"/>
                <a:gd name="connsiteY4" fmla="*/ 0 h 1264920"/>
                <a:gd name="connsiteX5" fmla="*/ 632460 w 1264920"/>
                <a:gd name="connsiteY5" fmla="*/ 1256348 h 1264920"/>
                <a:gd name="connsiteX6" fmla="*/ 9525 w 1264920"/>
                <a:gd name="connsiteY6" fmla="*/ 633413 h 1264920"/>
                <a:gd name="connsiteX7" fmla="*/ 632460 w 1264920"/>
                <a:gd name="connsiteY7" fmla="*/ 9525 h 1264920"/>
                <a:gd name="connsiteX8" fmla="*/ 1255395 w 1264920"/>
                <a:gd name="connsiteY8" fmla="*/ 632460 h 1264920"/>
                <a:gd name="connsiteX9" fmla="*/ 632460 w 1264920"/>
                <a:gd name="connsiteY9" fmla="*/ 1256348 h 1264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64920" h="1264920">
                  <a:moveTo>
                    <a:pt x="632460" y="0"/>
                  </a:moveTo>
                  <a:cubicBezTo>
                    <a:pt x="283845" y="0"/>
                    <a:pt x="0" y="283845"/>
                    <a:pt x="0" y="632460"/>
                  </a:cubicBezTo>
                  <a:cubicBezTo>
                    <a:pt x="0" y="981075"/>
                    <a:pt x="283845" y="1264920"/>
                    <a:pt x="632460" y="1264920"/>
                  </a:cubicBezTo>
                  <a:cubicBezTo>
                    <a:pt x="981075" y="1264920"/>
                    <a:pt x="1264920" y="981075"/>
                    <a:pt x="1264920" y="632460"/>
                  </a:cubicBezTo>
                  <a:cubicBezTo>
                    <a:pt x="1264920" y="283845"/>
                    <a:pt x="982028" y="0"/>
                    <a:pt x="632460" y="0"/>
                  </a:cubicBezTo>
                  <a:close/>
                  <a:moveTo>
                    <a:pt x="632460" y="1256348"/>
                  </a:moveTo>
                  <a:cubicBezTo>
                    <a:pt x="288608" y="1256348"/>
                    <a:pt x="9525" y="976313"/>
                    <a:pt x="9525" y="633413"/>
                  </a:cubicBezTo>
                  <a:cubicBezTo>
                    <a:pt x="9525" y="290513"/>
                    <a:pt x="289560" y="9525"/>
                    <a:pt x="632460" y="9525"/>
                  </a:cubicBezTo>
                  <a:cubicBezTo>
                    <a:pt x="975360" y="9525"/>
                    <a:pt x="1255395" y="289560"/>
                    <a:pt x="1255395" y="632460"/>
                  </a:cubicBezTo>
                  <a:cubicBezTo>
                    <a:pt x="1255395" y="975360"/>
                    <a:pt x="976313" y="1256348"/>
                    <a:pt x="632460" y="1256348"/>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3" name="Forma libre: forma 36">
              <a:extLst>
                <a:ext uri="{FF2B5EF4-FFF2-40B4-BE49-F238E27FC236}">
                  <a16:creationId xmlns:a16="http://schemas.microsoft.com/office/drawing/2014/main" id="{0B0F2102-0DBB-484F-8A4E-5625F4A31A0E}"/>
                </a:ext>
              </a:extLst>
            </p:cNvPr>
            <p:cNvSpPr/>
            <p:nvPr/>
          </p:nvSpPr>
          <p:spPr>
            <a:xfrm>
              <a:off x="8142976" y="4729479"/>
              <a:ext cx="1646872" cy="1580197"/>
            </a:xfrm>
            <a:custGeom>
              <a:avLst/>
              <a:gdLst>
                <a:gd name="connsiteX0" fmla="*/ 1646873 w 1646872"/>
                <a:gd name="connsiteY0" fmla="*/ 822960 h 1580197"/>
                <a:gd name="connsiteX1" fmla="*/ 823913 w 1646872"/>
                <a:gd name="connsiteY1" fmla="*/ 0 h 1580197"/>
                <a:gd name="connsiteX2" fmla="*/ 0 w 1646872"/>
                <a:gd name="connsiteY2" fmla="*/ 822960 h 1580197"/>
                <a:gd name="connsiteX3" fmla="*/ 501015 w 1646872"/>
                <a:gd name="connsiteY3" fmla="*/ 1580198 h 1580197"/>
                <a:gd name="connsiteX4" fmla="*/ 526733 w 1646872"/>
                <a:gd name="connsiteY4" fmla="*/ 1580198 h 1580197"/>
                <a:gd name="connsiteX5" fmla="*/ 9525 w 1646872"/>
                <a:gd name="connsiteY5" fmla="*/ 822960 h 1580197"/>
                <a:gd name="connsiteX6" fmla="*/ 822960 w 1646872"/>
                <a:gd name="connsiteY6" fmla="*/ 9525 h 1580197"/>
                <a:gd name="connsiteX7" fmla="*/ 1636395 w 1646872"/>
                <a:gd name="connsiteY7" fmla="*/ 822960 h 1580197"/>
                <a:gd name="connsiteX8" fmla="*/ 1119188 w 1646872"/>
                <a:gd name="connsiteY8" fmla="*/ 1580198 h 1580197"/>
                <a:gd name="connsiteX9" fmla="*/ 1144905 w 1646872"/>
                <a:gd name="connsiteY9" fmla="*/ 1580198 h 1580197"/>
                <a:gd name="connsiteX10" fmla="*/ 1646873 w 1646872"/>
                <a:gd name="connsiteY10" fmla="*/ 822960 h 158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6872" h="1580197">
                  <a:moveTo>
                    <a:pt x="1646873" y="822960"/>
                  </a:moveTo>
                  <a:cubicBezTo>
                    <a:pt x="1646873" y="368617"/>
                    <a:pt x="1277303" y="0"/>
                    <a:pt x="823913" y="0"/>
                  </a:cubicBezTo>
                  <a:cubicBezTo>
                    <a:pt x="370523" y="0"/>
                    <a:pt x="0" y="369570"/>
                    <a:pt x="0" y="822960"/>
                  </a:cubicBezTo>
                  <a:cubicBezTo>
                    <a:pt x="0" y="1163003"/>
                    <a:pt x="206692" y="1455420"/>
                    <a:pt x="501015" y="1580198"/>
                  </a:cubicBezTo>
                  <a:lnTo>
                    <a:pt x="526733" y="1580198"/>
                  </a:lnTo>
                  <a:cubicBezTo>
                    <a:pt x="224790" y="1462088"/>
                    <a:pt x="9525" y="1167765"/>
                    <a:pt x="9525" y="822960"/>
                  </a:cubicBezTo>
                  <a:cubicBezTo>
                    <a:pt x="9525" y="374333"/>
                    <a:pt x="374333" y="9525"/>
                    <a:pt x="822960" y="9525"/>
                  </a:cubicBezTo>
                  <a:cubicBezTo>
                    <a:pt x="1271588" y="9525"/>
                    <a:pt x="1636395" y="374333"/>
                    <a:pt x="1636395" y="822960"/>
                  </a:cubicBezTo>
                  <a:cubicBezTo>
                    <a:pt x="1636395" y="1166813"/>
                    <a:pt x="1421130" y="1462088"/>
                    <a:pt x="1119188" y="1580198"/>
                  </a:cubicBezTo>
                  <a:lnTo>
                    <a:pt x="1144905" y="1580198"/>
                  </a:lnTo>
                  <a:cubicBezTo>
                    <a:pt x="1439228" y="1455420"/>
                    <a:pt x="1646873" y="1163003"/>
                    <a:pt x="1646873" y="82296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4" name="Forma libre: forma 37">
              <a:extLst>
                <a:ext uri="{FF2B5EF4-FFF2-40B4-BE49-F238E27FC236}">
                  <a16:creationId xmlns:a16="http://schemas.microsoft.com/office/drawing/2014/main" id="{8B26154A-BE5C-4B59-B516-68010E429560}"/>
                </a:ext>
              </a:extLst>
            </p:cNvPr>
            <p:cNvSpPr/>
            <p:nvPr/>
          </p:nvSpPr>
          <p:spPr>
            <a:xfrm>
              <a:off x="7952476" y="4538979"/>
              <a:ext cx="1889759" cy="1770697"/>
            </a:xfrm>
            <a:custGeom>
              <a:avLst/>
              <a:gdLst>
                <a:gd name="connsiteX0" fmla="*/ 9525 w 1889759"/>
                <a:gd name="connsiteY0" fmla="*/ 1013460 h 1770697"/>
                <a:gd name="connsiteX1" fmla="*/ 1013460 w 1889759"/>
                <a:gd name="connsiteY1" fmla="*/ 9525 h 1770697"/>
                <a:gd name="connsiteX2" fmla="*/ 1889760 w 1889759"/>
                <a:gd name="connsiteY2" fmla="*/ 523875 h 1770697"/>
                <a:gd name="connsiteX3" fmla="*/ 1889760 w 1889759"/>
                <a:gd name="connsiteY3" fmla="*/ 504825 h 1770697"/>
                <a:gd name="connsiteX4" fmla="*/ 1013460 w 1889759"/>
                <a:gd name="connsiteY4" fmla="*/ 0 h 1770697"/>
                <a:gd name="connsiteX5" fmla="*/ 0 w 1889759"/>
                <a:gd name="connsiteY5" fmla="*/ 1013460 h 1770697"/>
                <a:gd name="connsiteX6" fmla="*/ 340995 w 1889759"/>
                <a:gd name="connsiteY6" fmla="*/ 1770698 h 1770697"/>
                <a:gd name="connsiteX7" fmla="*/ 355283 w 1889759"/>
                <a:gd name="connsiteY7" fmla="*/ 1770698 h 1770697"/>
                <a:gd name="connsiteX8" fmla="*/ 9525 w 1889759"/>
                <a:gd name="connsiteY8" fmla="*/ 1013460 h 177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9759" h="1770697">
                  <a:moveTo>
                    <a:pt x="9525" y="1013460"/>
                  </a:moveTo>
                  <a:cubicBezTo>
                    <a:pt x="9525" y="460058"/>
                    <a:pt x="460058" y="9525"/>
                    <a:pt x="1013460" y="9525"/>
                  </a:cubicBezTo>
                  <a:cubicBezTo>
                    <a:pt x="1389698" y="9525"/>
                    <a:pt x="1717358" y="217170"/>
                    <a:pt x="1889760" y="523875"/>
                  </a:cubicBezTo>
                  <a:lnTo>
                    <a:pt x="1889760" y="504825"/>
                  </a:lnTo>
                  <a:cubicBezTo>
                    <a:pt x="1713548" y="202883"/>
                    <a:pt x="1386840" y="0"/>
                    <a:pt x="1013460" y="0"/>
                  </a:cubicBezTo>
                  <a:cubicBezTo>
                    <a:pt x="454342" y="0"/>
                    <a:pt x="0" y="454342"/>
                    <a:pt x="0" y="1013460"/>
                  </a:cubicBezTo>
                  <a:cubicBezTo>
                    <a:pt x="0" y="1314450"/>
                    <a:pt x="132398" y="1584960"/>
                    <a:pt x="340995" y="1770698"/>
                  </a:cubicBezTo>
                  <a:lnTo>
                    <a:pt x="355283" y="1770698"/>
                  </a:lnTo>
                  <a:cubicBezTo>
                    <a:pt x="143827" y="1586865"/>
                    <a:pt x="9525" y="1315403"/>
                    <a:pt x="9525" y="101346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5" name="Forma libre: forma 38">
              <a:extLst>
                <a:ext uri="{FF2B5EF4-FFF2-40B4-BE49-F238E27FC236}">
                  <a16:creationId xmlns:a16="http://schemas.microsoft.com/office/drawing/2014/main" id="{61F22863-D71C-4235-8F9E-9AC239D2BC7B}"/>
                </a:ext>
              </a:extLst>
            </p:cNvPr>
            <p:cNvSpPr/>
            <p:nvPr/>
          </p:nvSpPr>
          <p:spPr>
            <a:xfrm>
              <a:off x="9624113" y="6042024"/>
              <a:ext cx="218122" cy="267652"/>
            </a:xfrm>
            <a:custGeom>
              <a:avLst/>
              <a:gdLst>
                <a:gd name="connsiteX0" fmla="*/ 218122 w 218122"/>
                <a:gd name="connsiteY0" fmla="*/ 0 h 267652"/>
                <a:gd name="connsiteX1" fmla="*/ 0 w 218122"/>
                <a:gd name="connsiteY1" fmla="*/ 267652 h 267652"/>
                <a:gd name="connsiteX2" fmla="*/ 14288 w 218122"/>
                <a:gd name="connsiteY2" fmla="*/ 267652 h 267652"/>
                <a:gd name="connsiteX3" fmla="*/ 218122 w 218122"/>
                <a:gd name="connsiteY3" fmla="*/ 19050 h 267652"/>
                <a:gd name="connsiteX4" fmla="*/ 218122 w 218122"/>
                <a:gd name="connsiteY4" fmla="*/ 0 h 267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122" h="267652">
                  <a:moveTo>
                    <a:pt x="218122" y="0"/>
                  </a:moveTo>
                  <a:cubicBezTo>
                    <a:pt x="160972" y="100965"/>
                    <a:pt x="87630" y="192405"/>
                    <a:pt x="0" y="267652"/>
                  </a:cubicBezTo>
                  <a:lnTo>
                    <a:pt x="14288" y="267652"/>
                  </a:lnTo>
                  <a:cubicBezTo>
                    <a:pt x="94297" y="196215"/>
                    <a:pt x="163830" y="112395"/>
                    <a:pt x="218122" y="19050"/>
                  </a:cubicBezTo>
                  <a:lnTo>
                    <a:pt x="218122" y="0"/>
                  </a:ln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6" name="Forma libre: forma 39">
              <a:extLst>
                <a:ext uri="{FF2B5EF4-FFF2-40B4-BE49-F238E27FC236}">
                  <a16:creationId xmlns:a16="http://schemas.microsoft.com/office/drawing/2014/main" id="{BCBBA2A1-E855-4AF3-828E-27D3960938DB}"/>
                </a:ext>
              </a:extLst>
            </p:cNvPr>
            <p:cNvSpPr/>
            <p:nvPr/>
          </p:nvSpPr>
          <p:spPr>
            <a:xfrm>
              <a:off x="9762226" y="6215379"/>
              <a:ext cx="80962" cy="95250"/>
            </a:xfrm>
            <a:custGeom>
              <a:avLst/>
              <a:gdLst>
                <a:gd name="connsiteX0" fmla="*/ 0 w 80962"/>
                <a:gd name="connsiteY0" fmla="*/ 95250 h 95250"/>
                <a:gd name="connsiteX1" fmla="*/ 13335 w 80962"/>
                <a:gd name="connsiteY1" fmla="*/ 95250 h 95250"/>
                <a:gd name="connsiteX2" fmla="*/ 80963 w 80962"/>
                <a:gd name="connsiteY2" fmla="*/ 16192 h 95250"/>
                <a:gd name="connsiteX3" fmla="*/ 80963 w 80962"/>
                <a:gd name="connsiteY3" fmla="*/ 0 h 95250"/>
                <a:gd name="connsiteX4" fmla="*/ 0 w 80962"/>
                <a:gd name="connsiteY4" fmla="*/ 9525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962" h="95250">
                  <a:moveTo>
                    <a:pt x="0" y="95250"/>
                  </a:moveTo>
                  <a:lnTo>
                    <a:pt x="13335" y="95250"/>
                  </a:lnTo>
                  <a:cubicBezTo>
                    <a:pt x="37147" y="69533"/>
                    <a:pt x="59055" y="43815"/>
                    <a:pt x="80963" y="16192"/>
                  </a:cubicBezTo>
                  <a:lnTo>
                    <a:pt x="80963" y="0"/>
                  </a:lnTo>
                  <a:cubicBezTo>
                    <a:pt x="55245" y="33338"/>
                    <a:pt x="28575" y="64770"/>
                    <a:pt x="0" y="9525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7" name="Forma libre: forma 40">
              <a:extLst>
                <a:ext uri="{FF2B5EF4-FFF2-40B4-BE49-F238E27FC236}">
                  <a16:creationId xmlns:a16="http://schemas.microsoft.com/office/drawing/2014/main" id="{15216C52-57AA-4C5B-ADB6-3F815A9F6AD1}"/>
                </a:ext>
              </a:extLst>
            </p:cNvPr>
            <p:cNvSpPr/>
            <p:nvPr/>
          </p:nvSpPr>
          <p:spPr>
            <a:xfrm>
              <a:off x="7666726" y="4253229"/>
              <a:ext cx="2175509" cy="2057400"/>
            </a:xfrm>
            <a:custGeom>
              <a:avLst/>
              <a:gdLst>
                <a:gd name="connsiteX0" fmla="*/ 256223 w 2175509"/>
                <a:gd name="connsiteY0" fmla="*/ 2057400 h 2057400"/>
                <a:gd name="connsiteX1" fmla="*/ 9525 w 2175509"/>
                <a:gd name="connsiteY1" fmla="*/ 1299210 h 2057400"/>
                <a:gd name="connsiteX2" fmla="*/ 1299210 w 2175509"/>
                <a:gd name="connsiteY2" fmla="*/ 9525 h 2057400"/>
                <a:gd name="connsiteX3" fmla="*/ 2175510 w 2175509"/>
                <a:gd name="connsiteY3" fmla="*/ 354330 h 2057400"/>
                <a:gd name="connsiteX4" fmla="*/ 2175510 w 2175509"/>
                <a:gd name="connsiteY4" fmla="*/ 340995 h 2057400"/>
                <a:gd name="connsiteX5" fmla="*/ 1299210 w 2175509"/>
                <a:gd name="connsiteY5" fmla="*/ 0 h 2057400"/>
                <a:gd name="connsiteX6" fmla="*/ 0 w 2175509"/>
                <a:gd name="connsiteY6" fmla="*/ 1299210 h 2057400"/>
                <a:gd name="connsiteX7" fmla="*/ 244793 w 2175509"/>
                <a:gd name="connsiteY7" fmla="*/ 2056448 h 2057400"/>
                <a:gd name="connsiteX8" fmla="*/ 256223 w 2175509"/>
                <a:gd name="connsiteY8" fmla="*/ 2056448 h 205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5509" h="2057400">
                  <a:moveTo>
                    <a:pt x="256223" y="2057400"/>
                  </a:moveTo>
                  <a:cubicBezTo>
                    <a:pt x="100965" y="1844040"/>
                    <a:pt x="9525" y="1582103"/>
                    <a:pt x="9525" y="1299210"/>
                  </a:cubicBezTo>
                  <a:cubicBezTo>
                    <a:pt x="9525" y="588645"/>
                    <a:pt x="588645" y="9525"/>
                    <a:pt x="1299210" y="9525"/>
                  </a:cubicBezTo>
                  <a:cubicBezTo>
                    <a:pt x="1637348" y="9525"/>
                    <a:pt x="1945005" y="140018"/>
                    <a:pt x="2175510" y="354330"/>
                  </a:cubicBezTo>
                  <a:lnTo>
                    <a:pt x="2175510" y="340995"/>
                  </a:lnTo>
                  <a:cubicBezTo>
                    <a:pt x="1945005" y="129540"/>
                    <a:pt x="1637348" y="0"/>
                    <a:pt x="1299210" y="0"/>
                  </a:cubicBezTo>
                  <a:cubicBezTo>
                    <a:pt x="582930" y="0"/>
                    <a:pt x="0" y="582930"/>
                    <a:pt x="0" y="1299210"/>
                  </a:cubicBezTo>
                  <a:cubicBezTo>
                    <a:pt x="0" y="1582103"/>
                    <a:pt x="90488" y="1843088"/>
                    <a:pt x="244793" y="2056448"/>
                  </a:cubicBezTo>
                  <a:lnTo>
                    <a:pt x="256223" y="2056448"/>
                  </a:ln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8" name="Forma libre: forma 41">
              <a:extLst>
                <a:ext uri="{FF2B5EF4-FFF2-40B4-BE49-F238E27FC236}">
                  <a16:creationId xmlns:a16="http://schemas.microsoft.com/office/drawing/2014/main" id="{162A9724-458A-403C-B258-8F4452926E35}"/>
                </a:ext>
              </a:extLst>
            </p:cNvPr>
            <p:cNvSpPr/>
            <p:nvPr/>
          </p:nvSpPr>
          <p:spPr>
            <a:xfrm>
              <a:off x="7761976" y="4348479"/>
              <a:ext cx="2080259" cy="1961197"/>
            </a:xfrm>
            <a:custGeom>
              <a:avLst/>
              <a:gdLst>
                <a:gd name="connsiteX0" fmla="*/ 1203960 w 2080259"/>
                <a:gd name="connsiteY0" fmla="*/ 0 h 1961197"/>
                <a:gd name="connsiteX1" fmla="*/ 0 w 2080259"/>
                <a:gd name="connsiteY1" fmla="*/ 1203960 h 1961197"/>
                <a:gd name="connsiteX2" fmla="*/ 268605 w 2080259"/>
                <a:gd name="connsiteY2" fmla="*/ 1961198 h 1961197"/>
                <a:gd name="connsiteX3" fmla="*/ 280988 w 2080259"/>
                <a:gd name="connsiteY3" fmla="*/ 1961198 h 1961197"/>
                <a:gd name="connsiteX4" fmla="*/ 9525 w 2080259"/>
                <a:gd name="connsiteY4" fmla="*/ 1203960 h 1961197"/>
                <a:gd name="connsiteX5" fmla="*/ 1203960 w 2080259"/>
                <a:gd name="connsiteY5" fmla="*/ 9525 h 1961197"/>
                <a:gd name="connsiteX6" fmla="*/ 2080260 w 2080259"/>
                <a:gd name="connsiteY6" fmla="*/ 393383 h 1961197"/>
                <a:gd name="connsiteX7" fmla="*/ 2080260 w 2080259"/>
                <a:gd name="connsiteY7" fmla="*/ 379095 h 1961197"/>
                <a:gd name="connsiteX8" fmla="*/ 1203960 w 2080259"/>
                <a:gd name="connsiteY8" fmla="*/ 0 h 1961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59" h="1961197">
                  <a:moveTo>
                    <a:pt x="1203960" y="0"/>
                  </a:moveTo>
                  <a:cubicBezTo>
                    <a:pt x="540068" y="0"/>
                    <a:pt x="0" y="540068"/>
                    <a:pt x="0" y="1203960"/>
                  </a:cubicBezTo>
                  <a:cubicBezTo>
                    <a:pt x="0" y="1490663"/>
                    <a:pt x="100965" y="1754505"/>
                    <a:pt x="268605" y="1961198"/>
                  </a:cubicBezTo>
                  <a:lnTo>
                    <a:pt x="280988" y="1961198"/>
                  </a:lnTo>
                  <a:cubicBezTo>
                    <a:pt x="111443" y="1755458"/>
                    <a:pt x="9525" y="1491615"/>
                    <a:pt x="9525" y="1203960"/>
                  </a:cubicBezTo>
                  <a:cubicBezTo>
                    <a:pt x="9525" y="545783"/>
                    <a:pt x="545783" y="9525"/>
                    <a:pt x="1203960" y="9525"/>
                  </a:cubicBezTo>
                  <a:cubicBezTo>
                    <a:pt x="1549718" y="9525"/>
                    <a:pt x="1862138" y="157163"/>
                    <a:pt x="2080260" y="393383"/>
                  </a:cubicBezTo>
                  <a:lnTo>
                    <a:pt x="2080260" y="379095"/>
                  </a:lnTo>
                  <a:cubicBezTo>
                    <a:pt x="1861185" y="145733"/>
                    <a:pt x="1549718" y="0"/>
                    <a:pt x="1203960" y="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9" name="Forma libre: forma 42">
              <a:extLst>
                <a:ext uri="{FF2B5EF4-FFF2-40B4-BE49-F238E27FC236}">
                  <a16:creationId xmlns:a16="http://schemas.microsoft.com/office/drawing/2014/main" id="{3662DD00-76E4-427B-8C69-465CD437C214}"/>
                </a:ext>
              </a:extLst>
            </p:cNvPr>
            <p:cNvSpPr/>
            <p:nvPr/>
          </p:nvSpPr>
          <p:spPr>
            <a:xfrm>
              <a:off x="7857226" y="4443729"/>
              <a:ext cx="1985009" cy="1865947"/>
            </a:xfrm>
            <a:custGeom>
              <a:avLst/>
              <a:gdLst>
                <a:gd name="connsiteX0" fmla="*/ 1108710 w 1985009"/>
                <a:gd name="connsiteY0" fmla="*/ 0 h 1865947"/>
                <a:gd name="connsiteX1" fmla="*/ 0 w 1985009"/>
                <a:gd name="connsiteY1" fmla="*/ 1108710 h 1865947"/>
                <a:gd name="connsiteX2" fmla="*/ 300038 w 1985009"/>
                <a:gd name="connsiteY2" fmla="*/ 1865948 h 1865947"/>
                <a:gd name="connsiteX3" fmla="*/ 313373 w 1985009"/>
                <a:gd name="connsiteY3" fmla="*/ 1865948 h 1865947"/>
                <a:gd name="connsiteX4" fmla="*/ 9525 w 1985009"/>
                <a:gd name="connsiteY4" fmla="*/ 1108710 h 1865947"/>
                <a:gd name="connsiteX5" fmla="*/ 1108710 w 1985009"/>
                <a:gd name="connsiteY5" fmla="*/ 9525 h 1865947"/>
                <a:gd name="connsiteX6" fmla="*/ 1985010 w 1985009"/>
                <a:gd name="connsiteY6" fmla="*/ 445770 h 1865947"/>
                <a:gd name="connsiteX7" fmla="*/ 1985010 w 1985009"/>
                <a:gd name="connsiteY7" fmla="*/ 430530 h 1865947"/>
                <a:gd name="connsiteX8" fmla="*/ 1108710 w 1985009"/>
                <a:gd name="connsiteY8" fmla="*/ 0 h 186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5009" h="1865947">
                  <a:moveTo>
                    <a:pt x="1108710" y="0"/>
                  </a:moveTo>
                  <a:cubicBezTo>
                    <a:pt x="497205" y="0"/>
                    <a:pt x="0" y="497205"/>
                    <a:pt x="0" y="1108710"/>
                  </a:cubicBezTo>
                  <a:cubicBezTo>
                    <a:pt x="0" y="1401128"/>
                    <a:pt x="114300" y="1667828"/>
                    <a:pt x="300038" y="1865948"/>
                  </a:cubicBezTo>
                  <a:lnTo>
                    <a:pt x="313373" y="1865948"/>
                  </a:lnTo>
                  <a:cubicBezTo>
                    <a:pt x="124777" y="1669733"/>
                    <a:pt x="9525" y="1402080"/>
                    <a:pt x="9525" y="1108710"/>
                  </a:cubicBezTo>
                  <a:cubicBezTo>
                    <a:pt x="9525" y="502920"/>
                    <a:pt x="502920" y="9525"/>
                    <a:pt x="1108710" y="9525"/>
                  </a:cubicBezTo>
                  <a:cubicBezTo>
                    <a:pt x="1465898" y="9525"/>
                    <a:pt x="1784033" y="180975"/>
                    <a:pt x="1985010" y="445770"/>
                  </a:cubicBezTo>
                  <a:lnTo>
                    <a:pt x="1985010" y="430530"/>
                  </a:lnTo>
                  <a:cubicBezTo>
                    <a:pt x="1782128" y="168593"/>
                    <a:pt x="1464945" y="0"/>
                    <a:pt x="1108710" y="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60" name="Forma libre: forma 43">
              <a:extLst>
                <a:ext uri="{FF2B5EF4-FFF2-40B4-BE49-F238E27FC236}">
                  <a16:creationId xmlns:a16="http://schemas.microsoft.com/office/drawing/2014/main" id="{332C8479-79C1-4E82-A2E9-E2344B147C3F}"/>
                </a:ext>
              </a:extLst>
            </p:cNvPr>
            <p:cNvSpPr/>
            <p:nvPr/>
          </p:nvSpPr>
          <p:spPr>
            <a:xfrm>
              <a:off x="8238226" y="4824729"/>
              <a:ext cx="1455420" cy="1455420"/>
            </a:xfrm>
            <a:custGeom>
              <a:avLst/>
              <a:gdLst>
                <a:gd name="connsiteX0" fmla="*/ 727710 w 1455420"/>
                <a:gd name="connsiteY0" fmla="*/ 0 h 1455420"/>
                <a:gd name="connsiteX1" fmla="*/ 0 w 1455420"/>
                <a:gd name="connsiteY1" fmla="*/ 727710 h 1455420"/>
                <a:gd name="connsiteX2" fmla="*/ 727710 w 1455420"/>
                <a:gd name="connsiteY2" fmla="*/ 1455420 h 1455420"/>
                <a:gd name="connsiteX3" fmla="*/ 1455420 w 1455420"/>
                <a:gd name="connsiteY3" fmla="*/ 727710 h 1455420"/>
                <a:gd name="connsiteX4" fmla="*/ 727710 w 1455420"/>
                <a:gd name="connsiteY4" fmla="*/ 0 h 1455420"/>
                <a:gd name="connsiteX5" fmla="*/ 727710 w 1455420"/>
                <a:gd name="connsiteY5" fmla="*/ 1446848 h 1455420"/>
                <a:gd name="connsiteX6" fmla="*/ 9525 w 1455420"/>
                <a:gd name="connsiteY6" fmla="*/ 727710 h 1455420"/>
                <a:gd name="connsiteX7" fmla="*/ 727710 w 1455420"/>
                <a:gd name="connsiteY7" fmla="*/ 9525 h 1455420"/>
                <a:gd name="connsiteX8" fmla="*/ 1445895 w 1455420"/>
                <a:gd name="connsiteY8" fmla="*/ 727710 h 1455420"/>
                <a:gd name="connsiteX9" fmla="*/ 727710 w 1455420"/>
                <a:gd name="connsiteY9" fmla="*/ 1446848 h 145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5420" h="1455420">
                  <a:moveTo>
                    <a:pt x="727710" y="0"/>
                  </a:moveTo>
                  <a:cubicBezTo>
                    <a:pt x="326708" y="0"/>
                    <a:pt x="0" y="326708"/>
                    <a:pt x="0" y="727710"/>
                  </a:cubicBezTo>
                  <a:cubicBezTo>
                    <a:pt x="0" y="1128713"/>
                    <a:pt x="326708" y="1455420"/>
                    <a:pt x="727710" y="1455420"/>
                  </a:cubicBezTo>
                  <a:cubicBezTo>
                    <a:pt x="1128713" y="1455420"/>
                    <a:pt x="1455420" y="1128713"/>
                    <a:pt x="1455420" y="727710"/>
                  </a:cubicBezTo>
                  <a:cubicBezTo>
                    <a:pt x="1455420" y="326708"/>
                    <a:pt x="1129665" y="0"/>
                    <a:pt x="727710" y="0"/>
                  </a:cubicBezTo>
                  <a:close/>
                  <a:moveTo>
                    <a:pt x="727710" y="1446848"/>
                  </a:moveTo>
                  <a:cubicBezTo>
                    <a:pt x="331470" y="1446848"/>
                    <a:pt x="9525" y="1123950"/>
                    <a:pt x="9525" y="727710"/>
                  </a:cubicBezTo>
                  <a:cubicBezTo>
                    <a:pt x="9525" y="331470"/>
                    <a:pt x="331470" y="9525"/>
                    <a:pt x="727710" y="9525"/>
                  </a:cubicBezTo>
                  <a:cubicBezTo>
                    <a:pt x="1123950" y="9525"/>
                    <a:pt x="1445895" y="331470"/>
                    <a:pt x="1445895" y="727710"/>
                  </a:cubicBezTo>
                  <a:cubicBezTo>
                    <a:pt x="1445895" y="1123950"/>
                    <a:pt x="1123950" y="1446848"/>
                    <a:pt x="727710" y="1446848"/>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61" name="Forma libre: forma 44">
              <a:extLst>
                <a:ext uri="{FF2B5EF4-FFF2-40B4-BE49-F238E27FC236}">
                  <a16:creationId xmlns:a16="http://schemas.microsoft.com/office/drawing/2014/main" id="{E55AB4DB-B5B7-4C02-A540-FE9471B936F0}"/>
                </a:ext>
              </a:extLst>
            </p:cNvPr>
            <p:cNvSpPr/>
            <p:nvPr/>
          </p:nvSpPr>
          <p:spPr>
            <a:xfrm>
              <a:off x="9466951" y="5794374"/>
              <a:ext cx="375284" cy="516254"/>
            </a:xfrm>
            <a:custGeom>
              <a:avLst/>
              <a:gdLst>
                <a:gd name="connsiteX0" fmla="*/ 375285 w 375284"/>
                <a:gd name="connsiteY0" fmla="*/ 33338 h 516254"/>
                <a:gd name="connsiteX1" fmla="*/ 375285 w 375284"/>
                <a:gd name="connsiteY1" fmla="*/ 0 h 516254"/>
                <a:gd name="connsiteX2" fmla="*/ 0 w 375284"/>
                <a:gd name="connsiteY2" fmla="*/ 516255 h 516254"/>
                <a:gd name="connsiteX3" fmla="*/ 17145 w 375284"/>
                <a:gd name="connsiteY3" fmla="*/ 516255 h 516254"/>
                <a:gd name="connsiteX4" fmla="*/ 375285 w 375284"/>
                <a:gd name="connsiteY4" fmla="*/ 33338 h 516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4" h="516254">
                  <a:moveTo>
                    <a:pt x="375285" y="33338"/>
                  </a:moveTo>
                  <a:lnTo>
                    <a:pt x="375285" y="0"/>
                  </a:lnTo>
                  <a:cubicBezTo>
                    <a:pt x="316230" y="214313"/>
                    <a:pt x="180975" y="396240"/>
                    <a:pt x="0" y="516255"/>
                  </a:cubicBezTo>
                  <a:lnTo>
                    <a:pt x="17145" y="516255"/>
                  </a:lnTo>
                  <a:cubicBezTo>
                    <a:pt x="185738" y="401002"/>
                    <a:pt x="313372" y="231458"/>
                    <a:pt x="375285" y="33338"/>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grpSp>
      <p:sp>
        <p:nvSpPr>
          <p:cNvPr id="69" name="TextBox 68">
            <a:extLst>
              <a:ext uri="{FF2B5EF4-FFF2-40B4-BE49-F238E27FC236}">
                <a16:creationId xmlns:a16="http://schemas.microsoft.com/office/drawing/2014/main" id="{38549B75-E900-43A5-B6B6-F76BECD85516}"/>
              </a:ext>
            </a:extLst>
          </p:cNvPr>
          <p:cNvSpPr txBox="1"/>
          <p:nvPr/>
        </p:nvSpPr>
        <p:spPr>
          <a:xfrm>
            <a:off x="382743" y="6537072"/>
            <a:ext cx="1908816"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1" i="0" u="none" strike="noStrike" kern="1200" cap="none" spc="0" normalizeH="0" baseline="0" noProof="0" dirty="0">
                <a:ln>
                  <a:noFill/>
                </a:ln>
                <a:solidFill>
                  <a:prstClr val="white">
                    <a:lumMod val="50000"/>
                  </a:prstClr>
                </a:solidFill>
                <a:effectLst/>
                <a:uLnTx/>
                <a:uFillTx/>
                <a:latin typeface="Calibri" panose="020F0502020204030204"/>
                <a:ea typeface="+mn-ea"/>
                <a:cs typeface="+mn-cs"/>
              </a:rPr>
              <a:t>CONFIDENTIAL DOCUMENT</a:t>
            </a:r>
            <a:endParaRPr kumimoji="0" lang="en-US" sz="11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sp>
        <p:nvSpPr>
          <p:cNvPr id="67" name="Rectangle 66">
            <a:extLst>
              <a:ext uri="{FF2B5EF4-FFF2-40B4-BE49-F238E27FC236}">
                <a16:creationId xmlns:a16="http://schemas.microsoft.com/office/drawing/2014/main" id="{5E8D44B5-F884-4C71-9CF5-BEAD76BE6E7B}"/>
              </a:ext>
            </a:extLst>
          </p:cNvPr>
          <p:cNvSpPr/>
          <p:nvPr/>
        </p:nvSpPr>
        <p:spPr>
          <a:xfrm>
            <a:off x="-2" y="6797813"/>
            <a:ext cx="8611342" cy="60187"/>
          </a:xfrm>
          <a:prstGeom prst="rect">
            <a:avLst/>
          </a:prstGeom>
          <a:solidFill>
            <a:srgbClr val="59A1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8" name="Rectangle 67">
            <a:extLst>
              <a:ext uri="{FF2B5EF4-FFF2-40B4-BE49-F238E27FC236}">
                <a16:creationId xmlns:a16="http://schemas.microsoft.com/office/drawing/2014/main" id="{467BFACE-BFFF-44B6-8695-C9E58A2D1F63}"/>
              </a:ext>
            </a:extLst>
          </p:cNvPr>
          <p:cNvSpPr/>
          <p:nvPr/>
        </p:nvSpPr>
        <p:spPr>
          <a:xfrm>
            <a:off x="8611340" y="6797813"/>
            <a:ext cx="3562350" cy="60187"/>
          </a:xfrm>
          <a:prstGeom prst="rect">
            <a:avLst/>
          </a:prstGeom>
          <a:solidFill>
            <a:srgbClr val="8F2A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47">
            <a:extLst>
              <a:ext uri="{FF2B5EF4-FFF2-40B4-BE49-F238E27FC236}">
                <a16:creationId xmlns:a16="http://schemas.microsoft.com/office/drawing/2014/main" id="{D036AE97-07DA-4C24-8071-E3435C7FD232}"/>
              </a:ext>
            </a:extLst>
          </p:cNvPr>
          <p:cNvSpPr/>
          <p:nvPr/>
        </p:nvSpPr>
        <p:spPr>
          <a:xfrm>
            <a:off x="4127651" y="1716183"/>
            <a:ext cx="6253316" cy="2443180"/>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sz="5400" b="1" dirty="0">
                <a:solidFill>
                  <a:srgbClr val="002060"/>
                </a:solidFill>
              </a:rPr>
              <a:t>Empagliflozin </a:t>
            </a:r>
            <a:endParaRPr lang="en-US" sz="4800" b="1" dirty="0">
              <a:solidFill>
                <a:srgbClr val="002060"/>
              </a:solidFill>
            </a:endParaRPr>
          </a:p>
        </p:txBody>
      </p:sp>
    </p:spTree>
    <p:extLst>
      <p:ext uri="{BB962C8B-B14F-4D97-AF65-F5344CB8AC3E}">
        <p14:creationId xmlns:p14="http://schemas.microsoft.com/office/powerpoint/2010/main" val="1805648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3B2D6B-6614-44EB-9FDA-B19844382032}"/>
              </a:ext>
            </a:extLst>
          </p:cNvPr>
          <p:cNvSpPr>
            <a:spLocks noGrp="1"/>
          </p:cNvSpPr>
          <p:nvPr>
            <p:ph idx="1"/>
          </p:nvPr>
        </p:nvSpPr>
        <p:spPr>
          <a:xfrm>
            <a:off x="558239" y="1291282"/>
            <a:ext cx="10964833" cy="4879639"/>
          </a:xfrm>
        </p:spPr>
        <p:txBody>
          <a:bodyPr>
            <a:normAutofit lnSpcReduction="10000"/>
          </a:bodyPr>
          <a:lstStyle/>
          <a:p>
            <a:pPr marL="0" indent="0" algn="just">
              <a:lnSpc>
                <a:spcPct val="150000"/>
              </a:lnSpc>
              <a:buNone/>
            </a:pPr>
            <a:r>
              <a:rPr lang="en-US" sz="1800" dirty="0">
                <a:solidFill>
                  <a:schemeClr val="tx2">
                    <a:lumMod val="50000"/>
                  </a:schemeClr>
                </a:solidFill>
              </a:rPr>
              <a:t>Empagliflozin is a sodium-glucose co-transporter 2 (SGLT2) inhibitor indicated: </a:t>
            </a:r>
          </a:p>
          <a:p>
            <a:pPr lvl="1" algn="just">
              <a:lnSpc>
                <a:spcPct val="150000"/>
              </a:lnSpc>
            </a:pPr>
            <a:r>
              <a:rPr lang="en-US" sz="1800" dirty="0">
                <a:solidFill>
                  <a:schemeClr val="tx2">
                    <a:lumMod val="50000"/>
                  </a:schemeClr>
                </a:solidFill>
              </a:rPr>
              <a:t>To reduce the risk of cardiovascular death and hospitalization for heart failure in adults with heart failure.</a:t>
            </a:r>
          </a:p>
          <a:p>
            <a:pPr lvl="1" algn="just">
              <a:lnSpc>
                <a:spcPct val="150000"/>
              </a:lnSpc>
            </a:pPr>
            <a:r>
              <a:rPr lang="en-US" sz="1800" dirty="0">
                <a:solidFill>
                  <a:schemeClr val="tx2">
                    <a:lumMod val="50000"/>
                  </a:schemeClr>
                </a:solidFill>
              </a:rPr>
              <a:t>To reduce the risk of cardiovascular death in adults with type 2 diabetes mellitus and established cardiovascular disease.</a:t>
            </a:r>
          </a:p>
          <a:p>
            <a:pPr lvl="1" algn="just">
              <a:lnSpc>
                <a:spcPct val="150000"/>
              </a:lnSpc>
            </a:pPr>
            <a:r>
              <a:rPr lang="en-US" sz="1800" dirty="0">
                <a:solidFill>
                  <a:schemeClr val="tx2">
                    <a:lumMod val="50000"/>
                  </a:schemeClr>
                </a:solidFill>
              </a:rPr>
              <a:t>As an adjunct to diet and exercise to improve glycemic control in adults with type 2 diabetes mellitus.</a:t>
            </a:r>
            <a:r>
              <a:rPr lang="en-US" sz="1400" dirty="0">
                <a:solidFill>
                  <a:schemeClr val="tx2">
                    <a:lumMod val="50000"/>
                  </a:schemeClr>
                </a:solidFill>
              </a:rPr>
              <a:t> </a:t>
            </a:r>
            <a:endParaRPr lang="en-US" sz="2000" b="1" dirty="0">
              <a:solidFill>
                <a:schemeClr val="tx2">
                  <a:lumMod val="50000"/>
                </a:schemeClr>
              </a:solidFill>
            </a:endParaRPr>
          </a:p>
          <a:p>
            <a:pPr lvl="1" algn="just">
              <a:lnSpc>
                <a:spcPct val="150000"/>
              </a:lnSpc>
            </a:pPr>
            <a:endParaRPr lang="en-US" sz="1800" dirty="0">
              <a:solidFill>
                <a:schemeClr val="tx2">
                  <a:lumMod val="50000"/>
                </a:schemeClr>
              </a:solidFill>
            </a:endParaRPr>
          </a:p>
          <a:p>
            <a:pPr lvl="1" algn="just">
              <a:lnSpc>
                <a:spcPct val="150000"/>
              </a:lnSpc>
            </a:pPr>
            <a:endParaRPr lang="en-US" sz="1800" dirty="0">
              <a:solidFill>
                <a:schemeClr val="tx2">
                  <a:lumMod val="50000"/>
                </a:schemeClr>
              </a:solidFill>
            </a:endParaRPr>
          </a:p>
          <a:p>
            <a:pPr lvl="1" algn="just">
              <a:lnSpc>
                <a:spcPct val="150000"/>
              </a:lnSpc>
            </a:pPr>
            <a:r>
              <a:rPr lang="en-US" sz="1800" dirty="0">
                <a:solidFill>
                  <a:schemeClr val="tx2">
                    <a:lumMod val="50000"/>
                  </a:schemeClr>
                </a:solidFill>
              </a:rPr>
              <a:t>Not recommended in patients with type 1 diabetes mellitus. It may increase the risk of diabetic ketoacidosis in these patients. </a:t>
            </a:r>
          </a:p>
          <a:p>
            <a:pPr lvl="1" algn="just">
              <a:lnSpc>
                <a:spcPct val="150000"/>
              </a:lnSpc>
            </a:pPr>
            <a:r>
              <a:rPr lang="en-US" sz="1800" dirty="0">
                <a:solidFill>
                  <a:schemeClr val="tx2">
                    <a:lumMod val="50000"/>
                  </a:schemeClr>
                </a:solidFill>
              </a:rPr>
              <a:t>Not recommended for use to improve glycemic control in adults with type 2 diabetes mellitus with an eGFR less than 30 mL/min/1.73 m</a:t>
            </a:r>
            <a:r>
              <a:rPr lang="en-US" sz="1800" baseline="30000" dirty="0">
                <a:solidFill>
                  <a:schemeClr val="tx2">
                    <a:lumMod val="50000"/>
                  </a:schemeClr>
                </a:solidFill>
              </a:rPr>
              <a:t>2</a:t>
            </a:r>
            <a:r>
              <a:rPr lang="en-US" sz="1800" dirty="0">
                <a:solidFill>
                  <a:schemeClr val="tx2">
                    <a:lumMod val="50000"/>
                  </a:schemeClr>
                </a:solidFill>
              </a:rPr>
              <a:t>.*</a:t>
            </a:r>
            <a:endParaRPr lang="en-US" sz="1800" baseline="30000" dirty="0">
              <a:solidFill>
                <a:schemeClr val="tx2">
                  <a:lumMod val="50000"/>
                </a:schemeClr>
              </a:solidFill>
            </a:endParaRPr>
          </a:p>
        </p:txBody>
      </p:sp>
      <p:sp>
        <p:nvSpPr>
          <p:cNvPr id="3" name="Title 2">
            <a:extLst>
              <a:ext uri="{FF2B5EF4-FFF2-40B4-BE49-F238E27FC236}">
                <a16:creationId xmlns:a16="http://schemas.microsoft.com/office/drawing/2014/main" id="{0F6E4700-D877-4D1B-A0BD-843866674314}"/>
              </a:ext>
            </a:extLst>
          </p:cNvPr>
          <p:cNvSpPr>
            <a:spLocks noGrp="1"/>
          </p:cNvSpPr>
          <p:nvPr>
            <p:ph type="title"/>
          </p:nvPr>
        </p:nvSpPr>
        <p:spPr/>
        <p:txBody>
          <a:bodyPr>
            <a:noAutofit/>
          </a:bodyPr>
          <a:lstStyle/>
          <a:p>
            <a:r>
              <a:rPr lang="en-US" sz="2800" dirty="0">
                <a:solidFill>
                  <a:srgbClr val="002060"/>
                </a:solidFill>
              </a:rPr>
              <a:t>Empagliflozin:</a:t>
            </a:r>
          </a:p>
        </p:txBody>
      </p:sp>
      <p:pic>
        <p:nvPicPr>
          <p:cNvPr id="4" name="Picture 3">
            <a:extLst>
              <a:ext uri="{FF2B5EF4-FFF2-40B4-BE49-F238E27FC236}">
                <a16:creationId xmlns:a16="http://schemas.microsoft.com/office/drawing/2014/main" id="{BC85D766-2CC8-453F-9B18-34D7672D11A0}"/>
              </a:ext>
            </a:extLst>
          </p:cNvPr>
          <p:cNvPicPr>
            <a:picLocks noChangeAspect="1"/>
          </p:cNvPicPr>
          <p:nvPr/>
        </p:nvPicPr>
        <p:blipFill>
          <a:blip r:embed="rId2" cstate="hq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103181" y="136638"/>
            <a:ext cx="839783" cy="758098"/>
          </a:xfrm>
          <a:prstGeom prst="rect">
            <a:avLst/>
          </a:prstGeom>
        </p:spPr>
      </p:pic>
      <p:grpSp>
        <p:nvGrpSpPr>
          <p:cNvPr id="10" name="Group 9">
            <a:extLst>
              <a:ext uri="{FF2B5EF4-FFF2-40B4-BE49-F238E27FC236}">
                <a16:creationId xmlns:a16="http://schemas.microsoft.com/office/drawing/2014/main" id="{47CEF7DB-6BF3-4959-AE49-B04A02A34639}"/>
              </a:ext>
            </a:extLst>
          </p:cNvPr>
          <p:cNvGrpSpPr/>
          <p:nvPr/>
        </p:nvGrpSpPr>
        <p:grpSpPr>
          <a:xfrm>
            <a:off x="0" y="687079"/>
            <a:ext cx="5037068" cy="508787"/>
            <a:chOff x="56040" y="707034"/>
            <a:chExt cx="5037068" cy="508787"/>
          </a:xfrm>
        </p:grpSpPr>
        <p:sp>
          <p:nvSpPr>
            <p:cNvPr id="5" name="Arrow: Pentagon 4">
              <a:extLst>
                <a:ext uri="{FF2B5EF4-FFF2-40B4-BE49-F238E27FC236}">
                  <a16:creationId xmlns:a16="http://schemas.microsoft.com/office/drawing/2014/main" id="{B4D7D908-1370-49BF-98D5-DBBBC1453D6F}"/>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Indications</a:t>
              </a:r>
              <a:r>
                <a:rPr lang="en-US" sz="2000" b="1" baseline="30000" dirty="0">
                  <a:solidFill>
                    <a:srgbClr val="002060"/>
                  </a:solidFill>
                </a:rPr>
                <a:t>1</a:t>
              </a:r>
              <a:endParaRPr lang="en-US" sz="2000" b="1" dirty="0">
                <a:solidFill>
                  <a:srgbClr val="002060"/>
                </a:solidFill>
              </a:endParaRPr>
            </a:p>
          </p:txBody>
        </p:sp>
        <p:sp>
          <p:nvSpPr>
            <p:cNvPr id="9" name="Freeform: Shape 8">
              <a:extLst>
                <a:ext uri="{FF2B5EF4-FFF2-40B4-BE49-F238E27FC236}">
                  <a16:creationId xmlns:a16="http://schemas.microsoft.com/office/drawing/2014/main" id="{3D78B50A-D65A-489E-9B00-2769ED13958A}"/>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grpSp>
        <p:nvGrpSpPr>
          <p:cNvPr id="11" name="Group 10">
            <a:extLst>
              <a:ext uri="{FF2B5EF4-FFF2-40B4-BE49-F238E27FC236}">
                <a16:creationId xmlns:a16="http://schemas.microsoft.com/office/drawing/2014/main" id="{9C690FE9-519A-4EE3-80EF-855A3BACAABC}"/>
              </a:ext>
            </a:extLst>
          </p:cNvPr>
          <p:cNvGrpSpPr/>
          <p:nvPr/>
        </p:nvGrpSpPr>
        <p:grpSpPr>
          <a:xfrm>
            <a:off x="0" y="3786548"/>
            <a:ext cx="5037068" cy="508787"/>
            <a:chOff x="56040" y="707034"/>
            <a:chExt cx="5037068" cy="508787"/>
          </a:xfrm>
        </p:grpSpPr>
        <p:sp>
          <p:nvSpPr>
            <p:cNvPr id="12" name="Arrow: Pentagon 11">
              <a:extLst>
                <a:ext uri="{FF2B5EF4-FFF2-40B4-BE49-F238E27FC236}">
                  <a16:creationId xmlns:a16="http://schemas.microsoft.com/office/drawing/2014/main" id="{F60455CF-1724-4571-9D89-7E3F92F41F5A}"/>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Limitation of Use</a:t>
              </a:r>
              <a:r>
                <a:rPr lang="en-US" sz="2000" b="1" baseline="30000" dirty="0">
                  <a:solidFill>
                    <a:srgbClr val="002060"/>
                  </a:solidFill>
                </a:rPr>
                <a:t>1</a:t>
              </a:r>
              <a:endParaRPr lang="en-US" sz="2000" b="1" dirty="0">
                <a:solidFill>
                  <a:srgbClr val="002060"/>
                </a:solidFill>
              </a:endParaRPr>
            </a:p>
          </p:txBody>
        </p:sp>
        <p:sp>
          <p:nvSpPr>
            <p:cNvPr id="13" name="Freeform: Shape 12">
              <a:extLst>
                <a:ext uri="{FF2B5EF4-FFF2-40B4-BE49-F238E27FC236}">
                  <a16:creationId xmlns:a16="http://schemas.microsoft.com/office/drawing/2014/main" id="{7E4FE8AC-0AB1-4F19-AC74-342846D0DAC3}"/>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4" name="TextBox 13">
            <a:extLst>
              <a:ext uri="{FF2B5EF4-FFF2-40B4-BE49-F238E27FC236}">
                <a16:creationId xmlns:a16="http://schemas.microsoft.com/office/drawing/2014/main" id="{892E4B92-8AD6-4D18-9BB4-293159298328}"/>
              </a:ext>
            </a:extLst>
          </p:cNvPr>
          <p:cNvSpPr txBox="1"/>
          <p:nvPr/>
        </p:nvSpPr>
        <p:spPr>
          <a:xfrm>
            <a:off x="300816" y="6332328"/>
            <a:ext cx="7580671" cy="261610"/>
          </a:xfrm>
          <a:prstGeom prst="rect">
            <a:avLst/>
          </a:prstGeom>
          <a:noFill/>
        </p:spPr>
        <p:txBody>
          <a:bodyPr wrap="square">
            <a:spAutoFit/>
          </a:bodyPr>
          <a:lstStyle/>
          <a:p>
            <a:r>
              <a:rPr lang="en-US" sz="1100" dirty="0">
                <a:solidFill>
                  <a:schemeClr val="bg2">
                    <a:lumMod val="10000"/>
                  </a:schemeClr>
                </a:solidFill>
              </a:rPr>
              <a:t>* It is likely to be ineffective in this setting based upon its mechanism of action.</a:t>
            </a:r>
          </a:p>
        </p:txBody>
      </p:sp>
      <p:sp>
        <p:nvSpPr>
          <p:cNvPr id="15" name="TextBox 14">
            <a:extLst>
              <a:ext uri="{FF2B5EF4-FFF2-40B4-BE49-F238E27FC236}">
                <a16:creationId xmlns:a16="http://schemas.microsoft.com/office/drawing/2014/main" id="{E66085EE-A656-41BF-A715-D7A30A0B4437}"/>
              </a:ext>
            </a:extLst>
          </p:cNvPr>
          <p:cNvSpPr txBox="1"/>
          <p:nvPr/>
        </p:nvSpPr>
        <p:spPr>
          <a:xfrm>
            <a:off x="6303523" y="6502652"/>
            <a:ext cx="5760658" cy="261610"/>
          </a:xfrm>
          <a:prstGeom prst="rect">
            <a:avLst/>
          </a:prstGeom>
          <a:noFill/>
        </p:spPr>
        <p:txBody>
          <a:bodyPr wrap="square">
            <a:spAutoFit/>
          </a:bodyPr>
          <a:lstStyle/>
          <a:p>
            <a:r>
              <a:rPr lang="en-US" sz="1100" dirty="0"/>
              <a:t>1. JARDIANCE® (Empagliflozin tablets) FDA label 10.2022 - Reference ID: 5059001 </a:t>
            </a:r>
          </a:p>
        </p:txBody>
      </p:sp>
    </p:spTree>
    <p:extLst>
      <p:ext uri="{BB962C8B-B14F-4D97-AF65-F5344CB8AC3E}">
        <p14:creationId xmlns:p14="http://schemas.microsoft.com/office/powerpoint/2010/main" val="2874802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7F44421-40D8-4E7D-A6B6-FA7CACAA4531}"/>
              </a:ext>
            </a:extLst>
          </p:cNvPr>
          <p:cNvPicPr>
            <a:picLocks noChangeAspect="1"/>
          </p:cNvPicPr>
          <p:nvPr/>
        </p:nvPicPr>
        <p:blipFill>
          <a:blip r:embed="rId3" cstate="hq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103181" y="136638"/>
            <a:ext cx="839783" cy="758098"/>
          </a:xfrm>
          <a:prstGeom prst="rect">
            <a:avLst/>
          </a:prstGeom>
        </p:spPr>
      </p:pic>
      <p:grpSp>
        <p:nvGrpSpPr>
          <p:cNvPr id="6" name="Group 5">
            <a:extLst>
              <a:ext uri="{FF2B5EF4-FFF2-40B4-BE49-F238E27FC236}">
                <a16:creationId xmlns:a16="http://schemas.microsoft.com/office/drawing/2014/main" id="{2193CAFD-DFDD-4411-9B49-805EEA16003D}"/>
              </a:ext>
            </a:extLst>
          </p:cNvPr>
          <p:cNvGrpSpPr/>
          <p:nvPr/>
        </p:nvGrpSpPr>
        <p:grpSpPr>
          <a:xfrm>
            <a:off x="0" y="687079"/>
            <a:ext cx="5037068" cy="508787"/>
            <a:chOff x="56040" y="707034"/>
            <a:chExt cx="5037068" cy="508787"/>
          </a:xfrm>
        </p:grpSpPr>
        <p:sp>
          <p:nvSpPr>
            <p:cNvPr id="7" name="Arrow: Pentagon 6">
              <a:extLst>
                <a:ext uri="{FF2B5EF4-FFF2-40B4-BE49-F238E27FC236}">
                  <a16:creationId xmlns:a16="http://schemas.microsoft.com/office/drawing/2014/main" id="{36280619-0F4A-44F6-94D7-B287CBFF40EA}"/>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Dosage Forms and Strengths</a:t>
              </a:r>
              <a:r>
                <a:rPr lang="en-US" sz="2000" b="1" baseline="30000" dirty="0">
                  <a:solidFill>
                    <a:srgbClr val="002060"/>
                  </a:solidFill>
                </a:rPr>
                <a:t>1</a:t>
              </a:r>
              <a:r>
                <a:rPr lang="en-US" sz="2000" b="1" dirty="0">
                  <a:solidFill>
                    <a:srgbClr val="002060"/>
                  </a:solidFill>
                </a:rPr>
                <a:t> </a:t>
              </a:r>
            </a:p>
          </p:txBody>
        </p:sp>
        <p:sp>
          <p:nvSpPr>
            <p:cNvPr id="8" name="Freeform: Shape 7">
              <a:extLst>
                <a:ext uri="{FF2B5EF4-FFF2-40B4-BE49-F238E27FC236}">
                  <a16:creationId xmlns:a16="http://schemas.microsoft.com/office/drawing/2014/main" id="{128F2044-82DE-4DC9-8C8E-FDCA468A41EF}"/>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9" name="Title 2">
            <a:extLst>
              <a:ext uri="{FF2B5EF4-FFF2-40B4-BE49-F238E27FC236}">
                <a16:creationId xmlns:a16="http://schemas.microsoft.com/office/drawing/2014/main" id="{7720A591-4958-485F-ABA6-6D97A31E68F8}"/>
              </a:ext>
            </a:extLst>
          </p:cNvPr>
          <p:cNvSpPr>
            <a:spLocks noGrp="1"/>
          </p:cNvSpPr>
          <p:nvPr>
            <p:ph type="title"/>
          </p:nvPr>
        </p:nvSpPr>
        <p:spPr>
          <a:xfrm>
            <a:off x="592986" y="49880"/>
            <a:ext cx="11227777" cy="637198"/>
          </a:xfrm>
        </p:spPr>
        <p:txBody>
          <a:bodyPr>
            <a:noAutofit/>
          </a:bodyPr>
          <a:lstStyle/>
          <a:p>
            <a:r>
              <a:rPr lang="en-US" sz="2800" dirty="0">
                <a:solidFill>
                  <a:srgbClr val="002060"/>
                </a:solidFill>
              </a:rPr>
              <a:t>Empagliflozin:</a:t>
            </a:r>
          </a:p>
        </p:txBody>
      </p:sp>
      <p:sp>
        <p:nvSpPr>
          <p:cNvPr id="10" name="TextBox 9">
            <a:extLst>
              <a:ext uri="{FF2B5EF4-FFF2-40B4-BE49-F238E27FC236}">
                <a16:creationId xmlns:a16="http://schemas.microsoft.com/office/drawing/2014/main" id="{1F5A959F-8F17-4AD2-818D-4B9E0407024E}"/>
              </a:ext>
            </a:extLst>
          </p:cNvPr>
          <p:cNvSpPr txBox="1"/>
          <p:nvPr/>
        </p:nvSpPr>
        <p:spPr>
          <a:xfrm>
            <a:off x="1448391" y="1498852"/>
            <a:ext cx="6096000" cy="369332"/>
          </a:xfrm>
          <a:prstGeom prst="rect">
            <a:avLst/>
          </a:prstGeom>
          <a:noFill/>
        </p:spPr>
        <p:txBody>
          <a:bodyPr wrap="square">
            <a:spAutoFit/>
          </a:bodyPr>
          <a:lstStyle/>
          <a:p>
            <a:pPr marL="285750" indent="-285750">
              <a:buFont typeface="Arial" panose="020B0604020202020204" pitchFamily="34" charset="0"/>
              <a:buChar char="•"/>
            </a:pPr>
            <a:r>
              <a:rPr lang="en-US" dirty="0">
                <a:solidFill>
                  <a:schemeClr val="bg2">
                    <a:lumMod val="10000"/>
                  </a:schemeClr>
                </a:solidFill>
              </a:rPr>
              <a:t>Tablets: 10 mg, 25 mg</a:t>
            </a:r>
          </a:p>
        </p:txBody>
      </p:sp>
      <p:sp>
        <p:nvSpPr>
          <p:cNvPr id="17" name="TextBox 16">
            <a:extLst>
              <a:ext uri="{FF2B5EF4-FFF2-40B4-BE49-F238E27FC236}">
                <a16:creationId xmlns:a16="http://schemas.microsoft.com/office/drawing/2014/main" id="{1179D2CF-B44E-401C-8E6E-9D674FE572A1}"/>
              </a:ext>
            </a:extLst>
          </p:cNvPr>
          <p:cNvSpPr txBox="1"/>
          <p:nvPr/>
        </p:nvSpPr>
        <p:spPr>
          <a:xfrm>
            <a:off x="1434490" y="2818325"/>
            <a:ext cx="9323019" cy="880369"/>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dirty="0">
                <a:solidFill>
                  <a:schemeClr val="bg2">
                    <a:lumMod val="10000"/>
                  </a:schemeClr>
                </a:solidFill>
              </a:rPr>
              <a:t>Assess renal function before initiating Empagliflozin and as clinically indicated. </a:t>
            </a:r>
          </a:p>
          <a:p>
            <a:pPr marL="285750" indent="-285750">
              <a:lnSpc>
                <a:spcPct val="150000"/>
              </a:lnSpc>
              <a:buFont typeface="Arial" panose="020B0604020202020204" pitchFamily="34" charset="0"/>
              <a:buChar char="•"/>
            </a:pPr>
            <a:r>
              <a:rPr lang="en-US" dirty="0">
                <a:solidFill>
                  <a:schemeClr val="bg2">
                    <a:lumMod val="10000"/>
                  </a:schemeClr>
                </a:solidFill>
              </a:rPr>
              <a:t>In patients with volume depletion, correct this condition before initiating Empagliflozin.</a:t>
            </a:r>
          </a:p>
        </p:txBody>
      </p:sp>
      <p:grpSp>
        <p:nvGrpSpPr>
          <p:cNvPr id="18" name="Group 17">
            <a:extLst>
              <a:ext uri="{FF2B5EF4-FFF2-40B4-BE49-F238E27FC236}">
                <a16:creationId xmlns:a16="http://schemas.microsoft.com/office/drawing/2014/main" id="{5609A68E-27EA-4050-8B4A-881673433548}"/>
              </a:ext>
            </a:extLst>
          </p:cNvPr>
          <p:cNvGrpSpPr/>
          <p:nvPr/>
        </p:nvGrpSpPr>
        <p:grpSpPr>
          <a:xfrm>
            <a:off x="0" y="2171171"/>
            <a:ext cx="5037068" cy="508787"/>
            <a:chOff x="56040" y="707034"/>
            <a:chExt cx="5037068" cy="508787"/>
          </a:xfrm>
        </p:grpSpPr>
        <p:sp>
          <p:nvSpPr>
            <p:cNvPr id="19" name="Arrow: Pentagon 18">
              <a:extLst>
                <a:ext uri="{FF2B5EF4-FFF2-40B4-BE49-F238E27FC236}">
                  <a16:creationId xmlns:a16="http://schemas.microsoft.com/office/drawing/2014/main" id="{DFA56914-8021-4A3B-A7A0-B8AB9A401A3C}"/>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Prior to Initiation</a:t>
              </a:r>
              <a:r>
                <a:rPr lang="en-US" sz="2000" b="1" baseline="30000" dirty="0">
                  <a:solidFill>
                    <a:srgbClr val="002060"/>
                  </a:solidFill>
                </a:rPr>
                <a:t>1</a:t>
              </a:r>
              <a:endParaRPr lang="en-US" sz="2000" b="1" dirty="0">
                <a:solidFill>
                  <a:srgbClr val="002060"/>
                </a:solidFill>
              </a:endParaRPr>
            </a:p>
          </p:txBody>
        </p:sp>
        <p:sp>
          <p:nvSpPr>
            <p:cNvPr id="20" name="Freeform: Shape 19">
              <a:extLst>
                <a:ext uri="{FF2B5EF4-FFF2-40B4-BE49-F238E27FC236}">
                  <a16:creationId xmlns:a16="http://schemas.microsoft.com/office/drawing/2014/main" id="{3A6D5333-2FE2-4AB9-A9AA-B5EB3E530117}"/>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1" name="TextBox 20">
            <a:extLst>
              <a:ext uri="{FF2B5EF4-FFF2-40B4-BE49-F238E27FC236}">
                <a16:creationId xmlns:a16="http://schemas.microsoft.com/office/drawing/2014/main" id="{822BB6BC-3529-4F80-8D89-89D29BC0DCE8}"/>
              </a:ext>
            </a:extLst>
          </p:cNvPr>
          <p:cNvSpPr txBox="1"/>
          <p:nvPr/>
        </p:nvSpPr>
        <p:spPr>
          <a:xfrm>
            <a:off x="6303523" y="6502652"/>
            <a:ext cx="5760658" cy="261610"/>
          </a:xfrm>
          <a:prstGeom prst="rect">
            <a:avLst/>
          </a:prstGeom>
          <a:noFill/>
        </p:spPr>
        <p:txBody>
          <a:bodyPr wrap="square">
            <a:spAutoFit/>
          </a:bodyPr>
          <a:lstStyle/>
          <a:p>
            <a:r>
              <a:rPr lang="en-US" sz="1100" dirty="0"/>
              <a:t>1. JARDIANCE® (Empagliflozin tablets) FDA label 10.2022 - Reference ID: 5059001 </a:t>
            </a:r>
          </a:p>
        </p:txBody>
      </p:sp>
      <p:grpSp>
        <p:nvGrpSpPr>
          <p:cNvPr id="13" name="Group 12">
            <a:extLst>
              <a:ext uri="{FF2B5EF4-FFF2-40B4-BE49-F238E27FC236}">
                <a16:creationId xmlns:a16="http://schemas.microsoft.com/office/drawing/2014/main" id="{DAC3E3B5-0D0A-4058-848E-F64EAD0E7E9F}"/>
              </a:ext>
            </a:extLst>
          </p:cNvPr>
          <p:cNvGrpSpPr/>
          <p:nvPr/>
        </p:nvGrpSpPr>
        <p:grpSpPr>
          <a:xfrm>
            <a:off x="0" y="4167707"/>
            <a:ext cx="5037068" cy="508787"/>
            <a:chOff x="56040" y="707034"/>
            <a:chExt cx="5037068" cy="508787"/>
          </a:xfrm>
        </p:grpSpPr>
        <p:sp>
          <p:nvSpPr>
            <p:cNvPr id="14" name="Arrow: Pentagon 13">
              <a:extLst>
                <a:ext uri="{FF2B5EF4-FFF2-40B4-BE49-F238E27FC236}">
                  <a16:creationId xmlns:a16="http://schemas.microsoft.com/office/drawing/2014/main" id="{E2D070FD-65DE-4CFD-A5EF-8AC63AE89F1E}"/>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Contraindications</a:t>
              </a:r>
              <a:r>
                <a:rPr lang="en-US" sz="2000" b="1" baseline="30000" dirty="0">
                  <a:solidFill>
                    <a:srgbClr val="002060"/>
                  </a:solidFill>
                </a:rPr>
                <a:t>1</a:t>
              </a:r>
              <a:endParaRPr lang="en-US" sz="2000" b="1" dirty="0">
                <a:solidFill>
                  <a:srgbClr val="002060"/>
                </a:solidFill>
              </a:endParaRPr>
            </a:p>
          </p:txBody>
        </p:sp>
        <p:sp>
          <p:nvSpPr>
            <p:cNvPr id="15" name="Freeform: Shape 14">
              <a:extLst>
                <a:ext uri="{FF2B5EF4-FFF2-40B4-BE49-F238E27FC236}">
                  <a16:creationId xmlns:a16="http://schemas.microsoft.com/office/drawing/2014/main" id="{F7CCCD31-8BDA-4484-B9A5-1458A066D75F}"/>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6" name="TextBox 15">
            <a:extLst>
              <a:ext uri="{FF2B5EF4-FFF2-40B4-BE49-F238E27FC236}">
                <a16:creationId xmlns:a16="http://schemas.microsoft.com/office/drawing/2014/main" id="{A9142F72-305F-45D2-A3EF-671D9A52964B}"/>
              </a:ext>
            </a:extLst>
          </p:cNvPr>
          <p:cNvSpPr txBox="1"/>
          <p:nvPr/>
        </p:nvSpPr>
        <p:spPr>
          <a:xfrm>
            <a:off x="1425677" y="4918801"/>
            <a:ext cx="8455743" cy="880369"/>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dirty="0">
                <a:solidFill>
                  <a:schemeClr val="bg2">
                    <a:lumMod val="10000"/>
                  </a:schemeClr>
                </a:solidFill>
              </a:rPr>
              <a:t>Hypersensitivity* to Empagliflozin or any of the excipients in tablet</a:t>
            </a:r>
          </a:p>
          <a:p>
            <a:pPr marL="285750" indent="-285750">
              <a:lnSpc>
                <a:spcPct val="150000"/>
              </a:lnSpc>
              <a:buFont typeface="Arial" panose="020B0604020202020204" pitchFamily="34" charset="0"/>
              <a:buChar char="•"/>
            </a:pPr>
            <a:r>
              <a:rPr lang="en-US" dirty="0">
                <a:solidFill>
                  <a:schemeClr val="bg2">
                    <a:lumMod val="10000"/>
                  </a:schemeClr>
                </a:solidFill>
              </a:rPr>
              <a:t>Patients on dialysis</a:t>
            </a:r>
          </a:p>
        </p:txBody>
      </p:sp>
    </p:spTree>
    <p:extLst>
      <p:ext uri="{BB962C8B-B14F-4D97-AF65-F5344CB8AC3E}">
        <p14:creationId xmlns:p14="http://schemas.microsoft.com/office/powerpoint/2010/main" val="2852641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D608E9-58C2-4C89-953C-76FF55D99A9F}"/>
              </a:ext>
            </a:extLst>
          </p:cNvPr>
          <p:cNvPicPr>
            <a:picLocks noChangeAspect="1"/>
          </p:cNvPicPr>
          <p:nvPr/>
        </p:nvPicPr>
        <p:blipFill>
          <a:blip r:embed="rId2" cstate="hq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103181" y="136638"/>
            <a:ext cx="839783" cy="758098"/>
          </a:xfrm>
          <a:prstGeom prst="rect">
            <a:avLst/>
          </a:prstGeom>
        </p:spPr>
      </p:pic>
      <p:sp>
        <p:nvSpPr>
          <p:cNvPr id="8" name="Title 2">
            <a:extLst>
              <a:ext uri="{FF2B5EF4-FFF2-40B4-BE49-F238E27FC236}">
                <a16:creationId xmlns:a16="http://schemas.microsoft.com/office/drawing/2014/main" id="{74B1198F-F3D8-4FBA-B172-62DDFA99A6BB}"/>
              </a:ext>
            </a:extLst>
          </p:cNvPr>
          <p:cNvSpPr>
            <a:spLocks noGrp="1"/>
          </p:cNvSpPr>
          <p:nvPr>
            <p:ph type="title"/>
          </p:nvPr>
        </p:nvSpPr>
        <p:spPr>
          <a:xfrm>
            <a:off x="592986" y="49880"/>
            <a:ext cx="11227777" cy="637198"/>
          </a:xfrm>
        </p:spPr>
        <p:txBody>
          <a:bodyPr>
            <a:noAutofit/>
          </a:bodyPr>
          <a:lstStyle/>
          <a:p>
            <a:r>
              <a:rPr lang="en-US" sz="2800" dirty="0">
                <a:solidFill>
                  <a:srgbClr val="002060"/>
                </a:solidFill>
              </a:rPr>
              <a:t>Empagliflozin:</a:t>
            </a:r>
          </a:p>
        </p:txBody>
      </p:sp>
      <p:grpSp>
        <p:nvGrpSpPr>
          <p:cNvPr id="18" name="Group 17">
            <a:extLst>
              <a:ext uri="{FF2B5EF4-FFF2-40B4-BE49-F238E27FC236}">
                <a16:creationId xmlns:a16="http://schemas.microsoft.com/office/drawing/2014/main" id="{64480A37-C2E6-4459-9C4C-9735949E586A}"/>
              </a:ext>
            </a:extLst>
          </p:cNvPr>
          <p:cNvGrpSpPr/>
          <p:nvPr/>
        </p:nvGrpSpPr>
        <p:grpSpPr>
          <a:xfrm>
            <a:off x="0" y="894736"/>
            <a:ext cx="5037068" cy="508787"/>
            <a:chOff x="56040" y="707034"/>
            <a:chExt cx="5037068" cy="508787"/>
          </a:xfrm>
        </p:grpSpPr>
        <p:sp>
          <p:nvSpPr>
            <p:cNvPr id="19" name="Arrow: Pentagon 18">
              <a:extLst>
                <a:ext uri="{FF2B5EF4-FFF2-40B4-BE49-F238E27FC236}">
                  <a16:creationId xmlns:a16="http://schemas.microsoft.com/office/drawing/2014/main" id="{DF25DCD0-25C4-4D95-9884-B1B894A8EEDA}"/>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Dosage and Administration</a:t>
              </a:r>
              <a:r>
                <a:rPr lang="en-US" sz="2000" b="1" baseline="30000" dirty="0">
                  <a:solidFill>
                    <a:srgbClr val="002060"/>
                  </a:solidFill>
                </a:rPr>
                <a:t>1</a:t>
              </a:r>
              <a:endParaRPr lang="en-US" sz="2000" b="1" dirty="0">
                <a:solidFill>
                  <a:srgbClr val="002060"/>
                </a:solidFill>
              </a:endParaRPr>
            </a:p>
          </p:txBody>
        </p:sp>
        <p:sp>
          <p:nvSpPr>
            <p:cNvPr id="20" name="Freeform: Shape 19">
              <a:extLst>
                <a:ext uri="{FF2B5EF4-FFF2-40B4-BE49-F238E27FC236}">
                  <a16:creationId xmlns:a16="http://schemas.microsoft.com/office/drawing/2014/main" id="{8DE104C3-02A7-4B62-9BD1-9EC13FAD7FE9}"/>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1" name="TextBox 20">
            <a:extLst>
              <a:ext uri="{FF2B5EF4-FFF2-40B4-BE49-F238E27FC236}">
                <a16:creationId xmlns:a16="http://schemas.microsoft.com/office/drawing/2014/main" id="{7BF457D3-9C25-4D43-8020-D27706AD6B56}"/>
              </a:ext>
            </a:extLst>
          </p:cNvPr>
          <p:cNvSpPr txBox="1"/>
          <p:nvPr/>
        </p:nvSpPr>
        <p:spPr>
          <a:xfrm>
            <a:off x="978096" y="1547234"/>
            <a:ext cx="8769019" cy="1295868"/>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dirty="0">
                <a:solidFill>
                  <a:schemeClr val="bg2">
                    <a:lumMod val="10000"/>
                  </a:schemeClr>
                </a:solidFill>
              </a:rPr>
              <a:t>Recommended dose is 10 mg once daily in the morning, taken with or without food.</a:t>
            </a:r>
          </a:p>
          <a:p>
            <a:pPr marL="285750" indent="-285750">
              <a:lnSpc>
                <a:spcPct val="150000"/>
              </a:lnSpc>
              <a:buFont typeface="Arial" panose="020B0604020202020204" pitchFamily="34" charset="0"/>
              <a:buChar char="•"/>
            </a:pPr>
            <a:r>
              <a:rPr lang="en-US" dirty="0">
                <a:solidFill>
                  <a:schemeClr val="bg2">
                    <a:lumMod val="10000"/>
                  </a:schemeClr>
                </a:solidFill>
              </a:rPr>
              <a:t>For additional glycemic control, dose may be increased to 25 mg in patients tolerating Empagliflozin.</a:t>
            </a:r>
          </a:p>
        </p:txBody>
      </p:sp>
      <p:sp>
        <p:nvSpPr>
          <p:cNvPr id="22" name="TextBox 21">
            <a:extLst>
              <a:ext uri="{FF2B5EF4-FFF2-40B4-BE49-F238E27FC236}">
                <a16:creationId xmlns:a16="http://schemas.microsoft.com/office/drawing/2014/main" id="{FA2A0733-0E62-4984-BC93-E805D160549B}"/>
              </a:ext>
            </a:extLst>
          </p:cNvPr>
          <p:cNvSpPr txBox="1"/>
          <p:nvPr/>
        </p:nvSpPr>
        <p:spPr>
          <a:xfrm>
            <a:off x="735767" y="3258418"/>
            <a:ext cx="9244812" cy="1711366"/>
          </a:xfrm>
          <a:prstGeom prst="rect">
            <a:avLst/>
          </a:prstGeom>
          <a:noFill/>
        </p:spPr>
        <p:txBody>
          <a:bodyPr wrap="square">
            <a:spAutoFit/>
          </a:bodyPr>
          <a:lstStyle/>
          <a:p>
            <a:pPr marL="285750" indent="-285750">
              <a:lnSpc>
                <a:spcPct val="150000"/>
              </a:lnSpc>
              <a:buFont typeface="Wingdings" panose="05000000000000000000" pitchFamily="2" charset="2"/>
              <a:buChar char="v"/>
            </a:pPr>
            <a:r>
              <a:rPr lang="en-US" dirty="0">
                <a:solidFill>
                  <a:schemeClr val="bg2">
                    <a:lumMod val="10000"/>
                  </a:schemeClr>
                </a:solidFill>
              </a:rPr>
              <a:t>Data are insufficient to provide a dosing recommendation in patients; </a:t>
            </a:r>
          </a:p>
          <a:p>
            <a:pPr marL="742950" lvl="1" indent="-285750">
              <a:lnSpc>
                <a:spcPct val="150000"/>
              </a:lnSpc>
              <a:buFont typeface="Arial" panose="020B0604020202020204" pitchFamily="34" charset="0"/>
              <a:buChar char="•"/>
            </a:pPr>
            <a:r>
              <a:rPr lang="en-US" dirty="0">
                <a:solidFill>
                  <a:schemeClr val="bg2">
                    <a:lumMod val="10000"/>
                  </a:schemeClr>
                </a:solidFill>
              </a:rPr>
              <a:t>Who have type 2 diabetes and established cardiovascular disease with an eGFR less than  30 ml/min/1.73 m</a:t>
            </a:r>
            <a:r>
              <a:rPr lang="en-US" baseline="30000" dirty="0">
                <a:solidFill>
                  <a:schemeClr val="bg2">
                    <a:lumMod val="10000"/>
                  </a:schemeClr>
                </a:solidFill>
              </a:rPr>
              <a:t>2</a:t>
            </a:r>
            <a:r>
              <a:rPr lang="en-US" dirty="0">
                <a:solidFill>
                  <a:schemeClr val="bg2">
                    <a:lumMod val="10000"/>
                  </a:schemeClr>
                </a:solidFill>
              </a:rPr>
              <a:t>, or </a:t>
            </a:r>
          </a:p>
          <a:p>
            <a:pPr marL="742950" lvl="1" indent="-285750">
              <a:lnSpc>
                <a:spcPct val="150000"/>
              </a:lnSpc>
              <a:buFont typeface="Arial" panose="020B0604020202020204" pitchFamily="34" charset="0"/>
              <a:buChar char="•"/>
            </a:pPr>
            <a:r>
              <a:rPr lang="en-US" dirty="0">
                <a:solidFill>
                  <a:schemeClr val="bg2">
                    <a:lumMod val="10000"/>
                  </a:schemeClr>
                </a:solidFill>
              </a:rPr>
              <a:t>Who have heart failure with an eGFR less than 20 ml/min/1.73 m</a:t>
            </a:r>
            <a:r>
              <a:rPr lang="en-US" baseline="30000" dirty="0">
                <a:solidFill>
                  <a:schemeClr val="bg2">
                    <a:lumMod val="10000"/>
                  </a:schemeClr>
                </a:solidFill>
              </a:rPr>
              <a:t>2</a:t>
            </a:r>
            <a:r>
              <a:rPr lang="en-US" dirty="0">
                <a:solidFill>
                  <a:schemeClr val="bg2">
                    <a:lumMod val="10000"/>
                  </a:schemeClr>
                </a:solidFill>
              </a:rPr>
              <a:t>.</a:t>
            </a:r>
          </a:p>
        </p:txBody>
      </p:sp>
      <p:sp>
        <p:nvSpPr>
          <p:cNvPr id="23" name="TextBox 22">
            <a:extLst>
              <a:ext uri="{FF2B5EF4-FFF2-40B4-BE49-F238E27FC236}">
                <a16:creationId xmlns:a16="http://schemas.microsoft.com/office/drawing/2014/main" id="{241DED9B-779F-409D-9959-016980C4A56E}"/>
              </a:ext>
            </a:extLst>
          </p:cNvPr>
          <p:cNvSpPr txBox="1"/>
          <p:nvPr/>
        </p:nvSpPr>
        <p:spPr>
          <a:xfrm>
            <a:off x="6303523" y="6502652"/>
            <a:ext cx="5760658" cy="261610"/>
          </a:xfrm>
          <a:prstGeom prst="rect">
            <a:avLst/>
          </a:prstGeom>
          <a:noFill/>
        </p:spPr>
        <p:txBody>
          <a:bodyPr wrap="square">
            <a:spAutoFit/>
          </a:bodyPr>
          <a:lstStyle/>
          <a:p>
            <a:r>
              <a:rPr lang="en-US" sz="1100" dirty="0"/>
              <a:t>1. JARDIANCE® (Empagliflozin tablets) FDA label 10.2022 - Reference ID: 5059001 </a:t>
            </a:r>
          </a:p>
        </p:txBody>
      </p:sp>
    </p:spTree>
    <p:extLst>
      <p:ext uri="{BB962C8B-B14F-4D97-AF65-F5344CB8AC3E}">
        <p14:creationId xmlns:p14="http://schemas.microsoft.com/office/powerpoint/2010/main" val="4010666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A814A92-0B3F-420C-9DC1-A83C2D42246A}" type="slidenum">
              <a:rPr lang="en-US" smtClean="0">
                <a:solidFill>
                  <a:prstClr val="black">
                    <a:tint val="75000"/>
                  </a:prstClr>
                </a:solidFill>
              </a:rPr>
              <a:pPr/>
              <a:t>4</a:t>
            </a:fld>
            <a:endParaRPr lang="en-US">
              <a:solidFill>
                <a:prstClr val="black">
                  <a:tint val="75000"/>
                </a:prstClr>
              </a:solidFill>
            </a:endParaRPr>
          </a:p>
        </p:txBody>
      </p:sp>
      <p:sp>
        <p:nvSpPr>
          <p:cNvPr id="2" name="Title 1"/>
          <p:cNvSpPr>
            <a:spLocks noGrp="1"/>
          </p:cNvSpPr>
          <p:nvPr>
            <p:ph type="title"/>
          </p:nvPr>
        </p:nvSpPr>
        <p:spPr>
          <a:xfrm>
            <a:off x="657330" y="98757"/>
            <a:ext cx="10515600" cy="914400"/>
          </a:xfrm>
        </p:spPr>
        <p:txBody>
          <a:bodyPr>
            <a:normAutofit/>
          </a:bodyPr>
          <a:lstStyle/>
          <a:p>
            <a:r>
              <a:rPr lang="en-US" sz="2800" b="1" dirty="0">
                <a:solidFill>
                  <a:srgbClr val="002060"/>
                </a:solidFill>
              </a:rPr>
              <a:t>Renal Glucose Re-absorption in Healthy Individuals</a:t>
            </a:r>
          </a:p>
        </p:txBody>
      </p:sp>
      <p:pic>
        <p:nvPicPr>
          <p:cNvPr id="4" name="Picture 41" descr="Large.png"/>
          <p:cNvPicPr>
            <a:picLocks noChangeAspect="1"/>
          </p:cNvPicPr>
          <p:nvPr/>
        </p:nvPicPr>
        <p:blipFill>
          <a:blip r:embed="rId2" cstate="print"/>
          <a:srcRect/>
          <a:stretch>
            <a:fillRect/>
          </a:stretch>
        </p:blipFill>
        <p:spPr bwMode="auto">
          <a:xfrm>
            <a:off x="4180088" y="3077544"/>
            <a:ext cx="1370717" cy="2586467"/>
          </a:xfrm>
          <a:prstGeom prst="rect">
            <a:avLst/>
          </a:prstGeom>
          <a:noFill/>
          <a:ln w="9525">
            <a:noFill/>
            <a:miter lim="800000"/>
            <a:headEnd/>
            <a:tailEnd/>
          </a:ln>
        </p:spPr>
      </p:pic>
      <p:pic>
        <p:nvPicPr>
          <p:cNvPr id="5" name="Picture 9" descr="Glucose.png"/>
          <p:cNvPicPr>
            <a:picLocks noChangeAspect="1"/>
          </p:cNvPicPr>
          <p:nvPr/>
        </p:nvPicPr>
        <p:blipFill>
          <a:blip r:embed="rId3" cstate="print"/>
          <a:srcRect/>
          <a:stretch>
            <a:fillRect/>
          </a:stretch>
        </p:blipFill>
        <p:spPr bwMode="auto">
          <a:xfrm>
            <a:off x="2395215" y="2014446"/>
            <a:ext cx="6867028" cy="4321987"/>
          </a:xfrm>
          <a:prstGeom prst="rect">
            <a:avLst/>
          </a:prstGeom>
          <a:noFill/>
          <a:ln w="9525">
            <a:noFill/>
            <a:miter lim="800000"/>
            <a:headEnd/>
            <a:tailEnd/>
          </a:ln>
        </p:spPr>
      </p:pic>
      <p:pic>
        <p:nvPicPr>
          <p:cNvPr id="6" name="Picture 9" descr="Glucose.png"/>
          <p:cNvPicPr>
            <a:picLocks noChangeAspect="1"/>
          </p:cNvPicPr>
          <p:nvPr/>
        </p:nvPicPr>
        <p:blipFill rotWithShape="1">
          <a:blip r:embed="rId3" cstate="print">
            <a:duotone>
              <a:prstClr val="black"/>
              <a:schemeClr val="accent2">
                <a:tint val="45000"/>
                <a:satMod val="400000"/>
              </a:schemeClr>
            </a:duotone>
          </a:blip>
          <a:srcRect l="47728" t="-1" r="13686" b="-901"/>
          <a:stretch/>
        </p:blipFill>
        <p:spPr bwMode="auto">
          <a:xfrm>
            <a:off x="5672666" y="2071595"/>
            <a:ext cx="2649699" cy="4361013"/>
          </a:xfrm>
          <a:prstGeom prst="rect">
            <a:avLst/>
          </a:prstGeom>
          <a:noFill/>
          <a:ln w="9525">
            <a:noFill/>
            <a:miter lim="800000"/>
            <a:headEnd/>
            <a:tailEnd/>
          </a:ln>
        </p:spPr>
      </p:pic>
      <p:pic>
        <p:nvPicPr>
          <p:cNvPr id="7" name="Picture 9" descr="Glucose.png"/>
          <p:cNvPicPr>
            <a:picLocks noChangeAspect="1"/>
          </p:cNvPicPr>
          <p:nvPr/>
        </p:nvPicPr>
        <p:blipFill rotWithShape="1">
          <a:blip r:embed="rId3" cstate="print">
            <a:duotone>
              <a:prstClr val="black"/>
              <a:schemeClr val="accent2">
                <a:tint val="45000"/>
                <a:satMod val="400000"/>
              </a:schemeClr>
            </a:duotone>
          </a:blip>
          <a:srcRect l="27137" t="-1" r="52438" b="-901"/>
          <a:stretch/>
        </p:blipFill>
        <p:spPr bwMode="auto">
          <a:xfrm>
            <a:off x="4258738" y="2071595"/>
            <a:ext cx="1402596" cy="4361013"/>
          </a:xfrm>
          <a:prstGeom prst="rect">
            <a:avLst/>
          </a:prstGeom>
          <a:noFill/>
          <a:ln w="9525">
            <a:noFill/>
            <a:miter lim="800000"/>
            <a:headEnd/>
            <a:tailEnd/>
          </a:ln>
        </p:spPr>
      </p:pic>
      <p:pic>
        <p:nvPicPr>
          <p:cNvPr id="8" name="Picture 9" descr="Glucose.png"/>
          <p:cNvPicPr>
            <a:picLocks noChangeAspect="1"/>
          </p:cNvPicPr>
          <p:nvPr/>
        </p:nvPicPr>
        <p:blipFill rotWithShape="1">
          <a:blip r:embed="rId3" cstate="print">
            <a:duotone>
              <a:prstClr val="black"/>
              <a:schemeClr val="accent2">
                <a:tint val="45000"/>
                <a:satMod val="400000"/>
              </a:schemeClr>
            </a:duotone>
          </a:blip>
          <a:srcRect r="72862" b="72662"/>
          <a:stretch/>
        </p:blipFill>
        <p:spPr bwMode="auto">
          <a:xfrm>
            <a:off x="2395211" y="2071596"/>
            <a:ext cx="1863532" cy="1181563"/>
          </a:xfrm>
          <a:prstGeom prst="rect">
            <a:avLst/>
          </a:prstGeom>
          <a:noFill/>
          <a:ln w="9525">
            <a:noFill/>
            <a:miter lim="800000"/>
            <a:headEnd/>
            <a:tailEnd/>
          </a:ln>
        </p:spPr>
      </p:pic>
      <p:pic>
        <p:nvPicPr>
          <p:cNvPr id="9" name="Picture 58" descr="Blood Tubes.png"/>
          <p:cNvPicPr>
            <a:picLocks noChangeAspect="1"/>
          </p:cNvPicPr>
          <p:nvPr/>
        </p:nvPicPr>
        <p:blipFill>
          <a:blip r:embed="rId4" cstate="print"/>
          <a:srcRect/>
          <a:stretch>
            <a:fillRect/>
          </a:stretch>
        </p:blipFill>
        <p:spPr bwMode="auto">
          <a:xfrm rot="-800787">
            <a:off x="1636886" y="1908001"/>
            <a:ext cx="1296807" cy="992207"/>
          </a:xfrm>
          <a:prstGeom prst="rect">
            <a:avLst/>
          </a:prstGeom>
          <a:noFill/>
          <a:ln w="9525">
            <a:noFill/>
            <a:miter lim="800000"/>
            <a:headEnd/>
            <a:tailEnd/>
          </a:ln>
        </p:spPr>
      </p:pic>
      <p:grpSp>
        <p:nvGrpSpPr>
          <p:cNvPr id="10" name="Group 47"/>
          <p:cNvGrpSpPr>
            <a:grpSpLocks/>
          </p:cNvGrpSpPr>
          <p:nvPr/>
        </p:nvGrpSpPr>
        <p:grpSpPr bwMode="auto">
          <a:xfrm>
            <a:off x="196133" y="1200751"/>
            <a:ext cx="2467093" cy="836607"/>
            <a:chOff x="1783124" y="898602"/>
            <a:chExt cx="1528120" cy="1030895"/>
          </a:xfrm>
        </p:grpSpPr>
        <p:grpSp>
          <p:nvGrpSpPr>
            <p:cNvPr id="11" name="Group 46"/>
            <p:cNvGrpSpPr>
              <a:grpSpLocks/>
            </p:cNvGrpSpPr>
            <p:nvPr/>
          </p:nvGrpSpPr>
          <p:grpSpPr bwMode="auto">
            <a:xfrm>
              <a:off x="1783124" y="898602"/>
              <a:ext cx="1528120" cy="792601"/>
              <a:chOff x="1783124" y="859187"/>
              <a:chExt cx="1528120" cy="792601"/>
            </a:xfrm>
          </p:grpSpPr>
          <p:sp>
            <p:nvSpPr>
              <p:cNvPr id="13" name="Rounded Rectangle 12"/>
              <p:cNvSpPr/>
              <p:nvPr/>
            </p:nvSpPr>
            <p:spPr>
              <a:xfrm>
                <a:off x="1794066" y="946241"/>
                <a:ext cx="1517177" cy="70554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053" fontAlgn="base">
                  <a:lnSpc>
                    <a:spcPct val="98000"/>
                  </a:lnSpc>
                  <a:spcBef>
                    <a:spcPct val="0"/>
                  </a:spcBef>
                  <a:spcAft>
                    <a:spcPct val="0"/>
                  </a:spcAft>
                  <a:defRPr/>
                </a:pPr>
                <a:endParaRPr lang="en-GB" sz="900" dirty="0">
                  <a:solidFill>
                    <a:srgbClr val="4D4D4F"/>
                  </a:solidFill>
                  <a:cs typeface="Arial" pitchFamily="34" charset="0"/>
                </a:endParaRPr>
              </a:p>
            </p:txBody>
          </p:sp>
          <p:sp>
            <p:nvSpPr>
              <p:cNvPr id="14" name="TextBox 4"/>
              <p:cNvSpPr txBox="1">
                <a:spLocks noChangeArrowheads="1"/>
              </p:cNvSpPr>
              <p:nvPr/>
            </p:nvSpPr>
            <p:spPr bwMode="auto">
              <a:xfrm>
                <a:off x="1783124" y="859187"/>
                <a:ext cx="1528120" cy="782841"/>
              </a:xfrm>
              <a:prstGeom prst="rect">
                <a:avLst/>
              </a:prstGeom>
              <a:noFill/>
              <a:ln w="9525">
                <a:noFill/>
                <a:miter lim="800000"/>
                <a:headEnd/>
                <a:tailEnd/>
              </a:ln>
            </p:spPr>
            <p:txBody>
              <a:bodyPr wrap="square">
                <a:spAutoFit/>
              </a:bodyPr>
              <a:lstStyle/>
              <a:p>
                <a:pPr algn="ctr" fontAlgn="base">
                  <a:lnSpc>
                    <a:spcPct val="98000"/>
                  </a:lnSpc>
                  <a:spcBef>
                    <a:spcPct val="0"/>
                  </a:spcBef>
                  <a:spcAft>
                    <a:spcPct val="0"/>
                  </a:spcAft>
                </a:pPr>
                <a:r>
                  <a:rPr lang="en-GB" dirty="0">
                    <a:solidFill>
                      <a:srgbClr val="4472C4">
                        <a:lumMod val="10000"/>
                      </a:srgbClr>
                    </a:solidFill>
                    <a:cs typeface="Arial" charset="0"/>
                  </a:rPr>
                  <a:t>Filtered glucose load 180 g/day¹</a:t>
                </a:r>
              </a:p>
            </p:txBody>
          </p:sp>
        </p:grpSp>
        <p:sp>
          <p:nvSpPr>
            <p:cNvPr id="12" name="Isosceles Triangle 11"/>
            <p:cNvSpPr/>
            <p:nvPr/>
          </p:nvSpPr>
          <p:spPr>
            <a:xfrm flipV="1">
              <a:off x="2450565" y="1718219"/>
              <a:ext cx="105861" cy="211278"/>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053" fontAlgn="base">
                <a:lnSpc>
                  <a:spcPct val="98000"/>
                </a:lnSpc>
                <a:spcBef>
                  <a:spcPct val="0"/>
                </a:spcBef>
                <a:spcAft>
                  <a:spcPct val="0"/>
                </a:spcAft>
                <a:defRPr/>
              </a:pPr>
              <a:endParaRPr lang="en-GB" sz="900" dirty="0">
                <a:solidFill>
                  <a:srgbClr val="4D4D4F"/>
                </a:solidFill>
                <a:cs typeface="Arial" pitchFamily="34" charset="0"/>
              </a:endParaRPr>
            </a:p>
          </p:txBody>
        </p:sp>
      </p:grpSp>
      <p:sp>
        <p:nvSpPr>
          <p:cNvPr id="15" name="Hexagon 14"/>
          <p:cNvSpPr/>
          <p:nvPr/>
        </p:nvSpPr>
        <p:spPr>
          <a:xfrm>
            <a:off x="2577557" y="2493224"/>
            <a:ext cx="171339" cy="110992"/>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16" name="Hexagon 15"/>
          <p:cNvSpPr/>
          <p:nvPr/>
        </p:nvSpPr>
        <p:spPr>
          <a:xfrm>
            <a:off x="2738831" y="2291419"/>
            <a:ext cx="174700" cy="110992"/>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17" name="Hexagon 16"/>
          <p:cNvSpPr/>
          <p:nvPr/>
        </p:nvSpPr>
        <p:spPr>
          <a:xfrm>
            <a:off x="3101674" y="2304873"/>
            <a:ext cx="178057" cy="110992"/>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18" name="Hexagon 17"/>
          <p:cNvSpPr/>
          <p:nvPr/>
        </p:nvSpPr>
        <p:spPr>
          <a:xfrm>
            <a:off x="2906815" y="2570584"/>
            <a:ext cx="174700" cy="110995"/>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19" name="Hexagon 18"/>
          <p:cNvSpPr/>
          <p:nvPr/>
        </p:nvSpPr>
        <p:spPr>
          <a:xfrm>
            <a:off x="3172219" y="2486499"/>
            <a:ext cx="174700" cy="114356"/>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20" name="Hexagon 19"/>
          <p:cNvSpPr/>
          <p:nvPr/>
        </p:nvSpPr>
        <p:spPr>
          <a:xfrm>
            <a:off x="3390595" y="2607583"/>
            <a:ext cx="174700" cy="114356"/>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21" name="Hexagon 20"/>
          <p:cNvSpPr/>
          <p:nvPr/>
        </p:nvSpPr>
        <p:spPr>
          <a:xfrm>
            <a:off x="2943767" y="2372143"/>
            <a:ext cx="174700" cy="114356"/>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grpSp>
        <p:nvGrpSpPr>
          <p:cNvPr id="22" name="Group 44"/>
          <p:cNvGrpSpPr>
            <a:grpSpLocks/>
          </p:cNvGrpSpPr>
          <p:nvPr/>
        </p:nvGrpSpPr>
        <p:grpSpPr bwMode="auto">
          <a:xfrm>
            <a:off x="2589443" y="4957911"/>
            <a:ext cx="1408828" cy="326875"/>
            <a:chOff x="3808704" y="4792416"/>
            <a:chExt cx="1019412" cy="326653"/>
          </a:xfrm>
        </p:grpSpPr>
        <p:sp>
          <p:nvSpPr>
            <p:cNvPr id="23" name="Rounded Rectangle 22"/>
            <p:cNvSpPr/>
            <p:nvPr/>
          </p:nvSpPr>
          <p:spPr>
            <a:xfrm>
              <a:off x="3905453" y="4792416"/>
              <a:ext cx="779953" cy="32665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053" fontAlgn="base">
                <a:lnSpc>
                  <a:spcPct val="98000"/>
                </a:lnSpc>
                <a:spcBef>
                  <a:spcPct val="0"/>
                </a:spcBef>
                <a:spcAft>
                  <a:spcPct val="0"/>
                </a:spcAft>
                <a:defRPr/>
              </a:pPr>
              <a:endParaRPr lang="en-GB" sz="900" dirty="0">
                <a:solidFill>
                  <a:srgbClr val="4D4D4F"/>
                </a:solidFill>
                <a:cs typeface="Arial" pitchFamily="34" charset="0"/>
              </a:endParaRPr>
            </a:p>
          </p:txBody>
        </p:sp>
        <p:sp>
          <p:nvSpPr>
            <p:cNvPr id="24" name="TextBox 14"/>
            <p:cNvSpPr txBox="1">
              <a:spLocks noChangeArrowheads="1"/>
            </p:cNvSpPr>
            <p:nvPr/>
          </p:nvSpPr>
          <p:spPr bwMode="auto">
            <a:xfrm>
              <a:off x="3808704" y="4794461"/>
              <a:ext cx="1019412" cy="318333"/>
            </a:xfrm>
            <a:prstGeom prst="rect">
              <a:avLst/>
            </a:prstGeom>
            <a:noFill/>
            <a:ln w="9525">
              <a:noFill/>
              <a:miter lim="800000"/>
              <a:headEnd/>
              <a:tailEnd/>
            </a:ln>
          </p:spPr>
          <p:txBody>
            <a:bodyPr wrap="square">
              <a:spAutoFit/>
            </a:bodyPr>
            <a:lstStyle/>
            <a:p>
              <a:pPr algn="ctr" fontAlgn="base">
                <a:lnSpc>
                  <a:spcPct val="98000"/>
                </a:lnSpc>
                <a:spcBef>
                  <a:spcPct val="0"/>
                </a:spcBef>
                <a:spcAft>
                  <a:spcPct val="0"/>
                </a:spcAft>
              </a:pPr>
              <a:r>
                <a:rPr lang="en-GB" sz="1500" dirty="0">
                  <a:solidFill>
                    <a:srgbClr val="4472C4">
                      <a:lumMod val="10000"/>
                    </a:srgbClr>
                  </a:solidFill>
                  <a:cs typeface="Arial" charset="0"/>
                </a:rPr>
                <a:t>SGLT</a:t>
              </a:r>
              <a:r>
                <a:rPr lang="en-GB" sz="1500" baseline="-25000" dirty="0">
                  <a:solidFill>
                    <a:srgbClr val="4472C4">
                      <a:lumMod val="10000"/>
                    </a:srgbClr>
                  </a:solidFill>
                  <a:cs typeface="Arial" charset="0"/>
                </a:rPr>
                <a:t>1</a:t>
              </a:r>
            </a:p>
          </p:txBody>
        </p:sp>
      </p:grpSp>
      <p:grpSp>
        <p:nvGrpSpPr>
          <p:cNvPr id="25" name="Group 43"/>
          <p:cNvGrpSpPr>
            <a:grpSpLocks/>
          </p:cNvGrpSpPr>
          <p:nvPr/>
        </p:nvGrpSpPr>
        <p:grpSpPr bwMode="auto">
          <a:xfrm>
            <a:off x="1374817" y="3229952"/>
            <a:ext cx="1666363" cy="554648"/>
            <a:chOff x="3037927" y="2179375"/>
            <a:chExt cx="1252028" cy="555559"/>
          </a:xfrm>
        </p:grpSpPr>
        <p:sp>
          <p:nvSpPr>
            <p:cNvPr id="26" name="Rounded Rectangle 25"/>
            <p:cNvSpPr/>
            <p:nvPr/>
          </p:nvSpPr>
          <p:spPr>
            <a:xfrm>
              <a:off x="3161615" y="2179375"/>
              <a:ext cx="985279" cy="37713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27" name="TextBox 7"/>
            <p:cNvSpPr txBox="1">
              <a:spLocks noChangeArrowheads="1"/>
            </p:cNvSpPr>
            <p:nvPr/>
          </p:nvSpPr>
          <p:spPr bwMode="auto">
            <a:xfrm>
              <a:off x="3037927" y="2189274"/>
              <a:ext cx="1252028" cy="545660"/>
            </a:xfrm>
            <a:prstGeom prst="rect">
              <a:avLst/>
            </a:prstGeom>
            <a:noFill/>
            <a:ln w="9525">
              <a:noFill/>
              <a:miter lim="800000"/>
              <a:headEnd/>
              <a:tailEnd/>
            </a:ln>
          </p:spPr>
          <p:txBody>
            <a:bodyPr>
              <a:spAutoFit/>
            </a:bodyPr>
            <a:lstStyle/>
            <a:p>
              <a:pPr algn="ctr" fontAlgn="base">
                <a:lnSpc>
                  <a:spcPct val="98000"/>
                </a:lnSpc>
                <a:spcBef>
                  <a:spcPct val="0"/>
                </a:spcBef>
                <a:spcAft>
                  <a:spcPct val="0"/>
                </a:spcAft>
              </a:pPr>
              <a:r>
                <a:rPr lang="en-GB" sz="1500" dirty="0">
                  <a:solidFill>
                    <a:srgbClr val="4472C4">
                      <a:lumMod val="10000"/>
                    </a:srgbClr>
                  </a:solidFill>
                  <a:cs typeface="Arial" charset="0"/>
                </a:rPr>
                <a:t>SGLT</a:t>
              </a:r>
              <a:r>
                <a:rPr lang="en-GB" sz="1500" baseline="-25000" dirty="0">
                  <a:solidFill>
                    <a:srgbClr val="4472C4">
                      <a:lumMod val="10000"/>
                    </a:srgbClr>
                  </a:solidFill>
                  <a:cs typeface="Arial" charset="0"/>
                </a:rPr>
                <a:t>2</a:t>
              </a:r>
            </a:p>
            <a:p>
              <a:pPr algn="ctr" fontAlgn="base">
                <a:lnSpc>
                  <a:spcPct val="98000"/>
                </a:lnSpc>
                <a:spcBef>
                  <a:spcPct val="0"/>
                </a:spcBef>
                <a:spcAft>
                  <a:spcPct val="0"/>
                </a:spcAft>
              </a:pPr>
              <a:endParaRPr lang="en-GB" sz="1500" dirty="0">
                <a:solidFill>
                  <a:srgbClr val="4D4D4F"/>
                </a:solidFill>
                <a:cs typeface="Arial" charset="0"/>
              </a:endParaRPr>
            </a:p>
          </p:txBody>
        </p:sp>
      </p:grpSp>
      <p:grpSp>
        <p:nvGrpSpPr>
          <p:cNvPr id="28" name="Group 34"/>
          <p:cNvGrpSpPr>
            <a:grpSpLocks/>
          </p:cNvGrpSpPr>
          <p:nvPr/>
        </p:nvGrpSpPr>
        <p:grpSpPr bwMode="auto">
          <a:xfrm>
            <a:off x="2545977" y="5344475"/>
            <a:ext cx="1420464" cy="644525"/>
            <a:chOff x="2045738" y="4855793"/>
            <a:chExt cx="1114151" cy="673721"/>
          </a:xfrm>
        </p:grpSpPr>
        <p:sp>
          <p:nvSpPr>
            <p:cNvPr id="29" name="Rounded Rectangle 28"/>
            <p:cNvSpPr/>
            <p:nvPr/>
          </p:nvSpPr>
          <p:spPr>
            <a:xfrm>
              <a:off x="2059801" y="4855793"/>
              <a:ext cx="1086025" cy="67372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30" name="TextBox 18"/>
            <p:cNvSpPr txBox="1">
              <a:spLocks noChangeArrowheads="1"/>
            </p:cNvSpPr>
            <p:nvPr/>
          </p:nvSpPr>
          <p:spPr bwMode="auto">
            <a:xfrm>
              <a:off x="2045738" y="5009650"/>
              <a:ext cx="1114151" cy="348729"/>
            </a:xfrm>
            <a:prstGeom prst="rect">
              <a:avLst/>
            </a:prstGeom>
            <a:noFill/>
            <a:ln w="9525">
              <a:noFill/>
              <a:miter lim="800000"/>
              <a:headEnd/>
              <a:tailEnd/>
            </a:ln>
          </p:spPr>
          <p:txBody>
            <a:bodyPr>
              <a:spAutoFit/>
            </a:bodyPr>
            <a:lstStyle/>
            <a:p>
              <a:pPr algn="ctr" fontAlgn="base">
                <a:lnSpc>
                  <a:spcPct val="98000"/>
                </a:lnSpc>
                <a:spcBef>
                  <a:spcPct val="0"/>
                </a:spcBef>
                <a:spcAft>
                  <a:spcPct val="0"/>
                </a:spcAft>
              </a:pPr>
              <a:r>
                <a:rPr lang="en-GB" sz="1600" dirty="0">
                  <a:solidFill>
                    <a:srgbClr val="4472C4">
                      <a:lumMod val="10000"/>
                    </a:srgbClr>
                  </a:solidFill>
                  <a:cs typeface="Arial" charset="0"/>
                </a:rPr>
                <a:t>~ 10%</a:t>
              </a:r>
            </a:p>
          </p:txBody>
        </p:sp>
      </p:grpSp>
      <p:sp>
        <p:nvSpPr>
          <p:cNvPr id="31" name="Down Arrow 30"/>
          <p:cNvSpPr/>
          <p:nvPr/>
        </p:nvSpPr>
        <p:spPr>
          <a:xfrm rot="3074688">
            <a:off x="3291997" y="3145283"/>
            <a:ext cx="972027" cy="1132185"/>
          </a:xfrm>
          <a:prstGeom prst="down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b="1" u="sng" dirty="0">
              <a:solidFill>
                <a:srgbClr val="4D4D4F"/>
              </a:solidFill>
              <a:cs typeface="Arial" pitchFamily="34" charset="0"/>
            </a:endParaRPr>
          </a:p>
        </p:txBody>
      </p:sp>
      <p:sp>
        <p:nvSpPr>
          <p:cNvPr id="32" name="Down Arrow 31"/>
          <p:cNvSpPr/>
          <p:nvPr/>
        </p:nvSpPr>
        <p:spPr>
          <a:xfrm rot="3074688">
            <a:off x="4065995" y="4280235"/>
            <a:ext cx="376703" cy="433388"/>
          </a:xfrm>
          <a:prstGeom prst="down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b="1" u="sng" dirty="0">
              <a:solidFill>
                <a:srgbClr val="4D4D4F"/>
              </a:solidFill>
              <a:cs typeface="Arial" pitchFamily="34" charset="0"/>
            </a:endParaRPr>
          </a:p>
        </p:txBody>
      </p:sp>
      <p:grpSp>
        <p:nvGrpSpPr>
          <p:cNvPr id="33" name="Group 28"/>
          <p:cNvGrpSpPr>
            <a:grpSpLocks/>
          </p:cNvGrpSpPr>
          <p:nvPr/>
        </p:nvGrpSpPr>
        <p:grpSpPr bwMode="auto">
          <a:xfrm>
            <a:off x="1237073" y="3677147"/>
            <a:ext cx="1941851" cy="1009492"/>
            <a:chOff x="1089942" y="3127089"/>
            <a:chExt cx="1456490" cy="1011405"/>
          </a:xfrm>
        </p:grpSpPr>
        <p:sp>
          <p:nvSpPr>
            <p:cNvPr id="34" name="Rounded Rectangle 33"/>
            <p:cNvSpPr/>
            <p:nvPr/>
          </p:nvSpPr>
          <p:spPr>
            <a:xfrm>
              <a:off x="1089942" y="3127089"/>
              <a:ext cx="1456490" cy="101140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35" name="TextBox 19"/>
            <p:cNvSpPr txBox="1">
              <a:spLocks noChangeArrowheads="1"/>
            </p:cNvSpPr>
            <p:nvPr/>
          </p:nvSpPr>
          <p:spPr bwMode="auto">
            <a:xfrm>
              <a:off x="1236548" y="3454087"/>
              <a:ext cx="1114151" cy="334249"/>
            </a:xfrm>
            <a:prstGeom prst="rect">
              <a:avLst/>
            </a:prstGeom>
            <a:noFill/>
            <a:ln w="9525">
              <a:noFill/>
              <a:miter lim="800000"/>
              <a:headEnd/>
              <a:tailEnd/>
            </a:ln>
          </p:spPr>
          <p:txBody>
            <a:bodyPr>
              <a:spAutoFit/>
            </a:bodyPr>
            <a:lstStyle/>
            <a:p>
              <a:pPr algn="ctr" fontAlgn="base">
                <a:lnSpc>
                  <a:spcPct val="98000"/>
                </a:lnSpc>
                <a:spcBef>
                  <a:spcPct val="0"/>
                </a:spcBef>
                <a:spcAft>
                  <a:spcPct val="0"/>
                </a:spcAft>
              </a:pPr>
              <a:r>
                <a:rPr lang="en-GB" sz="1600" dirty="0">
                  <a:solidFill>
                    <a:srgbClr val="4472C4">
                      <a:lumMod val="10000"/>
                    </a:srgbClr>
                  </a:solidFill>
                  <a:cs typeface="Arial" charset="0"/>
                </a:rPr>
                <a:t>~ 90%</a:t>
              </a:r>
            </a:p>
          </p:txBody>
        </p:sp>
      </p:grpSp>
      <p:pic>
        <p:nvPicPr>
          <p:cNvPr id="36" name="Picture 9" descr="Glucose.png"/>
          <p:cNvPicPr>
            <a:picLocks noChangeAspect="1"/>
          </p:cNvPicPr>
          <p:nvPr/>
        </p:nvPicPr>
        <p:blipFill rotWithShape="1">
          <a:blip r:embed="rId3" cstate="print">
            <a:duotone>
              <a:prstClr val="black"/>
              <a:schemeClr val="accent2">
                <a:tint val="45000"/>
                <a:satMod val="400000"/>
              </a:schemeClr>
            </a:duotone>
          </a:blip>
          <a:srcRect l="86504" t="-1" r="-1907" b="-901"/>
          <a:stretch/>
        </p:blipFill>
        <p:spPr bwMode="auto">
          <a:xfrm>
            <a:off x="8335443" y="2071595"/>
            <a:ext cx="1057708" cy="4361013"/>
          </a:xfrm>
          <a:prstGeom prst="rect">
            <a:avLst/>
          </a:prstGeom>
          <a:noFill/>
          <a:ln w="9525">
            <a:noFill/>
            <a:miter lim="800000"/>
            <a:headEnd/>
            <a:tailEnd/>
          </a:ln>
        </p:spPr>
      </p:pic>
      <p:sp>
        <p:nvSpPr>
          <p:cNvPr id="37" name="Text Placeholder 9"/>
          <p:cNvSpPr txBox="1">
            <a:spLocks/>
          </p:cNvSpPr>
          <p:nvPr/>
        </p:nvSpPr>
        <p:spPr>
          <a:xfrm>
            <a:off x="2090057" y="6469317"/>
            <a:ext cx="9977121" cy="430157"/>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100" dirty="0"/>
              <a:t>1-Diabetic Medicine. 2010; 27(2): 136-42.</a:t>
            </a:r>
            <a:endParaRPr lang="en-GB" sz="1100" dirty="0"/>
          </a:p>
        </p:txBody>
      </p:sp>
    </p:spTree>
    <p:extLst>
      <p:ext uri="{BB962C8B-B14F-4D97-AF65-F5344CB8AC3E}">
        <p14:creationId xmlns:p14="http://schemas.microsoft.com/office/powerpoint/2010/main" val="1043245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900"/>
                                        <p:tgtEl>
                                          <p:spTgt spid="8"/>
                                        </p:tgtEl>
                                      </p:cBhvr>
                                    </p:animEffect>
                                  </p:childTnLst>
                                </p:cTn>
                              </p:par>
                              <p:par>
                                <p:cTn id="8" presetID="10" presetClass="entr" presetSubtype="0" fill="hold" grpId="1" nodeType="withEffect">
                                  <p:stCondLst>
                                    <p:cond delay="40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700"/>
                                        <p:tgtEl>
                                          <p:spTgt spid="15"/>
                                        </p:tgtEl>
                                      </p:cBhvr>
                                    </p:animEffect>
                                  </p:childTnLst>
                                </p:cTn>
                              </p:par>
                              <p:par>
                                <p:cTn id="11" presetID="0" presetClass="path" presetSubtype="0" accel="50000" decel="50000" fill="hold" grpId="2" nodeType="withEffect">
                                  <p:stCondLst>
                                    <p:cond delay="400"/>
                                  </p:stCondLst>
                                  <p:childTnLst>
                                    <p:animMotion origin="layout" path="M 0 0 L -0.03072 0.00139 L -0.04791 0.00209 L -0.08593 -0.04514 " pathEditMode="relative" ptsTypes="AAAA">
                                      <p:cBhvr>
                                        <p:cTn id="12" dur="2000" spd="-100000" fill="hold"/>
                                        <p:tgtEl>
                                          <p:spTgt spid="15"/>
                                        </p:tgtEl>
                                        <p:attrNameLst>
                                          <p:attrName>ppt_x</p:attrName>
                                          <p:attrName>ppt_y</p:attrName>
                                        </p:attrNameLst>
                                      </p:cBhvr>
                                    </p:animMotion>
                                  </p:childTnLst>
                                </p:cTn>
                              </p:par>
                              <p:par>
                                <p:cTn id="13" presetID="10" presetClass="entr" presetSubtype="0" fill="hold" grpId="1" nodeType="withEffect">
                                  <p:stCondLst>
                                    <p:cond delay="10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700"/>
                                        <p:tgtEl>
                                          <p:spTgt spid="16"/>
                                        </p:tgtEl>
                                      </p:cBhvr>
                                    </p:animEffect>
                                  </p:childTnLst>
                                </p:cTn>
                              </p:par>
                              <p:par>
                                <p:cTn id="16" presetID="0" presetClass="path" presetSubtype="0" accel="50000" decel="50000" fill="hold" grpId="2" nodeType="withEffect">
                                  <p:stCondLst>
                                    <p:cond delay="100"/>
                                  </p:stCondLst>
                                  <p:childTnLst>
                                    <p:animMotion origin="layout" path="M 0 0 L -0.02084 0.02153 L -0.04479 0.02987 L -0.06042 0.02639 L -0.10365 -0.02222 " pathEditMode="relative" ptsTypes="AAAAA">
                                      <p:cBhvr>
                                        <p:cTn id="17" dur="1700" spd="-100000" fill="hold"/>
                                        <p:tgtEl>
                                          <p:spTgt spid="16"/>
                                        </p:tgtEl>
                                        <p:attrNameLst>
                                          <p:attrName>ppt_x</p:attrName>
                                          <p:attrName>ppt_y</p:attrName>
                                        </p:attrNameLst>
                                      </p:cBhvr>
                                    </p:animMotion>
                                  </p:childTnLst>
                                </p:cTn>
                              </p:par>
                              <p:par>
                                <p:cTn id="18" presetID="10" presetClass="entr" presetSubtype="0" fill="hold" grpId="1" nodeType="withEffect">
                                  <p:stCondLst>
                                    <p:cond delay="50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700"/>
                                        <p:tgtEl>
                                          <p:spTgt spid="17"/>
                                        </p:tgtEl>
                                      </p:cBhvr>
                                    </p:animEffect>
                                  </p:childTnLst>
                                </p:cTn>
                              </p:par>
                              <p:par>
                                <p:cTn id="21" presetID="0" presetClass="path" presetSubtype="0" accel="50000" decel="50000" fill="hold" grpId="2" nodeType="withEffect">
                                  <p:stCondLst>
                                    <p:cond delay="500"/>
                                  </p:stCondLst>
                                  <p:childTnLst>
                                    <p:animMotion origin="layout" path="M 0 0 L -0.02709 0.02153 L -0.0448 0.025 L -0.06719 0.02431 L -0.0875 0.03681 L -0.11771 0.00695 L -0.14271 -0.01527 " pathEditMode="relative" ptsTypes="AAAAAAA">
                                      <p:cBhvr>
                                        <p:cTn id="22" dur="2000" spd="-100000" fill="hold"/>
                                        <p:tgtEl>
                                          <p:spTgt spid="17"/>
                                        </p:tgtEl>
                                        <p:attrNameLst>
                                          <p:attrName>ppt_x</p:attrName>
                                          <p:attrName>ppt_y</p:attrName>
                                        </p:attrNameLst>
                                      </p:cBhvr>
                                    </p:animMotion>
                                  </p:childTnLst>
                                </p:cTn>
                              </p:par>
                              <p:par>
                                <p:cTn id="23" presetID="10" presetClass="entr" presetSubtype="0" fill="hold" grpId="1"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100"/>
                                        <p:tgtEl>
                                          <p:spTgt spid="18"/>
                                        </p:tgtEl>
                                      </p:cBhvr>
                                    </p:animEffect>
                                  </p:childTnLst>
                                </p:cTn>
                              </p:par>
                              <p:par>
                                <p:cTn id="26" presetID="0" presetClass="path" presetSubtype="0" accel="50000" decel="50000" fill="hold" grpId="2" nodeType="withEffect">
                                  <p:stCondLst>
                                    <p:cond delay="200"/>
                                  </p:stCondLst>
                                  <p:childTnLst>
                                    <p:animMotion origin="layout" path="M 0 0 L -0.0401 -0.01389 L -0.06979 -0.00834 L -0.11927 -0.05695 " pathEditMode="relative" ptsTypes="AAAA">
                                      <p:cBhvr>
                                        <p:cTn id="27" dur="2000" spd="-100000" fill="hold"/>
                                        <p:tgtEl>
                                          <p:spTgt spid="18"/>
                                        </p:tgtEl>
                                        <p:attrNameLst>
                                          <p:attrName>ppt_x</p:attrName>
                                          <p:attrName>ppt_y</p:attrName>
                                        </p:attrNameLst>
                                      </p:cBhvr>
                                    </p:animMotion>
                                  </p:childTnLst>
                                </p:cTn>
                              </p:par>
                              <p:par>
                                <p:cTn id="28" presetID="10" presetClass="entr" presetSubtype="0" fill="hold" grpId="1" nodeType="withEffect">
                                  <p:stCondLst>
                                    <p:cond delay="20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600"/>
                                        <p:tgtEl>
                                          <p:spTgt spid="19"/>
                                        </p:tgtEl>
                                      </p:cBhvr>
                                    </p:animEffect>
                                  </p:childTnLst>
                                </p:cTn>
                              </p:par>
                              <p:par>
                                <p:cTn id="31" presetID="0" presetClass="path" presetSubtype="0" accel="50000" decel="50000" fill="hold" grpId="2" nodeType="withEffect">
                                  <p:stCondLst>
                                    <p:cond delay="200"/>
                                  </p:stCondLst>
                                  <p:childTnLst>
                                    <p:animMotion origin="layout" path="M 0 0 L -0.03177 -0.00208 L -0.04635 -0.01111 L -0.05989 -0.00347 L -0.08177 0.0007 L -0.09739 -0.00139 L -0.1375 -0.03541 " pathEditMode="relative" ptsTypes="AAAAAAA">
                                      <p:cBhvr>
                                        <p:cTn id="32" dur="1400" spd="-100000" fill="hold"/>
                                        <p:tgtEl>
                                          <p:spTgt spid="19"/>
                                        </p:tgtEl>
                                        <p:attrNameLst>
                                          <p:attrName>ppt_x</p:attrName>
                                          <p:attrName>ppt_y</p:attrName>
                                        </p:attrNameLst>
                                      </p:cBhvr>
                                    </p:animMotion>
                                  </p:childTnLst>
                                </p:cTn>
                              </p:par>
                              <p:par>
                                <p:cTn id="33" presetID="10" presetClass="entr" presetSubtype="0" fill="hold" grpId="1" nodeType="withEffect">
                                  <p:stCondLst>
                                    <p:cond delay="40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600"/>
                                        <p:tgtEl>
                                          <p:spTgt spid="20"/>
                                        </p:tgtEl>
                                      </p:cBhvr>
                                    </p:animEffect>
                                  </p:childTnLst>
                                </p:cTn>
                              </p:par>
                              <p:par>
                                <p:cTn id="36" presetID="0" presetClass="path" presetSubtype="0" accel="50000" decel="50000" fill="hold" grpId="2" nodeType="withEffect">
                                  <p:stCondLst>
                                    <p:cond delay="500"/>
                                  </p:stCondLst>
                                  <p:childTnLst>
                                    <p:animMotion origin="layout" path="M 0 0 L -0.0323 -0.01528 L -0.06042 -0.01944 L -0.08907 -0.01944 L -0.10886 -0.01319 L -0.17032 -0.07778 " pathEditMode="relative" ptsTypes="AAAAAA">
                                      <p:cBhvr>
                                        <p:cTn id="37" dur="2000" spd="-100000" fill="hold"/>
                                        <p:tgtEl>
                                          <p:spTgt spid="20"/>
                                        </p:tgtEl>
                                        <p:attrNameLst>
                                          <p:attrName>ppt_x</p:attrName>
                                          <p:attrName>ppt_y</p:attrName>
                                        </p:attrNameLst>
                                      </p:cBhvr>
                                    </p:animMotion>
                                  </p:childTnLst>
                                </p:cTn>
                              </p:par>
                              <p:par>
                                <p:cTn id="38" presetID="10" presetClass="entr" presetSubtype="0" fill="hold" grpId="1" nodeType="withEffect">
                                  <p:stCondLst>
                                    <p:cond delay="40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600"/>
                                        <p:tgtEl>
                                          <p:spTgt spid="21"/>
                                        </p:tgtEl>
                                      </p:cBhvr>
                                    </p:animEffect>
                                  </p:childTnLst>
                                </p:cTn>
                              </p:par>
                              <p:par>
                                <p:cTn id="41" presetID="0" presetClass="path" presetSubtype="0" accel="50000" decel="50000" fill="hold" grpId="2" nodeType="withEffect">
                                  <p:stCondLst>
                                    <p:cond delay="400"/>
                                  </p:stCondLst>
                                  <p:childTnLst>
                                    <p:animMotion origin="layout" path="M 0 0 L -0.02083 0.01319 L -0.03385 0.01458 L -0.05312 0.01597 L -0.0677 0.0243 L -0.12187 -0.04028 " pathEditMode="relative" ptsTypes="AAAAAA">
                                      <p:cBhvr>
                                        <p:cTn id="42" dur="2000" spd="-100000" fill="hold"/>
                                        <p:tgtEl>
                                          <p:spTgt spid="21"/>
                                        </p:tgtEl>
                                        <p:attrNameLst>
                                          <p:attrName>ppt_x</p:attrName>
                                          <p:attrName>ppt_y</p:attrName>
                                        </p:attrNameLst>
                                      </p:cBhvr>
                                    </p:animMotion>
                                  </p:childTnLst>
                                </p:cTn>
                              </p:par>
                              <p:par>
                                <p:cTn id="43" presetID="47"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53" presetClass="entr" presetSubtype="0" fill="hold" nodeType="clickEffect">
                                  <p:stCondLst>
                                    <p:cond delay="3800"/>
                                  </p:stCondLst>
                                  <p:childTnLst>
                                    <p:set>
                                      <p:cBhvr>
                                        <p:cTn id="51" dur="1" fill="hold">
                                          <p:stCondLst>
                                            <p:cond delay="0"/>
                                          </p:stCondLst>
                                        </p:cTn>
                                        <p:tgtEl>
                                          <p:spTgt spid="22"/>
                                        </p:tgtEl>
                                        <p:attrNameLst>
                                          <p:attrName>style.visibility</p:attrName>
                                        </p:attrNameLst>
                                      </p:cBhvr>
                                      <p:to>
                                        <p:strVal val="visible"/>
                                      </p:to>
                                    </p:set>
                                    <p:anim calcmode="lin" valueType="num">
                                      <p:cBhvr>
                                        <p:cTn id="52" dur="1000" fill="hold"/>
                                        <p:tgtEl>
                                          <p:spTgt spid="22"/>
                                        </p:tgtEl>
                                        <p:attrNameLst>
                                          <p:attrName>ppt_w</p:attrName>
                                        </p:attrNameLst>
                                      </p:cBhvr>
                                      <p:tavLst>
                                        <p:tav tm="0">
                                          <p:val>
                                            <p:fltVal val="0"/>
                                          </p:val>
                                        </p:tav>
                                        <p:tav tm="100000">
                                          <p:val>
                                            <p:strVal val="#ppt_w"/>
                                          </p:val>
                                        </p:tav>
                                      </p:tavLst>
                                    </p:anim>
                                    <p:anim calcmode="lin" valueType="num">
                                      <p:cBhvr>
                                        <p:cTn id="53" dur="1000" fill="hold"/>
                                        <p:tgtEl>
                                          <p:spTgt spid="22"/>
                                        </p:tgtEl>
                                        <p:attrNameLst>
                                          <p:attrName>ppt_h</p:attrName>
                                        </p:attrNameLst>
                                      </p:cBhvr>
                                      <p:tavLst>
                                        <p:tav tm="0">
                                          <p:val>
                                            <p:fltVal val="0"/>
                                          </p:val>
                                        </p:tav>
                                        <p:tav tm="100000">
                                          <p:val>
                                            <p:strVal val="#ppt_h"/>
                                          </p:val>
                                        </p:tav>
                                      </p:tavLst>
                                    </p:anim>
                                    <p:animEffect transition="in" filter="fade">
                                      <p:cBhvr>
                                        <p:cTn id="54" dur="1000"/>
                                        <p:tgtEl>
                                          <p:spTgt spid="22"/>
                                        </p:tgtEl>
                                      </p:cBhvr>
                                    </p:animEffect>
                                  </p:childTnLst>
                                </p:cTn>
                              </p:par>
                              <p:par>
                                <p:cTn id="55" presetID="53" presetClass="entr" presetSubtype="0" fill="hold" nodeType="withEffect">
                                  <p:stCondLst>
                                    <p:cond delay="3800"/>
                                  </p:stCondLst>
                                  <p:childTnLst>
                                    <p:set>
                                      <p:cBhvr>
                                        <p:cTn id="56" dur="1" fill="hold">
                                          <p:stCondLst>
                                            <p:cond delay="0"/>
                                          </p:stCondLst>
                                        </p:cTn>
                                        <p:tgtEl>
                                          <p:spTgt spid="25"/>
                                        </p:tgtEl>
                                        <p:attrNameLst>
                                          <p:attrName>style.visibility</p:attrName>
                                        </p:attrNameLst>
                                      </p:cBhvr>
                                      <p:to>
                                        <p:strVal val="visible"/>
                                      </p:to>
                                    </p:set>
                                    <p:anim calcmode="lin" valueType="num">
                                      <p:cBhvr>
                                        <p:cTn id="57" dur="1000" fill="hold"/>
                                        <p:tgtEl>
                                          <p:spTgt spid="25"/>
                                        </p:tgtEl>
                                        <p:attrNameLst>
                                          <p:attrName>ppt_w</p:attrName>
                                        </p:attrNameLst>
                                      </p:cBhvr>
                                      <p:tavLst>
                                        <p:tav tm="0">
                                          <p:val>
                                            <p:fltVal val="0"/>
                                          </p:val>
                                        </p:tav>
                                        <p:tav tm="100000">
                                          <p:val>
                                            <p:strVal val="#ppt_w"/>
                                          </p:val>
                                        </p:tav>
                                      </p:tavLst>
                                    </p:anim>
                                    <p:anim calcmode="lin" valueType="num">
                                      <p:cBhvr>
                                        <p:cTn id="58" dur="1000" fill="hold"/>
                                        <p:tgtEl>
                                          <p:spTgt spid="25"/>
                                        </p:tgtEl>
                                        <p:attrNameLst>
                                          <p:attrName>ppt_h</p:attrName>
                                        </p:attrNameLst>
                                      </p:cBhvr>
                                      <p:tavLst>
                                        <p:tav tm="0">
                                          <p:val>
                                            <p:fltVal val="0"/>
                                          </p:val>
                                        </p:tav>
                                        <p:tav tm="100000">
                                          <p:val>
                                            <p:strVal val="#ppt_h"/>
                                          </p:val>
                                        </p:tav>
                                      </p:tavLst>
                                    </p:anim>
                                    <p:animEffect transition="in" filter="fade">
                                      <p:cBhvr>
                                        <p:cTn id="59" dur="1000"/>
                                        <p:tgtEl>
                                          <p:spTgt spid="25"/>
                                        </p:tgtEl>
                                      </p:cBhvr>
                                    </p:animEffect>
                                  </p:childTnLst>
                                </p:cTn>
                              </p:par>
                              <p:par>
                                <p:cTn id="60" presetID="18" presetClass="entr" presetSubtype="6" fill="hold" nodeType="withEffect">
                                  <p:stCondLst>
                                    <p:cond delay="1600"/>
                                  </p:stCondLst>
                                  <p:childTnLst>
                                    <p:set>
                                      <p:cBhvr>
                                        <p:cTn id="61" dur="1" fill="hold">
                                          <p:stCondLst>
                                            <p:cond delay="0"/>
                                          </p:stCondLst>
                                        </p:cTn>
                                        <p:tgtEl>
                                          <p:spTgt spid="7"/>
                                        </p:tgtEl>
                                        <p:attrNameLst>
                                          <p:attrName>style.visibility</p:attrName>
                                        </p:attrNameLst>
                                      </p:cBhvr>
                                      <p:to>
                                        <p:strVal val="visible"/>
                                      </p:to>
                                    </p:set>
                                    <p:animEffect transition="in" filter="strips(downRight)">
                                      <p:cBhvr>
                                        <p:cTn id="62" dur="3400"/>
                                        <p:tgtEl>
                                          <p:spTgt spid="7"/>
                                        </p:tgtEl>
                                      </p:cBhvr>
                                    </p:animEffect>
                                  </p:childTnLst>
                                </p:cTn>
                              </p:par>
                              <p:par>
                                <p:cTn id="63" presetID="18" presetClass="entr" presetSubtype="9" fill="hold" nodeType="withEffect">
                                  <p:stCondLst>
                                    <p:cond delay="5100"/>
                                  </p:stCondLst>
                                  <p:childTnLst>
                                    <p:set>
                                      <p:cBhvr>
                                        <p:cTn id="64" dur="1" fill="hold">
                                          <p:stCondLst>
                                            <p:cond delay="0"/>
                                          </p:stCondLst>
                                        </p:cTn>
                                        <p:tgtEl>
                                          <p:spTgt spid="6"/>
                                        </p:tgtEl>
                                        <p:attrNameLst>
                                          <p:attrName>style.visibility</p:attrName>
                                        </p:attrNameLst>
                                      </p:cBhvr>
                                      <p:to>
                                        <p:strVal val="visible"/>
                                      </p:to>
                                    </p:set>
                                    <p:animEffect transition="in" filter="strips(upLeft)">
                                      <p:cBhvr>
                                        <p:cTn id="65" dur="1300"/>
                                        <p:tgtEl>
                                          <p:spTgt spid="6"/>
                                        </p:tgtEl>
                                      </p:cBhvr>
                                    </p:animEffect>
                                  </p:childTnLst>
                                </p:cTn>
                              </p:par>
                              <p:par>
                                <p:cTn id="66" presetID="18" presetClass="entr" presetSubtype="6" fill="hold" nodeType="withEffect">
                                  <p:stCondLst>
                                    <p:cond delay="5300"/>
                                  </p:stCondLst>
                                  <p:childTnLst>
                                    <p:set>
                                      <p:cBhvr>
                                        <p:cTn id="67" dur="1" fill="hold">
                                          <p:stCondLst>
                                            <p:cond delay="0"/>
                                          </p:stCondLst>
                                        </p:cTn>
                                        <p:tgtEl>
                                          <p:spTgt spid="36"/>
                                        </p:tgtEl>
                                        <p:attrNameLst>
                                          <p:attrName>style.visibility</p:attrName>
                                        </p:attrNameLst>
                                      </p:cBhvr>
                                      <p:to>
                                        <p:strVal val="visible"/>
                                      </p:to>
                                    </p:set>
                                    <p:animEffect transition="in" filter="strips(downRight)">
                                      <p:cBhvr>
                                        <p:cTn id="68" dur="1900"/>
                                        <p:tgtEl>
                                          <p:spTgt spid="36"/>
                                        </p:tgtEl>
                                      </p:cBhvr>
                                    </p:animEffect>
                                  </p:childTnLst>
                                </p:cTn>
                              </p:par>
                              <p:par>
                                <p:cTn id="69" presetID="10" presetClass="exit" presetSubtype="0" fill="hold" grpId="3" nodeType="withEffect">
                                  <p:stCondLst>
                                    <p:cond delay="5400"/>
                                  </p:stCondLst>
                                  <p:childTnLst>
                                    <p:animEffect transition="out" filter="fade">
                                      <p:cBhvr>
                                        <p:cTn id="70" dur="2000"/>
                                        <p:tgtEl>
                                          <p:spTgt spid="20"/>
                                        </p:tgtEl>
                                      </p:cBhvr>
                                    </p:animEffect>
                                    <p:set>
                                      <p:cBhvr>
                                        <p:cTn id="71" dur="1" fill="hold">
                                          <p:stCondLst>
                                            <p:cond delay="1999"/>
                                          </p:stCondLst>
                                        </p:cTn>
                                        <p:tgtEl>
                                          <p:spTgt spid="20"/>
                                        </p:tgtEl>
                                        <p:attrNameLst>
                                          <p:attrName>style.visibility</p:attrName>
                                        </p:attrNameLst>
                                      </p:cBhvr>
                                      <p:to>
                                        <p:strVal val="hidden"/>
                                      </p:to>
                                    </p:set>
                                  </p:childTnLst>
                                </p:cTn>
                              </p:par>
                              <p:par>
                                <p:cTn id="72" presetID="0" presetClass="path" presetSubtype="0" accel="50000" decel="50000" fill="hold" grpId="0" nodeType="withEffect">
                                  <p:stCondLst>
                                    <p:cond delay="0"/>
                                  </p:stCondLst>
                                  <p:childTnLst>
                                    <p:animMotion origin="layout" path="M -1.94444E-6 -1.11111E-6 L 0.05816 0.02708 L 0.09393 0.06065 L 0.13004 0.07986 L 0.15035 0.11111 L 0.18004 0.09097 L 0.22743 0.10833 L 0.18889 0.12639 " pathEditMode="relative" rAng="0" ptsTypes="AAAAAAAA">
                                      <p:cBhvr>
                                        <p:cTn id="73" dur="7300" fill="hold"/>
                                        <p:tgtEl>
                                          <p:spTgt spid="15"/>
                                        </p:tgtEl>
                                        <p:attrNameLst>
                                          <p:attrName>ppt_x</p:attrName>
                                          <p:attrName>ppt_y</p:attrName>
                                        </p:attrNameLst>
                                      </p:cBhvr>
                                      <p:rCtr x="11400" y="6300"/>
                                    </p:animMotion>
                                  </p:childTnLst>
                                </p:cTn>
                              </p:par>
                              <p:par>
                                <p:cTn id="74" presetID="10" presetClass="exit" presetSubtype="0" fill="hold" grpId="3" nodeType="withEffect">
                                  <p:stCondLst>
                                    <p:cond delay="5900"/>
                                  </p:stCondLst>
                                  <p:childTnLst>
                                    <p:animEffect transition="out" filter="fade">
                                      <p:cBhvr>
                                        <p:cTn id="75" dur="1500"/>
                                        <p:tgtEl>
                                          <p:spTgt spid="15"/>
                                        </p:tgtEl>
                                      </p:cBhvr>
                                    </p:animEffect>
                                    <p:set>
                                      <p:cBhvr>
                                        <p:cTn id="76" dur="1" fill="hold">
                                          <p:stCondLst>
                                            <p:cond delay="1499"/>
                                          </p:stCondLst>
                                        </p:cTn>
                                        <p:tgtEl>
                                          <p:spTgt spid="15"/>
                                        </p:tgtEl>
                                        <p:attrNameLst>
                                          <p:attrName>style.visibility</p:attrName>
                                        </p:attrNameLst>
                                      </p:cBhvr>
                                      <p:to>
                                        <p:strVal val="hidden"/>
                                      </p:to>
                                    </p:set>
                                  </p:childTnLst>
                                </p:cTn>
                              </p:par>
                              <p:par>
                                <p:cTn id="77" presetID="0" presetClass="path" presetSubtype="0" accel="50000" decel="50000" fill="hold" grpId="0" nodeType="withEffect">
                                  <p:stCondLst>
                                    <p:cond delay="0"/>
                                  </p:stCondLst>
                                  <p:childTnLst>
                                    <p:animMotion origin="layout" path="M 0 -2.96296E-6 L 0.05816 0.02709 L 0.08472 0.09838 L 0.11667 0.10926 L 0.16927 0.12107 L 0.21302 0.12662 L 0.20885 0.14746 L 0.14115 0.18287 " pathEditMode="relative" rAng="0" ptsTypes="AAAAAAAA">
                                      <p:cBhvr>
                                        <p:cTn id="78" dur="5700" fill="hold"/>
                                        <p:tgtEl>
                                          <p:spTgt spid="16"/>
                                        </p:tgtEl>
                                        <p:attrNameLst>
                                          <p:attrName>ppt_x</p:attrName>
                                          <p:attrName>ppt_y</p:attrName>
                                        </p:attrNameLst>
                                      </p:cBhvr>
                                      <p:rCtr x="10600" y="9100"/>
                                    </p:animMotion>
                                  </p:childTnLst>
                                </p:cTn>
                              </p:par>
                              <p:par>
                                <p:cTn id="79" presetID="10" presetClass="exit" presetSubtype="0" fill="hold" grpId="3" nodeType="withEffect">
                                  <p:stCondLst>
                                    <p:cond delay="5000"/>
                                  </p:stCondLst>
                                  <p:childTnLst>
                                    <p:animEffect transition="out" filter="fade">
                                      <p:cBhvr>
                                        <p:cTn id="80" dur="800"/>
                                        <p:tgtEl>
                                          <p:spTgt spid="16"/>
                                        </p:tgtEl>
                                      </p:cBhvr>
                                    </p:animEffect>
                                    <p:set>
                                      <p:cBhvr>
                                        <p:cTn id="81" dur="1" fill="hold">
                                          <p:stCondLst>
                                            <p:cond delay="799"/>
                                          </p:stCondLst>
                                        </p:cTn>
                                        <p:tgtEl>
                                          <p:spTgt spid="16"/>
                                        </p:tgtEl>
                                        <p:attrNameLst>
                                          <p:attrName>style.visibility</p:attrName>
                                        </p:attrNameLst>
                                      </p:cBhvr>
                                      <p:to>
                                        <p:strVal val="hidden"/>
                                      </p:to>
                                    </p:set>
                                  </p:childTnLst>
                                </p:cTn>
                              </p:par>
                              <p:par>
                                <p:cTn id="82" presetID="0" presetClass="path" presetSubtype="0" accel="50000" decel="50000" fill="hold" grpId="0" nodeType="withEffect">
                                  <p:stCondLst>
                                    <p:cond delay="0"/>
                                  </p:stCondLst>
                                  <p:childTnLst>
                                    <p:animMotion origin="layout" path="M -1.11111E-6 -4.81481E-6 L 0.04514 0.07477 L 0.08941 0.10811 L 0.1441 0.12061 L 0.18212 0.13936 L 0.11441 0.17616 L 0.11024 0.21922 L 0.11806 0.28172 " pathEditMode="relative" rAng="0" ptsTypes="AAAAAAAA">
                                      <p:cBhvr>
                                        <p:cTn id="83" dur="6400" fill="hold"/>
                                        <p:tgtEl>
                                          <p:spTgt spid="17"/>
                                        </p:tgtEl>
                                        <p:attrNameLst>
                                          <p:attrName>ppt_x</p:attrName>
                                          <p:attrName>ppt_y</p:attrName>
                                        </p:attrNameLst>
                                      </p:cBhvr>
                                      <p:rCtr x="9100" y="14100"/>
                                    </p:animMotion>
                                  </p:childTnLst>
                                </p:cTn>
                              </p:par>
                              <p:par>
                                <p:cTn id="84" presetID="10" presetClass="exit" presetSubtype="0" fill="hold" grpId="3" nodeType="withEffect">
                                  <p:stCondLst>
                                    <p:cond delay="5200"/>
                                  </p:stCondLst>
                                  <p:childTnLst>
                                    <p:animEffect transition="out" filter="fade">
                                      <p:cBhvr>
                                        <p:cTn id="85" dur="1300"/>
                                        <p:tgtEl>
                                          <p:spTgt spid="17"/>
                                        </p:tgtEl>
                                      </p:cBhvr>
                                    </p:animEffect>
                                    <p:set>
                                      <p:cBhvr>
                                        <p:cTn id="86" dur="1" fill="hold">
                                          <p:stCondLst>
                                            <p:cond delay="1299"/>
                                          </p:stCondLst>
                                        </p:cTn>
                                        <p:tgtEl>
                                          <p:spTgt spid="17"/>
                                        </p:tgtEl>
                                        <p:attrNameLst>
                                          <p:attrName>style.visibility</p:attrName>
                                        </p:attrNameLst>
                                      </p:cBhvr>
                                      <p:to>
                                        <p:strVal val="hidden"/>
                                      </p:to>
                                    </p:set>
                                  </p:childTnLst>
                                </p:cTn>
                              </p:par>
                              <p:par>
                                <p:cTn id="87" presetID="0" presetClass="path" presetSubtype="0" accel="50000" decel="50000" fill="hold" grpId="0" nodeType="withEffect">
                                  <p:stCondLst>
                                    <p:cond delay="0"/>
                                  </p:stCondLst>
                                  <p:childTnLst>
                                    <p:animMotion origin="layout" path="M 4.72222E-6 -2.22222E-6 L 0.05816 0.02709 L 0.05868 0.05 L 0.10451 0.06945 L 0.12795 0.09861 L 0.16493 0.0875 L 0.20034 0.09584 L 0.1618 0.11736 L 0.12638 0.14931 L 0.12691 0.16667 " pathEditMode="relative" rAng="0" ptsTypes="AAAAAAAAAA">
                                      <p:cBhvr>
                                        <p:cTn id="88" dur="7100" fill="hold"/>
                                        <p:tgtEl>
                                          <p:spTgt spid="18"/>
                                        </p:tgtEl>
                                        <p:attrNameLst>
                                          <p:attrName>ppt_x</p:attrName>
                                          <p:attrName>ppt_y</p:attrName>
                                        </p:attrNameLst>
                                      </p:cBhvr>
                                      <p:rCtr x="10000" y="8300"/>
                                    </p:animMotion>
                                  </p:childTnLst>
                                </p:cTn>
                              </p:par>
                              <p:par>
                                <p:cTn id="89" presetID="10" presetClass="exit" presetSubtype="0" fill="hold" grpId="3" nodeType="withEffect">
                                  <p:stCondLst>
                                    <p:cond delay="5600"/>
                                  </p:stCondLst>
                                  <p:childTnLst>
                                    <p:animEffect transition="out" filter="fade">
                                      <p:cBhvr>
                                        <p:cTn id="90" dur="1500"/>
                                        <p:tgtEl>
                                          <p:spTgt spid="18"/>
                                        </p:tgtEl>
                                      </p:cBhvr>
                                    </p:animEffect>
                                    <p:set>
                                      <p:cBhvr>
                                        <p:cTn id="91" dur="1" fill="hold">
                                          <p:stCondLst>
                                            <p:cond delay="1499"/>
                                          </p:stCondLst>
                                        </p:cTn>
                                        <p:tgtEl>
                                          <p:spTgt spid="18"/>
                                        </p:tgtEl>
                                        <p:attrNameLst>
                                          <p:attrName>style.visibility</p:attrName>
                                        </p:attrNameLst>
                                      </p:cBhvr>
                                      <p:to>
                                        <p:strVal val="hidden"/>
                                      </p:to>
                                    </p:set>
                                  </p:childTnLst>
                                </p:cTn>
                              </p:par>
                              <p:par>
                                <p:cTn id="92" presetID="0" presetClass="path" presetSubtype="0" accel="50000" decel="50000" fill="hold" grpId="0" nodeType="withEffect">
                                  <p:stCondLst>
                                    <p:cond delay="0"/>
                                  </p:stCondLst>
                                  <p:childTnLst>
                                    <p:animMotion origin="layout" path="M 3.33333E-6 3.33333E-6 L 0.0375 0.04004 L 0.08177 0.07847 L 0.09583 0.11041 L 0.12239 0.08194 L 0.14218 0.09861 L 0.17448 0.10277 L 0.13698 0.12361 L 0.13125 0.14236 L 0.10833 0.14791 L 0.10052 0.1743 " pathEditMode="relative" rAng="0" ptsTypes="AAAAAAAAAAA">
                                      <p:cBhvr>
                                        <p:cTn id="93" dur="6500" fill="hold"/>
                                        <p:tgtEl>
                                          <p:spTgt spid="19"/>
                                        </p:tgtEl>
                                        <p:attrNameLst>
                                          <p:attrName>ppt_x</p:attrName>
                                          <p:attrName>ppt_y</p:attrName>
                                        </p:attrNameLst>
                                      </p:cBhvr>
                                      <p:rCtr x="8700" y="8700"/>
                                    </p:animMotion>
                                  </p:childTnLst>
                                </p:cTn>
                              </p:par>
                              <p:par>
                                <p:cTn id="94" presetID="10" presetClass="exit" presetSubtype="0" fill="hold" grpId="3" nodeType="withEffect">
                                  <p:stCondLst>
                                    <p:cond delay="5400"/>
                                  </p:stCondLst>
                                  <p:childTnLst>
                                    <p:animEffect transition="out" filter="fade">
                                      <p:cBhvr>
                                        <p:cTn id="95" dur="1100"/>
                                        <p:tgtEl>
                                          <p:spTgt spid="19"/>
                                        </p:tgtEl>
                                      </p:cBhvr>
                                    </p:animEffect>
                                    <p:set>
                                      <p:cBhvr>
                                        <p:cTn id="96" dur="1" fill="hold">
                                          <p:stCondLst>
                                            <p:cond delay="1099"/>
                                          </p:stCondLst>
                                        </p:cTn>
                                        <p:tgtEl>
                                          <p:spTgt spid="19"/>
                                        </p:tgtEl>
                                        <p:attrNameLst>
                                          <p:attrName>style.visibility</p:attrName>
                                        </p:attrNameLst>
                                      </p:cBhvr>
                                      <p:to>
                                        <p:strVal val="hidden"/>
                                      </p:to>
                                    </p:set>
                                  </p:childTnLst>
                                </p:cTn>
                              </p:par>
                              <p:par>
                                <p:cTn id="97" presetID="0" presetClass="path" presetSubtype="0" accel="50000" decel="50000" fill="hold" grpId="0" nodeType="withEffect">
                                  <p:stCondLst>
                                    <p:cond delay="0"/>
                                  </p:stCondLst>
                                  <p:childTnLst>
                                    <p:animMotion origin="layout" path="M -2.22222E-6 7.40741E-7 L 0.0257 0.04167 L 0.08577 0.08287 L 0.11406 0.06273 L 0.16493 0.07616 L 0.16563 0.10949 L 0.13611 0.12338 L 0.09861 0.17268 L 0.09184 0.20463 L 0.09913 0.27268 L 0.09705 0.32407 L 0.09809 0.41991 " pathEditMode="relative" rAng="0" ptsTypes="AAAAAAAAAAAA">
                                      <p:cBhvr>
                                        <p:cTn id="98" dur="6900" fill="hold"/>
                                        <p:tgtEl>
                                          <p:spTgt spid="20"/>
                                        </p:tgtEl>
                                        <p:attrNameLst>
                                          <p:attrName>ppt_x</p:attrName>
                                          <p:attrName>ppt_y</p:attrName>
                                        </p:attrNameLst>
                                      </p:cBhvr>
                                      <p:rCtr x="8300" y="21000"/>
                                    </p:animMotion>
                                  </p:childTnLst>
                                </p:cTn>
                              </p:par>
                              <p:par>
                                <p:cTn id="99" presetID="0" presetClass="path" presetSubtype="0" accel="50000" decel="50000" fill="hold" grpId="0" nodeType="withEffect">
                                  <p:stCondLst>
                                    <p:cond delay="0"/>
                                  </p:stCondLst>
                                  <p:childTnLst>
                                    <p:animMotion origin="layout" path="M 3.33333E-6 0 L 0.05208 0.03819 L 0.05625 0.06134 L 0.10468 0.09722 L 0.10833 0.12639 L 0.14271 0.09444 L 0.16354 0.11806 L 0.19271 0.13125 L 0.15729 0.14792 L 0.12604 0.175 L 0.12396 0.20903 " pathEditMode="relative" rAng="0" ptsTypes="AAAAAAAAAAA">
                                      <p:cBhvr>
                                        <p:cTn id="100" dur="7200" fill="hold"/>
                                        <p:tgtEl>
                                          <p:spTgt spid="21"/>
                                        </p:tgtEl>
                                        <p:attrNameLst>
                                          <p:attrName>ppt_x</p:attrName>
                                          <p:attrName>ppt_y</p:attrName>
                                        </p:attrNameLst>
                                      </p:cBhvr>
                                      <p:rCtr x="9600" y="10400"/>
                                    </p:animMotion>
                                  </p:childTnLst>
                                </p:cTn>
                              </p:par>
                              <p:par>
                                <p:cTn id="101" presetID="10" presetClass="exit" presetSubtype="0" fill="hold" grpId="3" nodeType="withEffect">
                                  <p:stCondLst>
                                    <p:cond delay="5800"/>
                                  </p:stCondLst>
                                  <p:childTnLst>
                                    <p:animEffect transition="out" filter="fade">
                                      <p:cBhvr>
                                        <p:cTn id="102" dur="1400"/>
                                        <p:tgtEl>
                                          <p:spTgt spid="21"/>
                                        </p:tgtEl>
                                      </p:cBhvr>
                                    </p:animEffect>
                                    <p:set>
                                      <p:cBhvr>
                                        <p:cTn id="103" dur="1" fill="hold">
                                          <p:stCondLst>
                                            <p:cond delay="1399"/>
                                          </p:stCondLst>
                                        </p:cTn>
                                        <p:tgtEl>
                                          <p:spTgt spid="21"/>
                                        </p:tgtEl>
                                        <p:attrNameLst>
                                          <p:attrName>style.visibility</p:attrName>
                                        </p:attrNameLst>
                                      </p:cBhvr>
                                      <p:to>
                                        <p:strVal val="hidden"/>
                                      </p:to>
                                    </p:set>
                                  </p:childTnLst>
                                </p:cTn>
                              </p:par>
                              <p:par>
                                <p:cTn id="104" presetID="10" presetClass="entr" presetSubtype="0" fill="hold" grpId="0" nodeType="withEffect">
                                  <p:stCondLst>
                                    <p:cond delay="3700"/>
                                  </p:stCondLst>
                                  <p:childTnLst>
                                    <p:set>
                                      <p:cBhvr>
                                        <p:cTn id="105" dur="1" fill="hold">
                                          <p:stCondLst>
                                            <p:cond delay="0"/>
                                          </p:stCondLst>
                                        </p:cTn>
                                        <p:tgtEl>
                                          <p:spTgt spid="31"/>
                                        </p:tgtEl>
                                        <p:attrNameLst>
                                          <p:attrName>style.visibility</p:attrName>
                                        </p:attrNameLst>
                                      </p:cBhvr>
                                      <p:to>
                                        <p:strVal val="visible"/>
                                      </p:to>
                                    </p:set>
                                    <p:animEffect transition="in" filter="fade">
                                      <p:cBhvr>
                                        <p:cTn id="106" dur="2100"/>
                                        <p:tgtEl>
                                          <p:spTgt spid="31"/>
                                        </p:tgtEl>
                                      </p:cBhvr>
                                    </p:animEffect>
                                  </p:childTnLst>
                                </p:cTn>
                              </p:par>
                              <p:par>
                                <p:cTn id="107" presetID="10" presetClass="entr" presetSubtype="0" fill="hold" grpId="0" nodeType="withEffect">
                                  <p:stCondLst>
                                    <p:cond delay="4300"/>
                                  </p:stCondLst>
                                  <p:childTnLst>
                                    <p:set>
                                      <p:cBhvr>
                                        <p:cTn id="108" dur="1" fill="hold">
                                          <p:stCondLst>
                                            <p:cond delay="0"/>
                                          </p:stCondLst>
                                        </p:cTn>
                                        <p:tgtEl>
                                          <p:spTgt spid="32"/>
                                        </p:tgtEl>
                                        <p:attrNameLst>
                                          <p:attrName>style.visibility</p:attrName>
                                        </p:attrNameLst>
                                      </p:cBhvr>
                                      <p:to>
                                        <p:strVal val="visible"/>
                                      </p:to>
                                    </p:set>
                                    <p:animEffect transition="in" filter="fade">
                                      <p:cBhvr>
                                        <p:cTn id="109" dur="1800"/>
                                        <p:tgtEl>
                                          <p:spTgt spid="32"/>
                                        </p:tgtEl>
                                      </p:cBhvr>
                                    </p:animEffect>
                                  </p:childTnLst>
                                </p:cTn>
                              </p:par>
                              <p:par>
                                <p:cTn id="110" presetID="53" presetClass="entr" presetSubtype="0" fill="hold" nodeType="withEffect">
                                  <p:stCondLst>
                                    <p:cond delay="360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2000" fill="hold"/>
                                        <p:tgtEl>
                                          <p:spTgt spid="33"/>
                                        </p:tgtEl>
                                        <p:attrNameLst>
                                          <p:attrName>ppt_w</p:attrName>
                                        </p:attrNameLst>
                                      </p:cBhvr>
                                      <p:tavLst>
                                        <p:tav tm="0">
                                          <p:val>
                                            <p:fltVal val="0"/>
                                          </p:val>
                                        </p:tav>
                                        <p:tav tm="100000">
                                          <p:val>
                                            <p:strVal val="#ppt_w"/>
                                          </p:val>
                                        </p:tav>
                                      </p:tavLst>
                                    </p:anim>
                                    <p:anim calcmode="lin" valueType="num">
                                      <p:cBhvr>
                                        <p:cTn id="113" dur="2000" fill="hold"/>
                                        <p:tgtEl>
                                          <p:spTgt spid="33"/>
                                        </p:tgtEl>
                                        <p:attrNameLst>
                                          <p:attrName>ppt_h</p:attrName>
                                        </p:attrNameLst>
                                      </p:cBhvr>
                                      <p:tavLst>
                                        <p:tav tm="0">
                                          <p:val>
                                            <p:fltVal val="0"/>
                                          </p:val>
                                        </p:tav>
                                        <p:tav tm="100000">
                                          <p:val>
                                            <p:strVal val="#ppt_h"/>
                                          </p:val>
                                        </p:tav>
                                      </p:tavLst>
                                    </p:anim>
                                    <p:animEffect transition="in" filter="fade">
                                      <p:cBhvr>
                                        <p:cTn id="114" dur="2000"/>
                                        <p:tgtEl>
                                          <p:spTgt spid="33"/>
                                        </p:tgtEl>
                                      </p:cBhvr>
                                    </p:animEffect>
                                  </p:childTnLst>
                                </p:cTn>
                              </p:par>
                              <p:par>
                                <p:cTn id="115" presetID="53" presetClass="entr" presetSubtype="0" fill="hold" nodeType="withEffect">
                                  <p:stCondLst>
                                    <p:cond delay="3600"/>
                                  </p:stCondLst>
                                  <p:childTnLst>
                                    <p:set>
                                      <p:cBhvr>
                                        <p:cTn id="116" dur="1" fill="hold">
                                          <p:stCondLst>
                                            <p:cond delay="0"/>
                                          </p:stCondLst>
                                        </p:cTn>
                                        <p:tgtEl>
                                          <p:spTgt spid="28"/>
                                        </p:tgtEl>
                                        <p:attrNameLst>
                                          <p:attrName>style.visibility</p:attrName>
                                        </p:attrNameLst>
                                      </p:cBhvr>
                                      <p:to>
                                        <p:strVal val="visible"/>
                                      </p:to>
                                    </p:set>
                                    <p:anim calcmode="lin" valueType="num">
                                      <p:cBhvr>
                                        <p:cTn id="117" dur="2100" fill="hold"/>
                                        <p:tgtEl>
                                          <p:spTgt spid="28"/>
                                        </p:tgtEl>
                                        <p:attrNameLst>
                                          <p:attrName>ppt_w</p:attrName>
                                        </p:attrNameLst>
                                      </p:cBhvr>
                                      <p:tavLst>
                                        <p:tav tm="0">
                                          <p:val>
                                            <p:fltVal val="0"/>
                                          </p:val>
                                        </p:tav>
                                        <p:tav tm="100000">
                                          <p:val>
                                            <p:strVal val="#ppt_w"/>
                                          </p:val>
                                        </p:tav>
                                      </p:tavLst>
                                    </p:anim>
                                    <p:anim calcmode="lin" valueType="num">
                                      <p:cBhvr>
                                        <p:cTn id="118" dur="2100" fill="hold"/>
                                        <p:tgtEl>
                                          <p:spTgt spid="28"/>
                                        </p:tgtEl>
                                        <p:attrNameLst>
                                          <p:attrName>ppt_h</p:attrName>
                                        </p:attrNameLst>
                                      </p:cBhvr>
                                      <p:tavLst>
                                        <p:tav tm="0">
                                          <p:val>
                                            <p:fltVal val="0"/>
                                          </p:val>
                                        </p:tav>
                                        <p:tav tm="100000">
                                          <p:val>
                                            <p:strVal val="#ppt_h"/>
                                          </p:val>
                                        </p:tav>
                                      </p:tavLst>
                                    </p:anim>
                                    <p:animEffect transition="in" filter="fade">
                                      <p:cBhvr>
                                        <p:cTn id="119" dur="21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5" grpId="2" animBg="1"/>
      <p:bldP spid="15" grpId="3" animBg="1"/>
      <p:bldP spid="16" grpId="0" animBg="1"/>
      <p:bldP spid="16" grpId="1" animBg="1"/>
      <p:bldP spid="16" grpId="2" animBg="1"/>
      <p:bldP spid="16" grpId="3" animBg="1"/>
      <p:bldP spid="17" grpId="0" animBg="1"/>
      <p:bldP spid="17" grpId="1" animBg="1"/>
      <p:bldP spid="17" grpId="2" animBg="1"/>
      <p:bldP spid="17" grpId="3" animBg="1"/>
      <p:bldP spid="18" grpId="0" animBg="1"/>
      <p:bldP spid="18" grpId="1" animBg="1"/>
      <p:bldP spid="18" grpId="2" animBg="1"/>
      <p:bldP spid="18" grpId="3" animBg="1"/>
      <p:bldP spid="19" grpId="0" animBg="1"/>
      <p:bldP spid="19" grpId="1" animBg="1"/>
      <p:bldP spid="19" grpId="2" animBg="1"/>
      <p:bldP spid="19" grpId="3" animBg="1"/>
      <p:bldP spid="20" grpId="0" animBg="1"/>
      <p:bldP spid="20" grpId="1" animBg="1"/>
      <p:bldP spid="20" grpId="2" animBg="1"/>
      <p:bldP spid="20" grpId="3" animBg="1"/>
      <p:bldP spid="21" grpId="0" animBg="1"/>
      <p:bldP spid="21" grpId="1" animBg="1"/>
      <p:bldP spid="21" grpId="2" animBg="1"/>
      <p:bldP spid="21" grpId="3" animBg="1"/>
      <p:bldP spid="31" grpId="0" animBg="1"/>
      <p:bldP spid="3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áfico 87">
            <a:extLst>
              <a:ext uri="{FF2B5EF4-FFF2-40B4-BE49-F238E27FC236}">
                <a16:creationId xmlns:a16="http://schemas.microsoft.com/office/drawing/2014/main" id="{D036A7CF-1EDF-4802-9571-E648E2F8E57F}"/>
              </a:ext>
            </a:extLst>
          </p:cNvPr>
          <p:cNvGrpSpPr/>
          <p:nvPr/>
        </p:nvGrpSpPr>
        <p:grpSpPr>
          <a:xfrm>
            <a:off x="42994" y="5563842"/>
            <a:ext cx="2588314" cy="1294158"/>
            <a:chOff x="4271962" y="2519362"/>
            <a:chExt cx="3646169" cy="1823085"/>
          </a:xfrm>
          <a:noFill/>
        </p:grpSpPr>
        <p:sp>
          <p:nvSpPr>
            <p:cNvPr id="36" name="Forma libre: forma 60">
              <a:extLst>
                <a:ext uri="{FF2B5EF4-FFF2-40B4-BE49-F238E27FC236}">
                  <a16:creationId xmlns:a16="http://schemas.microsoft.com/office/drawing/2014/main" id="{01065BF7-484B-4485-A8AE-4240A45BDBD0}"/>
                </a:ext>
              </a:extLst>
            </p:cNvPr>
            <p:cNvSpPr/>
            <p:nvPr/>
          </p:nvSpPr>
          <p:spPr>
            <a:xfrm>
              <a:off x="4271962" y="2519362"/>
              <a:ext cx="3646169" cy="1823084"/>
            </a:xfrm>
            <a:custGeom>
              <a:avLst/>
              <a:gdLst>
                <a:gd name="connsiteX0" fmla="*/ 0 w 3646169"/>
                <a:gd name="connsiteY0" fmla="*/ 1823085 h 1823084"/>
                <a:gd name="connsiteX1" fmla="*/ 1823085 w 3646169"/>
                <a:gd name="connsiteY1" fmla="*/ 0 h 1823084"/>
                <a:gd name="connsiteX2" fmla="*/ 3646170 w 3646169"/>
                <a:gd name="connsiteY2" fmla="*/ 1823085 h 1823084"/>
              </a:gdLst>
              <a:ahLst/>
              <a:cxnLst>
                <a:cxn ang="0">
                  <a:pos x="connsiteX0" y="connsiteY0"/>
                </a:cxn>
                <a:cxn ang="0">
                  <a:pos x="connsiteX1" y="connsiteY1"/>
                </a:cxn>
                <a:cxn ang="0">
                  <a:pos x="connsiteX2" y="connsiteY2"/>
                </a:cxn>
              </a:cxnLst>
              <a:rect l="l" t="t" r="r" b="b"/>
              <a:pathLst>
                <a:path w="3646169" h="1823084">
                  <a:moveTo>
                    <a:pt x="0" y="1823085"/>
                  </a:moveTo>
                  <a:cubicBezTo>
                    <a:pt x="0" y="818198"/>
                    <a:pt x="818198" y="0"/>
                    <a:pt x="1823085" y="0"/>
                  </a:cubicBezTo>
                  <a:cubicBezTo>
                    <a:pt x="2827973" y="0"/>
                    <a:pt x="3646170" y="818198"/>
                    <a:pt x="3646170" y="1823085"/>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37" name="Forma libre: forma 61">
              <a:extLst>
                <a:ext uri="{FF2B5EF4-FFF2-40B4-BE49-F238E27FC236}">
                  <a16:creationId xmlns:a16="http://schemas.microsoft.com/office/drawing/2014/main" id="{41E98E2F-B086-4788-8A18-92CFDB68913B}"/>
                </a:ext>
              </a:extLst>
            </p:cNvPr>
            <p:cNvSpPr/>
            <p:nvPr/>
          </p:nvSpPr>
          <p:spPr>
            <a:xfrm>
              <a:off x="4330064" y="2577464"/>
              <a:ext cx="3529012" cy="1764982"/>
            </a:xfrm>
            <a:custGeom>
              <a:avLst/>
              <a:gdLst>
                <a:gd name="connsiteX0" fmla="*/ 0 w 3529012"/>
                <a:gd name="connsiteY0" fmla="*/ 1764983 h 1764982"/>
                <a:gd name="connsiteX1" fmla="*/ 1764983 w 3529012"/>
                <a:gd name="connsiteY1" fmla="*/ 0 h 1764982"/>
                <a:gd name="connsiteX2" fmla="*/ 3529013 w 3529012"/>
                <a:gd name="connsiteY2" fmla="*/ 1764030 h 1764982"/>
              </a:gdLst>
              <a:ahLst/>
              <a:cxnLst>
                <a:cxn ang="0">
                  <a:pos x="connsiteX0" y="connsiteY0"/>
                </a:cxn>
                <a:cxn ang="0">
                  <a:pos x="connsiteX1" y="connsiteY1"/>
                </a:cxn>
                <a:cxn ang="0">
                  <a:pos x="connsiteX2" y="connsiteY2"/>
                </a:cxn>
              </a:cxnLst>
              <a:rect l="l" t="t" r="r" b="b"/>
              <a:pathLst>
                <a:path w="3529012" h="1764982">
                  <a:moveTo>
                    <a:pt x="0" y="1764983"/>
                  </a:moveTo>
                  <a:cubicBezTo>
                    <a:pt x="0" y="791528"/>
                    <a:pt x="791528" y="0"/>
                    <a:pt x="1764983" y="0"/>
                  </a:cubicBezTo>
                  <a:cubicBezTo>
                    <a:pt x="2737485" y="0"/>
                    <a:pt x="3529013" y="791528"/>
                    <a:pt x="3529013" y="1764030"/>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38" name="Forma libre: forma 62">
              <a:extLst>
                <a:ext uri="{FF2B5EF4-FFF2-40B4-BE49-F238E27FC236}">
                  <a16:creationId xmlns:a16="http://schemas.microsoft.com/office/drawing/2014/main" id="{A75756DC-7EBA-49B8-A681-3078FD12332D}"/>
                </a:ext>
              </a:extLst>
            </p:cNvPr>
            <p:cNvSpPr/>
            <p:nvPr/>
          </p:nvSpPr>
          <p:spPr>
            <a:xfrm>
              <a:off x="4389120" y="2636520"/>
              <a:ext cx="3411854" cy="1705927"/>
            </a:xfrm>
            <a:custGeom>
              <a:avLst/>
              <a:gdLst>
                <a:gd name="connsiteX0" fmla="*/ 0 w 3411854"/>
                <a:gd name="connsiteY0" fmla="*/ 1705928 h 1705927"/>
                <a:gd name="connsiteX1" fmla="*/ 1705928 w 3411854"/>
                <a:gd name="connsiteY1" fmla="*/ 0 h 1705927"/>
                <a:gd name="connsiteX2" fmla="*/ 3411855 w 3411854"/>
                <a:gd name="connsiteY2" fmla="*/ 1705928 h 1705927"/>
              </a:gdLst>
              <a:ahLst/>
              <a:cxnLst>
                <a:cxn ang="0">
                  <a:pos x="connsiteX0" y="connsiteY0"/>
                </a:cxn>
                <a:cxn ang="0">
                  <a:pos x="connsiteX1" y="connsiteY1"/>
                </a:cxn>
                <a:cxn ang="0">
                  <a:pos x="connsiteX2" y="connsiteY2"/>
                </a:cxn>
              </a:cxnLst>
              <a:rect l="l" t="t" r="r" b="b"/>
              <a:pathLst>
                <a:path w="3411854" h="1705927">
                  <a:moveTo>
                    <a:pt x="0" y="1705928"/>
                  </a:moveTo>
                  <a:cubicBezTo>
                    <a:pt x="0" y="764858"/>
                    <a:pt x="764858" y="0"/>
                    <a:pt x="1705928" y="0"/>
                  </a:cubicBezTo>
                  <a:cubicBezTo>
                    <a:pt x="2646998" y="0"/>
                    <a:pt x="3411855" y="764858"/>
                    <a:pt x="3411855" y="1705928"/>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39" name="Forma libre: forma 63">
              <a:extLst>
                <a:ext uri="{FF2B5EF4-FFF2-40B4-BE49-F238E27FC236}">
                  <a16:creationId xmlns:a16="http://schemas.microsoft.com/office/drawing/2014/main" id="{BD5FD3E5-0D50-4FB7-87C6-0C0033BEB413}"/>
                </a:ext>
              </a:extLst>
            </p:cNvPr>
            <p:cNvSpPr/>
            <p:nvPr/>
          </p:nvSpPr>
          <p:spPr>
            <a:xfrm>
              <a:off x="4447222" y="2695575"/>
              <a:ext cx="3293745" cy="1646872"/>
            </a:xfrm>
            <a:custGeom>
              <a:avLst/>
              <a:gdLst>
                <a:gd name="connsiteX0" fmla="*/ 0 w 3293745"/>
                <a:gd name="connsiteY0" fmla="*/ 1646873 h 1646872"/>
                <a:gd name="connsiteX1" fmla="*/ 1646873 w 3293745"/>
                <a:gd name="connsiteY1" fmla="*/ 0 h 1646872"/>
                <a:gd name="connsiteX2" fmla="*/ 3293745 w 3293745"/>
                <a:gd name="connsiteY2" fmla="*/ 1646873 h 1646872"/>
              </a:gdLst>
              <a:ahLst/>
              <a:cxnLst>
                <a:cxn ang="0">
                  <a:pos x="connsiteX0" y="connsiteY0"/>
                </a:cxn>
                <a:cxn ang="0">
                  <a:pos x="connsiteX1" y="connsiteY1"/>
                </a:cxn>
                <a:cxn ang="0">
                  <a:pos x="connsiteX2" y="connsiteY2"/>
                </a:cxn>
              </a:cxnLst>
              <a:rect l="l" t="t" r="r" b="b"/>
              <a:pathLst>
                <a:path w="3293745" h="1646872">
                  <a:moveTo>
                    <a:pt x="0" y="1646873"/>
                  </a:moveTo>
                  <a:cubicBezTo>
                    <a:pt x="0" y="738188"/>
                    <a:pt x="739140" y="0"/>
                    <a:pt x="1646873" y="0"/>
                  </a:cubicBezTo>
                  <a:cubicBezTo>
                    <a:pt x="2555558" y="0"/>
                    <a:pt x="3293745" y="739140"/>
                    <a:pt x="3293745" y="1646873"/>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0" name="Forma libre: forma 64">
              <a:extLst>
                <a:ext uri="{FF2B5EF4-FFF2-40B4-BE49-F238E27FC236}">
                  <a16:creationId xmlns:a16="http://schemas.microsoft.com/office/drawing/2014/main" id="{EB4DCB3D-7116-43A0-AADA-8102AA750A90}"/>
                </a:ext>
              </a:extLst>
            </p:cNvPr>
            <p:cNvSpPr/>
            <p:nvPr/>
          </p:nvSpPr>
          <p:spPr>
            <a:xfrm>
              <a:off x="4506277" y="2753677"/>
              <a:ext cx="3177540" cy="1588769"/>
            </a:xfrm>
            <a:custGeom>
              <a:avLst/>
              <a:gdLst>
                <a:gd name="connsiteX0" fmla="*/ 0 w 3177540"/>
                <a:gd name="connsiteY0" fmla="*/ 1588770 h 1588769"/>
                <a:gd name="connsiteX1" fmla="*/ 1588770 w 3177540"/>
                <a:gd name="connsiteY1" fmla="*/ 0 h 1588769"/>
                <a:gd name="connsiteX2" fmla="*/ 3177540 w 3177540"/>
                <a:gd name="connsiteY2" fmla="*/ 1588770 h 1588769"/>
              </a:gdLst>
              <a:ahLst/>
              <a:cxnLst>
                <a:cxn ang="0">
                  <a:pos x="connsiteX0" y="connsiteY0"/>
                </a:cxn>
                <a:cxn ang="0">
                  <a:pos x="connsiteX1" y="connsiteY1"/>
                </a:cxn>
                <a:cxn ang="0">
                  <a:pos x="connsiteX2" y="connsiteY2"/>
                </a:cxn>
              </a:cxnLst>
              <a:rect l="l" t="t" r="r" b="b"/>
              <a:pathLst>
                <a:path w="3177540" h="1588769">
                  <a:moveTo>
                    <a:pt x="0" y="1588770"/>
                  </a:moveTo>
                  <a:cubicBezTo>
                    <a:pt x="0" y="712470"/>
                    <a:pt x="712470" y="0"/>
                    <a:pt x="1588770" y="0"/>
                  </a:cubicBezTo>
                  <a:cubicBezTo>
                    <a:pt x="2465070" y="0"/>
                    <a:pt x="3177540" y="712470"/>
                    <a:pt x="3177540" y="1588770"/>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1" name="Forma libre: forma 65">
              <a:extLst>
                <a:ext uri="{FF2B5EF4-FFF2-40B4-BE49-F238E27FC236}">
                  <a16:creationId xmlns:a16="http://schemas.microsoft.com/office/drawing/2014/main" id="{6AB1A28B-9F95-4044-AFFF-DB5728EDB1A3}"/>
                </a:ext>
              </a:extLst>
            </p:cNvPr>
            <p:cNvSpPr/>
            <p:nvPr/>
          </p:nvSpPr>
          <p:spPr>
            <a:xfrm>
              <a:off x="4564379" y="2811781"/>
              <a:ext cx="3061336" cy="1530666"/>
            </a:xfrm>
            <a:custGeom>
              <a:avLst/>
              <a:gdLst>
                <a:gd name="connsiteX0" fmla="*/ 0 w 3061335"/>
                <a:gd name="connsiteY0" fmla="*/ 1530667 h 1530667"/>
                <a:gd name="connsiteX1" fmla="*/ 1530667 w 3061335"/>
                <a:gd name="connsiteY1" fmla="*/ 0 h 1530667"/>
                <a:gd name="connsiteX2" fmla="*/ 3061335 w 3061335"/>
                <a:gd name="connsiteY2" fmla="*/ 1530667 h 1530667"/>
              </a:gdLst>
              <a:ahLst/>
              <a:cxnLst>
                <a:cxn ang="0">
                  <a:pos x="connsiteX0" y="connsiteY0"/>
                </a:cxn>
                <a:cxn ang="0">
                  <a:pos x="connsiteX1" y="connsiteY1"/>
                </a:cxn>
                <a:cxn ang="0">
                  <a:pos x="connsiteX2" y="connsiteY2"/>
                </a:cxn>
              </a:cxnLst>
              <a:rect l="l" t="t" r="r" b="b"/>
              <a:pathLst>
                <a:path w="3061335" h="1530667">
                  <a:moveTo>
                    <a:pt x="0" y="1530667"/>
                  </a:moveTo>
                  <a:cubicBezTo>
                    <a:pt x="0" y="686753"/>
                    <a:pt x="686753" y="0"/>
                    <a:pt x="1530667" y="0"/>
                  </a:cubicBezTo>
                  <a:cubicBezTo>
                    <a:pt x="2374583" y="0"/>
                    <a:pt x="3061335" y="686753"/>
                    <a:pt x="3061335" y="1530667"/>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2" name="Forma libre: forma 66">
              <a:extLst>
                <a:ext uri="{FF2B5EF4-FFF2-40B4-BE49-F238E27FC236}">
                  <a16:creationId xmlns:a16="http://schemas.microsoft.com/office/drawing/2014/main" id="{8EF65649-6EA2-4BAC-B290-4A42BC7463CE}"/>
                </a:ext>
              </a:extLst>
            </p:cNvPr>
            <p:cNvSpPr/>
            <p:nvPr/>
          </p:nvSpPr>
          <p:spPr>
            <a:xfrm>
              <a:off x="4623435" y="2870835"/>
              <a:ext cx="2943224" cy="1471612"/>
            </a:xfrm>
            <a:custGeom>
              <a:avLst/>
              <a:gdLst>
                <a:gd name="connsiteX0" fmla="*/ 0 w 2943224"/>
                <a:gd name="connsiteY0" fmla="*/ 1471612 h 1471612"/>
                <a:gd name="connsiteX1" fmla="*/ 1471612 w 2943224"/>
                <a:gd name="connsiteY1" fmla="*/ 0 h 1471612"/>
                <a:gd name="connsiteX2" fmla="*/ 2943225 w 2943224"/>
                <a:gd name="connsiteY2" fmla="*/ 1471612 h 1471612"/>
              </a:gdLst>
              <a:ahLst/>
              <a:cxnLst>
                <a:cxn ang="0">
                  <a:pos x="connsiteX0" y="connsiteY0"/>
                </a:cxn>
                <a:cxn ang="0">
                  <a:pos x="connsiteX1" y="connsiteY1"/>
                </a:cxn>
                <a:cxn ang="0">
                  <a:pos x="connsiteX2" y="connsiteY2"/>
                </a:cxn>
              </a:cxnLst>
              <a:rect l="l" t="t" r="r" b="b"/>
              <a:pathLst>
                <a:path w="2943224" h="1471612">
                  <a:moveTo>
                    <a:pt x="0" y="1471612"/>
                  </a:moveTo>
                  <a:cubicBezTo>
                    <a:pt x="0" y="660082"/>
                    <a:pt x="660082" y="0"/>
                    <a:pt x="1471612" y="0"/>
                  </a:cubicBezTo>
                  <a:cubicBezTo>
                    <a:pt x="2283143" y="0"/>
                    <a:pt x="2943225" y="660082"/>
                    <a:pt x="2943225" y="1471612"/>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3" name="Forma libre: forma 67">
              <a:extLst>
                <a:ext uri="{FF2B5EF4-FFF2-40B4-BE49-F238E27FC236}">
                  <a16:creationId xmlns:a16="http://schemas.microsoft.com/office/drawing/2014/main" id="{30D9ACB0-AAE1-4B15-9156-214FDE3A12EF}"/>
                </a:ext>
              </a:extLst>
            </p:cNvPr>
            <p:cNvSpPr/>
            <p:nvPr/>
          </p:nvSpPr>
          <p:spPr>
            <a:xfrm>
              <a:off x="4681537" y="2928937"/>
              <a:ext cx="2827019" cy="1413509"/>
            </a:xfrm>
            <a:custGeom>
              <a:avLst/>
              <a:gdLst>
                <a:gd name="connsiteX0" fmla="*/ 0 w 2827019"/>
                <a:gd name="connsiteY0" fmla="*/ 1413510 h 1413509"/>
                <a:gd name="connsiteX1" fmla="*/ 1413510 w 2827019"/>
                <a:gd name="connsiteY1" fmla="*/ 0 h 1413509"/>
                <a:gd name="connsiteX2" fmla="*/ 2827020 w 2827019"/>
                <a:gd name="connsiteY2" fmla="*/ 1413510 h 1413509"/>
              </a:gdLst>
              <a:ahLst/>
              <a:cxnLst>
                <a:cxn ang="0">
                  <a:pos x="connsiteX0" y="connsiteY0"/>
                </a:cxn>
                <a:cxn ang="0">
                  <a:pos x="connsiteX1" y="connsiteY1"/>
                </a:cxn>
                <a:cxn ang="0">
                  <a:pos x="connsiteX2" y="connsiteY2"/>
                </a:cxn>
              </a:cxnLst>
              <a:rect l="l" t="t" r="r" b="b"/>
              <a:pathLst>
                <a:path w="2827019" h="1413509">
                  <a:moveTo>
                    <a:pt x="0" y="1413510"/>
                  </a:moveTo>
                  <a:cubicBezTo>
                    <a:pt x="0" y="634365"/>
                    <a:pt x="634365" y="0"/>
                    <a:pt x="1413510" y="0"/>
                  </a:cubicBezTo>
                  <a:cubicBezTo>
                    <a:pt x="2192655" y="0"/>
                    <a:pt x="2827020" y="634365"/>
                    <a:pt x="2827020" y="1413510"/>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4" name="Forma libre: forma 68">
              <a:extLst>
                <a:ext uri="{FF2B5EF4-FFF2-40B4-BE49-F238E27FC236}">
                  <a16:creationId xmlns:a16="http://schemas.microsoft.com/office/drawing/2014/main" id="{373C86C8-BECC-4DE4-9B13-60D162E0B726}"/>
                </a:ext>
              </a:extLst>
            </p:cNvPr>
            <p:cNvSpPr/>
            <p:nvPr/>
          </p:nvSpPr>
          <p:spPr>
            <a:xfrm>
              <a:off x="4740592" y="2987992"/>
              <a:ext cx="2708910" cy="1354454"/>
            </a:xfrm>
            <a:custGeom>
              <a:avLst/>
              <a:gdLst>
                <a:gd name="connsiteX0" fmla="*/ 0 w 2708910"/>
                <a:gd name="connsiteY0" fmla="*/ 1354455 h 1354454"/>
                <a:gd name="connsiteX1" fmla="*/ 1354455 w 2708910"/>
                <a:gd name="connsiteY1" fmla="*/ 0 h 1354454"/>
                <a:gd name="connsiteX2" fmla="*/ 2708910 w 2708910"/>
                <a:gd name="connsiteY2" fmla="*/ 1354455 h 1354454"/>
              </a:gdLst>
              <a:ahLst/>
              <a:cxnLst>
                <a:cxn ang="0">
                  <a:pos x="connsiteX0" y="connsiteY0"/>
                </a:cxn>
                <a:cxn ang="0">
                  <a:pos x="connsiteX1" y="connsiteY1"/>
                </a:cxn>
                <a:cxn ang="0">
                  <a:pos x="connsiteX2" y="connsiteY2"/>
                </a:cxn>
              </a:cxnLst>
              <a:rect l="l" t="t" r="r" b="b"/>
              <a:pathLst>
                <a:path w="2708910" h="1354454">
                  <a:moveTo>
                    <a:pt x="0" y="1354455"/>
                  </a:moveTo>
                  <a:cubicBezTo>
                    <a:pt x="0" y="607695"/>
                    <a:pt x="607695" y="0"/>
                    <a:pt x="1354455" y="0"/>
                  </a:cubicBezTo>
                  <a:cubicBezTo>
                    <a:pt x="2101215" y="0"/>
                    <a:pt x="2708910" y="607695"/>
                    <a:pt x="2708910" y="1354455"/>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5" name="Forma libre: forma 69">
              <a:extLst>
                <a:ext uri="{FF2B5EF4-FFF2-40B4-BE49-F238E27FC236}">
                  <a16:creationId xmlns:a16="http://schemas.microsoft.com/office/drawing/2014/main" id="{348CB451-2958-4BB1-B972-A37D4C5CC2EC}"/>
                </a:ext>
              </a:extLst>
            </p:cNvPr>
            <p:cNvSpPr/>
            <p:nvPr/>
          </p:nvSpPr>
          <p:spPr>
            <a:xfrm>
              <a:off x="4798694" y="3046094"/>
              <a:ext cx="2592705" cy="1296352"/>
            </a:xfrm>
            <a:custGeom>
              <a:avLst/>
              <a:gdLst>
                <a:gd name="connsiteX0" fmla="*/ 0 w 2592705"/>
                <a:gd name="connsiteY0" fmla="*/ 1296353 h 1296352"/>
                <a:gd name="connsiteX1" fmla="*/ 1296353 w 2592705"/>
                <a:gd name="connsiteY1" fmla="*/ 0 h 1296352"/>
                <a:gd name="connsiteX2" fmla="*/ 2592705 w 2592705"/>
                <a:gd name="connsiteY2" fmla="*/ 1296353 h 1296352"/>
              </a:gdLst>
              <a:ahLst/>
              <a:cxnLst>
                <a:cxn ang="0">
                  <a:pos x="connsiteX0" y="connsiteY0"/>
                </a:cxn>
                <a:cxn ang="0">
                  <a:pos x="connsiteX1" y="connsiteY1"/>
                </a:cxn>
                <a:cxn ang="0">
                  <a:pos x="connsiteX2" y="connsiteY2"/>
                </a:cxn>
              </a:cxnLst>
              <a:rect l="l" t="t" r="r" b="b"/>
              <a:pathLst>
                <a:path w="2592705" h="1296352">
                  <a:moveTo>
                    <a:pt x="0" y="1296353"/>
                  </a:moveTo>
                  <a:cubicBezTo>
                    <a:pt x="0" y="581978"/>
                    <a:pt x="581025" y="0"/>
                    <a:pt x="1296353" y="0"/>
                  </a:cubicBezTo>
                  <a:cubicBezTo>
                    <a:pt x="2011680" y="0"/>
                    <a:pt x="2592705" y="581025"/>
                    <a:pt x="2592705" y="1296353"/>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6" name="Forma libre: forma 70">
              <a:extLst>
                <a:ext uri="{FF2B5EF4-FFF2-40B4-BE49-F238E27FC236}">
                  <a16:creationId xmlns:a16="http://schemas.microsoft.com/office/drawing/2014/main" id="{A75552CE-580D-47E5-A26A-87833CD0CF3D}"/>
                </a:ext>
              </a:extLst>
            </p:cNvPr>
            <p:cNvSpPr/>
            <p:nvPr/>
          </p:nvSpPr>
          <p:spPr>
            <a:xfrm>
              <a:off x="4857750" y="3105150"/>
              <a:ext cx="2474594" cy="1237297"/>
            </a:xfrm>
            <a:custGeom>
              <a:avLst/>
              <a:gdLst>
                <a:gd name="connsiteX0" fmla="*/ 0 w 2474594"/>
                <a:gd name="connsiteY0" fmla="*/ 1237298 h 1237297"/>
                <a:gd name="connsiteX1" fmla="*/ 1237298 w 2474594"/>
                <a:gd name="connsiteY1" fmla="*/ 0 h 1237297"/>
                <a:gd name="connsiteX2" fmla="*/ 2474595 w 2474594"/>
                <a:gd name="connsiteY2" fmla="*/ 1237298 h 1237297"/>
              </a:gdLst>
              <a:ahLst/>
              <a:cxnLst>
                <a:cxn ang="0">
                  <a:pos x="connsiteX0" y="connsiteY0"/>
                </a:cxn>
                <a:cxn ang="0">
                  <a:pos x="connsiteX1" y="connsiteY1"/>
                </a:cxn>
                <a:cxn ang="0">
                  <a:pos x="connsiteX2" y="connsiteY2"/>
                </a:cxn>
              </a:cxnLst>
              <a:rect l="l" t="t" r="r" b="b"/>
              <a:pathLst>
                <a:path w="2474594" h="1237297">
                  <a:moveTo>
                    <a:pt x="0" y="1237298"/>
                  </a:moveTo>
                  <a:cubicBezTo>
                    <a:pt x="0" y="553403"/>
                    <a:pt x="553403" y="0"/>
                    <a:pt x="1237298" y="0"/>
                  </a:cubicBezTo>
                  <a:cubicBezTo>
                    <a:pt x="1921193" y="0"/>
                    <a:pt x="2474595" y="554355"/>
                    <a:pt x="2474595" y="1237298"/>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grpSp>
      <p:sp>
        <p:nvSpPr>
          <p:cNvPr id="65" name="Round Same Side Corner Rectangle 9">
            <a:extLst>
              <a:ext uri="{FF2B5EF4-FFF2-40B4-BE49-F238E27FC236}">
                <a16:creationId xmlns:a16="http://schemas.microsoft.com/office/drawing/2014/main" id="{FFB407F1-F20D-459A-8F7B-28F98AF6F179}"/>
              </a:ext>
            </a:extLst>
          </p:cNvPr>
          <p:cNvSpPr/>
          <p:nvPr/>
        </p:nvSpPr>
        <p:spPr>
          <a:xfrm rot="5400000">
            <a:off x="107010" y="91990"/>
            <a:ext cx="381001" cy="595024"/>
          </a:xfrm>
          <a:prstGeom prst="round2SameRect">
            <a:avLst>
              <a:gd name="adj1" fmla="val 48334"/>
              <a:gd name="adj2" fmla="val 0"/>
            </a:avLst>
          </a:prstGeom>
          <a:solidFill>
            <a:srgbClr val="A52585"/>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66" name="Picture 65">
            <a:extLst>
              <a:ext uri="{FF2B5EF4-FFF2-40B4-BE49-F238E27FC236}">
                <a16:creationId xmlns:a16="http://schemas.microsoft.com/office/drawing/2014/main" id="{46F44812-B617-4308-8C30-A96B5D353A8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0350" b="15619"/>
          <a:stretch/>
        </p:blipFill>
        <p:spPr>
          <a:xfrm>
            <a:off x="11066486" y="6371976"/>
            <a:ext cx="1107204" cy="486024"/>
          </a:xfrm>
          <a:prstGeom prst="rect">
            <a:avLst/>
          </a:prstGeom>
        </p:spPr>
      </p:pic>
      <p:grpSp>
        <p:nvGrpSpPr>
          <p:cNvPr id="49" name="Gráfico 73">
            <a:extLst>
              <a:ext uri="{FF2B5EF4-FFF2-40B4-BE49-F238E27FC236}">
                <a16:creationId xmlns:a16="http://schemas.microsoft.com/office/drawing/2014/main" id="{A26B7868-6AA6-4AE3-858D-354967E8142B}"/>
              </a:ext>
            </a:extLst>
          </p:cNvPr>
          <p:cNvGrpSpPr/>
          <p:nvPr/>
        </p:nvGrpSpPr>
        <p:grpSpPr>
          <a:xfrm>
            <a:off x="10062983" y="5113538"/>
            <a:ext cx="2421980" cy="2161076"/>
            <a:chOff x="7666726" y="4253229"/>
            <a:chExt cx="2176462" cy="2057400"/>
          </a:xfrm>
          <a:solidFill>
            <a:srgbClr val="658DC5"/>
          </a:solidFill>
        </p:grpSpPr>
        <p:sp>
          <p:nvSpPr>
            <p:cNvPr id="51" name="Forma libre: forma 34">
              <a:extLst>
                <a:ext uri="{FF2B5EF4-FFF2-40B4-BE49-F238E27FC236}">
                  <a16:creationId xmlns:a16="http://schemas.microsoft.com/office/drawing/2014/main" id="{A8B54F26-17BC-4554-935F-D3231125E466}"/>
                </a:ext>
              </a:extLst>
            </p:cNvPr>
            <p:cNvSpPr/>
            <p:nvPr/>
          </p:nvSpPr>
          <p:spPr>
            <a:xfrm>
              <a:off x="8047726" y="4634229"/>
              <a:ext cx="1794509" cy="1675447"/>
            </a:xfrm>
            <a:custGeom>
              <a:avLst/>
              <a:gdLst>
                <a:gd name="connsiteX0" fmla="*/ 9525 w 1794509"/>
                <a:gd name="connsiteY0" fmla="*/ 918210 h 1675447"/>
                <a:gd name="connsiteX1" fmla="*/ 918210 w 1794509"/>
                <a:gd name="connsiteY1" fmla="*/ 9525 h 1675447"/>
                <a:gd name="connsiteX2" fmla="*/ 1794510 w 1794509"/>
                <a:gd name="connsiteY2" fmla="*/ 677228 h 1675447"/>
                <a:gd name="connsiteX3" fmla="*/ 1794510 w 1794509"/>
                <a:gd name="connsiteY3" fmla="*/ 643890 h 1675447"/>
                <a:gd name="connsiteX4" fmla="*/ 918210 w 1794509"/>
                <a:gd name="connsiteY4" fmla="*/ 0 h 1675447"/>
                <a:gd name="connsiteX5" fmla="*/ 0 w 1794509"/>
                <a:gd name="connsiteY5" fmla="*/ 918210 h 1675447"/>
                <a:gd name="connsiteX6" fmla="*/ 400050 w 1794509"/>
                <a:gd name="connsiteY6" fmla="*/ 1675448 h 1675447"/>
                <a:gd name="connsiteX7" fmla="*/ 417195 w 1794509"/>
                <a:gd name="connsiteY7" fmla="*/ 1675448 h 1675447"/>
                <a:gd name="connsiteX8" fmla="*/ 9525 w 1794509"/>
                <a:gd name="connsiteY8" fmla="*/ 918210 h 1675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4509" h="1675447">
                  <a:moveTo>
                    <a:pt x="9525" y="918210"/>
                  </a:moveTo>
                  <a:cubicBezTo>
                    <a:pt x="9525" y="417195"/>
                    <a:pt x="417195" y="9525"/>
                    <a:pt x="918210" y="9525"/>
                  </a:cubicBezTo>
                  <a:cubicBezTo>
                    <a:pt x="1336358" y="9525"/>
                    <a:pt x="1688783" y="292417"/>
                    <a:pt x="1794510" y="677228"/>
                  </a:cubicBezTo>
                  <a:lnTo>
                    <a:pt x="1794510" y="643890"/>
                  </a:lnTo>
                  <a:cubicBezTo>
                    <a:pt x="1677353" y="271463"/>
                    <a:pt x="1328738" y="0"/>
                    <a:pt x="918210" y="0"/>
                  </a:cubicBezTo>
                  <a:cubicBezTo>
                    <a:pt x="412433" y="0"/>
                    <a:pt x="0" y="412433"/>
                    <a:pt x="0" y="918210"/>
                  </a:cubicBezTo>
                  <a:cubicBezTo>
                    <a:pt x="0" y="1232535"/>
                    <a:pt x="158115" y="1509713"/>
                    <a:pt x="400050" y="1675448"/>
                  </a:cubicBezTo>
                  <a:lnTo>
                    <a:pt x="417195" y="1675448"/>
                  </a:lnTo>
                  <a:cubicBezTo>
                    <a:pt x="171450" y="1513523"/>
                    <a:pt x="9525" y="1234440"/>
                    <a:pt x="9525" y="91821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2" name="Forma libre: forma 35">
              <a:extLst>
                <a:ext uri="{FF2B5EF4-FFF2-40B4-BE49-F238E27FC236}">
                  <a16:creationId xmlns:a16="http://schemas.microsoft.com/office/drawing/2014/main" id="{374A9A4F-51B0-4A96-B547-27785FFA39C1}"/>
                </a:ext>
              </a:extLst>
            </p:cNvPr>
            <p:cNvSpPr/>
            <p:nvPr/>
          </p:nvSpPr>
          <p:spPr>
            <a:xfrm>
              <a:off x="8333476" y="4919979"/>
              <a:ext cx="1264920" cy="1264920"/>
            </a:xfrm>
            <a:custGeom>
              <a:avLst/>
              <a:gdLst>
                <a:gd name="connsiteX0" fmla="*/ 632460 w 1264920"/>
                <a:gd name="connsiteY0" fmla="*/ 0 h 1264920"/>
                <a:gd name="connsiteX1" fmla="*/ 0 w 1264920"/>
                <a:gd name="connsiteY1" fmla="*/ 632460 h 1264920"/>
                <a:gd name="connsiteX2" fmla="*/ 632460 w 1264920"/>
                <a:gd name="connsiteY2" fmla="*/ 1264920 h 1264920"/>
                <a:gd name="connsiteX3" fmla="*/ 1264920 w 1264920"/>
                <a:gd name="connsiteY3" fmla="*/ 632460 h 1264920"/>
                <a:gd name="connsiteX4" fmla="*/ 632460 w 1264920"/>
                <a:gd name="connsiteY4" fmla="*/ 0 h 1264920"/>
                <a:gd name="connsiteX5" fmla="*/ 632460 w 1264920"/>
                <a:gd name="connsiteY5" fmla="*/ 1256348 h 1264920"/>
                <a:gd name="connsiteX6" fmla="*/ 9525 w 1264920"/>
                <a:gd name="connsiteY6" fmla="*/ 633413 h 1264920"/>
                <a:gd name="connsiteX7" fmla="*/ 632460 w 1264920"/>
                <a:gd name="connsiteY7" fmla="*/ 9525 h 1264920"/>
                <a:gd name="connsiteX8" fmla="*/ 1255395 w 1264920"/>
                <a:gd name="connsiteY8" fmla="*/ 632460 h 1264920"/>
                <a:gd name="connsiteX9" fmla="*/ 632460 w 1264920"/>
                <a:gd name="connsiteY9" fmla="*/ 1256348 h 1264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64920" h="1264920">
                  <a:moveTo>
                    <a:pt x="632460" y="0"/>
                  </a:moveTo>
                  <a:cubicBezTo>
                    <a:pt x="283845" y="0"/>
                    <a:pt x="0" y="283845"/>
                    <a:pt x="0" y="632460"/>
                  </a:cubicBezTo>
                  <a:cubicBezTo>
                    <a:pt x="0" y="981075"/>
                    <a:pt x="283845" y="1264920"/>
                    <a:pt x="632460" y="1264920"/>
                  </a:cubicBezTo>
                  <a:cubicBezTo>
                    <a:pt x="981075" y="1264920"/>
                    <a:pt x="1264920" y="981075"/>
                    <a:pt x="1264920" y="632460"/>
                  </a:cubicBezTo>
                  <a:cubicBezTo>
                    <a:pt x="1264920" y="283845"/>
                    <a:pt x="982028" y="0"/>
                    <a:pt x="632460" y="0"/>
                  </a:cubicBezTo>
                  <a:close/>
                  <a:moveTo>
                    <a:pt x="632460" y="1256348"/>
                  </a:moveTo>
                  <a:cubicBezTo>
                    <a:pt x="288608" y="1256348"/>
                    <a:pt x="9525" y="976313"/>
                    <a:pt x="9525" y="633413"/>
                  </a:cubicBezTo>
                  <a:cubicBezTo>
                    <a:pt x="9525" y="290513"/>
                    <a:pt x="289560" y="9525"/>
                    <a:pt x="632460" y="9525"/>
                  </a:cubicBezTo>
                  <a:cubicBezTo>
                    <a:pt x="975360" y="9525"/>
                    <a:pt x="1255395" y="289560"/>
                    <a:pt x="1255395" y="632460"/>
                  </a:cubicBezTo>
                  <a:cubicBezTo>
                    <a:pt x="1255395" y="975360"/>
                    <a:pt x="976313" y="1256348"/>
                    <a:pt x="632460" y="1256348"/>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3" name="Forma libre: forma 36">
              <a:extLst>
                <a:ext uri="{FF2B5EF4-FFF2-40B4-BE49-F238E27FC236}">
                  <a16:creationId xmlns:a16="http://schemas.microsoft.com/office/drawing/2014/main" id="{0B0F2102-0DBB-484F-8A4E-5625F4A31A0E}"/>
                </a:ext>
              </a:extLst>
            </p:cNvPr>
            <p:cNvSpPr/>
            <p:nvPr/>
          </p:nvSpPr>
          <p:spPr>
            <a:xfrm>
              <a:off x="8142976" y="4729479"/>
              <a:ext cx="1646872" cy="1580197"/>
            </a:xfrm>
            <a:custGeom>
              <a:avLst/>
              <a:gdLst>
                <a:gd name="connsiteX0" fmla="*/ 1646873 w 1646872"/>
                <a:gd name="connsiteY0" fmla="*/ 822960 h 1580197"/>
                <a:gd name="connsiteX1" fmla="*/ 823913 w 1646872"/>
                <a:gd name="connsiteY1" fmla="*/ 0 h 1580197"/>
                <a:gd name="connsiteX2" fmla="*/ 0 w 1646872"/>
                <a:gd name="connsiteY2" fmla="*/ 822960 h 1580197"/>
                <a:gd name="connsiteX3" fmla="*/ 501015 w 1646872"/>
                <a:gd name="connsiteY3" fmla="*/ 1580198 h 1580197"/>
                <a:gd name="connsiteX4" fmla="*/ 526733 w 1646872"/>
                <a:gd name="connsiteY4" fmla="*/ 1580198 h 1580197"/>
                <a:gd name="connsiteX5" fmla="*/ 9525 w 1646872"/>
                <a:gd name="connsiteY5" fmla="*/ 822960 h 1580197"/>
                <a:gd name="connsiteX6" fmla="*/ 822960 w 1646872"/>
                <a:gd name="connsiteY6" fmla="*/ 9525 h 1580197"/>
                <a:gd name="connsiteX7" fmla="*/ 1636395 w 1646872"/>
                <a:gd name="connsiteY7" fmla="*/ 822960 h 1580197"/>
                <a:gd name="connsiteX8" fmla="*/ 1119188 w 1646872"/>
                <a:gd name="connsiteY8" fmla="*/ 1580198 h 1580197"/>
                <a:gd name="connsiteX9" fmla="*/ 1144905 w 1646872"/>
                <a:gd name="connsiteY9" fmla="*/ 1580198 h 1580197"/>
                <a:gd name="connsiteX10" fmla="*/ 1646873 w 1646872"/>
                <a:gd name="connsiteY10" fmla="*/ 822960 h 158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6872" h="1580197">
                  <a:moveTo>
                    <a:pt x="1646873" y="822960"/>
                  </a:moveTo>
                  <a:cubicBezTo>
                    <a:pt x="1646873" y="368617"/>
                    <a:pt x="1277303" y="0"/>
                    <a:pt x="823913" y="0"/>
                  </a:cubicBezTo>
                  <a:cubicBezTo>
                    <a:pt x="370523" y="0"/>
                    <a:pt x="0" y="369570"/>
                    <a:pt x="0" y="822960"/>
                  </a:cubicBezTo>
                  <a:cubicBezTo>
                    <a:pt x="0" y="1163003"/>
                    <a:pt x="206692" y="1455420"/>
                    <a:pt x="501015" y="1580198"/>
                  </a:cubicBezTo>
                  <a:lnTo>
                    <a:pt x="526733" y="1580198"/>
                  </a:lnTo>
                  <a:cubicBezTo>
                    <a:pt x="224790" y="1462088"/>
                    <a:pt x="9525" y="1167765"/>
                    <a:pt x="9525" y="822960"/>
                  </a:cubicBezTo>
                  <a:cubicBezTo>
                    <a:pt x="9525" y="374333"/>
                    <a:pt x="374333" y="9525"/>
                    <a:pt x="822960" y="9525"/>
                  </a:cubicBezTo>
                  <a:cubicBezTo>
                    <a:pt x="1271588" y="9525"/>
                    <a:pt x="1636395" y="374333"/>
                    <a:pt x="1636395" y="822960"/>
                  </a:cubicBezTo>
                  <a:cubicBezTo>
                    <a:pt x="1636395" y="1166813"/>
                    <a:pt x="1421130" y="1462088"/>
                    <a:pt x="1119188" y="1580198"/>
                  </a:cubicBezTo>
                  <a:lnTo>
                    <a:pt x="1144905" y="1580198"/>
                  </a:lnTo>
                  <a:cubicBezTo>
                    <a:pt x="1439228" y="1455420"/>
                    <a:pt x="1646873" y="1163003"/>
                    <a:pt x="1646873" y="82296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4" name="Forma libre: forma 37">
              <a:extLst>
                <a:ext uri="{FF2B5EF4-FFF2-40B4-BE49-F238E27FC236}">
                  <a16:creationId xmlns:a16="http://schemas.microsoft.com/office/drawing/2014/main" id="{8B26154A-BE5C-4B59-B516-68010E429560}"/>
                </a:ext>
              </a:extLst>
            </p:cNvPr>
            <p:cNvSpPr/>
            <p:nvPr/>
          </p:nvSpPr>
          <p:spPr>
            <a:xfrm>
              <a:off x="7952476" y="4538979"/>
              <a:ext cx="1889759" cy="1770697"/>
            </a:xfrm>
            <a:custGeom>
              <a:avLst/>
              <a:gdLst>
                <a:gd name="connsiteX0" fmla="*/ 9525 w 1889759"/>
                <a:gd name="connsiteY0" fmla="*/ 1013460 h 1770697"/>
                <a:gd name="connsiteX1" fmla="*/ 1013460 w 1889759"/>
                <a:gd name="connsiteY1" fmla="*/ 9525 h 1770697"/>
                <a:gd name="connsiteX2" fmla="*/ 1889760 w 1889759"/>
                <a:gd name="connsiteY2" fmla="*/ 523875 h 1770697"/>
                <a:gd name="connsiteX3" fmla="*/ 1889760 w 1889759"/>
                <a:gd name="connsiteY3" fmla="*/ 504825 h 1770697"/>
                <a:gd name="connsiteX4" fmla="*/ 1013460 w 1889759"/>
                <a:gd name="connsiteY4" fmla="*/ 0 h 1770697"/>
                <a:gd name="connsiteX5" fmla="*/ 0 w 1889759"/>
                <a:gd name="connsiteY5" fmla="*/ 1013460 h 1770697"/>
                <a:gd name="connsiteX6" fmla="*/ 340995 w 1889759"/>
                <a:gd name="connsiteY6" fmla="*/ 1770698 h 1770697"/>
                <a:gd name="connsiteX7" fmla="*/ 355283 w 1889759"/>
                <a:gd name="connsiteY7" fmla="*/ 1770698 h 1770697"/>
                <a:gd name="connsiteX8" fmla="*/ 9525 w 1889759"/>
                <a:gd name="connsiteY8" fmla="*/ 1013460 h 177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9759" h="1770697">
                  <a:moveTo>
                    <a:pt x="9525" y="1013460"/>
                  </a:moveTo>
                  <a:cubicBezTo>
                    <a:pt x="9525" y="460058"/>
                    <a:pt x="460058" y="9525"/>
                    <a:pt x="1013460" y="9525"/>
                  </a:cubicBezTo>
                  <a:cubicBezTo>
                    <a:pt x="1389698" y="9525"/>
                    <a:pt x="1717358" y="217170"/>
                    <a:pt x="1889760" y="523875"/>
                  </a:cubicBezTo>
                  <a:lnTo>
                    <a:pt x="1889760" y="504825"/>
                  </a:lnTo>
                  <a:cubicBezTo>
                    <a:pt x="1713548" y="202883"/>
                    <a:pt x="1386840" y="0"/>
                    <a:pt x="1013460" y="0"/>
                  </a:cubicBezTo>
                  <a:cubicBezTo>
                    <a:pt x="454342" y="0"/>
                    <a:pt x="0" y="454342"/>
                    <a:pt x="0" y="1013460"/>
                  </a:cubicBezTo>
                  <a:cubicBezTo>
                    <a:pt x="0" y="1314450"/>
                    <a:pt x="132398" y="1584960"/>
                    <a:pt x="340995" y="1770698"/>
                  </a:cubicBezTo>
                  <a:lnTo>
                    <a:pt x="355283" y="1770698"/>
                  </a:lnTo>
                  <a:cubicBezTo>
                    <a:pt x="143827" y="1586865"/>
                    <a:pt x="9525" y="1315403"/>
                    <a:pt x="9525" y="101346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5" name="Forma libre: forma 38">
              <a:extLst>
                <a:ext uri="{FF2B5EF4-FFF2-40B4-BE49-F238E27FC236}">
                  <a16:creationId xmlns:a16="http://schemas.microsoft.com/office/drawing/2014/main" id="{61F22863-D71C-4235-8F9E-9AC239D2BC7B}"/>
                </a:ext>
              </a:extLst>
            </p:cNvPr>
            <p:cNvSpPr/>
            <p:nvPr/>
          </p:nvSpPr>
          <p:spPr>
            <a:xfrm>
              <a:off x="9624113" y="6042024"/>
              <a:ext cx="218122" cy="267652"/>
            </a:xfrm>
            <a:custGeom>
              <a:avLst/>
              <a:gdLst>
                <a:gd name="connsiteX0" fmla="*/ 218122 w 218122"/>
                <a:gd name="connsiteY0" fmla="*/ 0 h 267652"/>
                <a:gd name="connsiteX1" fmla="*/ 0 w 218122"/>
                <a:gd name="connsiteY1" fmla="*/ 267652 h 267652"/>
                <a:gd name="connsiteX2" fmla="*/ 14288 w 218122"/>
                <a:gd name="connsiteY2" fmla="*/ 267652 h 267652"/>
                <a:gd name="connsiteX3" fmla="*/ 218122 w 218122"/>
                <a:gd name="connsiteY3" fmla="*/ 19050 h 267652"/>
                <a:gd name="connsiteX4" fmla="*/ 218122 w 218122"/>
                <a:gd name="connsiteY4" fmla="*/ 0 h 267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122" h="267652">
                  <a:moveTo>
                    <a:pt x="218122" y="0"/>
                  </a:moveTo>
                  <a:cubicBezTo>
                    <a:pt x="160972" y="100965"/>
                    <a:pt x="87630" y="192405"/>
                    <a:pt x="0" y="267652"/>
                  </a:cubicBezTo>
                  <a:lnTo>
                    <a:pt x="14288" y="267652"/>
                  </a:lnTo>
                  <a:cubicBezTo>
                    <a:pt x="94297" y="196215"/>
                    <a:pt x="163830" y="112395"/>
                    <a:pt x="218122" y="19050"/>
                  </a:cubicBezTo>
                  <a:lnTo>
                    <a:pt x="218122" y="0"/>
                  </a:ln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6" name="Forma libre: forma 39">
              <a:extLst>
                <a:ext uri="{FF2B5EF4-FFF2-40B4-BE49-F238E27FC236}">
                  <a16:creationId xmlns:a16="http://schemas.microsoft.com/office/drawing/2014/main" id="{BCBBA2A1-E855-4AF3-828E-27D3960938DB}"/>
                </a:ext>
              </a:extLst>
            </p:cNvPr>
            <p:cNvSpPr/>
            <p:nvPr/>
          </p:nvSpPr>
          <p:spPr>
            <a:xfrm>
              <a:off x="9762226" y="6215379"/>
              <a:ext cx="80962" cy="95250"/>
            </a:xfrm>
            <a:custGeom>
              <a:avLst/>
              <a:gdLst>
                <a:gd name="connsiteX0" fmla="*/ 0 w 80962"/>
                <a:gd name="connsiteY0" fmla="*/ 95250 h 95250"/>
                <a:gd name="connsiteX1" fmla="*/ 13335 w 80962"/>
                <a:gd name="connsiteY1" fmla="*/ 95250 h 95250"/>
                <a:gd name="connsiteX2" fmla="*/ 80963 w 80962"/>
                <a:gd name="connsiteY2" fmla="*/ 16192 h 95250"/>
                <a:gd name="connsiteX3" fmla="*/ 80963 w 80962"/>
                <a:gd name="connsiteY3" fmla="*/ 0 h 95250"/>
                <a:gd name="connsiteX4" fmla="*/ 0 w 80962"/>
                <a:gd name="connsiteY4" fmla="*/ 9525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962" h="95250">
                  <a:moveTo>
                    <a:pt x="0" y="95250"/>
                  </a:moveTo>
                  <a:lnTo>
                    <a:pt x="13335" y="95250"/>
                  </a:lnTo>
                  <a:cubicBezTo>
                    <a:pt x="37147" y="69533"/>
                    <a:pt x="59055" y="43815"/>
                    <a:pt x="80963" y="16192"/>
                  </a:cubicBezTo>
                  <a:lnTo>
                    <a:pt x="80963" y="0"/>
                  </a:lnTo>
                  <a:cubicBezTo>
                    <a:pt x="55245" y="33338"/>
                    <a:pt x="28575" y="64770"/>
                    <a:pt x="0" y="9525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7" name="Forma libre: forma 40">
              <a:extLst>
                <a:ext uri="{FF2B5EF4-FFF2-40B4-BE49-F238E27FC236}">
                  <a16:creationId xmlns:a16="http://schemas.microsoft.com/office/drawing/2014/main" id="{15216C52-57AA-4C5B-ADB6-3F815A9F6AD1}"/>
                </a:ext>
              </a:extLst>
            </p:cNvPr>
            <p:cNvSpPr/>
            <p:nvPr/>
          </p:nvSpPr>
          <p:spPr>
            <a:xfrm>
              <a:off x="7666726" y="4253229"/>
              <a:ext cx="2175509" cy="2057400"/>
            </a:xfrm>
            <a:custGeom>
              <a:avLst/>
              <a:gdLst>
                <a:gd name="connsiteX0" fmla="*/ 256223 w 2175509"/>
                <a:gd name="connsiteY0" fmla="*/ 2057400 h 2057400"/>
                <a:gd name="connsiteX1" fmla="*/ 9525 w 2175509"/>
                <a:gd name="connsiteY1" fmla="*/ 1299210 h 2057400"/>
                <a:gd name="connsiteX2" fmla="*/ 1299210 w 2175509"/>
                <a:gd name="connsiteY2" fmla="*/ 9525 h 2057400"/>
                <a:gd name="connsiteX3" fmla="*/ 2175510 w 2175509"/>
                <a:gd name="connsiteY3" fmla="*/ 354330 h 2057400"/>
                <a:gd name="connsiteX4" fmla="*/ 2175510 w 2175509"/>
                <a:gd name="connsiteY4" fmla="*/ 340995 h 2057400"/>
                <a:gd name="connsiteX5" fmla="*/ 1299210 w 2175509"/>
                <a:gd name="connsiteY5" fmla="*/ 0 h 2057400"/>
                <a:gd name="connsiteX6" fmla="*/ 0 w 2175509"/>
                <a:gd name="connsiteY6" fmla="*/ 1299210 h 2057400"/>
                <a:gd name="connsiteX7" fmla="*/ 244793 w 2175509"/>
                <a:gd name="connsiteY7" fmla="*/ 2056448 h 2057400"/>
                <a:gd name="connsiteX8" fmla="*/ 256223 w 2175509"/>
                <a:gd name="connsiteY8" fmla="*/ 2056448 h 205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5509" h="2057400">
                  <a:moveTo>
                    <a:pt x="256223" y="2057400"/>
                  </a:moveTo>
                  <a:cubicBezTo>
                    <a:pt x="100965" y="1844040"/>
                    <a:pt x="9525" y="1582103"/>
                    <a:pt x="9525" y="1299210"/>
                  </a:cubicBezTo>
                  <a:cubicBezTo>
                    <a:pt x="9525" y="588645"/>
                    <a:pt x="588645" y="9525"/>
                    <a:pt x="1299210" y="9525"/>
                  </a:cubicBezTo>
                  <a:cubicBezTo>
                    <a:pt x="1637348" y="9525"/>
                    <a:pt x="1945005" y="140018"/>
                    <a:pt x="2175510" y="354330"/>
                  </a:cubicBezTo>
                  <a:lnTo>
                    <a:pt x="2175510" y="340995"/>
                  </a:lnTo>
                  <a:cubicBezTo>
                    <a:pt x="1945005" y="129540"/>
                    <a:pt x="1637348" y="0"/>
                    <a:pt x="1299210" y="0"/>
                  </a:cubicBezTo>
                  <a:cubicBezTo>
                    <a:pt x="582930" y="0"/>
                    <a:pt x="0" y="582930"/>
                    <a:pt x="0" y="1299210"/>
                  </a:cubicBezTo>
                  <a:cubicBezTo>
                    <a:pt x="0" y="1582103"/>
                    <a:pt x="90488" y="1843088"/>
                    <a:pt x="244793" y="2056448"/>
                  </a:cubicBezTo>
                  <a:lnTo>
                    <a:pt x="256223" y="2056448"/>
                  </a:ln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8" name="Forma libre: forma 41">
              <a:extLst>
                <a:ext uri="{FF2B5EF4-FFF2-40B4-BE49-F238E27FC236}">
                  <a16:creationId xmlns:a16="http://schemas.microsoft.com/office/drawing/2014/main" id="{162A9724-458A-403C-B258-8F4452926E35}"/>
                </a:ext>
              </a:extLst>
            </p:cNvPr>
            <p:cNvSpPr/>
            <p:nvPr/>
          </p:nvSpPr>
          <p:spPr>
            <a:xfrm>
              <a:off x="7761976" y="4348479"/>
              <a:ext cx="2080259" cy="1961197"/>
            </a:xfrm>
            <a:custGeom>
              <a:avLst/>
              <a:gdLst>
                <a:gd name="connsiteX0" fmla="*/ 1203960 w 2080259"/>
                <a:gd name="connsiteY0" fmla="*/ 0 h 1961197"/>
                <a:gd name="connsiteX1" fmla="*/ 0 w 2080259"/>
                <a:gd name="connsiteY1" fmla="*/ 1203960 h 1961197"/>
                <a:gd name="connsiteX2" fmla="*/ 268605 w 2080259"/>
                <a:gd name="connsiteY2" fmla="*/ 1961198 h 1961197"/>
                <a:gd name="connsiteX3" fmla="*/ 280988 w 2080259"/>
                <a:gd name="connsiteY3" fmla="*/ 1961198 h 1961197"/>
                <a:gd name="connsiteX4" fmla="*/ 9525 w 2080259"/>
                <a:gd name="connsiteY4" fmla="*/ 1203960 h 1961197"/>
                <a:gd name="connsiteX5" fmla="*/ 1203960 w 2080259"/>
                <a:gd name="connsiteY5" fmla="*/ 9525 h 1961197"/>
                <a:gd name="connsiteX6" fmla="*/ 2080260 w 2080259"/>
                <a:gd name="connsiteY6" fmla="*/ 393383 h 1961197"/>
                <a:gd name="connsiteX7" fmla="*/ 2080260 w 2080259"/>
                <a:gd name="connsiteY7" fmla="*/ 379095 h 1961197"/>
                <a:gd name="connsiteX8" fmla="*/ 1203960 w 2080259"/>
                <a:gd name="connsiteY8" fmla="*/ 0 h 1961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59" h="1961197">
                  <a:moveTo>
                    <a:pt x="1203960" y="0"/>
                  </a:moveTo>
                  <a:cubicBezTo>
                    <a:pt x="540068" y="0"/>
                    <a:pt x="0" y="540068"/>
                    <a:pt x="0" y="1203960"/>
                  </a:cubicBezTo>
                  <a:cubicBezTo>
                    <a:pt x="0" y="1490663"/>
                    <a:pt x="100965" y="1754505"/>
                    <a:pt x="268605" y="1961198"/>
                  </a:cubicBezTo>
                  <a:lnTo>
                    <a:pt x="280988" y="1961198"/>
                  </a:lnTo>
                  <a:cubicBezTo>
                    <a:pt x="111443" y="1755458"/>
                    <a:pt x="9525" y="1491615"/>
                    <a:pt x="9525" y="1203960"/>
                  </a:cubicBezTo>
                  <a:cubicBezTo>
                    <a:pt x="9525" y="545783"/>
                    <a:pt x="545783" y="9525"/>
                    <a:pt x="1203960" y="9525"/>
                  </a:cubicBezTo>
                  <a:cubicBezTo>
                    <a:pt x="1549718" y="9525"/>
                    <a:pt x="1862138" y="157163"/>
                    <a:pt x="2080260" y="393383"/>
                  </a:cubicBezTo>
                  <a:lnTo>
                    <a:pt x="2080260" y="379095"/>
                  </a:lnTo>
                  <a:cubicBezTo>
                    <a:pt x="1861185" y="145733"/>
                    <a:pt x="1549718" y="0"/>
                    <a:pt x="1203960" y="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9" name="Forma libre: forma 42">
              <a:extLst>
                <a:ext uri="{FF2B5EF4-FFF2-40B4-BE49-F238E27FC236}">
                  <a16:creationId xmlns:a16="http://schemas.microsoft.com/office/drawing/2014/main" id="{3662DD00-76E4-427B-8C69-465CD437C214}"/>
                </a:ext>
              </a:extLst>
            </p:cNvPr>
            <p:cNvSpPr/>
            <p:nvPr/>
          </p:nvSpPr>
          <p:spPr>
            <a:xfrm>
              <a:off x="7857226" y="4443729"/>
              <a:ext cx="1985009" cy="1865947"/>
            </a:xfrm>
            <a:custGeom>
              <a:avLst/>
              <a:gdLst>
                <a:gd name="connsiteX0" fmla="*/ 1108710 w 1985009"/>
                <a:gd name="connsiteY0" fmla="*/ 0 h 1865947"/>
                <a:gd name="connsiteX1" fmla="*/ 0 w 1985009"/>
                <a:gd name="connsiteY1" fmla="*/ 1108710 h 1865947"/>
                <a:gd name="connsiteX2" fmla="*/ 300038 w 1985009"/>
                <a:gd name="connsiteY2" fmla="*/ 1865948 h 1865947"/>
                <a:gd name="connsiteX3" fmla="*/ 313373 w 1985009"/>
                <a:gd name="connsiteY3" fmla="*/ 1865948 h 1865947"/>
                <a:gd name="connsiteX4" fmla="*/ 9525 w 1985009"/>
                <a:gd name="connsiteY4" fmla="*/ 1108710 h 1865947"/>
                <a:gd name="connsiteX5" fmla="*/ 1108710 w 1985009"/>
                <a:gd name="connsiteY5" fmla="*/ 9525 h 1865947"/>
                <a:gd name="connsiteX6" fmla="*/ 1985010 w 1985009"/>
                <a:gd name="connsiteY6" fmla="*/ 445770 h 1865947"/>
                <a:gd name="connsiteX7" fmla="*/ 1985010 w 1985009"/>
                <a:gd name="connsiteY7" fmla="*/ 430530 h 1865947"/>
                <a:gd name="connsiteX8" fmla="*/ 1108710 w 1985009"/>
                <a:gd name="connsiteY8" fmla="*/ 0 h 186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5009" h="1865947">
                  <a:moveTo>
                    <a:pt x="1108710" y="0"/>
                  </a:moveTo>
                  <a:cubicBezTo>
                    <a:pt x="497205" y="0"/>
                    <a:pt x="0" y="497205"/>
                    <a:pt x="0" y="1108710"/>
                  </a:cubicBezTo>
                  <a:cubicBezTo>
                    <a:pt x="0" y="1401128"/>
                    <a:pt x="114300" y="1667828"/>
                    <a:pt x="300038" y="1865948"/>
                  </a:cubicBezTo>
                  <a:lnTo>
                    <a:pt x="313373" y="1865948"/>
                  </a:lnTo>
                  <a:cubicBezTo>
                    <a:pt x="124777" y="1669733"/>
                    <a:pt x="9525" y="1402080"/>
                    <a:pt x="9525" y="1108710"/>
                  </a:cubicBezTo>
                  <a:cubicBezTo>
                    <a:pt x="9525" y="502920"/>
                    <a:pt x="502920" y="9525"/>
                    <a:pt x="1108710" y="9525"/>
                  </a:cubicBezTo>
                  <a:cubicBezTo>
                    <a:pt x="1465898" y="9525"/>
                    <a:pt x="1784033" y="180975"/>
                    <a:pt x="1985010" y="445770"/>
                  </a:cubicBezTo>
                  <a:lnTo>
                    <a:pt x="1985010" y="430530"/>
                  </a:lnTo>
                  <a:cubicBezTo>
                    <a:pt x="1782128" y="168593"/>
                    <a:pt x="1464945" y="0"/>
                    <a:pt x="1108710" y="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60" name="Forma libre: forma 43">
              <a:extLst>
                <a:ext uri="{FF2B5EF4-FFF2-40B4-BE49-F238E27FC236}">
                  <a16:creationId xmlns:a16="http://schemas.microsoft.com/office/drawing/2014/main" id="{332C8479-79C1-4E82-A2E9-E2344B147C3F}"/>
                </a:ext>
              </a:extLst>
            </p:cNvPr>
            <p:cNvSpPr/>
            <p:nvPr/>
          </p:nvSpPr>
          <p:spPr>
            <a:xfrm>
              <a:off x="8238226" y="4824729"/>
              <a:ext cx="1455420" cy="1455420"/>
            </a:xfrm>
            <a:custGeom>
              <a:avLst/>
              <a:gdLst>
                <a:gd name="connsiteX0" fmla="*/ 727710 w 1455420"/>
                <a:gd name="connsiteY0" fmla="*/ 0 h 1455420"/>
                <a:gd name="connsiteX1" fmla="*/ 0 w 1455420"/>
                <a:gd name="connsiteY1" fmla="*/ 727710 h 1455420"/>
                <a:gd name="connsiteX2" fmla="*/ 727710 w 1455420"/>
                <a:gd name="connsiteY2" fmla="*/ 1455420 h 1455420"/>
                <a:gd name="connsiteX3" fmla="*/ 1455420 w 1455420"/>
                <a:gd name="connsiteY3" fmla="*/ 727710 h 1455420"/>
                <a:gd name="connsiteX4" fmla="*/ 727710 w 1455420"/>
                <a:gd name="connsiteY4" fmla="*/ 0 h 1455420"/>
                <a:gd name="connsiteX5" fmla="*/ 727710 w 1455420"/>
                <a:gd name="connsiteY5" fmla="*/ 1446848 h 1455420"/>
                <a:gd name="connsiteX6" fmla="*/ 9525 w 1455420"/>
                <a:gd name="connsiteY6" fmla="*/ 727710 h 1455420"/>
                <a:gd name="connsiteX7" fmla="*/ 727710 w 1455420"/>
                <a:gd name="connsiteY7" fmla="*/ 9525 h 1455420"/>
                <a:gd name="connsiteX8" fmla="*/ 1445895 w 1455420"/>
                <a:gd name="connsiteY8" fmla="*/ 727710 h 1455420"/>
                <a:gd name="connsiteX9" fmla="*/ 727710 w 1455420"/>
                <a:gd name="connsiteY9" fmla="*/ 1446848 h 145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5420" h="1455420">
                  <a:moveTo>
                    <a:pt x="727710" y="0"/>
                  </a:moveTo>
                  <a:cubicBezTo>
                    <a:pt x="326708" y="0"/>
                    <a:pt x="0" y="326708"/>
                    <a:pt x="0" y="727710"/>
                  </a:cubicBezTo>
                  <a:cubicBezTo>
                    <a:pt x="0" y="1128713"/>
                    <a:pt x="326708" y="1455420"/>
                    <a:pt x="727710" y="1455420"/>
                  </a:cubicBezTo>
                  <a:cubicBezTo>
                    <a:pt x="1128713" y="1455420"/>
                    <a:pt x="1455420" y="1128713"/>
                    <a:pt x="1455420" y="727710"/>
                  </a:cubicBezTo>
                  <a:cubicBezTo>
                    <a:pt x="1455420" y="326708"/>
                    <a:pt x="1129665" y="0"/>
                    <a:pt x="727710" y="0"/>
                  </a:cubicBezTo>
                  <a:close/>
                  <a:moveTo>
                    <a:pt x="727710" y="1446848"/>
                  </a:moveTo>
                  <a:cubicBezTo>
                    <a:pt x="331470" y="1446848"/>
                    <a:pt x="9525" y="1123950"/>
                    <a:pt x="9525" y="727710"/>
                  </a:cubicBezTo>
                  <a:cubicBezTo>
                    <a:pt x="9525" y="331470"/>
                    <a:pt x="331470" y="9525"/>
                    <a:pt x="727710" y="9525"/>
                  </a:cubicBezTo>
                  <a:cubicBezTo>
                    <a:pt x="1123950" y="9525"/>
                    <a:pt x="1445895" y="331470"/>
                    <a:pt x="1445895" y="727710"/>
                  </a:cubicBezTo>
                  <a:cubicBezTo>
                    <a:pt x="1445895" y="1123950"/>
                    <a:pt x="1123950" y="1446848"/>
                    <a:pt x="727710" y="1446848"/>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61" name="Forma libre: forma 44">
              <a:extLst>
                <a:ext uri="{FF2B5EF4-FFF2-40B4-BE49-F238E27FC236}">
                  <a16:creationId xmlns:a16="http://schemas.microsoft.com/office/drawing/2014/main" id="{E55AB4DB-B5B7-4C02-A540-FE9471B936F0}"/>
                </a:ext>
              </a:extLst>
            </p:cNvPr>
            <p:cNvSpPr/>
            <p:nvPr/>
          </p:nvSpPr>
          <p:spPr>
            <a:xfrm>
              <a:off x="9466951" y="5794374"/>
              <a:ext cx="375284" cy="516254"/>
            </a:xfrm>
            <a:custGeom>
              <a:avLst/>
              <a:gdLst>
                <a:gd name="connsiteX0" fmla="*/ 375285 w 375284"/>
                <a:gd name="connsiteY0" fmla="*/ 33338 h 516254"/>
                <a:gd name="connsiteX1" fmla="*/ 375285 w 375284"/>
                <a:gd name="connsiteY1" fmla="*/ 0 h 516254"/>
                <a:gd name="connsiteX2" fmla="*/ 0 w 375284"/>
                <a:gd name="connsiteY2" fmla="*/ 516255 h 516254"/>
                <a:gd name="connsiteX3" fmla="*/ 17145 w 375284"/>
                <a:gd name="connsiteY3" fmla="*/ 516255 h 516254"/>
                <a:gd name="connsiteX4" fmla="*/ 375285 w 375284"/>
                <a:gd name="connsiteY4" fmla="*/ 33338 h 516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4" h="516254">
                  <a:moveTo>
                    <a:pt x="375285" y="33338"/>
                  </a:moveTo>
                  <a:lnTo>
                    <a:pt x="375285" y="0"/>
                  </a:lnTo>
                  <a:cubicBezTo>
                    <a:pt x="316230" y="214313"/>
                    <a:pt x="180975" y="396240"/>
                    <a:pt x="0" y="516255"/>
                  </a:cubicBezTo>
                  <a:lnTo>
                    <a:pt x="17145" y="516255"/>
                  </a:lnTo>
                  <a:cubicBezTo>
                    <a:pt x="185738" y="401002"/>
                    <a:pt x="313372" y="231458"/>
                    <a:pt x="375285" y="33338"/>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grpSp>
      <p:sp>
        <p:nvSpPr>
          <p:cNvPr id="69" name="TextBox 68">
            <a:extLst>
              <a:ext uri="{FF2B5EF4-FFF2-40B4-BE49-F238E27FC236}">
                <a16:creationId xmlns:a16="http://schemas.microsoft.com/office/drawing/2014/main" id="{38549B75-E900-43A5-B6B6-F76BECD85516}"/>
              </a:ext>
            </a:extLst>
          </p:cNvPr>
          <p:cNvSpPr txBox="1"/>
          <p:nvPr/>
        </p:nvSpPr>
        <p:spPr>
          <a:xfrm>
            <a:off x="382743" y="6537072"/>
            <a:ext cx="1908816"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1" i="0" u="none" strike="noStrike" kern="1200" cap="none" spc="0" normalizeH="0" baseline="0" noProof="0" dirty="0">
                <a:ln>
                  <a:noFill/>
                </a:ln>
                <a:solidFill>
                  <a:prstClr val="white">
                    <a:lumMod val="50000"/>
                  </a:prstClr>
                </a:solidFill>
                <a:effectLst/>
                <a:uLnTx/>
                <a:uFillTx/>
                <a:latin typeface="Calibri" panose="020F0502020204030204"/>
                <a:ea typeface="+mn-ea"/>
                <a:cs typeface="+mn-cs"/>
              </a:rPr>
              <a:t>CONFIDENTIAL DOCUMENT</a:t>
            </a:r>
            <a:endParaRPr kumimoji="0" lang="en-US" sz="11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sp>
        <p:nvSpPr>
          <p:cNvPr id="67" name="Rectangle 66">
            <a:extLst>
              <a:ext uri="{FF2B5EF4-FFF2-40B4-BE49-F238E27FC236}">
                <a16:creationId xmlns:a16="http://schemas.microsoft.com/office/drawing/2014/main" id="{5E8D44B5-F884-4C71-9CF5-BEAD76BE6E7B}"/>
              </a:ext>
            </a:extLst>
          </p:cNvPr>
          <p:cNvSpPr/>
          <p:nvPr/>
        </p:nvSpPr>
        <p:spPr>
          <a:xfrm>
            <a:off x="-2" y="6797813"/>
            <a:ext cx="8611342" cy="60187"/>
          </a:xfrm>
          <a:prstGeom prst="rect">
            <a:avLst/>
          </a:prstGeom>
          <a:solidFill>
            <a:srgbClr val="59A1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8" name="Rectangle 67">
            <a:extLst>
              <a:ext uri="{FF2B5EF4-FFF2-40B4-BE49-F238E27FC236}">
                <a16:creationId xmlns:a16="http://schemas.microsoft.com/office/drawing/2014/main" id="{467BFACE-BFFF-44B6-8695-C9E58A2D1F63}"/>
              </a:ext>
            </a:extLst>
          </p:cNvPr>
          <p:cNvSpPr/>
          <p:nvPr/>
        </p:nvSpPr>
        <p:spPr>
          <a:xfrm>
            <a:off x="8611340" y="6797813"/>
            <a:ext cx="3562350" cy="60187"/>
          </a:xfrm>
          <a:prstGeom prst="rect">
            <a:avLst/>
          </a:prstGeom>
          <a:solidFill>
            <a:srgbClr val="8F2A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D37011D9-A609-422A-96FC-45239F66050E}"/>
              </a:ext>
            </a:extLst>
          </p:cNvPr>
          <p:cNvSpPr/>
          <p:nvPr/>
        </p:nvSpPr>
        <p:spPr>
          <a:xfrm>
            <a:off x="1493443" y="2404939"/>
            <a:ext cx="9099514" cy="2443180"/>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5400" b="1" dirty="0">
                <a:solidFill>
                  <a:srgbClr val="002060"/>
                </a:solidFill>
              </a:rPr>
              <a:t>Empagliflozin + Metformin Combination</a:t>
            </a:r>
          </a:p>
          <a:p>
            <a:pPr algn="ctr">
              <a:lnSpc>
                <a:spcPct val="150000"/>
              </a:lnSpc>
            </a:pPr>
            <a:r>
              <a:rPr lang="en-US" sz="5400" b="1" dirty="0">
                <a:solidFill>
                  <a:srgbClr val="002060"/>
                </a:solidFill>
              </a:rPr>
              <a:t> </a:t>
            </a:r>
            <a:endParaRPr lang="en-US" sz="4800" b="1" dirty="0">
              <a:solidFill>
                <a:srgbClr val="002060"/>
              </a:solidFill>
            </a:endParaRPr>
          </a:p>
        </p:txBody>
      </p:sp>
    </p:spTree>
    <p:extLst>
      <p:ext uri="{BB962C8B-B14F-4D97-AF65-F5344CB8AC3E}">
        <p14:creationId xmlns:p14="http://schemas.microsoft.com/office/powerpoint/2010/main" val="431203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85D766-2CC8-453F-9B18-34D7672D11A0}"/>
              </a:ext>
            </a:extLst>
          </p:cNvPr>
          <p:cNvPicPr>
            <a:picLocks noChangeAspect="1"/>
          </p:cNvPicPr>
          <p:nvPr/>
        </p:nvPicPr>
        <p:blipFill>
          <a:blip r:embed="rId2" cstate="hq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103181" y="136638"/>
            <a:ext cx="839783" cy="758098"/>
          </a:xfrm>
          <a:prstGeom prst="rect">
            <a:avLst/>
          </a:prstGeom>
        </p:spPr>
      </p:pic>
      <p:grpSp>
        <p:nvGrpSpPr>
          <p:cNvPr id="10" name="Group 9">
            <a:extLst>
              <a:ext uri="{FF2B5EF4-FFF2-40B4-BE49-F238E27FC236}">
                <a16:creationId xmlns:a16="http://schemas.microsoft.com/office/drawing/2014/main" id="{47CEF7DB-6BF3-4959-AE49-B04A02A34639}"/>
              </a:ext>
            </a:extLst>
          </p:cNvPr>
          <p:cNvGrpSpPr/>
          <p:nvPr/>
        </p:nvGrpSpPr>
        <p:grpSpPr>
          <a:xfrm>
            <a:off x="0" y="861247"/>
            <a:ext cx="5037068" cy="508787"/>
            <a:chOff x="56040" y="707034"/>
            <a:chExt cx="5037068" cy="508787"/>
          </a:xfrm>
        </p:grpSpPr>
        <p:sp>
          <p:nvSpPr>
            <p:cNvPr id="5" name="Arrow: Pentagon 4">
              <a:extLst>
                <a:ext uri="{FF2B5EF4-FFF2-40B4-BE49-F238E27FC236}">
                  <a16:creationId xmlns:a16="http://schemas.microsoft.com/office/drawing/2014/main" id="{B4D7D908-1370-49BF-98D5-DBBBC1453D6F}"/>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Indications</a:t>
              </a:r>
              <a:r>
                <a:rPr lang="en-US" sz="2000" b="1" baseline="30000" dirty="0">
                  <a:solidFill>
                    <a:srgbClr val="002060"/>
                  </a:solidFill>
                </a:rPr>
                <a:t>1</a:t>
              </a:r>
              <a:endParaRPr lang="en-US" sz="2000" b="1" dirty="0">
                <a:solidFill>
                  <a:srgbClr val="002060"/>
                </a:solidFill>
              </a:endParaRPr>
            </a:p>
          </p:txBody>
        </p:sp>
        <p:sp>
          <p:nvSpPr>
            <p:cNvPr id="9" name="Freeform: Shape 8">
              <a:extLst>
                <a:ext uri="{FF2B5EF4-FFF2-40B4-BE49-F238E27FC236}">
                  <a16:creationId xmlns:a16="http://schemas.microsoft.com/office/drawing/2014/main" id="{3D78B50A-D65A-489E-9B00-2769ED13958A}"/>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grpSp>
        <p:nvGrpSpPr>
          <p:cNvPr id="11" name="Group 10">
            <a:extLst>
              <a:ext uri="{FF2B5EF4-FFF2-40B4-BE49-F238E27FC236}">
                <a16:creationId xmlns:a16="http://schemas.microsoft.com/office/drawing/2014/main" id="{9C690FE9-519A-4EE3-80EF-855A3BACAABC}"/>
              </a:ext>
            </a:extLst>
          </p:cNvPr>
          <p:cNvGrpSpPr/>
          <p:nvPr/>
        </p:nvGrpSpPr>
        <p:grpSpPr>
          <a:xfrm>
            <a:off x="0" y="4112882"/>
            <a:ext cx="5037068" cy="508787"/>
            <a:chOff x="56040" y="707034"/>
            <a:chExt cx="5037068" cy="508787"/>
          </a:xfrm>
        </p:grpSpPr>
        <p:sp>
          <p:nvSpPr>
            <p:cNvPr id="12" name="Arrow: Pentagon 11">
              <a:extLst>
                <a:ext uri="{FF2B5EF4-FFF2-40B4-BE49-F238E27FC236}">
                  <a16:creationId xmlns:a16="http://schemas.microsoft.com/office/drawing/2014/main" id="{F60455CF-1724-4571-9D89-7E3F92F41F5A}"/>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Limitation of Use</a:t>
              </a:r>
              <a:r>
                <a:rPr lang="en-US" sz="2000" b="1" baseline="30000" dirty="0">
                  <a:solidFill>
                    <a:srgbClr val="002060"/>
                  </a:solidFill>
                </a:rPr>
                <a:t>1</a:t>
              </a:r>
              <a:endParaRPr lang="en-US" sz="2000" b="1" dirty="0">
                <a:solidFill>
                  <a:srgbClr val="002060"/>
                </a:solidFill>
              </a:endParaRPr>
            </a:p>
          </p:txBody>
        </p:sp>
        <p:sp>
          <p:nvSpPr>
            <p:cNvPr id="13" name="Freeform: Shape 12">
              <a:extLst>
                <a:ext uri="{FF2B5EF4-FFF2-40B4-BE49-F238E27FC236}">
                  <a16:creationId xmlns:a16="http://schemas.microsoft.com/office/drawing/2014/main" id="{7E4FE8AC-0AB1-4F19-AC74-342846D0DAC3}"/>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9" name="Title 2">
            <a:extLst>
              <a:ext uri="{FF2B5EF4-FFF2-40B4-BE49-F238E27FC236}">
                <a16:creationId xmlns:a16="http://schemas.microsoft.com/office/drawing/2014/main" id="{48976D89-5038-476F-BCCA-5D586E186462}"/>
              </a:ext>
            </a:extLst>
          </p:cNvPr>
          <p:cNvSpPr>
            <a:spLocks noGrp="1"/>
          </p:cNvSpPr>
          <p:nvPr>
            <p:ph type="title"/>
          </p:nvPr>
        </p:nvSpPr>
        <p:spPr>
          <a:xfrm>
            <a:off x="592986" y="49880"/>
            <a:ext cx="11227777" cy="637198"/>
          </a:xfrm>
        </p:spPr>
        <p:txBody>
          <a:bodyPr>
            <a:noAutofit/>
          </a:bodyPr>
          <a:lstStyle/>
          <a:p>
            <a:r>
              <a:rPr lang="en-US" sz="2800" dirty="0">
                <a:solidFill>
                  <a:srgbClr val="002060"/>
                </a:solidFill>
              </a:rPr>
              <a:t>Empagliflozin + Metformin Combination:</a:t>
            </a:r>
          </a:p>
        </p:txBody>
      </p:sp>
      <p:sp>
        <p:nvSpPr>
          <p:cNvPr id="14" name="TextBox 13">
            <a:extLst>
              <a:ext uri="{FF2B5EF4-FFF2-40B4-BE49-F238E27FC236}">
                <a16:creationId xmlns:a16="http://schemas.microsoft.com/office/drawing/2014/main" id="{BB5F7950-6043-42D7-A2BC-162A03890C56}"/>
              </a:ext>
            </a:extLst>
          </p:cNvPr>
          <p:cNvSpPr txBox="1"/>
          <p:nvPr/>
        </p:nvSpPr>
        <p:spPr>
          <a:xfrm>
            <a:off x="128016" y="1544204"/>
            <a:ext cx="11951208" cy="1938992"/>
          </a:xfrm>
          <a:prstGeom prst="rect">
            <a:avLst/>
          </a:prstGeom>
          <a:noFill/>
        </p:spPr>
        <p:txBody>
          <a:bodyPr wrap="square">
            <a:spAutoFit/>
          </a:bodyPr>
          <a:lstStyle/>
          <a:p>
            <a:pPr marL="285750" indent="-285750" algn="justLow">
              <a:lnSpc>
                <a:spcPct val="150000"/>
              </a:lnSpc>
              <a:buFont typeface="Arial" panose="020B0604020202020204" pitchFamily="34" charset="0"/>
              <a:buChar char="•"/>
            </a:pPr>
            <a:r>
              <a:rPr lang="en-US" sz="2000" b="1" dirty="0">
                <a:solidFill>
                  <a:schemeClr val="bg2">
                    <a:lumMod val="10000"/>
                  </a:schemeClr>
                </a:solidFill>
              </a:rPr>
              <a:t>Empagliflozin + Metformin Combination </a:t>
            </a:r>
            <a:r>
              <a:rPr lang="en-US" sz="2000" b="1" dirty="0" smtClean="0">
                <a:solidFill>
                  <a:schemeClr val="bg2">
                    <a:lumMod val="10000"/>
                  </a:schemeClr>
                </a:solidFill>
              </a:rPr>
              <a:t>is indicated </a:t>
            </a:r>
            <a:r>
              <a:rPr lang="en-US" sz="2000" b="1" dirty="0">
                <a:solidFill>
                  <a:schemeClr val="bg2">
                    <a:lumMod val="10000"/>
                  </a:schemeClr>
                </a:solidFill>
              </a:rPr>
              <a:t>as an adjunct to diet and exercise to improve glycemic control in adults with </a:t>
            </a:r>
            <a:r>
              <a:rPr lang="en-US" sz="2000" b="1" dirty="0" smtClean="0">
                <a:solidFill>
                  <a:schemeClr val="bg2">
                    <a:lumMod val="10000"/>
                  </a:schemeClr>
                </a:solidFill>
              </a:rPr>
              <a:t>T2DM </a:t>
            </a:r>
            <a:r>
              <a:rPr lang="en-US" sz="2000" b="1" dirty="0">
                <a:solidFill>
                  <a:schemeClr val="bg2">
                    <a:lumMod val="10000"/>
                  </a:schemeClr>
                </a:solidFill>
              </a:rPr>
              <a:t>mellitus. </a:t>
            </a:r>
          </a:p>
          <a:p>
            <a:pPr marL="285750" indent="-285750" algn="justLow">
              <a:lnSpc>
                <a:spcPct val="150000"/>
              </a:lnSpc>
              <a:buFont typeface="Arial" panose="020B0604020202020204" pitchFamily="34" charset="0"/>
              <a:buChar char="•"/>
            </a:pPr>
            <a:r>
              <a:rPr lang="en-US" sz="2000" b="1" dirty="0">
                <a:solidFill>
                  <a:schemeClr val="bg2">
                    <a:lumMod val="10000"/>
                  </a:schemeClr>
                </a:solidFill>
              </a:rPr>
              <a:t>Empagliflozin is indicated to reduce the risk of cardiovascular death in adults with </a:t>
            </a:r>
            <a:r>
              <a:rPr lang="en-US" sz="2000" b="1" dirty="0" smtClean="0">
                <a:solidFill>
                  <a:schemeClr val="bg2">
                    <a:lumMod val="10000"/>
                  </a:schemeClr>
                </a:solidFill>
              </a:rPr>
              <a:t>T2DM </a:t>
            </a:r>
            <a:r>
              <a:rPr lang="en-US" sz="2000" b="1" dirty="0">
                <a:solidFill>
                  <a:schemeClr val="bg2">
                    <a:lumMod val="10000"/>
                  </a:schemeClr>
                </a:solidFill>
              </a:rPr>
              <a:t>and established </a:t>
            </a:r>
            <a:r>
              <a:rPr lang="en-US" sz="2000" b="1" dirty="0" smtClean="0">
                <a:solidFill>
                  <a:schemeClr val="bg2">
                    <a:lumMod val="10000"/>
                  </a:schemeClr>
                </a:solidFill>
              </a:rPr>
              <a:t>CVD. </a:t>
            </a:r>
            <a:endParaRPr lang="en-US" sz="2000" b="1" dirty="0">
              <a:solidFill>
                <a:schemeClr val="bg2">
                  <a:lumMod val="10000"/>
                </a:schemeClr>
              </a:solidFill>
            </a:endParaRPr>
          </a:p>
        </p:txBody>
      </p:sp>
      <p:sp>
        <p:nvSpPr>
          <p:cNvPr id="15" name="TextBox 14">
            <a:extLst>
              <a:ext uri="{FF2B5EF4-FFF2-40B4-BE49-F238E27FC236}">
                <a16:creationId xmlns:a16="http://schemas.microsoft.com/office/drawing/2014/main" id="{574BE4D2-1F77-47F9-BA31-59BDDC359E14}"/>
              </a:ext>
            </a:extLst>
          </p:cNvPr>
          <p:cNvSpPr txBox="1"/>
          <p:nvPr/>
        </p:nvSpPr>
        <p:spPr>
          <a:xfrm>
            <a:off x="300817" y="4773586"/>
            <a:ext cx="11642148" cy="1318181"/>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sz="2800" b="1" dirty="0">
                <a:solidFill>
                  <a:schemeClr val="bg2">
                    <a:lumMod val="10000"/>
                  </a:schemeClr>
                </a:solidFill>
              </a:rPr>
              <a:t>Not recommended in patients with </a:t>
            </a:r>
            <a:r>
              <a:rPr lang="en-US" sz="2800" b="1" i="1" u="sng" dirty="0" smtClean="0">
                <a:solidFill>
                  <a:srgbClr val="C00000"/>
                </a:solidFill>
                <a:effectLst>
                  <a:outerShdw blurRad="38100" dist="38100" dir="2700000" algn="tl">
                    <a:srgbClr val="000000">
                      <a:alpha val="43137"/>
                    </a:srgbClr>
                  </a:outerShdw>
                </a:effectLst>
              </a:rPr>
              <a:t>T1DM</a:t>
            </a:r>
            <a:r>
              <a:rPr lang="en-US" sz="2800" b="1" dirty="0" smtClean="0">
                <a:solidFill>
                  <a:schemeClr val="bg2">
                    <a:lumMod val="10000"/>
                  </a:schemeClr>
                </a:solidFill>
              </a:rPr>
              <a:t>. </a:t>
            </a:r>
            <a:r>
              <a:rPr lang="en-US" sz="2800" b="1" dirty="0">
                <a:solidFill>
                  <a:schemeClr val="bg2">
                    <a:lumMod val="10000"/>
                  </a:schemeClr>
                </a:solidFill>
              </a:rPr>
              <a:t>It may increase the risk of diabetic ketoacidosis in these patients.</a:t>
            </a:r>
          </a:p>
        </p:txBody>
      </p:sp>
      <p:sp>
        <p:nvSpPr>
          <p:cNvPr id="17" name="TextBox 16">
            <a:extLst>
              <a:ext uri="{FF2B5EF4-FFF2-40B4-BE49-F238E27FC236}">
                <a16:creationId xmlns:a16="http://schemas.microsoft.com/office/drawing/2014/main" id="{1FA7DCE8-C261-4BDF-9747-9233C66051CD}"/>
              </a:ext>
            </a:extLst>
          </p:cNvPr>
          <p:cNvSpPr txBox="1"/>
          <p:nvPr/>
        </p:nvSpPr>
        <p:spPr>
          <a:xfrm>
            <a:off x="5338917" y="6538452"/>
            <a:ext cx="6272980" cy="269668"/>
          </a:xfrm>
          <a:prstGeom prst="rect">
            <a:avLst/>
          </a:prstGeom>
          <a:noFill/>
        </p:spPr>
        <p:txBody>
          <a:bodyPr wrap="square">
            <a:spAutoFit/>
          </a:bodyPr>
          <a:lstStyle/>
          <a:p>
            <a:r>
              <a:rPr lang="en-US" sz="1100" dirty="0"/>
              <a:t>1. SYNJARDY® (Empagliflozin and Metformin) tablets FDA Label 10.2022 - Reference ID: 5059001   </a:t>
            </a:r>
          </a:p>
        </p:txBody>
      </p:sp>
    </p:spTree>
    <p:extLst>
      <p:ext uri="{BB962C8B-B14F-4D97-AF65-F5344CB8AC3E}">
        <p14:creationId xmlns:p14="http://schemas.microsoft.com/office/powerpoint/2010/main" val="1407119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7F44421-40D8-4E7D-A6B6-FA7CACAA4531}"/>
              </a:ext>
            </a:extLst>
          </p:cNvPr>
          <p:cNvPicPr>
            <a:picLocks noChangeAspect="1"/>
          </p:cNvPicPr>
          <p:nvPr/>
        </p:nvPicPr>
        <p:blipFill>
          <a:blip r:embed="rId3" cstate="hq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103181" y="136638"/>
            <a:ext cx="839783" cy="758098"/>
          </a:xfrm>
          <a:prstGeom prst="rect">
            <a:avLst/>
          </a:prstGeom>
        </p:spPr>
      </p:pic>
      <p:grpSp>
        <p:nvGrpSpPr>
          <p:cNvPr id="6" name="Group 5">
            <a:extLst>
              <a:ext uri="{FF2B5EF4-FFF2-40B4-BE49-F238E27FC236}">
                <a16:creationId xmlns:a16="http://schemas.microsoft.com/office/drawing/2014/main" id="{2193CAFD-DFDD-4411-9B49-805EEA16003D}"/>
              </a:ext>
            </a:extLst>
          </p:cNvPr>
          <p:cNvGrpSpPr/>
          <p:nvPr/>
        </p:nvGrpSpPr>
        <p:grpSpPr>
          <a:xfrm>
            <a:off x="0" y="875237"/>
            <a:ext cx="5037068" cy="508787"/>
            <a:chOff x="56040" y="901389"/>
            <a:chExt cx="5037068" cy="508787"/>
          </a:xfrm>
        </p:grpSpPr>
        <p:sp>
          <p:nvSpPr>
            <p:cNvPr id="7" name="Arrow: Pentagon 6">
              <a:extLst>
                <a:ext uri="{FF2B5EF4-FFF2-40B4-BE49-F238E27FC236}">
                  <a16:creationId xmlns:a16="http://schemas.microsoft.com/office/drawing/2014/main" id="{36280619-0F4A-44F6-94D7-B287CBFF40EA}"/>
                </a:ext>
              </a:extLst>
            </p:cNvPr>
            <p:cNvSpPr/>
            <p:nvPr/>
          </p:nvSpPr>
          <p:spPr>
            <a:xfrm>
              <a:off x="56040" y="901390"/>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Dosage Forms and Strengths</a:t>
              </a:r>
              <a:r>
                <a:rPr lang="en-US" sz="2000" b="1" baseline="30000" dirty="0">
                  <a:solidFill>
                    <a:srgbClr val="002060"/>
                  </a:solidFill>
                </a:rPr>
                <a:t>1</a:t>
              </a:r>
              <a:r>
                <a:rPr lang="en-US" sz="2000" b="1" dirty="0">
                  <a:solidFill>
                    <a:srgbClr val="002060"/>
                  </a:solidFill>
                </a:rPr>
                <a:t> </a:t>
              </a:r>
            </a:p>
          </p:txBody>
        </p:sp>
        <p:sp>
          <p:nvSpPr>
            <p:cNvPr id="8" name="Freeform: Shape 7">
              <a:extLst>
                <a:ext uri="{FF2B5EF4-FFF2-40B4-BE49-F238E27FC236}">
                  <a16:creationId xmlns:a16="http://schemas.microsoft.com/office/drawing/2014/main" id="{128F2044-82DE-4DC9-8C8E-FDCA468A41EF}"/>
                </a:ext>
              </a:extLst>
            </p:cNvPr>
            <p:cNvSpPr/>
            <p:nvPr/>
          </p:nvSpPr>
          <p:spPr>
            <a:xfrm>
              <a:off x="56345" y="901389"/>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4" name="TextBox 13">
            <a:extLst>
              <a:ext uri="{FF2B5EF4-FFF2-40B4-BE49-F238E27FC236}">
                <a16:creationId xmlns:a16="http://schemas.microsoft.com/office/drawing/2014/main" id="{95FD2BFB-259F-46C9-950D-4F1D07C44DFD}"/>
              </a:ext>
            </a:extLst>
          </p:cNvPr>
          <p:cNvSpPr txBox="1"/>
          <p:nvPr/>
        </p:nvSpPr>
        <p:spPr>
          <a:xfrm>
            <a:off x="301121" y="1462456"/>
            <a:ext cx="11310776" cy="2400657"/>
          </a:xfrm>
          <a:prstGeom prst="rect">
            <a:avLst/>
          </a:prstGeom>
          <a:noFill/>
        </p:spPr>
        <p:txBody>
          <a:bodyPr wrap="square">
            <a:spAutoFit/>
          </a:bodyPr>
          <a:lstStyle/>
          <a:p>
            <a:pPr>
              <a:lnSpc>
                <a:spcPct val="150000"/>
              </a:lnSpc>
            </a:pPr>
            <a:r>
              <a:rPr lang="en-US" sz="2000" b="1" dirty="0">
                <a:solidFill>
                  <a:schemeClr val="bg2">
                    <a:lumMod val="10000"/>
                  </a:schemeClr>
                </a:solidFill>
              </a:rPr>
              <a:t>Tablets: </a:t>
            </a:r>
          </a:p>
          <a:p>
            <a:pPr marL="742950" lvl="1" indent="-285750">
              <a:lnSpc>
                <a:spcPct val="150000"/>
              </a:lnSpc>
              <a:buFont typeface="Arial" panose="020B0604020202020204" pitchFamily="34" charset="0"/>
              <a:buChar char="•"/>
            </a:pPr>
            <a:r>
              <a:rPr lang="en-US" sz="2000" b="1" dirty="0">
                <a:solidFill>
                  <a:schemeClr val="bg2">
                    <a:lumMod val="10000"/>
                  </a:schemeClr>
                </a:solidFill>
              </a:rPr>
              <a:t>5 mg Empagliflozin/500 mg Metformin HCl </a:t>
            </a:r>
          </a:p>
          <a:p>
            <a:pPr marL="742950" lvl="1" indent="-285750">
              <a:lnSpc>
                <a:spcPct val="150000"/>
              </a:lnSpc>
              <a:buFont typeface="Arial" panose="020B0604020202020204" pitchFamily="34" charset="0"/>
              <a:buChar char="•"/>
            </a:pPr>
            <a:r>
              <a:rPr lang="en-US" sz="2000" b="1" dirty="0">
                <a:solidFill>
                  <a:schemeClr val="bg2">
                    <a:lumMod val="10000"/>
                  </a:schemeClr>
                </a:solidFill>
              </a:rPr>
              <a:t>5 mg Empagliflozin/1000 mg Metformin HCl </a:t>
            </a:r>
          </a:p>
          <a:p>
            <a:pPr marL="742950" lvl="1" indent="-285750">
              <a:lnSpc>
                <a:spcPct val="150000"/>
              </a:lnSpc>
              <a:buFont typeface="Arial" panose="020B0604020202020204" pitchFamily="34" charset="0"/>
              <a:buChar char="•"/>
            </a:pPr>
            <a:r>
              <a:rPr lang="en-US" sz="2000" b="1" dirty="0">
                <a:solidFill>
                  <a:schemeClr val="bg2">
                    <a:lumMod val="10000"/>
                  </a:schemeClr>
                </a:solidFill>
              </a:rPr>
              <a:t>12.5 mg Empagliflozin/500 mg Metformin HCl </a:t>
            </a:r>
          </a:p>
          <a:p>
            <a:pPr marL="742950" lvl="1" indent="-285750">
              <a:lnSpc>
                <a:spcPct val="150000"/>
              </a:lnSpc>
              <a:buFont typeface="Arial" panose="020B0604020202020204" pitchFamily="34" charset="0"/>
              <a:buChar char="•"/>
            </a:pPr>
            <a:r>
              <a:rPr lang="en-US" sz="2000" b="1" dirty="0">
                <a:solidFill>
                  <a:schemeClr val="bg2">
                    <a:lumMod val="10000"/>
                  </a:schemeClr>
                </a:solidFill>
              </a:rPr>
              <a:t>12.5 mg Empagliflozin/1000 mg Metformin HCl </a:t>
            </a:r>
          </a:p>
        </p:txBody>
      </p:sp>
      <p:sp>
        <p:nvSpPr>
          <p:cNvPr id="17" name="Title 2">
            <a:extLst>
              <a:ext uri="{FF2B5EF4-FFF2-40B4-BE49-F238E27FC236}">
                <a16:creationId xmlns:a16="http://schemas.microsoft.com/office/drawing/2014/main" id="{A3CD4346-6B6C-4EEA-87AE-0ECD5E895E11}"/>
              </a:ext>
            </a:extLst>
          </p:cNvPr>
          <p:cNvSpPr>
            <a:spLocks noGrp="1"/>
          </p:cNvSpPr>
          <p:nvPr>
            <p:ph type="title"/>
          </p:nvPr>
        </p:nvSpPr>
        <p:spPr>
          <a:xfrm>
            <a:off x="592986" y="49880"/>
            <a:ext cx="11227777" cy="637198"/>
          </a:xfrm>
        </p:spPr>
        <p:txBody>
          <a:bodyPr>
            <a:noAutofit/>
          </a:bodyPr>
          <a:lstStyle/>
          <a:p>
            <a:r>
              <a:rPr lang="en-US" sz="2800" dirty="0">
                <a:solidFill>
                  <a:srgbClr val="002060"/>
                </a:solidFill>
              </a:rPr>
              <a:t>Empagliflozin + Metformin Combination:</a:t>
            </a:r>
          </a:p>
        </p:txBody>
      </p:sp>
      <p:grpSp>
        <p:nvGrpSpPr>
          <p:cNvPr id="20" name="Group 19">
            <a:extLst>
              <a:ext uri="{FF2B5EF4-FFF2-40B4-BE49-F238E27FC236}">
                <a16:creationId xmlns:a16="http://schemas.microsoft.com/office/drawing/2014/main" id="{D6D95816-011F-4822-9C82-9137851CD343}"/>
              </a:ext>
            </a:extLst>
          </p:cNvPr>
          <p:cNvGrpSpPr/>
          <p:nvPr/>
        </p:nvGrpSpPr>
        <p:grpSpPr>
          <a:xfrm>
            <a:off x="0" y="3977315"/>
            <a:ext cx="5037068" cy="508787"/>
            <a:chOff x="56040" y="901389"/>
            <a:chExt cx="5037068" cy="508787"/>
          </a:xfrm>
        </p:grpSpPr>
        <p:sp>
          <p:nvSpPr>
            <p:cNvPr id="21" name="Arrow: Pentagon 20">
              <a:extLst>
                <a:ext uri="{FF2B5EF4-FFF2-40B4-BE49-F238E27FC236}">
                  <a16:creationId xmlns:a16="http://schemas.microsoft.com/office/drawing/2014/main" id="{2EF6A607-E56F-43FC-958B-5AD8A7EBD2ED}"/>
                </a:ext>
              </a:extLst>
            </p:cNvPr>
            <p:cNvSpPr/>
            <p:nvPr/>
          </p:nvSpPr>
          <p:spPr>
            <a:xfrm>
              <a:off x="56040" y="901390"/>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Prior to Initiation</a:t>
              </a:r>
              <a:r>
                <a:rPr lang="en-US" sz="2000" b="1" baseline="30000" dirty="0">
                  <a:solidFill>
                    <a:srgbClr val="002060"/>
                  </a:solidFill>
                </a:rPr>
                <a:t>1</a:t>
              </a:r>
              <a:endParaRPr lang="en-US" sz="2000" b="1" dirty="0">
                <a:solidFill>
                  <a:srgbClr val="002060"/>
                </a:solidFill>
              </a:endParaRPr>
            </a:p>
          </p:txBody>
        </p:sp>
        <p:sp>
          <p:nvSpPr>
            <p:cNvPr id="22" name="Freeform: Shape 21">
              <a:extLst>
                <a:ext uri="{FF2B5EF4-FFF2-40B4-BE49-F238E27FC236}">
                  <a16:creationId xmlns:a16="http://schemas.microsoft.com/office/drawing/2014/main" id="{695259E4-C7F9-407A-B856-946F6F7535F7}"/>
                </a:ext>
              </a:extLst>
            </p:cNvPr>
            <p:cNvSpPr/>
            <p:nvPr/>
          </p:nvSpPr>
          <p:spPr>
            <a:xfrm>
              <a:off x="56345" y="901389"/>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4" name="TextBox 23">
            <a:extLst>
              <a:ext uri="{FF2B5EF4-FFF2-40B4-BE49-F238E27FC236}">
                <a16:creationId xmlns:a16="http://schemas.microsoft.com/office/drawing/2014/main" id="{C9FB3EB4-00C4-411A-85AB-5A08A1460880}"/>
              </a:ext>
            </a:extLst>
          </p:cNvPr>
          <p:cNvSpPr txBox="1"/>
          <p:nvPr/>
        </p:nvSpPr>
        <p:spPr>
          <a:xfrm>
            <a:off x="1514168" y="4735444"/>
            <a:ext cx="9832258" cy="1295868"/>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dirty="0">
                <a:solidFill>
                  <a:schemeClr val="bg2">
                    <a:lumMod val="10000"/>
                  </a:schemeClr>
                </a:solidFill>
              </a:rPr>
              <a:t>Assess renal function before initiating SYNJARDY and as clinically indicated </a:t>
            </a:r>
          </a:p>
          <a:p>
            <a:pPr marL="285750" indent="-285750">
              <a:lnSpc>
                <a:spcPct val="150000"/>
              </a:lnSpc>
              <a:buFont typeface="Arial" panose="020B0604020202020204" pitchFamily="34" charset="0"/>
              <a:buChar char="•"/>
            </a:pPr>
            <a:r>
              <a:rPr lang="en-US" dirty="0">
                <a:solidFill>
                  <a:schemeClr val="bg2">
                    <a:lumMod val="10000"/>
                  </a:schemeClr>
                </a:solidFill>
              </a:rPr>
              <a:t>In patients with volume depletion, correct this condition before initiating Empagliflozin + Metformin Combination</a:t>
            </a:r>
          </a:p>
        </p:txBody>
      </p:sp>
      <p:sp>
        <p:nvSpPr>
          <p:cNvPr id="26" name="TextBox 25">
            <a:extLst>
              <a:ext uri="{FF2B5EF4-FFF2-40B4-BE49-F238E27FC236}">
                <a16:creationId xmlns:a16="http://schemas.microsoft.com/office/drawing/2014/main" id="{0EF5EBFC-26AD-48E0-8BB9-DEA95D4A56DB}"/>
              </a:ext>
            </a:extLst>
          </p:cNvPr>
          <p:cNvSpPr txBox="1"/>
          <p:nvPr/>
        </p:nvSpPr>
        <p:spPr>
          <a:xfrm>
            <a:off x="5338917" y="6538452"/>
            <a:ext cx="6272980" cy="269668"/>
          </a:xfrm>
          <a:prstGeom prst="rect">
            <a:avLst/>
          </a:prstGeom>
          <a:noFill/>
        </p:spPr>
        <p:txBody>
          <a:bodyPr wrap="square">
            <a:spAutoFit/>
          </a:bodyPr>
          <a:lstStyle/>
          <a:p>
            <a:r>
              <a:rPr lang="en-US" sz="1100" dirty="0"/>
              <a:t>1. SYNJARDY® (Empagliflozin and Metformin) tablets FDA Label 10.2022 - Reference ID: 5059001   </a:t>
            </a:r>
          </a:p>
        </p:txBody>
      </p:sp>
    </p:spTree>
    <p:extLst>
      <p:ext uri="{BB962C8B-B14F-4D97-AF65-F5344CB8AC3E}">
        <p14:creationId xmlns:p14="http://schemas.microsoft.com/office/powerpoint/2010/main" val="730858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0C52543-4727-4C0D-8E7C-30565E3487EC}"/>
              </a:ext>
            </a:extLst>
          </p:cNvPr>
          <p:cNvPicPr>
            <a:picLocks noChangeAspect="1"/>
          </p:cNvPicPr>
          <p:nvPr/>
        </p:nvPicPr>
        <p:blipFill>
          <a:blip r:embed="rId2" cstate="hq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103181" y="136638"/>
            <a:ext cx="839783" cy="758098"/>
          </a:xfrm>
          <a:prstGeom prst="rect">
            <a:avLst/>
          </a:prstGeom>
        </p:spPr>
      </p:pic>
      <p:sp>
        <p:nvSpPr>
          <p:cNvPr id="9" name="Title 2">
            <a:extLst>
              <a:ext uri="{FF2B5EF4-FFF2-40B4-BE49-F238E27FC236}">
                <a16:creationId xmlns:a16="http://schemas.microsoft.com/office/drawing/2014/main" id="{964D1D1E-B04E-4366-BB87-778261D5449D}"/>
              </a:ext>
            </a:extLst>
          </p:cNvPr>
          <p:cNvSpPr>
            <a:spLocks noGrp="1"/>
          </p:cNvSpPr>
          <p:nvPr>
            <p:ph type="title"/>
          </p:nvPr>
        </p:nvSpPr>
        <p:spPr>
          <a:xfrm>
            <a:off x="592986" y="49880"/>
            <a:ext cx="11227777" cy="637198"/>
          </a:xfrm>
        </p:spPr>
        <p:txBody>
          <a:bodyPr>
            <a:noAutofit/>
          </a:bodyPr>
          <a:lstStyle/>
          <a:p>
            <a:r>
              <a:rPr lang="en-US" sz="2800" dirty="0">
                <a:solidFill>
                  <a:srgbClr val="002060"/>
                </a:solidFill>
              </a:rPr>
              <a:t>Empagliflozin + Metformin Combination:</a:t>
            </a:r>
          </a:p>
        </p:txBody>
      </p:sp>
      <p:grpSp>
        <p:nvGrpSpPr>
          <p:cNvPr id="10" name="Group 9">
            <a:extLst>
              <a:ext uri="{FF2B5EF4-FFF2-40B4-BE49-F238E27FC236}">
                <a16:creationId xmlns:a16="http://schemas.microsoft.com/office/drawing/2014/main" id="{37EA9513-A4BD-4684-9957-BC3ACCDF4071}"/>
              </a:ext>
            </a:extLst>
          </p:cNvPr>
          <p:cNvGrpSpPr/>
          <p:nvPr/>
        </p:nvGrpSpPr>
        <p:grpSpPr>
          <a:xfrm>
            <a:off x="0" y="855112"/>
            <a:ext cx="5037068" cy="508787"/>
            <a:chOff x="56040" y="707034"/>
            <a:chExt cx="5037068" cy="508787"/>
          </a:xfrm>
        </p:grpSpPr>
        <p:sp>
          <p:nvSpPr>
            <p:cNvPr id="11" name="Arrow: Pentagon 10">
              <a:extLst>
                <a:ext uri="{FF2B5EF4-FFF2-40B4-BE49-F238E27FC236}">
                  <a16:creationId xmlns:a16="http://schemas.microsoft.com/office/drawing/2014/main" id="{BDA0555B-8FBF-4CDD-8886-89B21D889DC5}"/>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Dosage and Administration</a:t>
              </a:r>
              <a:r>
                <a:rPr lang="en-US" sz="2000" b="1" baseline="30000" dirty="0">
                  <a:solidFill>
                    <a:srgbClr val="002060"/>
                  </a:solidFill>
                </a:rPr>
                <a:t>1</a:t>
              </a:r>
              <a:endParaRPr lang="en-US" sz="2000" b="1" dirty="0">
                <a:solidFill>
                  <a:srgbClr val="002060"/>
                </a:solidFill>
              </a:endParaRPr>
            </a:p>
          </p:txBody>
        </p:sp>
        <p:sp>
          <p:nvSpPr>
            <p:cNvPr id="12" name="Freeform: Shape 11">
              <a:extLst>
                <a:ext uri="{FF2B5EF4-FFF2-40B4-BE49-F238E27FC236}">
                  <a16:creationId xmlns:a16="http://schemas.microsoft.com/office/drawing/2014/main" id="{ADAB2970-9C65-4563-A523-ECA066B06A19}"/>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3" name="TextBox 12">
            <a:extLst>
              <a:ext uri="{FF2B5EF4-FFF2-40B4-BE49-F238E27FC236}">
                <a16:creationId xmlns:a16="http://schemas.microsoft.com/office/drawing/2014/main" id="{D7422183-AB52-47C2-81B1-448F3E85A585}"/>
              </a:ext>
            </a:extLst>
          </p:cNvPr>
          <p:cNvSpPr txBox="1"/>
          <p:nvPr/>
        </p:nvSpPr>
        <p:spPr>
          <a:xfrm>
            <a:off x="1445342" y="1764236"/>
            <a:ext cx="9193161" cy="2957861"/>
          </a:xfrm>
          <a:prstGeom prst="rect">
            <a:avLst/>
          </a:prstGeom>
          <a:noFill/>
        </p:spPr>
        <p:txBody>
          <a:bodyPr wrap="square">
            <a:spAutoFit/>
          </a:bodyPr>
          <a:lstStyle/>
          <a:p>
            <a:pPr marL="285750" indent="-285750" algn="justLow">
              <a:lnSpc>
                <a:spcPct val="150000"/>
              </a:lnSpc>
              <a:buFont typeface="Arial" panose="020B0604020202020204" pitchFamily="34" charset="0"/>
              <a:buChar char="•"/>
            </a:pPr>
            <a:r>
              <a:rPr lang="en-US" dirty="0">
                <a:solidFill>
                  <a:schemeClr val="bg2">
                    <a:lumMod val="10000"/>
                  </a:schemeClr>
                </a:solidFill>
              </a:rPr>
              <a:t>Individualize the starting dose based on the patient’s current regimen and renal function</a:t>
            </a:r>
          </a:p>
          <a:p>
            <a:pPr marL="285750" indent="-285750" algn="justLow">
              <a:lnSpc>
                <a:spcPct val="150000"/>
              </a:lnSpc>
              <a:buFont typeface="Arial" panose="020B0604020202020204" pitchFamily="34" charset="0"/>
              <a:buChar char="•"/>
            </a:pPr>
            <a:r>
              <a:rPr lang="en-US" dirty="0">
                <a:solidFill>
                  <a:schemeClr val="bg2">
                    <a:lumMod val="10000"/>
                  </a:schemeClr>
                </a:solidFill>
              </a:rPr>
              <a:t>The maximum recommended dose is 12.5 mg Empagliflozin and 1000 mg Metformin HCl twice daily</a:t>
            </a:r>
          </a:p>
          <a:p>
            <a:pPr marL="285750" indent="-285750" algn="justLow">
              <a:lnSpc>
                <a:spcPct val="150000"/>
              </a:lnSpc>
              <a:buFont typeface="Arial" panose="020B0604020202020204" pitchFamily="34" charset="0"/>
              <a:buChar char="•"/>
            </a:pPr>
            <a:r>
              <a:rPr lang="en-US" dirty="0">
                <a:solidFill>
                  <a:schemeClr val="bg2">
                    <a:lumMod val="10000"/>
                  </a:schemeClr>
                </a:solidFill>
              </a:rPr>
              <a:t>Take twice daily with meals, with gradual dose escalation to reduce the gastrointestinal side effects due to Metformin</a:t>
            </a:r>
          </a:p>
          <a:p>
            <a:pPr marL="285750" indent="-285750" algn="justLow">
              <a:lnSpc>
                <a:spcPct val="150000"/>
              </a:lnSpc>
              <a:buFont typeface="Arial" panose="020B0604020202020204" pitchFamily="34" charset="0"/>
              <a:buChar char="•"/>
            </a:pPr>
            <a:r>
              <a:rPr lang="en-US" dirty="0">
                <a:solidFill>
                  <a:schemeClr val="bg2">
                    <a:lumMod val="10000"/>
                  </a:schemeClr>
                </a:solidFill>
              </a:rPr>
              <a:t>Empagliflozin + Metformin Combination may need to be discontinued at time of, or prior to, iodinated contrast imaging procedures*</a:t>
            </a:r>
          </a:p>
        </p:txBody>
      </p:sp>
      <p:sp>
        <p:nvSpPr>
          <p:cNvPr id="15" name="TextBox 14">
            <a:extLst>
              <a:ext uri="{FF2B5EF4-FFF2-40B4-BE49-F238E27FC236}">
                <a16:creationId xmlns:a16="http://schemas.microsoft.com/office/drawing/2014/main" id="{3C2DA6E5-EB64-4E4F-8DD9-8C6292E44583}"/>
              </a:ext>
            </a:extLst>
          </p:cNvPr>
          <p:cNvSpPr txBox="1"/>
          <p:nvPr/>
        </p:nvSpPr>
        <p:spPr>
          <a:xfrm>
            <a:off x="413286" y="5926903"/>
            <a:ext cx="10018740" cy="646331"/>
          </a:xfrm>
          <a:prstGeom prst="rect">
            <a:avLst/>
          </a:prstGeom>
          <a:noFill/>
        </p:spPr>
        <p:txBody>
          <a:bodyPr wrap="square">
            <a:spAutoFit/>
          </a:bodyPr>
          <a:lstStyle/>
          <a:p>
            <a:r>
              <a:rPr lang="en-US" sz="1200" dirty="0"/>
              <a:t>*Discontinue Empagliflozin + Metformin combination at the time of, or prior to, an iodinated contrast imaging procedure in patients with an eGFR less than 60 mL/min/1.73 m</a:t>
            </a:r>
            <a:r>
              <a:rPr lang="en-US" sz="1200" baseline="30000" dirty="0"/>
              <a:t>2</a:t>
            </a:r>
            <a:r>
              <a:rPr lang="en-US" sz="1200" dirty="0"/>
              <a:t>; in patients with a history of liver disease, alcoholism or heart failure; or in patients who will be administered intra-arterial iodinated contrast. Re-evaluate eGFR 48 hours after the imaging procedure; restart Empagliflozin + Metformin combination if renal function is stable.</a:t>
            </a:r>
          </a:p>
        </p:txBody>
      </p:sp>
      <p:sp>
        <p:nvSpPr>
          <p:cNvPr id="17" name="TextBox 16">
            <a:extLst>
              <a:ext uri="{FF2B5EF4-FFF2-40B4-BE49-F238E27FC236}">
                <a16:creationId xmlns:a16="http://schemas.microsoft.com/office/drawing/2014/main" id="{6F0D0AD6-B3D4-4088-B16B-5C9A4087A1EB}"/>
              </a:ext>
            </a:extLst>
          </p:cNvPr>
          <p:cNvSpPr txBox="1"/>
          <p:nvPr/>
        </p:nvSpPr>
        <p:spPr>
          <a:xfrm>
            <a:off x="5338917" y="6538452"/>
            <a:ext cx="6272980" cy="269668"/>
          </a:xfrm>
          <a:prstGeom prst="rect">
            <a:avLst/>
          </a:prstGeom>
          <a:noFill/>
        </p:spPr>
        <p:txBody>
          <a:bodyPr wrap="square">
            <a:spAutoFit/>
          </a:bodyPr>
          <a:lstStyle/>
          <a:p>
            <a:r>
              <a:rPr lang="en-US" sz="1100" dirty="0"/>
              <a:t>1. SYNJARDY® (Empagliflozin and Metformin) tablets FDA Label 10.2022 - Reference ID: 5059001   </a:t>
            </a:r>
          </a:p>
        </p:txBody>
      </p:sp>
    </p:spTree>
    <p:extLst>
      <p:ext uri="{BB962C8B-B14F-4D97-AF65-F5344CB8AC3E}">
        <p14:creationId xmlns:p14="http://schemas.microsoft.com/office/powerpoint/2010/main" val="226297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016C181-885B-433C-AB28-EE68A66459FA}"/>
              </a:ext>
            </a:extLst>
          </p:cNvPr>
          <p:cNvPicPr>
            <a:picLocks noChangeAspect="1"/>
          </p:cNvPicPr>
          <p:nvPr/>
        </p:nvPicPr>
        <p:blipFill>
          <a:blip r:embed="rId3" cstate="hq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103181" y="136638"/>
            <a:ext cx="839783" cy="758098"/>
          </a:xfrm>
          <a:prstGeom prst="rect">
            <a:avLst/>
          </a:prstGeom>
        </p:spPr>
      </p:pic>
      <p:grpSp>
        <p:nvGrpSpPr>
          <p:cNvPr id="5" name="Group 4">
            <a:extLst>
              <a:ext uri="{FF2B5EF4-FFF2-40B4-BE49-F238E27FC236}">
                <a16:creationId xmlns:a16="http://schemas.microsoft.com/office/drawing/2014/main" id="{64016422-1602-47E1-86A9-93A427A23B6C}"/>
              </a:ext>
            </a:extLst>
          </p:cNvPr>
          <p:cNvGrpSpPr/>
          <p:nvPr/>
        </p:nvGrpSpPr>
        <p:grpSpPr>
          <a:xfrm>
            <a:off x="-36279" y="894736"/>
            <a:ext cx="8554065" cy="508787"/>
            <a:chOff x="56040" y="707034"/>
            <a:chExt cx="5037068" cy="508787"/>
          </a:xfrm>
        </p:grpSpPr>
        <p:sp>
          <p:nvSpPr>
            <p:cNvPr id="6" name="Arrow: Pentagon 5">
              <a:extLst>
                <a:ext uri="{FF2B5EF4-FFF2-40B4-BE49-F238E27FC236}">
                  <a16:creationId xmlns:a16="http://schemas.microsoft.com/office/drawing/2014/main" id="{B99E7F1A-5FD6-435B-BE97-83E098002036}"/>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Dosage Recommendations in Patients with Renal Impairment</a:t>
              </a:r>
              <a:r>
                <a:rPr lang="en-US" sz="2000" b="1" baseline="30000" dirty="0">
                  <a:solidFill>
                    <a:srgbClr val="002060"/>
                  </a:solidFill>
                </a:rPr>
                <a:t>1</a:t>
              </a:r>
              <a:endParaRPr lang="en-US" sz="2000" b="1" dirty="0">
                <a:solidFill>
                  <a:srgbClr val="002060"/>
                </a:solidFill>
              </a:endParaRPr>
            </a:p>
          </p:txBody>
        </p:sp>
        <p:sp>
          <p:nvSpPr>
            <p:cNvPr id="7" name="Freeform: Shape 6">
              <a:extLst>
                <a:ext uri="{FF2B5EF4-FFF2-40B4-BE49-F238E27FC236}">
                  <a16:creationId xmlns:a16="http://schemas.microsoft.com/office/drawing/2014/main" id="{5D9BFE8E-4172-4916-8E93-6D2EC37971CE}"/>
                </a:ext>
              </a:extLst>
            </p:cNvPr>
            <p:cNvSpPr/>
            <p:nvPr/>
          </p:nvSpPr>
          <p:spPr>
            <a:xfrm>
              <a:off x="56040" y="707034"/>
              <a:ext cx="167902"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6" name="TextBox 15">
            <a:extLst>
              <a:ext uri="{FF2B5EF4-FFF2-40B4-BE49-F238E27FC236}">
                <a16:creationId xmlns:a16="http://schemas.microsoft.com/office/drawing/2014/main" id="{1FC6E162-C98D-46F5-9DC6-1EC2249CEE4C}"/>
              </a:ext>
            </a:extLst>
          </p:cNvPr>
          <p:cNvSpPr txBox="1"/>
          <p:nvPr/>
        </p:nvSpPr>
        <p:spPr>
          <a:xfrm>
            <a:off x="1280578" y="1647652"/>
            <a:ext cx="9357926" cy="1711366"/>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dirty="0">
                <a:solidFill>
                  <a:schemeClr val="bg2">
                    <a:lumMod val="10000"/>
                  </a:schemeClr>
                </a:solidFill>
              </a:rPr>
              <a:t>Initiation of Empagliflozin + Metformin Combination is not recommended in patients with an eGFR less than 45 mL/min/1.73 m</a:t>
            </a:r>
            <a:r>
              <a:rPr lang="en-US" baseline="30000" dirty="0">
                <a:solidFill>
                  <a:schemeClr val="bg2">
                    <a:lumMod val="10000"/>
                  </a:schemeClr>
                </a:solidFill>
              </a:rPr>
              <a:t>2</a:t>
            </a:r>
            <a:r>
              <a:rPr lang="en-US" dirty="0">
                <a:solidFill>
                  <a:schemeClr val="bg2">
                    <a:lumMod val="10000"/>
                  </a:schemeClr>
                </a:solidFill>
              </a:rPr>
              <a:t> , due to the Metformin component. </a:t>
            </a:r>
          </a:p>
          <a:p>
            <a:pPr marL="285750" indent="-285750">
              <a:lnSpc>
                <a:spcPct val="150000"/>
              </a:lnSpc>
              <a:buFont typeface="Arial" panose="020B0604020202020204" pitchFamily="34" charset="0"/>
              <a:buChar char="•"/>
            </a:pPr>
            <a:r>
              <a:rPr lang="en-US" dirty="0">
                <a:solidFill>
                  <a:schemeClr val="bg2">
                    <a:lumMod val="10000"/>
                  </a:schemeClr>
                </a:solidFill>
              </a:rPr>
              <a:t>Empagliflozin + Metformin Combination is contraindicated in patients with an eGFR less than 30 mL/min/1.73 m</a:t>
            </a:r>
            <a:r>
              <a:rPr lang="en-US" baseline="30000" dirty="0">
                <a:solidFill>
                  <a:schemeClr val="bg2">
                    <a:lumMod val="10000"/>
                  </a:schemeClr>
                </a:solidFill>
              </a:rPr>
              <a:t>2 </a:t>
            </a:r>
            <a:r>
              <a:rPr lang="en-US" dirty="0">
                <a:solidFill>
                  <a:schemeClr val="bg2">
                    <a:lumMod val="10000"/>
                  </a:schemeClr>
                </a:solidFill>
              </a:rPr>
              <a:t>or in patients on dialysis.</a:t>
            </a:r>
          </a:p>
        </p:txBody>
      </p:sp>
      <p:sp>
        <p:nvSpPr>
          <p:cNvPr id="18" name="Title 2">
            <a:extLst>
              <a:ext uri="{FF2B5EF4-FFF2-40B4-BE49-F238E27FC236}">
                <a16:creationId xmlns:a16="http://schemas.microsoft.com/office/drawing/2014/main" id="{BB5D8882-2319-4DD2-9EE1-5C9943C0FB90}"/>
              </a:ext>
            </a:extLst>
          </p:cNvPr>
          <p:cNvSpPr>
            <a:spLocks noGrp="1"/>
          </p:cNvSpPr>
          <p:nvPr>
            <p:ph type="title"/>
          </p:nvPr>
        </p:nvSpPr>
        <p:spPr>
          <a:xfrm>
            <a:off x="592986" y="49880"/>
            <a:ext cx="11227777" cy="637198"/>
          </a:xfrm>
        </p:spPr>
        <p:txBody>
          <a:bodyPr>
            <a:noAutofit/>
          </a:bodyPr>
          <a:lstStyle/>
          <a:p>
            <a:r>
              <a:rPr lang="en-US" sz="2800" dirty="0">
                <a:solidFill>
                  <a:srgbClr val="002060"/>
                </a:solidFill>
              </a:rPr>
              <a:t>Empagliflozin + Metformin Combination:</a:t>
            </a:r>
          </a:p>
        </p:txBody>
      </p:sp>
      <p:grpSp>
        <p:nvGrpSpPr>
          <p:cNvPr id="23" name="Group 22">
            <a:extLst>
              <a:ext uri="{FF2B5EF4-FFF2-40B4-BE49-F238E27FC236}">
                <a16:creationId xmlns:a16="http://schemas.microsoft.com/office/drawing/2014/main" id="{99717052-5FA0-49D2-8B5D-0ACC057D9DFA}"/>
              </a:ext>
            </a:extLst>
          </p:cNvPr>
          <p:cNvGrpSpPr/>
          <p:nvPr/>
        </p:nvGrpSpPr>
        <p:grpSpPr>
          <a:xfrm>
            <a:off x="0" y="3822078"/>
            <a:ext cx="5037068" cy="508787"/>
            <a:chOff x="56040" y="707034"/>
            <a:chExt cx="5037068" cy="508787"/>
          </a:xfrm>
        </p:grpSpPr>
        <p:sp>
          <p:nvSpPr>
            <p:cNvPr id="24" name="Arrow: Pentagon 23">
              <a:extLst>
                <a:ext uri="{FF2B5EF4-FFF2-40B4-BE49-F238E27FC236}">
                  <a16:creationId xmlns:a16="http://schemas.microsoft.com/office/drawing/2014/main" id="{01DEE5DE-7745-4318-8048-216779DB532B}"/>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Contraindications</a:t>
              </a:r>
              <a:r>
                <a:rPr lang="en-US" sz="2000" b="1" baseline="30000" dirty="0">
                  <a:solidFill>
                    <a:srgbClr val="002060"/>
                  </a:solidFill>
                </a:rPr>
                <a:t>1</a:t>
              </a:r>
              <a:endParaRPr lang="en-US" sz="2000" b="1" dirty="0">
                <a:solidFill>
                  <a:srgbClr val="002060"/>
                </a:solidFill>
              </a:endParaRPr>
            </a:p>
          </p:txBody>
        </p:sp>
        <p:sp>
          <p:nvSpPr>
            <p:cNvPr id="25" name="Freeform: Shape 24">
              <a:extLst>
                <a:ext uri="{FF2B5EF4-FFF2-40B4-BE49-F238E27FC236}">
                  <a16:creationId xmlns:a16="http://schemas.microsoft.com/office/drawing/2014/main" id="{044BE0FC-8906-4327-AE62-445EAB3FF7BD}"/>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6" name="TextBox 25">
            <a:extLst>
              <a:ext uri="{FF2B5EF4-FFF2-40B4-BE49-F238E27FC236}">
                <a16:creationId xmlns:a16="http://schemas.microsoft.com/office/drawing/2014/main" id="{BDB68AF1-7CE1-412A-BAC7-D5E58B707D2E}"/>
              </a:ext>
            </a:extLst>
          </p:cNvPr>
          <p:cNvSpPr txBox="1"/>
          <p:nvPr/>
        </p:nvSpPr>
        <p:spPr>
          <a:xfrm>
            <a:off x="1280578" y="4544758"/>
            <a:ext cx="9357926" cy="1295868"/>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dirty="0">
                <a:solidFill>
                  <a:schemeClr val="bg2">
                    <a:lumMod val="10000"/>
                  </a:schemeClr>
                </a:solidFill>
              </a:rPr>
              <a:t>Severe renal impairment (eGFR below 30 mL/min/1.73 m</a:t>
            </a:r>
            <a:r>
              <a:rPr lang="en-US" baseline="30000" dirty="0">
                <a:solidFill>
                  <a:schemeClr val="bg2">
                    <a:lumMod val="10000"/>
                  </a:schemeClr>
                </a:solidFill>
              </a:rPr>
              <a:t>2</a:t>
            </a:r>
            <a:r>
              <a:rPr lang="en-US" dirty="0">
                <a:solidFill>
                  <a:schemeClr val="bg2">
                    <a:lumMod val="10000"/>
                  </a:schemeClr>
                </a:solidFill>
              </a:rPr>
              <a:t> ), end stage renal disease, or on dialysis</a:t>
            </a:r>
          </a:p>
          <a:p>
            <a:pPr marL="285750" indent="-285750">
              <a:lnSpc>
                <a:spcPct val="150000"/>
              </a:lnSpc>
              <a:buFont typeface="Arial" panose="020B0604020202020204" pitchFamily="34" charset="0"/>
              <a:buChar char="•"/>
            </a:pPr>
            <a:r>
              <a:rPr lang="en-US" dirty="0">
                <a:solidFill>
                  <a:schemeClr val="bg2">
                    <a:lumMod val="10000"/>
                  </a:schemeClr>
                </a:solidFill>
              </a:rPr>
              <a:t>Metabolic acidosis, including diabetic ketoacidosis </a:t>
            </a:r>
          </a:p>
        </p:txBody>
      </p:sp>
      <p:sp>
        <p:nvSpPr>
          <p:cNvPr id="28" name="TextBox 27">
            <a:extLst>
              <a:ext uri="{FF2B5EF4-FFF2-40B4-BE49-F238E27FC236}">
                <a16:creationId xmlns:a16="http://schemas.microsoft.com/office/drawing/2014/main" id="{31D0FD7F-8BBD-4994-94FE-34F3DB17443E}"/>
              </a:ext>
            </a:extLst>
          </p:cNvPr>
          <p:cNvSpPr txBox="1"/>
          <p:nvPr/>
        </p:nvSpPr>
        <p:spPr>
          <a:xfrm>
            <a:off x="5338917" y="6538452"/>
            <a:ext cx="6272980" cy="269668"/>
          </a:xfrm>
          <a:prstGeom prst="rect">
            <a:avLst/>
          </a:prstGeom>
          <a:noFill/>
        </p:spPr>
        <p:txBody>
          <a:bodyPr wrap="square">
            <a:spAutoFit/>
          </a:bodyPr>
          <a:lstStyle/>
          <a:p>
            <a:r>
              <a:rPr lang="en-US" sz="1100" dirty="0"/>
              <a:t>1. SYNJARDY® (Empagliflozin and Metformin) tablets FDA Label 10.2022 - Reference ID: 5059001   </a:t>
            </a:r>
          </a:p>
        </p:txBody>
      </p:sp>
    </p:spTree>
    <p:extLst>
      <p:ext uri="{BB962C8B-B14F-4D97-AF65-F5344CB8AC3E}">
        <p14:creationId xmlns:p14="http://schemas.microsoft.com/office/powerpoint/2010/main" val="17440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áfico 87">
            <a:extLst>
              <a:ext uri="{FF2B5EF4-FFF2-40B4-BE49-F238E27FC236}">
                <a16:creationId xmlns:a16="http://schemas.microsoft.com/office/drawing/2014/main" id="{D036A7CF-1EDF-4802-9571-E648E2F8E57F}"/>
              </a:ext>
            </a:extLst>
          </p:cNvPr>
          <p:cNvGrpSpPr/>
          <p:nvPr/>
        </p:nvGrpSpPr>
        <p:grpSpPr>
          <a:xfrm>
            <a:off x="42994" y="5563842"/>
            <a:ext cx="2588314" cy="1294158"/>
            <a:chOff x="4271962" y="2519362"/>
            <a:chExt cx="3646169" cy="1823085"/>
          </a:xfrm>
          <a:noFill/>
        </p:grpSpPr>
        <p:sp>
          <p:nvSpPr>
            <p:cNvPr id="36" name="Forma libre: forma 60">
              <a:extLst>
                <a:ext uri="{FF2B5EF4-FFF2-40B4-BE49-F238E27FC236}">
                  <a16:creationId xmlns:a16="http://schemas.microsoft.com/office/drawing/2014/main" id="{01065BF7-484B-4485-A8AE-4240A45BDBD0}"/>
                </a:ext>
              </a:extLst>
            </p:cNvPr>
            <p:cNvSpPr/>
            <p:nvPr/>
          </p:nvSpPr>
          <p:spPr>
            <a:xfrm>
              <a:off x="4271962" y="2519362"/>
              <a:ext cx="3646169" cy="1823084"/>
            </a:xfrm>
            <a:custGeom>
              <a:avLst/>
              <a:gdLst>
                <a:gd name="connsiteX0" fmla="*/ 0 w 3646169"/>
                <a:gd name="connsiteY0" fmla="*/ 1823085 h 1823084"/>
                <a:gd name="connsiteX1" fmla="*/ 1823085 w 3646169"/>
                <a:gd name="connsiteY1" fmla="*/ 0 h 1823084"/>
                <a:gd name="connsiteX2" fmla="*/ 3646170 w 3646169"/>
                <a:gd name="connsiteY2" fmla="*/ 1823085 h 1823084"/>
              </a:gdLst>
              <a:ahLst/>
              <a:cxnLst>
                <a:cxn ang="0">
                  <a:pos x="connsiteX0" y="connsiteY0"/>
                </a:cxn>
                <a:cxn ang="0">
                  <a:pos x="connsiteX1" y="connsiteY1"/>
                </a:cxn>
                <a:cxn ang="0">
                  <a:pos x="connsiteX2" y="connsiteY2"/>
                </a:cxn>
              </a:cxnLst>
              <a:rect l="l" t="t" r="r" b="b"/>
              <a:pathLst>
                <a:path w="3646169" h="1823084">
                  <a:moveTo>
                    <a:pt x="0" y="1823085"/>
                  </a:moveTo>
                  <a:cubicBezTo>
                    <a:pt x="0" y="818198"/>
                    <a:pt x="818198" y="0"/>
                    <a:pt x="1823085" y="0"/>
                  </a:cubicBezTo>
                  <a:cubicBezTo>
                    <a:pt x="2827973" y="0"/>
                    <a:pt x="3646170" y="818198"/>
                    <a:pt x="3646170" y="1823085"/>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37" name="Forma libre: forma 61">
              <a:extLst>
                <a:ext uri="{FF2B5EF4-FFF2-40B4-BE49-F238E27FC236}">
                  <a16:creationId xmlns:a16="http://schemas.microsoft.com/office/drawing/2014/main" id="{41E98E2F-B086-4788-8A18-92CFDB68913B}"/>
                </a:ext>
              </a:extLst>
            </p:cNvPr>
            <p:cNvSpPr/>
            <p:nvPr/>
          </p:nvSpPr>
          <p:spPr>
            <a:xfrm>
              <a:off x="4330064" y="2577464"/>
              <a:ext cx="3529012" cy="1764982"/>
            </a:xfrm>
            <a:custGeom>
              <a:avLst/>
              <a:gdLst>
                <a:gd name="connsiteX0" fmla="*/ 0 w 3529012"/>
                <a:gd name="connsiteY0" fmla="*/ 1764983 h 1764982"/>
                <a:gd name="connsiteX1" fmla="*/ 1764983 w 3529012"/>
                <a:gd name="connsiteY1" fmla="*/ 0 h 1764982"/>
                <a:gd name="connsiteX2" fmla="*/ 3529013 w 3529012"/>
                <a:gd name="connsiteY2" fmla="*/ 1764030 h 1764982"/>
              </a:gdLst>
              <a:ahLst/>
              <a:cxnLst>
                <a:cxn ang="0">
                  <a:pos x="connsiteX0" y="connsiteY0"/>
                </a:cxn>
                <a:cxn ang="0">
                  <a:pos x="connsiteX1" y="connsiteY1"/>
                </a:cxn>
                <a:cxn ang="0">
                  <a:pos x="connsiteX2" y="connsiteY2"/>
                </a:cxn>
              </a:cxnLst>
              <a:rect l="l" t="t" r="r" b="b"/>
              <a:pathLst>
                <a:path w="3529012" h="1764982">
                  <a:moveTo>
                    <a:pt x="0" y="1764983"/>
                  </a:moveTo>
                  <a:cubicBezTo>
                    <a:pt x="0" y="791528"/>
                    <a:pt x="791528" y="0"/>
                    <a:pt x="1764983" y="0"/>
                  </a:cubicBezTo>
                  <a:cubicBezTo>
                    <a:pt x="2737485" y="0"/>
                    <a:pt x="3529013" y="791528"/>
                    <a:pt x="3529013" y="1764030"/>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38" name="Forma libre: forma 62">
              <a:extLst>
                <a:ext uri="{FF2B5EF4-FFF2-40B4-BE49-F238E27FC236}">
                  <a16:creationId xmlns:a16="http://schemas.microsoft.com/office/drawing/2014/main" id="{A75756DC-7EBA-49B8-A681-3078FD12332D}"/>
                </a:ext>
              </a:extLst>
            </p:cNvPr>
            <p:cNvSpPr/>
            <p:nvPr/>
          </p:nvSpPr>
          <p:spPr>
            <a:xfrm>
              <a:off x="4389120" y="2636520"/>
              <a:ext cx="3411854" cy="1705927"/>
            </a:xfrm>
            <a:custGeom>
              <a:avLst/>
              <a:gdLst>
                <a:gd name="connsiteX0" fmla="*/ 0 w 3411854"/>
                <a:gd name="connsiteY0" fmla="*/ 1705928 h 1705927"/>
                <a:gd name="connsiteX1" fmla="*/ 1705928 w 3411854"/>
                <a:gd name="connsiteY1" fmla="*/ 0 h 1705927"/>
                <a:gd name="connsiteX2" fmla="*/ 3411855 w 3411854"/>
                <a:gd name="connsiteY2" fmla="*/ 1705928 h 1705927"/>
              </a:gdLst>
              <a:ahLst/>
              <a:cxnLst>
                <a:cxn ang="0">
                  <a:pos x="connsiteX0" y="connsiteY0"/>
                </a:cxn>
                <a:cxn ang="0">
                  <a:pos x="connsiteX1" y="connsiteY1"/>
                </a:cxn>
                <a:cxn ang="0">
                  <a:pos x="connsiteX2" y="connsiteY2"/>
                </a:cxn>
              </a:cxnLst>
              <a:rect l="l" t="t" r="r" b="b"/>
              <a:pathLst>
                <a:path w="3411854" h="1705927">
                  <a:moveTo>
                    <a:pt x="0" y="1705928"/>
                  </a:moveTo>
                  <a:cubicBezTo>
                    <a:pt x="0" y="764858"/>
                    <a:pt x="764858" y="0"/>
                    <a:pt x="1705928" y="0"/>
                  </a:cubicBezTo>
                  <a:cubicBezTo>
                    <a:pt x="2646998" y="0"/>
                    <a:pt x="3411855" y="764858"/>
                    <a:pt x="3411855" y="1705928"/>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39" name="Forma libre: forma 63">
              <a:extLst>
                <a:ext uri="{FF2B5EF4-FFF2-40B4-BE49-F238E27FC236}">
                  <a16:creationId xmlns:a16="http://schemas.microsoft.com/office/drawing/2014/main" id="{BD5FD3E5-0D50-4FB7-87C6-0C0033BEB413}"/>
                </a:ext>
              </a:extLst>
            </p:cNvPr>
            <p:cNvSpPr/>
            <p:nvPr/>
          </p:nvSpPr>
          <p:spPr>
            <a:xfrm>
              <a:off x="4447222" y="2695575"/>
              <a:ext cx="3293745" cy="1646872"/>
            </a:xfrm>
            <a:custGeom>
              <a:avLst/>
              <a:gdLst>
                <a:gd name="connsiteX0" fmla="*/ 0 w 3293745"/>
                <a:gd name="connsiteY0" fmla="*/ 1646873 h 1646872"/>
                <a:gd name="connsiteX1" fmla="*/ 1646873 w 3293745"/>
                <a:gd name="connsiteY1" fmla="*/ 0 h 1646872"/>
                <a:gd name="connsiteX2" fmla="*/ 3293745 w 3293745"/>
                <a:gd name="connsiteY2" fmla="*/ 1646873 h 1646872"/>
              </a:gdLst>
              <a:ahLst/>
              <a:cxnLst>
                <a:cxn ang="0">
                  <a:pos x="connsiteX0" y="connsiteY0"/>
                </a:cxn>
                <a:cxn ang="0">
                  <a:pos x="connsiteX1" y="connsiteY1"/>
                </a:cxn>
                <a:cxn ang="0">
                  <a:pos x="connsiteX2" y="connsiteY2"/>
                </a:cxn>
              </a:cxnLst>
              <a:rect l="l" t="t" r="r" b="b"/>
              <a:pathLst>
                <a:path w="3293745" h="1646872">
                  <a:moveTo>
                    <a:pt x="0" y="1646873"/>
                  </a:moveTo>
                  <a:cubicBezTo>
                    <a:pt x="0" y="738188"/>
                    <a:pt x="739140" y="0"/>
                    <a:pt x="1646873" y="0"/>
                  </a:cubicBezTo>
                  <a:cubicBezTo>
                    <a:pt x="2555558" y="0"/>
                    <a:pt x="3293745" y="739140"/>
                    <a:pt x="3293745" y="1646873"/>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0" name="Forma libre: forma 64">
              <a:extLst>
                <a:ext uri="{FF2B5EF4-FFF2-40B4-BE49-F238E27FC236}">
                  <a16:creationId xmlns:a16="http://schemas.microsoft.com/office/drawing/2014/main" id="{EB4DCB3D-7116-43A0-AADA-8102AA750A90}"/>
                </a:ext>
              </a:extLst>
            </p:cNvPr>
            <p:cNvSpPr/>
            <p:nvPr/>
          </p:nvSpPr>
          <p:spPr>
            <a:xfrm>
              <a:off x="4506277" y="2753677"/>
              <a:ext cx="3177540" cy="1588769"/>
            </a:xfrm>
            <a:custGeom>
              <a:avLst/>
              <a:gdLst>
                <a:gd name="connsiteX0" fmla="*/ 0 w 3177540"/>
                <a:gd name="connsiteY0" fmla="*/ 1588770 h 1588769"/>
                <a:gd name="connsiteX1" fmla="*/ 1588770 w 3177540"/>
                <a:gd name="connsiteY1" fmla="*/ 0 h 1588769"/>
                <a:gd name="connsiteX2" fmla="*/ 3177540 w 3177540"/>
                <a:gd name="connsiteY2" fmla="*/ 1588770 h 1588769"/>
              </a:gdLst>
              <a:ahLst/>
              <a:cxnLst>
                <a:cxn ang="0">
                  <a:pos x="connsiteX0" y="connsiteY0"/>
                </a:cxn>
                <a:cxn ang="0">
                  <a:pos x="connsiteX1" y="connsiteY1"/>
                </a:cxn>
                <a:cxn ang="0">
                  <a:pos x="connsiteX2" y="connsiteY2"/>
                </a:cxn>
              </a:cxnLst>
              <a:rect l="l" t="t" r="r" b="b"/>
              <a:pathLst>
                <a:path w="3177540" h="1588769">
                  <a:moveTo>
                    <a:pt x="0" y="1588770"/>
                  </a:moveTo>
                  <a:cubicBezTo>
                    <a:pt x="0" y="712470"/>
                    <a:pt x="712470" y="0"/>
                    <a:pt x="1588770" y="0"/>
                  </a:cubicBezTo>
                  <a:cubicBezTo>
                    <a:pt x="2465070" y="0"/>
                    <a:pt x="3177540" y="712470"/>
                    <a:pt x="3177540" y="1588770"/>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1" name="Forma libre: forma 65">
              <a:extLst>
                <a:ext uri="{FF2B5EF4-FFF2-40B4-BE49-F238E27FC236}">
                  <a16:creationId xmlns:a16="http://schemas.microsoft.com/office/drawing/2014/main" id="{6AB1A28B-9F95-4044-AFFF-DB5728EDB1A3}"/>
                </a:ext>
              </a:extLst>
            </p:cNvPr>
            <p:cNvSpPr/>
            <p:nvPr/>
          </p:nvSpPr>
          <p:spPr>
            <a:xfrm>
              <a:off x="4564379" y="2811781"/>
              <a:ext cx="3061336" cy="1530666"/>
            </a:xfrm>
            <a:custGeom>
              <a:avLst/>
              <a:gdLst>
                <a:gd name="connsiteX0" fmla="*/ 0 w 3061335"/>
                <a:gd name="connsiteY0" fmla="*/ 1530667 h 1530667"/>
                <a:gd name="connsiteX1" fmla="*/ 1530667 w 3061335"/>
                <a:gd name="connsiteY1" fmla="*/ 0 h 1530667"/>
                <a:gd name="connsiteX2" fmla="*/ 3061335 w 3061335"/>
                <a:gd name="connsiteY2" fmla="*/ 1530667 h 1530667"/>
              </a:gdLst>
              <a:ahLst/>
              <a:cxnLst>
                <a:cxn ang="0">
                  <a:pos x="connsiteX0" y="connsiteY0"/>
                </a:cxn>
                <a:cxn ang="0">
                  <a:pos x="connsiteX1" y="connsiteY1"/>
                </a:cxn>
                <a:cxn ang="0">
                  <a:pos x="connsiteX2" y="connsiteY2"/>
                </a:cxn>
              </a:cxnLst>
              <a:rect l="l" t="t" r="r" b="b"/>
              <a:pathLst>
                <a:path w="3061335" h="1530667">
                  <a:moveTo>
                    <a:pt x="0" y="1530667"/>
                  </a:moveTo>
                  <a:cubicBezTo>
                    <a:pt x="0" y="686753"/>
                    <a:pt x="686753" y="0"/>
                    <a:pt x="1530667" y="0"/>
                  </a:cubicBezTo>
                  <a:cubicBezTo>
                    <a:pt x="2374583" y="0"/>
                    <a:pt x="3061335" y="686753"/>
                    <a:pt x="3061335" y="1530667"/>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2" name="Forma libre: forma 66">
              <a:extLst>
                <a:ext uri="{FF2B5EF4-FFF2-40B4-BE49-F238E27FC236}">
                  <a16:creationId xmlns:a16="http://schemas.microsoft.com/office/drawing/2014/main" id="{8EF65649-6EA2-4BAC-B290-4A42BC7463CE}"/>
                </a:ext>
              </a:extLst>
            </p:cNvPr>
            <p:cNvSpPr/>
            <p:nvPr/>
          </p:nvSpPr>
          <p:spPr>
            <a:xfrm>
              <a:off x="4623435" y="2870835"/>
              <a:ext cx="2943224" cy="1471612"/>
            </a:xfrm>
            <a:custGeom>
              <a:avLst/>
              <a:gdLst>
                <a:gd name="connsiteX0" fmla="*/ 0 w 2943224"/>
                <a:gd name="connsiteY0" fmla="*/ 1471612 h 1471612"/>
                <a:gd name="connsiteX1" fmla="*/ 1471612 w 2943224"/>
                <a:gd name="connsiteY1" fmla="*/ 0 h 1471612"/>
                <a:gd name="connsiteX2" fmla="*/ 2943225 w 2943224"/>
                <a:gd name="connsiteY2" fmla="*/ 1471612 h 1471612"/>
              </a:gdLst>
              <a:ahLst/>
              <a:cxnLst>
                <a:cxn ang="0">
                  <a:pos x="connsiteX0" y="connsiteY0"/>
                </a:cxn>
                <a:cxn ang="0">
                  <a:pos x="connsiteX1" y="connsiteY1"/>
                </a:cxn>
                <a:cxn ang="0">
                  <a:pos x="connsiteX2" y="connsiteY2"/>
                </a:cxn>
              </a:cxnLst>
              <a:rect l="l" t="t" r="r" b="b"/>
              <a:pathLst>
                <a:path w="2943224" h="1471612">
                  <a:moveTo>
                    <a:pt x="0" y="1471612"/>
                  </a:moveTo>
                  <a:cubicBezTo>
                    <a:pt x="0" y="660082"/>
                    <a:pt x="660082" y="0"/>
                    <a:pt x="1471612" y="0"/>
                  </a:cubicBezTo>
                  <a:cubicBezTo>
                    <a:pt x="2283143" y="0"/>
                    <a:pt x="2943225" y="660082"/>
                    <a:pt x="2943225" y="1471612"/>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3" name="Forma libre: forma 67">
              <a:extLst>
                <a:ext uri="{FF2B5EF4-FFF2-40B4-BE49-F238E27FC236}">
                  <a16:creationId xmlns:a16="http://schemas.microsoft.com/office/drawing/2014/main" id="{30D9ACB0-AAE1-4B15-9156-214FDE3A12EF}"/>
                </a:ext>
              </a:extLst>
            </p:cNvPr>
            <p:cNvSpPr/>
            <p:nvPr/>
          </p:nvSpPr>
          <p:spPr>
            <a:xfrm>
              <a:off x="4681537" y="2928937"/>
              <a:ext cx="2827019" cy="1413509"/>
            </a:xfrm>
            <a:custGeom>
              <a:avLst/>
              <a:gdLst>
                <a:gd name="connsiteX0" fmla="*/ 0 w 2827019"/>
                <a:gd name="connsiteY0" fmla="*/ 1413510 h 1413509"/>
                <a:gd name="connsiteX1" fmla="*/ 1413510 w 2827019"/>
                <a:gd name="connsiteY1" fmla="*/ 0 h 1413509"/>
                <a:gd name="connsiteX2" fmla="*/ 2827020 w 2827019"/>
                <a:gd name="connsiteY2" fmla="*/ 1413510 h 1413509"/>
              </a:gdLst>
              <a:ahLst/>
              <a:cxnLst>
                <a:cxn ang="0">
                  <a:pos x="connsiteX0" y="connsiteY0"/>
                </a:cxn>
                <a:cxn ang="0">
                  <a:pos x="connsiteX1" y="connsiteY1"/>
                </a:cxn>
                <a:cxn ang="0">
                  <a:pos x="connsiteX2" y="connsiteY2"/>
                </a:cxn>
              </a:cxnLst>
              <a:rect l="l" t="t" r="r" b="b"/>
              <a:pathLst>
                <a:path w="2827019" h="1413509">
                  <a:moveTo>
                    <a:pt x="0" y="1413510"/>
                  </a:moveTo>
                  <a:cubicBezTo>
                    <a:pt x="0" y="634365"/>
                    <a:pt x="634365" y="0"/>
                    <a:pt x="1413510" y="0"/>
                  </a:cubicBezTo>
                  <a:cubicBezTo>
                    <a:pt x="2192655" y="0"/>
                    <a:pt x="2827020" y="634365"/>
                    <a:pt x="2827020" y="1413510"/>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4" name="Forma libre: forma 68">
              <a:extLst>
                <a:ext uri="{FF2B5EF4-FFF2-40B4-BE49-F238E27FC236}">
                  <a16:creationId xmlns:a16="http://schemas.microsoft.com/office/drawing/2014/main" id="{373C86C8-BECC-4DE4-9B13-60D162E0B726}"/>
                </a:ext>
              </a:extLst>
            </p:cNvPr>
            <p:cNvSpPr/>
            <p:nvPr/>
          </p:nvSpPr>
          <p:spPr>
            <a:xfrm>
              <a:off x="4740592" y="2987992"/>
              <a:ext cx="2708910" cy="1354454"/>
            </a:xfrm>
            <a:custGeom>
              <a:avLst/>
              <a:gdLst>
                <a:gd name="connsiteX0" fmla="*/ 0 w 2708910"/>
                <a:gd name="connsiteY0" fmla="*/ 1354455 h 1354454"/>
                <a:gd name="connsiteX1" fmla="*/ 1354455 w 2708910"/>
                <a:gd name="connsiteY1" fmla="*/ 0 h 1354454"/>
                <a:gd name="connsiteX2" fmla="*/ 2708910 w 2708910"/>
                <a:gd name="connsiteY2" fmla="*/ 1354455 h 1354454"/>
              </a:gdLst>
              <a:ahLst/>
              <a:cxnLst>
                <a:cxn ang="0">
                  <a:pos x="connsiteX0" y="connsiteY0"/>
                </a:cxn>
                <a:cxn ang="0">
                  <a:pos x="connsiteX1" y="connsiteY1"/>
                </a:cxn>
                <a:cxn ang="0">
                  <a:pos x="connsiteX2" y="connsiteY2"/>
                </a:cxn>
              </a:cxnLst>
              <a:rect l="l" t="t" r="r" b="b"/>
              <a:pathLst>
                <a:path w="2708910" h="1354454">
                  <a:moveTo>
                    <a:pt x="0" y="1354455"/>
                  </a:moveTo>
                  <a:cubicBezTo>
                    <a:pt x="0" y="607695"/>
                    <a:pt x="607695" y="0"/>
                    <a:pt x="1354455" y="0"/>
                  </a:cubicBezTo>
                  <a:cubicBezTo>
                    <a:pt x="2101215" y="0"/>
                    <a:pt x="2708910" y="607695"/>
                    <a:pt x="2708910" y="1354455"/>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5" name="Forma libre: forma 69">
              <a:extLst>
                <a:ext uri="{FF2B5EF4-FFF2-40B4-BE49-F238E27FC236}">
                  <a16:creationId xmlns:a16="http://schemas.microsoft.com/office/drawing/2014/main" id="{348CB451-2958-4BB1-B972-A37D4C5CC2EC}"/>
                </a:ext>
              </a:extLst>
            </p:cNvPr>
            <p:cNvSpPr/>
            <p:nvPr/>
          </p:nvSpPr>
          <p:spPr>
            <a:xfrm>
              <a:off x="4798694" y="3046094"/>
              <a:ext cx="2592705" cy="1296352"/>
            </a:xfrm>
            <a:custGeom>
              <a:avLst/>
              <a:gdLst>
                <a:gd name="connsiteX0" fmla="*/ 0 w 2592705"/>
                <a:gd name="connsiteY0" fmla="*/ 1296353 h 1296352"/>
                <a:gd name="connsiteX1" fmla="*/ 1296353 w 2592705"/>
                <a:gd name="connsiteY1" fmla="*/ 0 h 1296352"/>
                <a:gd name="connsiteX2" fmla="*/ 2592705 w 2592705"/>
                <a:gd name="connsiteY2" fmla="*/ 1296353 h 1296352"/>
              </a:gdLst>
              <a:ahLst/>
              <a:cxnLst>
                <a:cxn ang="0">
                  <a:pos x="connsiteX0" y="connsiteY0"/>
                </a:cxn>
                <a:cxn ang="0">
                  <a:pos x="connsiteX1" y="connsiteY1"/>
                </a:cxn>
                <a:cxn ang="0">
                  <a:pos x="connsiteX2" y="connsiteY2"/>
                </a:cxn>
              </a:cxnLst>
              <a:rect l="l" t="t" r="r" b="b"/>
              <a:pathLst>
                <a:path w="2592705" h="1296352">
                  <a:moveTo>
                    <a:pt x="0" y="1296353"/>
                  </a:moveTo>
                  <a:cubicBezTo>
                    <a:pt x="0" y="581978"/>
                    <a:pt x="581025" y="0"/>
                    <a:pt x="1296353" y="0"/>
                  </a:cubicBezTo>
                  <a:cubicBezTo>
                    <a:pt x="2011680" y="0"/>
                    <a:pt x="2592705" y="581025"/>
                    <a:pt x="2592705" y="1296353"/>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6" name="Forma libre: forma 70">
              <a:extLst>
                <a:ext uri="{FF2B5EF4-FFF2-40B4-BE49-F238E27FC236}">
                  <a16:creationId xmlns:a16="http://schemas.microsoft.com/office/drawing/2014/main" id="{A75552CE-580D-47E5-A26A-87833CD0CF3D}"/>
                </a:ext>
              </a:extLst>
            </p:cNvPr>
            <p:cNvSpPr/>
            <p:nvPr/>
          </p:nvSpPr>
          <p:spPr>
            <a:xfrm>
              <a:off x="4857750" y="3105150"/>
              <a:ext cx="2474594" cy="1237297"/>
            </a:xfrm>
            <a:custGeom>
              <a:avLst/>
              <a:gdLst>
                <a:gd name="connsiteX0" fmla="*/ 0 w 2474594"/>
                <a:gd name="connsiteY0" fmla="*/ 1237298 h 1237297"/>
                <a:gd name="connsiteX1" fmla="*/ 1237298 w 2474594"/>
                <a:gd name="connsiteY1" fmla="*/ 0 h 1237297"/>
                <a:gd name="connsiteX2" fmla="*/ 2474595 w 2474594"/>
                <a:gd name="connsiteY2" fmla="*/ 1237298 h 1237297"/>
              </a:gdLst>
              <a:ahLst/>
              <a:cxnLst>
                <a:cxn ang="0">
                  <a:pos x="connsiteX0" y="connsiteY0"/>
                </a:cxn>
                <a:cxn ang="0">
                  <a:pos x="connsiteX1" y="connsiteY1"/>
                </a:cxn>
                <a:cxn ang="0">
                  <a:pos x="connsiteX2" y="connsiteY2"/>
                </a:cxn>
              </a:cxnLst>
              <a:rect l="l" t="t" r="r" b="b"/>
              <a:pathLst>
                <a:path w="2474594" h="1237297">
                  <a:moveTo>
                    <a:pt x="0" y="1237298"/>
                  </a:moveTo>
                  <a:cubicBezTo>
                    <a:pt x="0" y="553403"/>
                    <a:pt x="553403" y="0"/>
                    <a:pt x="1237298" y="0"/>
                  </a:cubicBezTo>
                  <a:cubicBezTo>
                    <a:pt x="1921193" y="0"/>
                    <a:pt x="2474595" y="554355"/>
                    <a:pt x="2474595" y="1237298"/>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grpSp>
      <p:sp>
        <p:nvSpPr>
          <p:cNvPr id="65" name="Round Same Side Corner Rectangle 9">
            <a:extLst>
              <a:ext uri="{FF2B5EF4-FFF2-40B4-BE49-F238E27FC236}">
                <a16:creationId xmlns:a16="http://schemas.microsoft.com/office/drawing/2014/main" id="{FFB407F1-F20D-459A-8F7B-28F98AF6F179}"/>
              </a:ext>
            </a:extLst>
          </p:cNvPr>
          <p:cNvSpPr/>
          <p:nvPr/>
        </p:nvSpPr>
        <p:spPr>
          <a:xfrm rot="5400000">
            <a:off x="107010" y="91990"/>
            <a:ext cx="381001" cy="595024"/>
          </a:xfrm>
          <a:prstGeom prst="round2SameRect">
            <a:avLst>
              <a:gd name="adj1" fmla="val 48334"/>
              <a:gd name="adj2" fmla="val 0"/>
            </a:avLst>
          </a:prstGeom>
          <a:solidFill>
            <a:srgbClr val="A52585"/>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66" name="Picture 65">
            <a:extLst>
              <a:ext uri="{FF2B5EF4-FFF2-40B4-BE49-F238E27FC236}">
                <a16:creationId xmlns:a16="http://schemas.microsoft.com/office/drawing/2014/main" id="{46F44812-B617-4308-8C30-A96B5D353A8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0350" b="15619"/>
          <a:stretch/>
        </p:blipFill>
        <p:spPr>
          <a:xfrm>
            <a:off x="11066486" y="6371976"/>
            <a:ext cx="1107204" cy="486024"/>
          </a:xfrm>
          <a:prstGeom prst="rect">
            <a:avLst/>
          </a:prstGeom>
        </p:spPr>
      </p:pic>
      <p:grpSp>
        <p:nvGrpSpPr>
          <p:cNvPr id="49" name="Gráfico 73">
            <a:extLst>
              <a:ext uri="{FF2B5EF4-FFF2-40B4-BE49-F238E27FC236}">
                <a16:creationId xmlns:a16="http://schemas.microsoft.com/office/drawing/2014/main" id="{A26B7868-6AA6-4AE3-858D-354967E8142B}"/>
              </a:ext>
            </a:extLst>
          </p:cNvPr>
          <p:cNvGrpSpPr/>
          <p:nvPr/>
        </p:nvGrpSpPr>
        <p:grpSpPr>
          <a:xfrm>
            <a:off x="10062983" y="5113538"/>
            <a:ext cx="2421980" cy="2161076"/>
            <a:chOff x="7666726" y="4253229"/>
            <a:chExt cx="2176462" cy="2057400"/>
          </a:xfrm>
          <a:solidFill>
            <a:srgbClr val="658DC5"/>
          </a:solidFill>
        </p:grpSpPr>
        <p:sp>
          <p:nvSpPr>
            <p:cNvPr id="51" name="Forma libre: forma 34">
              <a:extLst>
                <a:ext uri="{FF2B5EF4-FFF2-40B4-BE49-F238E27FC236}">
                  <a16:creationId xmlns:a16="http://schemas.microsoft.com/office/drawing/2014/main" id="{A8B54F26-17BC-4554-935F-D3231125E466}"/>
                </a:ext>
              </a:extLst>
            </p:cNvPr>
            <p:cNvSpPr/>
            <p:nvPr/>
          </p:nvSpPr>
          <p:spPr>
            <a:xfrm>
              <a:off x="8047726" y="4634229"/>
              <a:ext cx="1794509" cy="1675447"/>
            </a:xfrm>
            <a:custGeom>
              <a:avLst/>
              <a:gdLst>
                <a:gd name="connsiteX0" fmla="*/ 9525 w 1794509"/>
                <a:gd name="connsiteY0" fmla="*/ 918210 h 1675447"/>
                <a:gd name="connsiteX1" fmla="*/ 918210 w 1794509"/>
                <a:gd name="connsiteY1" fmla="*/ 9525 h 1675447"/>
                <a:gd name="connsiteX2" fmla="*/ 1794510 w 1794509"/>
                <a:gd name="connsiteY2" fmla="*/ 677228 h 1675447"/>
                <a:gd name="connsiteX3" fmla="*/ 1794510 w 1794509"/>
                <a:gd name="connsiteY3" fmla="*/ 643890 h 1675447"/>
                <a:gd name="connsiteX4" fmla="*/ 918210 w 1794509"/>
                <a:gd name="connsiteY4" fmla="*/ 0 h 1675447"/>
                <a:gd name="connsiteX5" fmla="*/ 0 w 1794509"/>
                <a:gd name="connsiteY5" fmla="*/ 918210 h 1675447"/>
                <a:gd name="connsiteX6" fmla="*/ 400050 w 1794509"/>
                <a:gd name="connsiteY6" fmla="*/ 1675448 h 1675447"/>
                <a:gd name="connsiteX7" fmla="*/ 417195 w 1794509"/>
                <a:gd name="connsiteY7" fmla="*/ 1675448 h 1675447"/>
                <a:gd name="connsiteX8" fmla="*/ 9525 w 1794509"/>
                <a:gd name="connsiteY8" fmla="*/ 918210 h 1675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4509" h="1675447">
                  <a:moveTo>
                    <a:pt x="9525" y="918210"/>
                  </a:moveTo>
                  <a:cubicBezTo>
                    <a:pt x="9525" y="417195"/>
                    <a:pt x="417195" y="9525"/>
                    <a:pt x="918210" y="9525"/>
                  </a:cubicBezTo>
                  <a:cubicBezTo>
                    <a:pt x="1336358" y="9525"/>
                    <a:pt x="1688783" y="292417"/>
                    <a:pt x="1794510" y="677228"/>
                  </a:cubicBezTo>
                  <a:lnTo>
                    <a:pt x="1794510" y="643890"/>
                  </a:lnTo>
                  <a:cubicBezTo>
                    <a:pt x="1677353" y="271463"/>
                    <a:pt x="1328738" y="0"/>
                    <a:pt x="918210" y="0"/>
                  </a:cubicBezTo>
                  <a:cubicBezTo>
                    <a:pt x="412433" y="0"/>
                    <a:pt x="0" y="412433"/>
                    <a:pt x="0" y="918210"/>
                  </a:cubicBezTo>
                  <a:cubicBezTo>
                    <a:pt x="0" y="1232535"/>
                    <a:pt x="158115" y="1509713"/>
                    <a:pt x="400050" y="1675448"/>
                  </a:cubicBezTo>
                  <a:lnTo>
                    <a:pt x="417195" y="1675448"/>
                  </a:lnTo>
                  <a:cubicBezTo>
                    <a:pt x="171450" y="1513523"/>
                    <a:pt x="9525" y="1234440"/>
                    <a:pt x="9525" y="91821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2" name="Forma libre: forma 35">
              <a:extLst>
                <a:ext uri="{FF2B5EF4-FFF2-40B4-BE49-F238E27FC236}">
                  <a16:creationId xmlns:a16="http://schemas.microsoft.com/office/drawing/2014/main" id="{374A9A4F-51B0-4A96-B547-27785FFA39C1}"/>
                </a:ext>
              </a:extLst>
            </p:cNvPr>
            <p:cNvSpPr/>
            <p:nvPr/>
          </p:nvSpPr>
          <p:spPr>
            <a:xfrm>
              <a:off x="8333476" y="4919979"/>
              <a:ext cx="1264920" cy="1264920"/>
            </a:xfrm>
            <a:custGeom>
              <a:avLst/>
              <a:gdLst>
                <a:gd name="connsiteX0" fmla="*/ 632460 w 1264920"/>
                <a:gd name="connsiteY0" fmla="*/ 0 h 1264920"/>
                <a:gd name="connsiteX1" fmla="*/ 0 w 1264920"/>
                <a:gd name="connsiteY1" fmla="*/ 632460 h 1264920"/>
                <a:gd name="connsiteX2" fmla="*/ 632460 w 1264920"/>
                <a:gd name="connsiteY2" fmla="*/ 1264920 h 1264920"/>
                <a:gd name="connsiteX3" fmla="*/ 1264920 w 1264920"/>
                <a:gd name="connsiteY3" fmla="*/ 632460 h 1264920"/>
                <a:gd name="connsiteX4" fmla="*/ 632460 w 1264920"/>
                <a:gd name="connsiteY4" fmla="*/ 0 h 1264920"/>
                <a:gd name="connsiteX5" fmla="*/ 632460 w 1264920"/>
                <a:gd name="connsiteY5" fmla="*/ 1256348 h 1264920"/>
                <a:gd name="connsiteX6" fmla="*/ 9525 w 1264920"/>
                <a:gd name="connsiteY6" fmla="*/ 633413 h 1264920"/>
                <a:gd name="connsiteX7" fmla="*/ 632460 w 1264920"/>
                <a:gd name="connsiteY7" fmla="*/ 9525 h 1264920"/>
                <a:gd name="connsiteX8" fmla="*/ 1255395 w 1264920"/>
                <a:gd name="connsiteY8" fmla="*/ 632460 h 1264920"/>
                <a:gd name="connsiteX9" fmla="*/ 632460 w 1264920"/>
                <a:gd name="connsiteY9" fmla="*/ 1256348 h 1264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64920" h="1264920">
                  <a:moveTo>
                    <a:pt x="632460" y="0"/>
                  </a:moveTo>
                  <a:cubicBezTo>
                    <a:pt x="283845" y="0"/>
                    <a:pt x="0" y="283845"/>
                    <a:pt x="0" y="632460"/>
                  </a:cubicBezTo>
                  <a:cubicBezTo>
                    <a:pt x="0" y="981075"/>
                    <a:pt x="283845" y="1264920"/>
                    <a:pt x="632460" y="1264920"/>
                  </a:cubicBezTo>
                  <a:cubicBezTo>
                    <a:pt x="981075" y="1264920"/>
                    <a:pt x="1264920" y="981075"/>
                    <a:pt x="1264920" y="632460"/>
                  </a:cubicBezTo>
                  <a:cubicBezTo>
                    <a:pt x="1264920" y="283845"/>
                    <a:pt x="982028" y="0"/>
                    <a:pt x="632460" y="0"/>
                  </a:cubicBezTo>
                  <a:close/>
                  <a:moveTo>
                    <a:pt x="632460" y="1256348"/>
                  </a:moveTo>
                  <a:cubicBezTo>
                    <a:pt x="288608" y="1256348"/>
                    <a:pt x="9525" y="976313"/>
                    <a:pt x="9525" y="633413"/>
                  </a:cubicBezTo>
                  <a:cubicBezTo>
                    <a:pt x="9525" y="290513"/>
                    <a:pt x="289560" y="9525"/>
                    <a:pt x="632460" y="9525"/>
                  </a:cubicBezTo>
                  <a:cubicBezTo>
                    <a:pt x="975360" y="9525"/>
                    <a:pt x="1255395" y="289560"/>
                    <a:pt x="1255395" y="632460"/>
                  </a:cubicBezTo>
                  <a:cubicBezTo>
                    <a:pt x="1255395" y="975360"/>
                    <a:pt x="976313" y="1256348"/>
                    <a:pt x="632460" y="1256348"/>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3" name="Forma libre: forma 36">
              <a:extLst>
                <a:ext uri="{FF2B5EF4-FFF2-40B4-BE49-F238E27FC236}">
                  <a16:creationId xmlns:a16="http://schemas.microsoft.com/office/drawing/2014/main" id="{0B0F2102-0DBB-484F-8A4E-5625F4A31A0E}"/>
                </a:ext>
              </a:extLst>
            </p:cNvPr>
            <p:cNvSpPr/>
            <p:nvPr/>
          </p:nvSpPr>
          <p:spPr>
            <a:xfrm>
              <a:off x="8142976" y="4729479"/>
              <a:ext cx="1646872" cy="1580197"/>
            </a:xfrm>
            <a:custGeom>
              <a:avLst/>
              <a:gdLst>
                <a:gd name="connsiteX0" fmla="*/ 1646873 w 1646872"/>
                <a:gd name="connsiteY0" fmla="*/ 822960 h 1580197"/>
                <a:gd name="connsiteX1" fmla="*/ 823913 w 1646872"/>
                <a:gd name="connsiteY1" fmla="*/ 0 h 1580197"/>
                <a:gd name="connsiteX2" fmla="*/ 0 w 1646872"/>
                <a:gd name="connsiteY2" fmla="*/ 822960 h 1580197"/>
                <a:gd name="connsiteX3" fmla="*/ 501015 w 1646872"/>
                <a:gd name="connsiteY3" fmla="*/ 1580198 h 1580197"/>
                <a:gd name="connsiteX4" fmla="*/ 526733 w 1646872"/>
                <a:gd name="connsiteY4" fmla="*/ 1580198 h 1580197"/>
                <a:gd name="connsiteX5" fmla="*/ 9525 w 1646872"/>
                <a:gd name="connsiteY5" fmla="*/ 822960 h 1580197"/>
                <a:gd name="connsiteX6" fmla="*/ 822960 w 1646872"/>
                <a:gd name="connsiteY6" fmla="*/ 9525 h 1580197"/>
                <a:gd name="connsiteX7" fmla="*/ 1636395 w 1646872"/>
                <a:gd name="connsiteY7" fmla="*/ 822960 h 1580197"/>
                <a:gd name="connsiteX8" fmla="*/ 1119188 w 1646872"/>
                <a:gd name="connsiteY8" fmla="*/ 1580198 h 1580197"/>
                <a:gd name="connsiteX9" fmla="*/ 1144905 w 1646872"/>
                <a:gd name="connsiteY9" fmla="*/ 1580198 h 1580197"/>
                <a:gd name="connsiteX10" fmla="*/ 1646873 w 1646872"/>
                <a:gd name="connsiteY10" fmla="*/ 822960 h 158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6872" h="1580197">
                  <a:moveTo>
                    <a:pt x="1646873" y="822960"/>
                  </a:moveTo>
                  <a:cubicBezTo>
                    <a:pt x="1646873" y="368617"/>
                    <a:pt x="1277303" y="0"/>
                    <a:pt x="823913" y="0"/>
                  </a:cubicBezTo>
                  <a:cubicBezTo>
                    <a:pt x="370523" y="0"/>
                    <a:pt x="0" y="369570"/>
                    <a:pt x="0" y="822960"/>
                  </a:cubicBezTo>
                  <a:cubicBezTo>
                    <a:pt x="0" y="1163003"/>
                    <a:pt x="206692" y="1455420"/>
                    <a:pt x="501015" y="1580198"/>
                  </a:cubicBezTo>
                  <a:lnTo>
                    <a:pt x="526733" y="1580198"/>
                  </a:lnTo>
                  <a:cubicBezTo>
                    <a:pt x="224790" y="1462088"/>
                    <a:pt x="9525" y="1167765"/>
                    <a:pt x="9525" y="822960"/>
                  </a:cubicBezTo>
                  <a:cubicBezTo>
                    <a:pt x="9525" y="374333"/>
                    <a:pt x="374333" y="9525"/>
                    <a:pt x="822960" y="9525"/>
                  </a:cubicBezTo>
                  <a:cubicBezTo>
                    <a:pt x="1271588" y="9525"/>
                    <a:pt x="1636395" y="374333"/>
                    <a:pt x="1636395" y="822960"/>
                  </a:cubicBezTo>
                  <a:cubicBezTo>
                    <a:pt x="1636395" y="1166813"/>
                    <a:pt x="1421130" y="1462088"/>
                    <a:pt x="1119188" y="1580198"/>
                  </a:cubicBezTo>
                  <a:lnTo>
                    <a:pt x="1144905" y="1580198"/>
                  </a:lnTo>
                  <a:cubicBezTo>
                    <a:pt x="1439228" y="1455420"/>
                    <a:pt x="1646873" y="1163003"/>
                    <a:pt x="1646873" y="82296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4" name="Forma libre: forma 37">
              <a:extLst>
                <a:ext uri="{FF2B5EF4-FFF2-40B4-BE49-F238E27FC236}">
                  <a16:creationId xmlns:a16="http://schemas.microsoft.com/office/drawing/2014/main" id="{8B26154A-BE5C-4B59-B516-68010E429560}"/>
                </a:ext>
              </a:extLst>
            </p:cNvPr>
            <p:cNvSpPr/>
            <p:nvPr/>
          </p:nvSpPr>
          <p:spPr>
            <a:xfrm>
              <a:off x="7952476" y="4538979"/>
              <a:ext cx="1889759" cy="1770697"/>
            </a:xfrm>
            <a:custGeom>
              <a:avLst/>
              <a:gdLst>
                <a:gd name="connsiteX0" fmla="*/ 9525 w 1889759"/>
                <a:gd name="connsiteY0" fmla="*/ 1013460 h 1770697"/>
                <a:gd name="connsiteX1" fmla="*/ 1013460 w 1889759"/>
                <a:gd name="connsiteY1" fmla="*/ 9525 h 1770697"/>
                <a:gd name="connsiteX2" fmla="*/ 1889760 w 1889759"/>
                <a:gd name="connsiteY2" fmla="*/ 523875 h 1770697"/>
                <a:gd name="connsiteX3" fmla="*/ 1889760 w 1889759"/>
                <a:gd name="connsiteY3" fmla="*/ 504825 h 1770697"/>
                <a:gd name="connsiteX4" fmla="*/ 1013460 w 1889759"/>
                <a:gd name="connsiteY4" fmla="*/ 0 h 1770697"/>
                <a:gd name="connsiteX5" fmla="*/ 0 w 1889759"/>
                <a:gd name="connsiteY5" fmla="*/ 1013460 h 1770697"/>
                <a:gd name="connsiteX6" fmla="*/ 340995 w 1889759"/>
                <a:gd name="connsiteY6" fmla="*/ 1770698 h 1770697"/>
                <a:gd name="connsiteX7" fmla="*/ 355283 w 1889759"/>
                <a:gd name="connsiteY7" fmla="*/ 1770698 h 1770697"/>
                <a:gd name="connsiteX8" fmla="*/ 9525 w 1889759"/>
                <a:gd name="connsiteY8" fmla="*/ 1013460 h 177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9759" h="1770697">
                  <a:moveTo>
                    <a:pt x="9525" y="1013460"/>
                  </a:moveTo>
                  <a:cubicBezTo>
                    <a:pt x="9525" y="460058"/>
                    <a:pt x="460058" y="9525"/>
                    <a:pt x="1013460" y="9525"/>
                  </a:cubicBezTo>
                  <a:cubicBezTo>
                    <a:pt x="1389698" y="9525"/>
                    <a:pt x="1717358" y="217170"/>
                    <a:pt x="1889760" y="523875"/>
                  </a:cubicBezTo>
                  <a:lnTo>
                    <a:pt x="1889760" y="504825"/>
                  </a:lnTo>
                  <a:cubicBezTo>
                    <a:pt x="1713548" y="202883"/>
                    <a:pt x="1386840" y="0"/>
                    <a:pt x="1013460" y="0"/>
                  </a:cubicBezTo>
                  <a:cubicBezTo>
                    <a:pt x="454342" y="0"/>
                    <a:pt x="0" y="454342"/>
                    <a:pt x="0" y="1013460"/>
                  </a:cubicBezTo>
                  <a:cubicBezTo>
                    <a:pt x="0" y="1314450"/>
                    <a:pt x="132398" y="1584960"/>
                    <a:pt x="340995" y="1770698"/>
                  </a:cubicBezTo>
                  <a:lnTo>
                    <a:pt x="355283" y="1770698"/>
                  </a:lnTo>
                  <a:cubicBezTo>
                    <a:pt x="143827" y="1586865"/>
                    <a:pt x="9525" y="1315403"/>
                    <a:pt x="9525" y="101346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5" name="Forma libre: forma 38">
              <a:extLst>
                <a:ext uri="{FF2B5EF4-FFF2-40B4-BE49-F238E27FC236}">
                  <a16:creationId xmlns:a16="http://schemas.microsoft.com/office/drawing/2014/main" id="{61F22863-D71C-4235-8F9E-9AC239D2BC7B}"/>
                </a:ext>
              </a:extLst>
            </p:cNvPr>
            <p:cNvSpPr/>
            <p:nvPr/>
          </p:nvSpPr>
          <p:spPr>
            <a:xfrm>
              <a:off x="9624113" y="6042024"/>
              <a:ext cx="218122" cy="267652"/>
            </a:xfrm>
            <a:custGeom>
              <a:avLst/>
              <a:gdLst>
                <a:gd name="connsiteX0" fmla="*/ 218122 w 218122"/>
                <a:gd name="connsiteY0" fmla="*/ 0 h 267652"/>
                <a:gd name="connsiteX1" fmla="*/ 0 w 218122"/>
                <a:gd name="connsiteY1" fmla="*/ 267652 h 267652"/>
                <a:gd name="connsiteX2" fmla="*/ 14288 w 218122"/>
                <a:gd name="connsiteY2" fmla="*/ 267652 h 267652"/>
                <a:gd name="connsiteX3" fmla="*/ 218122 w 218122"/>
                <a:gd name="connsiteY3" fmla="*/ 19050 h 267652"/>
                <a:gd name="connsiteX4" fmla="*/ 218122 w 218122"/>
                <a:gd name="connsiteY4" fmla="*/ 0 h 267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122" h="267652">
                  <a:moveTo>
                    <a:pt x="218122" y="0"/>
                  </a:moveTo>
                  <a:cubicBezTo>
                    <a:pt x="160972" y="100965"/>
                    <a:pt x="87630" y="192405"/>
                    <a:pt x="0" y="267652"/>
                  </a:cubicBezTo>
                  <a:lnTo>
                    <a:pt x="14288" y="267652"/>
                  </a:lnTo>
                  <a:cubicBezTo>
                    <a:pt x="94297" y="196215"/>
                    <a:pt x="163830" y="112395"/>
                    <a:pt x="218122" y="19050"/>
                  </a:cubicBezTo>
                  <a:lnTo>
                    <a:pt x="218122" y="0"/>
                  </a:ln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6" name="Forma libre: forma 39">
              <a:extLst>
                <a:ext uri="{FF2B5EF4-FFF2-40B4-BE49-F238E27FC236}">
                  <a16:creationId xmlns:a16="http://schemas.microsoft.com/office/drawing/2014/main" id="{BCBBA2A1-E855-4AF3-828E-27D3960938DB}"/>
                </a:ext>
              </a:extLst>
            </p:cNvPr>
            <p:cNvSpPr/>
            <p:nvPr/>
          </p:nvSpPr>
          <p:spPr>
            <a:xfrm>
              <a:off x="9762226" y="6215379"/>
              <a:ext cx="80962" cy="95250"/>
            </a:xfrm>
            <a:custGeom>
              <a:avLst/>
              <a:gdLst>
                <a:gd name="connsiteX0" fmla="*/ 0 w 80962"/>
                <a:gd name="connsiteY0" fmla="*/ 95250 h 95250"/>
                <a:gd name="connsiteX1" fmla="*/ 13335 w 80962"/>
                <a:gd name="connsiteY1" fmla="*/ 95250 h 95250"/>
                <a:gd name="connsiteX2" fmla="*/ 80963 w 80962"/>
                <a:gd name="connsiteY2" fmla="*/ 16192 h 95250"/>
                <a:gd name="connsiteX3" fmla="*/ 80963 w 80962"/>
                <a:gd name="connsiteY3" fmla="*/ 0 h 95250"/>
                <a:gd name="connsiteX4" fmla="*/ 0 w 80962"/>
                <a:gd name="connsiteY4" fmla="*/ 9525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962" h="95250">
                  <a:moveTo>
                    <a:pt x="0" y="95250"/>
                  </a:moveTo>
                  <a:lnTo>
                    <a:pt x="13335" y="95250"/>
                  </a:lnTo>
                  <a:cubicBezTo>
                    <a:pt x="37147" y="69533"/>
                    <a:pt x="59055" y="43815"/>
                    <a:pt x="80963" y="16192"/>
                  </a:cubicBezTo>
                  <a:lnTo>
                    <a:pt x="80963" y="0"/>
                  </a:lnTo>
                  <a:cubicBezTo>
                    <a:pt x="55245" y="33338"/>
                    <a:pt x="28575" y="64770"/>
                    <a:pt x="0" y="9525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7" name="Forma libre: forma 40">
              <a:extLst>
                <a:ext uri="{FF2B5EF4-FFF2-40B4-BE49-F238E27FC236}">
                  <a16:creationId xmlns:a16="http://schemas.microsoft.com/office/drawing/2014/main" id="{15216C52-57AA-4C5B-ADB6-3F815A9F6AD1}"/>
                </a:ext>
              </a:extLst>
            </p:cNvPr>
            <p:cNvSpPr/>
            <p:nvPr/>
          </p:nvSpPr>
          <p:spPr>
            <a:xfrm>
              <a:off x="7666726" y="4253229"/>
              <a:ext cx="2175509" cy="2057400"/>
            </a:xfrm>
            <a:custGeom>
              <a:avLst/>
              <a:gdLst>
                <a:gd name="connsiteX0" fmla="*/ 256223 w 2175509"/>
                <a:gd name="connsiteY0" fmla="*/ 2057400 h 2057400"/>
                <a:gd name="connsiteX1" fmla="*/ 9525 w 2175509"/>
                <a:gd name="connsiteY1" fmla="*/ 1299210 h 2057400"/>
                <a:gd name="connsiteX2" fmla="*/ 1299210 w 2175509"/>
                <a:gd name="connsiteY2" fmla="*/ 9525 h 2057400"/>
                <a:gd name="connsiteX3" fmla="*/ 2175510 w 2175509"/>
                <a:gd name="connsiteY3" fmla="*/ 354330 h 2057400"/>
                <a:gd name="connsiteX4" fmla="*/ 2175510 w 2175509"/>
                <a:gd name="connsiteY4" fmla="*/ 340995 h 2057400"/>
                <a:gd name="connsiteX5" fmla="*/ 1299210 w 2175509"/>
                <a:gd name="connsiteY5" fmla="*/ 0 h 2057400"/>
                <a:gd name="connsiteX6" fmla="*/ 0 w 2175509"/>
                <a:gd name="connsiteY6" fmla="*/ 1299210 h 2057400"/>
                <a:gd name="connsiteX7" fmla="*/ 244793 w 2175509"/>
                <a:gd name="connsiteY7" fmla="*/ 2056448 h 2057400"/>
                <a:gd name="connsiteX8" fmla="*/ 256223 w 2175509"/>
                <a:gd name="connsiteY8" fmla="*/ 2056448 h 205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5509" h="2057400">
                  <a:moveTo>
                    <a:pt x="256223" y="2057400"/>
                  </a:moveTo>
                  <a:cubicBezTo>
                    <a:pt x="100965" y="1844040"/>
                    <a:pt x="9525" y="1582103"/>
                    <a:pt x="9525" y="1299210"/>
                  </a:cubicBezTo>
                  <a:cubicBezTo>
                    <a:pt x="9525" y="588645"/>
                    <a:pt x="588645" y="9525"/>
                    <a:pt x="1299210" y="9525"/>
                  </a:cubicBezTo>
                  <a:cubicBezTo>
                    <a:pt x="1637348" y="9525"/>
                    <a:pt x="1945005" y="140018"/>
                    <a:pt x="2175510" y="354330"/>
                  </a:cubicBezTo>
                  <a:lnTo>
                    <a:pt x="2175510" y="340995"/>
                  </a:lnTo>
                  <a:cubicBezTo>
                    <a:pt x="1945005" y="129540"/>
                    <a:pt x="1637348" y="0"/>
                    <a:pt x="1299210" y="0"/>
                  </a:cubicBezTo>
                  <a:cubicBezTo>
                    <a:pt x="582930" y="0"/>
                    <a:pt x="0" y="582930"/>
                    <a:pt x="0" y="1299210"/>
                  </a:cubicBezTo>
                  <a:cubicBezTo>
                    <a:pt x="0" y="1582103"/>
                    <a:pt x="90488" y="1843088"/>
                    <a:pt x="244793" y="2056448"/>
                  </a:cubicBezTo>
                  <a:lnTo>
                    <a:pt x="256223" y="2056448"/>
                  </a:ln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8" name="Forma libre: forma 41">
              <a:extLst>
                <a:ext uri="{FF2B5EF4-FFF2-40B4-BE49-F238E27FC236}">
                  <a16:creationId xmlns:a16="http://schemas.microsoft.com/office/drawing/2014/main" id="{162A9724-458A-403C-B258-8F4452926E35}"/>
                </a:ext>
              </a:extLst>
            </p:cNvPr>
            <p:cNvSpPr/>
            <p:nvPr/>
          </p:nvSpPr>
          <p:spPr>
            <a:xfrm>
              <a:off x="7761976" y="4348479"/>
              <a:ext cx="2080259" cy="1961197"/>
            </a:xfrm>
            <a:custGeom>
              <a:avLst/>
              <a:gdLst>
                <a:gd name="connsiteX0" fmla="*/ 1203960 w 2080259"/>
                <a:gd name="connsiteY0" fmla="*/ 0 h 1961197"/>
                <a:gd name="connsiteX1" fmla="*/ 0 w 2080259"/>
                <a:gd name="connsiteY1" fmla="*/ 1203960 h 1961197"/>
                <a:gd name="connsiteX2" fmla="*/ 268605 w 2080259"/>
                <a:gd name="connsiteY2" fmla="*/ 1961198 h 1961197"/>
                <a:gd name="connsiteX3" fmla="*/ 280988 w 2080259"/>
                <a:gd name="connsiteY3" fmla="*/ 1961198 h 1961197"/>
                <a:gd name="connsiteX4" fmla="*/ 9525 w 2080259"/>
                <a:gd name="connsiteY4" fmla="*/ 1203960 h 1961197"/>
                <a:gd name="connsiteX5" fmla="*/ 1203960 w 2080259"/>
                <a:gd name="connsiteY5" fmla="*/ 9525 h 1961197"/>
                <a:gd name="connsiteX6" fmla="*/ 2080260 w 2080259"/>
                <a:gd name="connsiteY6" fmla="*/ 393383 h 1961197"/>
                <a:gd name="connsiteX7" fmla="*/ 2080260 w 2080259"/>
                <a:gd name="connsiteY7" fmla="*/ 379095 h 1961197"/>
                <a:gd name="connsiteX8" fmla="*/ 1203960 w 2080259"/>
                <a:gd name="connsiteY8" fmla="*/ 0 h 1961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59" h="1961197">
                  <a:moveTo>
                    <a:pt x="1203960" y="0"/>
                  </a:moveTo>
                  <a:cubicBezTo>
                    <a:pt x="540068" y="0"/>
                    <a:pt x="0" y="540068"/>
                    <a:pt x="0" y="1203960"/>
                  </a:cubicBezTo>
                  <a:cubicBezTo>
                    <a:pt x="0" y="1490663"/>
                    <a:pt x="100965" y="1754505"/>
                    <a:pt x="268605" y="1961198"/>
                  </a:cubicBezTo>
                  <a:lnTo>
                    <a:pt x="280988" y="1961198"/>
                  </a:lnTo>
                  <a:cubicBezTo>
                    <a:pt x="111443" y="1755458"/>
                    <a:pt x="9525" y="1491615"/>
                    <a:pt x="9525" y="1203960"/>
                  </a:cubicBezTo>
                  <a:cubicBezTo>
                    <a:pt x="9525" y="545783"/>
                    <a:pt x="545783" y="9525"/>
                    <a:pt x="1203960" y="9525"/>
                  </a:cubicBezTo>
                  <a:cubicBezTo>
                    <a:pt x="1549718" y="9525"/>
                    <a:pt x="1862138" y="157163"/>
                    <a:pt x="2080260" y="393383"/>
                  </a:cubicBezTo>
                  <a:lnTo>
                    <a:pt x="2080260" y="379095"/>
                  </a:lnTo>
                  <a:cubicBezTo>
                    <a:pt x="1861185" y="145733"/>
                    <a:pt x="1549718" y="0"/>
                    <a:pt x="1203960" y="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9" name="Forma libre: forma 42">
              <a:extLst>
                <a:ext uri="{FF2B5EF4-FFF2-40B4-BE49-F238E27FC236}">
                  <a16:creationId xmlns:a16="http://schemas.microsoft.com/office/drawing/2014/main" id="{3662DD00-76E4-427B-8C69-465CD437C214}"/>
                </a:ext>
              </a:extLst>
            </p:cNvPr>
            <p:cNvSpPr/>
            <p:nvPr/>
          </p:nvSpPr>
          <p:spPr>
            <a:xfrm>
              <a:off x="7857226" y="4443729"/>
              <a:ext cx="1985009" cy="1865947"/>
            </a:xfrm>
            <a:custGeom>
              <a:avLst/>
              <a:gdLst>
                <a:gd name="connsiteX0" fmla="*/ 1108710 w 1985009"/>
                <a:gd name="connsiteY0" fmla="*/ 0 h 1865947"/>
                <a:gd name="connsiteX1" fmla="*/ 0 w 1985009"/>
                <a:gd name="connsiteY1" fmla="*/ 1108710 h 1865947"/>
                <a:gd name="connsiteX2" fmla="*/ 300038 w 1985009"/>
                <a:gd name="connsiteY2" fmla="*/ 1865948 h 1865947"/>
                <a:gd name="connsiteX3" fmla="*/ 313373 w 1985009"/>
                <a:gd name="connsiteY3" fmla="*/ 1865948 h 1865947"/>
                <a:gd name="connsiteX4" fmla="*/ 9525 w 1985009"/>
                <a:gd name="connsiteY4" fmla="*/ 1108710 h 1865947"/>
                <a:gd name="connsiteX5" fmla="*/ 1108710 w 1985009"/>
                <a:gd name="connsiteY5" fmla="*/ 9525 h 1865947"/>
                <a:gd name="connsiteX6" fmla="*/ 1985010 w 1985009"/>
                <a:gd name="connsiteY6" fmla="*/ 445770 h 1865947"/>
                <a:gd name="connsiteX7" fmla="*/ 1985010 w 1985009"/>
                <a:gd name="connsiteY7" fmla="*/ 430530 h 1865947"/>
                <a:gd name="connsiteX8" fmla="*/ 1108710 w 1985009"/>
                <a:gd name="connsiteY8" fmla="*/ 0 h 186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5009" h="1865947">
                  <a:moveTo>
                    <a:pt x="1108710" y="0"/>
                  </a:moveTo>
                  <a:cubicBezTo>
                    <a:pt x="497205" y="0"/>
                    <a:pt x="0" y="497205"/>
                    <a:pt x="0" y="1108710"/>
                  </a:cubicBezTo>
                  <a:cubicBezTo>
                    <a:pt x="0" y="1401128"/>
                    <a:pt x="114300" y="1667828"/>
                    <a:pt x="300038" y="1865948"/>
                  </a:cubicBezTo>
                  <a:lnTo>
                    <a:pt x="313373" y="1865948"/>
                  </a:lnTo>
                  <a:cubicBezTo>
                    <a:pt x="124777" y="1669733"/>
                    <a:pt x="9525" y="1402080"/>
                    <a:pt x="9525" y="1108710"/>
                  </a:cubicBezTo>
                  <a:cubicBezTo>
                    <a:pt x="9525" y="502920"/>
                    <a:pt x="502920" y="9525"/>
                    <a:pt x="1108710" y="9525"/>
                  </a:cubicBezTo>
                  <a:cubicBezTo>
                    <a:pt x="1465898" y="9525"/>
                    <a:pt x="1784033" y="180975"/>
                    <a:pt x="1985010" y="445770"/>
                  </a:cubicBezTo>
                  <a:lnTo>
                    <a:pt x="1985010" y="430530"/>
                  </a:lnTo>
                  <a:cubicBezTo>
                    <a:pt x="1782128" y="168593"/>
                    <a:pt x="1464945" y="0"/>
                    <a:pt x="1108710" y="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60" name="Forma libre: forma 43">
              <a:extLst>
                <a:ext uri="{FF2B5EF4-FFF2-40B4-BE49-F238E27FC236}">
                  <a16:creationId xmlns:a16="http://schemas.microsoft.com/office/drawing/2014/main" id="{332C8479-79C1-4E82-A2E9-E2344B147C3F}"/>
                </a:ext>
              </a:extLst>
            </p:cNvPr>
            <p:cNvSpPr/>
            <p:nvPr/>
          </p:nvSpPr>
          <p:spPr>
            <a:xfrm>
              <a:off x="8238226" y="4824729"/>
              <a:ext cx="1455420" cy="1455420"/>
            </a:xfrm>
            <a:custGeom>
              <a:avLst/>
              <a:gdLst>
                <a:gd name="connsiteX0" fmla="*/ 727710 w 1455420"/>
                <a:gd name="connsiteY0" fmla="*/ 0 h 1455420"/>
                <a:gd name="connsiteX1" fmla="*/ 0 w 1455420"/>
                <a:gd name="connsiteY1" fmla="*/ 727710 h 1455420"/>
                <a:gd name="connsiteX2" fmla="*/ 727710 w 1455420"/>
                <a:gd name="connsiteY2" fmla="*/ 1455420 h 1455420"/>
                <a:gd name="connsiteX3" fmla="*/ 1455420 w 1455420"/>
                <a:gd name="connsiteY3" fmla="*/ 727710 h 1455420"/>
                <a:gd name="connsiteX4" fmla="*/ 727710 w 1455420"/>
                <a:gd name="connsiteY4" fmla="*/ 0 h 1455420"/>
                <a:gd name="connsiteX5" fmla="*/ 727710 w 1455420"/>
                <a:gd name="connsiteY5" fmla="*/ 1446848 h 1455420"/>
                <a:gd name="connsiteX6" fmla="*/ 9525 w 1455420"/>
                <a:gd name="connsiteY6" fmla="*/ 727710 h 1455420"/>
                <a:gd name="connsiteX7" fmla="*/ 727710 w 1455420"/>
                <a:gd name="connsiteY7" fmla="*/ 9525 h 1455420"/>
                <a:gd name="connsiteX8" fmla="*/ 1445895 w 1455420"/>
                <a:gd name="connsiteY8" fmla="*/ 727710 h 1455420"/>
                <a:gd name="connsiteX9" fmla="*/ 727710 w 1455420"/>
                <a:gd name="connsiteY9" fmla="*/ 1446848 h 145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5420" h="1455420">
                  <a:moveTo>
                    <a:pt x="727710" y="0"/>
                  </a:moveTo>
                  <a:cubicBezTo>
                    <a:pt x="326708" y="0"/>
                    <a:pt x="0" y="326708"/>
                    <a:pt x="0" y="727710"/>
                  </a:cubicBezTo>
                  <a:cubicBezTo>
                    <a:pt x="0" y="1128713"/>
                    <a:pt x="326708" y="1455420"/>
                    <a:pt x="727710" y="1455420"/>
                  </a:cubicBezTo>
                  <a:cubicBezTo>
                    <a:pt x="1128713" y="1455420"/>
                    <a:pt x="1455420" y="1128713"/>
                    <a:pt x="1455420" y="727710"/>
                  </a:cubicBezTo>
                  <a:cubicBezTo>
                    <a:pt x="1455420" y="326708"/>
                    <a:pt x="1129665" y="0"/>
                    <a:pt x="727710" y="0"/>
                  </a:cubicBezTo>
                  <a:close/>
                  <a:moveTo>
                    <a:pt x="727710" y="1446848"/>
                  </a:moveTo>
                  <a:cubicBezTo>
                    <a:pt x="331470" y="1446848"/>
                    <a:pt x="9525" y="1123950"/>
                    <a:pt x="9525" y="727710"/>
                  </a:cubicBezTo>
                  <a:cubicBezTo>
                    <a:pt x="9525" y="331470"/>
                    <a:pt x="331470" y="9525"/>
                    <a:pt x="727710" y="9525"/>
                  </a:cubicBezTo>
                  <a:cubicBezTo>
                    <a:pt x="1123950" y="9525"/>
                    <a:pt x="1445895" y="331470"/>
                    <a:pt x="1445895" y="727710"/>
                  </a:cubicBezTo>
                  <a:cubicBezTo>
                    <a:pt x="1445895" y="1123950"/>
                    <a:pt x="1123950" y="1446848"/>
                    <a:pt x="727710" y="1446848"/>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61" name="Forma libre: forma 44">
              <a:extLst>
                <a:ext uri="{FF2B5EF4-FFF2-40B4-BE49-F238E27FC236}">
                  <a16:creationId xmlns:a16="http://schemas.microsoft.com/office/drawing/2014/main" id="{E55AB4DB-B5B7-4C02-A540-FE9471B936F0}"/>
                </a:ext>
              </a:extLst>
            </p:cNvPr>
            <p:cNvSpPr/>
            <p:nvPr/>
          </p:nvSpPr>
          <p:spPr>
            <a:xfrm>
              <a:off x="9466951" y="5794374"/>
              <a:ext cx="375284" cy="516254"/>
            </a:xfrm>
            <a:custGeom>
              <a:avLst/>
              <a:gdLst>
                <a:gd name="connsiteX0" fmla="*/ 375285 w 375284"/>
                <a:gd name="connsiteY0" fmla="*/ 33338 h 516254"/>
                <a:gd name="connsiteX1" fmla="*/ 375285 w 375284"/>
                <a:gd name="connsiteY1" fmla="*/ 0 h 516254"/>
                <a:gd name="connsiteX2" fmla="*/ 0 w 375284"/>
                <a:gd name="connsiteY2" fmla="*/ 516255 h 516254"/>
                <a:gd name="connsiteX3" fmla="*/ 17145 w 375284"/>
                <a:gd name="connsiteY3" fmla="*/ 516255 h 516254"/>
                <a:gd name="connsiteX4" fmla="*/ 375285 w 375284"/>
                <a:gd name="connsiteY4" fmla="*/ 33338 h 516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4" h="516254">
                  <a:moveTo>
                    <a:pt x="375285" y="33338"/>
                  </a:moveTo>
                  <a:lnTo>
                    <a:pt x="375285" y="0"/>
                  </a:lnTo>
                  <a:cubicBezTo>
                    <a:pt x="316230" y="214313"/>
                    <a:pt x="180975" y="396240"/>
                    <a:pt x="0" y="516255"/>
                  </a:cubicBezTo>
                  <a:lnTo>
                    <a:pt x="17145" y="516255"/>
                  </a:lnTo>
                  <a:cubicBezTo>
                    <a:pt x="185738" y="401002"/>
                    <a:pt x="313372" y="231458"/>
                    <a:pt x="375285" y="33338"/>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grpSp>
      <p:sp>
        <p:nvSpPr>
          <p:cNvPr id="69" name="TextBox 68">
            <a:extLst>
              <a:ext uri="{FF2B5EF4-FFF2-40B4-BE49-F238E27FC236}">
                <a16:creationId xmlns:a16="http://schemas.microsoft.com/office/drawing/2014/main" id="{38549B75-E900-43A5-B6B6-F76BECD85516}"/>
              </a:ext>
            </a:extLst>
          </p:cNvPr>
          <p:cNvSpPr txBox="1"/>
          <p:nvPr/>
        </p:nvSpPr>
        <p:spPr>
          <a:xfrm>
            <a:off x="382743" y="6537072"/>
            <a:ext cx="1908816"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1" i="0" u="none" strike="noStrike" kern="1200" cap="none" spc="0" normalizeH="0" baseline="0" noProof="0" dirty="0">
                <a:ln>
                  <a:noFill/>
                </a:ln>
                <a:solidFill>
                  <a:prstClr val="white">
                    <a:lumMod val="50000"/>
                  </a:prstClr>
                </a:solidFill>
                <a:effectLst/>
                <a:uLnTx/>
                <a:uFillTx/>
                <a:latin typeface="Calibri" panose="020F0502020204030204"/>
                <a:ea typeface="+mn-ea"/>
                <a:cs typeface="+mn-cs"/>
              </a:rPr>
              <a:t>CONFIDENTIAL DOCUMENT</a:t>
            </a:r>
            <a:endParaRPr kumimoji="0" lang="en-US" sz="11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sp>
        <p:nvSpPr>
          <p:cNvPr id="67" name="Rectangle 66">
            <a:extLst>
              <a:ext uri="{FF2B5EF4-FFF2-40B4-BE49-F238E27FC236}">
                <a16:creationId xmlns:a16="http://schemas.microsoft.com/office/drawing/2014/main" id="{5E8D44B5-F884-4C71-9CF5-BEAD76BE6E7B}"/>
              </a:ext>
            </a:extLst>
          </p:cNvPr>
          <p:cNvSpPr/>
          <p:nvPr/>
        </p:nvSpPr>
        <p:spPr>
          <a:xfrm>
            <a:off x="-2" y="6797813"/>
            <a:ext cx="8611342" cy="60187"/>
          </a:xfrm>
          <a:prstGeom prst="rect">
            <a:avLst/>
          </a:prstGeom>
          <a:solidFill>
            <a:srgbClr val="59A1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8" name="Rectangle 67">
            <a:extLst>
              <a:ext uri="{FF2B5EF4-FFF2-40B4-BE49-F238E27FC236}">
                <a16:creationId xmlns:a16="http://schemas.microsoft.com/office/drawing/2014/main" id="{467BFACE-BFFF-44B6-8695-C9E58A2D1F63}"/>
              </a:ext>
            </a:extLst>
          </p:cNvPr>
          <p:cNvSpPr/>
          <p:nvPr/>
        </p:nvSpPr>
        <p:spPr>
          <a:xfrm>
            <a:off x="8611340" y="6797813"/>
            <a:ext cx="3562350" cy="60187"/>
          </a:xfrm>
          <a:prstGeom prst="rect">
            <a:avLst/>
          </a:prstGeom>
          <a:solidFill>
            <a:srgbClr val="8F2A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47">
            <a:extLst>
              <a:ext uri="{FF2B5EF4-FFF2-40B4-BE49-F238E27FC236}">
                <a16:creationId xmlns:a16="http://schemas.microsoft.com/office/drawing/2014/main" id="{D036AE97-07DA-4C24-8071-E3435C7FD232}"/>
              </a:ext>
            </a:extLst>
          </p:cNvPr>
          <p:cNvSpPr/>
          <p:nvPr/>
        </p:nvSpPr>
        <p:spPr>
          <a:xfrm>
            <a:off x="1691148" y="2628076"/>
            <a:ext cx="8689819" cy="2443180"/>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5400" b="1" dirty="0">
                <a:solidFill>
                  <a:srgbClr val="002060"/>
                </a:solidFill>
              </a:rPr>
              <a:t>Empagliflozin + Linagliptin Combination</a:t>
            </a:r>
          </a:p>
          <a:p>
            <a:pPr algn="ctr">
              <a:lnSpc>
                <a:spcPct val="150000"/>
              </a:lnSpc>
            </a:pPr>
            <a:r>
              <a:rPr lang="en-US" sz="5400" b="1" dirty="0">
                <a:solidFill>
                  <a:srgbClr val="002060"/>
                </a:solidFill>
              </a:rPr>
              <a:t> </a:t>
            </a:r>
            <a:endParaRPr lang="en-US" sz="4800" b="1" dirty="0">
              <a:solidFill>
                <a:srgbClr val="002060"/>
              </a:solidFill>
            </a:endParaRPr>
          </a:p>
        </p:txBody>
      </p:sp>
    </p:spTree>
    <p:extLst>
      <p:ext uri="{BB962C8B-B14F-4D97-AF65-F5344CB8AC3E}">
        <p14:creationId xmlns:p14="http://schemas.microsoft.com/office/powerpoint/2010/main" val="2322816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85D766-2CC8-453F-9B18-34D7672D11A0}"/>
              </a:ext>
            </a:extLst>
          </p:cNvPr>
          <p:cNvPicPr>
            <a:picLocks noChangeAspect="1"/>
          </p:cNvPicPr>
          <p:nvPr/>
        </p:nvPicPr>
        <p:blipFill>
          <a:blip r:embed="rId2" cstate="hq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103181" y="136638"/>
            <a:ext cx="839783" cy="758098"/>
          </a:xfrm>
          <a:prstGeom prst="rect">
            <a:avLst/>
          </a:prstGeom>
        </p:spPr>
      </p:pic>
      <p:grpSp>
        <p:nvGrpSpPr>
          <p:cNvPr id="10" name="Group 9">
            <a:extLst>
              <a:ext uri="{FF2B5EF4-FFF2-40B4-BE49-F238E27FC236}">
                <a16:creationId xmlns:a16="http://schemas.microsoft.com/office/drawing/2014/main" id="{47CEF7DB-6BF3-4959-AE49-B04A02A34639}"/>
              </a:ext>
            </a:extLst>
          </p:cNvPr>
          <p:cNvGrpSpPr/>
          <p:nvPr/>
        </p:nvGrpSpPr>
        <p:grpSpPr>
          <a:xfrm>
            <a:off x="0" y="687079"/>
            <a:ext cx="5037068" cy="508787"/>
            <a:chOff x="56040" y="707034"/>
            <a:chExt cx="5037068" cy="508787"/>
          </a:xfrm>
        </p:grpSpPr>
        <p:sp>
          <p:nvSpPr>
            <p:cNvPr id="5" name="Arrow: Pentagon 4">
              <a:extLst>
                <a:ext uri="{FF2B5EF4-FFF2-40B4-BE49-F238E27FC236}">
                  <a16:creationId xmlns:a16="http://schemas.microsoft.com/office/drawing/2014/main" id="{B4D7D908-1370-49BF-98D5-DBBBC1453D6F}"/>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Indications</a:t>
              </a:r>
              <a:r>
                <a:rPr lang="en-US" sz="2000" b="1" baseline="30000" dirty="0">
                  <a:solidFill>
                    <a:srgbClr val="002060"/>
                  </a:solidFill>
                </a:rPr>
                <a:t>1</a:t>
              </a:r>
              <a:endParaRPr lang="en-US" sz="2000" b="1" dirty="0">
                <a:solidFill>
                  <a:srgbClr val="002060"/>
                </a:solidFill>
              </a:endParaRPr>
            </a:p>
          </p:txBody>
        </p:sp>
        <p:sp>
          <p:nvSpPr>
            <p:cNvPr id="9" name="Freeform: Shape 8">
              <a:extLst>
                <a:ext uri="{FF2B5EF4-FFF2-40B4-BE49-F238E27FC236}">
                  <a16:creationId xmlns:a16="http://schemas.microsoft.com/office/drawing/2014/main" id="{3D78B50A-D65A-489E-9B00-2769ED13958A}"/>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grpSp>
        <p:nvGrpSpPr>
          <p:cNvPr id="11" name="Group 10">
            <a:extLst>
              <a:ext uri="{FF2B5EF4-FFF2-40B4-BE49-F238E27FC236}">
                <a16:creationId xmlns:a16="http://schemas.microsoft.com/office/drawing/2014/main" id="{9C690FE9-519A-4EE3-80EF-855A3BACAABC}"/>
              </a:ext>
            </a:extLst>
          </p:cNvPr>
          <p:cNvGrpSpPr/>
          <p:nvPr/>
        </p:nvGrpSpPr>
        <p:grpSpPr>
          <a:xfrm>
            <a:off x="0" y="3587971"/>
            <a:ext cx="5037068" cy="508787"/>
            <a:chOff x="56040" y="707034"/>
            <a:chExt cx="5037068" cy="508787"/>
          </a:xfrm>
        </p:grpSpPr>
        <p:sp>
          <p:nvSpPr>
            <p:cNvPr id="12" name="Arrow: Pentagon 11">
              <a:extLst>
                <a:ext uri="{FF2B5EF4-FFF2-40B4-BE49-F238E27FC236}">
                  <a16:creationId xmlns:a16="http://schemas.microsoft.com/office/drawing/2014/main" id="{F60455CF-1724-4571-9D89-7E3F92F41F5A}"/>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Limitation of Use</a:t>
              </a:r>
              <a:r>
                <a:rPr lang="en-US" sz="2000" b="1" baseline="30000" dirty="0">
                  <a:solidFill>
                    <a:srgbClr val="002060"/>
                  </a:solidFill>
                </a:rPr>
                <a:t>1</a:t>
              </a:r>
              <a:endParaRPr lang="en-US" sz="2000" b="1" dirty="0">
                <a:solidFill>
                  <a:srgbClr val="002060"/>
                </a:solidFill>
              </a:endParaRPr>
            </a:p>
          </p:txBody>
        </p:sp>
        <p:sp>
          <p:nvSpPr>
            <p:cNvPr id="13" name="Freeform: Shape 12">
              <a:extLst>
                <a:ext uri="{FF2B5EF4-FFF2-40B4-BE49-F238E27FC236}">
                  <a16:creationId xmlns:a16="http://schemas.microsoft.com/office/drawing/2014/main" id="{7E4FE8AC-0AB1-4F19-AC74-342846D0DAC3}"/>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4" name="TextBox 13">
            <a:extLst>
              <a:ext uri="{FF2B5EF4-FFF2-40B4-BE49-F238E27FC236}">
                <a16:creationId xmlns:a16="http://schemas.microsoft.com/office/drawing/2014/main" id="{BE01F4B1-8BA8-4F7B-A822-EB029B418A4B}"/>
              </a:ext>
            </a:extLst>
          </p:cNvPr>
          <p:cNvSpPr txBox="1"/>
          <p:nvPr/>
        </p:nvSpPr>
        <p:spPr>
          <a:xfrm>
            <a:off x="827696" y="1273313"/>
            <a:ext cx="10275485" cy="2126864"/>
          </a:xfrm>
          <a:prstGeom prst="rect">
            <a:avLst/>
          </a:prstGeom>
          <a:noFill/>
        </p:spPr>
        <p:txBody>
          <a:bodyPr wrap="square">
            <a:spAutoFit/>
          </a:bodyPr>
          <a:lstStyle/>
          <a:p>
            <a:pPr marL="285750" indent="-285750" algn="justLow">
              <a:lnSpc>
                <a:spcPct val="150000"/>
              </a:lnSpc>
              <a:buFont typeface="Arial" panose="020B0604020202020204" pitchFamily="34" charset="0"/>
              <a:buChar char="•"/>
            </a:pPr>
            <a:r>
              <a:rPr lang="en-US" dirty="0">
                <a:solidFill>
                  <a:schemeClr val="bg2">
                    <a:lumMod val="10000"/>
                  </a:schemeClr>
                </a:solidFill>
              </a:rPr>
              <a:t>It is a combination of Empagliflozin, a sodium-glucose cotransporter 2 (SGLT2) inhibitor and Linagliptin , a dipeptidyl peptidase-4  (DPP-4) inhibitor, indicated as an adjunct to diet and exercise to improve glycemic control in adults with type 2 diabetes mellitus. </a:t>
            </a:r>
          </a:p>
          <a:p>
            <a:pPr marL="285750" indent="-285750" algn="justLow">
              <a:lnSpc>
                <a:spcPct val="150000"/>
              </a:lnSpc>
              <a:buFont typeface="Arial" panose="020B0604020202020204" pitchFamily="34" charset="0"/>
              <a:buChar char="•"/>
            </a:pPr>
            <a:r>
              <a:rPr lang="en-US" dirty="0">
                <a:solidFill>
                  <a:schemeClr val="bg2">
                    <a:lumMod val="10000"/>
                  </a:schemeClr>
                </a:solidFill>
              </a:rPr>
              <a:t>Empagliflozin is indicated to reduce the risk of cardiovascular death in adults with type 2 diabetes mellitus and established cardiovascular disease. </a:t>
            </a:r>
          </a:p>
        </p:txBody>
      </p:sp>
      <p:sp>
        <p:nvSpPr>
          <p:cNvPr id="15" name="TextBox 14">
            <a:extLst>
              <a:ext uri="{FF2B5EF4-FFF2-40B4-BE49-F238E27FC236}">
                <a16:creationId xmlns:a16="http://schemas.microsoft.com/office/drawing/2014/main" id="{CBE04370-A5D6-4120-8D0F-103CBB813C01}"/>
              </a:ext>
            </a:extLst>
          </p:cNvPr>
          <p:cNvSpPr txBox="1"/>
          <p:nvPr/>
        </p:nvSpPr>
        <p:spPr>
          <a:xfrm>
            <a:off x="827696" y="4085561"/>
            <a:ext cx="10275485" cy="2126864"/>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dirty="0">
                <a:solidFill>
                  <a:schemeClr val="bg2">
                    <a:lumMod val="10000"/>
                  </a:schemeClr>
                </a:solidFill>
              </a:rPr>
              <a:t>Not recommended in patients with type 1 diabetes mellitus. It may increase the risk of diabetic ketoacidosis in these patients.</a:t>
            </a:r>
          </a:p>
          <a:p>
            <a:pPr marL="285750" indent="-285750">
              <a:lnSpc>
                <a:spcPct val="150000"/>
              </a:lnSpc>
              <a:buFont typeface="Arial" panose="020B0604020202020204" pitchFamily="34" charset="0"/>
              <a:buChar char="•"/>
            </a:pPr>
            <a:r>
              <a:rPr lang="en-US" dirty="0">
                <a:solidFill>
                  <a:schemeClr val="bg2">
                    <a:lumMod val="10000"/>
                  </a:schemeClr>
                </a:solidFill>
              </a:rPr>
              <a:t>Has not been studied in patients with a history of pancreatitis*.</a:t>
            </a:r>
          </a:p>
          <a:p>
            <a:pPr marL="285750" indent="-285750">
              <a:lnSpc>
                <a:spcPct val="150000"/>
              </a:lnSpc>
              <a:buFont typeface="Arial" panose="020B0604020202020204" pitchFamily="34" charset="0"/>
              <a:buChar char="•"/>
            </a:pPr>
            <a:r>
              <a:rPr lang="en-US" dirty="0">
                <a:solidFill>
                  <a:schemeClr val="bg2">
                    <a:lumMod val="10000"/>
                  </a:schemeClr>
                </a:solidFill>
              </a:rPr>
              <a:t>Not recommended for use to improve glycemic control in adults with type 2 diabetes mellitus with an eGFR less than 30 mL/min/1.73 m</a:t>
            </a:r>
            <a:r>
              <a:rPr lang="en-US" baseline="30000" dirty="0">
                <a:solidFill>
                  <a:schemeClr val="bg2">
                    <a:lumMod val="10000"/>
                  </a:schemeClr>
                </a:solidFill>
              </a:rPr>
              <a:t>2</a:t>
            </a:r>
            <a:r>
              <a:rPr lang="en-US" dirty="0">
                <a:solidFill>
                  <a:schemeClr val="bg2">
                    <a:lumMod val="10000"/>
                  </a:schemeClr>
                </a:solidFill>
              </a:rPr>
              <a:t> </a:t>
            </a:r>
            <a:r>
              <a:rPr lang="en-US" baseline="30000" dirty="0">
                <a:solidFill>
                  <a:schemeClr val="bg2">
                    <a:lumMod val="10000"/>
                  </a:schemeClr>
                </a:solidFill>
              </a:rPr>
              <a:t>#</a:t>
            </a:r>
            <a:r>
              <a:rPr lang="en-US" dirty="0">
                <a:solidFill>
                  <a:schemeClr val="bg2">
                    <a:lumMod val="10000"/>
                  </a:schemeClr>
                </a:solidFill>
              </a:rPr>
              <a:t>.</a:t>
            </a:r>
            <a:endParaRPr lang="en-US" baseline="30000" dirty="0">
              <a:solidFill>
                <a:schemeClr val="bg2">
                  <a:lumMod val="10000"/>
                </a:schemeClr>
              </a:solidFill>
            </a:endParaRPr>
          </a:p>
        </p:txBody>
      </p:sp>
      <p:sp>
        <p:nvSpPr>
          <p:cNvPr id="19" name="Title 2">
            <a:extLst>
              <a:ext uri="{FF2B5EF4-FFF2-40B4-BE49-F238E27FC236}">
                <a16:creationId xmlns:a16="http://schemas.microsoft.com/office/drawing/2014/main" id="{48976D89-5038-476F-BCCA-5D586E186462}"/>
              </a:ext>
            </a:extLst>
          </p:cNvPr>
          <p:cNvSpPr>
            <a:spLocks noGrp="1"/>
          </p:cNvSpPr>
          <p:nvPr>
            <p:ph type="title"/>
          </p:nvPr>
        </p:nvSpPr>
        <p:spPr>
          <a:xfrm>
            <a:off x="592986" y="49880"/>
            <a:ext cx="11227777" cy="637198"/>
          </a:xfrm>
        </p:spPr>
        <p:txBody>
          <a:bodyPr>
            <a:noAutofit/>
          </a:bodyPr>
          <a:lstStyle/>
          <a:p>
            <a:r>
              <a:rPr lang="en-US" sz="2800" dirty="0">
                <a:solidFill>
                  <a:srgbClr val="002060"/>
                </a:solidFill>
              </a:rPr>
              <a:t>Empagliflozin + Linagliptin Combination:</a:t>
            </a:r>
          </a:p>
        </p:txBody>
      </p:sp>
      <p:sp>
        <p:nvSpPr>
          <p:cNvPr id="21" name="TextBox 20">
            <a:extLst>
              <a:ext uri="{FF2B5EF4-FFF2-40B4-BE49-F238E27FC236}">
                <a16:creationId xmlns:a16="http://schemas.microsoft.com/office/drawing/2014/main" id="{E42DD74C-55AC-49CA-A024-AC0081F26CE5}"/>
              </a:ext>
            </a:extLst>
          </p:cNvPr>
          <p:cNvSpPr txBox="1"/>
          <p:nvPr/>
        </p:nvSpPr>
        <p:spPr>
          <a:xfrm>
            <a:off x="300816" y="6170921"/>
            <a:ext cx="11169445" cy="430887"/>
          </a:xfrm>
          <a:prstGeom prst="rect">
            <a:avLst/>
          </a:prstGeom>
          <a:noFill/>
        </p:spPr>
        <p:txBody>
          <a:bodyPr wrap="square">
            <a:spAutoFit/>
          </a:bodyPr>
          <a:lstStyle/>
          <a:p>
            <a:r>
              <a:rPr lang="en-US" sz="1100" dirty="0"/>
              <a:t>*It is unknown whether patients with a history of pancreatitis are at an increased risk for the development of pancreatitis while using Empagliflozin + Linagliptin  combination</a:t>
            </a:r>
          </a:p>
          <a:p>
            <a:r>
              <a:rPr lang="en-US" sz="1100" dirty="0"/>
              <a:t># It is likely to be ineffective in this setting based upon its mechanism of action.  </a:t>
            </a:r>
          </a:p>
        </p:txBody>
      </p:sp>
      <p:sp>
        <p:nvSpPr>
          <p:cNvPr id="17" name="TextBox 16">
            <a:extLst>
              <a:ext uri="{FF2B5EF4-FFF2-40B4-BE49-F238E27FC236}">
                <a16:creationId xmlns:a16="http://schemas.microsoft.com/office/drawing/2014/main" id="{624E7F06-53BE-4AB5-ACFA-2135DD3B0295}"/>
              </a:ext>
            </a:extLst>
          </p:cNvPr>
          <p:cNvSpPr txBox="1"/>
          <p:nvPr/>
        </p:nvSpPr>
        <p:spPr>
          <a:xfrm>
            <a:off x="5846152" y="6546510"/>
            <a:ext cx="6345848" cy="261610"/>
          </a:xfrm>
          <a:prstGeom prst="rect">
            <a:avLst/>
          </a:prstGeom>
          <a:noFill/>
        </p:spPr>
        <p:txBody>
          <a:bodyPr wrap="square">
            <a:spAutoFit/>
          </a:bodyPr>
          <a:lstStyle/>
          <a:p>
            <a:r>
              <a:rPr lang="en-US" sz="1100" dirty="0"/>
              <a:t>1. GLYXAMBI® (Empagliflozin &amp; Linagliptin  tablets) FDA Label 10.2022 - Reference ID: 5059001 </a:t>
            </a:r>
          </a:p>
        </p:txBody>
      </p:sp>
    </p:spTree>
    <p:extLst>
      <p:ext uri="{BB962C8B-B14F-4D97-AF65-F5344CB8AC3E}">
        <p14:creationId xmlns:p14="http://schemas.microsoft.com/office/powerpoint/2010/main" val="926123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7F44421-40D8-4E7D-A6B6-FA7CACAA4531}"/>
              </a:ext>
            </a:extLst>
          </p:cNvPr>
          <p:cNvPicPr>
            <a:picLocks noChangeAspect="1"/>
          </p:cNvPicPr>
          <p:nvPr/>
        </p:nvPicPr>
        <p:blipFill>
          <a:blip r:embed="rId2" cstate="hq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103181" y="136638"/>
            <a:ext cx="839783" cy="758098"/>
          </a:xfrm>
          <a:prstGeom prst="rect">
            <a:avLst/>
          </a:prstGeom>
        </p:spPr>
      </p:pic>
      <p:grpSp>
        <p:nvGrpSpPr>
          <p:cNvPr id="6" name="Group 5">
            <a:extLst>
              <a:ext uri="{FF2B5EF4-FFF2-40B4-BE49-F238E27FC236}">
                <a16:creationId xmlns:a16="http://schemas.microsoft.com/office/drawing/2014/main" id="{2193CAFD-DFDD-4411-9B49-805EEA16003D}"/>
              </a:ext>
            </a:extLst>
          </p:cNvPr>
          <p:cNvGrpSpPr/>
          <p:nvPr/>
        </p:nvGrpSpPr>
        <p:grpSpPr>
          <a:xfrm>
            <a:off x="0" y="687079"/>
            <a:ext cx="5037068" cy="508787"/>
            <a:chOff x="56040" y="707034"/>
            <a:chExt cx="5037068" cy="508787"/>
          </a:xfrm>
        </p:grpSpPr>
        <p:sp>
          <p:nvSpPr>
            <p:cNvPr id="7" name="Arrow: Pentagon 6">
              <a:extLst>
                <a:ext uri="{FF2B5EF4-FFF2-40B4-BE49-F238E27FC236}">
                  <a16:creationId xmlns:a16="http://schemas.microsoft.com/office/drawing/2014/main" id="{36280619-0F4A-44F6-94D7-B287CBFF40EA}"/>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Dosage Forms and Strengths</a:t>
              </a:r>
              <a:r>
                <a:rPr lang="en-US" sz="2000" b="1" baseline="30000" dirty="0">
                  <a:solidFill>
                    <a:srgbClr val="002060"/>
                  </a:solidFill>
                </a:rPr>
                <a:t>1</a:t>
              </a:r>
              <a:r>
                <a:rPr lang="en-US" sz="2000" b="1" dirty="0">
                  <a:solidFill>
                    <a:srgbClr val="002060"/>
                  </a:solidFill>
                </a:rPr>
                <a:t> </a:t>
              </a:r>
            </a:p>
          </p:txBody>
        </p:sp>
        <p:sp>
          <p:nvSpPr>
            <p:cNvPr id="8" name="Freeform: Shape 7">
              <a:extLst>
                <a:ext uri="{FF2B5EF4-FFF2-40B4-BE49-F238E27FC236}">
                  <a16:creationId xmlns:a16="http://schemas.microsoft.com/office/drawing/2014/main" id="{128F2044-82DE-4DC9-8C8E-FDCA468A41EF}"/>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9" name="Title 2">
            <a:extLst>
              <a:ext uri="{FF2B5EF4-FFF2-40B4-BE49-F238E27FC236}">
                <a16:creationId xmlns:a16="http://schemas.microsoft.com/office/drawing/2014/main" id="{7720A591-4958-485F-ABA6-6D97A31E68F8}"/>
              </a:ext>
            </a:extLst>
          </p:cNvPr>
          <p:cNvSpPr>
            <a:spLocks noGrp="1"/>
          </p:cNvSpPr>
          <p:nvPr>
            <p:ph type="title"/>
          </p:nvPr>
        </p:nvSpPr>
        <p:spPr>
          <a:xfrm>
            <a:off x="592986" y="49880"/>
            <a:ext cx="11227777" cy="637198"/>
          </a:xfrm>
        </p:spPr>
        <p:txBody>
          <a:bodyPr>
            <a:noAutofit/>
          </a:bodyPr>
          <a:lstStyle/>
          <a:p>
            <a:r>
              <a:rPr lang="en-US" sz="2800" dirty="0">
                <a:solidFill>
                  <a:srgbClr val="002060"/>
                </a:solidFill>
              </a:rPr>
              <a:t>Empagliflozin + Linagliptin Combination:</a:t>
            </a:r>
          </a:p>
        </p:txBody>
      </p:sp>
      <p:grpSp>
        <p:nvGrpSpPr>
          <p:cNvPr id="11" name="Group 10">
            <a:extLst>
              <a:ext uri="{FF2B5EF4-FFF2-40B4-BE49-F238E27FC236}">
                <a16:creationId xmlns:a16="http://schemas.microsoft.com/office/drawing/2014/main" id="{499076CB-AAA3-438B-B822-3EACBFFA771A}"/>
              </a:ext>
            </a:extLst>
          </p:cNvPr>
          <p:cNvGrpSpPr/>
          <p:nvPr/>
        </p:nvGrpSpPr>
        <p:grpSpPr>
          <a:xfrm>
            <a:off x="0" y="3668362"/>
            <a:ext cx="5037068" cy="508787"/>
            <a:chOff x="56040" y="707034"/>
            <a:chExt cx="5037068" cy="508787"/>
          </a:xfrm>
        </p:grpSpPr>
        <p:sp>
          <p:nvSpPr>
            <p:cNvPr id="12" name="Arrow: Pentagon 11">
              <a:extLst>
                <a:ext uri="{FF2B5EF4-FFF2-40B4-BE49-F238E27FC236}">
                  <a16:creationId xmlns:a16="http://schemas.microsoft.com/office/drawing/2014/main" id="{D58E22AC-FFAD-4898-855E-6F009F0E5070}"/>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Prior to Initiation</a:t>
              </a:r>
              <a:r>
                <a:rPr lang="en-US" sz="2000" b="1" baseline="30000" dirty="0">
                  <a:solidFill>
                    <a:srgbClr val="002060"/>
                  </a:solidFill>
                </a:rPr>
                <a:t>1</a:t>
              </a:r>
              <a:endParaRPr lang="en-US" sz="2000" b="1" dirty="0">
                <a:solidFill>
                  <a:srgbClr val="002060"/>
                </a:solidFill>
              </a:endParaRPr>
            </a:p>
          </p:txBody>
        </p:sp>
        <p:sp>
          <p:nvSpPr>
            <p:cNvPr id="13" name="Freeform: Shape 12">
              <a:extLst>
                <a:ext uri="{FF2B5EF4-FFF2-40B4-BE49-F238E27FC236}">
                  <a16:creationId xmlns:a16="http://schemas.microsoft.com/office/drawing/2014/main" id="{1AE54B60-F3AD-4754-9E45-24922159064A}"/>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6" name="TextBox 15">
            <a:extLst>
              <a:ext uri="{FF2B5EF4-FFF2-40B4-BE49-F238E27FC236}">
                <a16:creationId xmlns:a16="http://schemas.microsoft.com/office/drawing/2014/main" id="{24463123-1127-4A30-8725-285418EFACDB}"/>
              </a:ext>
            </a:extLst>
          </p:cNvPr>
          <p:cNvSpPr txBox="1"/>
          <p:nvPr/>
        </p:nvSpPr>
        <p:spPr>
          <a:xfrm>
            <a:off x="1465006" y="1264237"/>
            <a:ext cx="6096000" cy="1295868"/>
          </a:xfrm>
          <a:prstGeom prst="rect">
            <a:avLst/>
          </a:prstGeom>
          <a:noFill/>
        </p:spPr>
        <p:txBody>
          <a:bodyPr wrap="square">
            <a:spAutoFit/>
          </a:bodyPr>
          <a:lstStyle/>
          <a:p>
            <a:pPr>
              <a:lnSpc>
                <a:spcPct val="150000"/>
              </a:lnSpc>
            </a:pPr>
            <a:r>
              <a:rPr lang="en-US" dirty="0">
                <a:solidFill>
                  <a:schemeClr val="bg2">
                    <a:lumMod val="10000"/>
                  </a:schemeClr>
                </a:solidFill>
              </a:rPr>
              <a:t>Tablets: </a:t>
            </a:r>
          </a:p>
          <a:p>
            <a:pPr marL="285750" indent="-285750">
              <a:lnSpc>
                <a:spcPct val="150000"/>
              </a:lnSpc>
              <a:buFont typeface="Arial" panose="020B0604020202020204" pitchFamily="34" charset="0"/>
              <a:buChar char="•"/>
            </a:pPr>
            <a:r>
              <a:rPr lang="en-US" dirty="0">
                <a:solidFill>
                  <a:schemeClr val="bg2">
                    <a:lumMod val="10000"/>
                  </a:schemeClr>
                </a:solidFill>
              </a:rPr>
              <a:t>10 mg Empagliflozin/5 mg Linagliptin  </a:t>
            </a:r>
          </a:p>
          <a:p>
            <a:pPr marL="285750" indent="-285750">
              <a:lnSpc>
                <a:spcPct val="150000"/>
              </a:lnSpc>
              <a:buFont typeface="Arial" panose="020B0604020202020204" pitchFamily="34" charset="0"/>
              <a:buChar char="•"/>
            </a:pPr>
            <a:r>
              <a:rPr lang="en-US" dirty="0">
                <a:solidFill>
                  <a:schemeClr val="bg2">
                    <a:lumMod val="10000"/>
                  </a:schemeClr>
                </a:solidFill>
              </a:rPr>
              <a:t>25 mg Empagliflozin/5 mg Linagliptin </a:t>
            </a:r>
          </a:p>
        </p:txBody>
      </p:sp>
      <p:sp>
        <p:nvSpPr>
          <p:cNvPr id="18" name="TextBox 17">
            <a:extLst>
              <a:ext uri="{FF2B5EF4-FFF2-40B4-BE49-F238E27FC236}">
                <a16:creationId xmlns:a16="http://schemas.microsoft.com/office/drawing/2014/main" id="{7D49B65A-5091-4820-AF95-8A0380F78909}"/>
              </a:ext>
            </a:extLst>
          </p:cNvPr>
          <p:cNvSpPr txBox="1"/>
          <p:nvPr/>
        </p:nvSpPr>
        <p:spPr>
          <a:xfrm>
            <a:off x="5846152" y="6546510"/>
            <a:ext cx="6345848" cy="261610"/>
          </a:xfrm>
          <a:prstGeom prst="rect">
            <a:avLst/>
          </a:prstGeom>
          <a:noFill/>
        </p:spPr>
        <p:txBody>
          <a:bodyPr wrap="square">
            <a:spAutoFit/>
          </a:bodyPr>
          <a:lstStyle/>
          <a:p>
            <a:r>
              <a:rPr lang="en-US" sz="1100" dirty="0"/>
              <a:t>1. GLYXAMBI® (Empagliflozin &amp; Linagliptin  tablets) FDA Label 10.2022 - Reference ID: 5059001 </a:t>
            </a:r>
          </a:p>
        </p:txBody>
      </p:sp>
      <p:sp>
        <p:nvSpPr>
          <p:cNvPr id="15" name="TextBox 14">
            <a:extLst>
              <a:ext uri="{FF2B5EF4-FFF2-40B4-BE49-F238E27FC236}">
                <a16:creationId xmlns:a16="http://schemas.microsoft.com/office/drawing/2014/main" id="{EC9CAA60-A8E1-4EFB-AF27-FFE88E999657}"/>
              </a:ext>
            </a:extLst>
          </p:cNvPr>
          <p:cNvSpPr txBox="1"/>
          <p:nvPr/>
        </p:nvSpPr>
        <p:spPr>
          <a:xfrm>
            <a:off x="1617223" y="4297896"/>
            <a:ext cx="10007330" cy="1711366"/>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dirty="0">
                <a:solidFill>
                  <a:schemeClr val="bg2">
                    <a:lumMod val="10000"/>
                  </a:schemeClr>
                </a:solidFill>
              </a:rPr>
              <a:t>Assess renal function before initiating Empagliflozin + Linagliptin  combination and as clinically indicated.</a:t>
            </a:r>
          </a:p>
          <a:p>
            <a:pPr marL="285750" indent="-285750">
              <a:lnSpc>
                <a:spcPct val="150000"/>
              </a:lnSpc>
              <a:buFont typeface="Arial" panose="020B0604020202020204" pitchFamily="34" charset="0"/>
              <a:buChar char="•"/>
            </a:pPr>
            <a:r>
              <a:rPr lang="en-US" dirty="0">
                <a:solidFill>
                  <a:schemeClr val="bg2">
                    <a:lumMod val="10000"/>
                  </a:schemeClr>
                </a:solidFill>
              </a:rPr>
              <a:t>In patients with volume depletion, correct this condition before initiating Empagliflozin + Linagliptin  combination.</a:t>
            </a:r>
          </a:p>
        </p:txBody>
      </p:sp>
    </p:spTree>
    <p:extLst>
      <p:ext uri="{BB962C8B-B14F-4D97-AF65-F5344CB8AC3E}">
        <p14:creationId xmlns:p14="http://schemas.microsoft.com/office/powerpoint/2010/main" val="4152619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D542C89-E574-4F54-A1AA-0903E49706C0}"/>
              </a:ext>
            </a:extLst>
          </p:cNvPr>
          <p:cNvPicPr>
            <a:picLocks noChangeAspect="1"/>
          </p:cNvPicPr>
          <p:nvPr/>
        </p:nvPicPr>
        <p:blipFill>
          <a:blip r:embed="rId2" cstate="hq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103181" y="136638"/>
            <a:ext cx="839783" cy="758098"/>
          </a:xfrm>
          <a:prstGeom prst="rect">
            <a:avLst/>
          </a:prstGeom>
        </p:spPr>
      </p:pic>
      <p:sp>
        <p:nvSpPr>
          <p:cNvPr id="8" name="Title 2">
            <a:extLst>
              <a:ext uri="{FF2B5EF4-FFF2-40B4-BE49-F238E27FC236}">
                <a16:creationId xmlns:a16="http://schemas.microsoft.com/office/drawing/2014/main" id="{15CE9FE9-482D-458A-99A4-EB3E6FF0E0F9}"/>
              </a:ext>
            </a:extLst>
          </p:cNvPr>
          <p:cNvSpPr>
            <a:spLocks noGrp="1"/>
          </p:cNvSpPr>
          <p:nvPr>
            <p:ph type="title"/>
          </p:nvPr>
        </p:nvSpPr>
        <p:spPr>
          <a:xfrm>
            <a:off x="592986" y="49880"/>
            <a:ext cx="11227777" cy="637198"/>
          </a:xfrm>
        </p:spPr>
        <p:txBody>
          <a:bodyPr>
            <a:noAutofit/>
          </a:bodyPr>
          <a:lstStyle/>
          <a:p>
            <a:r>
              <a:rPr lang="en-US" sz="2800" dirty="0">
                <a:solidFill>
                  <a:srgbClr val="002060"/>
                </a:solidFill>
              </a:rPr>
              <a:t>Empagliflozin + Linagliptin Combination:</a:t>
            </a:r>
          </a:p>
        </p:txBody>
      </p:sp>
      <p:grpSp>
        <p:nvGrpSpPr>
          <p:cNvPr id="9" name="Group 8">
            <a:extLst>
              <a:ext uri="{FF2B5EF4-FFF2-40B4-BE49-F238E27FC236}">
                <a16:creationId xmlns:a16="http://schemas.microsoft.com/office/drawing/2014/main" id="{0CF49F3B-6485-4BC2-ABDD-0E6561AE0ECF}"/>
              </a:ext>
            </a:extLst>
          </p:cNvPr>
          <p:cNvGrpSpPr/>
          <p:nvPr/>
        </p:nvGrpSpPr>
        <p:grpSpPr>
          <a:xfrm>
            <a:off x="0" y="894736"/>
            <a:ext cx="5037068" cy="508787"/>
            <a:chOff x="56040" y="707034"/>
            <a:chExt cx="5037068" cy="508787"/>
          </a:xfrm>
        </p:grpSpPr>
        <p:sp>
          <p:nvSpPr>
            <p:cNvPr id="10" name="Arrow: Pentagon 9">
              <a:extLst>
                <a:ext uri="{FF2B5EF4-FFF2-40B4-BE49-F238E27FC236}">
                  <a16:creationId xmlns:a16="http://schemas.microsoft.com/office/drawing/2014/main" id="{0AC0B9FF-64DF-42B6-A3AD-2EA3B7A5AD4D}"/>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Dosage and Administration</a:t>
              </a:r>
              <a:r>
                <a:rPr lang="en-US" sz="2000" b="1" baseline="30000" dirty="0">
                  <a:solidFill>
                    <a:srgbClr val="002060"/>
                  </a:solidFill>
                </a:rPr>
                <a:t>1</a:t>
              </a:r>
              <a:endParaRPr lang="en-US" sz="2000" b="1" dirty="0">
                <a:solidFill>
                  <a:srgbClr val="002060"/>
                </a:solidFill>
              </a:endParaRPr>
            </a:p>
          </p:txBody>
        </p:sp>
        <p:sp>
          <p:nvSpPr>
            <p:cNvPr id="11" name="Freeform: Shape 10">
              <a:extLst>
                <a:ext uri="{FF2B5EF4-FFF2-40B4-BE49-F238E27FC236}">
                  <a16:creationId xmlns:a16="http://schemas.microsoft.com/office/drawing/2014/main" id="{3550CD5E-4FFC-453E-ACF7-DA3BB177EBA9}"/>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2" name="TextBox 11">
            <a:extLst>
              <a:ext uri="{FF2B5EF4-FFF2-40B4-BE49-F238E27FC236}">
                <a16:creationId xmlns:a16="http://schemas.microsoft.com/office/drawing/2014/main" id="{9F06979B-F0DE-42BB-B148-7964BFC7308F}"/>
              </a:ext>
            </a:extLst>
          </p:cNvPr>
          <p:cNvSpPr txBox="1"/>
          <p:nvPr/>
        </p:nvSpPr>
        <p:spPr>
          <a:xfrm>
            <a:off x="1465006" y="1672992"/>
            <a:ext cx="9638175" cy="1295868"/>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dirty="0">
                <a:solidFill>
                  <a:schemeClr val="bg2">
                    <a:lumMod val="10000"/>
                  </a:schemeClr>
                </a:solidFill>
              </a:rPr>
              <a:t>The recommended dose of </a:t>
            </a:r>
            <a:r>
              <a:rPr lang="en-US" sz="1800" dirty="0">
                <a:solidFill>
                  <a:schemeClr val="bg2">
                    <a:lumMod val="10000"/>
                  </a:schemeClr>
                </a:solidFill>
              </a:rPr>
              <a:t>Empagliflozin + Linagliptin  combination</a:t>
            </a:r>
            <a:r>
              <a:rPr lang="en-US" dirty="0">
                <a:solidFill>
                  <a:schemeClr val="bg2">
                    <a:lumMod val="10000"/>
                  </a:schemeClr>
                </a:solidFill>
              </a:rPr>
              <a:t> is 10 mg Empagliflozin and 5 mg Linagliptin  once daily, taken in the morning, with or without food.</a:t>
            </a:r>
          </a:p>
          <a:p>
            <a:pPr marL="285750" indent="-285750">
              <a:lnSpc>
                <a:spcPct val="150000"/>
              </a:lnSpc>
              <a:buFont typeface="Arial" panose="020B0604020202020204" pitchFamily="34" charset="0"/>
              <a:buChar char="•"/>
            </a:pPr>
            <a:r>
              <a:rPr lang="en-US" dirty="0">
                <a:solidFill>
                  <a:schemeClr val="bg2">
                    <a:lumMod val="10000"/>
                  </a:schemeClr>
                </a:solidFill>
              </a:rPr>
              <a:t>Dose may be increased to 25 mg Empagliflozin and 5 mg Linagliptin  once daily.</a:t>
            </a:r>
          </a:p>
        </p:txBody>
      </p:sp>
      <p:sp>
        <p:nvSpPr>
          <p:cNvPr id="15" name="TextBox 14">
            <a:extLst>
              <a:ext uri="{FF2B5EF4-FFF2-40B4-BE49-F238E27FC236}">
                <a16:creationId xmlns:a16="http://schemas.microsoft.com/office/drawing/2014/main" id="{74506CFB-59F7-430C-B1F7-6CE780F852FB}"/>
              </a:ext>
            </a:extLst>
          </p:cNvPr>
          <p:cNvSpPr txBox="1"/>
          <p:nvPr/>
        </p:nvSpPr>
        <p:spPr>
          <a:xfrm>
            <a:off x="5846152" y="6546510"/>
            <a:ext cx="6345848" cy="261610"/>
          </a:xfrm>
          <a:prstGeom prst="rect">
            <a:avLst/>
          </a:prstGeom>
          <a:noFill/>
        </p:spPr>
        <p:txBody>
          <a:bodyPr wrap="square">
            <a:spAutoFit/>
          </a:bodyPr>
          <a:lstStyle/>
          <a:p>
            <a:r>
              <a:rPr lang="en-US" sz="1100" dirty="0"/>
              <a:t>1. GLYXAMBI® (Empagliflozin &amp; Linagliptin  tablets) FDA Label 10.2022 - Reference ID: 5059001 </a:t>
            </a:r>
          </a:p>
        </p:txBody>
      </p:sp>
      <p:grpSp>
        <p:nvGrpSpPr>
          <p:cNvPr id="16" name="Group 15">
            <a:extLst>
              <a:ext uri="{FF2B5EF4-FFF2-40B4-BE49-F238E27FC236}">
                <a16:creationId xmlns:a16="http://schemas.microsoft.com/office/drawing/2014/main" id="{CA161482-1767-4DAE-9833-854E815F71B0}"/>
              </a:ext>
            </a:extLst>
          </p:cNvPr>
          <p:cNvGrpSpPr/>
          <p:nvPr/>
        </p:nvGrpSpPr>
        <p:grpSpPr>
          <a:xfrm>
            <a:off x="0" y="3647174"/>
            <a:ext cx="8554065" cy="508787"/>
            <a:chOff x="56040" y="707034"/>
            <a:chExt cx="5037068" cy="508787"/>
          </a:xfrm>
        </p:grpSpPr>
        <p:sp>
          <p:nvSpPr>
            <p:cNvPr id="17" name="Arrow: Pentagon 16">
              <a:extLst>
                <a:ext uri="{FF2B5EF4-FFF2-40B4-BE49-F238E27FC236}">
                  <a16:creationId xmlns:a16="http://schemas.microsoft.com/office/drawing/2014/main" id="{40E0ECCF-EC76-4FC3-BED1-DFF662F32AF9}"/>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Dosage Recommendations in Patients with Renal Impairment</a:t>
              </a:r>
              <a:r>
                <a:rPr lang="en-US" sz="2000" b="1" baseline="30000" dirty="0">
                  <a:solidFill>
                    <a:srgbClr val="002060"/>
                  </a:solidFill>
                </a:rPr>
                <a:t>1</a:t>
              </a:r>
              <a:endParaRPr lang="en-US" sz="2000" b="1" dirty="0">
                <a:solidFill>
                  <a:srgbClr val="002060"/>
                </a:solidFill>
              </a:endParaRPr>
            </a:p>
          </p:txBody>
        </p:sp>
        <p:sp>
          <p:nvSpPr>
            <p:cNvPr id="18" name="Freeform: Shape 17">
              <a:extLst>
                <a:ext uri="{FF2B5EF4-FFF2-40B4-BE49-F238E27FC236}">
                  <a16:creationId xmlns:a16="http://schemas.microsoft.com/office/drawing/2014/main" id="{AE16F63B-06DA-4DA9-A307-6A586A23EF71}"/>
                </a:ext>
              </a:extLst>
            </p:cNvPr>
            <p:cNvSpPr/>
            <p:nvPr/>
          </p:nvSpPr>
          <p:spPr>
            <a:xfrm>
              <a:off x="56041" y="707034"/>
              <a:ext cx="17713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1" name="TextBox 20">
            <a:extLst>
              <a:ext uri="{FF2B5EF4-FFF2-40B4-BE49-F238E27FC236}">
                <a16:creationId xmlns:a16="http://schemas.microsoft.com/office/drawing/2014/main" id="{5A540FBD-0AB8-4BDA-8B9C-61C1B100518C}"/>
              </a:ext>
            </a:extLst>
          </p:cNvPr>
          <p:cNvSpPr txBox="1"/>
          <p:nvPr/>
        </p:nvSpPr>
        <p:spPr>
          <a:xfrm>
            <a:off x="1464327" y="4355568"/>
            <a:ext cx="9556956" cy="1295868"/>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sz="1800" dirty="0">
                <a:solidFill>
                  <a:schemeClr val="bg2">
                    <a:lumMod val="10000"/>
                  </a:schemeClr>
                </a:solidFill>
              </a:rPr>
              <a:t>Empagliflozin + Linagliptin  combination</a:t>
            </a:r>
            <a:r>
              <a:rPr lang="en-US" dirty="0">
                <a:solidFill>
                  <a:schemeClr val="bg2">
                    <a:lumMod val="10000"/>
                  </a:schemeClr>
                </a:solidFill>
              </a:rPr>
              <a:t> is not recommended for use in patients with an eGFR less than 30 mL/min/1.73 m</a:t>
            </a:r>
            <a:r>
              <a:rPr lang="en-US" baseline="30000" dirty="0">
                <a:solidFill>
                  <a:schemeClr val="bg2">
                    <a:lumMod val="10000"/>
                  </a:schemeClr>
                </a:solidFill>
              </a:rPr>
              <a:t>2</a:t>
            </a:r>
            <a:r>
              <a:rPr lang="en-US" dirty="0">
                <a:solidFill>
                  <a:schemeClr val="bg2">
                    <a:lumMod val="10000"/>
                  </a:schemeClr>
                </a:solidFill>
              </a:rPr>
              <a:t>.</a:t>
            </a:r>
          </a:p>
          <a:p>
            <a:pPr marL="285750" indent="-285750">
              <a:lnSpc>
                <a:spcPct val="150000"/>
              </a:lnSpc>
              <a:buFont typeface="Arial" panose="020B0604020202020204" pitchFamily="34" charset="0"/>
              <a:buChar char="•"/>
            </a:pPr>
            <a:r>
              <a:rPr lang="en-US" sz="1800" dirty="0">
                <a:solidFill>
                  <a:schemeClr val="bg2">
                    <a:lumMod val="10000"/>
                  </a:schemeClr>
                </a:solidFill>
              </a:rPr>
              <a:t>Empagliflozin + Linagliptin  combination</a:t>
            </a:r>
            <a:r>
              <a:rPr lang="en-US" dirty="0">
                <a:solidFill>
                  <a:schemeClr val="bg2">
                    <a:lumMod val="10000"/>
                  </a:schemeClr>
                </a:solidFill>
              </a:rPr>
              <a:t> is contraindicated in patients on dialysis.</a:t>
            </a:r>
          </a:p>
        </p:txBody>
      </p:sp>
    </p:spTree>
    <p:extLst>
      <p:ext uri="{BB962C8B-B14F-4D97-AF65-F5344CB8AC3E}">
        <p14:creationId xmlns:p14="http://schemas.microsoft.com/office/powerpoint/2010/main" val="772234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016C181-885B-433C-AB28-EE68A66459FA}"/>
              </a:ext>
            </a:extLst>
          </p:cNvPr>
          <p:cNvPicPr>
            <a:picLocks noChangeAspect="1"/>
          </p:cNvPicPr>
          <p:nvPr/>
        </p:nvPicPr>
        <p:blipFill>
          <a:blip r:embed="rId3" cstate="hq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103181" y="136638"/>
            <a:ext cx="839783" cy="758098"/>
          </a:xfrm>
          <a:prstGeom prst="rect">
            <a:avLst/>
          </a:prstGeom>
        </p:spPr>
      </p:pic>
      <p:sp>
        <p:nvSpPr>
          <p:cNvPr id="8" name="Title 2">
            <a:extLst>
              <a:ext uri="{FF2B5EF4-FFF2-40B4-BE49-F238E27FC236}">
                <a16:creationId xmlns:a16="http://schemas.microsoft.com/office/drawing/2014/main" id="{9066A5D4-F58D-4748-B32C-86F538920A83}"/>
              </a:ext>
            </a:extLst>
          </p:cNvPr>
          <p:cNvSpPr>
            <a:spLocks noGrp="1"/>
          </p:cNvSpPr>
          <p:nvPr>
            <p:ph type="title"/>
          </p:nvPr>
        </p:nvSpPr>
        <p:spPr>
          <a:xfrm>
            <a:off x="592986" y="49880"/>
            <a:ext cx="11227777" cy="637198"/>
          </a:xfrm>
        </p:spPr>
        <p:txBody>
          <a:bodyPr>
            <a:noAutofit/>
          </a:bodyPr>
          <a:lstStyle/>
          <a:p>
            <a:r>
              <a:rPr lang="en-US" sz="2800" dirty="0">
                <a:solidFill>
                  <a:srgbClr val="002060"/>
                </a:solidFill>
              </a:rPr>
              <a:t>Empagliflozin + Linagliptin Combination:</a:t>
            </a:r>
          </a:p>
        </p:txBody>
      </p:sp>
      <p:grpSp>
        <p:nvGrpSpPr>
          <p:cNvPr id="12" name="Group 11">
            <a:extLst>
              <a:ext uri="{FF2B5EF4-FFF2-40B4-BE49-F238E27FC236}">
                <a16:creationId xmlns:a16="http://schemas.microsoft.com/office/drawing/2014/main" id="{7D89F83C-4E06-4C16-A298-CAC0A3DB2BA2}"/>
              </a:ext>
            </a:extLst>
          </p:cNvPr>
          <p:cNvGrpSpPr/>
          <p:nvPr/>
        </p:nvGrpSpPr>
        <p:grpSpPr>
          <a:xfrm>
            <a:off x="0" y="894736"/>
            <a:ext cx="5037068" cy="508787"/>
            <a:chOff x="56040" y="707034"/>
            <a:chExt cx="5037068" cy="508787"/>
          </a:xfrm>
        </p:grpSpPr>
        <p:sp>
          <p:nvSpPr>
            <p:cNvPr id="13" name="Arrow: Pentagon 12">
              <a:extLst>
                <a:ext uri="{FF2B5EF4-FFF2-40B4-BE49-F238E27FC236}">
                  <a16:creationId xmlns:a16="http://schemas.microsoft.com/office/drawing/2014/main" id="{3563B101-6722-4453-9F0A-54DDC7F0805E}"/>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Contraindications</a:t>
              </a:r>
              <a:r>
                <a:rPr lang="en-US" sz="2000" b="1" baseline="30000" dirty="0">
                  <a:solidFill>
                    <a:srgbClr val="002060"/>
                  </a:solidFill>
                </a:rPr>
                <a:t>1</a:t>
              </a:r>
              <a:endParaRPr lang="en-US" sz="2000" b="1" dirty="0">
                <a:solidFill>
                  <a:srgbClr val="002060"/>
                </a:solidFill>
              </a:endParaRPr>
            </a:p>
          </p:txBody>
        </p:sp>
        <p:sp>
          <p:nvSpPr>
            <p:cNvPr id="14" name="Freeform: Shape 13">
              <a:extLst>
                <a:ext uri="{FF2B5EF4-FFF2-40B4-BE49-F238E27FC236}">
                  <a16:creationId xmlns:a16="http://schemas.microsoft.com/office/drawing/2014/main" id="{A232F230-3F2C-4D99-A987-3E6F898778F1}"/>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5" name="TextBox 14">
            <a:extLst>
              <a:ext uri="{FF2B5EF4-FFF2-40B4-BE49-F238E27FC236}">
                <a16:creationId xmlns:a16="http://schemas.microsoft.com/office/drawing/2014/main" id="{DB5891C7-ECF5-41D2-ABDC-B88DC34E60B3}"/>
              </a:ext>
            </a:extLst>
          </p:cNvPr>
          <p:cNvSpPr txBox="1"/>
          <p:nvPr/>
        </p:nvSpPr>
        <p:spPr>
          <a:xfrm>
            <a:off x="1459326" y="1537247"/>
            <a:ext cx="8773652" cy="880369"/>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dirty="0">
                <a:solidFill>
                  <a:schemeClr val="bg2">
                    <a:lumMod val="10000"/>
                  </a:schemeClr>
                </a:solidFill>
              </a:rPr>
              <a:t>Patients on dialysis.</a:t>
            </a:r>
          </a:p>
          <a:p>
            <a:pPr marL="285750" indent="-285750">
              <a:lnSpc>
                <a:spcPct val="150000"/>
              </a:lnSpc>
              <a:buFont typeface="Arial" panose="020B0604020202020204" pitchFamily="34" charset="0"/>
              <a:buChar char="•"/>
            </a:pPr>
            <a:r>
              <a:rPr lang="en-US" dirty="0">
                <a:solidFill>
                  <a:schemeClr val="bg2">
                    <a:lumMod val="10000"/>
                  </a:schemeClr>
                </a:solidFill>
              </a:rPr>
              <a:t>Hypersensitivity* to Empagliflozin, Linagliptin , or any of the excipients in tablet.</a:t>
            </a:r>
          </a:p>
        </p:txBody>
      </p:sp>
      <p:sp>
        <p:nvSpPr>
          <p:cNvPr id="16" name="TextBox 15">
            <a:extLst>
              <a:ext uri="{FF2B5EF4-FFF2-40B4-BE49-F238E27FC236}">
                <a16:creationId xmlns:a16="http://schemas.microsoft.com/office/drawing/2014/main" id="{04E4FF26-5485-49AA-B12B-AC231AA3B77E}"/>
              </a:ext>
            </a:extLst>
          </p:cNvPr>
          <p:cNvSpPr txBox="1"/>
          <p:nvPr/>
        </p:nvSpPr>
        <p:spPr>
          <a:xfrm>
            <a:off x="452284" y="6263877"/>
            <a:ext cx="10353368" cy="261610"/>
          </a:xfrm>
          <a:prstGeom prst="rect">
            <a:avLst/>
          </a:prstGeom>
          <a:noFill/>
        </p:spPr>
        <p:txBody>
          <a:bodyPr wrap="square">
            <a:spAutoFit/>
          </a:bodyPr>
          <a:lstStyle/>
          <a:p>
            <a:r>
              <a:rPr lang="en-US" sz="1100" dirty="0"/>
              <a:t>*Reactions such as anaphylaxis, angioedema, exfoliative skin conditions, urticaria, or bronchial hyperreactivity have occurred</a:t>
            </a:r>
          </a:p>
        </p:txBody>
      </p:sp>
      <p:sp>
        <p:nvSpPr>
          <p:cNvPr id="17" name="TextBox 16">
            <a:extLst>
              <a:ext uri="{FF2B5EF4-FFF2-40B4-BE49-F238E27FC236}">
                <a16:creationId xmlns:a16="http://schemas.microsoft.com/office/drawing/2014/main" id="{D3161912-4F63-4110-966F-AF1881687663}"/>
              </a:ext>
            </a:extLst>
          </p:cNvPr>
          <p:cNvSpPr txBox="1"/>
          <p:nvPr/>
        </p:nvSpPr>
        <p:spPr>
          <a:xfrm>
            <a:off x="5846152" y="6546510"/>
            <a:ext cx="6345848" cy="261610"/>
          </a:xfrm>
          <a:prstGeom prst="rect">
            <a:avLst/>
          </a:prstGeom>
          <a:noFill/>
        </p:spPr>
        <p:txBody>
          <a:bodyPr wrap="square">
            <a:spAutoFit/>
          </a:bodyPr>
          <a:lstStyle/>
          <a:p>
            <a:r>
              <a:rPr lang="en-US" sz="1100" dirty="0"/>
              <a:t>1. GLYXAMBI® (Empagliflozin &amp; Linagliptin  tablets) FDA Label 10.2022 - Reference ID: 5059001 </a:t>
            </a:r>
          </a:p>
        </p:txBody>
      </p:sp>
    </p:spTree>
    <p:extLst>
      <p:ext uri="{BB962C8B-B14F-4D97-AF65-F5344CB8AC3E}">
        <p14:creationId xmlns:p14="http://schemas.microsoft.com/office/powerpoint/2010/main" val="4160430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A814A92-0B3F-420C-9DC1-A83C2D42246A}" type="slidenum">
              <a:rPr lang="en-US" smtClean="0">
                <a:solidFill>
                  <a:prstClr val="black">
                    <a:tint val="75000"/>
                  </a:prstClr>
                </a:solidFill>
              </a:rPr>
              <a:pPr/>
              <a:t>5</a:t>
            </a:fld>
            <a:endParaRPr lang="en-US">
              <a:solidFill>
                <a:prstClr val="black">
                  <a:tint val="75000"/>
                </a:prstClr>
              </a:solidFill>
            </a:endParaRPr>
          </a:p>
        </p:txBody>
      </p:sp>
      <p:sp>
        <p:nvSpPr>
          <p:cNvPr id="2" name="Title 1"/>
          <p:cNvSpPr>
            <a:spLocks noGrp="1"/>
          </p:cNvSpPr>
          <p:nvPr>
            <p:ph type="title"/>
          </p:nvPr>
        </p:nvSpPr>
        <p:spPr>
          <a:xfrm>
            <a:off x="641555" y="110365"/>
            <a:ext cx="10515600" cy="837127"/>
          </a:xfrm>
        </p:spPr>
        <p:txBody>
          <a:bodyPr>
            <a:normAutofit/>
          </a:bodyPr>
          <a:lstStyle/>
          <a:p>
            <a:r>
              <a:rPr lang="en-US" sz="2800" b="1" dirty="0">
                <a:solidFill>
                  <a:srgbClr val="002060"/>
                </a:solidFill>
              </a:rPr>
              <a:t>Renal Glucose Re-absorption in Patients with Diabetes</a:t>
            </a:r>
          </a:p>
        </p:txBody>
      </p:sp>
      <p:pic>
        <p:nvPicPr>
          <p:cNvPr id="4" name="Picture 41" descr="Large.png"/>
          <p:cNvPicPr>
            <a:picLocks noChangeAspect="1"/>
          </p:cNvPicPr>
          <p:nvPr/>
        </p:nvPicPr>
        <p:blipFill>
          <a:blip r:embed="rId2" cstate="print"/>
          <a:srcRect/>
          <a:stretch>
            <a:fillRect/>
          </a:stretch>
        </p:blipFill>
        <p:spPr bwMode="auto">
          <a:xfrm>
            <a:off x="4180088" y="3077544"/>
            <a:ext cx="1370717" cy="2586467"/>
          </a:xfrm>
          <a:prstGeom prst="rect">
            <a:avLst/>
          </a:prstGeom>
          <a:noFill/>
          <a:ln w="9525">
            <a:noFill/>
            <a:miter lim="800000"/>
            <a:headEnd/>
            <a:tailEnd/>
          </a:ln>
        </p:spPr>
      </p:pic>
      <p:pic>
        <p:nvPicPr>
          <p:cNvPr id="5" name="Picture 9" descr="Glucose.png"/>
          <p:cNvPicPr>
            <a:picLocks noChangeAspect="1"/>
          </p:cNvPicPr>
          <p:nvPr/>
        </p:nvPicPr>
        <p:blipFill>
          <a:blip r:embed="rId3" cstate="print"/>
          <a:srcRect/>
          <a:stretch>
            <a:fillRect/>
          </a:stretch>
        </p:blipFill>
        <p:spPr bwMode="auto">
          <a:xfrm>
            <a:off x="2395211" y="2071596"/>
            <a:ext cx="6867028" cy="4321987"/>
          </a:xfrm>
          <a:prstGeom prst="rect">
            <a:avLst/>
          </a:prstGeom>
          <a:noFill/>
          <a:ln w="9525">
            <a:noFill/>
            <a:miter lim="800000"/>
            <a:headEnd/>
            <a:tailEnd/>
          </a:ln>
        </p:spPr>
      </p:pic>
      <p:pic>
        <p:nvPicPr>
          <p:cNvPr id="6" name="Picture 9" descr="Glucose.png"/>
          <p:cNvPicPr>
            <a:picLocks noChangeAspect="1"/>
          </p:cNvPicPr>
          <p:nvPr/>
        </p:nvPicPr>
        <p:blipFill rotWithShape="1">
          <a:blip r:embed="rId3" cstate="print">
            <a:duotone>
              <a:prstClr val="black"/>
              <a:schemeClr val="accent2">
                <a:tint val="45000"/>
                <a:satMod val="400000"/>
              </a:schemeClr>
            </a:duotone>
          </a:blip>
          <a:srcRect l="47728" t="-1" r="13686" b="-901"/>
          <a:stretch/>
        </p:blipFill>
        <p:spPr bwMode="auto">
          <a:xfrm>
            <a:off x="5672666" y="2071595"/>
            <a:ext cx="2649699" cy="4361013"/>
          </a:xfrm>
          <a:prstGeom prst="rect">
            <a:avLst/>
          </a:prstGeom>
          <a:noFill/>
          <a:ln w="9525">
            <a:noFill/>
            <a:miter lim="800000"/>
            <a:headEnd/>
            <a:tailEnd/>
          </a:ln>
        </p:spPr>
      </p:pic>
      <p:pic>
        <p:nvPicPr>
          <p:cNvPr id="7" name="Picture 9" descr="Glucose.png"/>
          <p:cNvPicPr>
            <a:picLocks noChangeAspect="1"/>
          </p:cNvPicPr>
          <p:nvPr/>
        </p:nvPicPr>
        <p:blipFill rotWithShape="1">
          <a:blip r:embed="rId3" cstate="print">
            <a:duotone>
              <a:prstClr val="black"/>
              <a:schemeClr val="accent2">
                <a:tint val="45000"/>
                <a:satMod val="400000"/>
              </a:schemeClr>
            </a:duotone>
          </a:blip>
          <a:srcRect l="27137" t="-1" r="52438" b="-901"/>
          <a:stretch/>
        </p:blipFill>
        <p:spPr bwMode="auto">
          <a:xfrm>
            <a:off x="4258738" y="2071595"/>
            <a:ext cx="1402596" cy="4361013"/>
          </a:xfrm>
          <a:prstGeom prst="rect">
            <a:avLst/>
          </a:prstGeom>
          <a:noFill/>
          <a:ln w="9525">
            <a:noFill/>
            <a:miter lim="800000"/>
            <a:headEnd/>
            <a:tailEnd/>
          </a:ln>
        </p:spPr>
      </p:pic>
      <p:pic>
        <p:nvPicPr>
          <p:cNvPr id="8" name="Picture 9" descr="Glucose.png"/>
          <p:cNvPicPr>
            <a:picLocks noChangeAspect="1"/>
          </p:cNvPicPr>
          <p:nvPr/>
        </p:nvPicPr>
        <p:blipFill rotWithShape="1">
          <a:blip r:embed="rId3" cstate="print">
            <a:duotone>
              <a:prstClr val="black"/>
              <a:schemeClr val="accent2">
                <a:tint val="45000"/>
                <a:satMod val="400000"/>
              </a:schemeClr>
            </a:duotone>
          </a:blip>
          <a:srcRect r="72862" b="72662"/>
          <a:stretch/>
        </p:blipFill>
        <p:spPr bwMode="auto">
          <a:xfrm>
            <a:off x="2395211" y="2071596"/>
            <a:ext cx="1863532" cy="1181563"/>
          </a:xfrm>
          <a:prstGeom prst="rect">
            <a:avLst/>
          </a:prstGeom>
          <a:noFill/>
          <a:ln w="9525">
            <a:noFill/>
            <a:miter lim="800000"/>
            <a:headEnd/>
            <a:tailEnd/>
          </a:ln>
        </p:spPr>
      </p:pic>
      <p:pic>
        <p:nvPicPr>
          <p:cNvPr id="9" name="Picture 9" descr="Glucose.png"/>
          <p:cNvPicPr>
            <a:picLocks noChangeAspect="1"/>
          </p:cNvPicPr>
          <p:nvPr/>
        </p:nvPicPr>
        <p:blipFill rotWithShape="1">
          <a:blip r:embed="rId3" cstate="print">
            <a:duotone>
              <a:prstClr val="black"/>
              <a:schemeClr val="accent2">
                <a:tint val="45000"/>
                <a:satMod val="400000"/>
              </a:schemeClr>
            </a:duotone>
          </a:blip>
          <a:srcRect l="86504" t="-1" r="-1907" b="-901"/>
          <a:stretch/>
        </p:blipFill>
        <p:spPr bwMode="auto">
          <a:xfrm>
            <a:off x="8335443" y="2071595"/>
            <a:ext cx="1057708" cy="4361013"/>
          </a:xfrm>
          <a:prstGeom prst="rect">
            <a:avLst/>
          </a:prstGeom>
          <a:noFill/>
          <a:ln w="9525">
            <a:noFill/>
            <a:miter lim="800000"/>
            <a:headEnd/>
            <a:tailEnd/>
          </a:ln>
        </p:spPr>
      </p:pic>
      <p:pic>
        <p:nvPicPr>
          <p:cNvPr id="10" name="Picture 58" descr="Blood Tubes.png"/>
          <p:cNvPicPr>
            <a:picLocks noChangeAspect="1"/>
          </p:cNvPicPr>
          <p:nvPr/>
        </p:nvPicPr>
        <p:blipFill>
          <a:blip r:embed="rId4" cstate="print"/>
          <a:srcRect/>
          <a:stretch>
            <a:fillRect/>
          </a:stretch>
        </p:blipFill>
        <p:spPr bwMode="auto">
          <a:xfrm rot="-800787">
            <a:off x="1636800" y="1908004"/>
            <a:ext cx="1293448" cy="988843"/>
          </a:xfrm>
          <a:prstGeom prst="rect">
            <a:avLst/>
          </a:prstGeom>
          <a:noFill/>
          <a:ln w="9525">
            <a:noFill/>
            <a:miter lim="800000"/>
            <a:headEnd/>
            <a:tailEnd/>
          </a:ln>
        </p:spPr>
      </p:pic>
      <p:sp>
        <p:nvSpPr>
          <p:cNvPr id="11" name="Hexagon 10"/>
          <p:cNvSpPr/>
          <p:nvPr/>
        </p:nvSpPr>
        <p:spPr>
          <a:xfrm>
            <a:off x="1599187" y="2259083"/>
            <a:ext cx="174700" cy="114356"/>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12" name="Hexagon 11"/>
          <p:cNvSpPr/>
          <p:nvPr/>
        </p:nvSpPr>
        <p:spPr>
          <a:xfrm>
            <a:off x="1703327" y="2359985"/>
            <a:ext cx="178057" cy="110992"/>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13" name="Hexagon 12"/>
          <p:cNvSpPr/>
          <p:nvPr/>
        </p:nvSpPr>
        <p:spPr>
          <a:xfrm>
            <a:off x="2959827" y="2215359"/>
            <a:ext cx="174700" cy="114356"/>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14" name="Hexagon 13"/>
          <p:cNvSpPr/>
          <p:nvPr/>
        </p:nvSpPr>
        <p:spPr>
          <a:xfrm>
            <a:off x="2979983" y="2585335"/>
            <a:ext cx="174700" cy="114356"/>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15" name="Hexagon 14"/>
          <p:cNvSpPr/>
          <p:nvPr/>
        </p:nvSpPr>
        <p:spPr>
          <a:xfrm>
            <a:off x="3154670" y="2373439"/>
            <a:ext cx="174700" cy="114356"/>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16" name="Hexagon 15"/>
          <p:cNvSpPr/>
          <p:nvPr/>
        </p:nvSpPr>
        <p:spPr>
          <a:xfrm>
            <a:off x="1968742" y="2497887"/>
            <a:ext cx="174700" cy="114356"/>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17" name="Hexagon 16"/>
          <p:cNvSpPr/>
          <p:nvPr/>
        </p:nvSpPr>
        <p:spPr>
          <a:xfrm>
            <a:off x="3023655" y="2376803"/>
            <a:ext cx="174700" cy="114356"/>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18" name="Hexagon 17"/>
          <p:cNvSpPr/>
          <p:nvPr/>
        </p:nvSpPr>
        <p:spPr>
          <a:xfrm>
            <a:off x="2875835" y="2289355"/>
            <a:ext cx="174700" cy="114356"/>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19" name="Hexagon 18"/>
          <p:cNvSpPr/>
          <p:nvPr/>
        </p:nvSpPr>
        <p:spPr>
          <a:xfrm>
            <a:off x="3079027" y="2441755"/>
            <a:ext cx="174700" cy="114356"/>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20" name="Hexagon 19"/>
          <p:cNvSpPr/>
          <p:nvPr/>
        </p:nvSpPr>
        <p:spPr>
          <a:xfrm>
            <a:off x="3119679" y="2390019"/>
            <a:ext cx="174700" cy="114356"/>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21" name="Hexagon 20"/>
          <p:cNvSpPr/>
          <p:nvPr/>
        </p:nvSpPr>
        <p:spPr>
          <a:xfrm>
            <a:off x="2825443" y="2511339"/>
            <a:ext cx="174700" cy="114356"/>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22" name="Hexagon 21"/>
          <p:cNvSpPr/>
          <p:nvPr/>
        </p:nvSpPr>
        <p:spPr>
          <a:xfrm>
            <a:off x="2644019" y="2366712"/>
            <a:ext cx="174700" cy="110992"/>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23" name="Hexagon 22"/>
          <p:cNvSpPr/>
          <p:nvPr/>
        </p:nvSpPr>
        <p:spPr>
          <a:xfrm>
            <a:off x="2831637" y="2383532"/>
            <a:ext cx="171339" cy="110995"/>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grpSp>
        <p:nvGrpSpPr>
          <p:cNvPr id="24" name="Group 63"/>
          <p:cNvGrpSpPr>
            <a:grpSpLocks/>
          </p:cNvGrpSpPr>
          <p:nvPr/>
        </p:nvGrpSpPr>
        <p:grpSpPr bwMode="auto">
          <a:xfrm>
            <a:off x="1238400" y="3224977"/>
            <a:ext cx="3234261" cy="2786859"/>
            <a:chOff x="1106141" y="2849809"/>
            <a:chExt cx="2426467" cy="2901452"/>
          </a:xfrm>
        </p:grpSpPr>
        <p:sp>
          <p:nvSpPr>
            <p:cNvPr id="25" name="Down Arrow 24"/>
            <p:cNvSpPr/>
            <p:nvPr/>
          </p:nvSpPr>
          <p:spPr>
            <a:xfrm rot="3074688">
              <a:off x="3173263" y="4010556"/>
              <a:ext cx="393543" cy="325146"/>
            </a:xfrm>
            <a:prstGeom prst="down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grpSp>
          <p:nvGrpSpPr>
            <p:cNvPr id="26" name="Group 44"/>
            <p:cNvGrpSpPr>
              <a:grpSpLocks/>
            </p:cNvGrpSpPr>
            <p:nvPr/>
          </p:nvGrpSpPr>
          <p:grpSpPr bwMode="auto">
            <a:xfrm>
              <a:off x="2168545" y="4666845"/>
              <a:ext cx="955675" cy="355585"/>
              <a:chOff x="3854405" y="4840984"/>
              <a:chExt cx="956330" cy="356100"/>
            </a:xfrm>
          </p:grpSpPr>
          <p:sp>
            <p:nvSpPr>
              <p:cNvPr id="37" name="Rounded Rectangle 36"/>
              <p:cNvSpPr/>
              <p:nvPr/>
            </p:nvSpPr>
            <p:spPr>
              <a:xfrm>
                <a:off x="3906924" y="4842852"/>
                <a:ext cx="812158" cy="35423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38" name="TextBox 14"/>
              <p:cNvSpPr txBox="1">
                <a:spLocks noChangeArrowheads="1"/>
              </p:cNvSpPr>
              <p:nvPr/>
            </p:nvSpPr>
            <p:spPr bwMode="auto">
              <a:xfrm>
                <a:off x="3854405" y="4840984"/>
                <a:ext cx="956330" cy="332128"/>
              </a:xfrm>
              <a:prstGeom prst="rect">
                <a:avLst/>
              </a:prstGeom>
              <a:noFill/>
              <a:ln w="9525">
                <a:noFill/>
                <a:miter lim="800000"/>
                <a:headEnd/>
                <a:tailEnd/>
              </a:ln>
            </p:spPr>
            <p:txBody>
              <a:bodyPr>
                <a:spAutoFit/>
              </a:bodyPr>
              <a:lstStyle/>
              <a:p>
                <a:pPr algn="ctr" fontAlgn="base">
                  <a:lnSpc>
                    <a:spcPct val="98000"/>
                  </a:lnSpc>
                  <a:spcBef>
                    <a:spcPct val="0"/>
                  </a:spcBef>
                  <a:spcAft>
                    <a:spcPct val="0"/>
                  </a:spcAft>
                </a:pPr>
                <a:r>
                  <a:rPr lang="en-GB" sz="1500" dirty="0">
                    <a:solidFill>
                      <a:srgbClr val="4472C4">
                        <a:lumMod val="10000"/>
                      </a:srgbClr>
                    </a:solidFill>
                    <a:cs typeface="Arial" charset="0"/>
                  </a:rPr>
                  <a:t>SGLT</a:t>
                </a:r>
                <a:r>
                  <a:rPr lang="en-GB" sz="1500" baseline="-25000" dirty="0">
                    <a:solidFill>
                      <a:srgbClr val="4472C4">
                        <a:lumMod val="10000"/>
                      </a:srgbClr>
                    </a:solidFill>
                    <a:cs typeface="Arial" charset="0"/>
                  </a:rPr>
                  <a:t>1</a:t>
                </a:r>
              </a:p>
            </p:txBody>
          </p:sp>
        </p:grpSp>
        <p:grpSp>
          <p:nvGrpSpPr>
            <p:cNvPr id="27" name="Group 43"/>
            <p:cNvGrpSpPr>
              <a:grpSpLocks/>
            </p:cNvGrpSpPr>
            <p:nvPr/>
          </p:nvGrpSpPr>
          <p:grpSpPr bwMode="auto">
            <a:xfrm>
              <a:off x="1223524" y="2876694"/>
              <a:ext cx="1250950" cy="391998"/>
              <a:chOff x="3078316" y="2144463"/>
              <a:chExt cx="1252028" cy="392434"/>
            </a:xfrm>
          </p:grpSpPr>
          <p:sp>
            <p:nvSpPr>
              <p:cNvPr id="35" name="Rounded Rectangle 34"/>
              <p:cNvSpPr/>
              <p:nvPr/>
            </p:nvSpPr>
            <p:spPr>
              <a:xfrm>
                <a:off x="3187872" y="2144463"/>
                <a:ext cx="993933" cy="39243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36" name="TextBox 7"/>
              <p:cNvSpPr txBox="1">
                <a:spLocks noChangeArrowheads="1"/>
              </p:cNvSpPr>
              <p:nvPr/>
            </p:nvSpPr>
            <p:spPr bwMode="auto">
              <a:xfrm>
                <a:off x="3078316" y="2180081"/>
                <a:ext cx="1252028" cy="332016"/>
              </a:xfrm>
              <a:prstGeom prst="rect">
                <a:avLst/>
              </a:prstGeom>
              <a:noFill/>
              <a:ln w="9525">
                <a:noFill/>
                <a:miter lim="800000"/>
                <a:headEnd/>
                <a:tailEnd/>
              </a:ln>
            </p:spPr>
            <p:txBody>
              <a:bodyPr>
                <a:spAutoFit/>
              </a:bodyPr>
              <a:lstStyle/>
              <a:p>
                <a:pPr algn="ctr" fontAlgn="base">
                  <a:lnSpc>
                    <a:spcPct val="98000"/>
                  </a:lnSpc>
                  <a:spcBef>
                    <a:spcPct val="0"/>
                  </a:spcBef>
                  <a:spcAft>
                    <a:spcPct val="0"/>
                  </a:spcAft>
                </a:pPr>
                <a:r>
                  <a:rPr lang="en-GB" sz="1500" dirty="0">
                    <a:solidFill>
                      <a:srgbClr val="4472C4">
                        <a:lumMod val="10000"/>
                      </a:srgbClr>
                    </a:solidFill>
                    <a:cs typeface="Arial" charset="0"/>
                  </a:rPr>
                  <a:t>SGLT</a:t>
                </a:r>
                <a:r>
                  <a:rPr lang="en-GB" sz="1500" baseline="-25000" dirty="0">
                    <a:solidFill>
                      <a:srgbClr val="4472C4">
                        <a:lumMod val="10000"/>
                      </a:srgbClr>
                    </a:solidFill>
                    <a:cs typeface="Arial" charset="0"/>
                  </a:rPr>
                  <a:t>2</a:t>
                </a:r>
              </a:p>
            </p:txBody>
          </p:sp>
        </p:grpSp>
        <p:grpSp>
          <p:nvGrpSpPr>
            <p:cNvPr id="28" name="Group 34"/>
            <p:cNvGrpSpPr>
              <a:grpSpLocks/>
            </p:cNvGrpSpPr>
            <p:nvPr/>
          </p:nvGrpSpPr>
          <p:grpSpPr bwMode="auto">
            <a:xfrm>
              <a:off x="2067822" y="5078587"/>
              <a:ext cx="1112837" cy="672674"/>
              <a:chOff x="2045738" y="4934783"/>
              <a:chExt cx="1114151" cy="672836"/>
            </a:xfrm>
          </p:grpSpPr>
          <p:sp>
            <p:nvSpPr>
              <p:cNvPr id="33" name="Rounded Rectangle 32"/>
              <p:cNvSpPr/>
              <p:nvPr/>
            </p:nvSpPr>
            <p:spPr>
              <a:xfrm>
                <a:off x="2077997" y="4934783"/>
                <a:ext cx="1044244" cy="67283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34" name="TextBox 18"/>
              <p:cNvSpPr txBox="1">
                <a:spLocks noChangeArrowheads="1"/>
              </p:cNvSpPr>
              <p:nvPr/>
            </p:nvSpPr>
            <p:spPr bwMode="auto">
              <a:xfrm>
                <a:off x="2045738" y="5080658"/>
                <a:ext cx="1114151" cy="347419"/>
              </a:xfrm>
              <a:prstGeom prst="rect">
                <a:avLst/>
              </a:prstGeom>
              <a:noFill/>
              <a:ln w="9525">
                <a:noFill/>
                <a:miter lim="800000"/>
                <a:headEnd/>
                <a:tailEnd/>
              </a:ln>
            </p:spPr>
            <p:txBody>
              <a:bodyPr>
                <a:spAutoFit/>
              </a:bodyPr>
              <a:lstStyle/>
              <a:p>
                <a:pPr algn="ctr" fontAlgn="base">
                  <a:lnSpc>
                    <a:spcPct val="98000"/>
                  </a:lnSpc>
                  <a:spcBef>
                    <a:spcPct val="0"/>
                  </a:spcBef>
                  <a:spcAft>
                    <a:spcPct val="0"/>
                  </a:spcAft>
                </a:pPr>
                <a:r>
                  <a:rPr lang="en-GB" sz="1600" dirty="0">
                    <a:solidFill>
                      <a:srgbClr val="4472C4">
                        <a:lumMod val="10000"/>
                      </a:srgbClr>
                    </a:solidFill>
                    <a:cs typeface="Arial" charset="0"/>
                  </a:rPr>
                  <a:t>~ 10%</a:t>
                </a:r>
              </a:p>
            </p:txBody>
          </p:sp>
        </p:grpSp>
        <p:sp>
          <p:nvSpPr>
            <p:cNvPr id="29" name="Down Arrow 28"/>
            <p:cNvSpPr/>
            <p:nvPr/>
          </p:nvSpPr>
          <p:spPr>
            <a:xfrm rot="3074688">
              <a:off x="2504185" y="2931088"/>
              <a:ext cx="1011968" cy="849409"/>
            </a:xfrm>
            <a:prstGeom prst="down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grpSp>
          <p:nvGrpSpPr>
            <p:cNvPr id="30" name="Group 28"/>
            <p:cNvGrpSpPr>
              <a:grpSpLocks/>
            </p:cNvGrpSpPr>
            <p:nvPr/>
          </p:nvGrpSpPr>
          <p:grpSpPr bwMode="auto">
            <a:xfrm>
              <a:off x="1106141" y="3338536"/>
              <a:ext cx="1456852" cy="1049372"/>
              <a:chOff x="1116858" y="3127758"/>
              <a:chExt cx="1457605" cy="1049820"/>
            </a:xfrm>
          </p:grpSpPr>
          <p:sp>
            <p:nvSpPr>
              <p:cNvPr id="31" name="Rounded Rectangle 30"/>
              <p:cNvSpPr/>
              <p:nvPr/>
            </p:nvSpPr>
            <p:spPr>
              <a:xfrm>
                <a:off x="1116858" y="3127758"/>
                <a:ext cx="1457605" cy="104982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32" name="TextBox 19"/>
              <p:cNvSpPr txBox="1">
                <a:spLocks noChangeArrowheads="1"/>
              </p:cNvSpPr>
              <p:nvPr/>
            </p:nvSpPr>
            <p:spPr bwMode="auto">
              <a:xfrm>
                <a:off x="1276903" y="3470119"/>
                <a:ext cx="1114150" cy="347483"/>
              </a:xfrm>
              <a:prstGeom prst="rect">
                <a:avLst/>
              </a:prstGeom>
              <a:noFill/>
              <a:ln w="9525">
                <a:noFill/>
                <a:miter lim="800000"/>
                <a:headEnd/>
                <a:tailEnd/>
              </a:ln>
            </p:spPr>
            <p:txBody>
              <a:bodyPr>
                <a:spAutoFit/>
              </a:bodyPr>
              <a:lstStyle/>
              <a:p>
                <a:pPr algn="ctr" fontAlgn="base">
                  <a:lnSpc>
                    <a:spcPct val="98000"/>
                  </a:lnSpc>
                  <a:spcBef>
                    <a:spcPct val="0"/>
                  </a:spcBef>
                  <a:spcAft>
                    <a:spcPct val="0"/>
                  </a:spcAft>
                </a:pPr>
                <a:r>
                  <a:rPr lang="en-GB" sz="1600" dirty="0">
                    <a:solidFill>
                      <a:srgbClr val="4472C4">
                        <a:lumMod val="10000"/>
                      </a:srgbClr>
                    </a:solidFill>
                    <a:cs typeface="Arial" charset="0"/>
                  </a:rPr>
                  <a:t>~ 90%</a:t>
                </a:r>
              </a:p>
            </p:txBody>
          </p:sp>
        </p:grpSp>
      </p:grpSp>
      <p:grpSp>
        <p:nvGrpSpPr>
          <p:cNvPr id="39" name="Group 13"/>
          <p:cNvGrpSpPr>
            <a:grpSpLocks/>
          </p:cNvGrpSpPr>
          <p:nvPr/>
        </p:nvGrpSpPr>
        <p:grpSpPr bwMode="auto">
          <a:xfrm>
            <a:off x="9452649" y="3357797"/>
            <a:ext cx="2524492" cy="2428406"/>
            <a:chOff x="4213225" y="1238794"/>
            <a:chExt cx="4745038" cy="1487216"/>
          </a:xfrm>
        </p:grpSpPr>
        <p:sp>
          <p:nvSpPr>
            <p:cNvPr id="40" name="Rounded Rectangle 39"/>
            <p:cNvSpPr/>
            <p:nvPr/>
          </p:nvSpPr>
          <p:spPr bwMode="auto">
            <a:xfrm>
              <a:off x="4213225" y="1238794"/>
              <a:ext cx="4745038" cy="148721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053" fontAlgn="base">
                <a:lnSpc>
                  <a:spcPct val="98000"/>
                </a:lnSpc>
                <a:spcBef>
                  <a:spcPct val="0"/>
                </a:spcBef>
                <a:spcAft>
                  <a:spcPct val="0"/>
                </a:spcAft>
                <a:defRPr/>
              </a:pPr>
              <a:endParaRPr lang="en-GB" sz="1500" dirty="0">
                <a:solidFill>
                  <a:srgbClr val="4D4D4F"/>
                </a:solidFill>
                <a:cs typeface="Arial" pitchFamily="34" charset="0"/>
              </a:endParaRPr>
            </a:p>
          </p:txBody>
        </p:sp>
        <p:sp>
          <p:nvSpPr>
            <p:cNvPr id="41" name="TextBox 68"/>
            <p:cNvSpPr txBox="1">
              <a:spLocks noChangeArrowheads="1"/>
            </p:cNvSpPr>
            <p:nvPr/>
          </p:nvSpPr>
          <p:spPr bwMode="auto">
            <a:xfrm>
              <a:off x="4312319" y="1344044"/>
              <a:ext cx="4611793" cy="1312519"/>
            </a:xfrm>
            <a:prstGeom prst="rect">
              <a:avLst/>
            </a:prstGeom>
            <a:noFill/>
            <a:ln w="9525">
              <a:noFill/>
              <a:miter lim="800000"/>
              <a:headEnd/>
              <a:tailEnd/>
            </a:ln>
          </p:spPr>
          <p:txBody>
            <a:bodyPr wrap="square" anchor="ctr">
              <a:spAutoFit/>
            </a:bodyPr>
            <a:lstStyle/>
            <a:p>
              <a:pPr algn="ctr" fontAlgn="base">
                <a:lnSpc>
                  <a:spcPct val="98000"/>
                </a:lnSpc>
                <a:spcBef>
                  <a:spcPct val="0"/>
                </a:spcBef>
                <a:spcAft>
                  <a:spcPct val="0"/>
                </a:spcAft>
              </a:pPr>
              <a:r>
                <a:rPr lang="en-GB" sz="1700" dirty="0">
                  <a:solidFill>
                    <a:srgbClr val="4472C4">
                      <a:lumMod val="10000"/>
                    </a:srgbClr>
                  </a:solidFill>
                  <a:cs typeface="Arial" charset="0"/>
                </a:rPr>
                <a:t>When blood glucose increases above the renal threshold </a:t>
              </a:r>
              <a:br>
                <a:rPr lang="en-GB" sz="1700" dirty="0">
                  <a:solidFill>
                    <a:srgbClr val="4472C4">
                      <a:lumMod val="10000"/>
                    </a:srgbClr>
                  </a:solidFill>
                  <a:cs typeface="Arial" charset="0"/>
                </a:rPr>
              </a:br>
              <a:r>
                <a:rPr lang="en-GB" sz="1600" i="1" dirty="0">
                  <a:solidFill>
                    <a:srgbClr val="4472C4">
                      <a:lumMod val="10000"/>
                    </a:srgbClr>
                  </a:solidFill>
                  <a:cs typeface="Arial" charset="0"/>
                </a:rPr>
                <a:t>(~ 180 mg/dL), </a:t>
              </a:r>
              <a:r>
                <a:rPr lang="en-GB" sz="1700" dirty="0">
                  <a:solidFill>
                    <a:srgbClr val="4472C4">
                      <a:lumMod val="10000"/>
                    </a:srgbClr>
                  </a:solidFill>
                  <a:cs typeface="Arial" charset="0"/>
                </a:rPr>
                <a:t>the capacity of the transporters is exceeded, resulting in urinary glucose excretion¹</a:t>
              </a:r>
            </a:p>
          </p:txBody>
        </p:sp>
      </p:grpSp>
      <p:sp>
        <p:nvSpPr>
          <p:cNvPr id="42" name="Hexagon 41"/>
          <p:cNvSpPr/>
          <p:nvPr/>
        </p:nvSpPr>
        <p:spPr>
          <a:xfrm>
            <a:off x="1004539" y="2161544"/>
            <a:ext cx="174700" cy="110995"/>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grpSp>
        <p:nvGrpSpPr>
          <p:cNvPr id="43" name="Group 47"/>
          <p:cNvGrpSpPr>
            <a:grpSpLocks/>
          </p:cNvGrpSpPr>
          <p:nvPr/>
        </p:nvGrpSpPr>
        <p:grpSpPr bwMode="auto">
          <a:xfrm>
            <a:off x="239352" y="1341294"/>
            <a:ext cx="2467093" cy="806627"/>
            <a:chOff x="1783124" y="935544"/>
            <a:chExt cx="1528120" cy="993953"/>
          </a:xfrm>
        </p:grpSpPr>
        <p:grpSp>
          <p:nvGrpSpPr>
            <p:cNvPr id="44" name="Group 46"/>
            <p:cNvGrpSpPr>
              <a:grpSpLocks/>
            </p:cNvGrpSpPr>
            <p:nvPr/>
          </p:nvGrpSpPr>
          <p:grpSpPr bwMode="auto">
            <a:xfrm>
              <a:off x="1783124" y="935544"/>
              <a:ext cx="1528120" cy="782841"/>
              <a:chOff x="1783124" y="896129"/>
              <a:chExt cx="1528120" cy="782841"/>
            </a:xfrm>
          </p:grpSpPr>
          <p:sp>
            <p:nvSpPr>
              <p:cNvPr id="46" name="Rounded Rectangle 45"/>
              <p:cNvSpPr/>
              <p:nvPr/>
            </p:nvSpPr>
            <p:spPr>
              <a:xfrm>
                <a:off x="1794066" y="946241"/>
                <a:ext cx="1517177" cy="70554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053" fontAlgn="base">
                  <a:lnSpc>
                    <a:spcPct val="98000"/>
                  </a:lnSpc>
                  <a:spcBef>
                    <a:spcPct val="0"/>
                  </a:spcBef>
                  <a:spcAft>
                    <a:spcPct val="0"/>
                  </a:spcAft>
                  <a:defRPr/>
                </a:pPr>
                <a:endParaRPr lang="en-GB" sz="900" dirty="0">
                  <a:solidFill>
                    <a:srgbClr val="4D4D4F"/>
                  </a:solidFill>
                  <a:cs typeface="Arial" pitchFamily="34" charset="0"/>
                </a:endParaRPr>
              </a:p>
            </p:txBody>
          </p:sp>
          <p:sp>
            <p:nvSpPr>
              <p:cNvPr id="47" name="TextBox 4"/>
              <p:cNvSpPr txBox="1">
                <a:spLocks noChangeArrowheads="1"/>
              </p:cNvSpPr>
              <p:nvPr/>
            </p:nvSpPr>
            <p:spPr bwMode="auto">
              <a:xfrm>
                <a:off x="1783124" y="896129"/>
                <a:ext cx="1528120" cy="782841"/>
              </a:xfrm>
              <a:prstGeom prst="rect">
                <a:avLst/>
              </a:prstGeom>
              <a:noFill/>
              <a:ln w="9525">
                <a:noFill/>
                <a:miter lim="800000"/>
                <a:headEnd/>
                <a:tailEnd/>
              </a:ln>
            </p:spPr>
            <p:txBody>
              <a:bodyPr wrap="square">
                <a:spAutoFit/>
              </a:bodyPr>
              <a:lstStyle/>
              <a:p>
                <a:pPr algn="ctr" fontAlgn="base">
                  <a:lnSpc>
                    <a:spcPct val="98000"/>
                  </a:lnSpc>
                  <a:spcBef>
                    <a:spcPct val="0"/>
                  </a:spcBef>
                  <a:spcAft>
                    <a:spcPct val="0"/>
                  </a:spcAft>
                </a:pPr>
                <a:r>
                  <a:rPr lang="en-GB" dirty="0">
                    <a:solidFill>
                      <a:srgbClr val="4472C4">
                        <a:lumMod val="10000"/>
                      </a:srgbClr>
                    </a:solidFill>
                    <a:cs typeface="Arial" charset="0"/>
                  </a:rPr>
                  <a:t>Filtered glucose load &gt; 180¹ g/day</a:t>
                </a:r>
              </a:p>
            </p:txBody>
          </p:sp>
        </p:grpSp>
        <p:sp>
          <p:nvSpPr>
            <p:cNvPr id="45" name="Isosceles Triangle 44"/>
            <p:cNvSpPr/>
            <p:nvPr/>
          </p:nvSpPr>
          <p:spPr>
            <a:xfrm flipV="1">
              <a:off x="2450565" y="1718219"/>
              <a:ext cx="105861" cy="211278"/>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053" fontAlgn="base">
                <a:lnSpc>
                  <a:spcPct val="98000"/>
                </a:lnSpc>
                <a:spcBef>
                  <a:spcPct val="0"/>
                </a:spcBef>
                <a:spcAft>
                  <a:spcPct val="0"/>
                </a:spcAft>
                <a:defRPr/>
              </a:pPr>
              <a:endParaRPr lang="en-GB" sz="900" dirty="0">
                <a:solidFill>
                  <a:srgbClr val="4D4D4F"/>
                </a:solidFill>
                <a:cs typeface="Arial" pitchFamily="34" charset="0"/>
              </a:endParaRPr>
            </a:p>
          </p:txBody>
        </p:sp>
      </p:grpSp>
      <p:sp>
        <p:nvSpPr>
          <p:cNvPr id="49" name="Text Placeholder 9">
            <a:extLst>
              <a:ext uri="{FF2B5EF4-FFF2-40B4-BE49-F238E27FC236}">
                <a16:creationId xmlns:a16="http://schemas.microsoft.com/office/drawing/2014/main" id="{FBDDBDF8-4AB0-4896-965A-0170D564137C}"/>
              </a:ext>
            </a:extLst>
          </p:cNvPr>
          <p:cNvSpPr txBox="1">
            <a:spLocks/>
          </p:cNvSpPr>
          <p:nvPr/>
        </p:nvSpPr>
        <p:spPr>
          <a:xfrm>
            <a:off x="2090057" y="6469317"/>
            <a:ext cx="9977121" cy="430157"/>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100" dirty="0"/>
              <a:t>1-Diabetic Medicine. 2010; 27(2): 136-42.</a:t>
            </a:r>
            <a:endParaRPr lang="en-GB" sz="1100" dirty="0"/>
          </a:p>
        </p:txBody>
      </p:sp>
    </p:spTree>
    <p:extLst>
      <p:ext uri="{BB962C8B-B14F-4D97-AF65-F5344CB8AC3E}">
        <p14:creationId xmlns:p14="http://schemas.microsoft.com/office/powerpoint/2010/main" val="2633557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1300"/>
                                        <p:tgtEl>
                                          <p:spTgt spid="7"/>
                                        </p:tgtEl>
                                      </p:cBhvr>
                                    </p:animEffect>
                                  </p:childTnLst>
                                </p:cTn>
                              </p:par>
                              <p:par>
                                <p:cTn id="8" presetID="47" presetClass="entr" presetSubtype="0"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1000"/>
                                        <p:tgtEl>
                                          <p:spTgt spid="43"/>
                                        </p:tgtEl>
                                      </p:cBhvr>
                                    </p:animEffect>
                                    <p:anim calcmode="lin" valueType="num">
                                      <p:cBhvr>
                                        <p:cTn id="11" dur="1000" fill="hold"/>
                                        <p:tgtEl>
                                          <p:spTgt spid="43"/>
                                        </p:tgtEl>
                                        <p:attrNameLst>
                                          <p:attrName>ppt_x</p:attrName>
                                        </p:attrNameLst>
                                      </p:cBhvr>
                                      <p:tavLst>
                                        <p:tav tm="0">
                                          <p:val>
                                            <p:strVal val="#ppt_x"/>
                                          </p:val>
                                        </p:tav>
                                        <p:tav tm="100000">
                                          <p:val>
                                            <p:strVal val="#ppt_x"/>
                                          </p:val>
                                        </p:tav>
                                      </p:tavLst>
                                    </p:anim>
                                    <p:anim calcmode="lin" valueType="num">
                                      <p:cBhvr>
                                        <p:cTn id="12" dur="1000" fill="hold"/>
                                        <p:tgtEl>
                                          <p:spTgt spid="43"/>
                                        </p:tgtEl>
                                        <p:attrNameLst>
                                          <p:attrName>ppt_y</p:attrName>
                                        </p:attrNameLst>
                                      </p:cBhvr>
                                      <p:tavLst>
                                        <p:tav tm="0">
                                          <p:val>
                                            <p:strVal val="#ppt_y-.1"/>
                                          </p:val>
                                        </p:tav>
                                        <p:tav tm="100000">
                                          <p:val>
                                            <p:strVal val="#ppt_y"/>
                                          </p:val>
                                        </p:tav>
                                      </p:tavLst>
                                    </p:anim>
                                  </p:childTnLst>
                                </p:cTn>
                              </p:par>
                              <p:par>
                                <p:cTn id="13" presetID="18" presetClass="entr" presetSubtype="9" fill="hold" nodeType="withEffect">
                                  <p:stCondLst>
                                    <p:cond delay="2100"/>
                                  </p:stCondLst>
                                  <p:childTnLst>
                                    <p:set>
                                      <p:cBhvr>
                                        <p:cTn id="14" dur="1" fill="hold">
                                          <p:stCondLst>
                                            <p:cond delay="0"/>
                                          </p:stCondLst>
                                        </p:cTn>
                                        <p:tgtEl>
                                          <p:spTgt spid="6"/>
                                        </p:tgtEl>
                                        <p:attrNameLst>
                                          <p:attrName>style.visibility</p:attrName>
                                        </p:attrNameLst>
                                      </p:cBhvr>
                                      <p:to>
                                        <p:strVal val="visible"/>
                                      </p:to>
                                    </p:set>
                                    <p:animEffect transition="in" filter="strips(upLeft)">
                                      <p:cBhvr>
                                        <p:cTn id="15" dur="1200"/>
                                        <p:tgtEl>
                                          <p:spTgt spid="6"/>
                                        </p:tgtEl>
                                      </p:cBhvr>
                                    </p:animEffect>
                                  </p:childTnLst>
                                </p:cTn>
                              </p:par>
                              <p:par>
                                <p:cTn id="16" presetID="18" presetClass="entr" presetSubtype="6" fill="hold" nodeType="withEffect">
                                  <p:stCondLst>
                                    <p:cond delay="3200"/>
                                  </p:stCondLst>
                                  <p:childTnLst>
                                    <p:set>
                                      <p:cBhvr>
                                        <p:cTn id="17" dur="1" fill="hold">
                                          <p:stCondLst>
                                            <p:cond delay="0"/>
                                          </p:stCondLst>
                                        </p:cTn>
                                        <p:tgtEl>
                                          <p:spTgt spid="9"/>
                                        </p:tgtEl>
                                        <p:attrNameLst>
                                          <p:attrName>style.visibility</p:attrName>
                                        </p:attrNameLst>
                                      </p:cBhvr>
                                      <p:to>
                                        <p:strVal val="visible"/>
                                      </p:to>
                                    </p:set>
                                    <p:animEffect transition="in" filter="strips(downRight)">
                                      <p:cBhvr>
                                        <p:cTn id="18" dur="1400"/>
                                        <p:tgtEl>
                                          <p:spTgt spid="9"/>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200"/>
                                        <p:tgtEl>
                                          <p:spTgt spid="11"/>
                                        </p:tgtEl>
                                      </p:cBhvr>
                                    </p:animEffect>
                                  </p:childTnLst>
                                </p:cTn>
                              </p:par>
                              <p:par>
                                <p:cTn id="22" presetID="10" presetClass="entr" presetSubtype="0" fill="hold" grpId="1"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1"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700"/>
                                        <p:tgtEl>
                                          <p:spTgt spid="13"/>
                                        </p:tgtEl>
                                      </p:cBhvr>
                                    </p:animEffect>
                                  </p:childTnLst>
                                </p:cTn>
                              </p:par>
                              <p:par>
                                <p:cTn id="28" presetID="10" presetClass="entr" presetSubtype="0" fill="hold" grpId="1"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300"/>
                                        <p:tgtEl>
                                          <p:spTgt spid="14"/>
                                        </p:tgtEl>
                                      </p:cBhvr>
                                    </p:animEffect>
                                  </p:childTnLst>
                                </p:cTn>
                              </p:par>
                              <p:par>
                                <p:cTn id="31" presetID="10" presetClass="entr" presetSubtype="0" fill="hold" grpId="1"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900"/>
                                        <p:tgtEl>
                                          <p:spTgt spid="15"/>
                                        </p:tgtEl>
                                      </p:cBhvr>
                                    </p:animEffect>
                                  </p:childTnLst>
                                </p:cTn>
                              </p:par>
                              <p:par>
                                <p:cTn id="34" presetID="10" presetClass="entr" presetSubtype="0" fill="hold" grpId="1"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700"/>
                                        <p:tgtEl>
                                          <p:spTgt spid="16"/>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600"/>
                                        <p:tgtEl>
                                          <p:spTgt spid="17"/>
                                        </p:tgtEl>
                                      </p:cBhvr>
                                    </p:animEffect>
                                  </p:childTnLst>
                                </p:cTn>
                              </p:par>
                              <p:par>
                                <p:cTn id="40" presetID="10" presetClass="entr" presetSubtype="0" fill="hold" grpId="1"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grpId="1" nodeType="withEffect">
                                  <p:stCondLst>
                                    <p:cond delay="20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1" nodeType="withEffect">
                                  <p:stCondLst>
                                    <p:cond delay="10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grpId="1"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600"/>
                                        <p:tgtEl>
                                          <p:spTgt spid="21"/>
                                        </p:tgtEl>
                                      </p:cBhvr>
                                    </p:animEffect>
                                  </p:childTnLst>
                                </p:cTn>
                              </p:par>
                              <p:par>
                                <p:cTn id="52" presetID="10" presetClass="entr" presetSubtype="0" fill="hold" grpId="1"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par>
                                <p:cTn id="55" presetID="10" presetClass="entr" presetSubtype="0" fill="hold" grpId="1"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par>
                                <p:cTn id="58" presetID="0" presetClass="path" presetSubtype="0" accel="50000" decel="50000" fill="hold" grpId="0" nodeType="withEffect">
                                  <p:stCondLst>
                                    <p:cond delay="0"/>
                                  </p:stCondLst>
                                  <p:childTnLst>
                                    <p:animMotion origin="layout" path="M 1.94444E-6 1.85185E-6 L 0.03906 0.0375 L 0.14462 0.04954 L 0.20781 0.11065 L 0.22396 0.14166 L 0.26007 0.11065 L 0.27656 0.12731 L 0.29722 0.1331 L 0.3184 0.1118 L 0.31927 0.16088 L 0.28958 0.15717 L 0.25764 0.17963 " pathEditMode="relative" rAng="0" ptsTypes="AAAAAAAAAAAA">
                                      <p:cBhvr>
                                        <p:cTn id="59" dur="2500" fill="hold"/>
                                        <p:tgtEl>
                                          <p:spTgt spid="11"/>
                                        </p:tgtEl>
                                        <p:attrNameLst>
                                          <p:attrName>ppt_x</p:attrName>
                                          <p:attrName>ppt_y</p:attrName>
                                        </p:attrNameLst>
                                      </p:cBhvr>
                                      <p:rCtr x="15955" y="8981"/>
                                    </p:animMotion>
                                  </p:childTnLst>
                                </p:cTn>
                              </p:par>
                              <p:par>
                                <p:cTn id="60" presetID="0" presetClass="path" presetSubtype="0" accel="50000" decel="50000" fill="hold" grpId="0" nodeType="withEffect">
                                  <p:stCondLst>
                                    <p:cond delay="0"/>
                                  </p:stCondLst>
                                  <p:childTnLst>
                                    <p:animMotion origin="layout" path="M 1.38889E-6 -1.48148E-6 L 0.05816 0.02708 L 0.13663 0.04329 L 0.20417 0.09884 L 0.21719 0.12755 L 0.25538 0.09977 L 0.28733 0.12199 L 0.31215 0.10139 L 0.31007 0.1456 L 0.28055 0.14722 L 0.22483 0.17847 L 0.22309 0.20949 " pathEditMode="relative" rAng="0" ptsTypes="AAAAAAAAAAAA">
                                      <p:cBhvr>
                                        <p:cTn id="61" dur="3400" fill="hold"/>
                                        <p:tgtEl>
                                          <p:spTgt spid="12"/>
                                        </p:tgtEl>
                                        <p:attrNameLst>
                                          <p:attrName>ppt_x</p:attrName>
                                          <p:attrName>ppt_y</p:attrName>
                                        </p:attrNameLst>
                                      </p:cBhvr>
                                      <p:rCtr x="15608" y="10463"/>
                                    </p:animMotion>
                                  </p:childTnLst>
                                </p:cTn>
                              </p:par>
                              <p:par>
                                <p:cTn id="62" presetID="0" presetClass="path" presetSubtype="0" accel="50000" decel="50000" fill="hold" grpId="0" nodeType="withEffect">
                                  <p:stCondLst>
                                    <p:cond delay="400"/>
                                  </p:stCondLst>
                                  <p:childTnLst>
                                    <p:animMotion origin="layout" path="M 3.61111E-6 1.85185E-6 L 0.02777 0.05254 L 0.08107 0.11366 L 0.10139 0.11898 L 0.11527 0.14143 L 0.14149 0.11643 L 0.18055 0.14259 L 0.20625 0.11898 L 0.20382 0.16643 L 0.15191 0.17477 L 0.11527 0.21597 " pathEditMode="relative" rAng="0" ptsTypes="AAAAAAAAAAA">
                                      <p:cBhvr>
                                        <p:cTn id="63" dur="2300" fill="hold"/>
                                        <p:tgtEl>
                                          <p:spTgt spid="13"/>
                                        </p:tgtEl>
                                        <p:attrNameLst>
                                          <p:attrName>ppt_x</p:attrName>
                                          <p:attrName>ppt_y</p:attrName>
                                        </p:attrNameLst>
                                      </p:cBhvr>
                                      <p:rCtr x="10312" y="10787"/>
                                    </p:animMotion>
                                  </p:childTnLst>
                                </p:cTn>
                              </p:par>
                              <p:par>
                                <p:cTn id="64" presetID="0" presetClass="path" presetSubtype="0" accel="50000" decel="50000" fill="hold" grpId="0" nodeType="withEffect">
                                  <p:stCondLst>
                                    <p:cond delay="400"/>
                                  </p:stCondLst>
                                  <p:childTnLst>
                                    <p:animMotion origin="layout" path="M -2.5E-6 -3.33333E-6 L 0.05677 0.03426 L 0.09636 0.06088 L 0.10972 0.09445 L 0.14931 0.06459 L 0.18438 0.08704 L 0.20677 0.06736 L 0.20365 0.1169 L 0.16615 0.11436 L 0.13941 0.13195 " pathEditMode="relative" rAng="0" ptsTypes="AAAAAAAAAA">
                                      <p:cBhvr>
                                        <p:cTn id="65" dur="2300" fill="hold"/>
                                        <p:tgtEl>
                                          <p:spTgt spid="14"/>
                                        </p:tgtEl>
                                        <p:attrNameLst>
                                          <p:attrName>ppt_x</p:attrName>
                                          <p:attrName>ppt_y</p:attrName>
                                        </p:attrNameLst>
                                      </p:cBhvr>
                                      <p:rCtr x="10330" y="6597"/>
                                    </p:animMotion>
                                  </p:childTnLst>
                                </p:cTn>
                              </p:par>
                              <p:par>
                                <p:cTn id="66" presetID="0" presetClass="path" presetSubtype="0" accel="50000" decel="50000" fill="hold" grpId="0" nodeType="withEffect">
                                  <p:stCondLst>
                                    <p:cond delay="500"/>
                                  </p:stCondLst>
                                  <p:childTnLst>
                                    <p:animMotion origin="layout" path="M 1.38889E-6 -4.81481E-6 L 0.0375 0.04746 L 0.08333 0.09746 L 0.09462 0.125 L 0.14028 0.09514 L 0.16423 0.12014 L 0.18385 0.09514 L 0.19618 0.1132 L 0.18733 0.14885 L 0.16024 0.14422 L 0.1342 0.15649 " pathEditMode="relative" rAng="0" ptsTypes="AAAAAAAAAAA">
                                      <p:cBhvr>
                                        <p:cTn id="67" dur="1900" fill="hold"/>
                                        <p:tgtEl>
                                          <p:spTgt spid="15"/>
                                        </p:tgtEl>
                                        <p:attrNameLst>
                                          <p:attrName>ppt_x</p:attrName>
                                          <p:attrName>ppt_y</p:attrName>
                                        </p:attrNameLst>
                                      </p:cBhvr>
                                      <p:rCtr x="9809" y="7824"/>
                                    </p:animMotion>
                                  </p:childTnLst>
                                </p:cTn>
                              </p:par>
                              <p:par>
                                <p:cTn id="68" presetID="0" presetClass="path" presetSubtype="0" accel="50000" decel="50000" fill="hold" grpId="0" nodeType="withEffect">
                                  <p:stCondLst>
                                    <p:cond delay="500"/>
                                  </p:stCondLst>
                                  <p:childTnLst>
                                    <p:animMotion origin="layout" path="M -4.72222E-6 7.40741E-7 L 0.0375 0.05231 L 0.09584 0.09375 L 0.11164 0.11782 L 0.15053 0.09491 L 0.18178 0.12153 L 0.20139 0.09768 L 0.2033 0.14282 L 0.17223 0.14444 L 0.1408 0.16018 L 0.11494 0.21574 L 0.11337 0.23356 " pathEditMode="relative" rAng="0" ptsTypes="AAAAAAAAAAAA">
                                      <p:cBhvr>
                                        <p:cTn id="69" dur="2100" fill="hold"/>
                                        <p:tgtEl>
                                          <p:spTgt spid="17"/>
                                        </p:tgtEl>
                                        <p:attrNameLst>
                                          <p:attrName>ppt_x</p:attrName>
                                          <p:attrName>ppt_y</p:attrName>
                                        </p:attrNameLst>
                                      </p:cBhvr>
                                      <p:rCtr x="10156" y="11667"/>
                                    </p:animMotion>
                                  </p:childTnLst>
                                </p:cTn>
                              </p:par>
                              <p:par>
                                <p:cTn id="70" presetID="0" presetClass="path" presetSubtype="0" fill="hold" grpId="0" nodeType="withEffect">
                                  <p:stCondLst>
                                    <p:cond delay="400"/>
                                  </p:stCondLst>
                                  <p:childTnLst>
                                    <p:animMotion origin="layout" path="M 4.44444E-6 3.7037E-6 L 0.13142 0.14074 L 0.14652 0.11088 L 0.17309 0.12176 L 0.21458 0.1243 L 0.21215 0.16018 L 0.18298 0.1574 L 0.17378 0.1831 L 0.14774 0.18889 L 0.15277 0.3706 L 0.15798 0.56319 L 0.21319 0.58588 L 0.25972 0.54421 L 0.26111 0.22893 L 0.29652 0.19143 L 0.32673 0.21226 L 0.34218 0.13634 L 0.40798 0.12615 L 0.44305 0.15648 L 0.46111 0.09143 L 0.45486 0.02754 L 0.48402 0.02754 L 0.48715 0.2206 L 0.48298 0.31504 L 0.4934 0.59421 " pathEditMode="relative" rAng="0" ptsTypes="AAAAAAAAAAAAAAAAAAAAAAAAA">
                                      <p:cBhvr>
                                        <p:cTn id="71" dur="5800" fill="hold"/>
                                        <p:tgtEl>
                                          <p:spTgt spid="18"/>
                                        </p:tgtEl>
                                        <p:attrNameLst>
                                          <p:attrName>ppt_x</p:attrName>
                                          <p:attrName>ppt_y</p:attrName>
                                        </p:attrNameLst>
                                      </p:cBhvr>
                                      <p:rCtr x="24670" y="29699"/>
                                    </p:animMotion>
                                  </p:childTnLst>
                                </p:cTn>
                              </p:par>
                              <p:par>
                                <p:cTn id="72" presetID="0" presetClass="path" presetSubtype="0" fill="hold" grpId="0" nodeType="withEffect">
                                  <p:stCondLst>
                                    <p:cond delay="800"/>
                                  </p:stCondLst>
                                  <p:childTnLst>
                                    <p:animMotion origin="layout" path="M -0.01666 -0.02408 L 0.11476 0.11667 L 0.12986 0.0868 L 0.15643 0.09768 L 0.19792 0.10023 L 0.19549 0.13611 L 0.16632 0.13333 L 0.15712 0.15903 L 0.13108 0.16481 L 0.13611 0.34653 L 0.14132 0.53912 L 0.19653 0.5618 L 0.24306 0.52014 L 0.24445 0.20486 L 0.27986 0.16736 L 0.31007 0.18819 L 0.32552 0.11227 L 0.39132 0.10208 L 0.42639 0.13241 L 0.44445 0.06736 L 0.4382 0.00347 L 0.46736 0.00347 L 0.47049 0.19653 L 0.46632 0.29097 L 0.47674 0.57014 " pathEditMode="relative" rAng="0" ptsTypes="AAAAAAAAAAAAAAAAAAAAAAAAA">
                                      <p:cBhvr>
                                        <p:cTn id="73" dur="5800" fill="hold"/>
                                        <p:tgtEl>
                                          <p:spTgt spid="19"/>
                                        </p:tgtEl>
                                        <p:attrNameLst>
                                          <p:attrName>ppt_x</p:attrName>
                                          <p:attrName>ppt_y</p:attrName>
                                        </p:attrNameLst>
                                      </p:cBhvr>
                                      <p:rCtr x="24670" y="29699"/>
                                    </p:animMotion>
                                  </p:childTnLst>
                                </p:cTn>
                              </p:par>
                              <p:par>
                                <p:cTn id="74" presetID="0" presetClass="path" presetSubtype="0" fill="hold" grpId="0" nodeType="withEffect">
                                  <p:stCondLst>
                                    <p:cond delay="600"/>
                                  </p:stCondLst>
                                  <p:childTnLst>
                                    <p:animMotion origin="layout" path="M -0.01666 -0.02408 L 0.11476 0.11667 L 0.12986 0.0868 L 0.15643 0.09768 L 0.19792 0.10023 L 0.19549 0.13611 L 0.16632 0.13333 L 0.15712 0.15903 L 0.13108 0.16481 L 0.13611 0.34653 L 0.14132 0.53912 L 0.19653 0.5618 L 0.24306 0.52014 L 0.24445 0.20486 L 0.27986 0.16736 L 0.31007 0.18819 L 0.32552 0.11227 L 0.39132 0.10208 L 0.42639 0.13241 L 0.44445 0.06736 L 0.4382 0.00347 L 0.46736 0.00347 L 0.47049 0.19653 L 0.46632 0.29097 L 0.47674 0.57014 " pathEditMode="relative" rAng="0" ptsTypes="AAAAAAAAAAAAAAAAAAAAAAAAA">
                                      <p:cBhvr>
                                        <p:cTn id="75" dur="5800" fill="hold"/>
                                        <p:tgtEl>
                                          <p:spTgt spid="20"/>
                                        </p:tgtEl>
                                        <p:attrNameLst>
                                          <p:attrName>ppt_x</p:attrName>
                                          <p:attrName>ppt_y</p:attrName>
                                        </p:attrNameLst>
                                      </p:cBhvr>
                                      <p:rCtr x="24670" y="29699"/>
                                    </p:animMotion>
                                  </p:childTnLst>
                                </p:cTn>
                              </p:par>
                              <p:par>
                                <p:cTn id="76" presetID="0" presetClass="path" presetSubtype="0" fill="hold" grpId="0" nodeType="withEffect">
                                  <p:stCondLst>
                                    <p:cond delay="400"/>
                                  </p:stCondLst>
                                  <p:childTnLst>
                                    <p:animMotion origin="layout" path="M 1.11111E-6 -3.7037E-6 L 0.11146 0.07662 L 0.13038 0.10186 L 0.16285 0.07848 L 0.19635 0.09792 L 0.21389 0.075 L 0.21667 0.12732 L 0.19028 0.12616 L 0.14792 0.14514 L 0.13472 0.17732 L 0.13472 0.2051 " pathEditMode="relative" rAng="0" ptsTypes="AAAAAAAAAAA">
                                      <p:cBhvr>
                                        <p:cTn id="77" dur="2000" fill="hold"/>
                                        <p:tgtEl>
                                          <p:spTgt spid="21"/>
                                        </p:tgtEl>
                                        <p:attrNameLst>
                                          <p:attrName>ppt_x</p:attrName>
                                          <p:attrName>ppt_y</p:attrName>
                                        </p:attrNameLst>
                                      </p:cBhvr>
                                      <p:rCtr x="10833" y="10255"/>
                                    </p:animMotion>
                                  </p:childTnLst>
                                </p:cTn>
                              </p:par>
                              <p:par>
                                <p:cTn id="78" presetID="0" presetClass="path" presetSubtype="0" fill="hold" grpId="0" nodeType="withEffect">
                                  <p:stCondLst>
                                    <p:cond delay="400"/>
                                  </p:stCondLst>
                                  <p:childTnLst>
                                    <p:animMotion origin="layout" path="M 1.66667E-6 2.59259E-6 L 0.12517 0.09953 L 0.13767 0.12639 L 0.17969 0.09514 L 0.20972 0.12014 L 0.23316 0.1 L 0.23524 0.13727 L 0.18281 0.15208 L 0.15191 0.18078 " pathEditMode="relative" rAng="0" ptsTypes="AAAAAAAAA">
                                      <p:cBhvr>
                                        <p:cTn id="79" dur="1600" fill="hold"/>
                                        <p:tgtEl>
                                          <p:spTgt spid="22"/>
                                        </p:tgtEl>
                                        <p:attrNameLst>
                                          <p:attrName>ppt_x</p:attrName>
                                          <p:attrName>ppt_y</p:attrName>
                                        </p:attrNameLst>
                                      </p:cBhvr>
                                      <p:rCtr x="11753" y="9028"/>
                                    </p:animMotion>
                                  </p:childTnLst>
                                </p:cTn>
                              </p:par>
                              <p:par>
                                <p:cTn id="80" presetID="0" presetClass="path" presetSubtype="0" fill="hold" grpId="0" nodeType="withEffect">
                                  <p:stCondLst>
                                    <p:cond delay="400"/>
                                  </p:stCondLst>
                                  <p:childTnLst>
                                    <p:animMotion origin="layout" path="M -3.05556E-6 -3.7037E-6 L 0.11059 0.0963 L 0.12726 0.12292 L 0.15539 0.09051 L 0.19254 0.11875 L 0.21806 0.0963 L 0.2165 0.14329 L 0.18455 0.14375 L 0.14688 0.16274 L 0.12934 0.21621 " pathEditMode="relative" rAng="0" ptsTypes="AAAAAAAAAA">
                                      <p:cBhvr>
                                        <p:cTn id="81" dur="1900" fill="hold"/>
                                        <p:tgtEl>
                                          <p:spTgt spid="23"/>
                                        </p:tgtEl>
                                        <p:attrNameLst>
                                          <p:attrName>ppt_x</p:attrName>
                                          <p:attrName>ppt_y</p:attrName>
                                        </p:attrNameLst>
                                      </p:cBhvr>
                                      <p:rCtr x="10903" y="10810"/>
                                    </p:animMotion>
                                  </p:childTnLst>
                                </p:cTn>
                              </p:par>
                              <p:par>
                                <p:cTn id="82" presetID="0" presetClass="path" presetSubtype="0" accel="50000" decel="50000" fill="hold" grpId="0" nodeType="withEffect">
                                  <p:stCondLst>
                                    <p:cond delay="0"/>
                                  </p:stCondLst>
                                  <p:childTnLst>
                                    <p:animMotion origin="layout" path="M 3.61111E-6 -1.85185E-6 L 0.05816 0.02709 L 0.1059 0.01273 L 0.1802 0.0757 L 0.19375 0.10602 L 0.23385 0.07685 L 0.26545 0.10139 L 0.28906 0.08102 L 0.29062 0.11898 L 0.25937 0.12593 L 0.20486 0.16597 L 0.21649 0.26366 L 0.21475 0.35255 L 0.21389 0.4581 " pathEditMode="relative" rAng="0" ptsTypes="AAAAAAAAAAAAAA">
                                      <p:cBhvr>
                                        <p:cTn id="83" dur="4400" fill="hold"/>
                                        <p:tgtEl>
                                          <p:spTgt spid="16"/>
                                        </p:tgtEl>
                                        <p:attrNameLst>
                                          <p:attrName>ppt_x</p:attrName>
                                          <p:attrName>ppt_y</p:attrName>
                                        </p:attrNameLst>
                                      </p:cBhvr>
                                      <p:rCtr x="14531" y="22894"/>
                                    </p:animMotion>
                                  </p:childTnLst>
                                </p:cTn>
                              </p:par>
                              <p:par>
                                <p:cTn id="84" presetID="10" presetClass="entr" presetSubtype="0" fill="hold" nodeType="with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fade">
                                      <p:cBhvr>
                                        <p:cTn id="86" dur="700"/>
                                        <p:tgtEl>
                                          <p:spTgt spid="8"/>
                                        </p:tgtEl>
                                      </p:cBhvr>
                                    </p:animEffect>
                                  </p:childTnLst>
                                </p:cTn>
                              </p:par>
                              <p:par>
                                <p:cTn id="87" presetID="10" presetClass="entr" presetSubtype="0" fill="hold" nodeType="withEffect">
                                  <p:stCondLst>
                                    <p:cond delay="90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2000"/>
                                        <p:tgtEl>
                                          <p:spTgt spid="24"/>
                                        </p:tgtEl>
                                      </p:cBhvr>
                                    </p:animEffect>
                                  </p:childTnLst>
                                </p:cTn>
                              </p:par>
                              <p:par>
                                <p:cTn id="90" presetID="10" presetClass="exit" presetSubtype="0" fill="hold" grpId="2" nodeType="withEffect">
                                  <p:stCondLst>
                                    <p:cond delay="2800"/>
                                  </p:stCondLst>
                                  <p:childTnLst>
                                    <p:animEffect transition="out" filter="fade">
                                      <p:cBhvr>
                                        <p:cTn id="91" dur="1000"/>
                                        <p:tgtEl>
                                          <p:spTgt spid="11"/>
                                        </p:tgtEl>
                                      </p:cBhvr>
                                    </p:animEffect>
                                    <p:set>
                                      <p:cBhvr>
                                        <p:cTn id="92" dur="1" fill="hold">
                                          <p:stCondLst>
                                            <p:cond delay="999"/>
                                          </p:stCondLst>
                                        </p:cTn>
                                        <p:tgtEl>
                                          <p:spTgt spid="11"/>
                                        </p:tgtEl>
                                        <p:attrNameLst>
                                          <p:attrName>style.visibility</p:attrName>
                                        </p:attrNameLst>
                                      </p:cBhvr>
                                      <p:to>
                                        <p:strVal val="hidden"/>
                                      </p:to>
                                    </p:set>
                                  </p:childTnLst>
                                </p:cTn>
                              </p:par>
                              <p:par>
                                <p:cTn id="93" presetID="10" presetClass="exit" presetSubtype="0" fill="hold" grpId="2" nodeType="withEffect">
                                  <p:stCondLst>
                                    <p:cond delay="1800"/>
                                  </p:stCondLst>
                                  <p:childTnLst>
                                    <p:animEffect transition="out" filter="fade">
                                      <p:cBhvr>
                                        <p:cTn id="94" dur="1000"/>
                                        <p:tgtEl>
                                          <p:spTgt spid="12"/>
                                        </p:tgtEl>
                                      </p:cBhvr>
                                    </p:animEffect>
                                    <p:set>
                                      <p:cBhvr>
                                        <p:cTn id="95" dur="1" fill="hold">
                                          <p:stCondLst>
                                            <p:cond delay="999"/>
                                          </p:stCondLst>
                                        </p:cTn>
                                        <p:tgtEl>
                                          <p:spTgt spid="12"/>
                                        </p:tgtEl>
                                        <p:attrNameLst>
                                          <p:attrName>style.visibility</p:attrName>
                                        </p:attrNameLst>
                                      </p:cBhvr>
                                      <p:to>
                                        <p:strVal val="hidden"/>
                                      </p:to>
                                    </p:set>
                                  </p:childTnLst>
                                </p:cTn>
                              </p:par>
                              <p:par>
                                <p:cTn id="96" presetID="10" presetClass="exit" presetSubtype="0" fill="hold" grpId="2" nodeType="withEffect">
                                  <p:stCondLst>
                                    <p:cond delay="2100"/>
                                  </p:stCondLst>
                                  <p:childTnLst>
                                    <p:animEffect transition="out" filter="fade">
                                      <p:cBhvr>
                                        <p:cTn id="97" dur="1000"/>
                                        <p:tgtEl>
                                          <p:spTgt spid="13"/>
                                        </p:tgtEl>
                                      </p:cBhvr>
                                    </p:animEffect>
                                    <p:set>
                                      <p:cBhvr>
                                        <p:cTn id="98" dur="1" fill="hold">
                                          <p:stCondLst>
                                            <p:cond delay="999"/>
                                          </p:stCondLst>
                                        </p:cTn>
                                        <p:tgtEl>
                                          <p:spTgt spid="13"/>
                                        </p:tgtEl>
                                        <p:attrNameLst>
                                          <p:attrName>style.visibility</p:attrName>
                                        </p:attrNameLst>
                                      </p:cBhvr>
                                      <p:to>
                                        <p:strVal val="hidden"/>
                                      </p:to>
                                    </p:set>
                                  </p:childTnLst>
                                </p:cTn>
                              </p:par>
                              <p:par>
                                <p:cTn id="99" presetID="10" presetClass="exit" presetSubtype="0" fill="hold" grpId="2" nodeType="withEffect">
                                  <p:stCondLst>
                                    <p:cond delay="2300"/>
                                  </p:stCondLst>
                                  <p:childTnLst>
                                    <p:animEffect transition="out" filter="fade">
                                      <p:cBhvr>
                                        <p:cTn id="100" dur="1000"/>
                                        <p:tgtEl>
                                          <p:spTgt spid="14"/>
                                        </p:tgtEl>
                                      </p:cBhvr>
                                    </p:animEffect>
                                    <p:set>
                                      <p:cBhvr>
                                        <p:cTn id="101" dur="1" fill="hold">
                                          <p:stCondLst>
                                            <p:cond delay="999"/>
                                          </p:stCondLst>
                                        </p:cTn>
                                        <p:tgtEl>
                                          <p:spTgt spid="14"/>
                                        </p:tgtEl>
                                        <p:attrNameLst>
                                          <p:attrName>style.visibility</p:attrName>
                                        </p:attrNameLst>
                                      </p:cBhvr>
                                      <p:to>
                                        <p:strVal val="hidden"/>
                                      </p:to>
                                    </p:set>
                                  </p:childTnLst>
                                </p:cTn>
                              </p:par>
                              <p:par>
                                <p:cTn id="102" presetID="10" presetClass="exit" presetSubtype="0" fill="hold" grpId="2" nodeType="withEffect">
                                  <p:stCondLst>
                                    <p:cond delay="2200"/>
                                  </p:stCondLst>
                                  <p:childTnLst>
                                    <p:animEffect transition="out" filter="fade">
                                      <p:cBhvr>
                                        <p:cTn id="103" dur="1000"/>
                                        <p:tgtEl>
                                          <p:spTgt spid="15"/>
                                        </p:tgtEl>
                                      </p:cBhvr>
                                    </p:animEffect>
                                    <p:set>
                                      <p:cBhvr>
                                        <p:cTn id="104" dur="1" fill="hold">
                                          <p:stCondLst>
                                            <p:cond delay="999"/>
                                          </p:stCondLst>
                                        </p:cTn>
                                        <p:tgtEl>
                                          <p:spTgt spid="15"/>
                                        </p:tgtEl>
                                        <p:attrNameLst>
                                          <p:attrName>style.visibility</p:attrName>
                                        </p:attrNameLst>
                                      </p:cBhvr>
                                      <p:to>
                                        <p:strVal val="hidden"/>
                                      </p:to>
                                    </p:set>
                                  </p:childTnLst>
                                </p:cTn>
                              </p:par>
                              <p:par>
                                <p:cTn id="105" presetID="10" presetClass="exit" presetSubtype="0" fill="hold" grpId="2" nodeType="withEffect">
                                  <p:stCondLst>
                                    <p:cond delay="3700"/>
                                  </p:stCondLst>
                                  <p:childTnLst>
                                    <p:animEffect transition="out" filter="fade">
                                      <p:cBhvr>
                                        <p:cTn id="106" dur="1000"/>
                                        <p:tgtEl>
                                          <p:spTgt spid="16"/>
                                        </p:tgtEl>
                                      </p:cBhvr>
                                    </p:animEffect>
                                    <p:set>
                                      <p:cBhvr>
                                        <p:cTn id="107" dur="1" fill="hold">
                                          <p:stCondLst>
                                            <p:cond delay="999"/>
                                          </p:stCondLst>
                                        </p:cTn>
                                        <p:tgtEl>
                                          <p:spTgt spid="16"/>
                                        </p:tgtEl>
                                        <p:attrNameLst>
                                          <p:attrName>style.visibility</p:attrName>
                                        </p:attrNameLst>
                                      </p:cBhvr>
                                      <p:to>
                                        <p:strVal val="hidden"/>
                                      </p:to>
                                    </p:set>
                                  </p:childTnLst>
                                </p:cTn>
                              </p:par>
                              <p:par>
                                <p:cTn id="108" presetID="10" presetClass="exit" presetSubtype="0" fill="hold" grpId="2" nodeType="withEffect">
                                  <p:stCondLst>
                                    <p:cond delay="3200"/>
                                  </p:stCondLst>
                                  <p:childTnLst>
                                    <p:animEffect transition="out" filter="fade">
                                      <p:cBhvr>
                                        <p:cTn id="109" dur="1000"/>
                                        <p:tgtEl>
                                          <p:spTgt spid="17"/>
                                        </p:tgtEl>
                                      </p:cBhvr>
                                    </p:animEffect>
                                    <p:set>
                                      <p:cBhvr>
                                        <p:cTn id="110" dur="1" fill="hold">
                                          <p:stCondLst>
                                            <p:cond delay="999"/>
                                          </p:stCondLst>
                                        </p:cTn>
                                        <p:tgtEl>
                                          <p:spTgt spid="17"/>
                                        </p:tgtEl>
                                        <p:attrNameLst>
                                          <p:attrName>style.visibility</p:attrName>
                                        </p:attrNameLst>
                                      </p:cBhvr>
                                      <p:to>
                                        <p:strVal val="hidden"/>
                                      </p:to>
                                    </p:set>
                                  </p:childTnLst>
                                </p:cTn>
                              </p:par>
                              <p:par>
                                <p:cTn id="111" presetID="10" presetClass="exit" presetSubtype="0" fill="hold" grpId="2" nodeType="withEffect">
                                  <p:stCondLst>
                                    <p:cond delay="7100"/>
                                  </p:stCondLst>
                                  <p:childTnLst>
                                    <p:animEffect transition="out" filter="fade">
                                      <p:cBhvr>
                                        <p:cTn id="112" dur="1000"/>
                                        <p:tgtEl>
                                          <p:spTgt spid="18"/>
                                        </p:tgtEl>
                                      </p:cBhvr>
                                    </p:animEffect>
                                    <p:set>
                                      <p:cBhvr>
                                        <p:cTn id="113" dur="1" fill="hold">
                                          <p:stCondLst>
                                            <p:cond delay="999"/>
                                          </p:stCondLst>
                                        </p:cTn>
                                        <p:tgtEl>
                                          <p:spTgt spid="18"/>
                                        </p:tgtEl>
                                        <p:attrNameLst>
                                          <p:attrName>style.visibility</p:attrName>
                                        </p:attrNameLst>
                                      </p:cBhvr>
                                      <p:to>
                                        <p:strVal val="hidden"/>
                                      </p:to>
                                    </p:set>
                                  </p:childTnLst>
                                </p:cTn>
                              </p:par>
                              <p:par>
                                <p:cTn id="114" presetID="10" presetClass="exit" presetSubtype="0" fill="hold" grpId="2" nodeType="withEffect">
                                  <p:stCondLst>
                                    <p:cond delay="7100"/>
                                  </p:stCondLst>
                                  <p:childTnLst>
                                    <p:animEffect transition="out" filter="fade">
                                      <p:cBhvr>
                                        <p:cTn id="115" dur="1000"/>
                                        <p:tgtEl>
                                          <p:spTgt spid="19"/>
                                        </p:tgtEl>
                                      </p:cBhvr>
                                    </p:animEffect>
                                    <p:set>
                                      <p:cBhvr>
                                        <p:cTn id="116" dur="1" fill="hold">
                                          <p:stCondLst>
                                            <p:cond delay="999"/>
                                          </p:stCondLst>
                                        </p:cTn>
                                        <p:tgtEl>
                                          <p:spTgt spid="19"/>
                                        </p:tgtEl>
                                        <p:attrNameLst>
                                          <p:attrName>style.visibility</p:attrName>
                                        </p:attrNameLst>
                                      </p:cBhvr>
                                      <p:to>
                                        <p:strVal val="hidden"/>
                                      </p:to>
                                    </p:set>
                                  </p:childTnLst>
                                </p:cTn>
                              </p:par>
                              <p:par>
                                <p:cTn id="117" presetID="10" presetClass="exit" presetSubtype="0" fill="hold" grpId="2" nodeType="withEffect">
                                  <p:stCondLst>
                                    <p:cond delay="7100"/>
                                  </p:stCondLst>
                                  <p:childTnLst>
                                    <p:animEffect transition="out" filter="fade">
                                      <p:cBhvr>
                                        <p:cTn id="118" dur="1000"/>
                                        <p:tgtEl>
                                          <p:spTgt spid="20"/>
                                        </p:tgtEl>
                                      </p:cBhvr>
                                    </p:animEffect>
                                    <p:set>
                                      <p:cBhvr>
                                        <p:cTn id="119" dur="1" fill="hold">
                                          <p:stCondLst>
                                            <p:cond delay="999"/>
                                          </p:stCondLst>
                                        </p:cTn>
                                        <p:tgtEl>
                                          <p:spTgt spid="20"/>
                                        </p:tgtEl>
                                        <p:attrNameLst>
                                          <p:attrName>style.visibility</p:attrName>
                                        </p:attrNameLst>
                                      </p:cBhvr>
                                      <p:to>
                                        <p:strVal val="hidden"/>
                                      </p:to>
                                    </p:set>
                                  </p:childTnLst>
                                </p:cTn>
                              </p:par>
                              <p:par>
                                <p:cTn id="120" presetID="10" presetClass="exit" presetSubtype="0" fill="hold" grpId="2" nodeType="withEffect">
                                  <p:stCondLst>
                                    <p:cond delay="2700"/>
                                  </p:stCondLst>
                                  <p:childTnLst>
                                    <p:animEffect transition="out" filter="fade">
                                      <p:cBhvr>
                                        <p:cTn id="121" dur="1000"/>
                                        <p:tgtEl>
                                          <p:spTgt spid="21"/>
                                        </p:tgtEl>
                                      </p:cBhvr>
                                    </p:animEffect>
                                    <p:set>
                                      <p:cBhvr>
                                        <p:cTn id="122" dur="1" fill="hold">
                                          <p:stCondLst>
                                            <p:cond delay="999"/>
                                          </p:stCondLst>
                                        </p:cTn>
                                        <p:tgtEl>
                                          <p:spTgt spid="21"/>
                                        </p:tgtEl>
                                        <p:attrNameLst>
                                          <p:attrName>style.visibility</p:attrName>
                                        </p:attrNameLst>
                                      </p:cBhvr>
                                      <p:to>
                                        <p:strVal val="hidden"/>
                                      </p:to>
                                    </p:set>
                                  </p:childTnLst>
                                </p:cTn>
                              </p:par>
                              <p:par>
                                <p:cTn id="123" presetID="10" presetClass="exit" presetSubtype="0" fill="hold" grpId="2" nodeType="withEffect">
                                  <p:stCondLst>
                                    <p:cond delay="3000"/>
                                  </p:stCondLst>
                                  <p:childTnLst>
                                    <p:animEffect transition="out" filter="fade">
                                      <p:cBhvr>
                                        <p:cTn id="124" dur="1000"/>
                                        <p:tgtEl>
                                          <p:spTgt spid="22"/>
                                        </p:tgtEl>
                                      </p:cBhvr>
                                    </p:animEffect>
                                    <p:set>
                                      <p:cBhvr>
                                        <p:cTn id="125" dur="1" fill="hold">
                                          <p:stCondLst>
                                            <p:cond delay="999"/>
                                          </p:stCondLst>
                                        </p:cTn>
                                        <p:tgtEl>
                                          <p:spTgt spid="22"/>
                                        </p:tgtEl>
                                        <p:attrNameLst>
                                          <p:attrName>style.visibility</p:attrName>
                                        </p:attrNameLst>
                                      </p:cBhvr>
                                      <p:to>
                                        <p:strVal val="hidden"/>
                                      </p:to>
                                    </p:set>
                                  </p:childTnLst>
                                </p:cTn>
                              </p:par>
                              <p:par>
                                <p:cTn id="126" presetID="10" presetClass="exit" presetSubtype="0" fill="hold" grpId="2" nodeType="withEffect">
                                  <p:stCondLst>
                                    <p:cond delay="2500"/>
                                  </p:stCondLst>
                                  <p:childTnLst>
                                    <p:animEffect transition="out" filter="fade">
                                      <p:cBhvr>
                                        <p:cTn id="127" dur="1000"/>
                                        <p:tgtEl>
                                          <p:spTgt spid="23"/>
                                        </p:tgtEl>
                                      </p:cBhvr>
                                    </p:animEffect>
                                    <p:set>
                                      <p:cBhvr>
                                        <p:cTn id="128" dur="1" fill="hold">
                                          <p:stCondLst>
                                            <p:cond delay="999"/>
                                          </p:stCondLst>
                                        </p:cTn>
                                        <p:tgtEl>
                                          <p:spTgt spid="23"/>
                                        </p:tgtEl>
                                        <p:attrNameLst>
                                          <p:attrName>style.visibility</p:attrName>
                                        </p:attrNameLst>
                                      </p:cBhvr>
                                      <p:to>
                                        <p:strVal val="hidden"/>
                                      </p:to>
                                    </p:set>
                                  </p:childTnLst>
                                </p:cTn>
                              </p:par>
                              <p:par>
                                <p:cTn id="129" presetID="10" presetClass="entr" presetSubtype="0" fill="hold" grpId="1" nodeType="withEffect">
                                  <p:stCondLst>
                                    <p:cond delay="0"/>
                                  </p:stCondLst>
                                  <p:childTnLst>
                                    <p:set>
                                      <p:cBhvr>
                                        <p:cTn id="130" dur="1" fill="hold">
                                          <p:stCondLst>
                                            <p:cond delay="0"/>
                                          </p:stCondLst>
                                        </p:cTn>
                                        <p:tgtEl>
                                          <p:spTgt spid="42"/>
                                        </p:tgtEl>
                                        <p:attrNameLst>
                                          <p:attrName>style.visibility</p:attrName>
                                        </p:attrNameLst>
                                      </p:cBhvr>
                                      <p:to>
                                        <p:strVal val="visible"/>
                                      </p:to>
                                    </p:set>
                                    <p:animEffect transition="in" filter="fade">
                                      <p:cBhvr>
                                        <p:cTn id="131" dur="200"/>
                                        <p:tgtEl>
                                          <p:spTgt spid="42"/>
                                        </p:tgtEl>
                                      </p:cBhvr>
                                    </p:animEffect>
                                  </p:childTnLst>
                                </p:cTn>
                              </p:par>
                              <p:par>
                                <p:cTn id="132" presetID="0" presetClass="path" presetSubtype="0" accel="50000" decel="50000" fill="hold" grpId="0" nodeType="withEffect">
                                  <p:stCondLst>
                                    <p:cond delay="0"/>
                                  </p:stCondLst>
                                  <p:childTnLst>
                                    <p:animMotion origin="layout" path="M -3.33333E-6 3.7037E-6 L 0.03907 0.0375 L 0.14462 0.04953 L 0.21841 0.10162 L 0.26268 0.12777 L 0.27275 0.15486 L 0.30799 0.12777 L 0.27518 0.17615 " pathEditMode="relative" rAng="0" ptsTypes="AAAAAAAA">
                                      <p:cBhvr>
                                        <p:cTn id="133" dur="2500" fill="hold"/>
                                        <p:tgtEl>
                                          <p:spTgt spid="42"/>
                                        </p:tgtEl>
                                        <p:attrNameLst>
                                          <p:attrName>ppt_x</p:attrName>
                                          <p:attrName>ppt_y</p:attrName>
                                        </p:attrNameLst>
                                      </p:cBhvr>
                                      <p:rCtr x="15399" y="8796"/>
                                    </p:animMotion>
                                  </p:childTnLst>
                                </p:cTn>
                              </p:par>
                              <p:par>
                                <p:cTn id="134" presetID="10" presetClass="exit" presetSubtype="0" fill="hold" grpId="2" nodeType="withEffect">
                                  <p:stCondLst>
                                    <p:cond delay="2800"/>
                                  </p:stCondLst>
                                  <p:childTnLst>
                                    <p:animEffect transition="out" filter="fade">
                                      <p:cBhvr>
                                        <p:cTn id="135" dur="1000"/>
                                        <p:tgtEl>
                                          <p:spTgt spid="42"/>
                                        </p:tgtEl>
                                      </p:cBhvr>
                                    </p:animEffect>
                                    <p:set>
                                      <p:cBhvr>
                                        <p:cTn id="136" dur="1" fill="hold">
                                          <p:stCondLst>
                                            <p:cond delay="999"/>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1" grpId="0" animBg="1"/>
      <p:bldP spid="21" grpId="1" animBg="1"/>
      <p:bldP spid="21" grpId="2" animBg="1"/>
      <p:bldP spid="22" grpId="0" animBg="1"/>
      <p:bldP spid="22" grpId="1" animBg="1"/>
      <p:bldP spid="22" grpId="2" animBg="1"/>
      <p:bldP spid="23" grpId="0" animBg="1"/>
      <p:bldP spid="23" grpId="1" animBg="1"/>
      <p:bldP spid="23" grpId="2" animBg="1"/>
      <p:bldP spid="42" grpId="0" animBg="1"/>
      <p:bldP spid="42" grpId="1" animBg="1"/>
      <p:bldP spid="42" grpId="2"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áfico 87">
            <a:extLst>
              <a:ext uri="{FF2B5EF4-FFF2-40B4-BE49-F238E27FC236}">
                <a16:creationId xmlns:a16="http://schemas.microsoft.com/office/drawing/2014/main" id="{D036A7CF-1EDF-4802-9571-E648E2F8E57F}"/>
              </a:ext>
            </a:extLst>
          </p:cNvPr>
          <p:cNvGrpSpPr/>
          <p:nvPr/>
        </p:nvGrpSpPr>
        <p:grpSpPr>
          <a:xfrm>
            <a:off x="42994" y="5563842"/>
            <a:ext cx="2588314" cy="1294158"/>
            <a:chOff x="4271962" y="2519362"/>
            <a:chExt cx="3646169" cy="1823085"/>
          </a:xfrm>
          <a:noFill/>
        </p:grpSpPr>
        <p:sp>
          <p:nvSpPr>
            <p:cNvPr id="36" name="Forma libre: forma 60">
              <a:extLst>
                <a:ext uri="{FF2B5EF4-FFF2-40B4-BE49-F238E27FC236}">
                  <a16:creationId xmlns:a16="http://schemas.microsoft.com/office/drawing/2014/main" id="{01065BF7-484B-4485-A8AE-4240A45BDBD0}"/>
                </a:ext>
              </a:extLst>
            </p:cNvPr>
            <p:cNvSpPr/>
            <p:nvPr/>
          </p:nvSpPr>
          <p:spPr>
            <a:xfrm>
              <a:off x="4271962" y="2519362"/>
              <a:ext cx="3646169" cy="1823084"/>
            </a:xfrm>
            <a:custGeom>
              <a:avLst/>
              <a:gdLst>
                <a:gd name="connsiteX0" fmla="*/ 0 w 3646169"/>
                <a:gd name="connsiteY0" fmla="*/ 1823085 h 1823084"/>
                <a:gd name="connsiteX1" fmla="*/ 1823085 w 3646169"/>
                <a:gd name="connsiteY1" fmla="*/ 0 h 1823084"/>
                <a:gd name="connsiteX2" fmla="*/ 3646170 w 3646169"/>
                <a:gd name="connsiteY2" fmla="*/ 1823085 h 1823084"/>
              </a:gdLst>
              <a:ahLst/>
              <a:cxnLst>
                <a:cxn ang="0">
                  <a:pos x="connsiteX0" y="connsiteY0"/>
                </a:cxn>
                <a:cxn ang="0">
                  <a:pos x="connsiteX1" y="connsiteY1"/>
                </a:cxn>
                <a:cxn ang="0">
                  <a:pos x="connsiteX2" y="connsiteY2"/>
                </a:cxn>
              </a:cxnLst>
              <a:rect l="l" t="t" r="r" b="b"/>
              <a:pathLst>
                <a:path w="3646169" h="1823084">
                  <a:moveTo>
                    <a:pt x="0" y="1823085"/>
                  </a:moveTo>
                  <a:cubicBezTo>
                    <a:pt x="0" y="818198"/>
                    <a:pt x="818198" y="0"/>
                    <a:pt x="1823085" y="0"/>
                  </a:cubicBezTo>
                  <a:cubicBezTo>
                    <a:pt x="2827973" y="0"/>
                    <a:pt x="3646170" y="818198"/>
                    <a:pt x="3646170" y="1823085"/>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37" name="Forma libre: forma 61">
              <a:extLst>
                <a:ext uri="{FF2B5EF4-FFF2-40B4-BE49-F238E27FC236}">
                  <a16:creationId xmlns:a16="http://schemas.microsoft.com/office/drawing/2014/main" id="{41E98E2F-B086-4788-8A18-92CFDB68913B}"/>
                </a:ext>
              </a:extLst>
            </p:cNvPr>
            <p:cNvSpPr/>
            <p:nvPr/>
          </p:nvSpPr>
          <p:spPr>
            <a:xfrm>
              <a:off x="4330064" y="2577464"/>
              <a:ext cx="3529012" cy="1764982"/>
            </a:xfrm>
            <a:custGeom>
              <a:avLst/>
              <a:gdLst>
                <a:gd name="connsiteX0" fmla="*/ 0 w 3529012"/>
                <a:gd name="connsiteY0" fmla="*/ 1764983 h 1764982"/>
                <a:gd name="connsiteX1" fmla="*/ 1764983 w 3529012"/>
                <a:gd name="connsiteY1" fmla="*/ 0 h 1764982"/>
                <a:gd name="connsiteX2" fmla="*/ 3529013 w 3529012"/>
                <a:gd name="connsiteY2" fmla="*/ 1764030 h 1764982"/>
              </a:gdLst>
              <a:ahLst/>
              <a:cxnLst>
                <a:cxn ang="0">
                  <a:pos x="connsiteX0" y="connsiteY0"/>
                </a:cxn>
                <a:cxn ang="0">
                  <a:pos x="connsiteX1" y="connsiteY1"/>
                </a:cxn>
                <a:cxn ang="0">
                  <a:pos x="connsiteX2" y="connsiteY2"/>
                </a:cxn>
              </a:cxnLst>
              <a:rect l="l" t="t" r="r" b="b"/>
              <a:pathLst>
                <a:path w="3529012" h="1764982">
                  <a:moveTo>
                    <a:pt x="0" y="1764983"/>
                  </a:moveTo>
                  <a:cubicBezTo>
                    <a:pt x="0" y="791528"/>
                    <a:pt x="791528" y="0"/>
                    <a:pt x="1764983" y="0"/>
                  </a:cubicBezTo>
                  <a:cubicBezTo>
                    <a:pt x="2737485" y="0"/>
                    <a:pt x="3529013" y="791528"/>
                    <a:pt x="3529013" y="1764030"/>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38" name="Forma libre: forma 62">
              <a:extLst>
                <a:ext uri="{FF2B5EF4-FFF2-40B4-BE49-F238E27FC236}">
                  <a16:creationId xmlns:a16="http://schemas.microsoft.com/office/drawing/2014/main" id="{A75756DC-7EBA-49B8-A681-3078FD12332D}"/>
                </a:ext>
              </a:extLst>
            </p:cNvPr>
            <p:cNvSpPr/>
            <p:nvPr/>
          </p:nvSpPr>
          <p:spPr>
            <a:xfrm>
              <a:off x="4389120" y="2636520"/>
              <a:ext cx="3411854" cy="1705927"/>
            </a:xfrm>
            <a:custGeom>
              <a:avLst/>
              <a:gdLst>
                <a:gd name="connsiteX0" fmla="*/ 0 w 3411854"/>
                <a:gd name="connsiteY0" fmla="*/ 1705928 h 1705927"/>
                <a:gd name="connsiteX1" fmla="*/ 1705928 w 3411854"/>
                <a:gd name="connsiteY1" fmla="*/ 0 h 1705927"/>
                <a:gd name="connsiteX2" fmla="*/ 3411855 w 3411854"/>
                <a:gd name="connsiteY2" fmla="*/ 1705928 h 1705927"/>
              </a:gdLst>
              <a:ahLst/>
              <a:cxnLst>
                <a:cxn ang="0">
                  <a:pos x="connsiteX0" y="connsiteY0"/>
                </a:cxn>
                <a:cxn ang="0">
                  <a:pos x="connsiteX1" y="connsiteY1"/>
                </a:cxn>
                <a:cxn ang="0">
                  <a:pos x="connsiteX2" y="connsiteY2"/>
                </a:cxn>
              </a:cxnLst>
              <a:rect l="l" t="t" r="r" b="b"/>
              <a:pathLst>
                <a:path w="3411854" h="1705927">
                  <a:moveTo>
                    <a:pt x="0" y="1705928"/>
                  </a:moveTo>
                  <a:cubicBezTo>
                    <a:pt x="0" y="764858"/>
                    <a:pt x="764858" y="0"/>
                    <a:pt x="1705928" y="0"/>
                  </a:cubicBezTo>
                  <a:cubicBezTo>
                    <a:pt x="2646998" y="0"/>
                    <a:pt x="3411855" y="764858"/>
                    <a:pt x="3411855" y="1705928"/>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39" name="Forma libre: forma 63">
              <a:extLst>
                <a:ext uri="{FF2B5EF4-FFF2-40B4-BE49-F238E27FC236}">
                  <a16:creationId xmlns:a16="http://schemas.microsoft.com/office/drawing/2014/main" id="{BD5FD3E5-0D50-4FB7-87C6-0C0033BEB413}"/>
                </a:ext>
              </a:extLst>
            </p:cNvPr>
            <p:cNvSpPr/>
            <p:nvPr/>
          </p:nvSpPr>
          <p:spPr>
            <a:xfrm>
              <a:off x="4447222" y="2695575"/>
              <a:ext cx="3293745" cy="1646872"/>
            </a:xfrm>
            <a:custGeom>
              <a:avLst/>
              <a:gdLst>
                <a:gd name="connsiteX0" fmla="*/ 0 w 3293745"/>
                <a:gd name="connsiteY0" fmla="*/ 1646873 h 1646872"/>
                <a:gd name="connsiteX1" fmla="*/ 1646873 w 3293745"/>
                <a:gd name="connsiteY1" fmla="*/ 0 h 1646872"/>
                <a:gd name="connsiteX2" fmla="*/ 3293745 w 3293745"/>
                <a:gd name="connsiteY2" fmla="*/ 1646873 h 1646872"/>
              </a:gdLst>
              <a:ahLst/>
              <a:cxnLst>
                <a:cxn ang="0">
                  <a:pos x="connsiteX0" y="connsiteY0"/>
                </a:cxn>
                <a:cxn ang="0">
                  <a:pos x="connsiteX1" y="connsiteY1"/>
                </a:cxn>
                <a:cxn ang="0">
                  <a:pos x="connsiteX2" y="connsiteY2"/>
                </a:cxn>
              </a:cxnLst>
              <a:rect l="l" t="t" r="r" b="b"/>
              <a:pathLst>
                <a:path w="3293745" h="1646872">
                  <a:moveTo>
                    <a:pt x="0" y="1646873"/>
                  </a:moveTo>
                  <a:cubicBezTo>
                    <a:pt x="0" y="738188"/>
                    <a:pt x="739140" y="0"/>
                    <a:pt x="1646873" y="0"/>
                  </a:cubicBezTo>
                  <a:cubicBezTo>
                    <a:pt x="2555558" y="0"/>
                    <a:pt x="3293745" y="739140"/>
                    <a:pt x="3293745" y="1646873"/>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0" name="Forma libre: forma 64">
              <a:extLst>
                <a:ext uri="{FF2B5EF4-FFF2-40B4-BE49-F238E27FC236}">
                  <a16:creationId xmlns:a16="http://schemas.microsoft.com/office/drawing/2014/main" id="{EB4DCB3D-7116-43A0-AADA-8102AA750A90}"/>
                </a:ext>
              </a:extLst>
            </p:cNvPr>
            <p:cNvSpPr/>
            <p:nvPr/>
          </p:nvSpPr>
          <p:spPr>
            <a:xfrm>
              <a:off x="4506277" y="2753677"/>
              <a:ext cx="3177540" cy="1588769"/>
            </a:xfrm>
            <a:custGeom>
              <a:avLst/>
              <a:gdLst>
                <a:gd name="connsiteX0" fmla="*/ 0 w 3177540"/>
                <a:gd name="connsiteY0" fmla="*/ 1588770 h 1588769"/>
                <a:gd name="connsiteX1" fmla="*/ 1588770 w 3177540"/>
                <a:gd name="connsiteY1" fmla="*/ 0 h 1588769"/>
                <a:gd name="connsiteX2" fmla="*/ 3177540 w 3177540"/>
                <a:gd name="connsiteY2" fmla="*/ 1588770 h 1588769"/>
              </a:gdLst>
              <a:ahLst/>
              <a:cxnLst>
                <a:cxn ang="0">
                  <a:pos x="connsiteX0" y="connsiteY0"/>
                </a:cxn>
                <a:cxn ang="0">
                  <a:pos x="connsiteX1" y="connsiteY1"/>
                </a:cxn>
                <a:cxn ang="0">
                  <a:pos x="connsiteX2" y="connsiteY2"/>
                </a:cxn>
              </a:cxnLst>
              <a:rect l="l" t="t" r="r" b="b"/>
              <a:pathLst>
                <a:path w="3177540" h="1588769">
                  <a:moveTo>
                    <a:pt x="0" y="1588770"/>
                  </a:moveTo>
                  <a:cubicBezTo>
                    <a:pt x="0" y="712470"/>
                    <a:pt x="712470" y="0"/>
                    <a:pt x="1588770" y="0"/>
                  </a:cubicBezTo>
                  <a:cubicBezTo>
                    <a:pt x="2465070" y="0"/>
                    <a:pt x="3177540" y="712470"/>
                    <a:pt x="3177540" y="1588770"/>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1" name="Forma libre: forma 65">
              <a:extLst>
                <a:ext uri="{FF2B5EF4-FFF2-40B4-BE49-F238E27FC236}">
                  <a16:creationId xmlns:a16="http://schemas.microsoft.com/office/drawing/2014/main" id="{6AB1A28B-9F95-4044-AFFF-DB5728EDB1A3}"/>
                </a:ext>
              </a:extLst>
            </p:cNvPr>
            <p:cNvSpPr/>
            <p:nvPr/>
          </p:nvSpPr>
          <p:spPr>
            <a:xfrm>
              <a:off x="4564379" y="2811781"/>
              <a:ext cx="3061336" cy="1530666"/>
            </a:xfrm>
            <a:custGeom>
              <a:avLst/>
              <a:gdLst>
                <a:gd name="connsiteX0" fmla="*/ 0 w 3061335"/>
                <a:gd name="connsiteY0" fmla="*/ 1530667 h 1530667"/>
                <a:gd name="connsiteX1" fmla="*/ 1530667 w 3061335"/>
                <a:gd name="connsiteY1" fmla="*/ 0 h 1530667"/>
                <a:gd name="connsiteX2" fmla="*/ 3061335 w 3061335"/>
                <a:gd name="connsiteY2" fmla="*/ 1530667 h 1530667"/>
              </a:gdLst>
              <a:ahLst/>
              <a:cxnLst>
                <a:cxn ang="0">
                  <a:pos x="connsiteX0" y="connsiteY0"/>
                </a:cxn>
                <a:cxn ang="0">
                  <a:pos x="connsiteX1" y="connsiteY1"/>
                </a:cxn>
                <a:cxn ang="0">
                  <a:pos x="connsiteX2" y="connsiteY2"/>
                </a:cxn>
              </a:cxnLst>
              <a:rect l="l" t="t" r="r" b="b"/>
              <a:pathLst>
                <a:path w="3061335" h="1530667">
                  <a:moveTo>
                    <a:pt x="0" y="1530667"/>
                  </a:moveTo>
                  <a:cubicBezTo>
                    <a:pt x="0" y="686753"/>
                    <a:pt x="686753" y="0"/>
                    <a:pt x="1530667" y="0"/>
                  </a:cubicBezTo>
                  <a:cubicBezTo>
                    <a:pt x="2374583" y="0"/>
                    <a:pt x="3061335" y="686753"/>
                    <a:pt x="3061335" y="1530667"/>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2" name="Forma libre: forma 66">
              <a:extLst>
                <a:ext uri="{FF2B5EF4-FFF2-40B4-BE49-F238E27FC236}">
                  <a16:creationId xmlns:a16="http://schemas.microsoft.com/office/drawing/2014/main" id="{8EF65649-6EA2-4BAC-B290-4A42BC7463CE}"/>
                </a:ext>
              </a:extLst>
            </p:cNvPr>
            <p:cNvSpPr/>
            <p:nvPr/>
          </p:nvSpPr>
          <p:spPr>
            <a:xfrm>
              <a:off x="4623435" y="2870835"/>
              <a:ext cx="2943224" cy="1471612"/>
            </a:xfrm>
            <a:custGeom>
              <a:avLst/>
              <a:gdLst>
                <a:gd name="connsiteX0" fmla="*/ 0 w 2943224"/>
                <a:gd name="connsiteY0" fmla="*/ 1471612 h 1471612"/>
                <a:gd name="connsiteX1" fmla="*/ 1471612 w 2943224"/>
                <a:gd name="connsiteY1" fmla="*/ 0 h 1471612"/>
                <a:gd name="connsiteX2" fmla="*/ 2943225 w 2943224"/>
                <a:gd name="connsiteY2" fmla="*/ 1471612 h 1471612"/>
              </a:gdLst>
              <a:ahLst/>
              <a:cxnLst>
                <a:cxn ang="0">
                  <a:pos x="connsiteX0" y="connsiteY0"/>
                </a:cxn>
                <a:cxn ang="0">
                  <a:pos x="connsiteX1" y="connsiteY1"/>
                </a:cxn>
                <a:cxn ang="0">
                  <a:pos x="connsiteX2" y="connsiteY2"/>
                </a:cxn>
              </a:cxnLst>
              <a:rect l="l" t="t" r="r" b="b"/>
              <a:pathLst>
                <a:path w="2943224" h="1471612">
                  <a:moveTo>
                    <a:pt x="0" y="1471612"/>
                  </a:moveTo>
                  <a:cubicBezTo>
                    <a:pt x="0" y="660082"/>
                    <a:pt x="660082" y="0"/>
                    <a:pt x="1471612" y="0"/>
                  </a:cubicBezTo>
                  <a:cubicBezTo>
                    <a:pt x="2283143" y="0"/>
                    <a:pt x="2943225" y="660082"/>
                    <a:pt x="2943225" y="1471612"/>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3" name="Forma libre: forma 67">
              <a:extLst>
                <a:ext uri="{FF2B5EF4-FFF2-40B4-BE49-F238E27FC236}">
                  <a16:creationId xmlns:a16="http://schemas.microsoft.com/office/drawing/2014/main" id="{30D9ACB0-AAE1-4B15-9156-214FDE3A12EF}"/>
                </a:ext>
              </a:extLst>
            </p:cNvPr>
            <p:cNvSpPr/>
            <p:nvPr/>
          </p:nvSpPr>
          <p:spPr>
            <a:xfrm>
              <a:off x="4681537" y="2928937"/>
              <a:ext cx="2827019" cy="1413509"/>
            </a:xfrm>
            <a:custGeom>
              <a:avLst/>
              <a:gdLst>
                <a:gd name="connsiteX0" fmla="*/ 0 w 2827019"/>
                <a:gd name="connsiteY0" fmla="*/ 1413510 h 1413509"/>
                <a:gd name="connsiteX1" fmla="*/ 1413510 w 2827019"/>
                <a:gd name="connsiteY1" fmla="*/ 0 h 1413509"/>
                <a:gd name="connsiteX2" fmla="*/ 2827020 w 2827019"/>
                <a:gd name="connsiteY2" fmla="*/ 1413510 h 1413509"/>
              </a:gdLst>
              <a:ahLst/>
              <a:cxnLst>
                <a:cxn ang="0">
                  <a:pos x="connsiteX0" y="connsiteY0"/>
                </a:cxn>
                <a:cxn ang="0">
                  <a:pos x="connsiteX1" y="connsiteY1"/>
                </a:cxn>
                <a:cxn ang="0">
                  <a:pos x="connsiteX2" y="connsiteY2"/>
                </a:cxn>
              </a:cxnLst>
              <a:rect l="l" t="t" r="r" b="b"/>
              <a:pathLst>
                <a:path w="2827019" h="1413509">
                  <a:moveTo>
                    <a:pt x="0" y="1413510"/>
                  </a:moveTo>
                  <a:cubicBezTo>
                    <a:pt x="0" y="634365"/>
                    <a:pt x="634365" y="0"/>
                    <a:pt x="1413510" y="0"/>
                  </a:cubicBezTo>
                  <a:cubicBezTo>
                    <a:pt x="2192655" y="0"/>
                    <a:pt x="2827020" y="634365"/>
                    <a:pt x="2827020" y="1413510"/>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4" name="Forma libre: forma 68">
              <a:extLst>
                <a:ext uri="{FF2B5EF4-FFF2-40B4-BE49-F238E27FC236}">
                  <a16:creationId xmlns:a16="http://schemas.microsoft.com/office/drawing/2014/main" id="{373C86C8-BECC-4DE4-9B13-60D162E0B726}"/>
                </a:ext>
              </a:extLst>
            </p:cNvPr>
            <p:cNvSpPr/>
            <p:nvPr/>
          </p:nvSpPr>
          <p:spPr>
            <a:xfrm>
              <a:off x="4740592" y="2987992"/>
              <a:ext cx="2708910" cy="1354454"/>
            </a:xfrm>
            <a:custGeom>
              <a:avLst/>
              <a:gdLst>
                <a:gd name="connsiteX0" fmla="*/ 0 w 2708910"/>
                <a:gd name="connsiteY0" fmla="*/ 1354455 h 1354454"/>
                <a:gd name="connsiteX1" fmla="*/ 1354455 w 2708910"/>
                <a:gd name="connsiteY1" fmla="*/ 0 h 1354454"/>
                <a:gd name="connsiteX2" fmla="*/ 2708910 w 2708910"/>
                <a:gd name="connsiteY2" fmla="*/ 1354455 h 1354454"/>
              </a:gdLst>
              <a:ahLst/>
              <a:cxnLst>
                <a:cxn ang="0">
                  <a:pos x="connsiteX0" y="connsiteY0"/>
                </a:cxn>
                <a:cxn ang="0">
                  <a:pos x="connsiteX1" y="connsiteY1"/>
                </a:cxn>
                <a:cxn ang="0">
                  <a:pos x="connsiteX2" y="connsiteY2"/>
                </a:cxn>
              </a:cxnLst>
              <a:rect l="l" t="t" r="r" b="b"/>
              <a:pathLst>
                <a:path w="2708910" h="1354454">
                  <a:moveTo>
                    <a:pt x="0" y="1354455"/>
                  </a:moveTo>
                  <a:cubicBezTo>
                    <a:pt x="0" y="607695"/>
                    <a:pt x="607695" y="0"/>
                    <a:pt x="1354455" y="0"/>
                  </a:cubicBezTo>
                  <a:cubicBezTo>
                    <a:pt x="2101215" y="0"/>
                    <a:pt x="2708910" y="607695"/>
                    <a:pt x="2708910" y="1354455"/>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5" name="Forma libre: forma 69">
              <a:extLst>
                <a:ext uri="{FF2B5EF4-FFF2-40B4-BE49-F238E27FC236}">
                  <a16:creationId xmlns:a16="http://schemas.microsoft.com/office/drawing/2014/main" id="{348CB451-2958-4BB1-B972-A37D4C5CC2EC}"/>
                </a:ext>
              </a:extLst>
            </p:cNvPr>
            <p:cNvSpPr/>
            <p:nvPr/>
          </p:nvSpPr>
          <p:spPr>
            <a:xfrm>
              <a:off x="4798694" y="3046094"/>
              <a:ext cx="2592705" cy="1296352"/>
            </a:xfrm>
            <a:custGeom>
              <a:avLst/>
              <a:gdLst>
                <a:gd name="connsiteX0" fmla="*/ 0 w 2592705"/>
                <a:gd name="connsiteY0" fmla="*/ 1296353 h 1296352"/>
                <a:gd name="connsiteX1" fmla="*/ 1296353 w 2592705"/>
                <a:gd name="connsiteY1" fmla="*/ 0 h 1296352"/>
                <a:gd name="connsiteX2" fmla="*/ 2592705 w 2592705"/>
                <a:gd name="connsiteY2" fmla="*/ 1296353 h 1296352"/>
              </a:gdLst>
              <a:ahLst/>
              <a:cxnLst>
                <a:cxn ang="0">
                  <a:pos x="connsiteX0" y="connsiteY0"/>
                </a:cxn>
                <a:cxn ang="0">
                  <a:pos x="connsiteX1" y="connsiteY1"/>
                </a:cxn>
                <a:cxn ang="0">
                  <a:pos x="connsiteX2" y="connsiteY2"/>
                </a:cxn>
              </a:cxnLst>
              <a:rect l="l" t="t" r="r" b="b"/>
              <a:pathLst>
                <a:path w="2592705" h="1296352">
                  <a:moveTo>
                    <a:pt x="0" y="1296353"/>
                  </a:moveTo>
                  <a:cubicBezTo>
                    <a:pt x="0" y="581978"/>
                    <a:pt x="581025" y="0"/>
                    <a:pt x="1296353" y="0"/>
                  </a:cubicBezTo>
                  <a:cubicBezTo>
                    <a:pt x="2011680" y="0"/>
                    <a:pt x="2592705" y="581025"/>
                    <a:pt x="2592705" y="1296353"/>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46" name="Forma libre: forma 70">
              <a:extLst>
                <a:ext uri="{FF2B5EF4-FFF2-40B4-BE49-F238E27FC236}">
                  <a16:creationId xmlns:a16="http://schemas.microsoft.com/office/drawing/2014/main" id="{A75552CE-580D-47E5-A26A-87833CD0CF3D}"/>
                </a:ext>
              </a:extLst>
            </p:cNvPr>
            <p:cNvSpPr/>
            <p:nvPr/>
          </p:nvSpPr>
          <p:spPr>
            <a:xfrm>
              <a:off x="4857750" y="3105150"/>
              <a:ext cx="2474594" cy="1237297"/>
            </a:xfrm>
            <a:custGeom>
              <a:avLst/>
              <a:gdLst>
                <a:gd name="connsiteX0" fmla="*/ 0 w 2474594"/>
                <a:gd name="connsiteY0" fmla="*/ 1237298 h 1237297"/>
                <a:gd name="connsiteX1" fmla="*/ 1237298 w 2474594"/>
                <a:gd name="connsiteY1" fmla="*/ 0 h 1237297"/>
                <a:gd name="connsiteX2" fmla="*/ 2474595 w 2474594"/>
                <a:gd name="connsiteY2" fmla="*/ 1237298 h 1237297"/>
              </a:gdLst>
              <a:ahLst/>
              <a:cxnLst>
                <a:cxn ang="0">
                  <a:pos x="connsiteX0" y="connsiteY0"/>
                </a:cxn>
                <a:cxn ang="0">
                  <a:pos x="connsiteX1" y="connsiteY1"/>
                </a:cxn>
                <a:cxn ang="0">
                  <a:pos x="connsiteX2" y="connsiteY2"/>
                </a:cxn>
              </a:cxnLst>
              <a:rect l="l" t="t" r="r" b="b"/>
              <a:pathLst>
                <a:path w="2474594" h="1237297">
                  <a:moveTo>
                    <a:pt x="0" y="1237298"/>
                  </a:moveTo>
                  <a:cubicBezTo>
                    <a:pt x="0" y="553403"/>
                    <a:pt x="553403" y="0"/>
                    <a:pt x="1237298" y="0"/>
                  </a:cubicBezTo>
                  <a:cubicBezTo>
                    <a:pt x="1921193" y="0"/>
                    <a:pt x="2474595" y="554355"/>
                    <a:pt x="2474595" y="1237298"/>
                  </a:cubicBezTo>
                </a:path>
              </a:pathLst>
            </a:custGeom>
            <a:grp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grpSp>
      <p:sp>
        <p:nvSpPr>
          <p:cNvPr id="65" name="Round Same Side Corner Rectangle 9">
            <a:extLst>
              <a:ext uri="{FF2B5EF4-FFF2-40B4-BE49-F238E27FC236}">
                <a16:creationId xmlns:a16="http://schemas.microsoft.com/office/drawing/2014/main" id="{FFB407F1-F20D-459A-8F7B-28F98AF6F179}"/>
              </a:ext>
            </a:extLst>
          </p:cNvPr>
          <p:cNvSpPr/>
          <p:nvPr/>
        </p:nvSpPr>
        <p:spPr>
          <a:xfrm rot="5400000">
            <a:off x="107010" y="91990"/>
            <a:ext cx="381001" cy="595024"/>
          </a:xfrm>
          <a:prstGeom prst="round2SameRect">
            <a:avLst>
              <a:gd name="adj1" fmla="val 48334"/>
              <a:gd name="adj2" fmla="val 0"/>
            </a:avLst>
          </a:prstGeom>
          <a:solidFill>
            <a:srgbClr val="A52585"/>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66" name="Picture 65">
            <a:extLst>
              <a:ext uri="{FF2B5EF4-FFF2-40B4-BE49-F238E27FC236}">
                <a16:creationId xmlns:a16="http://schemas.microsoft.com/office/drawing/2014/main" id="{46F44812-B617-4308-8C30-A96B5D353A8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0350" b="15619"/>
          <a:stretch/>
        </p:blipFill>
        <p:spPr>
          <a:xfrm>
            <a:off x="11066486" y="6371976"/>
            <a:ext cx="1107204" cy="486024"/>
          </a:xfrm>
          <a:prstGeom prst="rect">
            <a:avLst/>
          </a:prstGeom>
        </p:spPr>
      </p:pic>
      <p:grpSp>
        <p:nvGrpSpPr>
          <p:cNvPr id="49" name="Gráfico 73">
            <a:extLst>
              <a:ext uri="{FF2B5EF4-FFF2-40B4-BE49-F238E27FC236}">
                <a16:creationId xmlns:a16="http://schemas.microsoft.com/office/drawing/2014/main" id="{A26B7868-6AA6-4AE3-858D-354967E8142B}"/>
              </a:ext>
            </a:extLst>
          </p:cNvPr>
          <p:cNvGrpSpPr/>
          <p:nvPr/>
        </p:nvGrpSpPr>
        <p:grpSpPr>
          <a:xfrm>
            <a:off x="10062983" y="5113538"/>
            <a:ext cx="2421980" cy="2161076"/>
            <a:chOff x="7666726" y="4253229"/>
            <a:chExt cx="2176462" cy="2057400"/>
          </a:xfrm>
          <a:solidFill>
            <a:srgbClr val="658DC5"/>
          </a:solidFill>
        </p:grpSpPr>
        <p:sp>
          <p:nvSpPr>
            <p:cNvPr id="51" name="Forma libre: forma 34">
              <a:extLst>
                <a:ext uri="{FF2B5EF4-FFF2-40B4-BE49-F238E27FC236}">
                  <a16:creationId xmlns:a16="http://schemas.microsoft.com/office/drawing/2014/main" id="{A8B54F26-17BC-4554-935F-D3231125E466}"/>
                </a:ext>
              </a:extLst>
            </p:cNvPr>
            <p:cNvSpPr/>
            <p:nvPr/>
          </p:nvSpPr>
          <p:spPr>
            <a:xfrm>
              <a:off x="8047726" y="4634229"/>
              <a:ext cx="1794509" cy="1675447"/>
            </a:xfrm>
            <a:custGeom>
              <a:avLst/>
              <a:gdLst>
                <a:gd name="connsiteX0" fmla="*/ 9525 w 1794509"/>
                <a:gd name="connsiteY0" fmla="*/ 918210 h 1675447"/>
                <a:gd name="connsiteX1" fmla="*/ 918210 w 1794509"/>
                <a:gd name="connsiteY1" fmla="*/ 9525 h 1675447"/>
                <a:gd name="connsiteX2" fmla="*/ 1794510 w 1794509"/>
                <a:gd name="connsiteY2" fmla="*/ 677228 h 1675447"/>
                <a:gd name="connsiteX3" fmla="*/ 1794510 w 1794509"/>
                <a:gd name="connsiteY3" fmla="*/ 643890 h 1675447"/>
                <a:gd name="connsiteX4" fmla="*/ 918210 w 1794509"/>
                <a:gd name="connsiteY4" fmla="*/ 0 h 1675447"/>
                <a:gd name="connsiteX5" fmla="*/ 0 w 1794509"/>
                <a:gd name="connsiteY5" fmla="*/ 918210 h 1675447"/>
                <a:gd name="connsiteX6" fmla="*/ 400050 w 1794509"/>
                <a:gd name="connsiteY6" fmla="*/ 1675448 h 1675447"/>
                <a:gd name="connsiteX7" fmla="*/ 417195 w 1794509"/>
                <a:gd name="connsiteY7" fmla="*/ 1675448 h 1675447"/>
                <a:gd name="connsiteX8" fmla="*/ 9525 w 1794509"/>
                <a:gd name="connsiteY8" fmla="*/ 918210 h 1675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4509" h="1675447">
                  <a:moveTo>
                    <a:pt x="9525" y="918210"/>
                  </a:moveTo>
                  <a:cubicBezTo>
                    <a:pt x="9525" y="417195"/>
                    <a:pt x="417195" y="9525"/>
                    <a:pt x="918210" y="9525"/>
                  </a:cubicBezTo>
                  <a:cubicBezTo>
                    <a:pt x="1336358" y="9525"/>
                    <a:pt x="1688783" y="292417"/>
                    <a:pt x="1794510" y="677228"/>
                  </a:cubicBezTo>
                  <a:lnTo>
                    <a:pt x="1794510" y="643890"/>
                  </a:lnTo>
                  <a:cubicBezTo>
                    <a:pt x="1677353" y="271463"/>
                    <a:pt x="1328738" y="0"/>
                    <a:pt x="918210" y="0"/>
                  </a:cubicBezTo>
                  <a:cubicBezTo>
                    <a:pt x="412433" y="0"/>
                    <a:pt x="0" y="412433"/>
                    <a:pt x="0" y="918210"/>
                  </a:cubicBezTo>
                  <a:cubicBezTo>
                    <a:pt x="0" y="1232535"/>
                    <a:pt x="158115" y="1509713"/>
                    <a:pt x="400050" y="1675448"/>
                  </a:cubicBezTo>
                  <a:lnTo>
                    <a:pt x="417195" y="1675448"/>
                  </a:lnTo>
                  <a:cubicBezTo>
                    <a:pt x="171450" y="1513523"/>
                    <a:pt x="9525" y="1234440"/>
                    <a:pt x="9525" y="91821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2" name="Forma libre: forma 35">
              <a:extLst>
                <a:ext uri="{FF2B5EF4-FFF2-40B4-BE49-F238E27FC236}">
                  <a16:creationId xmlns:a16="http://schemas.microsoft.com/office/drawing/2014/main" id="{374A9A4F-51B0-4A96-B547-27785FFA39C1}"/>
                </a:ext>
              </a:extLst>
            </p:cNvPr>
            <p:cNvSpPr/>
            <p:nvPr/>
          </p:nvSpPr>
          <p:spPr>
            <a:xfrm>
              <a:off x="8333476" y="4919979"/>
              <a:ext cx="1264920" cy="1264920"/>
            </a:xfrm>
            <a:custGeom>
              <a:avLst/>
              <a:gdLst>
                <a:gd name="connsiteX0" fmla="*/ 632460 w 1264920"/>
                <a:gd name="connsiteY0" fmla="*/ 0 h 1264920"/>
                <a:gd name="connsiteX1" fmla="*/ 0 w 1264920"/>
                <a:gd name="connsiteY1" fmla="*/ 632460 h 1264920"/>
                <a:gd name="connsiteX2" fmla="*/ 632460 w 1264920"/>
                <a:gd name="connsiteY2" fmla="*/ 1264920 h 1264920"/>
                <a:gd name="connsiteX3" fmla="*/ 1264920 w 1264920"/>
                <a:gd name="connsiteY3" fmla="*/ 632460 h 1264920"/>
                <a:gd name="connsiteX4" fmla="*/ 632460 w 1264920"/>
                <a:gd name="connsiteY4" fmla="*/ 0 h 1264920"/>
                <a:gd name="connsiteX5" fmla="*/ 632460 w 1264920"/>
                <a:gd name="connsiteY5" fmla="*/ 1256348 h 1264920"/>
                <a:gd name="connsiteX6" fmla="*/ 9525 w 1264920"/>
                <a:gd name="connsiteY6" fmla="*/ 633413 h 1264920"/>
                <a:gd name="connsiteX7" fmla="*/ 632460 w 1264920"/>
                <a:gd name="connsiteY7" fmla="*/ 9525 h 1264920"/>
                <a:gd name="connsiteX8" fmla="*/ 1255395 w 1264920"/>
                <a:gd name="connsiteY8" fmla="*/ 632460 h 1264920"/>
                <a:gd name="connsiteX9" fmla="*/ 632460 w 1264920"/>
                <a:gd name="connsiteY9" fmla="*/ 1256348 h 1264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64920" h="1264920">
                  <a:moveTo>
                    <a:pt x="632460" y="0"/>
                  </a:moveTo>
                  <a:cubicBezTo>
                    <a:pt x="283845" y="0"/>
                    <a:pt x="0" y="283845"/>
                    <a:pt x="0" y="632460"/>
                  </a:cubicBezTo>
                  <a:cubicBezTo>
                    <a:pt x="0" y="981075"/>
                    <a:pt x="283845" y="1264920"/>
                    <a:pt x="632460" y="1264920"/>
                  </a:cubicBezTo>
                  <a:cubicBezTo>
                    <a:pt x="981075" y="1264920"/>
                    <a:pt x="1264920" y="981075"/>
                    <a:pt x="1264920" y="632460"/>
                  </a:cubicBezTo>
                  <a:cubicBezTo>
                    <a:pt x="1264920" y="283845"/>
                    <a:pt x="982028" y="0"/>
                    <a:pt x="632460" y="0"/>
                  </a:cubicBezTo>
                  <a:close/>
                  <a:moveTo>
                    <a:pt x="632460" y="1256348"/>
                  </a:moveTo>
                  <a:cubicBezTo>
                    <a:pt x="288608" y="1256348"/>
                    <a:pt x="9525" y="976313"/>
                    <a:pt x="9525" y="633413"/>
                  </a:cubicBezTo>
                  <a:cubicBezTo>
                    <a:pt x="9525" y="290513"/>
                    <a:pt x="289560" y="9525"/>
                    <a:pt x="632460" y="9525"/>
                  </a:cubicBezTo>
                  <a:cubicBezTo>
                    <a:pt x="975360" y="9525"/>
                    <a:pt x="1255395" y="289560"/>
                    <a:pt x="1255395" y="632460"/>
                  </a:cubicBezTo>
                  <a:cubicBezTo>
                    <a:pt x="1255395" y="975360"/>
                    <a:pt x="976313" y="1256348"/>
                    <a:pt x="632460" y="1256348"/>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3" name="Forma libre: forma 36">
              <a:extLst>
                <a:ext uri="{FF2B5EF4-FFF2-40B4-BE49-F238E27FC236}">
                  <a16:creationId xmlns:a16="http://schemas.microsoft.com/office/drawing/2014/main" id="{0B0F2102-0DBB-484F-8A4E-5625F4A31A0E}"/>
                </a:ext>
              </a:extLst>
            </p:cNvPr>
            <p:cNvSpPr/>
            <p:nvPr/>
          </p:nvSpPr>
          <p:spPr>
            <a:xfrm>
              <a:off x="8142976" y="4729479"/>
              <a:ext cx="1646872" cy="1580197"/>
            </a:xfrm>
            <a:custGeom>
              <a:avLst/>
              <a:gdLst>
                <a:gd name="connsiteX0" fmla="*/ 1646873 w 1646872"/>
                <a:gd name="connsiteY0" fmla="*/ 822960 h 1580197"/>
                <a:gd name="connsiteX1" fmla="*/ 823913 w 1646872"/>
                <a:gd name="connsiteY1" fmla="*/ 0 h 1580197"/>
                <a:gd name="connsiteX2" fmla="*/ 0 w 1646872"/>
                <a:gd name="connsiteY2" fmla="*/ 822960 h 1580197"/>
                <a:gd name="connsiteX3" fmla="*/ 501015 w 1646872"/>
                <a:gd name="connsiteY3" fmla="*/ 1580198 h 1580197"/>
                <a:gd name="connsiteX4" fmla="*/ 526733 w 1646872"/>
                <a:gd name="connsiteY4" fmla="*/ 1580198 h 1580197"/>
                <a:gd name="connsiteX5" fmla="*/ 9525 w 1646872"/>
                <a:gd name="connsiteY5" fmla="*/ 822960 h 1580197"/>
                <a:gd name="connsiteX6" fmla="*/ 822960 w 1646872"/>
                <a:gd name="connsiteY6" fmla="*/ 9525 h 1580197"/>
                <a:gd name="connsiteX7" fmla="*/ 1636395 w 1646872"/>
                <a:gd name="connsiteY7" fmla="*/ 822960 h 1580197"/>
                <a:gd name="connsiteX8" fmla="*/ 1119188 w 1646872"/>
                <a:gd name="connsiteY8" fmla="*/ 1580198 h 1580197"/>
                <a:gd name="connsiteX9" fmla="*/ 1144905 w 1646872"/>
                <a:gd name="connsiteY9" fmla="*/ 1580198 h 1580197"/>
                <a:gd name="connsiteX10" fmla="*/ 1646873 w 1646872"/>
                <a:gd name="connsiteY10" fmla="*/ 822960 h 158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6872" h="1580197">
                  <a:moveTo>
                    <a:pt x="1646873" y="822960"/>
                  </a:moveTo>
                  <a:cubicBezTo>
                    <a:pt x="1646873" y="368617"/>
                    <a:pt x="1277303" y="0"/>
                    <a:pt x="823913" y="0"/>
                  </a:cubicBezTo>
                  <a:cubicBezTo>
                    <a:pt x="370523" y="0"/>
                    <a:pt x="0" y="369570"/>
                    <a:pt x="0" y="822960"/>
                  </a:cubicBezTo>
                  <a:cubicBezTo>
                    <a:pt x="0" y="1163003"/>
                    <a:pt x="206692" y="1455420"/>
                    <a:pt x="501015" y="1580198"/>
                  </a:cubicBezTo>
                  <a:lnTo>
                    <a:pt x="526733" y="1580198"/>
                  </a:lnTo>
                  <a:cubicBezTo>
                    <a:pt x="224790" y="1462088"/>
                    <a:pt x="9525" y="1167765"/>
                    <a:pt x="9525" y="822960"/>
                  </a:cubicBezTo>
                  <a:cubicBezTo>
                    <a:pt x="9525" y="374333"/>
                    <a:pt x="374333" y="9525"/>
                    <a:pt x="822960" y="9525"/>
                  </a:cubicBezTo>
                  <a:cubicBezTo>
                    <a:pt x="1271588" y="9525"/>
                    <a:pt x="1636395" y="374333"/>
                    <a:pt x="1636395" y="822960"/>
                  </a:cubicBezTo>
                  <a:cubicBezTo>
                    <a:pt x="1636395" y="1166813"/>
                    <a:pt x="1421130" y="1462088"/>
                    <a:pt x="1119188" y="1580198"/>
                  </a:cubicBezTo>
                  <a:lnTo>
                    <a:pt x="1144905" y="1580198"/>
                  </a:lnTo>
                  <a:cubicBezTo>
                    <a:pt x="1439228" y="1455420"/>
                    <a:pt x="1646873" y="1163003"/>
                    <a:pt x="1646873" y="82296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4" name="Forma libre: forma 37">
              <a:extLst>
                <a:ext uri="{FF2B5EF4-FFF2-40B4-BE49-F238E27FC236}">
                  <a16:creationId xmlns:a16="http://schemas.microsoft.com/office/drawing/2014/main" id="{8B26154A-BE5C-4B59-B516-68010E429560}"/>
                </a:ext>
              </a:extLst>
            </p:cNvPr>
            <p:cNvSpPr/>
            <p:nvPr/>
          </p:nvSpPr>
          <p:spPr>
            <a:xfrm>
              <a:off x="7952476" y="4538979"/>
              <a:ext cx="1889759" cy="1770697"/>
            </a:xfrm>
            <a:custGeom>
              <a:avLst/>
              <a:gdLst>
                <a:gd name="connsiteX0" fmla="*/ 9525 w 1889759"/>
                <a:gd name="connsiteY0" fmla="*/ 1013460 h 1770697"/>
                <a:gd name="connsiteX1" fmla="*/ 1013460 w 1889759"/>
                <a:gd name="connsiteY1" fmla="*/ 9525 h 1770697"/>
                <a:gd name="connsiteX2" fmla="*/ 1889760 w 1889759"/>
                <a:gd name="connsiteY2" fmla="*/ 523875 h 1770697"/>
                <a:gd name="connsiteX3" fmla="*/ 1889760 w 1889759"/>
                <a:gd name="connsiteY3" fmla="*/ 504825 h 1770697"/>
                <a:gd name="connsiteX4" fmla="*/ 1013460 w 1889759"/>
                <a:gd name="connsiteY4" fmla="*/ 0 h 1770697"/>
                <a:gd name="connsiteX5" fmla="*/ 0 w 1889759"/>
                <a:gd name="connsiteY5" fmla="*/ 1013460 h 1770697"/>
                <a:gd name="connsiteX6" fmla="*/ 340995 w 1889759"/>
                <a:gd name="connsiteY6" fmla="*/ 1770698 h 1770697"/>
                <a:gd name="connsiteX7" fmla="*/ 355283 w 1889759"/>
                <a:gd name="connsiteY7" fmla="*/ 1770698 h 1770697"/>
                <a:gd name="connsiteX8" fmla="*/ 9525 w 1889759"/>
                <a:gd name="connsiteY8" fmla="*/ 1013460 h 177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9759" h="1770697">
                  <a:moveTo>
                    <a:pt x="9525" y="1013460"/>
                  </a:moveTo>
                  <a:cubicBezTo>
                    <a:pt x="9525" y="460058"/>
                    <a:pt x="460058" y="9525"/>
                    <a:pt x="1013460" y="9525"/>
                  </a:cubicBezTo>
                  <a:cubicBezTo>
                    <a:pt x="1389698" y="9525"/>
                    <a:pt x="1717358" y="217170"/>
                    <a:pt x="1889760" y="523875"/>
                  </a:cubicBezTo>
                  <a:lnTo>
                    <a:pt x="1889760" y="504825"/>
                  </a:lnTo>
                  <a:cubicBezTo>
                    <a:pt x="1713548" y="202883"/>
                    <a:pt x="1386840" y="0"/>
                    <a:pt x="1013460" y="0"/>
                  </a:cubicBezTo>
                  <a:cubicBezTo>
                    <a:pt x="454342" y="0"/>
                    <a:pt x="0" y="454342"/>
                    <a:pt x="0" y="1013460"/>
                  </a:cubicBezTo>
                  <a:cubicBezTo>
                    <a:pt x="0" y="1314450"/>
                    <a:pt x="132398" y="1584960"/>
                    <a:pt x="340995" y="1770698"/>
                  </a:cubicBezTo>
                  <a:lnTo>
                    <a:pt x="355283" y="1770698"/>
                  </a:lnTo>
                  <a:cubicBezTo>
                    <a:pt x="143827" y="1586865"/>
                    <a:pt x="9525" y="1315403"/>
                    <a:pt x="9525" y="101346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5" name="Forma libre: forma 38">
              <a:extLst>
                <a:ext uri="{FF2B5EF4-FFF2-40B4-BE49-F238E27FC236}">
                  <a16:creationId xmlns:a16="http://schemas.microsoft.com/office/drawing/2014/main" id="{61F22863-D71C-4235-8F9E-9AC239D2BC7B}"/>
                </a:ext>
              </a:extLst>
            </p:cNvPr>
            <p:cNvSpPr/>
            <p:nvPr/>
          </p:nvSpPr>
          <p:spPr>
            <a:xfrm>
              <a:off x="9624113" y="6042024"/>
              <a:ext cx="218122" cy="267652"/>
            </a:xfrm>
            <a:custGeom>
              <a:avLst/>
              <a:gdLst>
                <a:gd name="connsiteX0" fmla="*/ 218122 w 218122"/>
                <a:gd name="connsiteY0" fmla="*/ 0 h 267652"/>
                <a:gd name="connsiteX1" fmla="*/ 0 w 218122"/>
                <a:gd name="connsiteY1" fmla="*/ 267652 h 267652"/>
                <a:gd name="connsiteX2" fmla="*/ 14288 w 218122"/>
                <a:gd name="connsiteY2" fmla="*/ 267652 h 267652"/>
                <a:gd name="connsiteX3" fmla="*/ 218122 w 218122"/>
                <a:gd name="connsiteY3" fmla="*/ 19050 h 267652"/>
                <a:gd name="connsiteX4" fmla="*/ 218122 w 218122"/>
                <a:gd name="connsiteY4" fmla="*/ 0 h 267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122" h="267652">
                  <a:moveTo>
                    <a:pt x="218122" y="0"/>
                  </a:moveTo>
                  <a:cubicBezTo>
                    <a:pt x="160972" y="100965"/>
                    <a:pt x="87630" y="192405"/>
                    <a:pt x="0" y="267652"/>
                  </a:cubicBezTo>
                  <a:lnTo>
                    <a:pt x="14288" y="267652"/>
                  </a:lnTo>
                  <a:cubicBezTo>
                    <a:pt x="94297" y="196215"/>
                    <a:pt x="163830" y="112395"/>
                    <a:pt x="218122" y="19050"/>
                  </a:cubicBezTo>
                  <a:lnTo>
                    <a:pt x="218122" y="0"/>
                  </a:ln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6" name="Forma libre: forma 39">
              <a:extLst>
                <a:ext uri="{FF2B5EF4-FFF2-40B4-BE49-F238E27FC236}">
                  <a16:creationId xmlns:a16="http://schemas.microsoft.com/office/drawing/2014/main" id="{BCBBA2A1-E855-4AF3-828E-27D3960938DB}"/>
                </a:ext>
              </a:extLst>
            </p:cNvPr>
            <p:cNvSpPr/>
            <p:nvPr/>
          </p:nvSpPr>
          <p:spPr>
            <a:xfrm>
              <a:off x="9762226" y="6215379"/>
              <a:ext cx="80962" cy="95250"/>
            </a:xfrm>
            <a:custGeom>
              <a:avLst/>
              <a:gdLst>
                <a:gd name="connsiteX0" fmla="*/ 0 w 80962"/>
                <a:gd name="connsiteY0" fmla="*/ 95250 h 95250"/>
                <a:gd name="connsiteX1" fmla="*/ 13335 w 80962"/>
                <a:gd name="connsiteY1" fmla="*/ 95250 h 95250"/>
                <a:gd name="connsiteX2" fmla="*/ 80963 w 80962"/>
                <a:gd name="connsiteY2" fmla="*/ 16192 h 95250"/>
                <a:gd name="connsiteX3" fmla="*/ 80963 w 80962"/>
                <a:gd name="connsiteY3" fmla="*/ 0 h 95250"/>
                <a:gd name="connsiteX4" fmla="*/ 0 w 80962"/>
                <a:gd name="connsiteY4" fmla="*/ 9525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962" h="95250">
                  <a:moveTo>
                    <a:pt x="0" y="95250"/>
                  </a:moveTo>
                  <a:lnTo>
                    <a:pt x="13335" y="95250"/>
                  </a:lnTo>
                  <a:cubicBezTo>
                    <a:pt x="37147" y="69533"/>
                    <a:pt x="59055" y="43815"/>
                    <a:pt x="80963" y="16192"/>
                  </a:cubicBezTo>
                  <a:lnTo>
                    <a:pt x="80963" y="0"/>
                  </a:lnTo>
                  <a:cubicBezTo>
                    <a:pt x="55245" y="33338"/>
                    <a:pt x="28575" y="64770"/>
                    <a:pt x="0" y="9525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7" name="Forma libre: forma 40">
              <a:extLst>
                <a:ext uri="{FF2B5EF4-FFF2-40B4-BE49-F238E27FC236}">
                  <a16:creationId xmlns:a16="http://schemas.microsoft.com/office/drawing/2014/main" id="{15216C52-57AA-4C5B-ADB6-3F815A9F6AD1}"/>
                </a:ext>
              </a:extLst>
            </p:cNvPr>
            <p:cNvSpPr/>
            <p:nvPr/>
          </p:nvSpPr>
          <p:spPr>
            <a:xfrm>
              <a:off x="7666726" y="4253229"/>
              <a:ext cx="2175509" cy="2057400"/>
            </a:xfrm>
            <a:custGeom>
              <a:avLst/>
              <a:gdLst>
                <a:gd name="connsiteX0" fmla="*/ 256223 w 2175509"/>
                <a:gd name="connsiteY0" fmla="*/ 2057400 h 2057400"/>
                <a:gd name="connsiteX1" fmla="*/ 9525 w 2175509"/>
                <a:gd name="connsiteY1" fmla="*/ 1299210 h 2057400"/>
                <a:gd name="connsiteX2" fmla="*/ 1299210 w 2175509"/>
                <a:gd name="connsiteY2" fmla="*/ 9525 h 2057400"/>
                <a:gd name="connsiteX3" fmla="*/ 2175510 w 2175509"/>
                <a:gd name="connsiteY3" fmla="*/ 354330 h 2057400"/>
                <a:gd name="connsiteX4" fmla="*/ 2175510 w 2175509"/>
                <a:gd name="connsiteY4" fmla="*/ 340995 h 2057400"/>
                <a:gd name="connsiteX5" fmla="*/ 1299210 w 2175509"/>
                <a:gd name="connsiteY5" fmla="*/ 0 h 2057400"/>
                <a:gd name="connsiteX6" fmla="*/ 0 w 2175509"/>
                <a:gd name="connsiteY6" fmla="*/ 1299210 h 2057400"/>
                <a:gd name="connsiteX7" fmla="*/ 244793 w 2175509"/>
                <a:gd name="connsiteY7" fmla="*/ 2056448 h 2057400"/>
                <a:gd name="connsiteX8" fmla="*/ 256223 w 2175509"/>
                <a:gd name="connsiteY8" fmla="*/ 2056448 h 205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5509" h="2057400">
                  <a:moveTo>
                    <a:pt x="256223" y="2057400"/>
                  </a:moveTo>
                  <a:cubicBezTo>
                    <a:pt x="100965" y="1844040"/>
                    <a:pt x="9525" y="1582103"/>
                    <a:pt x="9525" y="1299210"/>
                  </a:cubicBezTo>
                  <a:cubicBezTo>
                    <a:pt x="9525" y="588645"/>
                    <a:pt x="588645" y="9525"/>
                    <a:pt x="1299210" y="9525"/>
                  </a:cubicBezTo>
                  <a:cubicBezTo>
                    <a:pt x="1637348" y="9525"/>
                    <a:pt x="1945005" y="140018"/>
                    <a:pt x="2175510" y="354330"/>
                  </a:cubicBezTo>
                  <a:lnTo>
                    <a:pt x="2175510" y="340995"/>
                  </a:lnTo>
                  <a:cubicBezTo>
                    <a:pt x="1945005" y="129540"/>
                    <a:pt x="1637348" y="0"/>
                    <a:pt x="1299210" y="0"/>
                  </a:cubicBezTo>
                  <a:cubicBezTo>
                    <a:pt x="582930" y="0"/>
                    <a:pt x="0" y="582930"/>
                    <a:pt x="0" y="1299210"/>
                  </a:cubicBezTo>
                  <a:cubicBezTo>
                    <a:pt x="0" y="1582103"/>
                    <a:pt x="90488" y="1843088"/>
                    <a:pt x="244793" y="2056448"/>
                  </a:cubicBezTo>
                  <a:lnTo>
                    <a:pt x="256223" y="2056448"/>
                  </a:ln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8" name="Forma libre: forma 41">
              <a:extLst>
                <a:ext uri="{FF2B5EF4-FFF2-40B4-BE49-F238E27FC236}">
                  <a16:creationId xmlns:a16="http://schemas.microsoft.com/office/drawing/2014/main" id="{162A9724-458A-403C-B258-8F4452926E35}"/>
                </a:ext>
              </a:extLst>
            </p:cNvPr>
            <p:cNvSpPr/>
            <p:nvPr/>
          </p:nvSpPr>
          <p:spPr>
            <a:xfrm>
              <a:off x="7761976" y="4348479"/>
              <a:ext cx="2080259" cy="1961197"/>
            </a:xfrm>
            <a:custGeom>
              <a:avLst/>
              <a:gdLst>
                <a:gd name="connsiteX0" fmla="*/ 1203960 w 2080259"/>
                <a:gd name="connsiteY0" fmla="*/ 0 h 1961197"/>
                <a:gd name="connsiteX1" fmla="*/ 0 w 2080259"/>
                <a:gd name="connsiteY1" fmla="*/ 1203960 h 1961197"/>
                <a:gd name="connsiteX2" fmla="*/ 268605 w 2080259"/>
                <a:gd name="connsiteY2" fmla="*/ 1961198 h 1961197"/>
                <a:gd name="connsiteX3" fmla="*/ 280988 w 2080259"/>
                <a:gd name="connsiteY3" fmla="*/ 1961198 h 1961197"/>
                <a:gd name="connsiteX4" fmla="*/ 9525 w 2080259"/>
                <a:gd name="connsiteY4" fmla="*/ 1203960 h 1961197"/>
                <a:gd name="connsiteX5" fmla="*/ 1203960 w 2080259"/>
                <a:gd name="connsiteY5" fmla="*/ 9525 h 1961197"/>
                <a:gd name="connsiteX6" fmla="*/ 2080260 w 2080259"/>
                <a:gd name="connsiteY6" fmla="*/ 393383 h 1961197"/>
                <a:gd name="connsiteX7" fmla="*/ 2080260 w 2080259"/>
                <a:gd name="connsiteY7" fmla="*/ 379095 h 1961197"/>
                <a:gd name="connsiteX8" fmla="*/ 1203960 w 2080259"/>
                <a:gd name="connsiteY8" fmla="*/ 0 h 1961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0259" h="1961197">
                  <a:moveTo>
                    <a:pt x="1203960" y="0"/>
                  </a:moveTo>
                  <a:cubicBezTo>
                    <a:pt x="540068" y="0"/>
                    <a:pt x="0" y="540068"/>
                    <a:pt x="0" y="1203960"/>
                  </a:cubicBezTo>
                  <a:cubicBezTo>
                    <a:pt x="0" y="1490663"/>
                    <a:pt x="100965" y="1754505"/>
                    <a:pt x="268605" y="1961198"/>
                  </a:cubicBezTo>
                  <a:lnTo>
                    <a:pt x="280988" y="1961198"/>
                  </a:lnTo>
                  <a:cubicBezTo>
                    <a:pt x="111443" y="1755458"/>
                    <a:pt x="9525" y="1491615"/>
                    <a:pt x="9525" y="1203960"/>
                  </a:cubicBezTo>
                  <a:cubicBezTo>
                    <a:pt x="9525" y="545783"/>
                    <a:pt x="545783" y="9525"/>
                    <a:pt x="1203960" y="9525"/>
                  </a:cubicBezTo>
                  <a:cubicBezTo>
                    <a:pt x="1549718" y="9525"/>
                    <a:pt x="1862138" y="157163"/>
                    <a:pt x="2080260" y="393383"/>
                  </a:cubicBezTo>
                  <a:lnTo>
                    <a:pt x="2080260" y="379095"/>
                  </a:lnTo>
                  <a:cubicBezTo>
                    <a:pt x="1861185" y="145733"/>
                    <a:pt x="1549718" y="0"/>
                    <a:pt x="1203960" y="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59" name="Forma libre: forma 42">
              <a:extLst>
                <a:ext uri="{FF2B5EF4-FFF2-40B4-BE49-F238E27FC236}">
                  <a16:creationId xmlns:a16="http://schemas.microsoft.com/office/drawing/2014/main" id="{3662DD00-76E4-427B-8C69-465CD437C214}"/>
                </a:ext>
              </a:extLst>
            </p:cNvPr>
            <p:cNvSpPr/>
            <p:nvPr/>
          </p:nvSpPr>
          <p:spPr>
            <a:xfrm>
              <a:off x="7857226" y="4443729"/>
              <a:ext cx="1985009" cy="1865947"/>
            </a:xfrm>
            <a:custGeom>
              <a:avLst/>
              <a:gdLst>
                <a:gd name="connsiteX0" fmla="*/ 1108710 w 1985009"/>
                <a:gd name="connsiteY0" fmla="*/ 0 h 1865947"/>
                <a:gd name="connsiteX1" fmla="*/ 0 w 1985009"/>
                <a:gd name="connsiteY1" fmla="*/ 1108710 h 1865947"/>
                <a:gd name="connsiteX2" fmla="*/ 300038 w 1985009"/>
                <a:gd name="connsiteY2" fmla="*/ 1865948 h 1865947"/>
                <a:gd name="connsiteX3" fmla="*/ 313373 w 1985009"/>
                <a:gd name="connsiteY3" fmla="*/ 1865948 h 1865947"/>
                <a:gd name="connsiteX4" fmla="*/ 9525 w 1985009"/>
                <a:gd name="connsiteY4" fmla="*/ 1108710 h 1865947"/>
                <a:gd name="connsiteX5" fmla="*/ 1108710 w 1985009"/>
                <a:gd name="connsiteY5" fmla="*/ 9525 h 1865947"/>
                <a:gd name="connsiteX6" fmla="*/ 1985010 w 1985009"/>
                <a:gd name="connsiteY6" fmla="*/ 445770 h 1865947"/>
                <a:gd name="connsiteX7" fmla="*/ 1985010 w 1985009"/>
                <a:gd name="connsiteY7" fmla="*/ 430530 h 1865947"/>
                <a:gd name="connsiteX8" fmla="*/ 1108710 w 1985009"/>
                <a:gd name="connsiteY8" fmla="*/ 0 h 186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5009" h="1865947">
                  <a:moveTo>
                    <a:pt x="1108710" y="0"/>
                  </a:moveTo>
                  <a:cubicBezTo>
                    <a:pt x="497205" y="0"/>
                    <a:pt x="0" y="497205"/>
                    <a:pt x="0" y="1108710"/>
                  </a:cubicBezTo>
                  <a:cubicBezTo>
                    <a:pt x="0" y="1401128"/>
                    <a:pt x="114300" y="1667828"/>
                    <a:pt x="300038" y="1865948"/>
                  </a:cubicBezTo>
                  <a:lnTo>
                    <a:pt x="313373" y="1865948"/>
                  </a:lnTo>
                  <a:cubicBezTo>
                    <a:pt x="124777" y="1669733"/>
                    <a:pt x="9525" y="1402080"/>
                    <a:pt x="9525" y="1108710"/>
                  </a:cubicBezTo>
                  <a:cubicBezTo>
                    <a:pt x="9525" y="502920"/>
                    <a:pt x="502920" y="9525"/>
                    <a:pt x="1108710" y="9525"/>
                  </a:cubicBezTo>
                  <a:cubicBezTo>
                    <a:pt x="1465898" y="9525"/>
                    <a:pt x="1784033" y="180975"/>
                    <a:pt x="1985010" y="445770"/>
                  </a:cubicBezTo>
                  <a:lnTo>
                    <a:pt x="1985010" y="430530"/>
                  </a:lnTo>
                  <a:cubicBezTo>
                    <a:pt x="1782128" y="168593"/>
                    <a:pt x="1464945" y="0"/>
                    <a:pt x="1108710" y="0"/>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60" name="Forma libre: forma 43">
              <a:extLst>
                <a:ext uri="{FF2B5EF4-FFF2-40B4-BE49-F238E27FC236}">
                  <a16:creationId xmlns:a16="http://schemas.microsoft.com/office/drawing/2014/main" id="{332C8479-79C1-4E82-A2E9-E2344B147C3F}"/>
                </a:ext>
              </a:extLst>
            </p:cNvPr>
            <p:cNvSpPr/>
            <p:nvPr/>
          </p:nvSpPr>
          <p:spPr>
            <a:xfrm>
              <a:off x="8238226" y="4824729"/>
              <a:ext cx="1455420" cy="1455420"/>
            </a:xfrm>
            <a:custGeom>
              <a:avLst/>
              <a:gdLst>
                <a:gd name="connsiteX0" fmla="*/ 727710 w 1455420"/>
                <a:gd name="connsiteY0" fmla="*/ 0 h 1455420"/>
                <a:gd name="connsiteX1" fmla="*/ 0 w 1455420"/>
                <a:gd name="connsiteY1" fmla="*/ 727710 h 1455420"/>
                <a:gd name="connsiteX2" fmla="*/ 727710 w 1455420"/>
                <a:gd name="connsiteY2" fmla="*/ 1455420 h 1455420"/>
                <a:gd name="connsiteX3" fmla="*/ 1455420 w 1455420"/>
                <a:gd name="connsiteY3" fmla="*/ 727710 h 1455420"/>
                <a:gd name="connsiteX4" fmla="*/ 727710 w 1455420"/>
                <a:gd name="connsiteY4" fmla="*/ 0 h 1455420"/>
                <a:gd name="connsiteX5" fmla="*/ 727710 w 1455420"/>
                <a:gd name="connsiteY5" fmla="*/ 1446848 h 1455420"/>
                <a:gd name="connsiteX6" fmla="*/ 9525 w 1455420"/>
                <a:gd name="connsiteY6" fmla="*/ 727710 h 1455420"/>
                <a:gd name="connsiteX7" fmla="*/ 727710 w 1455420"/>
                <a:gd name="connsiteY7" fmla="*/ 9525 h 1455420"/>
                <a:gd name="connsiteX8" fmla="*/ 1445895 w 1455420"/>
                <a:gd name="connsiteY8" fmla="*/ 727710 h 1455420"/>
                <a:gd name="connsiteX9" fmla="*/ 727710 w 1455420"/>
                <a:gd name="connsiteY9" fmla="*/ 1446848 h 145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55420" h="1455420">
                  <a:moveTo>
                    <a:pt x="727710" y="0"/>
                  </a:moveTo>
                  <a:cubicBezTo>
                    <a:pt x="326708" y="0"/>
                    <a:pt x="0" y="326708"/>
                    <a:pt x="0" y="727710"/>
                  </a:cubicBezTo>
                  <a:cubicBezTo>
                    <a:pt x="0" y="1128713"/>
                    <a:pt x="326708" y="1455420"/>
                    <a:pt x="727710" y="1455420"/>
                  </a:cubicBezTo>
                  <a:cubicBezTo>
                    <a:pt x="1128713" y="1455420"/>
                    <a:pt x="1455420" y="1128713"/>
                    <a:pt x="1455420" y="727710"/>
                  </a:cubicBezTo>
                  <a:cubicBezTo>
                    <a:pt x="1455420" y="326708"/>
                    <a:pt x="1129665" y="0"/>
                    <a:pt x="727710" y="0"/>
                  </a:cubicBezTo>
                  <a:close/>
                  <a:moveTo>
                    <a:pt x="727710" y="1446848"/>
                  </a:moveTo>
                  <a:cubicBezTo>
                    <a:pt x="331470" y="1446848"/>
                    <a:pt x="9525" y="1123950"/>
                    <a:pt x="9525" y="727710"/>
                  </a:cubicBezTo>
                  <a:cubicBezTo>
                    <a:pt x="9525" y="331470"/>
                    <a:pt x="331470" y="9525"/>
                    <a:pt x="727710" y="9525"/>
                  </a:cubicBezTo>
                  <a:cubicBezTo>
                    <a:pt x="1123950" y="9525"/>
                    <a:pt x="1445895" y="331470"/>
                    <a:pt x="1445895" y="727710"/>
                  </a:cubicBezTo>
                  <a:cubicBezTo>
                    <a:pt x="1445895" y="1123950"/>
                    <a:pt x="1123950" y="1446848"/>
                    <a:pt x="727710" y="1446848"/>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sp>
          <p:nvSpPr>
            <p:cNvPr id="61" name="Forma libre: forma 44">
              <a:extLst>
                <a:ext uri="{FF2B5EF4-FFF2-40B4-BE49-F238E27FC236}">
                  <a16:creationId xmlns:a16="http://schemas.microsoft.com/office/drawing/2014/main" id="{E55AB4DB-B5B7-4C02-A540-FE9471B936F0}"/>
                </a:ext>
              </a:extLst>
            </p:cNvPr>
            <p:cNvSpPr/>
            <p:nvPr/>
          </p:nvSpPr>
          <p:spPr>
            <a:xfrm>
              <a:off x="9466951" y="5794374"/>
              <a:ext cx="375284" cy="516254"/>
            </a:xfrm>
            <a:custGeom>
              <a:avLst/>
              <a:gdLst>
                <a:gd name="connsiteX0" fmla="*/ 375285 w 375284"/>
                <a:gd name="connsiteY0" fmla="*/ 33338 h 516254"/>
                <a:gd name="connsiteX1" fmla="*/ 375285 w 375284"/>
                <a:gd name="connsiteY1" fmla="*/ 0 h 516254"/>
                <a:gd name="connsiteX2" fmla="*/ 0 w 375284"/>
                <a:gd name="connsiteY2" fmla="*/ 516255 h 516254"/>
                <a:gd name="connsiteX3" fmla="*/ 17145 w 375284"/>
                <a:gd name="connsiteY3" fmla="*/ 516255 h 516254"/>
                <a:gd name="connsiteX4" fmla="*/ 375285 w 375284"/>
                <a:gd name="connsiteY4" fmla="*/ 33338 h 516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4" h="516254">
                  <a:moveTo>
                    <a:pt x="375285" y="33338"/>
                  </a:moveTo>
                  <a:lnTo>
                    <a:pt x="375285" y="0"/>
                  </a:lnTo>
                  <a:cubicBezTo>
                    <a:pt x="316230" y="214313"/>
                    <a:pt x="180975" y="396240"/>
                    <a:pt x="0" y="516255"/>
                  </a:cubicBezTo>
                  <a:lnTo>
                    <a:pt x="17145" y="516255"/>
                  </a:lnTo>
                  <a:cubicBezTo>
                    <a:pt x="185738" y="401002"/>
                    <a:pt x="313372" y="231458"/>
                    <a:pt x="375285" y="33338"/>
                  </a:cubicBezTo>
                  <a:close/>
                </a:path>
              </a:pathLst>
            </a:custGeom>
            <a:solidFill>
              <a:srgbClr val="658DC5"/>
            </a:solidFill>
            <a:ln w="9525" cap="flat">
              <a:solidFill>
                <a:schemeClr val="bg1">
                  <a:lumMod val="85000"/>
                </a:schemeClr>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AR" sz="1800" b="0" i="0" u="none" strike="noStrike" kern="0" cap="none" spc="0" normalizeH="0" baseline="0" noProof="0" dirty="0">
                <a:ln>
                  <a:noFill/>
                </a:ln>
                <a:solidFill>
                  <a:prstClr val="black"/>
                </a:solidFill>
                <a:effectLst/>
                <a:uLnTx/>
                <a:uFillTx/>
                <a:latin typeface="Arial"/>
                <a:ea typeface="+mn-ea"/>
                <a:cs typeface="+mn-cs"/>
              </a:endParaRPr>
            </a:p>
          </p:txBody>
        </p:sp>
      </p:grpSp>
      <p:sp>
        <p:nvSpPr>
          <p:cNvPr id="69" name="TextBox 68">
            <a:extLst>
              <a:ext uri="{FF2B5EF4-FFF2-40B4-BE49-F238E27FC236}">
                <a16:creationId xmlns:a16="http://schemas.microsoft.com/office/drawing/2014/main" id="{38549B75-E900-43A5-B6B6-F76BECD85516}"/>
              </a:ext>
            </a:extLst>
          </p:cNvPr>
          <p:cNvSpPr txBox="1"/>
          <p:nvPr/>
        </p:nvSpPr>
        <p:spPr>
          <a:xfrm>
            <a:off x="382743" y="6537072"/>
            <a:ext cx="1908816"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100" b="1" i="0" u="none" strike="noStrike" kern="1200" cap="none" spc="0" normalizeH="0" baseline="0" noProof="0" dirty="0">
                <a:ln>
                  <a:noFill/>
                </a:ln>
                <a:solidFill>
                  <a:prstClr val="white">
                    <a:lumMod val="50000"/>
                  </a:prstClr>
                </a:solidFill>
                <a:effectLst/>
                <a:uLnTx/>
                <a:uFillTx/>
                <a:latin typeface="Calibri" panose="020F0502020204030204"/>
                <a:ea typeface="+mn-ea"/>
                <a:cs typeface="+mn-cs"/>
              </a:rPr>
              <a:t>CONFIDENTIAL DOCUMENT</a:t>
            </a:r>
            <a:endParaRPr kumimoji="0" lang="en-US" sz="11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sp>
        <p:nvSpPr>
          <p:cNvPr id="67" name="Rectangle 66">
            <a:extLst>
              <a:ext uri="{FF2B5EF4-FFF2-40B4-BE49-F238E27FC236}">
                <a16:creationId xmlns:a16="http://schemas.microsoft.com/office/drawing/2014/main" id="{5E8D44B5-F884-4C71-9CF5-BEAD76BE6E7B}"/>
              </a:ext>
            </a:extLst>
          </p:cNvPr>
          <p:cNvSpPr/>
          <p:nvPr/>
        </p:nvSpPr>
        <p:spPr>
          <a:xfrm>
            <a:off x="-2" y="6797813"/>
            <a:ext cx="8611342" cy="60187"/>
          </a:xfrm>
          <a:prstGeom prst="rect">
            <a:avLst/>
          </a:prstGeom>
          <a:solidFill>
            <a:srgbClr val="59A1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8" name="Rectangle 67">
            <a:extLst>
              <a:ext uri="{FF2B5EF4-FFF2-40B4-BE49-F238E27FC236}">
                <a16:creationId xmlns:a16="http://schemas.microsoft.com/office/drawing/2014/main" id="{467BFACE-BFFF-44B6-8695-C9E58A2D1F63}"/>
              </a:ext>
            </a:extLst>
          </p:cNvPr>
          <p:cNvSpPr/>
          <p:nvPr/>
        </p:nvSpPr>
        <p:spPr>
          <a:xfrm>
            <a:off x="8611340" y="6797813"/>
            <a:ext cx="3562350" cy="60187"/>
          </a:xfrm>
          <a:prstGeom prst="rect">
            <a:avLst/>
          </a:prstGeom>
          <a:solidFill>
            <a:srgbClr val="8F2A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47">
            <a:extLst>
              <a:ext uri="{FF2B5EF4-FFF2-40B4-BE49-F238E27FC236}">
                <a16:creationId xmlns:a16="http://schemas.microsoft.com/office/drawing/2014/main" id="{D036AE97-07DA-4C24-8071-E3435C7FD232}"/>
              </a:ext>
            </a:extLst>
          </p:cNvPr>
          <p:cNvSpPr/>
          <p:nvPr/>
        </p:nvSpPr>
        <p:spPr>
          <a:xfrm>
            <a:off x="292495" y="2635544"/>
            <a:ext cx="11582957" cy="2669147"/>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5400" b="1" dirty="0" smtClean="0">
                <a:solidFill>
                  <a:srgbClr val="002060"/>
                </a:solidFill>
              </a:rPr>
              <a:t>Empagliflozin + Linagliptin + Metformin </a:t>
            </a:r>
            <a:r>
              <a:rPr lang="en-US" sz="4400" b="1" dirty="0">
                <a:solidFill>
                  <a:srgbClr val="002060"/>
                </a:solidFill>
              </a:rPr>
              <a:t>Combination</a:t>
            </a:r>
          </a:p>
          <a:p>
            <a:pPr algn="ctr">
              <a:lnSpc>
                <a:spcPct val="150000"/>
              </a:lnSpc>
            </a:pPr>
            <a:r>
              <a:rPr lang="en-US" sz="5400" b="1" dirty="0">
                <a:solidFill>
                  <a:srgbClr val="002060"/>
                </a:solidFill>
              </a:rPr>
              <a:t> </a:t>
            </a:r>
            <a:endParaRPr lang="en-US" sz="4800" b="1" dirty="0">
              <a:solidFill>
                <a:srgbClr val="002060"/>
              </a:solidFill>
            </a:endParaRPr>
          </a:p>
        </p:txBody>
      </p:sp>
    </p:spTree>
    <p:extLst>
      <p:ext uri="{BB962C8B-B14F-4D97-AF65-F5344CB8AC3E}">
        <p14:creationId xmlns:p14="http://schemas.microsoft.com/office/powerpoint/2010/main" val="685500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85D766-2CC8-453F-9B18-34D7672D11A0}"/>
              </a:ext>
            </a:extLst>
          </p:cNvPr>
          <p:cNvPicPr>
            <a:picLocks noChangeAspect="1"/>
          </p:cNvPicPr>
          <p:nvPr/>
        </p:nvPicPr>
        <p:blipFill>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103181" y="136638"/>
            <a:ext cx="839783" cy="758098"/>
          </a:xfrm>
          <a:prstGeom prst="rect">
            <a:avLst/>
          </a:prstGeom>
        </p:spPr>
      </p:pic>
      <p:grpSp>
        <p:nvGrpSpPr>
          <p:cNvPr id="10" name="Group 9">
            <a:extLst>
              <a:ext uri="{FF2B5EF4-FFF2-40B4-BE49-F238E27FC236}">
                <a16:creationId xmlns:a16="http://schemas.microsoft.com/office/drawing/2014/main" id="{47CEF7DB-6BF3-4959-AE49-B04A02A34639}"/>
              </a:ext>
            </a:extLst>
          </p:cNvPr>
          <p:cNvGrpSpPr/>
          <p:nvPr/>
        </p:nvGrpSpPr>
        <p:grpSpPr>
          <a:xfrm>
            <a:off x="9832" y="847945"/>
            <a:ext cx="5037068" cy="508787"/>
            <a:chOff x="56040" y="707034"/>
            <a:chExt cx="5037068" cy="508787"/>
          </a:xfrm>
        </p:grpSpPr>
        <p:sp>
          <p:nvSpPr>
            <p:cNvPr id="5" name="Arrow: Pentagon 4">
              <a:extLst>
                <a:ext uri="{FF2B5EF4-FFF2-40B4-BE49-F238E27FC236}">
                  <a16:creationId xmlns:a16="http://schemas.microsoft.com/office/drawing/2014/main" id="{B4D7D908-1370-49BF-98D5-DBBBC1453D6F}"/>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Indications</a:t>
              </a:r>
              <a:r>
                <a:rPr lang="en-US" sz="2000" b="1" baseline="30000" dirty="0">
                  <a:solidFill>
                    <a:srgbClr val="002060"/>
                  </a:solidFill>
                </a:rPr>
                <a:t>1</a:t>
              </a:r>
              <a:endParaRPr lang="en-US" sz="2000" b="1" dirty="0">
                <a:solidFill>
                  <a:srgbClr val="002060"/>
                </a:solidFill>
              </a:endParaRPr>
            </a:p>
          </p:txBody>
        </p:sp>
        <p:sp>
          <p:nvSpPr>
            <p:cNvPr id="9" name="Freeform: Shape 8">
              <a:extLst>
                <a:ext uri="{FF2B5EF4-FFF2-40B4-BE49-F238E27FC236}">
                  <a16:creationId xmlns:a16="http://schemas.microsoft.com/office/drawing/2014/main" id="{3D78B50A-D65A-489E-9B00-2769ED13958A}"/>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grpSp>
        <p:nvGrpSpPr>
          <p:cNvPr id="11" name="Group 10">
            <a:extLst>
              <a:ext uri="{FF2B5EF4-FFF2-40B4-BE49-F238E27FC236}">
                <a16:creationId xmlns:a16="http://schemas.microsoft.com/office/drawing/2014/main" id="{9C690FE9-519A-4EE3-80EF-855A3BACAABC}"/>
              </a:ext>
            </a:extLst>
          </p:cNvPr>
          <p:cNvGrpSpPr/>
          <p:nvPr/>
        </p:nvGrpSpPr>
        <p:grpSpPr>
          <a:xfrm>
            <a:off x="0" y="4241099"/>
            <a:ext cx="5037068" cy="508787"/>
            <a:chOff x="56040" y="707034"/>
            <a:chExt cx="5037068" cy="508787"/>
          </a:xfrm>
        </p:grpSpPr>
        <p:sp>
          <p:nvSpPr>
            <p:cNvPr id="12" name="Arrow: Pentagon 11">
              <a:extLst>
                <a:ext uri="{FF2B5EF4-FFF2-40B4-BE49-F238E27FC236}">
                  <a16:creationId xmlns:a16="http://schemas.microsoft.com/office/drawing/2014/main" id="{F60455CF-1724-4571-9D89-7E3F92F41F5A}"/>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Limitation of Use</a:t>
              </a:r>
              <a:r>
                <a:rPr lang="en-US" sz="2000" b="1" baseline="30000" dirty="0">
                  <a:solidFill>
                    <a:srgbClr val="002060"/>
                  </a:solidFill>
                </a:rPr>
                <a:t>1</a:t>
              </a:r>
              <a:endParaRPr lang="en-US" sz="2000" b="1" dirty="0">
                <a:solidFill>
                  <a:srgbClr val="002060"/>
                </a:solidFill>
              </a:endParaRPr>
            </a:p>
          </p:txBody>
        </p:sp>
        <p:sp>
          <p:nvSpPr>
            <p:cNvPr id="13" name="Freeform: Shape 12">
              <a:extLst>
                <a:ext uri="{FF2B5EF4-FFF2-40B4-BE49-F238E27FC236}">
                  <a16:creationId xmlns:a16="http://schemas.microsoft.com/office/drawing/2014/main" id="{7E4FE8AC-0AB1-4F19-AC74-342846D0DAC3}"/>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4" name="TextBox 13">
            <a:extLst>
              <a:ext uri="{FF2B5EF4-FFF2-40B4-BE49-F238E27FC236}">
                <a16:creationId xmlns:a16="http://schemas.microsoft.com/office/drawing/2014/main" id="{6D52666C-B59A-43C7-8821-E51A51987536}"/>
              </a:ext>
            </a:extLst>
          </p:cNvPr>
          <p:cNvSpPr txBox="1"/>
          <p:nvPr/>
        </p:nvSpPr>
        <p:spPr>
          <a:xfrm>
            <a:off x="668593" y="1515703"/>
            <a:ext cx="10835149" cy="2542363"/>
          </a:xfrm>
          <a:prstGeom prst="rect">
            <a:avLst/>
          </a:prstGeom>
          <a:noFill/>
        </p:spPr>
        <p:txBody>
          <a:bodyPr wrap="square">
            <a:spAutoFit/>
          </a:bodyPr>
          <a:lstStyle/>
          <a:p>
            <a:pPr marL="285750" indent="-285750" algn="justLow">
              <a:lnSpc>
                <a:spcPct val="150000"/>
              </a:lnSpc>
              <a:buFont typeface="Arial" panose="020B0604020202020204" pitchFamily="34" charset="0"/>
              <a:buChar char="•"/>
            </a:pPr>
            <a:r>
              <a:rPr lang="en-US" dirty="0">
                <a:solidFill>
                  <a:schemeClr val="bg2">
                    <a:lumMod val="10000"/>
                  </a:schemeClr>
                </a:solidFill>
              </a:rPr>
              <a:t>Empagliflozin + Linagliptin + Metformin ER combination is a combination of Empagliflozin, a sodium-glucose cotransporter 2 (SGLT2) inhibitor, Linagliptin, a dipeptidyl peptidase-4 (DPP-4) inhibitor, and Metformin hydrochloride (HCl), a biguanide, indicated as an adjunct to diet and exercise to improve glycemic control in adults with type 2 diabetes mellitus. </a:t>
            </a:r>
          </a:p>
          <a:p>
            <a:pPr marL="285750" indent="-285750" algn="justLow">
              <a:lnSpc>
                <a:spcPct val="150000"/>
              </a:lnSpc>
              <a:buFont typeface="Arial" panose="020B0604020202020204" pitchFamily="34" charset="0"/>
              <a:buChar char="•"/>
            </a:pPr>
            <a:r>
              <a:rPr lang="en-US" dirty="0">
                <a:solidFill>
                  <a:schemeClr val="bg2">
                    <a:lumMod val="10000"/>
                  </a:schemeClr>
                </a:solidFill>
              </a:rPr>
              <a:t>Empagliflozin is indicated to reduce the risk of cardiovascular death in adults with type 2 diabetes mellitus and established cardiovascular disease.</a:t>
            </a:r>
          </a:p>
        </p:txBody>
      </p:sp>
      <p:sp>
        <p:nvSpPr>
          <p:cNvPr id="15" name="TextBox 14">
            <a:extLst>
              <a:ext uri="{FF2B5EF4-FFF2-40B4-BE49-F238E27FC236}">
                <a16:creationId xmlns:a16="http://schemas.microsoft.com/office/drawing/2014/main" id="{DBE46DF4-CDB2-4B55-9B29-B99F63295125}"/>
              </a:ext>
            </a:extLst>
          </p:cNvPr>
          <p:cNvSpPr txBox="1"/>
          <p:nvPr/>
        </p:nvSpPr>
        <p:spPr>
          <a:xfrm>
            <a:off x="3470787" y="6528576"/>
            <a:ext cx="8593059" cy="261610"/>
          </a:xfrm>
          <a:prstGeom prst="rect">
            <a:avLst/>
          </a:prstGeom>
          <a:noFill/>
        </p:spPr>
        <p:txBody>
          <a:bodyPr wrap="square">
            <a:spAutoFit/>
          </a:bodyPr>
          <a:lstStyle/>
          <a:p>
            <a:r>
              <a:rPr lang="en-US" sz="1100" dirty="0"/>
              <a:t>1. TRIJARDY® XR (Empagliflozin, Linagliptin, and Metformin extended-release tablets)FDA Label 10.2022 - Reference ID: 5058967 </a:t>
            </a:r>
          </a:p>
        </p:txBody>
      </p:sp>
      <p:sp>
        <p:nvSpPr>
          <p:cNvPr id="16" name="TextBox 15">
            <a:extLst>
              <a:ext uri="{FF2B5EF4-FFF2-40B4-BE49-F238E27FC236}">
                <a16:creationId xmlns:a16="http://schemas.microsoft.com/office/drawing/2014/main" id="{123ACBE5-B19F-4A94-AB03-5775025B3616}"/>
              </a:ext>
            </a:extLst>
          </p:cNvPr>
          <p:cNvSpPr txBox="1"/>
          <p:nvPr/>
        </p:nvSpPr>
        <p:spPr>
          <a:xfrm>
            <a:off x="668593" y="4877706"/>
            <a:ext cx="10835148" cy="1295868"/>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dirty="0">
                <a:solidFill>
                  <a:schemeClr val="bg2">
                    <a:lumMod val="10000"/>
                  </a:schemeClr>
                </a:solidFill>
              </a:rPr>
              <a:t>Not recommended in patients with type 1 diabetes mellitus. It may increase the risk of diabetic ketoacidosis in these patients.</a:t>
            </a:r>
          </a:p>
          <a:p>
            <a:pPr marL="285750" indent="-285750">
              <a:lnSpc>
                <a:spcPct val="150000"/>
              </a:lnSpc>
              <a:buFont typeface="Arial" panose="020B0604020202020204" pitchFamily="34" charset="0"/>
              <a:buChar char="•"/>
            </a:pPr>
            <a:r>
              <a:rPr lang="en-US" dirty="0">
                <a:solidFill>
                  <a:schemeClr val="bg2">
                    <a:lumMod val="10000"/>
                  </a:schemeClr>
                </a:solidFill>
              </a:rPr>
              <a:t>Has not been studied in patients with a history of pancreatitis. </a:t>
            </a:r>
          </a:p>
        </p:txBody>
      </p:sp>
      <p:sp>
        <p:nvSpPr>
          <p:cNvPr id="20" name="TextBox 19">
            <a:extLst>
              <a:ext uri="{FF2B5EF4-FFF2-40B4-BE49-F238E27FC236}">
                <a16:creationId xmlns:a16="http://schemas.microsoft.com/office/drawing/2014/main" id="{FFA9DE8D-E9B4-4035-A0CB-C33D326AAEAE}"/>
              </a:ext>
            </a:extLst>
          </p:cNvPr>
          <p:cNvSpPr txBox="1"/>
          <p:nvPr/>
        </p:nvSpPr>
        <p:spPr>
          <a:xfrm>
            <a:off x="668593" y="136638"/>
            <a:ext cx="9566787" cy="523220"/>
          </a:xfrm>
          <a:prstGeom prst="rect">
            <a:avLst/>
          </a:prstGeom>
          <a:noFill/>
        </p:spPr>
        <p:txBody>
          <a:bodyPr wrap="square">
            <a:spAutoFit/>
          </a:bodyPr>
          <a:lstStyle/>
          <a:p>
            <a:r>
              <a:rPr lang="en-US" sz="2800" b="1" dirty="0">
                <a:solidFill>
                  <a:srgbClr val="002060"/>
                </a:solidFill>
              </a:rPr>
              <a:t>Empagliflozin + Linagliptin + Metformin ER Combination:</a:t>
            </a:r>
            <a:endParaRPr lang="en-US" sz="2800" dirty="0"/>
          </a:p>
        </p:txBody>
      </p:sp>
    </p:spTree>
    <p:extLst>
      <p:ext uri="{BB962C8B-B14F-4D97-AF65-F5344CB8AC3E}">
        <p14:creationId xmlns:p14="http://schemas.microsoft.com/office/powerpoint/2010/main" val="3718674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7F44421-40D8-4E7D-A6B6-FA7CACAA4531}"/>
              </a:ext>
            </a:extLst>
          </p:cNvPr>
          <p:cNvPicPr>
            <a:picLocks noChangeAspect="1"/>
          </p:cNvPicPr>
          <p:nvPr/>
        </p:nvPicPr>
        <p:blipFill>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103181" y="136638"/>
            <a:ext cx="839783" cy="758098"/>
          </a:xfrm>
          <a:prstGeom prst="rect">
            <a:avLst/>
          </a:prstGeom>
        </p:spPr>
      </p:pic>
      <p:grpSp>
        <p:nvGrpSpPr>
          <p:cNvPr id="6" name="Group 5">
            <a:extLst>
              <a:ext uri="{FF2B5EF4-FFF2-40B4-BE49-F238E27FC236}">
                <a16:creationId xmlns:a16="http://schemas.microsoft.com/office/drawing/2014/main" id="{2193CAFD-DFDD-4411-9B49-805EEA16003D}"/>
              </a:ext>
            </a:extLst>
          </p:cNvPr>
          <p:cNvGrpSpPr/>
          <p:nvPr/>
        </p:nvGrpSpPr>
        <p:grpSpPr>
          <a:xfrm>
            <a:off x="0" y="891820"/>
            <a:ext cx="5037068" cy="508787"/>
            <a:chOff x="56040" y="707034"/>
            <a:chExt cx="5037068" cy="508787"/>
          </a:xfrm>
        </p:grpSpPr>
        <p:sp>
          <p:nvSpPr>
            <p:cNvPr id="7" name="Arrow: Pentagon 6">
              <a:extLst>
                <a:ext uri="{FF2B5EF4-FFF2-40B4-BE49-F238E27FC236}">
                  <a16:creationId xmlns:a16="http://schemas.microsoft.com/office/drawing/2014/main" id="{36280619-0F4A-44F6-94D7-B287CBFF40EA}"/>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Dosage Forms and Strengths</a:t>
              </a:r>
              <a:r>
                <a:rPr lang="en-US" sz="2000" b="1" baseline="30000" dirty="0">
                  <a:solidFill>
                    <a:srgbClr val="002060"/>
                  </a:solidFill>
                </a:rPr>
                <a:t>1</a:t>
              </a:r>
              <a:r>
                <a:rPr lang="en-US" sz="2000" b="1" dirty="0">
                  <a:solidFill>
                    <a:srgbClr val="002060"/>
                  </a:solidFill>
                </a:rPr>
                <a:t> </a:t>
              </a:r>
            </a:p>
          </p:txBody>
        </p:sp>
        <p:sp>
          <p:nvSpPr>
            <p:cNvPr id="8" name="Freeform: Shape 7">
              <a:extLst>
                <a:ext uri="{FF2B5EF4-FFF2-40B4-BE49-F238E27FC236}">
                  <a16:creationId xmlns:a16="http://schemas.microsoft.com/office/drawing/2014/main" id="{128F2044-82DE-4DC9-8C8E-FDCA468A41EF}"/>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4" name="TextBox 13">
            <a:extLst>
              <a:ext uri="{FF2B5EF4-FFF2-40B4-BE49-F238E27FC236}">
                <a16:creationId xmlns:a16="http://schemas.microsoft.com/office/drawing/2014/main" id="{F0DDE004-DC80-4F7B-8BBB-9751E2BB6BCE}"/>
              </a:ext>
            </a:extLst>
          </p:cNvPr>
          <p:cNvSpPr txBox="1"/>
          <p:nvPr/>
        </p:nvSpPr>
        <p:spPr>
          <a:xfrm>
            <a:off x="3470787" y="6528576"/>
            <a:ext cx="8593059" cy="261610"/>
          </a:xfrm>
          <a:prstGeom prst="rect">
            <a:avLst/>
          </a:prstGeom>
          <a:noFill/>
        </p:spPr>
        <p:txBody>
          <a:bodyPr wrap="square">
            <a:spAutoFit/>
          </a:bodyPr>
          <a:lstStyle/>
          <a:p>
            <a:r>
              <a:rPr lang="en-US" sz="1100" dirty="0"/>
              <a:t>1. TRIJARDY® XR (Empagliflozin, Linagliptin, and Metformin extended-release tablets)FDA Label 10.2022 - Reference ID: 5058967 </a:t>
            </a:r>
          </a:p>
        </p:txBody>
      </p:sp>
      <p:sp>
        <p:nvSpPr>
          <p:cNvPr id="15" name="TextBox 14">
            <a:extLst>
              <a:ext uri="{FF2B5EF4-FFF2-40B4-BE49-F238E27FC236}">
                <a16:creationId xmlns:a16="http://schemas.microsoft.com/office/drawing/2014/main" id="{E4098704-5FF8-46CC-A4AB-1326092C5F34}"/>
              </a:ext>
            </a:extLst>
          </p:cNvPr>
          <p:cNvSpPr txBox="1"/>
          <p:nvPr/>
        </p:nvSpPr>
        <p:spPr>
          <a:xfrm>
            <a:off x="668593" y="136638"/>
            <a:ext cx="9566787" cy="523220"/>
          </a:xfrm>
          <a:prstGeom prst="rect">
            <a:avLst/>
          </a:prstGeom>
          <a:noFill/>
        </p:spPr>
        <p:txBody>
          <a:bodyPr wrap="square">
            <a:spAutoFit/>
          </a:bodyPr>
          <a:lstStyle/>
          <a:p>
            <a:r>
              <a:rPr lang="en-US" sz="2800" b="1" dirty="0">
                <a:solidFill>
                  <a:srgbClr val="002060"/>
                </a:solidFill>
              </a:rPr>
              <a:t>Empagliflozin + Linagliptin + Metformin ER Combination:</a:t>
            </a:r>
            <a:endParaRPr lang="en-US" sz="2800" dirty="0"/>
          </a:p>
        </p:txBody>
      </p:sp>
      <p:sp>
        <p:nvSpPr>
          <p:cNvPr id="16" name="TextBox 15">
            <a:extLst>
              <a:ext uri="{FF2B5EF4-FFF2-40B4-BE49-F238E27FC236}">
                <a16:creationId xmlns:a16="http://schemas.microsoft.com/office/drawing/2014/main" id="{F39AE35A-C5F8-4C9F-9284-ED7E65F54AC8}"/>
              </a:ext>
            </a:extLst>
          </p:cNvPr>
          <p:cNvSpPr txBox="1"/>
          <p:nvPr/>
        </p:nvSpPr>
        <p:spPr>
          <a:xfrm>
            <a:off x="1160206" y="1442942"/>
            <a:ext cx="9871587" cy="2126864"/>
          </a:xfrm>
          <a:prstGeom prst="rect">
            <a:avLst/>
          </a:prstGeom>
          <a:noFill/>
        </p:spPr>
        <p:txBody>
          <a:bodyPr wrap="square">
            <a:spAutoFit/>
          </a:bodyPr>
          <a:lstStyle/>
          <a:p>
            <a:pPr>
              <a:lnSpc>
                <a:spcPct val="150000"/>
              </a:lnSpc>
            </a:pPr>
            <a:r>
              <a:rPr lang="en-US" dirty="0">
                <a:solidFill>
                  <a:schemeClr val="bg2">
                    <a:lumMod val="10000"/>
                  </a:schemeClr>
                </a:solidFill>
              </a:rPr>
              <a:t>Tablets: </a:t>
            </a:r>
          </a:p>
          <a:p>
            <a:pPr marL="742950" lvl="1" indent="-285750">
              <a:lnSpc>
                <a:spcPct val="150000"/>
              </a:lnSpc>
              <a:buFont typeface="Arial" panose="020B0604020202020204" pitchFamily="34" charset="0"/>
              <a:buChar char="•"/>
            </a:pPr>
            <a:r>
              <a:rPr lang="en-US" dirty="0">
                <a:solidFill>
                  <a:schemeClr val="bg2">
                    <a:lumMod val="10000"/>
                  </a:schemeClr>
                </a:solidFill>
              </a:rPr>
              <a:t>5 mg Empagliflozin  /2.5 mg Linagliptin/1000 mg Metformin HCl </a:t>
            </a:r>
            <a:r>
              <a:rPr lang="en-US" dirty="0" err="1">
                <a:solidFill>
                  <a:schemeClr val="bg2">
                    <a:lumMod val="10000"/>
                  </a:schemeClr>
                </a:solidFill>
              </a:rPr>
              <a:t>extendedrelease</a:t>
            </a:r>
            <a:r>
              <a:rPr lang="en-US" dirty="0">
                <a:solidFill>
                  <a:schemeClr val="bg2">
                    <a:lumMod val="10000"/>
                  </a:schemeClr>
                </a:solidFill>
              </a:rPr>
              <a:t> </a:t>
            </a:r>
          </a:p>
          <a:p>
            <a:pPr marL="742950" lvl="1" indent="-285750">
              <a:lnSpc>
                <a:spcPct val="150000"/>
              </a:lnSpc>
              <a:buFont typeface="Arial" panose="020B0604020202020204" pitchFamily="34" charset="0"/>
              <a:buChar char="•"/>
            </a:pPr>
            <a:r>
              <a:rPr lang="en-US" dirty="0">
                <a:solidFill>
                  <a:schemeClr val="bg2">
                    <a:lumMod val="10000"/>
                  </a:schemeClr>
                </a:solidFill>
              </a:rPr>
              <a:t>10 mg Empagliflozin  /5 mg Linagliptin/1000 mg Metformin HCl </a:t>
            </a:r>
            <a:r>
              <a:rPr lang="en-US" dirty="0" err="1">
                <a:solidFill>
                  <a:schemeClr val="bg2">
                    <a:lumMod val="10000"/>
                  </a:schemeClr>
                </a:solidFill>
              </a:rPr>
              <a:t>extendedrelease</a:t>
            </a:r>
            <a:endParaRPr lang="en-US" dirty="0">
              <a:solidFill>
                <a:schemeClr val="bg2">
                  <a:lumMod val="10000"/>
                </a:schemeClr>
              </a:solidFill>
            </a:endParaRPr>
          </a:p>
          <a:p>
            <a:pPr marL="742950" lvl="1" indent="-285750">
              <a:lnSpc>
                <a:spcPct val="150000"/>
              </a:lnSpc>
              <a:buFont typeface="Arial" panose="020B0604020202020204" pitchFamily="34" charset="0"/>
              <a:buChar char="•"/>
            </a:pPr>
            <a:r>
              <a:rPr lang="en-US" dirty="0">
                <a:solidFill>
                  <a:schemeClr val="bg2">
                    <a:lumMod val="10000"/>
                  </a:schemeClr>
                </a:solidFill>
              </a:rPr>
              <a:t>12.5 mg Empagliflozin  /2.5 mg Linagliptin/1000 mg Metformin HCl extended-release </a:t>
            </a:r>
          </a:p>
          <a:p>
            <a:pPr marL="742950" lvl="1" indent="-285750">
              <a:lnSpc>
                <a:spcPct val="150000"/>
              </a:lnSpc>
              <a:buFont typeface="Arial" panose="020B0604020202020204" pitchFamily="34" charset="0"/>
              <a:buChar char="•"/>
            </a:pPr>
            <a:r>
              <a:rPr lang="en-US" dirty="0">
                <a:solidFill>
                  <a:schemeClr val="bg2">
                    <a:lumMod val="10000"/>
                  </a:schemeClr>
                </a:solidFill>
              </a:rPr>
              <a:t>25 mg Empagliflozin  /5 mg Linagliptin/1000 mg Metformin HCl </a:t>
            </a:r>
            <a:r>
              <a:rPr lang="en-US" dirty="0" err="1">
                <a:solidFill>
                  <a:schemeClr val="bg2">
                    <a:lumMod val="10000"/>
                  </a:schemeClr>
                </a:solidFill>
              </a:rPr>
              <a:t>extendedrelease</a:t>
            </a:r>
            <a:endParaRPr lang="en-US" dirty="0">
              <a:solidFill>
                <a:schemeClr val="bg2">
                  <a:lumMod val="10000"/>
                </a:schemeClr>
              </a:solidFill>
            </a:endParaRPr>
          </a:p>
        </p:txBody>
      </p:sp>
      <p:grpSp>
        <p:nvGrpSpPr>
          <p:cNvPr id="18" name="Group 17">
            <a:extLst>
              <a:ext uri="{FF2B5EF4-FFF2-40B4-BE49-F238E27FC236}">
                <a16:creationId xmlns:a16="http://schemas.microsoft.com/office/drawing/2014/main" id="{6D68EB73-D817-4C4A-BCFE-41053E0533EA}"/>
              </a:ext>
            </a:extLst>
          </p:cNvPr>
          <p:cNvGrpSpPr/>
          <p:nvPr/>
        </p:nvGrpSpPr>
        <p:grpSpPr>
          <a:xfrm>
            <a:off x="0" y="3995453"/>
            <a:ext cx="5037068" cy="508787"/>
            <a:chOff x="56040" y="707034"/>
            <a:chExt cx="5037068" cy="508787"/>
          </a:xfrm>
        </p:grpSpPr>
        <p:sp>
          <p:nvSpPr>
            <p:cNvPr id="19" name="Arrow: Pentagon 18">
              <a:extLst>
                <a:ext uri="{FF2B5EF4-FFF2-40B4-BE49-F238E27FC236}">
                  <a16:creationId xmlns:a16="http://schemas.microsoft.com/office/drawing/2014/main" id="{C80EABC0-661A-4CD1-80AF-4B956A35F068}"/>
                </a:ext>
              </a:extLst>
            </p:cNvPr>
            <p:cNvSpPr/>
            <p:nvPr/>
          </p:nvSpPr>
          <p:spPr>
            <a:xfrm>
              <a:off x="56040" y="707035"/>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Prior to Initiation</a:t>
              </a:r>
              <a:r>
                <a:rPr lang="en-US" sz="2000" b="1" baseline="30000" dirty="0">
                  <a:solidFill>
                    <a:srgbClr val="002060"/>
                  </a:solidFill>
                </a:rPr>
                <a:t>1</a:t>
              </a:r>
              <a:endParaRPr lang="en-US" sz="2000" b="1" dirty="0">
                <a:solidFill>
                  <a:srgbClr val="002060"/>
                </a:solidFill>
              </a:endParaRPr>
            </a:p>
          </p:txBody>
        </p:sp>
        <p:sp>
          <p:nvSpPr>
            <p:cNvPr id="20" name="Freeform: Shape 19">
              <a:extLst>
                <a:ext uri="{FF2B5EF4-FFF2-40B4-BE49-F238E27FC236}">
                  <a16:creationId xmlns:a16="http://schemas.microsoft.com/office/drawing/2014/main" id="{54416CEA-0560-4E42-A696-0D2CA58D2818}"/>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1" dirty="0"/>
            </a:p>
          </p:txBody>
        </p:sp>
      </p:grpSp>
      <p:sp>
        <p:nvSpPr>
          <p:cNvPr id="22" name="TextBox 21">
            <a:extLst>
              <a:ext uri="{FF2B5EF4-FFF2-40B4-BE49-F238E27FC236}">
                <a16:creationId xmlns:a16="http://schemas.microsoft.com/office/drawing/2014/main" id="{8DA617E8-1355-4211-83A1-1531093193FD}"/>
              </a:ext>
            </a:extLst>
          </p:cNvPr>
          <p:cNvSpPr txBox="1"/>
          <p:nvPr/>
        </p:nvSpPr>
        <p:spPr>
          <a:xfrm>
            <a:off x="1160206" y="4660725"/>
            <a:ext cx="9709459" cy="1711366"/>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dirty="0">
                <a:solidFill>
                  <a:schemeClr val="bg2">
                    <a:lumMod val="10000"/>
                  </a:schemeClr>
                </a:solidFill>
              </a:rPr>
              <a:t>Assess renal function before initiating Empagliflozin + Linagliptin + Metformin ER combination and as clinically indicated. </a:t>
            </a:r>
          </a:p>
          <a:p>
            <a:pPr marL="285750" indent="-285750">
              <a:lnSpc>
                <a:spcPct val="150000"/>
              </a:lnSpc>
              <a:buFont typeface="Arial" panose="020B0604020202020204" pitchFamily="34" charset="0"/>
              <a:buChar char="•"/>
            </a:pPr>
            <a:r>
              <a:rPr lang="en-US" dirty="0">
                <a:solidFill>
                  <a:schemeClr val="bg2">
                    <a:lumMod val="10000"/>
                  </a:schemeClr>
                </a:solidFill>
              </a:rPr>
              <a:t>In patients with volume depletion, correct this condition before initiating Empagliflozin + Linagliptin + Metformin ER combination.</a:t>
            </a:r>
          </a:p>
        </p:txBody>
      </p:sp>
    </p:spTree>
    <p:extLst>
      <p:ext uri="{BB962C8B-B14F-4D97-AF65-F5344CB8AC3E}">
        <p14:creationId xmlns:p14="http://schemas.microsoft.com/office/powerpoint/2010/main" val="4226491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73381C9-5123-4D36-B779-1AF5F3602A54}"/>
              </a:ext>
            </a:extLst>
          </p:cNvPr>
          <p:cNvGrpSpPr/>
          <p:nvPr/>
        </p:nvGrpSpPr>
        <p:grpSpPr>
          <a:xfrm>
            <a:off x="0" y="865344"/>
            <a:ext cx="5037068" cy="508787"/>
            <a:chOff x="56040" y="707034"/>
            <a:chExt cx="5037068" cy="508787"/>
          </a:xfrm>
        </p:grpSpPr>
        <p:sp>
          <p:nvSpPr>
            <p:cNvPr id="5" name="Arrow: Pentagon 4">
              <a:extLst>
                <a:ext uri="{FF2B5EF4-FFF2-40B4-BE49-F238E27FC236}">
                  <a16:creationId xmlns:a16="http://schemas.microsoft.com/office/drawing/2014/main" id="{7F86581D-F057-4A84-AC47-3B3ED355DAB0}"/>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Dosage and Administration</a:t>
              </a:r>
              <a:r>
                <a:rPr lang="en-US" sz="2000" b="1" baseline="30000" dirty="0">
                  <a:solidFill>
                    <a:srgbClr val="002060"/>
                  </a:solidFill>
                </a:rPr>
                <a:t>1</a:t>
              </a:r>
              <a:endParaRPr lang="en-US" sz="2000" b="1" dirty="0">
                <a:solidFill>
                  <a:srgbClr val="002060"/>
                </a:solidFill>
              </a:endParaRPr>
            </a:p>
          </p:txBody>
        </p:sp>
        <p:sp>
          <p:nvSpPr>
            <p:cNvPr id="6" name="Freeform: Shape 5">
              <a:extLst>
                <a:ext uri="{FF2B5EF4-FFF2-40B4-BE49-F238E27FC236}">
                  <a16:creationId xmlns:a16="http://schemas.microsoft.com/office/drawing/2014/main" id="{2F3371CE-AD52-4871-AEB2-BF4A8B6F790B}"/>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pic>
        <p:nvPicPr>
          <p:cNvPr id="7" name="Picture 6">
            <a:extLst>
              <a:ext uri="{FF2B5EF4-FFF2-40B4-BE49-F238E27FC236}">
                <a16:creationId xmlns:a16="http://schemas.microsoft.com/office/drawing/2014/main" id="{9ADE9F64-CB0B-47BC-A9D2-D35B6E174668}"/>
              </a:ext>
            </a:extLst>
          </p:cNvPr>
          <p:cNvPicPr>
            <a:picLocks noChangeAspect="1"/>
          </p:cNvPicPr>
          <p:nvPr/>
        </p:nvPicPr>
        <p:blipFill>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103181" y="136638"/>
            <a:ext cx="839783" cy="758098"/>
          </a:xfrm>
          <a:prstGeom prst="rect">
            <a:avLst/>
          </a:prstGeom>
        </p:spPr>
      </p:pic>
      <p:sp>
        <p:nvSpPr>
          <p:cNvPr id="11" name="TextBox 10">
            <a:extLst>
              <a:ext uri="{FF2B5EF4-FFF2-40B4-BE49-F238E27FC236}">
                <a16:creationId xmlns:a16="http://schemas.microsoft.com/office/drawing/2014/main" id="{A08171E5-B4F1-4A7E-BF1A-A4BF9CDF5819}"/>
              </a:ext>
            </a:extLst>
          </p:cNvPr>
          <p:cNvSpPr txBox="1"/>
          <p:nvPr/>
        </p:nvSpPr>
        <p:spPr>
          <a:xfrm>
            <a:off x="3470787" y="6528576"/>
            <a:ext cx="8593059" cy="261610"/>
          </a:xfrm>
          <a:prstGeom prst="rect">
            <a:avLst/>
          </a:prstGeom>
          <a:noFill/>
        </p:spPr>
        <p:txBody>
          <a:bodyPr wrap="square">
            <a:spAutoFit/>
          </a:bodyPr>
          <a:lstStyle/>
          <a:p>
            <a:r>
              <a:rPr lang="en-US" sz="1100" dirty="0"/>
              <a:t>1. TRIJARDY® XR (Empagliflozin, Linagliptin, and Metformin extended-release tablets)FDA Label 10.2022 - Reference ID: 5058967 </a:t>
            </a:r>
          </a:p>
        </p:txBody>
      </p:sp>
      <p:sp>
        <p:nvSpPr>
          <p:cNvPr id="12" name="TextBox 11">
            <a:extLst>
              <a:ext uri="{FF2B5EF4-FFF2-40B4-BE49-F238E27FC236}">
                <a16:creationId xmlns:a16="http://schemas.microsoft.com/office/drawing/2014/main" id="{7A5F878B-256B-4BC0-8119-CE1941F5759A}"/>
              </a:ext>
            </a:extLst>
          </p:cNvPr>
          <p:cNvSpPr txBox="1"/>
          <p:nvPr/>
        </p:nvSpPr>
        <p:spPr>
          <a:xfrm>
            <a:off x="668593" y="136638"/>
            <a:ext cx="9566787" cy="523220"/>
          </a:xfrm>
          <a:prstGeom prst="rect">
            <a:avLst/>
          </a:prstGeom>
          <a:noFill/>
        </p:spPr>
        <p:txBody>
          <a:bodyPr wrap="square">
            <a:spAutoFit/>
          </a:bodyPr>
          <a:lstStyle/>
          <a:p>
            <a:r>
              <a:rPr lang="en-US" sz="2800" b="1" dirty="0">
                <a:solidFill>
                  <a:srgbClr val="002060"/>
                </a:solidFill>
              </a:rPr>
              <a:t>Empagliflozin + Linagliptin + Metformin ER Combination:</a:t>
            </a:r>
            <a:endParaRPr lang="en-US" sz="2800" dirty="0"/>
          </a:p>
        </p:txBody>
      </p:sp>
      <p:sp>
        <p:nvSpPr>
          <p:cNvPr id="15" name="TextBox 14">
            <a:extLst>
              <a:ext uri="{FF2B5EF4-FFF2-40B4-BE49-F238E27FC236}">
                <a16:creationId xmlns:a16="http://schemas.microsoft.com/office/drawing/2014/main" id="{798ED38A-0076-4156-AEF1-F59ABA39748C}"/>
              </a:ext>
            </a:extLst>
          </p:cNvPr>
          <p:cNvSpPr txBox="1"/>
          <p:nvPr/>
        </p:nvSpPr>
        <p:spPr>
          <a:xfrm>
            <a:off x="1022764" y="1340417"/>
            <a:ext cx="9655278" cy="5035353"/>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dirty="0">
                <a:solidFill>
                  <a:schemeClr val="bg2">
                    <a:lumMod val="10000"/>
                  </a:schemeClr>
                </a:solidFill>
              </a:rPr>
              <a:t>Individualize the starting dose of Empagliflozin + Linagliptin + Metformin ER combination based on the patient’s current regimen: </a:t>
            </a:r>
          </a:p>
          <a:p>
            <a:pPr marL="742950" lvl="1" indent="-285750" algn="just">
              <a:lnSpc>
                <a:spcPct val="150000"/>
              </a:lnSpc>
              <a:buFont typeface="Courier New" panose="02070309020205020404" pitchFamily="49" charset="0"/>
              <a:buChar char="o"/>
            </a:pPr>
            <a:r>
              <a:rPr lang="en-US" dirty="0">
                <a:solidFill>
                  <a:schemeClr val="bg2">
                    <a:lumMod val="10000"/>
                  </a:schemeClr>
                </a:solidFill>
              </a:rPr>
              <a:t>In patients on Metformin HCl, with or without Linagliptin, switch to Empagliflozin + Linagliptin + Metformin ER combination containing a similar total daily dose of Metformin HCl and a total daily dose of Empagliflozin 10 mg and Linagliptin 5 mg; </a:t>
            </a:r>
          </a:p>
          <a:p>
            <a:pPr marL="742950" lvl="1" indent="-285750" algn="just">
              <a:lnSpc>
                <a:spcPct val="150000"/>
              </a:lnSpc>
              <a:buFont typeface="Courier New" panose="02070309020205020404" pitchFamily="49" charset="0"/>
              <a:buChar char="o"/>
            </a:pPr>
            <a:r>
              <a:rPr lang="en-US" dirty="0">
                <a:solidFill>
                  <a:schemeClr val="bg2">
                    <a:lumMod val="10000"/>
                  </a:schemeClr>
                </a:solidFill>
              </a:rPr>
              <a:t>In patients on Metformin HCl and any regimen containing Empagliflozin, with or without Linagliptin, switch to Empagliflozin + Linagliptin + Metformin ER combination containing a similar total daily dose of Metformin HCl, the same total daily dose of Empagliflozin and Linagliptin 5 mg. </a:t>
            </a:r>
          </a:p>
          <a:p>
            <a:pPr marL="285750" indent="-285750" algn="just">
              <a:lnSpc>
                <a:spcPct val="150000"/>
              </a:lnSpc>
              <a:buFont typeface="Arial" panose="020B0604020202020204" pitchFamily="34" charset="0"/>
              <a:buChar char="•"/>
            </a:pPr>
            <a:r>
              <a:rPr lang="en-US" dirty="0">
                <a:solidFill>
                  <a:schemeClr val="bg2">
                    <a:lumMod val="10000"/>
                  </a:schemeClr>
                </a:solidFill>
              </a:rPr>
              <a:t>Monitor effectiveness and tolerability, and adjust dosing as appropriate, not to exceed the maximum recommended daily dose of Empagliflozin 25 mg, Linagliptin 5 mg and Metformin HCl 2000 mg. </a:t>
            </a:r>
          </a:p>
        </p:txBody>
      </p:sp>
    </p:spTree>
    <p:extLst>
      <p:ext uri="{BB962C8B-B14F-4D97-AF65-F5344CB8AC3E}">
        <p14:creationId xmlns:p14="http://schemas.microsoft.com/office/powerpoint/2010/main" val="4012366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941D1CB-ACB8-4E3A-B870-1DB16D865159}"/>
              </a:ext>
            </a:extLst>
          </p:cNvPr>
          <p:cNvSpPr txBox="1"/>
          <p:nvPr/>
        </p:nvSpPr>
        <p:spPr>
          <a:xfrm>
            <a:off x="845575" y="1176738"/>
            <a:ext cx="10257606" cy="4896853"/>
          </a:xfrm>
          <a:prstGeom prst="rect">
            <a:avLst/>
          </a:prstGeom>
          <a:noFill/>
        </p:spPr>
        <p:txBody>
          <a:bodyPr wrap="square">
            <a:spAutoFit/>
          </a:bodyPr>
          <a:lstStyle/>
          <a:p>
            <a:pPr marL="285750" indent="-285750" algn="justLow">
              <a:lnSpc>
                <a:spcPct val="150000"/>
              </a:lnSpc>
              <a:buFont typeface="Arial" panose="020B0604020202020204" pitchFamily="34" charset="0"/>
              <a:buChar char="•"/>
            </a:pPr>
            <a:r>
              <a:rPr lang="en-US" dirty="0">
                <a:solidFill>
                  <a:schemeClr val="bg2">
                    <a:lumMod val="10000"/>
                  </a:schemeClr>
                </a:solidFill>
              </a:rPr>
              <a:t>Take Empagliflozin + Linagliptin + Metformin ER combination orally, once daily with a meal in the morning.</a:t>
            </a:r>
          </a:p>
          <a:p>
            <a:pPr marL="742950" lvl="1" indent="-285750" algn="justLow">
              <a:lnSpc>
                <a:spcPct val="150000"/>
              </a:lnSpc>
              <a:buFont typeface="Courier New" panose="02070309020205020404" pitchFamily="49" charset="0"/>
              <a:buChar char="o"/>
            </a:pPr>
            <a:r>
              <a:rPr lang="en-US" dirty="0">
                <a:solidFill>
                  <a:schemeClr val="bg2">
                    <a:lumMod val="10000"/>
                  </a:schemeClr>
                </a:solidFill>
              </a:rPr>
              <a:t>Take Empagliflozin + Linagliptin + Metformin ER combination 10 mg/5 mg/1000 mg or Empagliflozin + Linagliptin + Metformin ER combination 25 mg/5 mg/1000 mg as a single tablet once daily. </a:t>
            </a:r>
          </a:p>
          <a:p>
            <a:pPr marL="742950" lvl="1" indent="-285750" algn="justLow">
              <a:lnSpc>
                <a:spcPct val="150000"/>
              </a:lnSpc>
              <a:buFont typeface="Courier New" panose="02070309020205020404" pitchFamily="49" charset="0"/>
              <a:buChar char="o"/>
            </a:pPr>
            <a:r>
              <a:rPr lang="en-US" dirty="0">
                <a:solidFill>
                  <a:schemeClr val="bg2">
                    <a:lumMod val="10000"/>
                  </a:schemeClr>
                </a:solidFill>
              </a:rPr>
              <a:t>Take Empagliflozin + Linagliptin + Metformin ER combination 5 mg/2.5 mg/1000 mg or Empagliflozin + Linagliptin + Metformin ER combination 12.5 mg/2.5 mg/1000 mg as two tablets together once daily. </a:t>
            </a:r>
          </a:p>
          <a:p>
            <a:pPr marL="742950" lvl="1" indent="-285750" algn="justLow">
              <a:buFont typeface="Courier New" panose="02070309020205020404" pitchFamily="49" charset="0"/>
              <a:buChar char="o"/>
            </a:pPr>
            <a:endParaRPr lang="en-US" dirty="0">
              <a:solidFill>
                <a:schemeClr val="bg2">
                  <a:lumMod val="10000"/>
                </a:schemeClr>
              </a:solidFill>
            </a:endParaRPr>
          </a:p>
          <a:p>
            <a:pPr marL="285750" indent="-285750" algn="justLow">
              <a:lnSpc>
                <a:spcPct val="150000"/>
              </a:lnSpc>
              <a:buFont typeface="Arial" panose="020B0604020202020204" pitchFamily="34" charset="0"/>
              <a:buChar char="•"/>
            </a:pPr>
            <a:r>
              <a:rPr lang="en-US" dirty="0">
                <a:solidFill>
                  <a:schemeClr val="bg2">
                    <a:lumMod val="10000"/>
                  </a:schemeClr>
                </a:solidFill>
              </a:rPr>
              <a:t>Swallow Empagliflozin + Linagliptin + Metformin ER combination tablets whole. Do not split, crush, dissolve, or chew. </a:t>
            </a:r>
          </a:p>
          <a:p>
            <a:pPr marL="285750" indent="-285750" algn="justLow">
              <a:lnSpc>
                <a:spcPct val="150000"/>
              </a:lnSpc>
              <a:buFont typeface="Arial" panose="020B0604020202020204" pitchFamily="34" charset="0"/>
              <a:buChar char="•"/>
            </a:pPr>
            <a:r>
              <a:rPr lang="en-US" dirty="0">
                <a:solidFill>
                  <a:schemeClr val="bg2">
                    <a:lumMod val="10000"/>
                  </a:schemeClr>
                </a:solidFill>
              </a:rPr>
              <a:t>Discontinue Empagliflozin + Linagliptin + Metformin ER combination at the time of, or prior to, an iodinated contrast imaging procedure*</a:t>
            </a:r>
          </a:p>
        </p:txBody>
      </p:sp>
      <p:grpSp>
        <p:nvGrpSpPr>
          <p:cNvPr id="6" name="Group 5">
            <a:extLst>
              <a:ext uri="{FF2B5EF4-FFF2-40B4-BE49-F238E27FC236}">
                <a16:creationId xmlns:a16="http://schemas.microsoft.com/office/drawing/2014/main" id="{70126AC0-149C-47C8-A629-3791250DAEE3}"/>
              </a:ext>
            </a:extLst>
          </p:cNvPr>
          <p:cNvGrpSpPr/>
          <p:nvPr/>
        </p:nvGrpSpPr>
        <p:grpSpPr>
          <a:xfrm>
            <a:off x="0" y="726956"/>
            <a:ext cx="5037068" cy="508787"/>
            <a:chOff x="56040" y="707034"/>
            <a:chExt cx="5037068" cy="508787"/>
          </a:xfrm>
        </p:grpSpPr>
        <p:sp>
          <p:nvSpPr>
            <p:cNvPr id="7" name="Arrow: Pentagon 6">
              <a:extLst>
                <a:ext uri="{FF2B5EF4-FFF2-40B4-BE49-F238E27FC236}">
                  <a16:creationId xmlns:a16="http://schemas.microsoft.com/office/drawing/2014/main" id="{AD24D547-96F0-422A-949D-633405A9332A}"/>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Dosage and Administration</a:t>
              </a:r>
              <a:r>
                <a:rPr lang="en-US" sz="2000" b="1" baseline="30000" dirty="0">
                  <a:solidFill>
                    <a:srgbClr val="002060"/>
                  </a:solidFill>
                </a:rPr>
                <a:t>1</a:t>
              </a:r>
              <a:endParaRPr lang="en-US" sz="2000" b="1" dirty="0">
                <a:solidFill>
                  <a:srgbClr val="002060"/>
                </a:solidFill>
              </a:endParaRPr>
            </a:p>
          </p:txBody>
        </p:sp>
        <p:sp>
          <p:nvSpPr>
            <p:cNvPr id="8" name="Freeform: Shape 7">
              <a:extLst>
                <a:ext uri="{FF2B5EF4-FFF2-40B4-BE49-F238E27FC236}">
                  <a16:creationId xmlns:a16="http://schemas.microsoft.com/office/drawing/2014/main" id="{07657025-3B71-4368-A8F3-E681BC625B9F}"/>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pic>
        <p:nvPicPr>
          <p:cNvPr id="9" name="Picture 8">
            <a:extLst>
              <a:ext uri="{FF2B5EF4-FFF2-40B4-BE49-F238E27FC236}">
                <a16:creationId xmlns:a16="http://schemas.microsoft.com/office/drawing/2014/main" id="{8AD8060E-7DCB-4C6E-B52C-373BB695FE22}"/>
              </a:ext>
            </a:extLst>
          </p:cNvPr>
          <p:cNvPicPr>
            <a:picLocks noChangeAspect="1"/>
          </p:cNvPicPr>
          <p:nvPr/>
        </p:nvPicPr>
        <p:blipFill>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103181" y="136638"/>
            <a:ext cx="839783" cy="758098"/>
          </a:xfrm>
          <a:prstGeom prst="rect">
            <a:avLst/>
          </a:prstGeom>
        </p:spPr>
      </p:pic>
      <p:sp>
        <p:nvSpPr>
          <p:cNvPr id="10" name="TextBox 9">
            <a:extLst>
              <a:ext uri="{FF2B5EF4-FFF2-40B4-BE49-F238E27FC236}">
                <a16:creationId xmlns:a16="http://schemas.microsoft.com/office/drawing/2014/main" id="{930A34E7-CD1C-42A0-8A7B-E8E5E4779D39}"/>
              </a:ext>
            </a:extLst>
          </p:cNvPr>
          <p:cNvSpPr txBox="1"/>
          <p:nvPr/>
        </p:nvSpPr>
        <p:spPr>
          <a:xfrm>
            <a:off x="3470787" y="6528576"/>
            <a:ext cx="8593059" cy="261610"/>
          </a:xfrm>
          <a:prstGeom prst="rect">
            <a:avLst/>
          </a:prstGeom>
          <a:noFill/>
        </p:spPr>
        <p:txBody>
          <a:bodyPr wrap="square">
            <a:spAutoFit/>
          </a:bodyPr>
          <a:lstStyle/>
          <a:p>
            <a:r>
              <a:rPr lang="en-US" sz="1100" dirty="0"/>
              <a:t>1. TRIJARDY® XR (Empagliflozin, Linagliptin, and Metformin extended-release tablets)FDA Label 10.2022 - Reference ID: 5058967 </a:t>
            </a:r>
          </a:p>
        </p:txBody>
      </p:sp>
      <p:sp>
        <p:nvSpPr>
          <p:cNvPr id="11" name="TextBox 10">
            <a:extLst>
              <a:ext uri="{FF2B5EF4-FFF2-40B4-BE49-F238E27FC236}">
                <a16:creationId xmlns:a16="http://schemas.microsoft.com/office/drawing/2014/main" id="{0109D9F0-E1F0-41F2-9BE1-D1027B4D0B7F}"/>
              </a:ext>
            </a:extLst>
          </p:cNvPr>
          <p:cNvSpPr txBox="1"/>
          <p:nvPr/>
        </p:nvSpPr>
        <p:spPr>
          <a:xfrm>
            <a:off x="668593" y="136638"/>
            <a:ext cx="9566787" cy="523220"/>
          </a:xfrm>
          <a:prstGeom prst="rect">
            <a:avLst/>
          </a:prstGeom>
          <a:noFill/>
        </p:spPr>
        <p:txBody>
          <a:bodyPr wrap="square">
            <a:spAutoFit/>
          </a:bodyPr>
          <a:lstStyle/>
          <a:p>
            <a:r>
              <a:rPr lang="en-US" sz="2800" b="1" dirty="0">
                <a:solidFill>
                  <a:srgbClr val="002060"/>
                </a:solidFill>
              </a:rPr>
              <a:t>Empagliflozin + Linagliptin + Metformin ER Combination:</a:t>
            </a:r>
            <a:endParaRPr lang="en-US" sz="2800" dirty="0"/>
          </a:p>
        </p:txBody>
      </p:sp>
      <p:sp>
        <p:nvSpPr>
          <p:cNvPr id="13" name="TextBox 12">
            <a:extLst>
              <a:ext uri="{FF2B5EF4-FFF2-40B4-BE49-F238E27FC236}">
                <a16:creationId xmlns:a16="http://schemas.microsoft.com/office/drawing/2014/main" id="{25396770-3B60-4845-A2DD-9378C9181272}"/>
              </a:ext>
            </a:extLst>
          </p:cNvPr>
          <p:cNvSpPr txBox="1"/>
          <p:nvPr/>
        </p:nvSpPr>
        <p:spPr>
          <a:xfrm>
            <a:off x="362618" y="6097689"/>
            <a:ext cx="10257607" cy="430887"/>
          </a:xfrm>
          <a:prstGeom prst="rect">
            <a:avLst/>
          </a:prstGeom>
          <a:noFill/>
        </p:spPr>
        <p:txBody>
          <a:bodyPr wrap="square">
            <a:spAutoFit/>
          </a:bodyPr>
          <a:lstStyle/>
          <a:p>
            <a:r>
              <a:rPr lang="en-US" sz="1100" dirty="0"/>
              <a:t>*In patients with an eGFR less than 60 mL/min/1.73 m</a:t>
            </a:r>
            <a:r>
              <a:rPr lang="en-US" sz="1100" baseline="30000" dirty="0"/>
              <a:t>2</a:t>
            </a:r>
            <a:r>
              <a:rPr lang="en-US" sz="1100" dirty="0"/>
              <a:t> ; in patients with a history of liver disease, alcoholism or heart failure; or in patients who will be administered intra-arterial iodinated contrast. Re-evaluate eGFR 48 hours after the imaging procedure; restart Empagliflozin + Linagliptin + Metformin ER combination if renal function is stable.</a:t>
            </a:r>
          </a:p>
        </p:txBody>
      </p:sp>
    </p:spTree>
    <p:extLst>
      <p:ext uri="{BB962C8B-B14F-4D97-AF65-F5344CB8AC3E}">
        <p14:creationId xmlns:p14="http://schemas.microsoft.com/office/powerpoint/2010/main" val="2893176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016C181-885B-433C-AB28-EE68A66459FA}"/>
              </a:ext>
            </a:extLst>
          </p:cNvPr>
          <p:cNvPicPr>
            <a:picLocks noChangeAspect="1"/>
          </p:cNvPicPr>
          <p:nvPr/>
        </p:nvPicPr>
        <p:blipFill>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103181" y="136638"/>
            <a:ext cx="839783" cy="758098"/>
          </a:xfrm>
          <a:prstGeom prst="rect">
            <a:avLst/>
          </a:prstGeom>
        </p:spPr>
      </p:pic>
      <p:grpSp>
        <p:nvGrpSpPr>
          <p:cNvPr id="5" name="Group 4">
            <a:extLst>
              <a:ext uri="{FF2B5EF4-FFF2-40B4-BE49-F238E27FC236}">
                <a16:creationId xmlns:a16="http://schemas.microsoft.com/office/drawing/2014/main" id="{64016422-1602-47E1-86A9-93A427A23B6C}"/>
              </a:ext>
            </a:extLst>
          </p:cNvPr>
          <p:cNvGrpSpPr/>
          <p:nvPr/>
        </p:nvGrpSpPr>
        <p:grpSpPr>
          <a:xfrm>
            <a:off x="0" y="939541"/>
            <a:ext cx="8554065" cy="508787"/>
            <a:chOff x="56040" y="707034"/>
            <a:chExt cx="5037068" cy="508787"/>
          </a:xfrm>
        </p:grpSpPr>
        <p:sp>
          <p:nvSpPr>
            <p:cNvPr id="6" name="Arrow: Pentagon 5">
              <a:extLst>
                <a:ext uri="{FF2B5EF4-FFF2-40B4-BE49-F238E27FC236}">
                  <a16:creationId xmlns:a16="http://schemas.microsoft.com/office/drawing/2014/main" id="{B99E7F1A-5FD6-435B-BE97-83E098002036}"/>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Dosage Recommendations in Patients with Renal Impairment</a:t>
              </a:r>
              <a:r>
                <a:rPr lang="en-US" sz="2000" b="1" baseline="30000" dirty="0">
                  <a:solidFill>
                    <a:srgbClr val="002060"/>
                  </a:solidFill>
                </a:rPr>
                <a:t>1</a:t>
              </a:r>
              <a:endParaRPr lang="en-US" sz="2000" b="1" dirty="0">
                <a:solidFill>
                  <a:srgbClr val="002060"/>
                </a:solidFill>
              </a:endParaRPr>
            </a:p>
          </p:txBody>
        </p:sp>
        <p:sp>
          <p:nvSpPr>
            <p:cNvPr id="7" name="Freeform: Shape 6">
              <a:extLst>
                <a:ext uri="{FF2B5EF4-FFF2-40B4-BE49-F238E27FC236}">
                  <a16:creationId xmlns:a16="http://schemas.microsoft.com/office/drawing/2014/main" id="{5D9BFE8E-4172-4916-8E93-6D2EC37971CE}"/>
                </a:ext>
              </a:extLst>
            </p:cNvPr>
            <p:cNvSpPr/>
            <p:nvPr/>
          </p:nvSpPr>
          <p:spPr>
            <a:xfrm>
              <a:off x="56041" y="707034"/>
              <a:ext cx="17713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grpSp>
        <p:nvGrpSpPr>
          <p:cNvPr id="12" name="Group 11">
            <a:extLst>
              <a:ext uri="{FF2B5EF4-FFF2-40B4-BE49-F238E27FC236}">
                <a16:creationId xmlns:a16="http://schemas.microsoft.com/office/drawing/2014/main" id="{7D89F83C-4E06-4C16-A298-CAC0A3DB2BA2}"/>
              </a:ext>
            </a:extLst>
          </p:cNvPr>
          <p:cNvGrpSpPr/>
          <p:nvPr/>
        </p:nvGrpSpPr>
        <p:grpSpPr>
          <a:xfrm>
            <a:off x="0" y="3848580"/>
            <a:ext cx="5037068" cy="508787"/>
            <a:chOff x="56040" y="707034"/>
            <a:chExt cx="5037068" cy="508787"/>
          </a:xfrm>
        </p:grpSpPr>
        <p:sp>
          <p:nvSpPr>
            <p:cNvPr id="13" name="Arrow: Pentagon 12">
              <a:extLst>
                <a:ext uri="{FF2B5EF4-FFF2-40B4-BE49-F238E27FC236}">
                  <a16:creationId xmlns:a16="http://schemas.microsoft.com/office/drawing/2014/main" id="{3563B101-6722-4453-9F0A-54DDC7F0805E}"/>
                </a:ext>
              </a:extLst>
            </p:cNvPr>
            <p:cNvSpPr/>
            <p:nvPr/>
          </p:nvSpPr>
          <p:spPr>
            <a:xfrm>
              <a:off x="56040" y="707034"/>
              <a:ext cx="5037068" cy="508786"/>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rPr>
                <a:t>Contraindications</a:t>
              </a:r>
              <a:r>
                <a:rPr lang="en-US" sz="2000" b="1" baseline="30000" dirty="0">
                  <a:solidFill>
                    <a:srgbClr val="002060"/>
                  </a:solidFill>
                </a:rPr>
                <a:t>1</a:t>
              </a:r>
              <a:endParaRPr lang="en-US" sz="2000" b="1" dirty="0">
                <a:solidFill>
                  <a:srgbClr val="002060"/>
                </a:solidFill>
              </a:endParaRPr>
            </a:p>
          </p:txBody>
        </p:sp>
        <p:sp>
          <p:nvSpPr>
            <p:cNvPr id="14" name="Freeform: Shape 13">
              <a:extLst>
                <a:ext uri="{FF2B5EF4-FFF2-40B4-BE49-F238E27FC236}">
                  <a16:creationId xmlns:a16="http://schemas.microsoft.com/office/drawing/2014/main" id="{A232F230-3F2C-4D99-A987-3E6F898778F1}"/>
                </a:ext>
              </a:extLst>
            </p:cNvPr>
            <p:cNvSpPr/>
            <p:nvPr/>
          </p:nvSpPr>
          <p:spPr>
            <a:xfrm>
              <a:off x="56040" y="707034"/>
              <a:ext cx="300816" cy="508787"/>
            </a:xfrm>
            <a:custGeom>
              <a:avLst/>
              <a:gdLst>
                <a:gd name="connsiteX0" fmla="*/ 0 w 300816"/>
                <a:gd name="connsiteY0" fmla="*/ 0 h 508787"/>
                <a:gd name="connsiteX1" fmla="*/ 300816 w 300816"/>
                <a:gd name="connsiteY1" fmla="*/ 254394 h 508787"/>
                <a:gd name="connsiteX2" fmla="*/ 0 w 300816"/>
                <a:gd name="connsiteY2" fmla="*/ 508787 h 508787"/>
              </a:gdLst>
              <a:ahLst/>
              <a:cxnLst>
                <a:cxn ang="0">
                  <a:pos x="connsiteX0" y="connsiteY0"/>
                </a:cxn>
                <a:cxn ang="0">
                  <a:pos x="connsiteX1" y="connsiteY1"/>
                </a:cxn>
                <a:cxn ang="0">
                  <a:pos x="connsiteX2" y="connsiteY2"/>
                </a:cxn>
              </a:cxnLst>
              <a:rect l="l" t="t" r="r" b="b"/>
              <a:pathLst>
                <a:path w="300816" h="508787">
                  <a:moveTo>
                    <a:pt x="0" y="0"/>
                  </a:moveTo>
                  <a:lnTo>
                    <a:pt x="300816" y="254394"/>
                  </a:lnTo>
                  <a:lnTo>
                    <a:pt x="0" y="508787"/>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9" name="TextBox 18">
            <a:extLst>
              <a:ext uri="{FF2B5EF4-FFF2-40B4-BE49-F238E27FC236}">
                <a16:creationId xmlns:a16="http://schemas.microsoft.com/office/drawing/2014/main" id="{29768D3A-6EF1-45F7-876B-21BBEDD2BEC8}"/>
              </a:ext>
            </a:extLst>
          </p:cNvPr>
          <p:cNvSpPr txBox="1"/>
          <p:nvPr/>
        </p:nvSpPr>
        <p:spPr>
          <a:xfrm>
            <a:off x="3470787" y="6528576"/>
            <a:ext cx="8593059" cy="261610"/>
          </a:xfrm>
          <a:prstGeom prst="rect">
            <a:avLst/>
          </a:prstGeom>
          <a:noFill/>
        </p:spPr>
        <p:txBody>
          <a:bodyPr wrap="square">
            <a:spAutoFit/>
          </a:bodyPr>
          <a:lstStyle/>
          <a:p>
            <a:r>
              <a:rPr lang="en-US" sz="1100" dirty="0"/>
              <a:t>1. TRIJARDY® XR (Empagliflozin, Linagliptin, and Metformin extended-release tablets)FDA Label 10.2022 - Reference ID: 5058967 </a:t>
            </a:r>
          </a:p>
        </p:txBody>
      </p:sp>
      <p:sp>
        <p:nvSpPr>
          <p:cNvPr id="20" name="TextBox 19">
            <a:extLst>
              <a:ext uri="{FF2B5EF4-FFF2-40B4-BE49-F238E27FC236}">
                <a16:creationId xmlns:a16="http://schemas.microsoft.com/office/drawing/2014/main" id="{4229536A-AFD3-4E52-B977-B2F728AFC9DB}"/>
              </a:ext>
            </a:extLst>
          </p:cNvPr>
          <p:cNvSpPr txBox="1"/>
          <p:nvPr/>
        </p:nvSpPr>
        <p:spPr>
          <a:xfrm>
            <a:off x="668593" y="136638"/>
            <a:ext cx="9566787" cy="523220"/>
          </a:xfrm>
          <a:prstGeom prst="rect">
            <a:avLst/>
          </a:prstGeom>
          <a:noFill/>
        </p:spPr>
        <p:txBody>
          <a:bodyPr wrap="square">
            <a:spAutoFit/>
          </a:bodyPr>
          <a:lstStyle/>
          <a:p>
            <a:r>
              <a:rPr lang="en-US" sz="2800" b="1" dirty="0">
                <a:solidFill>
                  <a:srgbClr val="002060"/>
                </a:solidFill>
              </a:rPr>
              <a:t>Empagliflozin + Linagliptin + Metformin ER Combination:</a:t>
            </a:r>
            <a:endParaRPr lang="en-US" sz="2800" dirty="0"/>
          </a:p>
        </p:txBody>
      </p:sp>
      <p:sp>
        <p:nvSpPr>
          <p:cNvPr id="21" name="TextBox 20">
            <a:extLst>
              <a:ext uri="{FF2B5EF4-FFF2-40B4-BE49-F238E27FC236}">
                <a16:creationId xmlns:a16="http://schemas.microsoft.com/office/drawing/2014/main" id="{66496FB1-7139-48C6-8373-AA64AA28215B}"/>
              </a:ext>
            </a:extLst>
          </p:cNvPr>
          <p:cNvSpPr txBox="1"/>
          <p:nvPr/>
        </p:nvSpPr>
        <p:spPr>
          <a:xfrm>
            <a:off x="943895" y="4519641"/>
            <a:ext cx="10304209" cy="1711366"/>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dirty="0">
                <a:solidFill>
                  <a:schemeClr val="bg2">
                    <a:lumMod val="10000"/>
                  </a:schemeClr>
                </a:solidFill>
              </a:rPr>
              <a:t>Severe renal impairment (eGFR below 30 mL/min/1.73 m</a:t>
            </a:r>
            <a:r>
              <a:rPr lang="en-US" baseline="30000" dirty="0">
                <a:solidFill>
                  <a:schemeClr val="bg2">
                    <a:lumMod val="10000"/>
                  </a:schemeClr>
                </a:solidFill>
              </a:rPr>
              <a:t>2</a:t>
            </a:r>
            <a:r>
              <a:rPr lang="en-US" dirty="0">
                <a:solidFill>
                  <a:schemeClr val="bg2">
                    <a:lumMod val="10000"/>
                  </a:schemeClr>
                </a:solidFill>
              </a:rPr>
              <a:t> ), end-stage renal disease, or on dialysis. </a:t>
            </a:r>
          </a:p>
          <a:p>
            <a:pPr marL="285750" indent="-285750">
              <a:lnSpc>
                <a:spcPct val="150000"/>
              </a:lnSpc>
              <a:buFont typeface="Arial" panose="020B0604020202020204" pitchFamily="34" charset="0"/>
              <a:buChar char="•"/>
            </a:pPr>
            <a:r>
              <a:rPr lang="en-US" dirty="0">
                <a:solidFill>
                  <a:schemeClr val="bg2">
                    <a:lumMod val="10000"/>
                  </a:schemeClr>
                </a:solidFill>
              </a:rPr>
              <a:t>Metabolic acidosis, including diabetic ketoacidosis.</a:t>
            </a:r>
          </a:p>
          <a:p>
            <a:pPr marL="285750" indent="-285750">
              <a:lnSpc>
                <a:spcPct val="150000"/>
              </a:lnSpc>
              <a:buFont typeface="Arial" panose="020B0604020202020204" pitchFamily="34" charset="0"/>
              <a:buChar char="•"/>
            </a:pPr>
            <a:r>
              <a:rPr lang="en-US" dirty="0">
                <a:solidFill>
                  <a:schemeClr val="bg2">
                    <a:lumMod val="10000"/>
                  </a:schemeClr>
                </a:solidFill>
              </a:rPr>
              <a:t>Hypersensitivity to Empagliflozin, Linagliptin, Metformin, or any of the excipients in Empagliflozin + Linagliptin + Metformin ER combination.</a:t>
            </a:r>
          </a:p>
        </p:txBody>
      </p:sp>
      <p:sp>
        <p:nvSpPr>
          <p:cNvPr id="22" name="TextBox 21">
            <a:extLst>
              <a:ext uri="{FF2B5EF4-FFF2-40B4-BE49-F238E27FC236}">
                <a16:creationId xmlns:a16="http://schemas.microsoft.com/office/drawing/2014/main" id="{DABD5D11-E7ED-4A0E-AF3E-9EBACE592EE3}"/>
              </a:ext>
            </a:extLst>
          </p:cNvPr>
          <p:cNvSpPr txBox="1"/>
          <p:nvPr/>
        </p:nvSpPr>
        <p:spPr>
          <a:xfrm>
            <a:off x="1050087" y="1775249"/>
            <a:ext cx="9932545" cy="1711366"/>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dirty="0">
                <a:solidFill>
                  <a:schemeClr val="bg2">
                    <a:lumMod val="10000"/>
                  </a:schemeClr>
                </a:solidFill>
              </a:rPr>
              <a:t>Initiation of Empagliflozin + Linagliptin + Metformin ER combination is not recommended in patients with an eGFR less than 45 mL/min/1.73 m</a:t>
            </a:r>
            <a:r>
              <a:rPr lang="en-US" baseline="30000" dirty="0">
                <a:solidFill>
                  <a:schemeClr val="bg2">
                    <a:lumMod val="10000"/>
                  </a:schemeClr>
                </a:solidFill>
              </a:rPr>
              <a:t>2</a:t>
            </a:r>
            <a:r>
              <a:rPr lang="en-US" dirty="0">
                <a:solidFill>
                  <a:schemeClr val="bg2">
                    <a:lumMod val="10000"/>
                  </a:schemeClr>
                </a:solidFill>
              </a:rPr>
              <a:t>, due to the Metformin component. </a:t>
            </a:r>
          </a:p>
          <a:p>
            <a:pPr marL="285750" indent="-285750">
              <a:lnSpc>
                <a:spcPct val="150000"/>
              </a:lnSpc>
              <a:buFont typeface="Arial" panose="020B0604020202020204" pitchFamily="34" charset="0"/>
              <a:buChar char="•"/>
            </a:pPr>
            <a:r>
              <a:rPr lang="en-US" dirty="0">
                <a:solidFill>
                  <a:schemeClr val="bg2">
                    <a:lumMod val="10000"/>
                  </a:schemeClr>
                </a:solidFill>
              </a:rPr>
              <a:t>Empagliflozin + Linagliptin + Metformin ER combination is contraindicated in patients with an eGFR less than 30 mL/min/1.73 m</a:t>
            </a:r>
            <a:r>
              <a:rPr lang="en-US" baseline="30000" dirty="0">
                <a:solidFill>
                  <a:schemeClr val="bg2">
                    <a:lumMod val="10000"/>
                  </a:schemeClr>
                </a:solidFill>
              </a:rPr>
              <a:t>2</a:t>
            </a:r>
            <a:r>
              <a:rPr lang="en-US" dirty="0">
                <a:solidFill>
                  <a:schemeClr val="bg2">
                    <a:lumMod val="10000"/>
                  </a:schemeClr>
                </a:solidFill>
              </a:rPr>
              <a:t> or in patients on dialysis.</a:t>
            </a:r>
          </a:p>
        </p:txBody>
      </p:sp>
    </p:spTree>
    <p:extLst>
      <p:ext uri="{BB962C8B-B14F-4D97-AF65-F5344CB8AC3E}">
        <p14:creationId xmlns:p14="http://schemas.microsoft.com/office/powerpoint/2010/main" val="945344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A814A92-0B3F-420C-9DC1-A83C2D42246A}" type="slidenum">
              <a:rPr lang="en-US" smtClean="0">
                <a:solidFill>
                  <a:prstClr val="black">
                    <a:tint val="75000"/>
                  </a:prstClr>
                </a:solidFill>
              </a:rPr>
              <a:pPr/>
              <a:t>6</a:t>
            </a:fld>
            <a:endParaRPr lang="en-US">
              <a:solidFill>
                <a:prstClr val="black">
                  <a:tint val="75000"/>
                </a:prstClr>
              </a:solidFill>
            </a:endParaRPr>
          </a:p>
        </p:txBody>
      </p:sp>
      <p:sp>
        <p:nvSpPr>
          <p:cNvPr id="2" name="Title 1"/>
          <p:cNvSpPr>
            <a:spLocks noGrp="1"/>
          </p:cNvSpPr>
          <p:nvPr>
            <p:ph type="title"/>
          </p:nvPr>
        </p:nvSpPr>
        <p:spPr>
          <a:xfrm>
            <a:off x="707979" y="39183"/>
            <a:ext cx="10515600" cy="914400"/>
          </a:xfrm>
        </p:spPr>
        <p:txBody>
          <a:bodyPr>
            <a:normAutofit/>
          </a:bodyPr>
          <a:lstStyle/>
          <a:p>
            <a:r>
              <a:rPr lang="en-US" sz="2800" b="1" dirty="0">
                <a:solidFill>
                  <a:srgbClr val="002060"/>
                </a:solidFill>
              </a:rPr>
              <a:t>Urinary Glucose Excretion via SGLT2 Inhibition</a:t>
            </a:r>
          </a:p>
        </p:txBody>
      </p:sp>
      <p:pic>
        <p:nvPicPr>
          <p:cNvPr id="4" name="Picture 41" descr="Large.png"/>
          <p:cNvPicPr>
            <a:picLocks noChangeAspect="1"/>
          </p:cNvPicPr>
          <p:nvPr/>
        </p:nvPicPr>
        <p:blipFill>
          <a:blip r:embed="rId2" cstate="print"/>
          <a:srcRect/>
          <a:stretch>
            <a:fillRect/>
          </a:stretch>
        </p:blipFill>
        <p:spPr bwMode="auto">
          <a:xfrm>
            <a:off x="4102815" y="2722473"/>
            <a:ext cx="1370717" cy="2586467"/>
          </a:xfrm>
          <a:prstGeom prst="rect">
            <a:avLst/>
          </a:prstGeom>
          <a:noFill/>
          <a:ln w="9525">
            <a:noFill/>
            <a:miter lim="800000"/>
            <a:headEnd/>
            <a:tailEnd/>
          </a:ln>
        </p:spPr>
      </p:pic>
      <p:pic>
        <p:nvPicPr>
          <p:cNvPr id="5" name="Picture 9" descr="Glucose.png"/>
          <p:cNvPicPr>
            <a:picLocks noChangeAspect="1"/>
          </p:cNvPicPr>
          <p:nvPr/>
        </p:nvPicPr>
        <p:blipFill>
          <a:blip r:embed="rId3" cstate="print"/>
          <a:srcRect/>
          <a:stretch>
            <a:fillRect/>
          </a:stretch>
        </p:blipFill>
        <p:spPr bwMode="auto">
          <a:xfrm>
            <a:off x="2317938" y="1716525"/>
            <a:ext cx="6867028" cy="4321987"/>
          </a:xfrm>
          <a:prstGeom prst="rect">
            <a:avLst/>
          </a:prstGeom>
          <a:noFill/>
          <a:ln w="9525">
            <a:noFill/>
            <a:miter lim="800000"/>
            <a:headEnd/>
            <a:tailEnd/>
          </a:ln>
        </p:spPr>
      </p:pic>
      <p:pic>
        <p:nvPicPr>
          <p:cNvPr id="6" name="Picture 9" descr="Glucose.png"/>
          <p:cNvPicPr>
            <a:picLocks noChangeAspect="1"/>
          </p:cNvPicPr>
          <p:nvPr/>
        </p:nvPicPr>
        <p:blipFill rotWithShape="1">
          <a:blip r:embed="rId3" cstate="print">
            <a:duotone>
              <a:prstClr val="black"/>
              <a:schemeClr val="accent2">
                <a:tint val="45000"/>
                <a:satMod val="400000"/>
              </a:schemeClr>
            </a:duotone>
          </a:blip>
          <a:srcRect l="47728" t="-1" r="13686" b="-901"/>
          <a:stretch/>
        </p:blipFill>
        <p:spPr bwMode="auto">
          <a:xfrm>
            <a:off x="5595393" y="1716524"/>
            <a:ext cx="2649699" cy="4361013"/>
          </a:xfrm>
          <a:prstGeom prst="rect">
            <a:avLst/>
          </a:prstGeom>
          <a:noFill/>
          <a:ln w="9525">
            <a:noFill/>
            <a:miter lim="800000"/>
            <a:headEnd/>
            <a:tailEnd/>
          </a:ln>
        </p:spPr>
      </p:pic>
      <p:pic>
        <p:nvPicPr>
          <p:cNvPr id="7" name="Picture 9" descr="Glucose.png"/>
          <p:cNvPicPr>
            <a:picLocks noChangeAspect="1"/>
          </p:cNvPicPr>
          <p:nvPr/>
        </p:nvPicPr>
        <p:blipFill rotWithShape="1">
          <a:blip r:embed="rId3" cstate="print">
            <a:duotone>
              <a:prstClr val="black"/>
              <a:schemeClr val="accent2">
                <a:tint val="45000"/>
                <a:satMod val="400000"/>
              </a:schemeClr>
            </a:duotone>
          </a:blip>
          <a:srcRect l="27137" t="-1" r="52438" b="-901"/>
          <a:stretch/>
        </p:blipFill>
        <p:spPr bwMode="auto">
          <a:xfrm>
            <a:off x="4181465" y="1716524"/>
            <a:ext cx="1402596" cy="4361013"/>
          </a:xfrm>
          <a:prstGeom prst="rect">
            <a:avLst/>
          </a:prstGeom>
          <a:noFill/>
          <a:ln w="9525">
            <a:noFill/>
            <a:miter lim="800000"/>
            <a:headEnd/>
            <a:tailEnd/>
          </a:ln>
        </p:spPr>
      </p:pic>
      <p:pic>
        <p:nvPicPr>
          <p:cNvPr id="8" name="Picture 9" descr="Glucose.png"/>
          <p:cNvPicPr>
            <a:picLocks noChangeAspect="1"/>
          </p:cNvPicPr>
          <p:nvPr/>
        </p:nvPicPr>
        <p:blipFill rotWithShape="1">
          <a:blip r:embed="rId3" cstate="print">
            <a:duotone>
              <a:prstClr val="black"/>
              <a:schemeClr val="accent2">
                <a:tint val="45000"/>
                <a:satMod val="400000"/>
              </a:schemeClr>
            </a:duotone>
          </a:blip>
          <a:srcRect r="72862" b="72662"/>
          <a:stretch/>
        </p:blipFill>
        <p:spPr bwMode="auto">
          <a:xfrm>
            <a:off x="2317938" y="1716525"/>
            <a:ext cx="1863532" cy="1181563"/>
          </a:xfrm>
          <a:prstGeom prst="rect">
            <a:avLst/>
          </a:prstGeom>
          <a:noFill/>
          <a:ln w="9525">
            <a:noFill/>
            <a:miter lim="800000"/>
            <a:headEnd/>
            <a:tailEnd/>
          </a:ln>
        </p:spPr>
      </p:pic>
      <p:pic>
        <p:nvPicPr>
          <p:cNvPr id="9" name="Picture 9" descr="Glucose.png"/>
          <p:cNvPicPr>
            <a:picLocks noChangeAspect="1"/>
          </p:cNvPicPr>
          <p:nvPr/>
        </p:nvPicPr>
        <p:blipFill rotWithShape="1">
          <a:blip r:embed="rId3" cstate="print">
            <a:duotone>
              <a:prstClr val="black"/>
              <a:schemeClr val="accent2">
                <a:tint val="45000"/>
                <a:satMod val="400000"/>
              </a:schemeClr>
            </a:duotone>
          </a:blip>
          <a:srcRect l="86504" t="-1" r="-1907" b="-901"/>
          <a:stretch/>
        </p:blipFill>
        <p:spPr bwMode="auto">
          <a:xfrm>
            <a:off x="8258170" y="1716524"/>
            <a:ext cx="1057708" cy="4361013"/>
          </a:xfrm>
          <a:prstGeom prst="rect">
            <a:avLst/>
          </a:prstGeom>
          <a:noFill/>
          <a:ln w="9525">
            <a:noFill/>
            <a:miter lim="800000"/>
            <a:headEnd/>
            <a:tailEnd/>
          </a:ln>
        </p:spPr>
      </p:pic>
      <p:pic>
        <p:nvPicPr>
          <p:cNvPr id="10" name="Picture 58" descr="Blood Tubes.png"/>
          <p:cNvPicPr>
            <a:picLocks noChangeAspect="1"/>
          </p:cNvPicPr>
          <p:nvPr/>
        </p:nvPicPr>
        <p:blipFill>
          <a:blip r:embed="rId4" cstate="print"/>
          <a:srcRect/>
          <a:stretch>
            <a:fillRect/>
          </a:stretch>
        </p:blipFill>
        <p:spPr bwMode="auto">
          <a:xfrm rot="-800787">
            <a:off x="1559544" y="1552926"/>
            <a:ext cx="1293447" cy="992207"/>
          </a:xfrm>
          <a:prstGeom prst="rect">
            <a:avLst/>
          </a:prstGeom>
          <a:noFill/>
          <a:ln w="9525">
            <a:noFill/>
            <a:miter lim="800000"/>
            <a:headEnd/>
            <a:tailEnd/>
          </a:ln>
        </p:spPr>
      </p:pic>
      <p:sp>
        <p:nvSpPr>
          <p:cNvPr id="11" name="Hexagon 10"/>
          <p:cNvSpPr/>
          <p:nvPr/>
        </p:nvSpPr>
        <p:spPr>
          <a:xfrm>
            <a:off x="2566746" y="1986405"/>
            <a:ext cx="174700" cy="110995"/>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12" name="Hexagon 11"/>
          <p:cNvSpPr/>
          <p:nvPr/>
        </p:nvSpPr>
        <p:spPr>
          <a:xfrm>
            <a:off x="2788488" y="1922504"/>
            <a:ext cx="178057" cy="114356"/>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13" name="Hexagon 12"/>
          <p:cNvSpPr/>
          <p:nvPr/>
        </p:nvSpPr>
        <p:spPr>
          <a:xfrm>
            <a:off x="2946402" y="2034340"/>
            <a:ext cx="174700" cy="114356"/>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14" name="Hexagon 13"/>
          <p:cNvSpPr/>
          <p:nvPr/>
        </p:nvSpPr>
        <p:spPr>
          <a:xfrm>
            <a:off x="3033730" y="2030132"/>
            <a:ext cx="174700" cy="114356"/>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15" name="Hexagon 14"/>
          <p:cNvSpPr/>
          <p:nvPr/>
        </p:nvSpPr>
        <p:spPr>
          <a:xfrm>
            <a:off x="2506278" y="2255480"/>
            <a:ext cx="174700" cy="114356"/>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16" name="Hexagon 15"/>
          <p:cNvSpPr/>
          <p:nvPr/>
        </p:nvSpPr>
        <p:spPr>
          <a:xfrm>
            <a:off x="2586906" y="2050312"/>
            <a:ext cx="174700" cy="114356"/>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grpSp>
        <p:nvGrpSpPr>
          <p:cNvPr id="17" name="Group 43"/>
          <p:cNvGrpSpPr>
            <a:grpSpLocks/>
          </p:cNvGrpSpPr>
          <p:nvPr/>
        </p:nvGrpSpPr>
        <p:grpSpPr bwMode="auto">
          <a:xfrm>
            <a:off x="1726836" y="3464724"/>
            <a:ext cx="1666363" cy="450700"/>
            <a:chOff x="3037927" y="2115188"/>
            <a:chExt cx="1252028" cy="453012"/>
          </a:xfrm>
        </p:grpSpPr>
        <p:sp>
          <p:nvSpPr>
            <p:cNvPr id="18" name="Rounded Rectangle 17"/>
            <p:cNvSpPr/>
            <p:nvPr/>
          </p:nvSpPr>
          <p:spPr>
            <a:xfrm>
              <a:off x="3161614" y="2115188"/>
              <a:ext cx="992031" cy="45301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19" name="TextBox 7"/>
            <p:cNvSpPr txBox="1">
              <a:spLocks noChangeArrowheads="1"/>
            </p:cNvSpPr>
            <p:nvPr/>
          </p:nvSpPr>
          <p:spPr bwMode="auto">
            <a:xfrm>
              <a:off x="3037927" y="2174745"/>
              <a:ext cx="1252028" cy="320183"/>
            </a:xfrm>
            <a:prstGeom prst="rect">
              <a:avLst/>
            </a:prstGeom>
            <a:noFill/>
            <a:ln w="9525">
              <a:noFill/>
              <a:miter lim="800000"/>
              <a:headEnd/>
              <a:tailEnd/>
            </a:ln>
          </p:spPr>
          <p:txBody>
            <a:bodyPr>
              <a:spAutoFit/>
            </a:bodyPr>
            <a:lstStyle/>
            <a:p>
              <a:pPr algn="ctr" fontAlgn="base">
                <a:lnSpc>
                  <a:spcPct val="98000"/>
                </a:lnSpc>
                <a:spcBef>
                  <a:spcPct val="0"/>
                </a:spcBef>
                <a:spcAft>
                  <a:spcPct val="0"/>
                </a:spcAft>
              </a:pPr>
              <a:r>
                <a:rPr lang="en-GB" sz="1500" dirty="0">
                  <a:solidFill>
                    <a:srgbClr val="4D4D4F"/>
                  </a:solidFill>
                  <a:cs typeface="Arial" charset="0"/>
                </a:rPr>
                <a:t>SGLT</a:t>
              </a:r>
              <a:r>
                <a:rPr lang="en-GB" sz="1500" baseline="-25000" dirty="0">
                  <a:solidFill>
                    <a:srgbClr val="4D4D4F"/>
                  </a:solidFill>
                  <a:cs typeface="Arial" charset="0"/>
                </a:rPr>
                <a:t>2</a:t>
              </a:r>
            </a:p>
          </p:txBody>
        </p:sp>
      </p:grpSp>
      <p:grpSp>
        <p:nvGrpSpPr>
          <p:cNvPr id="20" name="Group 35"/>
          <p:cNvGrpSpPr>
            <a:grpSpLocks/>
          </p:cNvGrpSpPr>
          <p:nvPr/>
        </p:nvGrpSpPr>
        <p:grpSpPr bwMode="auto">
          <a:xfrm>
            <a:off x="1735299" y="2988900"/>
            <a:ext cx="1632768" cy="929863"/>
            <a:chOff x="1246423" y="3271345"/>
            <a:chExt cx="1157818" cy="837275"/>
          </a:xfrm>
        </p:grpSpPr>
        <p:sp>
          <p:nvSpPr>
            <p:cNvPr id="21" name="Isosceles Triangle 20"/>
            <p:cNvSpPr/>
            <p:nvPr/>
          </p:nvSpPr>
          <p:spPr>
            <a:xfrm>
              <a:off x="1246423" y="3271345"/>
              <a:ext cx="1157818" cy="837275"/>
            </a:xfrm>
            <a:prstGeom prst="triangle">
              <a:avLst>
                <a:gd name="adj" fmla="val 49319"/>
              </a:avLst>
            </a:prstGeom>
            <a:solidFill>
              <a:srgbClr val="B00000"/>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053" fontAlgn="base">
                <a:lnSpc>
                  <a:spcPct val="98000"/>
                </a:lnSpc>
                <a:spcBef>
                  <a:spcPct val="0"/>
                </a:spcBef>
                <a:spcAft>
                  <a:spcPct val="0"/>
                </a:spcAft>
                <a:defRPr/>
              </a:pPr>
              <a:endParaRPr lang="en-GB" sz="1600" dirty="0">
                <a:solidFill>
                  <a:srgbClr val="4D4D4F"/>
                </a:solidFill>
                <a:cs typeface="Arial" pitchFamily="34" charset="0"/>
              </a:endParaRPr>
            </a:p>
          </p:txBody>
        </p:sp>
        <p:sp>
          <p:nvSpPr>
            <p:cNvPr id="22" name="Rectangle 34"/>
            <p:cNvSpPr>
              <a:spLocks noChangeArrowheads="1"/>
            </p:cNvSpPr>
            <p:nvPr/>
          </p:nvSpPr>
          <p:spPr bwMode="auto">
            <a:xfrm>
              <a:off x="1507460" y="3627796"/>
              <a:ext cx="610641" cy="381863"/>
            </a:xfrm>
            <a:prstGeom prst="rect">
              <a:avLst/>
            </a:prstGeom>
            <a:noFill/>
            <a:ln w="9525">
              <a:noFill/>
              <a:miter lim="800000"/>
              <a:headEnd/>
              <a:tailEnd/>
            </a:ln>
          </p:spPr>
          <p:txBody>
            <a:bodyPr wrap="none">
              <a:spAutoFit/>
            </a:bodyPr>
            <a:lstStyle/>
            <a:p>
              <a:pPr algn="ctr" fontAlgn="base">
                <a:lnSpc>
                  <a:spcPct val="98000"/>
                </a:lnSpc>
                <a:spcBef>
                  <a:spcPct val="0"/>
                </a:spcBef>
                <a:spcAft>
                  <a:spcPct val="0"/>
                </a:spcAft>
              </a:pPr>
              <a:r>
                <a:rPr lang="en-GB" sz="1100" b="1" dirty="0">
                  <a:solidFill>
                    <a:prstClr val="white"/>
                  </a:solidFill>
                  <a:cs typeface="Arial" charset="0"/>
                </a:rPr>
                <a:t>SGLT2</a:t>
              </a:r>
              <a:br>
                <a:rPr lang="en-GB" sz="1100" b="1" dirty="0">
                  <a:solidFill>
                    <a:prstClr val="white"/>
                  </a:solidFill>
                  <a:cs typeface="Arial" charset="0"/>
                </a:rPr>
              </a:br>
              <a:r>
                <a:rPr lang="en-GB" sz="1100" b="1" dirty="0">
                  <a:solidFill>
                    <a:prstClr val="white"/>
                  </a:solidFill>
                  <a:cs typeface="Arial" charset="0"/>
                </a:rPr>
                <a:t>inhibitor</a:t>
              </a:r>
            </a:p>
          </p:txBody>
        </p:sp>
      </p:grpSp>
      <p:sp>
        <p:nvSpPr>
          <p:cNvPr id="23" name="Down Arrow 22"/>
          <p:cNvSpPr/>
          <p:nvPr/>
        </p:nvSpPr>
        <p:spPr>
          <a:xfrm rot="3074688">
            <a:off x="3985964" y="4061975"/>
            <a:ext cx="373339" cy="436748"/>
          </a:xfrm>
          <a:prstGeom prst="down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b="1" u="sng" dirty="0">
              <a:solidFill>
                <a:srgbClr val="4D4D4F"/>
              </a:solidFill>
              <a:cs typeface="Arial" pitchFamily="34" charset="0"/>
            </a:endParaRPr>
          </a:p>
        </p:txBody>
      </p:sp>
      <p:sp>
        <p:nvSpPr>
          <p:cNvPr id="24" name="Hexagon 23"/>
          <p:cNvSpPr/>
          <p:nvPr/>
        </p:nvSpPr>
        <p:spPr>
          <a:xfrm>
            <a:off x="1511829" y="1892232"/>
            <a:ext cx="174700" cy="114356"/>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25" name="Hexagon 24"/>
          <p:cNvSpPr/>
          <p:nvPr/>
        </p:nvSpPr>
        <p:spPr>
          <a:xfrm>
            <a:off x="1619341" y="1993132"/>
            <a:ext cx="174700" cy="114356"/>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26" name="Hexagon 25"/>
          <p:cNvSpPr/>
          <p:nvPr/>
        </p:nvSpPr>
        <p:spPr>
          <a:xfrm>
            <a:off x="1884739" y="2134397"/>
            <a:ext cx="171341" cy="110995"/>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grpSp>
        <p:nvGrpSpPr>
          <p:cNvPr id="27" name="Group 44"/>
          <p:cNvGrpSpPr>
            <a:grpSpLocks/>
          </p:cNvGrpSpPr>
          <p:nvPr/>
        </p:nvGrpSpPr>
        <p:grpSpPr bwMode="auto">
          <a:xfrm>
            <a:off x="2570107" y="4598282"/>
            <a:ext cx="1276649" cy="363681"/>
            <a:chOff x="3860034" y="4747746"/>
            <a:chExt cx="956330" cy="372007"/>
          </a:xfrm>
        </p:grpSpPr>
        <p:sp>
          <p:nvSpPr>
            <p:cNvPr id="28" name="Rounded Rectangle 27"/>
            <p:cNvSpPr/>
            <p:nvPr/>
          </p:nvSpPr>
          <p:spPr>
            <a:xfrm>
              <a:off x="3905334" y="4747746"/>
              <a:ext cx="815397" cy="37200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29" name="TextBox 14"/>
            <p:cNvSpPr txBox="1">
              <a:spLocks noChangeArrowheads="1"/>
            </p:cNvSpPr>
            <p:nvPr/>
          </p:nvSpPr>
          <p:spPr bwMode="auto">
            <a:xfrm>
              <a:off x="3860034" y="4780614"/>
              <a:ext cx="956330" cy="325841"/>
            </a:xfrm>
            <a:prstGeom prst="rect">
              <a:avLst/>
            </a:prstGeom>
            <a:noFill/>
            <a:ln w="9525">
              <a:noFill/>
              <a:miter lim="800000"/>
              <a:headEnd/>
              <a:tailEnd/>
            </a:ln>
          </p:spPr>
          <p:txBody>
            <a:bodyPr>
              <a:spAutoFit/>
            </a:bodyPr>
            <a:lstStyle/>
            <a:p>
              <a:pPr algn="ctr" fontAlgn="base">
                <a:lnSpc>
                  <a:spcPct val="98000"/>
                </a:lnSpc>
                <a:spcBef>
                  <a:spcPct val="0"/>
                </a:spcBef>
                <a:spcAft>
                  <a:spcPct val="0"/>
                </a:spcAft>
              </a:pPr>
              <a:r>
                <a:rPr lang="en-GB" sz="1500" dirty="0">
                  <a:solidFill>
                    <a:srgbClr val="4472C4">
                      <a:lumMod val="10000"/>
                    </a:srgbClr>
                  </a:solidFill>
                  <a:cs typeface="Arial" charset="0"/>
                </a:rPr>
                <a:t>SGLT</a:t>
              </a:r>
              <a:r>
                <a:rPr lang="en-GB" sz="1500" baseline="-25000" dirty="0">
                  <a:solidFill>
                    <a:srgbClr val="4472C4">
                      <a:lumMod val="10000"/>
                    </a:srgbClr>
                  </a:solidFill>
                  <a:cs typeface="Arial" charset="0"/>
                </a:rPr>
                <a:t>1</a:t>
              </a:r>
            </a:p>
          </p:txBody>
        </p:sp>
      </p:grpSp>
      <p:grpSp>
        <p:nvGrpSpPr>
          <p:cNvPr id="30" name="Group 13"/>
          <p:cNvGrpSpPr>
            <a:grpSpLocks/>
          </p:cNvGrpSpPr>
          <p:nvPr/>
        </p:nvGrpSpPr>
        <p:grpSpPr bwMode="auto">
          <a:xfrm>
            <a:off x="9359676" y="3062686"/>
            <a:ext cx="2447595" cy="2248525"/>
            <a:chOff x="4213225" y="1238794"/>
            <a:chExt cx="4745038" cy="1487216"/>
          </a:xfrm>
        </p:grpSpPr>
        <p:sp>
          <p:nvSpPr>
            <p:cNvPr id="31" name="Rounded Rectangle 30"/>
            <p:cNvSpPr/>
            <p:nvPr/>
          </p:nvSpPr>
          <p:spPr bwMode="auto">
            <a:xfrm>
              <a:off x="4213225" y="1238794"/>
              <a:ext cx="4745038" cy="148721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053" fontAlgn="base">
                <a:lnSpc>
                  <a:spcPct val="98000"/>
                </a:lnSpc>
                <a:spcBef>
                  <a:spcPct val="0"/>
                </a:spcBef>
                <a:spcAft>
                  <a:spcPct val="0"/>
                </a:spcAft>
                <a:defRPr/>
              </a:pPr>
              <a:endParaRPr lang="en-GB" sz="1200" dirty="0">
                <a:solidFill>
                  <a:srgbClr val="4D4D4F"/>
                </a:solidFill>
                <a:cs typeface="Arial" pitchFamily="34" charset="0"/>
              </a:endParaRPr>
            </a:p>
          </p:txBody>
        </p:sp>
        <p:sp>
          <p:nvSpPr>
            <p:cNvPr id="32" name="TextBox 68"/>
            <p:cNvSpPr txBox="1">
              <a:spLocks noChangeArrowheads="1"/>
            </p:cNvSpPr>
            <p:nvPr/>
          </p:nvSpPr>
          <p:spPr bwMode="auto">
            <a:xfrm>
              <a:off x="4289420" y="1402486"/>
              <a:ext cx="4634690" cy="1138460"/>
            </a:xfrm>
            <a:prstGeom prst="rect">
              <a:avLst/>
            </a:prstGeom>
            <a:noFill/>
            <a:ln w="9525">
              <a:noFill/>
              <a:miter lim="800000"/>
              <a:headEnd/>
              <a:tailEnd/>
            </a:ln>
          </p:spPr>
          <p:txBody>
            <a:bodyPr anchor="ctr">
              <a:spAutoFit/>
            </a:bodyPr>
            <a:lstStyle/>
            <a:p>
              <a:pPr algn="ctr" fontAlgn="base">
                <a:lnSpc>
                  <a:spcPct val="98000"/>
                </a:lnSpc>
                <a:spcBef>
                  <a:spcPct val="0"/>
                </a:spcBef>
                <a:spcAft>
                  <a:spcPct val="0"/>
                </a:spcAft>
              </a:pPr>
              <a:r>
                <a:rPr lang="en-GB" dirty="0">
                  <a:solidFill>
                    <a:srgbClr val="4472C4">
                      <a:lumMod val="10000"/>
                    </a:srgbClr>
                  </a:solidFill>
                  <a:cs typeface="Arial" charset="0"/>
                </a:rPr>
                <a:t>SGLT</a:t>
              </a:r>
              <a:r>
                <a:rPr lang="en-GB" baseline="-25000" dirty="0">
                  <a:solidFill>
                    <a:srgbClr val="4472C4">
                      <a:lumMod val="10000"/>
                    </a:srgbClr>
                  </a:solidFill>
                  <a:cs typeface="Arial" charset="0"/>
                </a:rPr>
                <a:t>2</a:t>
              </a:r>
              <a:r>
                <a:rPr lang="en-GB" dirty="0">
                  <a:solidFill>
                    <a:srgbClr val="4472C4">
                      <a:lumMod val="10000"/>
                    </a:srgbClr>
                  </a:solidFill>
                  <a:cs typeface="Arial" charset="0"/>
                </a:rPr>
                <a:t> inhibitors reduce glucose re-absorption </a:t>
              </a:r>
              <a:br>
                <a:rPr lang="en-GB" dirty="0">
                  <a:solidFill>
                    <a:srgbClr val="4472C4">
                      <a:lumMod val="10000"/>
                    </a:srgbClr>
                  </a:solidFill>
                  <a:cs typeface="Arial" charset="0"/>
                </a:rPr>
              </a:br>
              <a:r>
                <a:rPr lang="en-GB" dirty="0">
                  <a:solidFill>
                    <a:srgbClr val="4472C4">
                      <a:lumMod val="10000"/>
                    </a:srgbClr>
                  </a:solidFill>
                  <a:cs typeface="Arial" charset="0"/>
                </a:rPr>
                <a:t>in the proximal tubule, leading to urinary glucose excretion</a:t>
              </a:r>
              <a:r>
                <a:rPr lang="en-GB" dirty="0">
                  <a:solidFill>
                    <a:srgbClr val="4472C4">
                      <a:lumMod val="10000"/>
                    </a:srgbClr>
                  </a:solidFill>
                </a:rPr>
                <a:t>*</a:t>
              </a:r>
              <a:r>
                <a:rPr lang="en-GB" dirty="0">
                  <a:solidFill>
                    <a:srgbClr val="4472C4">
                      <a:lumMod val="10000"/>
                    </a:srgbClr>
                  </a:solidFill>
                  <a:cs typeface="Arial" charset="0"/>
                </a:rPr>
                <a:t> and osmotic diuresis¹</a:t>
              </a:r>
            </a:p>
          </p:txBody>
        </p:sp>
      </p:grpSp>
      <p:grpSp>
        <p:nvGrpSpPr>
          <p:cNvPr id="33" name="Group 47"/>
          <p:cNvGrpSpPr>
            <a:grpSpLocks/>
          </p:cNvGrpSpPr>
          <p:nvPr/>
        </p:nvGrpSpPr>
        <p:grpSpPr bwMode="auto">
          <a:xfrm>
            <a:off x="162079" y="1002262"/>
            <a:ext cx="2467093" cy="806968"/>
            <a:chOff x="1783124" y="935124"/>
            <a:chExt cx="1528120" cy="994373"/>
          </a:xfrm>
        </p:grpSpPr>
        <p:grpSp>
          <p:nvGrpSpPr>
            <p:cNvPr id="34" name="Group 46"/>
            <p:cNvGrpSpPr>
              <a:grpSpLocks/>
            </p:cNvGrpSpPr>
            <p:nvPr/>
          </p:nvGrpSpPr>
          <p:grpSpPr bwMode="auto">
            <a:xfrm>
              <a:off x="1783124" y="935124"/>
              <a:ext cx="1528120" cy="782840"/>
              <a:chOff x="1783124" y="895709"/>
              <a:chExt cx="1528120" cy="782840"/>
            </a:xfrm>
          </p:grpSpPr>
          <p:sp>
            <p:nvSpPr>
              <p:cNvPr id="36" name="Rounded Rectangle 35"/>
              <p:cNvSpPr/>
              <p:nvPr/>
            </p:nvSpPr>
            <p:spPr>
              <a:xfrm>
                <a:off x="1794066" y="946241"/>
                <a:ext cx="1517177" cy="70554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053" fontAlgn="base">
                  <a:lnSpc>
                    <a:spcPct val="98000"/>
                  </a:lnSpc>
                  <a:spcBef>
                    <a:spcPct val="0"/>
                  </a:spcBef>
                  <a:spcAft>
                    <a:spcPct val="0"/>
                  </a:spcAft>
                  <a:defRPr/>
                </a:pPr>
                <a:endParaRPr lang="en-GB" sz="900" dirty="0">
                  <a:solidFill>
                    <a:srgbClr val="4D4D4F"/>
                  </a:solidFill>
                  <a:cs typeface="Arial" pitchFamily="34" charset="0"/>
                </a:endParaRPr>
              </a:p>
            </p:txBody>
          </p:sp>
          <p:sp>
            <p:nvSpPr>
              <p:cNvPr id="37" name="TextBox 4"/>
              <p:cNvSpPr txBox="1">
                <a:spLocks noChangeArrowheads="1"/>
              </p:cNvSpPr>
              <p:nvPr/>
            </p:nvSpPr>
            <p:spPr bwMode="auto">
              <a:xfrm>
                <a:off x="1783124" y="895709"/>
                <a:ext cx="1528120" cy="782840"/>
              </a:xfrm>
              <a:prstGeom prst="rect">
                <a:avLst/>
              </a:prstGeom>
              <a:noFill/>
              <a:ln w="9525">
                <a:noFill/>
                <a:miter lim="800000"/>
                <a:headEnd/>
                <a:tailEnd/>
              </a:ln>
            </p:spPr>
            <p:txBody>
              <a:bodyPr wrap="square">
                <a:spAutoFit/>
              </a:bodyPr>
              <a:lstStyle/>
              <a:p>
                <a:pPr algn="ctr" fontAlgn="base">
                  <a:lnSpc>
                    <a:spcPct val="98000"/>
                  </a:lnSpc>
                  <a:spcBef>
                    <a:spcPct val="0"/>
                  </a:spcBef>
                  <a:spcAft>
                    <a:spcPct val="0"/>
                  </a:spcAft>
                </a:pPr>
                <a:r>
                  <a:rPr lang="en-GB" dirty="0">
                    <a:solidFill>
                      <a:srgbClr val="4472C4">
                        <a:lumMod val="10000"/>
                      </a:srgbClr>
                    </a:solidFill>
                    <a:cs typeface="Arial" charset="0"/>
                  </a:rPr>
                  <a:t>Filtered glucose load </a:t>
                </a:r>
                <a:br>
                  <a:rPr lang="en-GB" dirty="0">
                    <a:solidFill>
                      <a:srgbClr val="4472C4">
                        <a:lumMod val="10000"/>
                      </a:srgbClr>
                    </a:solidFill>
                    <a:cs typeface="Arial" charset="0"/>
                  </a:rPr>
                </a:br>
                <a:r>
                  <a:rPr lang="en-GB" dirty="0">
                    <a:solidFill>
                      <a:srgbClr val="4472C4">
                        <a:lumMod val="10000"/>
                      </a:srgbClr>
                    </a:solidFill>
                    <a:cs typeface="Arial" charset="0"/>
                  </a:rPr>
                  <a:t>&gt; 180 g/day</a:t>
                </a:r>
              </a:p>
            </p:txBody>
          </p:sp>
        </p:grpSp>
        <p:sp>
          <p:nvSpPr>
            <p:cNvPr id="35" name="Isosceles Triangle 34"/>
            <p:cNvSpPr/>
            <p:nvPr/>
          </p:nvSpPr>
          <p:spPr>
            <a:xfrm flipV="1">
              <a:off x="2450565" y="1718219"/>
              <a:ext cx="105861" cy="211278"/>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053" fontAlgn="base">
                <a:lnSpc>
                  <a:spcPct val="98000"/>
                </a:lnSpc>
                <a:spcBef>
                  <a:spcPct val="0"/>
                </a:spcBef>
                <a:spcAft>
                  <a:spcPct val="0"/>
                </a:spcAft>
                <a:defRPr/>
              </a:pPr>
              <a:endParaRPr lang="en-GB" sz="900" dirty="0">
                <a:solidFill>
                  <a:srgbClr val="4D4D4F"/>
                </a:solidFill>
                <a:cs typeface="Arial" pitchFamily="34" charset="0"/>
              </a:endParaRPr>
            </a:p>
          </p:txBody>
        </p:sp>
      </p:grpSp>
      <p:sp>
        <p:nvSpPr>
          <p:cNvPr id="38" name="Hexagon 37"/>
          <p:cNvSpPr/>
          <p:nvPr/>
        </p:nvSpPr>
        <p:spPr>
          <a:xfrm>
            <a:off x="2946402" y="2004680"/>
            <a:ext cx="174700" cy="114356"/>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39" name="Hexagon 38"/>
          <p:cNvSpPr/>
          <p:nvPr/>
        </p:nvSpPr>
        <p:spPr>
          <a:xfrm>
            <a:off x="2946402" y="2076688"/>
            <a:ext cx="174700" cy="114356"/>
          </a:xfrm>
          <a:prstGeom prst="hexagon">
            <a:avLst/>
          </a:prstGeom>
          <a:solidFill>
            <a:srgbClr val="0590D5"/>
          </a:solidFill>
          <a:ln w="19050"/>
        </p:spPr>
        <p:style>
          <a:lnRef idx="2">
            <a:schemeClr val="accent1">
              <a:shade val="50000"/>
            </a:schemeClr>
          </a:lnRef>
          <a:fillRef idx="1">
            <a:schemeClr val="accent1"/>
          </a:fillRef>
          <a:effectRef idx="0">
            <a:schemeClr val="accent1"/>
          </a:effectRef>
          <a:fontRef idx="minor">
            <a:schemeClr val="lt1"/>
          </a:fontRef>
        </p:style>
        <p:txBody>
          <a:bodyPr lIns="91406" tIns="45703" rIns="91406" bIns="45703" anchor="ctr"/>
          <a:lstStyle/>
          <a:p>
            <a:pPr defTabSz="914053" fontAlgn="base">
              <a:lnSpc>
                <a:spcPct val="98000"/>
              </a:lnSpc>
              <a:spcBef>
                <a:spcPct val="0"/>
              </a:spcBef>
              <a:spcAft>
                <a:spcPct val="0"/>
              </a:spcAft>
              <a:defRPr/>
            </a:pPr>
            <a:endParaRPr lang="en-GB" sz="1100" dirty="0">
              <a:solidFill>
                <a:srgbClr val="4D4D4F"/>
              </a:solidFill>
              <a:cs typeface="Arial" pitchFamily="34" charset="0"/>
            </a:endParaRPr>
          </a:p>
        </p:txBody>
      </p:sp>
      <p:sp>
        <p:nvSpPr>
          <p:cNvPr id="40" name="Rounded Rectangle 39"/>
          <p:cNvSpPr/>
          <p:nvPr/>
        </p:nvSpPr>
        <p:spPr>
          <a:xfrm>
            <a:off x="9355180" y="5448735"/>
            <a:ext cx="2468880" cy="640080"/>
          </a:xfrm>
          <a:prstGeom prst="roundRect">
            <a:avLst/>
          </a:prstGeom>
          <a:solidFill>
            <a:srgbClr val="B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prstClr val="white"/>
                </a:solidFill>
              </a:rPr>
              <a:t>*Loss of ~ 80 g of glucose/day</a:t>
            </a:r>
            <a:endParaRPr lang="en-GB" sz="1400" b="1" i="1" dirty="0">
              <a:solidFill>
                <a:prstClr val="white"/>
              </a:solidFill>
            </a:endParaRPr>
          </a:p>
        </p:txBody>
      </p:sp>
      <p:sp>
        <p:nvSpPr>
          <p:cNvPr id="42" name="Text Placeholder 9">
            <a:extLst>
              <a:ext uri="{FF2B5EF4-FFF2-40B4-BE49-F238E27FC236}">
                <a16:creationId xmlns:a16="http://schemas.microsoft.com/office/drawing/2014/main" id="{7BEE134B-B904-4F68-A28F-8A448DA2F650}"/>
              </a:ext>
            </a:extLst>
          </p:cNvPr>
          <p:cNvSpPr txBox="1">
            <a:spLocks/>
          </p:cNvSpPr>
          <p:nvPr/>
        </p:nvSpPr>
        <p:spPr>
          <a:xfrm>
            <a:off x="2090057" y="6469317"/>
            <a:ext cx="9977121" cy="430157"/>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100" dirty="0"/>
              <a:t>1-Diabetic Medicine. 2010; 27(2): 136-42.</a:t>
            </a:r>
            <a:endParaRPr lang="en-GB" sz="1100" dirty="0"/>
          </a:p>
        </p:txBody>
      </p:sp>
    </p:spTree>
    <p:extLst>
      <p:ext uri="{BB962C8B-B14F-4D97-AF65-F5344CB8AC3E}">
        <p14:creationId xmlns:p14="http://schemas.microsoft.com/office/powerpoint/2010/main" val="3560361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8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strVal val="4/3*#ppt_w"/>
                                          </p:val>
                                        </p:tav>
                                        <p:tav tm="100000">
                                          <p:val>
                                            <p:strVal val="#ppt_w"/>
                                          </p:val>
                                        </p:tav>
                                      </p:tavLst>
                                    </p:anim>
                                    <p:anim calcmode="lin" valueType="num">
                                      <p:cBhvr>
                                        <p:cTn id="8" dur="500" fill="hold"/>
                                        <p:tgtEl>
                                          <p:spTgt spid="20"/>
                                        </p:tgtEl>
                                        <p:attrNameLst>
                                          <p:attrName>ppt_h</p:attrName>
                                        </p:attrNameLst>
                                      </p:cBhvr>
                                      <p:tavLst>
                                        <p:tav tm="0">
                                          <p:val>
                                            <p:strVal val="4/3*#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nodeType="click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8" presetClass="entr" presetSubtype="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trips(downRight)">
                                      <p:cBhvr>
                                        <p:cTn id="19" dur="4500"/>
                                        <p:tgtEl>
                                          <p:spTgt spid="7"/>
                                        </p:tgtEl>
                                      </p:cBhvr>
                                    </p:animEffect>
                                  </p:childTnLst>
                                </p:cTn>
                              </p:par>
                              <p:par>
                                <p:cTn id="20" presetID="10" presetClass="entr" presetSubtype="0" fill="hold" grpId="1"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400"/>
                                        <p:tgtEl>
                                          <p:spTgt spid="11"/>
                                        </p:tgtEl>
                                      </p:cBhvr>
                                    </p:animEffect>
                                  </p:childTnLst>
                                </p:cTn>
                              </p:par>
                              <p:par>
                                <p:cTn id="23" presetID="10" presetClass="entr" presetSubtype="0" fill="hold" grpId="1"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200"/>
                                        <p:tgtEl>
                                          <p:spTgt spid="12"/>
                                        </p:tgtEl>
                                      </p:cBhvr>
                                    </p:animEffect>
                                  </p:childTnLst>
                                </p:cTn>
                              </p:par>
                              <p:par>
                                <p:cTn id="26" presetID="10" presetClass="entr" presetSubtype="0" fill="hold" grpId="1"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400"/>
                                        <p:tgtEl>
                                          <p:spTgt spid="14"/>
                                        </p:tgtEl>
                                      </p:cBhvr>
                                    </p:animEffect>
                                  </p:childTnLst>
                                </p:cTn>
                              </p:par>
                              <p:par>
                                <p:cTn id="29" presetID="10" presetClass="entr" presetSubtype="0" fill="hold" grpId="1"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400"/>
                                        <p:tgtEl>
                                          <p:spTgt spid="13"/>
                                        </p:tgtEl>
                                      </p:cBhvr>
                                    </p:animEffect>
                                  </p:childTnLst>
                                </p:cTn>
                              </p:par>
                              <p:par>
                                <p:cTn id="32" presetID="10" presetClass="entr" presetSubtype="0" fill="hold" grpId="1"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400"/>
                                        <p:tgtEl>
                                          <p:spTgt spid="39"/>
                                        </p:tgtEl>
                                      </p:cBhvr>
                                    </p:animEffect>
                                  </p:childTnLst>
                                </p:cTn>
                              </p:par>
                              <p:par>
                                <p:cTn id="35" presetID="10" presetClass="entr" presetSubtype="0" fill="hold" grpId="1"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400"/>
                                        <p:tgtEl>
                                          <p:spTgt spid="38"/>
                                        </p:tgtEl>
                                      </p:cBhvr>
                                    </p:animEffect>
                                  </p:childTnLst>
                                </p:cTn>
                              </p:par>
                              <p:par>
                                <p:cTn id="38" presetID="10" presetClass="entr" presetSubtype="0" fill="hold" grpId="1"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grpId="1"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300"/>
                                        <p:tgtEl>
                                          <p:spTgt spid="16"/>
                                        </p:tgtEl>
                                      </p:cBhvr>
                                    </p:animEffect>
                                  </p:childTnLst>
                                </p:cTn>
                              </p:par>
                              <p:par>
                                <p:cTn id="44" presetID="18" presetClass="entr" presetSubtype="3" fill="hold" nodeType="withEffect">
                                  <p:stCondLst>
                                    <p:cond delay="3300"/>
                                  </p:stCondLst>
                                  <p:childTnLst>
                                    <p:set>
                                      <p:cBhvr>
                                        <p:cTn id="45" dur="1" fill="hold">
                                          <p:stCondLst>
                                            <p:cond delay="0"/>
                                          </p:stCondLst>
                                        </p:cTn>
                                        <p:tgtEl>
                                          <p:spTgt spid="6"/>
                                        </p:tgtEl>
                                        <p:attrNameLst>
                                          <p:attrName>style.visibility</p:attrName>
                                        </p:attrNameLst>
                                      </p:cBhvr>
                                      <p:to>
                                        <p:strVal val="visible"/>
                                      </p:to>
                                    </p:set>
                                    <p:animEffect transition="in" filter="strips(upRight)">
                                      <p:cBhvr>
                                        <p:cTn id="46" dur="2900"/>
                                        <p:tgtEl>
                                          <p:spTgt spid="6"/>
                                        </p:tgtEl>
                                      </p:cBhvr>
                                    </p:animEffect>
                                  </p:childTnLst>
                                </p:cTn>
                              </p:par>
                              <p:par>
                                <p:cTn id="47" presetID="18" presetClass="entr" presetSubtype="6" fill="hold" nodeType="withEffect">
                                  <p:stCondLst>
                                    <p:cond delay="5100"/>
                                  </p:stCondLst>
                                  <p:childTnLst>
                                    <p:set>
                                      <p:cBhvr>
                                        <p:cTn id="48" dur="1" fill="hold">
                                          <p:stCondLst>
                                            <p:cond delay="0"/>
                                          </p:stCondLst>
                                        </p:cTn>
                                        <p:tgtEl>
                                          <p:spTgt spid="9"/>
                                        </p:tgtEl>
                                        <p:attrNameLst>
                                          <p:attrName>style.visibility</p:attrName>
                                        </p:attrNameLst>
                                      </p:cBhvr>
                                      <p:to>
                                        <p:strVal val="visible"/>
                                      </p:to>
                                    </p:set>
                                    <p:animEffect transition="in" filter="strips(downRight)">
                                      <p:cBhvr>
                                        <p:cTn id="49" dur="3000"/>
                                        <p:tgtEl>
                                          <p:spTgt spid="9"/>
                                        </p:tgtEl>
                                      </p:cBhvr>
                                    </p:animEffect>
                                  </p:childTnLst>
                                </p:cTn>
                              </p:par>
                              <p:par>
                                <p:cTn id="50" presetID="0" presetClass="path" presetSubtype="0" accel="50000" decel="50000" fill="hold" grpId="0" nodeType="withEffect">
                                  <p:stCondLst>
                                    <p:cond delay="0"/>
                                  </p:stCondLst>
                                  <p:childTnLst>
                                    <p:animMotion origin="layout" path="M 2.77778E-6 4.81481E-6 L 0.06093 -0.00047 L 0.10416 0.05162 L 0.13125 0.05856 L 0.14323 0.08958 L 0.1625 0.07337 L 0.18646 0.05972 L 0.21736 0.08263 L 0.23333 0.05925 L 0.23732 0.11041 L 0.20139 0.11087 L 0.15625 0.14097 L 0.15347 0.18356 L 0.15903 0.26041 L 0.16319 0.30671 L 0.16736 0.36967 " pathEditMode="relative" rAng="0" ptsTypes="AAAAAAAAAAAAAAAA">
                                      <p:cBhvr>
                                        <p:cTn id="51" dur="5100" fill="hold"/>
                                        <p:tgtEl>
                                          <p:spTgt spid="15"/>
                                        </p:tgtEl>
                                        <p:attrNameLst>
                                          <p:attrName>ppt_x</p:attrName>
                                          <p:attrName>ppt_y</p:attrName>
                                        </p:attrNameLst>
                                      </p:cBhvr>
                                      <p:rCtr x="11858" y="18449"/>
                                    </p:animMotion>
                                  </p:childTnLst>
                                </p:cTn>
                              </p:par>
                              <p:par>
                                <p:cTn id="52" presetID="0" presetClass="path" presetSubtype="0" accel="50000" decel="50000" fill="hold" grpId="0" nodeType="withEffect">
                                  <p:stCondLst>
                                    <p:cond delay="0"/>
                                  </p:stCondLst>
                                  <p:childTnLst>
                                    <p:animMotion origin="layout" path="M 0.00087 -4.07407E-6 L 0.08195 0.05649 L 0.09792 0.07987 L 0.12796 0.09491 L 0.13785 0.11991 L 0.15087 0.10764 L 0.17639 0.08912 L 0.20903 0.11366 L 0.22987 0.08959 L 0.23664 0.13102 L 0.22396 0.14445 L 0.19914 0.13912 L 0.19115 0.16366 L 0.16789 0.16528 L 0.16025 0.19723 L 0.15938 0.27014 L 0.15799 0.31459 L 0.1566 0.41366 " pathEditMode="relative" rAng="0" ptsTypes="AAAAAAAAAAAAAAAAAA">
                                      <p:cBhvr>
                                        <p:cTn id="53" dur="6100" fill="hold"/>
                                        <p:tgtEl>
                                          <p:spTgt spid="16"/>
                                        </p:tgtEl>
                                        <p:attrNameLst>
                                          <p:attrName>ppt_x</p:attrName>
                                          <p:attrName>ppt_y</p:attrName>
                                        </p:attrNameLst>
                                      </p:cBhvr>
                                      <p:rCtr x="11788" y="20671"/>
                                    </p:animMotion>
                                  </p:childTnLst>
                                </p:cTn>
                              </p:par>
                              <p:par>
                                <p:cTn id="54" presetID="0" presetClass="path" presetSubtype="0" fill="hold" grpId="0" nodeType="withEffect">
                                  <p:stCondLst>
                                    <p:cond delay="200"/>
                                  </p:stCondLst>
                                  <p:childTnLst>
                                    <p:animMotion origin="layout" path="M 1.66667E-6 -1.85185E-6 L 0.06528 0.04861 L 0.08559 0.08704 L 0.12639 0.10046 L 0.13767 0.13334 L 0.17639 0.09931 L 0.21076 0.12709 L 0.2368 0.10185 L 0.2316 0.15417 L 0.1993 0.1463 L 0.19444 0.17616 L 0.16962 0.17917 L 0.16215 0.21065 L 0.1717 0.51412 L 0.18038 0.54977 L 0.20382 0.56991 L 0.25069 0.56921 L 0.27413 0.54283 L 0.28316 0.49398 L 0.2809 0.21551 L 0.29531 0.20162 L 0.31128 0.17847 L 0.34531 0.20278 L 0.35087 0.18681 L 0.35538 0.12408 L 0.39288 0.12593 L 0.43316 0.11366 L 0.45625 0.14306 L 0.46962 0.12639 L 0.48246 0.02408 L 0.50208 0.03519 L 0.50382 0.21412 L 0.50712 0.58519 " pathEditMode="relative" rAng="0" ptsTypes="AAAAAAAAAAAAAAAAAAAAAAAAAAAAAAAAA">
                                      <p:cBhvr>
                                        <p:cTn id="55" dur="7800" fill="hold"/>
                                        <p:tgtEl>
                                          <p:spTgt spid="11"/>
                                        </p:tgtEl>
                                        <p:attrNameLst>
                                          <p:attrName>ppt_x</p:attrName>
                                          <p:attrName>ppt_y</p:attrName>
                                        </p:attrNameLst>
                                      </p:cBhvr>
                                      <p:rCtr x="25347" y="29259"/>
                                    </p:animMotion>
                                  </p:childTnLst>
                                </p:cTn>
                              </p:par>
                              <p:par>
                                <p:cTn id="56" presetID="0" presetClass="path" presetSubtype="0" fill="hold" grpId="0" nodeType="withEffect">
                                  <p:stCondLst>
                                    <p:cond delay="700"/>
                                  </p:stCondLst>
                                  <p:childTnLst>
                                    <p:animMotion origin="layout" path="M -1.11111E-6 -4.07407E-6 L 0.07847 0.09862 L 0.10886 0.11088 L 0.11892 0.13982 L 0.13438 0.12963 L 0.15399 0.10834 L 0.17309 0.12176 L 0.19132 0.13334 L 0.21458 0.12431 L 0.1809 0.16065 L 0.1724 0.18287 L 0.14445 0.19699 L 0.15174 0.27408 L 0.15243 0.48866 L 0.15695 0.54283 L 0.18195 0.57686 L 0.23403 0.57963 L 0.25972 0.54422 L 0.26441 0.50024 L 0.26042 0.22315 L 0.28958 0.1875 L 0.32361 0.21551 L 0.33316 0.19468 L 0.33368 0.1338 L 0.40972 0.12431 L 0.44306 0.15649 L 0.45799 0.09769 L 0.46042 0.04329 L 0.46962 0.02755 L 0.48281 0.05278 L 0.49219 0.2132 L 0.49462 0.59537 " pathEditMode="relative" rAng="0" ptsTypes="AAAAAAAAAAAAAAAAAAAAAAAAAAAAAAAA">
                                      <p:cBhvr>
                                        <p:cTn id="57" dur="8100" fill="hold"/>
                                        <p:tgtEl>
                                          <p:spTgt spid="12"/>
                                        </p:tgtEl>
                                        <p:attrNameLst>
                                          <p:attrName>ppt_x</p:attrName>
                                          <p:attrName>ppt_y</p:attrName>
                                        </p:attrNameLst>
                                      </p:cBhvr>
                                      <p:rCtr x="24722" y="29769"/>
                                    </p:animMotion>
                                  </p:childTnLst>
                                </p:cTn>
                              </p:par>
                              <p:par>
                                <p:cTn id="58" presetID="0" presetClass="path" presetSubtype="0" fill="hold" grpId="0" nodeType="withEffect">
                                  <p:stCondLst>
                                    <p:cond delay="0"/>
                                  </p:stCondLst>
                                  <p:childTnLst>
                                    <p:animMotion origin="layout" path="M 3.61111E-6 -4.81481E-6 L 0.05764 0.08403 L 0.08645 0.09422 L 0.10208 0.12385 L 0.13246 0.08936 L 0.17534 0.11598 L 0.19652 0.09561 L 0.19409 0.13843 L 0.16093 0.14329 L 0.1552 0.16505 L 0.12343 0.18681 L 0.13489 0.522 L 0.16041 0.56088 L 0.18802 0.56713 L 0.22552 0.55255 L 0.24496 0.50232 L 0.24218 0.21181 L 0.27847 0.17107 L 0.30885 0.19769 L 0.31163 0.17894 L 0.31614 0.11551 L 0.35086 0.11875 L 0.38889 0.10741 L 0.42656 0.13403 L 0.44166 0.03079 L 0.45364 0.01204 L 0.46493 0.04028 L 0.46718 0.58936 " pathEditMode="relative" rAng="0" ptsTypes="AAAAAAAAAAAAAAAAAAAAAAAAAAAA">
                                      <p:cBhvr>
                                        <p:cTn id="59" dur="8300" fill="hold"/>
                                        <p:tgtEl>
                                          <p:spTgt spid="14"/>
                                        </p:tgtEl>
                                        <p:attrNameLst>
                                          <p:attrName>ppt_x</p:attrName>
                                          <p:attrName>ppt_y</p:attrName>
                                        </p:attrNameLst>
                                      </p:cBhvr>
                                      <p:rCtr x="23351" y="29468"/>
                                    </p:animMotion>
                                  </p:childTnLst>
                                </p:cTn>
                              </p:par>
                              <p:par>
                                <p:cTn id="60" presetID="0" presetClass="path" presetSubtype="0" fill="hold" grpId="0" nodeType="withEffect">
                                  <p:stCondLst>
                                    <p:cond delay="100"/>
                                  </p:stCondLst>
                                  <p:childTnLst>
                                    <p:animMotion origin="layout" path="M 3.61111E-6 -4.81481E-6 L 0.05764 0.08403 L 0.08645 0.09422 L 0.10208 0.12385 L 0.13246 0.08936 L 0.17534 0.11598 L 0.19652 0.09561 L 0.19409 0.13843 L 0.16093 0.14329 L 0.1552 0.16505 L 0.12343 0.18681 L 0.13489 0.522 L 0.16041 0.56088 L 0.18802 0.56713 L 0.22552 0.55255 L 0.24496 0.50232 L 0.24218 0.21181 L 0.27847 0.17107 L 0.30885 0.19769 L 0.31163 0.17894 L 0.31614 0.11551 L 0.35086 0.11875 L 0.38889 0.10741 L 0.42656 0.13403 L 0.44166 0.03079 L 0.45364 0.01204 L 0.46493 0.04028 L 0.46718 0.58936 " pathEditMode="relative" rAng="0" ptsTypes="AAAAAAAAAAAAAAAAAAAAAAAAAAAA">
                                      <p:cBhvr>
                                        <p:cTn id="61" dur="8300" fill="hold"/>
                                        <p:tgtEl>
                                          <p:spTgt spid="38"/>
                                        </p:tgtEl>
                                        <p:attrNameLst>
                                          <p:attrName>ppt_x</p:attrName>
                                          <p:attrName>ppt_y</p:attrName>
                                        </p:attrNameLst>
                                      </p:cBhvr>
                                      <p:rCtr x="23351" y="29468"/>
                                    </p:animMotion>
                                  </p:childTnLst>
                                </p:cTn>
                              </p:par>
                              <p:par>
                                <p:cTn id="62" presetID="0" presetClass="path" presetSubtype="0" fill="hold" grpId="0" nodeType="withEffect">
                                  <p:stCondLst>
                                    <p:cond delay="300"/>
                                  </p:stCondLst>
                                  <p:childTnLst>
                                    <p:animMotion origin="layout" path="M 3.61111E-6 -4.81481E-6 L 0.05764 0.08403 L 0.08645 0.09422 L 0.10208 0.12385 L 0.13246 0.08936 L 0.17534 0.11598 L 0.19652 0.09561 L 0.19409 0.13843 L 0.16093 0.14329 L 0.1552 0.16505 L 0.12343 0.18681 L 0.13489 0.522 L 0.16041 0.56088 L 0.18802 0.56713 L 0.22552 0.55255 L 0.24496 0.50232 L 0.24218 0.21181 L 0.27847 0.17107 L 0.30885 0.19769 L 0.31163 0.17894 L 0.31614 0.11551 L 0.35086 0.11875 L 0.38889 0.10741 L 0.42656 0.13403 L 0.44166 0.03079 L 0.45364 0.01204 L 0.46493 0.04028 L 0.46718 0.58936 " pathEditMode="relative" rAng="0" ptsTypes="AAAAAAAAAAAAAAAAAAAAAAAAAAAA">
                                      <p:cBhvr>
                                        <p:cTn id="63" dur="8300" fill="hold"/>
                                        <p:tgtEl>
                                          <p:spTgt spid="39"/>
                                        </p:tgtEl>
                                        <p:attrNameLst>
                                          <p:attrName>ppt_x</p:attrName>
                                          <p:attrName>ppt_y</p:attrName>
                                        </p:attrNameLst>
                                      </p:cBhvr>
                                      <p:rCtr x="23351" y="29468"/>
                                    </p:animMotion>
                                  </p:childTnLst>
                                </p:cTn>
                              </p:par>
                              <p:par>
                                <p:cTn id="64" presetID="0" presetClass="path" presetSubtype="0" fill="hold" grpId="0" nodeType="withEffect">
                                  <p:stCondLst>
                                    <p:cond delay="200"/>
                                  </p:stCondLst>
                                  <p:childTnLst>
                                    <p:animMotion origin="layout" path="M 3.61111E-6 -4.81481E-6 L 0.05764 0.08403 L 0.08645 0.09422 L 0.10208 0.12385 L 0.13246 0.08936 L 0.17534 0.11598 L 0.19652 0.09561 L 0.19409 0.13843 L 0.16093 0.14329 L 0.1552 0.16505 L 0.12343 0.18681 L 0.13489 0.522 L 0.16041 0.56088 L 0.18802 0.56713 L 0.22552 0.55255 L 0.24496 0.50232 L 0.24218 0.21181 L 0.27847 0.17107 L 0.30885 0.19769 L 0.31163 0.17894 L 0.31614 0.11551 L 0.35086 0.11875 L 0.38889 0.10741 L 0.42656 0.13403 L 0.44166 0.03079 L 0.45364 0.01204 L 0.46493 0.04028 L 0.46718 0.58936 " pathEditMode="relative" rAng="0" ptsTypes="AAAAAAAAAAAAAAAAAAAAAAAAAAAA">
                                      <p:cBhvr>
                                        <p:cTn id="65" dur="8300" fill="hold"/>
                                        <p:tgtEl>
                                          <p:spTgt spid="13"/>
                                        </p:tgtEl>
                                        <p:attrNameLst>
                                          <p:attrName>ppt_x</p:attrName>
                                          <p:attrName>ppt_y</p:attrName>
                                        </p:attrNameLst>
                                      </p:cBhvr>
                                      <p:rCtr x="23351" y="29468"/>
                                    </p:animMotion>
                                  </p:childTnLst>
                                </p:cTn>
                              </p:par>
                              <p:par>
                                <p:cTn id="66" presetID="10" presetClass="entr" presetSubtype="0" fill="hold" grpId="1" nodeType="with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200"/>
                                        <p:tgtEl>
                                          <p:spTgt spid="24"/>
                                        </p:tgtEl>
                                      </p:cBhvr>
                                    </p:animEffect>
                                  </p:childTnLst>
                                </p:cTn>
                              </p:par>
                              <p:par>
                                <p:cTn id="69" presetID="10" presetClass="entr" presetSubtype="0" fill="hold" grpId="1" nodeType="with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childTnLst>
                                </p:cTn>
                              </p:par>
                              <p:par>
                                <p:cTn id="72" presetID="10" presetClass="entr" presetSubtype="0" fill="hold" grpId="1" nodeType="with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700"/>
                                        <p:tgtEl>
                                          <p:spTgt spid="26"/>
                                        </p:tgtEl>
                                      </p:cBhvr>
                                    </p:animEffect>
                                  </p:childTnLst>
                                </p:cTn>
                              </p:par>
                              <p:par>
                                <p:cTn id="75" presetID="0" presetClass="path" presetSubtype="0" accel="50000" decel="50000" fill="hold" grpId="0" nodeType="withEffect">
                                  <p:stCondLst>
                                    <p:cond delay="0"/>
                                  </p:stCondLst>
                                  <p:childTnLst>
                                    <p:animMotion origin="layout" path="M 0 4.07407E-6 L 0.03906 0.0375 L 0.14462 0.04953 L 0.1849 0.10254 L 0.20781 0.11064 L 0.22569 0.14305 L 0.25573 0.10902 L 0.27656 0.12731 L 0.31528 0.10949 L 0.32413 0.13611 L 0.31406 0.16597 L 0.27049 0.16759 L 0.24965 0.18426 L 0.23142 0.21157 L 0.24462 0.28472 L 0.24323 0.40787 L 0.2467 0.45509 " pathEditMode="relative" rAng="0" ptsTypes="AAAAAAAAAAAAAAAAA">
                                      <p:cBhvr>
                                        <p:cTn id="76" dur="4300" fill="hold"/>
                                        <p:tgtEl>
                                          <p:spTgt spid="24"/>
                                        </p:tgtEl>
                                        <p:attrNameLst>
                                          <p:attrName>ppt_x</p:attrName>
                                          <p:attrName>ppt_y</p:attrName>
                                        </p:attrNameLst>
                                      </p:cBhvr>
                                      <p:rCtr x="16198" y="22755"/>
                                    </p:animMotion>
                                  </p:childTnLst>
                                </p:cTn>
                              </p:par>
                              <p:par>
                                <p:cTn id="77" presetID="0" presetClass="path" presetSubtype="0" accel="50000" decel="50000" fill="hold" grpId="0" nodeType="withEffect">
                                  <p:stCondLst>
                                    <p:cond delay="0"/>
                                  </p:stCondLst>
                                  <p:childTnLst>
                                    <p:animMotion origin="layout" path="M -4.16667E-6 -7.40741E-7 L 0.05816 0.02708 L 0.13664 0.04329 L 0.1757 0.09051 L 0.20434 0.09838 L 0.21719 0.12755 L 0.25539 0.09977 L 0.3033 0.09676 L 0.31493 0.11435 L 0.30973 0.14583 L 0.27848 0.14792 L 0.26962 0.17037 L 0.24844 0.17361 L 0.22761 0.20903 L 0.23455 0.27662 L 0.23455 0.34792 L 0.23733 0.47014 " pathEditMode="relative" rAng="0" ptsTypes="AAAAAAAAAAAAAAAAA">
                                      <p:cBhvr>
                                        <p:cTn id="78" dur="4600" fill="hold"/>
                                        <p:tgtEl>
                                          <p:spTgt spid="25"/>
                                        </p:tgtEl>
                                        <p:attrNameLst>
                                          <p:attrName>ppt_x</p:attrName>
                                          <p:attrName>ppt_y</p:attrName>
                                        </p:attrNameLst>
                                      </p:cBhvr>
                                      <p:rCtr x="15747" y="23495"/>
                                    </p:animMotion>
                                  </p:childTnLst>
                                </p:cTn>
                              </p:par>
                              <p:par>
                                <p:cTn id="79" presetID="0" presetClass="path" presetSubtype="0" accel="50000" decel="50000" fill="hold" grpId="0" nodeType="withEffect">
                                  <p:stCondLst>
                                    <p:cond delay="500"/>
                                  </p:stCondLst>
                                  <p:childTnLst>
                                    <p:animMotion origin="layout" path="M -1.94444E-6 -1.11111E-6 L 0.05816 0.02708 L 0.1059 0.01273 L 0.15538 0.06644 L 0.18004 0.0757 L 0.19375 0.10787 L 0.2309 0.07384 L 0.25886 0.10208 L 0.28177 0.07639 L 0.29497 0.10857 L 0.28056 0.1331 L 0.25851 0.12662 L 0.24844 0.14954 L 0.21007 0.16505 L 0.20521 0.19352 L 0.21406 0.25602 L 0.21354 0.35347 L 0.21493 0.41829 " pathEditMode="relative" rAng="0" ptsTypes="AAAAAAAAAAAAAAAAAA">
                                      <p:cBhvr>
                                        <p:cTn id="80" dur="4600" fill="hold"/>
                                        <p:tgtEl>
                                          <p:spTgt spid="26"/>
                                        </p:tgtEl>
                                        <p:attrNameLst>
                                          <p:attrName>ppt_x</p:attrName>
                                          <p:attrName>ppt_y</p:attrName>
                                        </p:attrNameLst>
                                      </p:cBhvr>
                                      <p:rCtr x="14740" y="20903"/>
                                    </p:animMotion>
                                  </p:childTnLst>
                                </p:cTn>
                              </p:par>
                              <p:par>
                                <p:cTn id="81" presetID="10" presetClass="entr" presetSubtype="0" fill="hold" grpId="0" nodeType="withEffect">
                                  <p:stCondLst>
                                    <p:cond delay="270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2000"/>
                                        <p:tgtEl>
                                          <p:spTgt spid="23"/>
                                        </p:tgtEl>
                                      </p:cBhvr>
                                    </p:animEffect>
                                  </p:childTnLst>
                                </p:cTn>
                              </p:par>
                              <p:par>
                                <p:cTn id="84" presetID="10" presetClass="entr" presetSubtype="0" fill="hold" nodeType="with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fade">
                                      <p:cBhvr>
                                        <p:cTn id="86" dur="700"/>
                                        <p:tgtEl>
                                          <p:spTgt spid="8"/>
                                        </p:tgtEl>
                                      </p:cBhvr>
                                    </p:animEffect>
                                  </p:childTnLst>
                                </p:cTn>
                              </p:par>
                              <p:par>
                                <p:cTn id="87" presetID="10" presetClass="exit" presetSubtype="0" fill="hold" grpId="2" nodeType="withEffect">
                                  <p:stCondLst>
                                    <p:cond delay="4200"/>
                                  </p:stCondLst>
                                  <p:childTnLst>
                                    <p:animEffect transition="out" filter="fade">
                                      <p:cBhvr>
                                        <p:cTn id="88" dur="2000"/>
                                        <p:tgtEl>
                                          <p:spTgt spid="15"/>
                                        </p:tgtEl>
                                      </p:cBhvr>
                                    </p:animEffect>
                                    <p:set>
                                      <p:cBhvr>
                                        <p:cTn id="89" dur="1" fill="hold">
                                          <p:stCondLst>
                                            <p:cond delay="1999"/>
                                          </p:stCondLst>
                                        </p:cTn>
                                        <p:tgtEl>
                                          <p:spTgt spid="15"/>
                                        </p:tgtEl>
                                        <p:attrNameLst>
                                          <p:attrName>style.visibility</p:attrName>
                                        </p:attrNameLst>
                                      </p:cBhvr>
                                      <p:to>
                                        <p:strVal val="hidden"/>
                                      </p:to>
                                    </p:set>
                                  </p:childTnLst>
                                </p:cTn>
                              </p:par>
                              <p:par>
                                <p:cTn id="90" presetID="10" presetClass="exit" presetSubtype="0" fill="hold" grpId="2" nodeType="withEffect">
                                  <p:stCondLst>
                                    <p:cond delay="3800"/>
                                  </p:stCondLst>
                                  <p:childTnLst>
                                    <p:animEffect transition="out" filter="fade">
                                      <p:cBhvr>
                                        <p:cTn id="91" dur="1700"/>
                                        <p:tgtEl>
                                          <p:spTgt spid="16"/>
                                        </p:tgtEl>
                                      </p:cBhvr>
                                    </p:animEffect>
                                    <p:set>
                                      <p:cBhvr>
                                        <p:cTn id="92" dur="1" fill="hold">
                                          <p:stCondLst>
                                            <p:cond delay="1699"/>
                                          </p:stCondLst>
                                        </p:cTn>
                                        <p:tgtEl>
                                          <p:spTgt spid="16"/>
                                        </p:tgtEl>
                                        <p:attrNameLst>
                                          <p:attrName>style.visibility</p:attrName>
                                        </p:attrNameLst>
                                      </p:cBhvr>
                                      <p:to>
                                        <p:strVal val="hidden"/>
                                      </p:to>
                                    </p:set>
                                  </p:childTnLst>
                                </p:cTn>
                              </p:par>
                              <p:par>
                                <p:cTn id="93" presetID="10" presetClass="exit" presetSubtype="0" fill="hold" grpId="2" nodeType="withEffect">
                                  <p:stCondLst>
                                    <p:cond delay="4400"/>
                                  </p:stCondLst>
                                  <p:childTnLst>
                                    <p:animEffect transition="out" filter="fade">
                                      <p:cBhvr>
                                        <p:cTn id="94" dur="2000"/>
                                        <p:tgtEl>
                                          <p:spTgt spid="24"/>
                                        </p:tgtEl>
                                      </p:cBhvr>
                                    </p:animEffect>
                                    <p:set>
                                      <p:cBhvr>
                                        <p:cTn id="95" dur="1" fill="hold">
                                          <p:stCondLst>
                                            <p:cond delay="1999"/>
                                          </p:stCondLst>
                                        </p:cTn>
                                        <p:tgtEl>
                                          <p:spTgt spid="24"/>
                                        </p:tgtEl>
                                        <p:attrNameLst>
                                          <p:attrName>style.visibility</p:attrName>
                                        </p:attrNameLst>
                                      </p:cBhvr>
                                      <p:to>
                                        <p:strVal val="hidden"/>
                                      </p:to>
                                    </p:set>
                                  </p:childTnLst>
                                </p:cTn>
                              </p:par>
                              <p:par>
                                <p:cTn id="96" presetID="10" presetClass="exit" presetSubtype="0" fill="hold" grpId="2" nodeType="withEffect">
                                  <p:stCondLst>
                                    <p:cond delay="3500"/>
                                  </p:stCondLst>
                                  <p:childTnLst>
                                    <p:animEffect transition="out" filter="fade">
                                      <p:cBhvr>
                                        <p:cTn id="97" dur="2000"/>
                                        <p:tgtEl>
                                          <p:spTgt spid="25"/>
                                        </p:tgtEl>
                                      </p:cBhvr>
                                    </p:animEffect>
                                    <p:set>
                                      <p:cBhvr>
                                        <p:cTn id="98" dur="1" fill="hold">
                                          <p:stCondLst>
                                            <p:cond delay="1999"/>
                                          </p:stCondLst>
                                        </p:cTn>
                                        <p:tgtEl>
                                          <p:spTgt spid="25"/>
                                        </p:tgtEl>
                                        <p:attrNameLst>
                                          <p:attrName>style.visibility</p:attrName>
                                        </p:attrNameLst>
                                      </p:cBhvr>
                                      <p:to>
                                        <p:strVal val="hidden"/>
                                      </p:to>
                                    </p:set>
                                  </p:childTnLst>
                                </p:cTn>
                              </p:par>
                              <p:par>
                                <p:cTn id="99" presetID="10" presetClass="exit" presetSubtype="0" fill="hold" grpId="2" nodeType="withEffect">
                                  <p:stCondLst>
                                    <p:cond delay="4800"/>
                                  </p:stCondLst>
                                  <p:childTnLst>
                                    <p:animEffect transition="out" filter="fade">
                                      <p:cBhvr>
                                        <p:cTn id="100" dur="1600"/>
                                        <p:tgtEl>
                                          <p:spTgt spid="26"/>
                                        </p:tgtEl>
                                      </p:cBhvr>
                                    </p:animEffect>
                                    <p:set>
                                      <p:cBhvr>
                                        <p:cTn id="101" dur="1" fill="hold">
                                          <p:stCondLst>
                                            <p:cond delay="1599"/>
                                          </p:stCondLst>
                                        </p:cTn>
                                        <p:tgtEl>
                                          <p:spTgt spid="26"/>
                                        </p:tgtEl>
                                        <p:attrNameLst>
                                          <p:attrName>style.visibility</p:attrName>
                                        </p:attrNameLst>
                                      </p:cBhvr>
                                      <p:to>
                                        <p:strVal val="hidden"/>
                                      </p:to>
                                    </p:set>
                                  </p:childTnLst>
                                </p:cTn>
                              </p:par>
                            </p:childTnLst>
                          </p:cTn>
                        </p:par>
                        <p:par>
                          <p:cTn id="102" fill="hold">
                            <p:stCondLst>
                              <p:cond delay="9800"/>
                            </p:stCondLst>
                            <p:childTnLst>
                              <p:par>
                                <p:cTn id="103" presetID="10" presetClass="entr" presetSubtype="0" fill="hold" grpId="0" nodeType="afterEffect">
                                  <p:stCondLst>
                                    <p:cond delay="500"/>
                                  </p:stCondLst>
                                  <p:childTnLst>
                                    <p:set>
                                      <p:cBhvr>
                                        <p:cTn id="104" dur="1" fill="hold">
                                          <p:stCondLst>
                                            <p:cond delay="0"/>
                                          </p:stCondLst>
                                        </p:cTn>
                                        <p:tgtEl>
                                          <p:spTgt spid="40"/>
                                        </p:tgtEl>
                                        <p:attrNameLst>
                                          <p:attrName>style.visibility</p:attrName>
                                        </p:attrNameLst>
                                      </p:cBhvr>
                                      <p:to>
                                        <p:strVal val="visible"/>
                                      </p:to>
                                    </p:set>
                                    <p:animEffect transition="in" filter="fade">
                                      <p:cBhvr>
                                        <p:cTn id="105"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5" grpId="2" animBg="1"/>
      <p:bldP spid="16" grpId="0" animBg="1"/>
      <p:bldP spid="16" grpId="1" animBg="1"/>
      <p:bldP spid="16" grpId="2" animBg="1"/>
      <p:bldP spid="23" grpId="0" animBg="1"/>
      <p:bldP spid="24" grpId="0" animBg="1"/>
      <p:bldP spid="24" grpId="1" animBg="1"/>
      <p:bldP spid="24" grpId="2" animBg="1"/>
      <p:bldP spid="25" grpId="0" animBg="1"/>
      <p:bldP spid="25" grpId="1" animBg="1"/>
      <p:bldP spid="25" grpId="2" animBg="1"/>
      <p:bldP spid="26" grpId="0" animBg="1"/>
      <p:bldP spid="26" grpId="1" animBg="1"/>
      <p:bldP spid="26" grpId="2" animBg="1"/>
      <p:bldP spid="38" grpId="0" animBg="1"/>
      <p:bldP spid="38" grpId="1" animBg="1"/>
      <p:bldP spid="39" grpId="0" animBg="1"/>
      <p:bldP spid="39" grpId="1" animBg="1"/>
      <p:bldP spid="4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86601" y="82006"/>
            <a:ext cx="11418798" cy="6693988"/>
          </a:xfrm>
          <a:prstGeom prst="rect">
            <a:avLst/>
          </a:prstGeom>
        </p:spPr>
      </p:pic>
    </p:spTree>
    <p:extLst>
      <p:ext uri="{BB962C8B-B14F-4D97-AF65-F5344CB8AC3E}">
        <p14:creationId xmlns:p14="http://schemas.microsoft.com/office/powerpoint/2010/main" val="3793949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052C49F-C3FF-4B5E-8E60-B535C557196D}"/>
              </a:ext>
            </a:extLst>
          </p:cNvPr>
          <p:cNvSpPr/>
          <p:nvPr/>
        </p:nvSpPr>
        <p:spPr>
          <a:xfrm>
            <a:off x="1" y="3429000"/>
            <a:ext cx="12208142" cy="2663890"/>
          </a:xfrm>
          <a:prstGeom prst="rect">
            <a:avLst/>
          </a:prstGeom>
          <a:solidFill>
            <a:schemeClr val="accent6">
              <a:lumMod val="20000"/>
              <a:lumOff val="80000"/>
              <a:alpha val="75000"/>
            </a:scheme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white"/>
              </a:solidFill>
              <a:effectLst/>
              <a:uLnTx/>
              <a:uFillTx/>
              <a:latin typeface="Calibri"/>
              <a:ea typeface="+mn-ea"/>
              <a:cs typeface="+mn-cs"/>
            </a:endParaRPr>
          </a:p>
        </p:txBody>
      </p:sp>
      <p:sp>
        <p:nvSpPr>
          <p:cNvPr id="3" name="Content Placeholder 2"/>
          <p:cNvSpPr>
            <a:spLocks noGrp="1"/>
          </p:cNvSpPr>
          <p:nvPr>
            <p:ph idx="1"/>
          </p:nvPr>
        </p:nvSpPr>
        <p:spPr>
          <a:xfrm>
            <a:off x="4249667" y="2657459"/>
            <a:ext cx="6873020" cy="2032659"/>
          </a:xfrm>
        </p:spPr>
        <p:txBody>
          <a:bodyPr>
            <a:normAutofit/>
          </a:bodyPr>
          <a:lstStyle/>
          <a:p>
            <a:pPr marL="0" indent="0">
              <a:buNone/>
            </a:pPr>
            <a:r>
              <a:rPr lang="en-US" sz="4400" b="1" dirty="0">
                <a:solidFill>
                  <a:srgbClr val="002060"/>
                </a:solidFill>
              </a:rPr>
              <a:t>Empagliflozin</a:t>
            </a:r>
          </a:p>
          <a:p>
            <a:pPr marL="0" indent="0">
              <a:buNone/>
            </a:pPr>
            <a:r>
              <a:rPr lang="en-US" sz="4400" b="1" dirty="0">
                <a:solidFill>
                  <a:srgbClr val="002060"/>
                </a:solidFill>
              </a:rPr>
              <a:t>Landmark Clinical trials</a:t>
            </a:r>
          </a:p>
        </p:txBody>
      </p:sp>
      <p:sp>
        <p:nvSpPr>
          <p:cNvPr id="2" name="Slide Number Placeholder 1"/>
          <p:cNvSpPr>
            <a:spLocks noGrp="1"/>
          </p:cNvSpPr>
          <p:nvPr>
            <p:ph type="sldNum" sz="quarter" idx="12"/>
          </p:nvPr>
        </p:nvSpPr>
        <p:spPr/>
        <p:txBody>
          <a:bodyPr/>
          <a:lstStyle/>
          <a:p>
            <a:fld id="{5A814A92-0B3F-420C-9DC1-A83C2D42246A}" type="slidenum">
              <a:rPr lang="en-US" smtClean="0">
                <a:solidFill>
                  <a:prstClr val="black">
                    <a:tint val="75000"/>
                  </a:prstClr>
                </a:solidFill>
              </a:rPr>
              <a:pPr/>
              <a:t>8</a:t>
            </a:fld>
            <a:endParaRPr lang="en-US">
              <a:solidFill>
                <a:prstClr val="black">
                  <a:tint val="75000"/>
                </a:prstClr>
              </a:solidFill>
            </a:endParaRPr>
          </a:p>
        </p:txBody>
      </p:sp>
      <p:grpSp>
        <p:nvGrpSpPr>
          <p:cNvPr id="5" name="Group 4">
            <a:extLst>
              <a:ext uri="{FF2B5EF4-FFF2-40B4-BE49-F238E27FC236}">
                <a16:creationId xmlns:a16="http://schemas.microsoft.com/office/drawing/2014/main" id="{EFC79671-372C-4EA9-8050-9A08810D1EEA}"/>
              </a:ext>
            </a:extLst>
          </p:cNvPr>
          <p:cNvGrpSpPr/>
          <p:nvPr/>
        </p:nvGrpSpPr>
        <p:grpSpPr>
          <a:xfrm>
            <a:off x="-3164666" y="1946253"/>
            <a:ext cx="9753600" cy="3373751"/>
            <a:chOff x="732261" y="2188849"/>
            <a:chExt cx="9753600" cy="3373751"/>
          </a:xfrm>
        </p:grpSpPr>
        <p:sp>
          <p:nvSpPr>
            <p:cNvPr id="6" name="Oval 5">
              <a:extLst>
                <a:ext uri="{FF2B5EF4-FFF2-40B4-BE49-F238E27FC236}">
                  <a16:creationId xmlns:a16="http://schemas.microsoft.com/office/drawing/2014/main" id="{4399D5F7-3442-426B-9586-9C3E30873F11}"/>
                </a:ext>
              </a:extLst>
            </p:cNvPr>
            <p:cNvSpPr/>
            <p:nvPr/>
          </p:nvSpPr>
          <p:spPr>
            <a:xfrm>
              <a:off x="732261" y="4800600"/>
              <a:ext cx="9753600" cy="762000"/>
            </a:xfrm>
            <a:prstGeom prst="ellipse">
              <a:avLst/>
            </a:prstGeom>
            <a:gradFill flip="none" rotWithShape="1">
              <a:gsLst>
                <a:gs pos="5000">
                  <a:sysClr val="windowText" lastClr="000000">
                    <a:alpha val="43000"/>
                  </a:sysClr>
                </a:gs>
                <a:gs pos="100000">
                  <a:sysClr val="window" lastClr="FFFFFF">
                    <a:alpha val="0"/>
                    <a:lumMod val="0"/>
                    <a:lumOff val="100000"/>
                  </a:sysClr>
                </a:gs>
              </a:gsLst>
              <a:path path="shape">
                <a:fillToRect l="50000" t="50000" r="50000" b="50000"/>
              </a:path>
              <a:tileRect/>
            </a:gradFill>
            <a:ln w="25400" cap="flat" cmpd="sng" algn="ctr">
              <a:noFill/>
              <a:prstDash val="solid"/>
            </a:ln>
            <a:effectLst/>
          </p:spPr>
          <p:txBody>
            <a:bodyPr rtlCol="0"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7" name="Group 6">
              <a:extLst>
                <a:ext uri="{FF2B5EF4-FFF2-40B4-BE49-F238E27FC236}">
                  <a16:creationId xmlns:a16="http://schemas.microsoft.com/office/drawing/2014/main" id="{B3036D48-2CFA-4EB7-BA40-3BAE9177101A}"/>
                </a:ext>
              </a:extLst>
            </p:cNvPr>
            <p:cNvGrpSpPr/>
            <p:nvPr/>
          </p:nvGrpSpPr>
          <p:grpSpPr>
            <a:xfrm>
              <a:off x="3916244" y="2188849"/>
              <a:ext cx="4149454" cy="2966078"/>
              <a:chOff x="2996805" y="1309688"/>
              <a:chExt cx="5929708" cy="4238625"/>
            </a:xfrm>
            <a:effectLst/>
          </p:grpSpPr>
          <p:sp>
            <p:nvSpPr>
              <p:cNvPr id="8" name="Freeform 6">
                <a:extLst>
                  <a:ext uri="{FF2B5EF4-FFF2-40B4-BE49-F238E27FC236}">
                    <a16:creationId xmlns:a16="http://schemas.microsoft.com/office/drawing/2014/main" id="{6C889FBA-87DF-40FD-910F-472A99A06C3D}"/>
                  </a:ext>
                </a:extLst>
              </p:cNvPr>
              <p:cNvSpPr>
                <a:spLocks/>
              </p:cNvSpPr>
              <p:nvPr/>
            </p:nvSpPr>
            <p:spPr bwMode="auto">
              <a:xfrm>
                <a:off x="6348413" y="1309688"/>
                <a:ext cx="2578100" cy="4238625"/>
              </a:xfrm>
              <a:custGeom>
                <a:avLst/>
                <a:gdLst>
                  <a:gd name="T0" fmla="*/ 10 w 1624"/>
                  <a:gd name="T1" fmla="*/ 0 h 2670"/>
                  <a:gd name="T2" fmla="*/ 302 w 1624"/>
                  <a:gd name="T3" fmla="*/ 9 h 2670"/>
                  <a:gd name="T4" fmla="*/ 1624 w 1624"/>
                  <a:gd name="T5" fmla="*/ 1331 h 2670"/>
                  <a:gd name="T6" fmla="*/ 299 w 1624"/>
                  <a:gd name="T7" fmla="*/ 2657 h 2670"/>
                  <a:gd name="T8" fmla="*/ 0 w 1624"/>
                  <a:gd name="T9" fmla="*/ 2670 h 2670"/>
                  <a:gd name="T10" fmla="*/ 15 w 1624"/>
                  <a:gd name="T11" fmla="*/ 2374 h 2670"/>
                  <a:gd name="T12" fmla="*/ 1059 w 1624"/>
                  <a:gd name="T13" fmla="*/ 1331 h 2670"/>
                  <a:gd name="T14" fmla="*/ 20 w 1624"/>
                  <a:gd name="T15" fmla="*/ 291 h 2670"/>
                  <a:gd name="T16" fmla="*/ 10 w 1624"/>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4" h="2670">
                    <a:moveTo>
                      <a:pt x="10" y="0"/>
                    </a:moveTo>
                    <a:lnTo>
                      <a:pt x="302" y="9"/>
                    </a:lnTo>
                    <a:lnTo>
                      <a:pt x="1624" y="1331"/>
                    </a:lnTo>
                    <a:lnTo>
                      <a:pt x="299" y="2657"/>
                    </a:lnTo>
                    <a:lnTo>
                      <a:pt x="0" y="2670"/>
                    </a:lnTo>
                    <a:lnTo>
                      <a:pt x="15" y="2374"/>
                    </a:lnTo>
                    <a:lnTo>
                      <a:pt x="1059" y="1331"/>
                    </a:lnTo>
                    <a:lnTo>
                      <a:pt x="20" y="291"/>
                    </a:lnTo>
                    <a:lnTo>
                      <a:pt x="10" y="0"/>
                    </a:lnTo>
                    <a:close/>
                  </a:path>
                </a:pathLst>
              </a:custGeom>
              <a:gradFill flip="none" rotWithShape="1">
                <a:gsLst>
                  <a:gs pos="0">
                    <a:srgbClr val="20539E">
                      <a:lumMod val="88000"/>
                      <a:lumOff val="12000"/>
                    </a:srgbClr>
                  </a:gs>
                  <a:gs pos="100000">
                    <a:srgbClr val="20539E">
                      <a:lumMod val="75000"/>
                    </a:srgbClr>
                  </a:gs>
                </a:gsLst>
                <a:path path="circle">
                  <a:fillToRect l="100000" b="100000"/>
                </a:path>
                <a:tileRect t="-100000" r="-100000"/>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endParaRPr>
              </a:p>
            </p:txBody>
          </p:sp>
          <p:sp>
            <p:nvSpPr>
              <p:cNvPr id="9" name="Freeform 7">
                <a:extLst>
                  <a:ext uri="{FF2B5EF4-FFF2-40B4-BE49-F238E27FC236}">
                    <a16:creationId xmlns:a16="http://schemas.microsoft.com/office/drawing/2014/main" id="{C37C3186-C1FF-4534-B379-3BC1C01B712F}"/>
                  </a:ext>
                </a:extLst>
              </p:cNvPr>
              <p:cNvSpPr>
                <a:spLocks/>
              </p:cNvSpPr>
              <p:nvPr/>
            </p:nvSpPr>
            <p:spPr bwMode="auto">
              <a:xfrm>
                <a:off x="5231741" y="1309688"/>
                <a:ext cx="2578099" cy="4238625"/>
              </a:xfrm>
              <a:custGeom>
                <a:avLst/>
                <a:gdLst>
                  <a:gd name="T0" fmla="*/ 10 w 1624"/>
                  <a:gd name="T1" fmla="*/ 0 h 2670"/>
                  <a:gd name="T2" fmla="*/ 302 w 1624"/>
                  <a:gd name="T3" fmla="*/ 9 h 2670"/>
                  <a:gd name="T4" fmla="*/ 1624 w 1624"/>
                  <a:gd name="T5" fmla="*/ 1331 h 2670"/>
                  <a:gd name="T6" fmla="*/ 298 w 1624"/>
                  <a:gd name="T7" fmla="*/ 2657 h 2670"/>
                  <a:gd name="T8" fmla="*/ 0 w 1624"/>
                  <a:gd name="T9" fmla="*/ 2670 h 2670"/>
                  <a:gd name="T10" fmla="*/ 15 w 1624"/>
                  <a:gd name="T11" fmla="*/ 2374 h 2670"/>
                  <a:gd name="T12" fmla="*/ 1058 w 1624"/>
                  <a:gd name="T13" fmla="*/ 1331 h 2670"/>
                  <a:gd name="T14" fmla="*/ 19 w 1624"/>
                  <a:gd name="T15" fmla="*/ 291 h 2670"/>
                  <a:gd name="T16" fmla="*/ 10 w 1624"/>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4" h="2670">
                    <a:moveTo>
                      <a:pt x="10" y="0"/>
                    </a:moveTo>
                    <a:lnTo>
                      <a:pt x="302" y="9"/>
                    </a:lnTo>
                    <a:lnTo>
                      <a:pt x="1624" y="1331"/>
                    </a:lnTo>
                    <a:lnTo>
                      <a:pt x="298" y="2657"/>
                    </a:lnTo>
                    <a:lnTo>
                      <a:pt x="0" y="2670"/>
                    </a:lnTo>
                    <a:lnTo>
                      <a:pt x="15" y="2374"/>
                    </a:lnTo>
                    <a:lnTo>
                      <a:pt x="1058" y="1331"/>
                    </a:lnTo>
                    <a:lnTo>
                      <a:pt x="19" y="291"/>
                    </a:lnTo>
                    <a:lnTo>
                      <a:pt x="10" y="0"/>
                    </a:lnTo>
                    <a:close/>
                  </a:path>
                </a:pathLst>
              </a:custGeom>
              <a:gradFill>
                <a:gsLst>
                  <a:gs pos="0">
                    <a:srgbClr val="95B7E1"/>
                  </a:gs>
                  <a:gs pos="100000">
                    <a:srgbClr val="95B7E1"/>
                  </a:gs>
                  <a:gs pos="43000">
                    <a:srgbClr val="95B7E1">
                      <a:lumMod val="85000"/>
                      <a:lumOff val="15000"/>
                    </a:srgbClr>
                  </a:gs>
                </a:gsLst>
                <a:lin ang="5400000" scaled="0"/>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endParaRPr>
              </a:p>
            </p:txBody>
          </p:sp>
          <p:sp>
            <p:nvSpPr>
              <p:cNvPr id="10" name="Freeform 8">
                <a:extLst>
                  <a:ext uri="{FF2B5EF4-FFF2-40B4-BE49-F238E27FC236}">
                    <a16:creationId xmlns:a16="http://schemas.microsoft.com/office/drawing/2014/main" id="{88A6BD13-46E8-463A-BF61-4BCA461EE28F}"/>
                  </a:ext>
                </a:extLst>
              </p:cNvPr>
              <p:cNvSpPr>
                <a:spLocks/>
              </p:cNvSpPr>
              <p:nvPr/>
            </p:nvSpPr>
            <p:spPr bwMode="auto">
              <a:xfrm>
                <a:off x="4113479" y="1309688"/>
                <a:ext cx="2579688" cy="4238625"/>
              </a:xfrm>
              <a:custGeom>
                <a:avLst/>
                <a:gdLst>
                  <a:gd name="T0" fmla="*/ 10 w 1625"/>
                  <a:gd name="T1" fmla="*/ 0 h 2670"/>
                  <a:gd name="T2" fmla="*/ 302 w 1625"/>
                  <a:gd name="T3" fmla="*/ 9 h 2670"/>
                  <a:gd name="T4" fmla="*/ 1625 w 1625"/>
                  <a:gd name="T5" fmla="*/ 1331 h 2670"/>
                  <a:gd name="T6" fmla="*/ 299 w 1625"/>
                  <a:gd name="T7" fmla="*/ 2657 h 2670"/>
                  <a:gd name="T8" fmla="*/ 0 w 1625"/>
                  <a:gd name="T9" fmla="*/ 2670 h 2670"/>
                  <a:gd name="T10" fmla="*/ 16 w 1625"/>
                  <a:gd name="T11" fmla="*/ 2374 h 2670"/>
                  <a:gd name="T12" fmla="*/ 1059 w 1625"/>
                  <a:gd name="T13" fmla="*/ 1331 h 2670"/>
                  <a:gd name="T14" fmla="*/ 19 w 1625"/>
                  <a:gd name="T15" fmla="*/ 291 h 2670"/>
                  <a:gd name="T16" fmla="*/ 10 w 1625"/>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5" h="2670">
                    <a:moveTo>
                      <a:pt x="10" y="0"/>
                    </a:moveTo>
                    <a:lnTo>
                      <a:pt x="302" y="9"/>
                    </a:lnTo>
                    <a:lnTo>
                      <a:pt x="1625" y="1331"/>
                    </a:lnTo>
                    <a:lnTo>
                      <a:pt x="299" y="2657"/>
                    </a:lnTo>
                    <a:lnTo>
                      <a:pt x="0" y="2670"/>
                    </a:lnTo>
                    <a:lnTo>
                      <a:pt x="16" y="2374"/>
                    </a:lnTo>
                    <a:lnTo>
                      <a:pt x="1059" y="1331"/>
                    </a:lnTo>
                    <a:lnTo>
                      <a:pt x="19" y="291"/>
                    </a:lnTo>
                    <a:lnTo>
                      <a:pt x="10" y="0"/>
                    </a:lnTo>
                    <a:close/>
                  </a:path>
                </a:pathLst>
              </a:custGeom>
              <a:gradFill>
                <a:gsLst>
                  <a:gs pos="0">
                    <a:srgbClr val="5F6E6A"/>
                  </a:gs>
                  <a:gs pos="100000">
                    <a:srgbClr val="5F6E6A">
                      <a:lumMod val="75000"/>
                    </a:srgbClr>
                  </a:gs>
                </a:gsLst>
                <a:lin ang="5400000" scaled="0"/>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endParaRPr>
              </a:p>
            </p:txBody>
          </p:sp>
          <p:sp>
            <p:nvSpPr>
              <p:cNvPr id="11" name="Freeform 9">
                <a:extLst>
                  <a:ext uri="{FF2B5EF4-FFF2-40B4-BE49-F238E27FC236}">
                    <a16:creationId xmlns:a16="http://schemas.microsoft.com/office/drawing/2014/main" id="{333558E0-A457-4FCD-83E7-515C0BB5FE1D}"/>
                  </a:ext>
                </a:extLst>
              </p:cNvPr>
              <p:cNvSpPr>
                <a:spLocks/>
              </p:cNvSpPr>
              <p:nvPr/>
            </p:nvSpPr>
            <p:spPr bwMode="auto">
              <a:xfrm>
                <a:off x="2996805" y="1309688"/>
                <a:ext cx="2578101" cy="4238625"/>
              </a:xfrm>
              <a:custGeom>
                <a:avLst/>
                <a:gdLst>
                  <a:gd name="T0" fmla="*/ 10 w 1624"/>
                  <a:gd name="T1" fmla="*/ 0 h 2670"/>
                  <a:gd name="T2" fmla="*/ 302 w 1624"/>
                  <a:gd name="T3" fmla="*/ 9 h 2670"/>
                  <a:gd name="T4" fmla="*/ 1624 w 1624"/>
                  <a:gd name="T5" fmla="*/ 1331 h 2670"/>
                  <a:gd name="T6" fmla="*/ 299 w 1624"/>
                  <a:gd name="T7" fmla="*/ 2657 h 2670"/>
                  <a:gd name="T8" fmla="*/ 0 w 1624"/>
                  <a:gd name="T9" fmla="*/ 2670 h 2670"/>
                  <a:gd name="T10" fmla="*/ 15 w 1624"/>
                  <a:gd name="T11" fmla="*/ 2374 h 2670"/>
                  <a:gd name="T12" fmla="*/ 1059 w 1624"/>
                  <a:gd name="T13" fmla="*/ 1331 h 2670"/>
                  <a:gd name="T14" fmla="*/ 18 w 1624"/>
                  <a:gd name="T15" fmla="*/ 291 h 2670"/>
                  <a:gd name="T16" fmla="*/ 10 w 1624"/>
                  <a:gd name="T17" fmla="*/ 0 h 2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4" h="2670">
                    <a:moveTo>
                      <a:pt x="10" y="0"/>
                    </a:moveTo>
                    <a:lnTo>
                      <a:pt x="302" y="9"/>
                    </a:lnTo>
                    <a:lnTo>
                      <a:pt x="1624" y="1331"/>
                    </a:lnTo>
                    <a:lnTo>
                      <a:pt x="299" y="2657"/>
                    </a:lnTo>
                    <a:lnTo>
                      <a:pt x="0" y="2670"/>
                    </a:lnTo>
                    <a:lnTo>
                      <a:pt x="15" y="2374"/>
                    </a:lnTo>
                    <a:lnTo>
                      <a:pt x="1059" y="1331"/>
                    </a:lnTo>
                    <a:lnTo>
                      <a:pt x="18" y="291"/>
                    </a:lnTo>
                    <a:lnTo>
                      <a:pt x="10" y="0"/>
                    </a:lnTo>
                    <a:close/>
                  </a:path>
                </a:pathLst>
              </a:custGeom>
              <a:solidFill>
                <a:schemeClr val="accent6">
                  <a:lumMod val="7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dirty="0">
                  <a:ln>
                    <a:noFill/>
                  </a:ln>
                  <a:solidFill>
                    <a:prstClr val="black"/>
                  </a:solidFill>
                  <a:effectLst/>
                  <a:uLnTx/>
                  <a:uFillTx/>
                </a:endParaRPr>
              </a:p>
            </p:txBody>
          </p:sp>
        </p:grpSp>
      </p:grpSp>
    </p:spTree>
    <p:extLst>
      <p:ext uri="{BB962C8B-B14F-4D97-AF65-F5344CB8AC3E}">
        <p14:creationId xmlns:p14="http://schemas.microsoft.com/office/powerpoint/2010/main" val="2964721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A7F871D-FBEF-43FE-9B74-72A7CB1D7421}"/>
              </a:ext>
            </a:extLst>
          </p:cNvPr>
          <p:cNvGrpSpPr/>
          <p:nvPr/>
        </p:nvGrpSpPr>
        <p:grpSpPr>
          <a:xfrm>
            <a:off x="-16142" y="3590654"/>
            <a:ext cx="12208142" cy="2584004"/>
            <a:chOff x="0" y="1761854"/>
            <a:chExt cx="12208142" cy="2584004"/>
          </a:xfrm>
        </p:grpSpPr>
        <p:sp>
          <p:nvSpPr>
            <p:cNvPr id="22" name="Rectangle 21">
              <a:extLst>
                <a:ext uri="{FF2B5EF4-FFF2-40B4-BE49-F238E27FC236}">
                  <a16:creationId xmlns:a16="http://schemas.microsoft.com/office/drawing/2014/main" id="{CE8C84EC-75B6-47AE-A3B1-D453B10FC16F}"/>
                </a:ext>
              </a:extLst>
            </p:cNvPr>
            <p:cNvSpPr/>
            <p:nvPr/>
          </p:nvSpPr>
          <p:spPr>
            <a:xfrm>
              <a:off x="0" y="1761854"/>
              <a:ext cx="12208142" cy="1676978"/>
            </a:xfrm>
            <a:prstGeom prst="rect">
              <a:avLst/>
            </a:prstGeom>
            <a:solidFill>
              <a:schemeClr val="accent6">
                <a:lumMod val="20000"/>
                <a:lumOff val="80000"/>
                <a:alpha val="75000"/>
              </a:scheme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white"/>
                </a:solidFill>
                <a:effectLst/>
                <a:uLnTx/>
                <a:uFillTx/>
                <a:latin typeface="Calibri"/>
                <a:ea typeface="+mn-ea"/>
                <a:cs typeface="+mn-cs"/>
              </a:endParaRPr>
            </a:p>
          </p:txBody>
        </p:sp>
        <p:sp>
          <p:nvSpPr>
            <p:cNvPr id="19" name="Rectangle 18">
              <a:extLst>
                <a:ext uri="{FF2B5EF4-FFF2-40B4-BE49-F238E27FC236}">
                  <a16:creationId xmlns:a16="http://schemas.microsoft.com/office/drawing/2014/main" id="{2378DD78-6328-4A6D-A5B0-F4BF1D8E555C}"/>
                </a:ext>
              </a:extLst>
            </p:cNvPr>
            <p:cNvSpPr/>
            <p:nvPr/>
          </p:nvSpPr>
          <p:spPr>
            <a:xfrm>
              <a:off x="0" y="3429000"/>
              <a:ext cx="12208142" cy="916858"/>
            </a:xfrm>
            <a:prstGeom prst="rect">
              <a:avLst/>
            </a:prstGeom>
            <a:solidFill>
              <a:sysClr val="window" lastClr="FFFFFF">
                <a:lumMod val="95000"/>
                <a:alpha val="75000"/>
              </a:sysClr>
            </a:solidFill>
            <a:ln w="25400" cap="flat" cmpd="sng" algn="ctr">
              <a:noFill/>
              <a:prstDash val="solid"/>
            </a:ln>
            <a:effectLst/>
          </p:spPr>
          <p:txBody>
            <a:bodyPr rtlCol="0" anchor="ctr"/>
            <a:lstStyle/>
            <a:p>
              <a:pPr marL="0" marR="0" lvl="0" indent="0" algn="ctr" defTabSz="1218987"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white"/>
                </a:solidFill>
                <a:effectLst/>
                <a:uLnTx/>
                <a:uFillTx/>
                <a:latin typeface="Calibri"/>
                <a:ea typeface="+mn-ea"/>
                <a:cs typeface="+mn-cs"/>
              </a:endParaRPr>
            </a:p>
          </p:txBody>
        </p:sp>
        <p:sp>
          <p:nvSpPr>
            <p:cNvPr id="21" name="TextBox 20">
              <a:extLst>
                <a:ext uri="{FF2B5EF4-FFF2-40B4-BE49-F238E27FC236}">
                  <a16:creationId xmlns:a16="http://schemas.microsoft.com/office/drawing/2014/main" id="{C17648BD-ED94-44FC-9C9A-BE683C97C4DE}"/>
                </a:ext>
              </a:extLst>
            </p:cNvPr>
            <p:cNvSpPr txBox="1"/>
            <p:nvPr/>
          </p:nvSpPr>
          <p:spPr>
            <a:xfrm>
              <a:off x="1054425" y="2368851"/>
              <a:ext cx="6671694" cy="1015663"/>
            </a:xfrm>
            <a:prstGeom prst="rect">
              <a:avLst/>
            </a:prstGeom>
            <a:noFill/>
          </p:spPr>
          <p:txBody>
            <a:bodyPr wrap="square">
              <a:spAutoFit/>
            </a:bodyPr>
            <a:lstStyle/>
            <a:p>
              <a:r>
                <a:rPr lang="en-US" sz="6000" b="1" dirty="0">
                  <a:solidFill>
                    <a:srgbClr val="002060"/>
                  </a:solidFill>
                </a:rPr>
                <a:t>EMPA-REG</a:t>
              </a:r>
              <a:endParaRPr lang="en-US" sz="6000" dirty="0">
                <a:solidFill>
                  <a:srgbClr val="002060"/>
                </a:solidFill>
              </a:endParaRPr>
            </a:p>
          </p:txBody>
        </p:sp>
        <p:sp>
          <p:nvSpPr>
            <p:cNvPr id="20" name="TextBox 19">
              <a:extLst>
                <a:ext uri="{FF2B5EF4-FFF2-40B4-BE49-F238E27FC236}">
                  <a16:creationId xmlns:a16="http://schemas.microsoft.com/office/drawing/2014/main" id="{6CFD8A24-1739-47A4-B8E6-E0BDD72880F5}"/>
                </a:ext>
              </a:extLst>
            </p:cNvPr>
            <p:cNvSpPr txBox="1"/>
            <p:nvPr/>
          </p:nvSpPr>
          <p:spPr>
            <a:xfrm>
              <a:off x="1054425" y="3430679"/>
              <a:ext cx="10812678" cy="461665"/>
            </a:xfrm>
            <a:prstGeom prst="rect">
              <a:avLst/>
            </a:prstGeom>
            <a:noFill/>
          </p:spPr>
          <p:txBody>
            <a:bodyPr wrap="square">
              <a:spAutoFit/>
            </a:bodyPr>
            <a:lstStyle/>
            <a:p>
              <a:r>
                <a:rPr lang="en-US" sz="2400" i="1" dirty="0">
                  <a:solidFill>
                    <a:schemeClr val="bg2">
                      <a:lumMod val="10000"/>
                    </a:schemeClr>
                  </a:solidFill>
                </a:rPr>
                <a:t>Empagliflozin, Cardiovascular Outcomes, and Mortality in Type 2 Diabetes</a:t>
              </a:r>
            </a:p>
          </p:txBody>
        </p:sp>
      </p:grpSp>
      <p:pic>
        <p:nvPicPr>
          <p:cNvPr id="5" name="Picture 4">
            <a:extLst>
              <a:ext uri="{FF2B5EF4-FFF2-40B4-BE49-F238E27FC236}">
                <a16:creationId xmlns:a16="http://schemas.microsoft.com/office/drawing/2014/main" id="{7A84A536-EAF0-4E44-B23D-DEE80211D7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61522" y="412296"/>
            <a:ext cx="6106954" cy="3491109"/>
          </a:xfrm>
          <a:prstGeom prst="rect">
            <a:avLst/>
          </a:prstGeom>
          <a:effectLst>
            <a:outerShdw blurRad="50800" dist="38100" dir="2700000" algn="tl" rotWithShape="0">
              <a:prstClr val="black">
                <a:alpha val="40000"/>
              </a:prstClr>
            </a:outerShdw>
          </a:effectLst>
        </p:spPr>
      </p:pic>
      <p:sp>
        <p:nvSpPr>
          <p:cNvPr id="23" name="Rectangle 22">
            <a:extLst>
              <a:ext uri="{FF2B5EF4-FFF2-40B4-BE49-F238E27FC236}">
                <a16:creationId xmlns:a16="http://schemas.microsoft.com/office/drawing/2014/main" id="{44490D7A-3D8E-4C9C-9BC3-3B2D51963D63}"/>
              </a:ext>
            </a:extLst>
          </p:cNvPr>
          <p:cNvSpPr/>
          <p:nvPr/>
        </p:nvSpPr>
        <p:spPr>
          <a:xfrm>
            <a:off x="2048295" y="6514125"/>
            <a:ext cx="10143705" cy="261610"/>
          </a:xfrm>
          <a:prstGeom prst="rect">
            <a:avLst/>
          </a:prstGeom>
        </p:spPr>
        <p:txBody>
          <a:bodyPr wrap="square">
            <a:spAutoFit/>
          </a:bodyPr>
          <a:lstStyle/>
          <a:p>
            <a:r>
              <a:rPr lang="da-DK" sz="1100" dirty="0"/>
              <a:t>New England Journal of Medicine. 2015; 26;373(22):2117-28.</a:t>
            </a:r>
          </a:p>
        </p:txBody>
      </p:sp>
    </p:spTree>
    <p:extLst>
      <p:ext uri="{BB962C8B-B14F-4D97-AF65-F5344CB8AC3E}">
        <p14:creationId xmlns:p14="http://schemas.microsoft.com/office/powerpoint/2010/main" val="3175031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gJhBFu6aGrfHxgwEg4_Tng"/>
</p:tagLst>
</file>

<file path=ppt/tags/tag3.xml><?xml version="1.0" encoding="utf-8"?>
<p:tagLst xmlns:a="http://schemas.openxmlformats.org/drawingml/2006/main" xmlns:r="http://schemas.openxmlformats.org/officeDocument/2006/relationships" xmlns:p="http://schemas.openxmlformats.org/presentationml/2006/main">
  <p:tag name="TIMING" val="|23.5"/>
</p:tagLst>
</file>

<file path=ppt/tags/tag4.xml><?xml version="1.0" encoding="utf-8"?>
<p:tagLst xmlns:a="http://schemas.openxmlformats.org/drawingml/2006/main" xmlns:r="http://schemas.openxmlformats.org/officeDocument/2006/relationships" xmlns:p="http://schemas.openxmlformats.org/presentationml/2006/main">
  <p:tag name="TIMING" val="|12.8"/>
</p:tagLst>
</file>

<file path=ppt/tags/tag5.xml><?xml version="1.0" encoding="utf-8"?>
<p:tagLst xmlns:a="http://schemas.openxmlformats.org/drawingml/2006/main" xmlns:r="http://schemas.openxmlformats.org/officeDocument/2006/relationships" xmlns:p="http://schemas.openxmlformats.org/presentationml/2006/main">
  <p:tag name="TIMING" val="|4|11.5"/>
</p:tagLst>
</file>

<file path=ppt/tags/tag6.xml><?xml version="1.0" encoding="utf-8"?>
<p:tagLst xmlns:a="http://schemas.openxmlformats.org/drawingml/2006/main" xmlns:r="http://schemas.openxmlformats.org/officeDocument/2006/relationships" xmlns:p="http://schemas.openxmlformats.org/presentationml/2006/main">
  <p:tag name="TIMING" val="|2.2|13.3|1.8"/>
</p:tagLst>
</file>

<file path=ppt/tags/tag7.xml><?xml version="1.0" encoding="utf-8"?>
<p:tagLst xmlns:a="http://schemas.openxmlformats.org/drawingml/2006/main" xmlns:r="http://schemas.openxmlformats.org/officeDocument/2006/relationships" xmlns:p="http://schemas.openxmlformats.org/presentationml/2006/main">
  <p:tag name="TIMING" val="|3.2|5.7|8.5|4.4"/>
</p:tagLst>
</file>

<file path=ppt/tags/tag8.xml><?xml version="1.0" encoding="utf-8"?>
<p:tagLst xmlns:a="http://schemas.openxmlformats.org/drawingml/2006/main" xmlns:r="http://schemas.openxmlformats.org/officeDocument/2006/relationships" xmlns:p="http://schemas.openxmlformats.org/presentationml/2006/main">
  <p:tag name="ARS_SLIDETITLE_AUTOSET" val="0"/>
</p:tagLst>
</file>

<file path=ppt/theme/theme1.xml><?xml version="1.0" encoding="utf-8"?>
<a:theme xmlns:a="http://schemas.openxmlformats.org/drawingml/2006/main" name="Theme1">
  <a:themeElements>
    <a:clrScheme name="Custom 1">
      <a:dk1>
        <a:srgbClr val="595959"/>
      </a:dk1>
      <a:lt1>
        <a:sysClr val="window" lastClr="FFFFFF"/>
      </a:lt1>
      <a:dk2>
        <a:srgbClr val="44546A"/>
      </a:dk2>
      <a:lt2>
        <a:srgbClr val="E7E6E6"/>
      </a:lt2>
      <a:accent1>
        <a:srgbClr val="37548D"/>
      </a:accent1>
      <a:accent2>
        <a:srgbClr val="62BCB1"/>
      </a:accent2>
      <a:accent3>
        <a:srgbClr val="797979"/>
      </a:accent3>
      <a:accent4>
        <a:srgbClr val="2D93DF"/>
      </a:accent4>
      <a:accent5>
        <a:srgbClr val="C2B834"/>
      </a:accent5>
      <a:accent6>
        <a:srgbClr val="9D599F"/>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 id="{1A1E73D0-2AEC-4457-A9F2-098BC9B291A1}" vid="{AAC21E65-93AD-41C7-8A13-C2E7B4FFEDB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Theme1</Template>
  <TotalTime>139</TotalTime>
  <Words>4702</Words>
  <Application>Microsoft Office PowerPoint</Application>
  <PresentationFormat>Widescreen</PresentationFormat>
  <Paragraphs>557</Paragraphs>
  <Slides>55</Slides>
  <Notes>11</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55</vt:i4>
      </vt:variant>
    </vt:vector>
  </HeadingPairs>
  <TitlesOfParts>
    <vt:vector size="67" baseType="lpstr">
      <vt:lpstr>Arial</vt:lpstr>
      <vt:lpstr>Calibri</vt:lpstr>
      <vt:lpstr>Calibri (Body)</vt:lpstr>
      <vt:lpstr>Calibri Light</vt:lpstr>
      <vt:lpstr>Cambria</vt:lpstr>
      <vt:lpstr>Courier New</vt:lpstr>
      <vt:lpstr>MetaSerifPro-Bold</vt:lpstr>
      <vt:lpstr>MetaSerifPro-BoldItalic</vt:lpstr>
      <vt:lpstr>Times New Roman</vt:lpstr>
      <vt:lpstr>Wingdings</vt:lpstr>
      <vt:lpstr>Theme1</vt:lpstr>
      <vt:lpstr>think-cell Slide</vt:lpstr>
      <vt:lpstr>PowerPoint Presentation</vt:lpstr>
      <vt:lpstr>Objectives</vt:lpstr>
      <vt:lpstr>PowerPoint Presentation</vt:lpstr>
      <vt:lpstr>Renal Glucose Re-absorption in Healthy Individuals</vt:lpstr>
      <vt:lpstr>Renal Glucose Re-absorption in Patients with Diabetes</vt:lpstr>
      <vt:lpstr>Urinary Glucose Excretion via SGLT2 Inhibition</vt:lpstr>
      <vt:lpstr>PowerPoint Presentation</vt:lpstr>
      <vt:lpstr>PowerPoint Presentation</vt:lpstr>
      <vt:lpstr>PowerPoint Presentation</vt:lpstr>
      <vt:lpstr>PowerPoint Presentation</vt:lpstr>
      <vt:lpstr>EMPA-REG OUTCOME: Significant CV Death Reduction with Empagliflozin Compared to Placebo¹</vt:lpstr>
      <vt:lpstr>EMPA-REG OUTCOME: Empagliflozin Significantly Reduced Risk of Hospitalization for Heart Failure¹</vt:lpstr>
      <vt:lpstr>Adverse events¹</vt:lpstr>
      <vt:lpstr>EMPA-REG OUTCOME: summary</vt:lpstr>
      <vt:lpstr>PowerPoint Presentation</vt:lpstr>
      <vt:lpstr>EMPEROR-Reduced: Empagliflozin Group Had Lower Incidence of Cardiovascular Death or Hospitalization for Heart Failure¹ </vt:lpstr>
      <vt:lpstr>EMPEROR-Reduced: Empagliflozin-Treated Patients Had lower Risk of Hospitalization for Heart Failure¹ </vt:lpstr>
      <vt:lpstr>EMPEROR-Reduced: Empagliflozin Decreased the Slope of eGFR Reduction Significantly Over the Time vs Placebo1</vt:lpstr>
      <vt:lpstr>EMPEROR-Reduced: Empagliflozin Reduced Composite Renal Endpoint by 50%¹</vt:lpstr>
      <vt:lpstr>EMPEROR-Reduced:  Adverse Events¹</vt:lpstr>
      <vt:lpstr>EMPEROR-Reduced: Conclusion¹</vt:lpstr>
      <vt:lpstr>PowerPoint Presentation</vt:lpstr>
      <vt:lpstr>EMPEROR-Preserved: Empagliflozin Group Had Lower Incidence of Cardiovascular Death or Hospitalization for Heart Failure¹ </vt:lpstr>
      <vt:lpstr>EMPEROR-Preserved: Empagliflozin Significantly Slowed Kidney Function Decline¹</vt:lpstr>
      <vt:lpstr>EMPEROR-Preserved: Adverse Events¹</vt:lpstr>
      <vt:lpstr>Conclusion¹</vt:lpstr>
      <vt:lpstr>PowerPoint Presentation</vt:lpstr>
      <vt:lpstr>PowerPoint Presentation</vt:lpstr>
      <vt:lpstr>PowerPoint Presentation</vt:lpstr>
      <vt:lpstr>PowerPoint Presentation</vt:lpstr>
      <vt:lpstr>PowerPoint Presentation</vt:lpstr>
      <vt:lpstr>PowerPoint Presentation</vt:lpstr>
      <vt:lpstr>Improving Glycemic Control in T2DM Achieving Glycemic Goals Sooner May Reduce the Risk of Complications1</vt:lpstr>
      <vt:lpstr>PowerPoint Presentation</vt:lpstr>
      <vt:lpstr>PowerPoint Presentation</vt:lpstr>
      <vt:lpstr>PowerPoint Presentation</vt:lpstr>
      <vt:lpstr>Empagliflozin:</vt:lpstr>
      <vt:lpstr>Empagliflozin:</vt:lpstr>
      <vt:lpstr>Empagliflozin:</vt:lpstr>
      <vt:lpstr>PowerPoint Presentation</vt:lpstr>
      <vt:lpstr>Empagliflozin + Metformin Combination:</vt:lpstr>
      <vt:lpstr>Empagliflozin + Metformin Combination:</vt:lpstr>
      <vt:lpstr>Empagliflozin + Metformin Combination:</vt:lpstr>
      <vt:lpstr>Empagliflozin + Metformin Combination:</vt:lpstr>
      <vt:lpstr>PowerPoint Presentation</vt:lpstr>
      <vt:lpstr>Empagliflozin + Linagliptin Combination:</vt:lpstr>
      <vt:lpstr>Empagliflozin + Linagliptin Combination:</vt:lpstr>
      <vt:lpstr>Empagliflozin + Linagliptin Combination:</vt:lpstr>
      <vt:lpstr>Empagliflozin + Linagliptin Combination: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Gelareh Delavari</dc:creator>
  <cp:lastModifiedBy>Windows User</cp:lastModifiedBy>
  <cp:revision>81</cp:revision>
  <dcterms:created xsi:type="dcterms:W3CDTF">2023-02-12T09:39:36Z</dcterms:created>
  <dcterms:modified xsi:type="dcterms:W3CDTF">2023-03-02T04:55:02Z</dcterms:modified>
</cp:coreProperties>
</file>