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60"/>
  </p:notesMasterIdLst>
  <p:sldIdLst>
    <p:sldId id="256" r:id="rId2"/>
    <p:sldId id="314" r:id="rId3"/>
    <p:sldId id="257" r:id="rId4"/>
    <p:sldId id="30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2" r:id="rId28"/>
    <p:sldId id="283" r:id="rId29"/>
    <p:sldId id="284" r:id="rId30"/>
    <p:sldId id="285" r:id="rId31"/>
    <p:sldId id="273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310" r:id="rId40"/>
    <p:sldId id="293" r:id="rId41"/>
    <p:sldId id="294" r:id="rId42"/>
    <p:sldId id="295" r:id="rId43"/>
    <p:sldId id="296" r:id="rId44"/>
    <p:sldId id="298" r:id="rId45"/>
    <p:sldId id="299" r:id="rId46"/>
    <p:sldId id="300" r:id="rId47"/>
    <p:sldId id="301" r:id="rId48"/>
    <p:sldId id="312" r:id="rId49"/>
    <p:sldId id="302" r:id="rId50"/>
    <p:sldId id="303" r:id="rId51"/>
    <p:sldId id="304" r:id="rId52"/>
    <p:sldId id="297" r:id="rId53"/>
    <p:sldId id="305" r:id="rId54"/>
    <p:sldId id="311" r:id="rId55"/>
    <p:sldId id="306" r:id="rId56"/>
    <p:sldId id="307" r:id="rId57"/>
    <p:sldId id="308" r:id="rId58"/>
    <p:sldId id="313" r:id="rId5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8E82AE6-DCAF-4739-9980-B1D0857AB941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EC66932-1EBA-4A93-9797-FCD5A7D84D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37862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66932-1EBA-4A93-9797-FCD5A7D84DE4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37266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66932-1EBA-4A93-9797-FCD5A7D84DE4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18266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66932-1EBA-4A93-9797-FCD5A7D84DE4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1079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66932-1EBA-4A93-9797-FCD5A7D84DE4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4469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66932-1EBA-4A93-9797-FCD5A7D84DE4}" type="slidenum">
              <a:rPr lang="fa-IR" smtClean="0"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12991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Titr" panose="00000700000000000000" pitchFamily="2" charset="-78"/>
              </a:defRPr>
            </a:lvl1pPr>
            <a:lvl2pPr>
              <a:defRPr>
                <a:cs typeface="B Titr" panose="00000700000000000000" pitchFamily="2" charset="-78"/>
              </a:defRPr>
            </a:lvl2pPr>
            <a:lvl3pPr>
              <a:defRPr>
                <a:cs typeface="B Titr" panose="00000700000000000000" pitchFamily="2" charset="-78"/>
              </a:defRPr>
            </a:lvl3pPr>
            <a:lvl4pPr>
              <a:defRPr>
                <a:cs typeface="B Titr" panose="00000700000000000000" pitchFamily="2" charset="-78"/>
              </a:defRPr>
            </a:lvl4pPr>
            <a:lvl5pPr>
              <a:defRPr>
                <a:cs typeface="B Titr" panose="00000700000000000000" pitchFamily="2" charset="-78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>
                <a:solidFill>
                  <a:srgbClr val="FF0000"/>
                </a:solidFill>
                <a:cs typeface="B Titr" panose="00000700000000000000" pitchFamily="2" charset="-78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F6EF537-314C-487B-AEC9-1BA3E8CACC7F}" type="datetimeFigureOut">
              <a:rPr lang="fa-IR" smtClean="0"/>
              <a:t>09/05/1443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95D59FB-05CF-4829-96F5-878ED3096572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649462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cs typeface="B Titr" panose="00000700000000000000" pitchFamily="2" charset="-78"/>
              </a:rPr>
              <a:t>راهنمای ارزیابی ریسک مواد شیمیایی در محیط کار</a:t>
            </a:r>
            <a:endParaRPr lang="fa-IR" sz="32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9124" y="4653136"/>
            <a:ext cx="7772400" cy="1844824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>
                <a:cs typeface="B Titr" panose="00000700000000000000" pitchFamily="2" charset="-78"/>
              </a:rPr>
              <a:t>تهیه شده در:</a:t>
            </a:r>
          </a:p>
          <a:p>
            <a:pPr algn="ctr"/>
            <a:r>
              <a:rPr lang="fa-IR" sz="3200" b="1" dirty="0">
                <a:cs typeface="B Titr" panose="00000700000000000000" pitchFamily="2" charset="-78"/>
              </a:rPr>
              <a:t>گروه عوامل شیمیایی و سموم</a:t>
            </a:r>
          </a:p>
          <a:p>
            <a:pPr algn="ctr"/>
            <a:r>
              <a:rPr lang="fa-IR" sz="3200" b="1" dirty="0">
                <a:cs typeface="B Titr" panose="00000700000000000000" pitchFamily="2" charset="-78"/>
              </a:rPr>
              <a:t>مرکز سلامت محیط و کار</a:t>
            </a:r>
            <a:endParaRPr lang="fa-IR" sz="3200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23"/>
          <a:stretch/>
        </p:blipFill>
        <p:spPr>
          <a:xfrm>
            <a:off x="1115616" y="1628800"/>
            <a:ext cx="6579417" cy="262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162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نکته: </a:t>
            </a:r>
            <a:endParaRPr lang="fa-IR" dirty="0" smtClean="0"/>
          </a:p>
          <a:p>
            <a:pPr marL="109728" indent="0" algn="just">
              <a:buNone/>
            </a:pPr>
            <a:r>
              <a:rPr lang="fa-IR" dirty="0" smtClean="0"/>
              <a:t>در </a:t>
            </a:r>
            <a:r>
              <a:rPr lang="fa-IR" dirty="0"/>
              <a:t>صورت وجود ساعات کار نامتعارف تصحیحات لازم برای حدود مجاز مواجهه بر اساس </a:t>
            </a:r>
            <a:r>
              <a:rPr lang="fa-IR" dirty="0" smtClean="0"/>
              <a:t>راهنمای ابلاغ </a:t>
            </a:r>
            <a:r>
              <a:rPr lang="fa-IR" dirty="0"/>
              <a:t>شده از مرکز با عنوان "راهنمای تصحیح حدود مجاز مواجهه با عوامل شیمیایی برای برنامه های </a:t>
            </a:r>
            <a:r>
              <a:rPr lang="fa-IR" dirty="0" smtClean="0"/>
              <a:t>کاری غیر </a:t>
            </a:r>
            <a:r>
              <a:rPr lang="fa-IR" dirty="0"/>
              <a:t>متعارف" اقدام گردد.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</p:spTree>
    <p:extLst>
      <p:ext uri="{BB962C8B-B14F-4D97-AF65-F5344CB8AC3E}">
        <p14:creationId xmlns:p14="http://schemas.microsoft.com/office/powerpoint/2010/main" val="1210811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fa-IR" b="1" dirty="0"/>
              <a:t>3 </a:t>
            </a:r>
            <a:r>
              <a:rPr lang="fa-IR" dirty="0"/>
              <a:t>- </a:t>
            </a:r>
            <a:r>
              <a:rPr lang="fa-IR" b="1" dirty="0"/>
              <a:t>تعیین سطح ریسک </a:t>
            </a:r>
            <a:r>
              <a:rPr lang="en-US" dirty="0"/>
              <a:t>RL </a:t>
            </a:r>
            <a:r>
              <a:rPr lang="en-US" b="1" dirty="0"/>
              <a:t>( </a:t>
            </a:r>
            <a:r>
              <a:rPr lang="en-US" dirty="0"/>
              <a:t>Risk Level </a:t>
            </a:r>
            <a:r>
              <a:rPr lang="en-US" b="1" dirty="0"/>
              <a:t>)</a:t>
            </a:r>
          </a:p>
          <a:p>
            <a:pPr marL="109728" indent="0">
              <a:buNone/>
            </a:pPr>
            <a:r>
              <a:rPr lang="fa-IR" dirty="0"/>
              <a:t>پس از تعیین درجه خطر مواد شیمیایی </a:t>
            </a:r>
            <a:r>
              <a:rPr lang="en-US" dirty="0"/>
              <a:t>HR) </a:t>
            </a:r>
            <a:r>
              <a:rPr lang="en-US" dirty="0" smtClean="0"/>
              <a:t> </a:t>
            </a:r>
            <a:r>
              <a:rPr lang="fa-IR" dirty="0" smtClean="0"/>
              <a:t>) و </a:t>
            </a:r>
            <a:r>
              <a:rPr lang="fa-IR" dirty="0"/>
              <a:t>درجه مواجهه با مواد شیمیایی </a:t>
            </a:r>
            <a:r>
              <a:rPr lang="en-US" dirty="0" smtClean="0"/>
              <a:t>ER ) ،</a:t>
            </a:r>
            <a:r>
              <a:rPr lang="fa-IR" dirty="0" smtClean="0"/>
              <a:t>)سطح ریسک</a:t>
            </a:r>
          </a:p>
          <a:p>
            <a:pPr marL="109728" indent="0">
              <a:buNone/>
            </a:pPr>
            <a:r>
              <a:rPr lang="fa-IR" dirty="0" smtClean="0"/>
              <a:t> </a:t>
            </a:r>
            <a:r>
              <a:rPr lang="en-US" dirty="0"/>
              <a:t>RL </a:t>
            </a:r>
            <a:r>
              <a:rPr lang="fa-IR" dirty="0" smtClean="0"/>
              <a:t>از رابطه </a:t>
            </a:r>
            <a:r>
              <a:rPr lang="fa-IR" dirty="0"/>
              <a:t>زیر محاسبه می گردد: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89" t="40278" r="51266" b="50000"/>
          <a:stretch/>
        </p:blipFill>
        <p:spPr bwMode="auto">
          <a:xfrm>
            <a:off x="2522715" y="3501008"/>
            <a:ext cx="3020047" cy="135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1324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489440"/>
            <a:ext cx="8229600" cy="3243816"/>
          </a:xfrm>
        </p:spPr>
        <p:txBody>
          <a:bodyPr/>
          <a:lstStyle/>
          <a:p>
            <a:pPr marL="109728" indent="0">
              <a:buNone/>
            </a:pPr>
            <a:r>
              <a:rPr lang="fa-IR" b="1" dirty="0"/>
              <a:t>4 </a:t>
            </a:r>
            <a:r>
              <a:rPr lang="fa-IR" dirty="0"/>
              <a:t>- </a:t>
            </a:r>
            <a:r>
              <a:rPr lang="fa-IR" b="1" dirty="0"/>
              <a:t>رتبه بندی ریسک</a:t>
            </a:r>
          </a:p>
          <a:p>
            <a:pPr algn="just"/>
            <a:r>
              <a:rPr lang="fa-IR" dirty="0"/>
              <a:t>پس از تعیین سطح ریسک برای هر یک از آلاینده های مورد بررسی، برای رتبه بندی هر یک از مواد </a:t>
            </a:r>
            <a:r>
              <a:rPr lang="fa-IR" dirty="0" smtClean="0"/>
              <a:t>به منظور </a:t>
            </a:r>
            <a:r>
              <a:rPr lang="fa-IR" dirty="0"/>
              <a:t>طراحی اقدامات کنترلی، رتبه بندی ریسک با استفاده از جدول رتبه بندی ریسک انجام می گردد.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</p:spTree>
    <p:extLst>
      <p:ext uri="{BB962C8B-B14F-4D97-AF65-F5344CB8AC3E}">
        <p14:creationId xmlns:p14="http://schemas.microsoft.com/office/powerpoint/2010/main" val="2492574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2345" y="-47894"/>
            <a:ext cx="8229600" cy="884606"/>
          </a:xfrm>
        </p:spPr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6" t="27778" r="41358" b="28074"/>
          <a:stretch/>
        </p:blipFill>
        <p:spPr bwMode="auto">
          <a:xfrm>
            <a:off x="939191" y="667914"/>
            <a:ext cx="720890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4" t="34016" r="28800" b="31967"/>
          <a:stretch/>
        </p:blipFill>
        <p:spPr bwMode="auto">
          <a:xfrm>
            <a:off x="0" y="4153983"/>
            <a:ext cx="9036495" cy="267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8411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88032"/>
          </a:xfrm>
        </p:spPr>
        <p:txBody>
          <a:bodyPr>
            <a:normAutofit fontScale="85000" lnSpcReduction="20000"/>
          </a:bodyPr>
          <a:lstStyle/>
          <a:p>
            <a:pPr marL="109728" indent="0">
              <a:buNone/>
            </a:pPr>
            <a:r>
              <a:rPr lang="fa-IR" b="1" dirty="0"/>
              <a:t>5 </a:t>
            </a:r>
            <a:r>
              <a:rPr lang="fa-IR" dirty="0"/>
              <a:t>- </a:t>
            </a:r>
            <a:r>
              <a:rPr lang="fa-IR" b="1" dirty="0"/>
              <a:t>نتیجه گیری ارزیابی ریسک </a:t>
            </a:r>
            <a:r>
              <a:rPr lang="fa-IR" b="1" dirty="0" smtClean="0"/>
              <a:t>بهداشتی</a:t>
            </a:r>
          </a:p>
          <a:p>
            <a:pPr marL="109728" indent="0">
              <a:buNone/>
            </a:pPr>
            <a:r>
              <a:rPr lang="fa-IR" b="1" dirty="0">
                <a:solidFill>
                  <a:srgbClr val="FF0000"/>
                </a:solidFill>
              </a:rPr>
              <a:t>الف - مواجهات استنشاقی</a:t>
            </a:r>
          </a:p>
          <a:p>
            <a:pPr marL="109728" indent="0">
              <a:buNone/>
            </a:pPr>
            <a:r>
              <a:rPr lang="fa-IR" dirty="0" smtClean="0"/>
              <a:t>سطح ریسک یک (ریسک </a:t>
            </a:r>
            <a:r>
              <a:rPr lang="fa-IR" dirty="0"/>
              <a:t>ناچیز یا قابل چشم پوشی </a:t>
            </a:r>
            <a:r>
              <a:rPr lang="fa-IR" dirty="0" smtClean="0"/>
              <a:t>)</a:t>
            </a:r>
          </a:p>
          <a:p>
            <a:pPr marL="109728" indent="0">
              <a:buNone/>
            </a:pPr>
            <a:r>
              <a:rPr lang="fa-IR" sz="3100" dirty="0" smtClean="0">
                <a:cs typeface="B Homa" panose="00000400000000000000" pitchFamily="2" charset="-78"/>
              </a:rPr>
              <a:t> پایان ارزیابی</a:t>
            </a:r>
          </a:p>
          <a:p>
            <a:pPr marL="109728" indent="0">
              <a:buNone/>
            </a:pPr>
            <a:r>
              <a:rPr lang="fa-IR" sz="3100" dirty="0" smtClean="0">
                <a:cs typeface="B Homa" panose="00000400000000000000" pitchFamily="2" charset="-78"/>
              </a:rPr>
              <a:t> </a:t>
            </a:r>
            <a:r>
              <a:rPr lang="fa-IR" sz="3100" dirty="0">
                <a:cs typeface="B Homa" panose="00000400000000000000" pitchFamily="2" charset="-78"/>
              </a:rPr>
              <a:t>بازبینی ارزیابی هر 5 سال </a:t>
            </a:r>
            <a:r>
              <a:rPr lang="fa-IR" sz="3100" dirty="0" smtClean="0">
                <a:cs typeface="B Homa" panose="00000400000000000000" pitchFamily="2" charset="-78"/>
              </a:rPr>
              <a:t>یکبار</a:t>
            </a:r>
          </a:p>
          <a:p>
            <a:pPr marL="109728" indent="0">
              <a:buNone/>
            </a:pPr>
            <a:r>
              <a:rPr lang="fa-IR" b="1" dirty="0"/>
              <a:t>سطح </a:t>
            </a:r>
            <a:r>
              <a:rPr lang="fa-IR" b="1" dirty="0" smtClean="0"/>
              <a:t>ریسک دو( </a:t>
            </a:r>
            <a:r>
              <a:rPr lang="fa-IR" b="1" dirty="0"/>
              <a:t>ریسک </a:t>
            </a:r>
            <a:r>
              <a:rPr lang="fa-IR" b="1" dirty="0" smtClean="0"/>
              <a:t>کم)</a:t>
            </a:r>
            <a:endParaRPr lang="fa-IR" b="1" dirty="0"/>
          </a:p>
          <a:p>
            <a:pPr marL="109728" indent="0">
              <a:buNone/>
            </a:pPr>
            <a:r>
              <a:rPr lang="fa-IR" sz="3100" dirty="0">
                <a:cs typeface="B Homa" panose="00000400000000000000" pitchFamily="2" charset="-78"/>
              </a:rPr>
              <a:t> حفظ کنترل ها</a:t>
            </a:r>
          </a:p>
          <a:p>
            <a:pPr marL="109728" indent="0">
              <a:buNone/>
            </a:pPr>
            <a:r>
              <a:rPr lang="fa-IR" sz="3100" dirty="0">
                <a:cs typeface="B Homa" panose="00000400000000000000" pitchFamily="2" charset="-78"/>
              </a:rPr>
              <a:t> تعیین نیاز به پایش هوا</a:t>
            </a:r>
          </a:p>
          <a:p>
            <a:pPr marL="109728" indent="0">
              <a:buNone/>
            </a:pPr>
            <a:r>
              <a:rPr lang="fa-IR" sz="3100" dirty="0">
                <a:cs typeface="B Homa" panose="00000400000000000000" pitchFamily="2" charset="-78"/>
              </a:rPr>
              <a:t> بازبینی ارزیابی ها هر 4 سال یکبار</a:t>
            </a:r>
          </a:p>
          <a:p>
            <a:pPr marL="109728" indent="0">
              <a:buNone/>
            </a:pPr>
            <a:r>
              <a:rPr lang="fa-IR" dirty="0"/>
              <a:t>- </a:t>
            </a:r>
            <a:r>
              <a:rPr lang="fa-IR" b="1" dirty="0"/>
              <a:t>سطح ریسک </a:t>
            </a:r>
            <a:r>
              <a:rPr lang="fa-IR" b="1" dirty="0" smtClean="0"/>
              <a:t>سه </a:t>
            </a:r>
            <a:r>
              <a:rPr lang="fa-IR" b="1" dirty="0"/>
              <a:t>- ریسک متوسط</a:t>
            </a:r>
          </a:p>
          <a:p>
            <a:pPr marL="109728" indent="0">
              <a:buNone/>
            </a:pPr>
            <a:r>
              <a:rPr lang="fa-IR" sz="3100" dirty="0">
                <a:cs typeface="B Homa" panose="00000400000000000000" pitchFamily="2" charset="-78"/>
              </a:rPr>
              <a:t> اجرا و حفظ کنترل ها</a:t>
            </a:r>
          </a:p>
          <a:p>
            <a:pPr marL="109728" indent="0">
              <a:buNone/>
            </a:pPr>
            <a:r>
              <a:rPr lang="fa-IR" sz="3100" dirty="0">
                <a:cs typeface="B Homa" panose="00000400000000000000" pitchFamily="2" charset="-78"/>
              </a:rPr>
              <a:t> تعیین نیاز به پایش هوا</a:t>
            </a:r>
          </a:p>
          <a:p>
            <a:pPr marL="109728" indent="0">
              <a:buNone/>
            </a:pPr>
            <a:r>
              <a:rPr lang="fa-IR" sz="3100" dirty="0">
                <a:cs typeface="B Homa" panose="00000400000000000000" pitchFamily="2" charset="-78"/>
              </a:rPr>
              <a:t> تعیین نیاز اموزش به کارگران</a:t>
            </a:r>
          </a:p>
          <a:p>
            <a:pPr marL="109728" indent="0">
              <a:buNone/>
            </a:pPr>
            <a:r>
              <a:rPr lang="fa-IR" sz="3100" dirty="0">
                <a:cs typeface="B Homa" panose="00000400000000000000" pitchFamily="2" charset="-78"/>
              </a:rPr>
              <a:t> بازبینی ارزیابی هر سه سال یکبار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</p:spTree>
    <p:extLst>
      <p:ext uri="{BB962C8B-B14F-4D97-AF65-F5344CB8AC3E}">
        <p14:creationId xmlns:p14="http://schemas.microsoft.com/office/powerpoint/2010/main" val="1439219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b="1" dirty="0"/>
              <a:t>سطح ریسک </a:t>
            </a:r>
            <a:r>
              <a:rPr lang="fa-IR" b="1" dirty="0" smtClean="0"/>
              <a:t>چهار </a:t>
            </a:r>
            <a:r>
              <a:rPr lang="fa-IR" b="1" dirty="0"/>
              <a:t>- ریسک زیاد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اجرای کنترلهای مهندسی موثر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انجام پایش هوا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ارائه آموزش به کارگران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تدوین برنامه حفاظت از سیستم تنفسی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فراهم نمودن تجهیزات حفاظت فردی مناسب نظیر: ماسک، دستکش، عینک، پیش بند و ...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تدوین و اجرای دستورالعمل های کار درست و ایمن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استقرار دستورالعمل های مربوط به شرایط اضطراری و کمک های اولیه در صورت نیاز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ارزیابی مجدد ریسک پس از انجام موارد فوق الذکر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</p:spTree>
    <p:extLst>
      <p:ext uri="{BB962C8B-B14F-4D97-AF65-F5344CB8AC3E}">
        <p14:creationId xmlns:p14="http://schemas.microsoft.com/office/powerpoint/2010/main" val="31914950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fa-IR" b="1" dirty="0"/>
              <a:t>سطح ریسک </a:t>
            </a:r>
            <a:r>
              <a:rPr lang="fa-IR" b="1" dirty="0" smtClean="0"/>
              <a:t>پنج </a:t>
            </a:r>
            <a:r>
              <a:rPr lang="fa-IR" b="1" dirty="0"/>
              <a:t>- ریسک بسیار زیاد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اجرای کنترلهای مهندسی موثر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انجام پایش هوا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ارائه آموزش به کارگران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تدوین برنامه حفاظت از سیستم تنفسی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فراهم نمودن تجهیزات حفاظت فردی مناسب نظیر: ماسک، دستکش، عینک، پیش بند و ...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تدوین و اجرای دستورالعمل های کار درست و ایمن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استقرار دستورالعمل های مربوط به شرایط اضطراری و کمک های اولیه در صورت نیاز</a:t>
            </a:r>
          </a:p>
          <a:p>
            <a:pPr marL="109728" indent="0">
              <a:buNone/>
            </a:pPr>
            <a:r>
              <a:rPr lang="fa-IR" sz="2800" dirty="0">
                <a:cs typeface="B Homa" panose="00000400000000000000" pitchFamily="2" charset="-78"/>
              </a:rPr>
              <a:t> ارزیابی مجدد ریسک پس از انجام موارد فوق الذکر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</a:t>
            </a:r>
            <a:r>
              <a:rPr lang="fa-IR" sz="3200" i="1" dirty="0"/>
              <a:t>شیمیایی</a:t>
            </a:r>
          </a:p>
        </p:txBody>
      </p:sp>
    </p:spTree>
    <p:extLst>
      <p:ext uri="{BB962C8B-B14F-4D97-AF65-F5344CB8AC3E}">
        <p14:creationId xmlns:p14="http://schemas.microsoft.com/office/powerpoint/2010/main" val="19756599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fa-IR" b="1" dirty="0">
                <a:solidFill>
                  <a:srgbClr val="FF0000"/>
                </a:solidFill>
              </a:rPr>
              <a:t>ب- مواجهات </a:t>
            </a:r>
            <a:r>
              <a:rPr lang="fa-IR" b="1" dirty="0" smtClean="0">
                <a:solidFill>
                  <a:srgbClr val="FF0000"/>
                </a:solidFill>
              </a:rPr>
              <a:t>پوستی</a:t>
            </a:r>
          </a:p>
          <a:p>
            <a:pPr marL="109728" indent="0">
              <a:buNone/>
            </a:pPr>
            <a:endParaRPr lang="fa-IR" b="1" dirty="0">
              <a:solidFill>
                <a:srgbClr val="FF0000"/>
              </a:solidFill>
            </a:endParaRPr>
          </a:p>
          <a:p>
            <a:pPr marL="109728" indent="0">
              <a:buNone/>
            </a:pPr>
            <a:r>
              <a:rPr lang="fa-IR" dirty="0"/>
              <a:t>در ارتباط با مواجهات پوستی نیز در صورت ریسک کم )باتوجه به نتایج ارزیابی( امکانات مربوط به </a:t>
            </a:r>
            <a:r>
              <a:rPr lang="fa-IR" dirty="0" smtClean="0"/>
              <a:t>رعایت بهداشت </a:t>
            </a:r>
            <a:r>
              <a:rPr lang="fa-IR" dirty="0"/>
              <a:t>فردی بایستی در نظر گرفته شود که شامل امکانات شست و شوی دست و صورت، پاک کردن </a:t>
            </a:r>
            <a:r>
              <a:rPr lang="fa-IR" dirty="0" smtClean="0"/>
              <a:t>سریع پوست </a:t>
            </a:r>
            <a:r>
              <a:rPr lang="fa-IR" dirty="0"/>
              <a:t>از مواد شیمیایی، استفاده نکردن از زینت آلات در حین کار با مواد شیمیایی و محصولات </a:t>
            </a:r>
            <a:r>
              <a:rPr lang="fa-IR" dirty="0" smtClean="0"/>
              <a:t>مراقبت پوستی </a:t>
            </a:r>
            <a:r>
              <a:rPr lang="fa-IR" dirty="0"/>
              <a:t>می باشد.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</p:spTree>
    <p:extLst>
      <p:ext uri="{BB962C8B-B14F-4D97-AF65-F5344CB8AC3E}">
        <p14:creationId xmlns:p14="http://schemas.microsoft.com/office/powerpoint/2010/main" val="23556735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fa-IR" b="1" dirty="0">
                <a:solidFill>
                  <a:srgbClr val="FF0000"/>
                </a:solidFill>
              </a:rPr>
              <a:t>در صورت </a:t>
            </a:r>
            <a:r>
              <a:rPr lang="fa-IR" b="1" dirty="0" smtClean="0">
                <a:solidFill>
                  <a:srgbClr val="FF0000"/>
                </a:solidFill>
              </a:rPr>
              <a:t>مواجهه پوستی </a:t>
            </a:r>
            <a:r>
              <a:rPr lang="fa-IR" b="1" dirty="0">
                <a:solidFill>
                  <a:srgbClr val="FF0000"/>
                </a:solidFill>
              </a:rPr>
              <a:t>متوسط و بیشتر</a:t>
            </a:r>
            <a:r>
              <a:rPr lang="fa-IR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fa-IR" dirty="0"/>
              <a:t>با توجه به نتایج ارزیابی ابتدا جایگزینی با مواد کم خطر، کاهش تماس پوستی با روش </a:t>
            </a:r>
            <a:r>
              <a:rPr lang="fa-IR" dirty="0" smtClean="0"/>
              <a:t>جایگزین توصیه </a:t>
            </a:r>
            <a:r>
              <a:rPr lang="fa-IR" dirty="0"/>
              <a:t>می شود. در صورتیکه این امر امکان پذیر نیست، یک سیستم بسته باید در جایی که </a:t>
            </a:r>
            <a:r>
              <a:rPr lang="fa-IR" dirty="0" smtClean="0"/>
              <a:t>عملاً امکان </a:t>
            </a:r>
            <a:r>
              <a:rPr lang="fa-IR" dirty="0"/>
              <a:t>پذیر است فراهم شود</a:t>
            </a:r>
            <a:r>
              <a:rPr lang="fa-IR" dirty="0" smtClean="0"/>
              <a:t>.</a:t>
            </a:r>
          </a:p>
          <a:p>
            <a:r>
              <a:rPr lang="fa-IR" dirty="0"/>
              <a:t>در صورتی که اقدامات فوق امکان پذیر نیست، کنترل های مهندسی و سازمانی در رتبه بعدی </a:t>
            </a:r>
            <a:r>
              <a:rPr lang="fa-IR" dirty="0" smtClean="0"/>
              <a:t>کنترل قرار </a:t>
            </a:r>
            <a:r>
              <a:rPr lang="fa-IR" dirty="0"/>
              <a:t>می گیرند. کنترل های مهندسی شامل دستگاه هایی که باعث کاهش مواجهه پوستی می شوند </a:t>
            </a:r>
            <a:r>
              <a:rPr lang="fa-IR" dirty="0" smtClean="0"/>
              <a:t>وهمچنین </a:t>
            </a:r>
            <a:r>
              <a:rPr lang="fa-IR" dirty="0"/>
              <a:t>سیستم تهویه مناسب می باشد. کنترل های سازمانی نیز شامل آموزش، استفاده </a:t>
            </a:r>
            <a:r>
              <a:rPr lang="fa-IR" dirty="0" smtClean="0"/>
              <a:t>ازدستورالعمل </a:t>
            </a:r>
            <a:r>
              <a:rPr lang="fa-IR" dirty="0"/>
              <a:t>های کاری مناسب و کاهش زمان مواجهه می باشد.</a:t>
            </a:r>
          </a:p>
          <a:p>
            <a:r>
              <a:rPr lang="fa-IR" dirty="0"/>
              <a:t>- توصیه های بهداشت فردی و استفاده از وسایل حفاظت فردی آخرین اقدام در این زمینه می باشند.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</p:spTree>
    <p:extLst>
      <p:ext uri="{BB962C8B-B14F-4D97-AF65-F5344CB8AC3E}">
        <p14:creationId xmlns:p14="http://schemas.microsoft.com/office/powerpoint/2010/main" val="1681702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fa-IR" b="1" dirty="0"/>
              <a:t>6 </a:t>
            </a:r>
            <a:r>
              <a:rPr lang="fa-IR" dirty="0"/>
              <a:t>- </a:t>
            </a:r>
            <a:r>
              <a:rPr lang="fa-IR" b="1" dirty="0"/>
              <a:t>ثبت ارزیابی</a:t>
            </a:r>
          </a:p>
          <a:p>
            <a:pPr marL="109728" indent="0">
              <a:buNone/>
            </a:pPr>
            <a:r>
              <a:rPr lang="fa-IR" dirty="0"/>
              <a:t>- نام تیم ارزیابی</a:t>
            </a:r>
          </a:p>
          <a:p>
            <a:pPr marL="109728" indent="0">
              <a:buNone/>
            </a:pPr>
            <a:r>
              <a:rPr lang="fa-IR" dirty="0"/>
              <a:t>- شرح فعالیت واحد کاری</a:t>
            </a:r>
          </a:p>
          <a:p>
            <a:pPr marL="109728" indent="0">
              <a:buNone/>
            </a:pPr>
            <a:r>
              <a:rPr lang="fa-IR" dirty="0"/>
              <a:t>- نام و نام خانوادگی شاغلین درگیر</a:t>
            </a:r>
            <a:r>
              <a:rPr lang="fa-IR" dirty="0" smtClean="0"/>
              <a:t>:</a:t>
            </a:r>
          </a:p>
          <a:p>
            <a:pPr marL="109728" indent="0">
              <a:buNone/>
            </a:pPr>
            <a:r>
              <a:rPr lang="fa-IR" dirty="0"/>
              <a:t>لیستی از مواد خطرناک مورد استفاده یا تولید شده در آن ناحیه کاری و اشاره به وجود یا عدم -</a:t>
            </a:r>
          </a:p>
          <a:p>
            <a:pPr marL="109728" indent="0">
              <a:buNone/>
            </a:pPr>
            <a:r>
              <a:rPr lang="fa-IR" dirty="0"/>
              <a:t>وجود برگه اطلاعات ایمنی مواد شیمیایی </a:t>
            </a:r>
            <a:r>
              <a:rPr lang="en-US" dirty="0" smtClean="0"/>
              <a:t>SDS .)</a:t>
            </a:r>
            <a:r>
              <a:rPr lang="fa-IR" dirty="0" smtClean="0"/>
              <a:t>-) </a:t>
            </a:r>
            <a:r>
              <a:rPr lang="fa-IR" dirty="0"/>
              <a:t>اطلاعاتی مربوط به خطر</a:t>
            </a:r>
          </a:p>
          <a:p>
            <a:pPr marL="109728" indent="0">
              <a:buNone/>
            </a:pPr>
            <a:r>
              <a:rPr lang="fa-IR" dirty="0"/>
              <a:t>- خلاصه ای از فرایند</a:t>
            </a:r>
          </a:p>
          <a:p>
            <a:pPr marL="109728" indent="0">
              <a:buNone/>
            </a:pPr>
            <a:r>
              <a:rPr lang="fa-IR" dirty="0"/>
              <a:t>- نتیجه گیری در مورد ریسک ها</a:t>
            </a:r>
          </a:p>
          <a:p>
            <a:pPr marL="109728" indent="0">
              <a:buNone/>
            </a:pPr>
            <a:r>
              <a:rPr lang="fa-IR" dirty="0"/>
              <a:t>- امضاء، تاریخ </a:t>
            </a:r>
            <a:r>
              <a:rPr lang="fa-IR" dirty="0" smtClean="0"/>
              <a:t>(برای </a:t>
            </a:r>
            <a:r>
              <a:rPr lang="fa-IR" dirty="0"/>
              <a:t>تیم </a:t>
            </a:r>
            <a:r>
              <a:rPr lang="fa-IR" dirty="0" smtClean="0"/>
              <a:t>ارزیابی)</a:t>
            </a:r>
            <a:endParaRPr lang="fa-IR" dirty="0"/>
          </a:p>
          <a:p>
            <a:pPr marL="109728" indent="0">
              <a:buNone/>
            </a:pPr>
            <a:r>
              <a:rPr lang="fa-IR" dirty="0"/>
              <a:t>- امضاء، تاریخ و پذیرش ارزیابی توسط کارفرما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</p:spTree>
    <p:extLst>
      <p:ext uri="{BB962C8B-B14F-4D97-AF65-F5344CB8AC3E}">
        <p14:creationId xmlns:p14="http://schemas.microsoft.com/office/powerpoint/2010/main" val="224474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1" y="1412776"/>
            <a:ext cx="9119479" cy="4608512"/>
          </a:xfrm>
        </p:spPr>
      </p:pic>
    </p:spTree>
    <p:extLst>
      <p:ext uri="{BB962C8B-B14F-4D97-AF65-F5344CB8AC3E}">
        <p14:creationId xmlns:p14="http://schemas.microsoft.com/office/powerpoint/2010/main" val="24687486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fa-IR" b="1" dirty="0"/>
              <a:t>7 </a:t>
            </a:r>
            <a:r>
              <a:rPr lang="fa-IR" dirty="0"/>
              <a:t>- </a:t>
            </a:r>
            <a:r>
              <a:rPr lang="fa-IR" b="1" dirty="0"/>
              <a:t>بازبینی ارزیابی</a:t>
            </a:r>
          </a:p>
          <a:p>
            <a:pPr marL="109728" indent="0">
              <a:buNone/>
            </a:pPr>
            <a:r>
              <a:rPr lang="fa-IR" dirty="0"/>
              <a:t>- تغییرات مهمی در میزان تولید، مواد، فرایند یا اقدامات کنترلی )مدیریت تغییر( پدید آمده است.</a:t>
            </a:r>
          </a:p>
          <a:p>
            <a:pPr marL="109728" indent="0">
              <a:buNone/>
            </a:pPr>
            <a:r>
              <a:rPr lang="fa-IR" dirty="0"/>
              <a:t>- بیماریهای ناشی از کار ناشی از مواجهه با مواد شیمیایی گزارش می شود.</a:t>
            </a:r>
          </a:p>
          <a:p>
            <a:pPr marL="109728" indent="0">
              <a:buNone/>
            </a:pPr>
            <a:r>
              <a:rPr lang="fa-IR" dirty="0"/>
              <a:t>- حوادث یا شبه حادثه هایی رخ می دهد که ممکن است ناشی از کنترل ناکافی بوده باشند.</a:t>
            </a:r>
          </a:p>
          <a:p>
            <a:pPr marL="109728" indent="0">
              <a:buNone/>
            </a:pPr>
            <a:r>
              <a:rPr lang="fa-IR" dirty="0"/>
              <a:t>- پایش یا غربالگری از سلامت افراد، افت کنترل را نشان می دهد.</a:t>
            </a:r>
          </a:p>
          <a:p>
            <a:pPr marL="109728" indent="0">
              <a:buNone/>
            </a:pPr>
            <a:r>
              <a:rPr lang="fa-IR" dirty="0"/>
              <a:t>- مدرک جدیدی در مورد خطرات مواد شیمیایی در نتیجه بازبینی استانداردها، تغییر در مقدار حدود</a:t>
            </a:r>
          </a:p>
          <a:p>
            <a:pPr marL="109728" indent="0">
              <a:buNone/>
            </a:pPr>
            <a:r>
              <a:rPr lang="fa-IR" dirty="0"/>
              <a:t>مجاز مواجهه یا هر ویژگی از مواد شیمیایی وجود دارد؟</a:t>
            </a:r>
          </a:p>
          <a:p>
            <a:pPr marL="109728" indent="0">
              <a:buNone/>
            </a:pPr>
            <a:r>
              <a:rPr lang="fa-IR" dirty="0"/>
              <a:t>- تکنولوژی های کنترلی جدید یا ارتقاء یافته به کار برده می شود.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</p:spTree>
    <p:extLst>
      <p:ext uri="{BB962C8B-B14F-4D97-AF65-F5344CB8AC3E}">
        <p14:creationId xmlns:p14="http://schemas.microsoft.com/office/powerpoint/2010/main" val="3916167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pPr algn="ctr"/>
            <a:r>
              <a:rPr lang="fa-IR" sz="5400" b="0" dirty="0">
                <a:cs typeface="B Titr" panose="00000700000000000000" pitchFamily="2" charset="-78"/>
              </a:rPr>
              <a:t>تبیین نقش کارفرمایان، کارگران و بازرسان جهت ارزیابی ریسک</a:t>
            </a:r>
            <a:endParaRPr lang="fa-IR" sz="5400" dirty="0"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708920"/>
            <a:ext cx="5463902" cy="330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9257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">
              <a:buNone/>
            </a:pPr>
            <a:r>
              <a:rPr lang="fa-IR" dirty="0" smtClean="0"/>
              <a:t>بر </a:t>
            </a:r>
            <a:r>
              <a:rPr lang="fa-IR" dirty="0"/>
              <a:t>اساس ماده 95 قانون کار، مسئولیت اجرای مقررات و ضوابط بهداشت کار بر عهده کارفرما یا مسئولین </a:t>
            </a:r>
            <a:r>
              <a:rPr lang="fa-IR" dirty="0" smtClean="0"/>
              <a:t>واحدهای ذکر </a:t>
            </a:r>
            <a:r>
              <a:rPr lang="fa-IR" dirty="0"/>
              <a:t>شده در ماده 85 قانون کار خواهد بود. هر گاه بر اثر عدم رعایت مقررات مذکور از سوی کارفرما یا </a:t>
            </a:r>
            <a:r>
              <a:rPr lang="fa-IR" dirty="0" smtClean="0"/>
              <a:t>مسئولین واحد</a:t>
            </a:r>
            <a:r>
              <a:rPr lang="fa-IR" dirty="0"/>
              <a:t>، حادثه ای رخ دهد شخص کارفرما یا مسئول مذکور از نظر کیفری و حقوقی و نیز مجازات های مندرج در </a:t>
            </a:r>
            <a:r>
              <a:rPr lang="fa-IR" dirty="0" smtClean="0"/>
              <a:t>قانون کار </a:t>
            </a:r>
            <a:r>
              <a:rPr lang="fa-IR" dirty="0"/>
              <a:t>مسئول می باشد.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/>
              <a:t>نقش کارفرمایان </a:t>
            </a:r>
          </a:p>
        </p:txBody>
      </p:sp>
    </p:spTree>
    <p:extLst>
      <p:ext uri="{BB962C8B-B14F-4D97-AF65-F5344CB8AC3E}">
        <p14:creationId xmlns:p14="http://schemas.microsoft.com/office/powerpoint/2010/main" val="3942610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">
              <a:buNone/>
            </a:pPr>
            <a:r>
              <a:rPr lang="fa-IR" dirty="0"/>
              <a:t>در کلیه کارگاهها /واحدهای شغلی دارای عوامل زیان آور شیمیایی که شاغلین آنها در معرض مواجهه با آلاینده </a:t>
            </a:r>
            <a:r>
              <a:rPr lang="fa-IR" dirty="0" smtClean="0"/>
              <a:t>های شیمیایی </a:t>
            </a:r>
            <a:r>
              <a:rPr lang="fa-IR" dirty="0"/>
              <a:t>هستند کارفرما باید اقدامات زیر را از طریق اشخاص حقیقی و حقوقی ارائه دهنده خدمات بهداشت حرفه </a:t>
            </a:r>
            <a:r>
              <a:rPr lang="fa-IR" dirty="0" smtClean="0"/>
              <a:t>ای دارای </a:t>
            </a:r>
            <a:r>
              <a:rPr lang="fa-IR" dirty="0"/>
              <a:t>مجوز از معاونت بهداشت مربوطه نظیر شرکت های خصوصی ارائه دهنده خدمات بهداشت حرفه ای به </a:t>
            </a:r>
            <a:r>
              <a:rPr lang="fa-IR" dirty="0" smtClean="0"/>
              <a:t>عمل آورده </a:t>
            </a:r>
            <a:r>
              <a:rPr lang="fa-IR" dirty="0"/>
              <a:t>و بر همین اساس بازرسان بهداشت حرفه ای نیز باید نظارت ها و پیگیری های لازم را هنگام بازرسی از </a:t>
            </a:r>
            <a:r>
              <a:rPr lang="fa-IR" dirty="0" smtClean="0"/>
              <a:t>این گونه </a:t>
            </a:r>
            <a:r>
              <a:rPr lang="fa-IR" dirty="0"/>
              <a:t>کارگاه ها، به عمل آورند: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کارفرمایان </a:t>
            </a:r>
          </a:p>
        </p:txBody>
      </p:sp>
    </p:spTree>
    <p:extLst>
      <p:ext uri="{BB962C8B-B14F-4D97-AF65-F5344CB8AC3E}">
        <p14:creationId xmlns:p14="http://schemas.microsoft.com/office/powerpoint/2010/main" val="6932308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417432"/>
            <a:ext cx="8229600" cy="3243816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 smtClean="0"/>
              <a:t>1. </a:t>
            </a:r>
            <a:r>
              <a:rPr lang="fa-IR" dirty="0"/>
              <a:t>انجام ارزیابی ریسک بهداشتی از کارگاه های دارای عوامل زیان آور شیمیایی</a:t>
            </a:r>
          </a:p>
          <a:p>
            <a:pPr marL="109728" indent="0" algn="just">
              <a:buNone/>
            </a:pPr>
            <a:r>
              <a:rPr lang="fa-IR" dirty="0"/>
              <a:t>2 . نمونه برداری هوا و پایش فردی برای افرادی که بیشترین مواجهه را دارند حسب سطح ریسک و </a:t>
            </a:r>
            <a:r>
              <a:rPr lang="fa-IR" dirty="0" smtClean="0"/>
              <a:t>اقدام اصلاحی </a:t>
            </a:r>
            <a:r>
              <a:rPr lang="fa-IR" dirty="0"/>
              <a:t>مربوطه</a:t>
            </a:r>
          </a:p>
          <a:p>
            <a:pPr marL="109728" indent="0" algn="just">
              <a:buNone/>
            </a:pPr>
            <a:r>
              <a:rPr lang="fa-IR" dirty="0"/>
              <a:t>3 . مقایسه نتایج بدست آمده از نمونه برداری از افراد با بیشترین مواجهه با عوامل زیان آور شیمیایی با </a:t>
            </a:r>
            <a:r>
              <a:rPr lang="fa-IR" dirty="0" smtClean="0"/>
              <a:t>حدود مجاز </a:t>
            </a:r>
            <a:r>
              <a:rPr lang="fa-IR" dirty="0"/>
              <a:t>مواجهه شغلی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کارفرمایان </a:t>
            </a:r>
          </a:p>
        </p:txBody>
      </p:sp>
    </p:spTree>
    <p:extLst>
      <p:ext uri="{BB962C8B-B14F-4D97-AF65-F5344CB8AC3E}">
        <p14:creationId xmlns:p14="http://schemas.microsoft.com/office/powerpoint/2010/main" val="17548773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fa-IR" dirty="0"/>
              <a:t>4 . در صورت وجود شاغلین با مواجهه بیش از حد مجاز، مواجهه شغلی باید اقدامات کنترلی موثر و کارآمد </a:t>
            </a:r>
            <a:r>
              <a:rPr lang="fa-IR" dirty="0" smtClean="0"/>
              <a:t>با رویکرد </a:t>
            </a:r>
            <a:r>
              <a:rPr lang="fa-IR" dirty="0"/>
              <a:t>هزینه اثر بخشی بر اساس تکنیک های سلسله مراتب کنترلی به عمل آید.</a:t>
            </a:r>
          </a:p>
          <a:p>
            <a:pPr marL="109728" indent="0">
              <a:buNone/>
            </a:pPr>
            <a:r>
              <a:rPr lang="fa-IR" dirty="0"/>
              <a:t>5 . در صورت مبادرت کارفرما به اقدامات کنترلی باید اندازه گیری مجدد برای ارزیابی کیفیت اقدامات کنترلی </a:t>
            </a:r>
            <a:r>
              <a:rPr lang="fa-IR" dirty="0" smtClean="0"/>
              <a:t>به عمل </a:t>
            </a:r>
            <a:r>
              <a:rPr lang="fa-IR" dirty="0"/>
              <a:t>آید.</a:t>
            </a:r>
          </a:p>
          <a:p>
            <a:pPr marL="109728" indent="0">
              <a:buNone/>
            </a:pPr>
            <a:r>
              <a:rPr lang="fa-IR" dirty="0"/>
              <a:t>6 . کارفرما موظف است شاغلین و کارکنانی که در معرض بیش از </a:t>
            </a:r>
            <a:r>
              <a:rPr lang="fa-IR" dirty="0" smtClean="0"/>
              <a:t>7. </a:t>
            </a:r>
            <a:r>
              <a:rPr lang="fa-IR" dirty="0"/>
              <a:t>درصد مقادیر حد مجاز مواجهه با </a:t>
            </a:r>
            <a:r>
              <a:rPr lang="fa-IR" dirty="0" smtClean="0"/>
              <a:t>آلاینده های </a:t>
            </a:r>
            <a:r>
              <a:rPr lang="fa-IR" dirty="0"/>
              <a:t>شیمیایی قرار دارند را شناسایی و اطلاعات مربوطه را ثبت و نگهداری نماید.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کارفرمایان </a:t>
            </a:r>
          </a:p>
        </p:txBody>
      </p:sp>
    </p:spTree>
    <p:extLst>
      <p:ext uri="{BB962C8B-B14F-4D97-AF65-F5344CB8AC3E}">
        <p14:creationId xmlns:p14="http://schemas.microsoft.com/office/powerpoint/2010/main" val="28143299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fa-IR" dirty="0" smtClean="0"/>
              <a:t>1- کارفرما </a:t>
            </a:r>
            <a:r>
              <a:rPr lang="fa-IR" dirty="0"/>
              <a:t>در صورت تمایل می تواند اشخاص حقیقی یا حقوقی را به عنوان ناظر در مراحل نمونه </a:t>
            </a:r>
            <a:r>
              <a:rPr lang="fa-IR" dirty="0" smtClean="0"/>
              <a:t>برداری، تجزیه </a:t>
            </a:r>
            <a:r>
              <a:rPr lang="fa-IR" dirty="0"/>
              <a:t>و اندازه گیری و یا کنترل، به مسئول فنی ارائه دهنده خدمات بهداشت حرفه ای ذیربط معرفی نماید </a:t>
            </a:r>
            <a:r>
              <a:rPr lang="fa-IR" dirty="0" smtClean="0"/>
              <a:t>و مسئول </a:t>
            </a:r>
            <a:r>
              <a:rPr lang="fa-IR" dirty="0"/>
              <a:t>فنی موظف است همکاریهای لازم را به عمل آورد.</a:t>
            </a:r>
          </a:p>
          <a:p>
            <a:pPr marL="109728" indent="0">
              <a:buNone/>
            </a:pPr>
            <a:r>
              <a:rPr lang="fa-IR" dirty="0"/>
              <a:t>2 . کارفرما می تواند پرداخت هزینه های ناشی از خدمات ارائه شده در خصوص نمونه برداری و کنترل را </a:t>
            </a:r>
            <a:r>
              <a:rPr lang="fa-IR" dirty="0" smtClean="0"/>
              <a:t>منوط به </a:t>
            </a:r>
            <a:r>
              <a:rPr lang="fa-IR" dirty="0"/>
              <a:t>تأیید یک ناظر که خود دعوت می کند نماید.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400" b="0" dirty="0">
                <a:cs typeface="B Titr" panose="00000700000000000000" pitchFamily="2" charset="-78"/>
              </a:rPr>
              <a:t>سایر نکاتی که باید توسط کارفرمایان مورد توجه قرار گیرد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975608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057392"/>
            <a:ext cx="8229600" cy="3531848"/>
          </a:xfrm>
        </p:spPr>
        <p:txBody>
          <a:bodyPr/>
          <a:lstStyle/>
          <a:p>
            <a:pPr marL="109728" indent="0">
              <a:buNone/>
            </a:pPr>
            <a:r>
              <a:rPr lang="fa-IR" dirty="0"/>
              <a:t>3 . کارفرما باید وسایل و امکانات لازم همانند بکارگیری تمهیدات فنی مهندسی در جهت حذف یا کنترل آلاینده </a:t>
            </a:r>
            <a:r>
              <a:rPr lang="fa-IR" dirty="0" smtClean="0"/>
              <a:t>ها و </a:t>
            </a:r>
            <a:r>
              <a:rPr lang="fa-IR" dirty="0"/>
              <a:t>کاهش آن به میزان حدود مجاز مصوب وزارت بهداشت را برای حفظ سلامت و بهداشت کارگران در </a:t>
            </a:r>
            <a:r>
              <a:rPr lang="fa-IR" dirty="0" smtClean="0"/>
              <a:t>محیط کار </a:t>
            </a:r>
            <a:r>
              <a:rPr lang="fa-IR" dirty="0"/>
              <a:t>تأمین نماید.</a:t>
            </a:r>
          </a:p>
          <a:p>
            <a:pPr marL="109728" indent="0">
              <a:buNone/>
            </a:pPr>
            <a:r>
              <a:rPr lang="fa-IR" dirty="0"/>
              <a:t>4 . کارفرما باید وسایل و امکانات مربوط به استانداردهای ایمنی شیمیایی در کارگاه های دارای پتانسیل </a:t>
            </a:r>
            <a:r>
              <a:rPr lang="fa-IR" dirty="0" smtClean="0"/>
              <a:t>ایجاد حادثه </a:t>
            </a:r>
            <a:r>
              <a:rPr lang="fa-IR" dirty="0"/>
              <a:t>شیمیایی را مطابق راهنمای ارائه شده تأمین نماید..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400" b="0" dirty="0">
                <a:cs typeface="B Titr" panose="00000700000000000000" pitchFamily="2" charset="-78"/>
              </a:rPr>
              <a:t>سایر نکاتی که باید توسط کارفرمایان مورد توجه قرار گیرد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820077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">
              <a:buNone/>
            </a:pPr>
            <a:r>
              <a:rPr lang="fa-IR" dirty="0" smtClean="0"/>
              <a:t>5- کارفرما </a:t>
            </a:r>
            <a:r>
              <a:rPr lang="fa-IR" dirty="0"/>
              <a:t>باید مقررات و ضوابط ایمنی شیمیایی به شرح زیر را در محیط کارش رعایت نموده و بطور </a:t>
            </a:r>
            <a:r>
              <a:rPr lang="fa-IR" dirty="0" smtClean="0"/>
              <a:t>مداوم بر </a:t>
            </a:r>
            <a:r>
              <a:rPr lang="fa-IR" dirty="0"/>
              <a:t>اجرای آن نظارت نماید:</a:t>
            </a:r>
          </a:p>
          <a:p>
            <a:r>
              <a:rPr lang="fa-IR" dirty="0"/>
              <a:t> مواد شیمیایی به صورت ایمن نگهداری و انبار شوند.</a:t>
            </a:r>
          </a:p>
          <a:p>
            <a:r>
              <a:rPr lang="fa-IR" dirty="0"/>
              <a:t> مواد شیمیایی خطرناک از بقیه جداسازی شوند.</a:t>
            </a:r>
          </a:p>
          <a:p>
            <a:r>
              <a:rPr lang="fa-IR" dirty="0"/>
              <a:t> انبار مواد شیمیایی به صورت منظم تمیز و سازماندهی شود.</a:t>
            </a:r>
          </a:p>
          <a:p>
            <a:r>
              <a:rPr lang="fa-IR" dirty="0"/>
              <a:t> حمل مواد شیمیایی به صورت ایمن صورت گیرد.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400" b="0" dirty="0">
                <a:cs typeface="B Titr" panose="00000700000000000000" pitchFamily="2" charset="-78"/>
              </a:rPr>
              <a:t>سایر نکاتی که باید توسط کارفرمایان مورد توجه قرار گیرد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604196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/>
              <a:t>مشارکت کارگران به شیوه تعاملی بایستی در انجام اقدامات کنترلی جلب شود.</a:t>
            </a:r>
          </a:p>
          <a:p>
            <a:r>
              <a:rPr lang="fa-IR" dirty="0"/>
              <a:t> آموزش های لازم در خصوص کنترل ها بایستی به کارگران ارائه شود.</a:t>
            </a:r>
          </a:p>
          <a:p>
            <a:r>
              <a:rPr lang="fa-IR" dirty="0"/>
              <a:t> اطلاعات لازم در مورد مواد شیمیایی </a:t>
            </a:r>
            <a:r>
              <a:rPr lang="en-US" dirty="0"/>
              <a:t>SDS )</a:t>
            </a:r>
            <a:r>
              <a:rPr lang="fa-IR" dirty="0"/>
              <a:t>برگه های ایمنی مواد شیمیایی( تهیه و </a:t>
            </a:r>
            <a:r>
              <a:rPr lang="fa-IR" dirty="0" smtClean="0"/>
              <a:t>دردسترس </a:t>
            </a:r>
            <a:r>
              <a:rPr lang="fa-IR" dirty="0"/>
              <a:t>باشد.</a:t>
            </a:r>
          </a:p>
          <a:p>
            <a:r>
              <a:rPr lang="fa-IR" dirty="0"/>
              <a:t> کلیه ظروف حاوی مواد شیمیایی برچسب زنی شود.</a:t>
            </a:r>
          </a:p>
          <a:p>
            <a:r>
              <a:rPr lang="fa-IR" dirty="0"/>
              <a:t> هیچ گاه در محیط های کاملاً بسته اجازه کار با مواد شیمیایی داده نشود.</a:t>
            </a:r>
          </a:p>
          <a:p>
            <a:r>
              <a:rPr lang="fa-IR" dirty="0"/>
              <a:t> کار با مواد شیمیایی خطرناک به تنهایی صورت نگیرد.</a:t>
            </a:r>
          </a:p>
          <a:p>
            <a:r>
              <a:rPr lang="fa-IR" dirty="0"/>
              <a:t> نظم و انضباط و نظافت در محیط کار با مواد شیمیایی رعایت شود.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400" b="0" dirty="0">
                <a:cs typeface="B Titr" panose="00000700000000000000" pitchFamily="2" charset="-78"/>
              </a:rPr>
              <a:t>سایر نکاتی که باید توسط کارفرمایان مورد توجه قرار گیرد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15780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شناسایی کارگاه های دارای عوامل زیان آور </a:t>
            </a:r>
            <a:r>
              <a:rPr lang="fa-IR" dirty="0" smtClean="0"/>
              <a:t>شیمیایی(بازرس)</a:t>
            </a:r>
          </a:p>
          <a:p>
            <a:r>
              <a:rPr lang="fa-IR" dirty="0"/>
              <a:t>ارزیابی ریسک عوامل زیان آور شیمیایی در محیط </a:t>
            </a:r>
            <a:r>
              <a:rPr lang="fa-IR" dirty="0" smtClean="0"/>
              <a:t>کار(کارفرما)</a:t>
            </a:r>
          </a:p>
          <a:p>
            <a:r>
              <a:rPr lang="fa-IR" dirty="0" smtClean="0"/>
              <a:t>محاسبه </a:t>
            </a:r>
            <a:r>
              <a:rPr lang="fa-IR" dirty="0"/>
              <a:t>و سطح </a:t>
            </a:r>
            <a:r>
              <a:rPr lang="fa-IR" dirty="0" smtClean="0"/>
              <a:t>بندی(کارفرما)</a:t>
            </a:r>
          </a:p>
          <a:p>
            <a:r>
              <a:rPr lang="fa-IR" dirty="0" smtClean="0"/>
              <a:t>اقدامات مداخله ای</a:t>
            </a:r>
          </a:p>
          <a:p>
            <a:r>
              <a:rPr lang="fa-IR" dirty="0" smtClean="0"/>
              <a:t>کنترل مخاطرات</a:t>
            </a:r>
          </a:p>
          <a:p>
            <a:r>
              <a:rPr lang="fa-IR" dirty="0" smtClean="0"/>
              <a:t>تایید اقدامات کنترلی توسط بازرس</a:t>
            </a:r>
          </a:p>
          <a:p>
            <a:r>
              <a:rPr lang="fa-IR" dirty="0" smtClean="0"/>
              <a:t>ارزیابی کارآیی در دوره زمان مشخص</a:t>
            </a: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مقدمه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651301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69360"/>
            <a:ext cx="8229600" cy="3963896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fa-IR" dirty="0"/>
              <a:t>6 . کارفرما باید وسایل حفاظت فردی مناسب نظیر: ماسک، دستکش، لباس کار، کفش، عینک، کلاه و </a:t>
            </a:r>
            <a:r>
              <a:rPr lang="fa-IR" dirty="0" smtClean="0"/>
              <a:t>سایروسایل </a:t>
            </a:r>
            <a:r>
              <a:rPr lang="fa-IR" dirty="0"/>
              <a:t>مورد نیاز برای کارگران در مواجهه با عوامل شیمیایی زیان آور را تأمین و نحوه صحیح </a:t>
            </a:r>
            <a:r>
              <a:rPr lang="fa-IR" dirty="0" smtClean="0"/>
              <a:t>استفاده از </a:t>
            </a:r>
            <a:r>
              <a:rPr lang="fa-IR" dirty="0"/>
              <a:t>آن را آموزش دهد.</a:t>
            </a:r>
          </a:p>
          <a:p>
            <a:pPr marL="109728" indent="0" algn="just">
              <a:buNone/>
            </a:pPr>
            <a:r>
              <a:rPr lang="fa-IR" dirty="0"/>
              <a:t>7 . آموزش و مهارت آموزی به کارگران برای انجام کار سالم و ایمن با مواد </a:t>
            </a:r>
            <a:r>
              <a:rPr lang="fa-IR" dirty="0" smtClean="0"/>
              <a:t>شیمیایی</a:t>
            </a:r>
            <a:endParaRPr lang="fa-IR" dirty="0"/>
          </a:p>
          <a:p>
            <a:pPr marL="109728" indent="0" algn="just">
              <a:buNone/>
            </a:pPr>
            <a:r>
              <a:rPr lang="fa-IR" dirty="0"/>
              <a:t>8 تشکیل پرونده پزشکی برای کلیه شاغلین که در معرض بروز بیماریهای ناشی از کار قرار دارند و معاینات </a:t>
            </a:r>
            <a:r>
              <a:rPr lang="fa-IR" dirty="0" smtClean="0"/>
              <a:t>. قبل </a:t>
            </a:r>
            <a:r>
              <a:rPr lang="fa-IR" dirty="0"/>
              <a:t>از استخدام</a:t>
            </a:r>
            <a:r>
              <a:rPr lang="fa-IR" dirty="0" smtClean="0"/>
              <a:t>.</a:t>
            </a: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400" b="0" dirty="0">
                <a:cs typeface="B Titr" panose="00000700000000000000" pitchFamily="2" charset="-78"/>
              </a:rPr>
              <a:t>سایر نکاتی که باید توسط کارفرمایان مورد توجه قرار گیرد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549718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417432"/>
            <a:ext cx="8229600" cy="2955784"/>
          </a:xfrm>
        </p:spPr>
        <p:txBody>
          <a:bodyPr/>
          <a:lstStyle/>
          <a:p>
            <a:pPr marL="109728" indent="0">
              <a:buNone/>
            </a:pPr>
            <a:r>
              <a:rPr lang="fa-IR" dirty="0"/>
              <a:t>9 . انجام معاینات دوره ای و اختصاصی به اقتضای نوع کار</a:t>
            </a:r>
          </a:p>
          <a:p>
            <a:pPr marL="109728" indent="0">
              <a:buNone/>
            </a:pPr>
            <a:r>
              <a:rPr lang="fa-IR" dirty="0"/>
              <a:t>10 . ثبت نتایج معاینات و آزمایشها در پرونده پزشکی کارگر</a:t>
            </a:r>
          </a:p>
          <a:p>
            <a:pPr marL="109728" indent="0">
              <a:buNone/>
            </a:pPr>
            <a:r>
              <a:rPr lang="fa-IR" b="1" dirty="0"/>
              <a:t>11 </a:t>
            </a:r>
            <a:r>
              <a:rPr lang="fa-IR" dirty="0"/>
              <a:t>. تمامی مدارک مربوط به سنجش ها، اقدامات کنترلی و انواع معاینات سلامت شغلی تا زمانی که از </a:t>
            </a:r>
            <a:r>
              <a:rPr lang="fa-IR" dirty="0" smtClean="0"/>
              <a:t>اعتبار ساقط </a:t>
            </a:r>
            <a:r>
              <a:rPr lang="fa-IR" dirty="0"/>
              <a:t>نشده اند، باید توسط کارفرما ضبط و نگهداری شود.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400" b="0" dirty="0">
                <a:cs typeface="B Titr" panose="00000700000000000000" pitchFamily="2" charset="-78"/>
              </a:rPr>
              <a:t>سایر نکاتی که باید توسط کارفرمایان مورد توجه قرار گیرد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059481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2204864"/>
            <a:ext cx="4505920" cy="3168352"/>
          </a:xfrm>
        </p:spPr>
        <p:txBody>
          <a:bodyPr>
            <a:normAutofit/>
          </a:bodyPr>
          <a:lstStyle/>
          <a:p>
            <a:pPr algn="just"/>
            <a:r>
              <a:rPr lang="fa-IR" sz="3200" dirty="0"/>
              <a:t>وضعیت نمونه برداری/ تکرار نمونه برداری های مورد نیاز با توجه به سطح ریسک مواجهه با عوامل شیمیایی </a:t>
            </a:r>
            <a:r>
              <a:rPr lang="fa-IR" sz="3200" dirty="0" smtClean="0"/>
              <a:t>تعیین می </a:t>
            </a:r>
            <a:r>
              <a:rPr lang="fa-IR" sz="3200" dirty="0"/>
              <a:t>گردد: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وضعیت نمونه برداری/ تکرار نمونه برداری و سایر وظایف مربوطه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424" y="1839765"/>
            <a:ext cx="4536504" cy="335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0901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09728" indent="0" algn="just">
              <a:buNone/>
            </a:pPr>
            <a:r>
              <a:rPr lang="fa-IR" dirty="0"/>
              <a:t>1 - چنانچه نتایج اندازه گیری آلاینده های شیمیایی در شاغلین دارای مواجهه حداکثری بیش از حدود مجاز </a:t>
            </a:r>
            <a:r>
              <a:rPr lang="fa-IR" dirty="0" smtClean="0"/>
              <a:t>مواجهه شغلی </a:t>
            </a:r>
            <a:r>
              <a:rPr lang="fa-IR" dirty="0"/>
              <a:t>آلاینده باشد کارفرما باید اقدامات کنترلی لازم را در اولین فرصت ممکن برای کاهش آلاینده ها به </a:t>
            </a:r>
            <a:r>
              <a:rPr lang="fa-IR" dirty="0" smtClean="0"/>
              <a:t>زیرحد </a:t>
            </a:r>
            <a:r>
              <a:rPr lang="fa-IR" dirty="0"/>
              <a:t>مجاز به عمل آورد و نمونه برداری و آنالیز در قبل و بعد از کنترل صورت پذیرد .</a:t>
            </a:r>
          </a:p>
          <a:p>
            <a:pPr marL="109728" indent="0" algn="just">
              <a:buNone/>
            </a:pPr>
            <a:r>
              <a:rPr lang="fa-IR" dirty="0"/>
              <a:t>2 - چنانچه نتایج اندازه گیری آلاینده های شیمیایی در شاغلین دارای مواجهه حداکثری دارای مقادیری بین </a:t>
            </a:r>
            <a:r>
              <a:rPr lang="fa-IR" dirty="0" smtClean="0"/>
              <a:t>70 الی </a:t>
            </a:r>
            <a:r>
              <a:rPr lang="fa-IR" dirty="0"/>
              <a:t>100 درصد حدود مجاز شود و یا اگر اقدامات کنترلی منجر به کاهش آلاینده های شیمیایی به </a:t>
            </a:r>
            <a:r>
              <a:rPr lang="fa-IR" dirty="0" smtClean="0"/>
              <a:t>مقادیری بین </a:t>
            </a:r>
            <a:r>
              <a:rPr lang="fa-IR" dirty="0"/>
              <a:t>70 الی 100 درصد حدود مجاز شود تا مادامیکه تغییری در فرایند، مواد و تکنولوژی ایجاد نشود، </a:t>
            </a:r>
            <a:r>
              <a:rPr lang="fa-IR" dirty="0" smtClean="0"/>
              <a:t>حداقل هر </a:t>
            </a:r>
            <a:r>
              <a:rPr lang="fa-IR" dirty="0"/>
              <a:t>سه سال یکبار نمونه برداری و سنجش عوامل شیمیایی تکرار گردد.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وضعیت نمونه برداری/ تکرار نمونه برداری و سایر وظایف مربوطه</a:t>
            </a:r>
          </a:p>
        </p:txBody>
      </p:sp>
    </p:spTree>
    <p:extLst>
      <p:ext uri="{BB962C8B-B14F-4D97-AF65-F5344CB8AC3E}">
        <p14:creationId xmlns:p14="http://schemas.microsoft.com/office/powerpoint/2010/main" val="26770277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13376"/>
            <a:ext cx="8229600" cy="4107912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3 - اگر نتایج اندازه گیری برای افراد با بالاترین میزان مواجهه، کمتر از 70 درصد حدود مجاز مواجهه شود و </a:t>
            </a:r>
            <a:r>
              <a:rPr lang="fa-IR" dirty="0" smtClean="0"/>
              <a:t>یا اقدامات </a:t>
            </a:r>
            <a:r>
              <a:rPr lang="fa-IR" dirty="0"/>
              <a:t>کنترلی منجر به کاهش مواجهه شاغلین با آلاینده های شیمیایی به این میزان شود، تا مادامیکه </a:t>
            </a:r>
            <a:r>
              <a:rPr lang="fa-IR" dirty="0" smtClean="0"/>
              <a:t>تغییری در </a:t>
            </a:r>
            <a:r>
              <a:rPr lang="fa-IR" dirty="0"/>
              <a:t>فرایند، مواد و تکنولوژی ایجاد شود نیازی به تکرار نمونه برداری نیست </a:t>
            </a:r>
            <a:r>
              <a:rPr lang="fa-IR" dirty="0" smtClean="0"/>
              <a:t>.</a:t>
            </a:r>
          </a:p>
          <a:p>
            <a:pPr marL="109728" indent="0" algn="just">
              <a:buNone/>
            </a:pPr>
            <a:r>
              <a:rPr lang="fa-IR" dirty="0" smtClean="0"/>
              <a:t> </a:t>
            </a:r>
            <a:r>
              <a:rPr lang="fa-IR" dirty="0"/>
              <a:t>4 - در صورت مواجهه شاغلین با مقادیر بیش از 70 درصد حدود مجاز مواجهه شغلی استفاده از وسایل </a:t>
            </a:r>
            <a:r>
              <a:rPr lang="fa-IR" dirty="0" smtClean="0"/>
              <a:t>حفاظت فردی </a:t>
            </a:r>
            <a:r>
              <a:rPr lang="fa-IR" dirty="0"/>
              <a:t>مناسب و انجام معاینات شغلی تخصصی حسب نوع مواجهات برای شاغلین </a:t>
            </a:r>
            <a:r>
              <a:rPr lang="fa-IR" dirty="0" smtClean="0"/>
              <a:t>درمعرض </a:t>
            </a:r>
            <a:r>
              <a:rPr lang="fa-IR" dirty="0"/>
              <a:t>ضرورت دارد.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وضعیت نمونه برداری/ تکرار نمونه برداری و سایر وظایف مربوطه</a:t>
            </a:r>
          </a:p>
        </p:txBody>
      </p:sp>
    </p:spTree>
    <p:extLst>
      <p:ext uri="{BB962C8B-B14F-4D97-AF65-F5344CB8AC3E}">
        <p14:creationId xmlns:p14="http://schemas.microsoft.com/office/powerpoint/2010/main" val="34467022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705464"/>
            <a:ext cx="8229600" cy="2523736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5 - در صورت ایجاد هر گونه تغییری در فرایندهای کاری، مواد مصرفی وتکنولوژی های موجود نمونه </a:t>
            </a:r>
            <a:r>
              <a:rPr lang="fa-IR" dirty="0" smtClean="0"/>
              <a:t>برداری و </a:t>
            </a:r>
            <a:r>
              <a:rPr lang="fa-IR" dirty="0"/>
              <a:t>ارزیابی مجدد عوامل زیان آور شیمیایی محیط کار الزامی است </a:t>
            </a:r>
            <a:r>
              <a:rPr lang="fa-IR" dirty="0" smtClean="0"/>
              <a:t>.</a:t>
            </a:r>
          </a:p>
          <a:p>
            <a:pPr marL="109728" indent="0" algn="just">
              <a:buNone/>
            </a:pPr>
            <a:r>
              <a:rPr lang="fa-IR" dirty="0" smtClean="0"/>
              <a:t> </a:t>
            </a:r>
            <a:r>
              <a:rPr lang="fa-IR" dirty="0"/>
              <a:t>6 - مشاغل یا افراد با بالاترین احتمال مواجهه مورد انتظار باید در اولویت نمونه برداری قرار گیرند.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وضعیت نمونه برداری/ تکرار نمونه برداری و سایر وظایف مربوطه</a:t>
            </a:r>
          </a:p>
        </p:txBody>
      </p:sp>
    </p:spTree>
    <p:extLst>
      <p:ext uri="{BB962C8B-B14F-4D97-AF65-F5344CB8AC3E}">
        <p14:creationId xmlns:p14="http://schemas.microsoft.com/office/powerpoint/2010/main" val="37985972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273416"/>
            <a:ext cx="8229600" cy="3531848"/>
          </a:xfrm>
        </p:spPr>
        <p:txBody>
          <a:bodyPr/>
          <a:lstStyle/>
          <a:p>
            <a:pPr marL="109728" indent="0">
              <a:buNone/>
            </a:pPr>
            <a:r>
              <a:rPr lang="fa-IR" dirty="0"/>
              <a:t>7 انجام معاینات سلامت شغلی توسط پزشک متخصص طب کار یا پزشک عمومی دارای مجوز اینگونه معاینات </a:t>
            </a:r>
            <a:r>
              <a:rPr lang="fa-IR" dirty="0" smtClean="0"/>
              <a:t>–(براساس </a:t>
            </a:r>
            <a:r>
              <a:rPr lang="fa-IR" dirty="0"/>
              <a:t>دستورالعمل معاینات سلامت </a:t>
            </a:r>
            <a:r>
              <a:rPr lang="fa-IR" dirty="0" smtClean="0"/>
              <a:t>شغلی)</a:t>
            </a:r>
            <a:endParaRPr lang="fa-IR" dirty="0"/>
          </a:p>
          <a:p>
            <a:pPr marL="109728" indent="0">
              <a:buNone/>
            </a:pPr>
            <a:r>
              <a:rPr lang="fa-IR" dirty="0"/>
              <a:t>8 - تشکیل پرونده و انجام معاینات بدو استخدام حداکثر تا 6 ماه پس از شروع به کار</a:t>
            </a:r>
          </a:p>
          <a:p>
            <a:pPr marL="109728" indent="0">
              <a:buNone/>
            </a:pPr>
            <a:r>
              <a:rPr lang="fa-IR" dirty="0"/>
              <a:t>9 - انجام معاینات دوره ای شش ماهه و سالیانه بر اساس آیین نامه نظارت بر مواد شیمیایی و سموم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وضعیت نمونه برداری/ تکرار نمونه برداری و سایر وظایف مربوطه</a:t>
            </a:r>
          </a:p>
        </p:txBody>
      </p:sp>
    </p:spTree>
    <p:extLst>
      <p:ext uri="{BB962C8B-B14F-4D97-AF65-F5344CB8AC3E}">
        <p14:creationId xmlns:p14="http://schemas.microsoft.com/office/powerpoint/2010/main" val="26641935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273416"/>
            <a:ext cx="8229600" cy="3171808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10 - انجام معاینات بازگشت به کار پس از مرخصی های استعلاجی به علت حوادث یا بیماری ها</a:t>
            </a:r>
          </a:p>
          <a:p>
            <a:pPr marL="109728" indent="0" algn="just">
              <a:buNone/>
            </a:pPr>
            <a:r>
              <a:rPr lang="fa-IR" dirty="0"/>
              <a:t>11 - بررسی گواهی انجام معاینات دوره ای از نظر سال معاینه و تعداد شاغلین معاینه شده </a:t>
            </a:r>
            <a:r>
              <a:rPr lang="fa-IR" dirty="0" smtClean="0"/>
              <a:t>(گواهی </a:t>
            </a:r>
            <a:r>
              <a:rPr lang="fa-IR" dirty="0"/>
              <a:t>از سامانه </a:t>
            </a:r>
            <a:r>
              <a:rPr lang="fa-IR" dirty="0" smtClean="0"/>
              <a:t>مربوطه مرکز </a:t>
            </a:r>
            <a:r>
              <a:rPr lang="fa-IR" dirty="0"/>
              <a:t>سلامت محیط و کار صادر می گردد و توسط پزشک مسئول معاینات در اختیار کارفرما قرار داده می </a:t>
            </a:r>
            <a:r>
              <a:rPr lang="fa-IR" dirty="0" smtClean="0"/>
              <a:t>شود)</a:t>
            </a: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وضعیت نمونه برداری/ تکرار نمونه برداری و سایر وظایف مربوطه</a:t>
            </a:r>
          </a:p>
        </p:txBody>
      </p:sp>
    </p:spTree>
    <p:extLst>
      <p:ext uri="{BB962C8B-B14F-4D97-AF65-F5344CB8AC3E}">
        <p14:creationId xmlns:p14="http://schemas.microsoft.com/office/powerpoint/2010/main" val="36574872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993496"/>
            <a:ext cx="8229600" cy="3099800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2 - اعمال شرایط و محدودیت های ذکر شده در نظریه نهایی در انواع پرونده سلامت شغلی در شرایط کاری </a:t>
            </a:r>
            <a:r>
              <a:rPr lang="fa-IR" dirty="0" smtClean="0"/>
              <a:t>شاغل (تغییر </a:t>
            </a:r>
            <a:r>
              <a:rPr lang="fa-IR" dirty="0"/>
              <a:t>شرایط کاری شاغل، منع از فعالیت های خاص، تغییر شغل و </a:t>
            </a:r>
            <a:r>
              <a:rPr lang="fa-IR" dirty="0" smtClean="0"/>
              <a:t>...)</a:t>
            </a:r>
            <a:endParaRPr lang="fa-IR" dirty="0"/>
          </a:p>
          <a:p>
            <a:pPr marL="109728" indent="0" algn="just">
              <a:buNone/>
            </a:pPr>
            <a:r>
              <a:rPr lang="fa-IR" dirty="0"/>
              <a:t>13 - تکمیل ارزیابیها در شاغلینی که در معاینات دوره ای، به علت شک به بیماری، نیاز به ارزیابی های تکمیلی داشته</a:t>
            </a:r>
          </a:p>
          <a:p>
            <a:pPr marL="109728" indent="0" algn="just">
              <a:buNone/>
            </a:pPr>
            <a:r>
              <a:rPr lang="fa-IR" dirty="0"/>
              <a:t>اند </a:t>
            </a:r>
            <a:r>
              <a:rPr lang="fa-IR" dirty="0" smtClean="0"/>
              <a:t>(موارد ارجاعی)</a:t>
            </a: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وضعیت نمونه برداری/ تکرار نمونه برداری و سایر وظایف مربوطه</a:t>
            </a:r>
          </a:p>
        </p:txBody>
      </p:sp>
    </p:spTree>
    <p:extLst>
      <p:ext uri="{BB962C8B-B14F-4D97-AF65-F5344CB8AC3E}">
        <p14:creationId xmlns:p14="http://schemas.microsoft.com/office/powerpoint/2010/main" val="39975181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628800"/>
            <a:ext cx="4464496" cy="446449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بازرسان بهداشت حرفه ای</a:t>
            </a:r>
          </a:p>
        </p:txBody>
      </p:sp>
    </p:spTree>
    <p:extLst>
      <p:ext uri="{BB962C8B-B14F-4D97-AF65-F5344CB8AC3E}">
        <p14:creationId xmlns:p14="http://schemas.microsoft.com/office/powerpoint/2010/main" val="4215637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8424936" cy="438855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6000" dirty="0" smtClean="0">
                <a:cs typeface="B Titr" panose="00000700000000000000" pitchFamily="2" charset="-78"/>
              </a:rPr>
              <a:t>مراحل ارزیابی ریسک</a:t>
            </a:r>
            <a:endParaRPr lang="fa-IR" sz="6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42635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>
            <a:normAutofit lnSpcReduction="10000"/>
          </a:bodyPr>
          <a:lstStyle/>
          <a:p>
            <a:pPr marL="109728" indent="0" algn="just">
              <a:buNone/>
            </a:pPr>
            <a:r>
              <a:rPr lang="fa-IR" dirty="0"/>
              <a:t>بر اساس تبصره ی 1 ماده 96 قانون کار وزارت بهداشت، درمان و آموزش پزشکی مسئول برنامه ریزی، </a:t>
            </a:r>
            <a:r>
              <a:rPr lang="fa-IR" dirty="0" smtClean="0"/>
              <a:t>کنترل، ارزشیابی </a:t>
            </a:r>
            <a:r>
              <a:rPr lang="fa-IR" dirty="0"/>
              <a:t>و بازرسی در زمینه بهداشت کار و درمان کارگری بوده و موظف است اقدامات لازم را در این زمینه به </a:t>
            </a:r>
            <a:r>
              <a:rPr lang="fa-IR" dirty="0" smtClean="0"/>
              <a:t>عمل آورد</a:t>
            </a:r>
            <a:r>
              <a:rPr lang="fa-IR" dirty="0"/>
              <a:t>. به علاوه در تبصره 2 ماده مذکور بازرسی به صورت مستمر، همراه با تذکر اشکالات و معایب و نواقص </a:t>
            </a:r>
            <a:r>
              <a:rPr lang="fa-IR" dirty="0" smtClean="0"/>
              <a:t>در صورت </a:t>
            </a:r>
            <a:r>
              <a:rPr lang="fa-IR" dirty="0"/>
              <a:t>لزوم تقاضای تعقیب متخلفان در مراجع صالح بر عهده بازرسان بهداشت حرفه ای می باشد. به علاوه </a:t>
            </a:r>
            <a:r>
              <a:rPr lang="fa-IR" dirty="0" smtClean="0"/>
              <a:t>چنانچه شرایط </a:t>
            </a:r>
            <a:r>
              <a:rPr lang="fa-IR" dirty="0"/>
              <a:t>خطر و یا احتمال وقوع حادثه در حین بازرسی تشخیص داده شود باید اقدامات قانونی لازم مطابق ماده </a:t>
            </a:r>
            <a:r>
              <a:rPr lang="fa-IR" dirty="0" smtClean="0"/>
              <a:t>105 قانون </a:t>
            </a:r>
            <a:r>
              <a:rPr lang="fa-IR" dirty="0"/>
              <a:t>کار به عمل آید. بر همین اساس در کارگاه های دارای عوامل زیان آور شیمیایی بازرسان باید به نکات ذیل </a:t>
            </a:r>
            <a:r>
              <a:rPr lang="fa-IR" dirty="0" smtClean="0"/>
              <a:t>توجه نمایند</a:t>
            </a:r>
            <a:r>
              <a:rPr lang="fa-IR" dirty="0"/>
              <a:t>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بازرسان بهداشت حرفه ای</a:t>
            </a:r>
          </a:p>
        </p:txBody>
      </p:sp>
    </p:spTree>
    <p:extLst>
      <p:ext uri="{BB962C8B-B14F-4D97-AF65-F5344CB8AC3E}">
        <p14:creationId xmlns:p14="http://schemas.microsoft.com/office/powerpoint/2010/main" val="648832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057392"/>
            <a:ext cx="8229600" cy="3315824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1 . شناسایی کارگاه های دارای عوامل زیان آور شیمیایی و ثبت آن در سامانه مربوطه.</a:t>
            </a:r>
          </a:p>
          <a:p>
            <a:pPr marL="109728" indent="0" algn="just">
              <a:buNone/>
            </a:pPr>
            <a:r>
              <a:rPr lang="fa-IR" dirty="0"/>
              <a:t>2 . ارزیابی خطرات بهداشتی ناشی از استفاده از عوامل شیمیایی زیان آور در محل کار</a:t>
            </a:r>
          </a:p>
          <a:p>
            <a:pPr marL="109728" indent="0" algn="just">
              <a:buNone/>
            </a:pPr>
            <a:r>
              <a:rPr lang="fa-IR" dirty="0"/>
              <a:t>3 . شناسایی کانون های خطر شیمیایی برای پیشگیری از وقوع رخدادهای شیمیایی و تکمیل چک لیست قبل </a:t>
            </a:r>
            <a:r>
              <a:rPr lang="fa-IR" dirty="0" smtClean="0"/>
              <a:t>از وقوع </a:t>
            </a:r>
            <a:r>
              <a:rPr lang="fa-IR" dirty="0"/>
              <a:t>رخداد شیمیایی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بازرسان بهداشت حرفه ای</a:t>
            </a:r>
          </a:p>
        </p:txBody>
      </p:sp>
    </p:spTree>
    <p:extLst>
      <p:ext uri="{BB962C8B-B14F-4D97-AF65-F5344CB8AC3E}">
        <p14:creationId xmlns:p14="http://schemas.microsoft.com/office/powerpoint/2010/main" val="41130402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fa-IR" dirty="0"/>
              <a:t>4 . نظارت بر ارزیابی ریسک شیمیایی انجام شده و خودارزیابی به عمل آمده توسط </a:t>
            </a:r>
            <a:r>
              <a:rPr lang="fa-IR" dirty="0" smtClean="0"/>
              <a:t>کارفرما(ارزیابی </a:t>
            </a:r>
            <a:r>
              <a:rPr lang="fa-IR" dirty="0"/>
              <a:t>ریسک </a:t>
            </a:r>
            <a:r>
              <a:rPr lang="fa-IR" dirty="0" smtClean="0"/>
              <a:t>در کارگاههای </a:t>
            </a:r>
            <a:r>
              <a:rPr lang="fa-IR" dirty="0"/>
              <a:t>دارای مسئول بهداشت حرفه ای توسط کارشناس بهداشت حرفه ای کارگاه می تواند انجام </a:t>
            </a:r>
            <a:r>
              <a:rPr lang="fa-IR" dirty="0" smtClean="0"/>
              <a:t>شود)</a:t>
            </a:r>
            <a:endParaRPr lang="fa-IR" dirty="0"/>
          </a:p>
          <a:p>
            <a:pPr marL="109728" indent="0" algn="just">
              <a:buNone/>
            </a:pPr>
            <a:r>
              <a:rPr lang="fa-IR" dirty="0"/>
              <a:t>5 . بازرس باید بدون هیچ تاخیری کارفرمای مربوطه را از خطر فوری کشف شده در طی فرایند ارزیابی </a:t>
            </a:r>
            <a:r>
              <a:rPr lang="fa-IR" dirty="0" smtClean="0"/>
              <a:t>آگاه نماید.</a:t>
            </a:r>
          </a:p>
          <a:p>
            <a:pPr marL="109728" indent="0" algn="just">
              <a:buNone/>
            </a:pPr>
            <a:r>
              <a:rPr lang="fa-IR" dirty="0"/>
              <a:t>6 اعلام نواقص بهداشتی مرتبط با مواجهه با عوامل زیان آور شیمیایی و یا نواقص مرتبط با ایمنی شیمیایی به </a:t>
            </a:r>
            <a:r>
              <a:rPr lang="fa-IR" dirty="0" smtClean="0"/>
              <a:t>. کارفرمایان </a:t>
            </a:r>
            <a:r>
              <a:rPr lang="fa-IR" dirty="0"/>
              <a:t>و یا نمایندگان آنها برای کاهش مواجهات مخاطره آمیز شاغلین با عوامل زیان آور شیمیایی </a:t>
            </a:r>
            <a:r>
              <a:rPr lang="fa-IR" dirty="0" smtClean="0"/>
              <a:t>و پیشگیری </a:t>
            </a:r>
            <a:r>
              <a:rPr lang="fa-IR" dirty="0"/>
              <a:t>از وقوع رخدادهای شیمیایی.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بازرسان بهداشت حرفه ای</a:t>
            </a:r>
          </a:p>
        </p:txBody>
      </p:sp>
    </p:spTree>
    <p:extLst>
      <p:ext uri="{BB962C8B-B14F-4D97-AF65-F5344CB8AC3E}">
        <p14:creationId xmlns:p14="http://schemas.microsoft.com/office/powerpoint/2010/main" val="17085145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/>
              <a:t>. حسب شرایط محل کار در صورت لزوم بازرس توصیه هایی که دارای قابلیت اجرا و مقرون به صرفه </a:t>
            </a:r>
            <a:r>
              <a:rPr lang="fa-IR" dirty="0" smtClean="0"/>
              <a:t>باشد در </a:t>
            </a:r>
            <a:r>
              <a:rPr lang="fa-IR" dirty="0"/>
              <a:t>زمینه های زیر به کارفرما ارائه دهد:</a:t>
            </a:r>
          </a:p>
          <a:p>
            <a:pPr marL="109728" indent="0">
              <a:buNone/>
            </a:pPr>
            <a:r>
              <a:rPr lang="fa-IR" dirty="0"/>
              <a:t> تغییراتی در محل کار ایجاد شود و یا برنامه ای برای کنترل مواجهه با مواد شیمیایی برای شاغلین </a:t>
            </a:r>
            <a:r>
              <a:rPr lang="fa-IR" dirty="0" smtClean="0"/>
              <a:t>پیش بینی </a:t>
            </a:r>
            <a:r>
              <a:rPr lang="fa-IR" dirty="0"/>
              <a:t>گردد.</a:t>
            </a:r>
          </a:p>
          <a:p>
            <a:pPr marL="109728" indent="0">
              <a:buNone/>
            </a:pPr>
            <a:r>
              <a:rPr lang="fa-IR" dirty="0"/>
              <a:t> کنترل هر گونه انتشار تصادفی از مواد شیمیایی در نتیجه نشت، ریختن یا خرابی فرآیند یا تجهیزات</a:t>
            </a:r>
          </a:p>
          <a:p>
            <a:pPr marL="109728" indent="0">
              <a:buNone/>
            </a:pPr>
            <a:r>
              <a:rPr lang="fa-IR" dirty="0"/>
              <a:t> اجرای برنامه نظارت فعال برای افرادی که در معرض مواد شیمیایی قرار دارند.</a:t>
            </a:r>
          </a:p>
          <a:p>
            <a:pPr marL="109728" indent="0">
              <a:buNone/>
            </a:pPr>
            <a:r>
              <a:rPr lang="fa-IR" dirty="0"/>
              <a:t> اجرای برنامه نظارت پزشکی</a:t>
            </a:r>
          </a:p>
          <a:p>
            <a:pPr marL="109728" indent="0">
              <a:buNone/>
            </a:pPr>
            <a:r>
              <a:rPr lang="fa-IR" dirty="0"/>
              <a:t> اجرای برنامه آموزشی کارگران</a:t>
            </a:r>
            <a:r>
              <a:rPr lang="fa-IR" dirty="0" smtClean="0"/>
              <a:t>.</a:t>
            </a:r>
          </a:p>
          <a:p>
            <a:pPr marL="109728" indent="0">
              <a:buNone/>
            </a:pPr>
            <a:r>
              <a:rPr lang="fa-IR" dirty="0" smtClean="0"/>
              <a:t>. استفاده </a:t>
            </a:r>
            <a:r>
              <a:rPr lang="fa-IR" dirty="0"/>
              <a:t>از وسایل حفاظت فردی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بازرسان بهداشت حرفه ای</a:t>
            </a:r>
          </a:p>
        </p:txBody>
      </p:sp>
    </p:spTree>
    <p:extLst>
      <p:ext uri="{BB962C8B-B14F-4D97-AF65-F5344CB8AC3E}">
        <p14:creationId xmlns:p14="http://schemas.microsoft.com/office/powerpoint/2010/main" val="36493202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7 . بازرسان بهداشت حرفه ای باید مهلت زمانی معقول و منطقی را متناسب با اقدامات کنترلی و اصلاحی </a:t>
            </a:r>
            <a:r>
              <a:rPr lang="fa-IR" dirty="0" smtClean="0"/>
              <a:t>مورد نیاز </a:t>
            </a:r>
            <a:r>
              <a:rPr lang="fa-IR" dirty="0"/>
              <a:t>برای کارفرما تعیین و اعلام نمایند.</a:t>
            </a:r>
          </a:p>
          <a:p>
            <a:r>
              <a:rPr lang="fa-IR" dirty="0"/>
              <a:t>8 . بازرسان بهداشت حرفه ای می توانند راهکارهای کنترلی و اصلاحی کارآمد، موثر، هزینه اثر بخش و </a:t>
            </a:r>
            <a:r>
              <a:rPr lang="fa-IR" dirty="0" smtClean="0"/>
              <a:t>دارای قابلیت </a:t>
            </a:r>
            <a:r>
              <a:rPr lang="fa-IR" dirty="0"/>
              <a:t>اجرا را بر اساس سلسله مراتب کنترلی به اقتضای شرایط حاکم در آن محل به کارفرما پیشنهاد نمایند.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بازرسان بهداشت حرفه ای</a:t>
            </a:r>
          </a:p>
        </p:txBody>
      </p:sp>
    </p:spTree>
    <p:extLst>
      <p:ext uri="{BB962C8B-B14F-4D97-AF65-F5344CB8AC3E}">
        <p14:creationId xmlns:p14="http://schemas.microsoft.com/office/powerpoint/2010/main" val="22493526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841368"/>
            <a:ext cx="8229600" cy="3531848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9 . بازرسان بهداشت حرفه ای باید لیست اشخاص حقیقی و حقوقی مجاز برای ارائه خدمات بهداشت حرفه ای </a:t>
            </a:r>
            <a:r>
              <a:rPr lang="fa-IR" dirty="0" smtClean="0"/>
              <a:t>را برای </a:t>
            </a:r>
            <a:r>
              <a:rPr lang="fa-IR" dirty="0"/>
              <a:t>انجام اقدامات کنترلی و رفع نواقص و پارامترهای دخیل در وقوع رخدادهای </a:t>
            </a:r>
            <a:r>
              <a:rPr lang="fa-IR" dirty="0" smtClean="0"/>
              <a:t>شیمیایی </a:t>
            </a:r>
            <a:r>
              <a:rPr lang="fa-IR" dirty="0"/>
              <a:t>در اختیار </a:t>
            </a:r>
            <a:r>
              <a:rPr lang="fa-IR" dirty="0" smtClean="0"/>
              <a:t>کارفرما قرار </a:t>
            </a:r>
            <a:r>
              <a:rPr lang="fa-IR" dirty="0"/>
              <a:t>دهند.</a:t>
            </a:r>
          </a:p>
          <a:p>
            <a:pPr marL="109728" indent="0" algn="just">
              <a:buNone/>
            </a:pPr>
            <a:r>
              <a:rPr lang="fa-IR" dirty="0"/>
              <a:t>10 . بازرسان بهداشت حرفه ای موظفند پس از سپری شدن مهلت های قانونی تعیین شده مطابق برنامه </a:t>
            </a:r>
            <a:r>
              <a:rPr lang="fa-IR" dirty="0" smtClean="0"/>
              <a:t>بازرسی هدفمند </a:t>
            </a:r>
            <a:r>
              <a:rPr lang="fa-IR" dirty="0"/>
              <a:t>به صورت اولویت بندی شده نسبت به بازرسی مجدد اقدام نمایند.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بازرسان بهداشت حرفه ای</a:t>
            </a:r>
          </a:p>
        </p:txBody>
      </p:sp>
    </p:spTree>
    <p:extLst>
      <p:ext uri="{BB962C8B-B14F-4D97-AF65-F5344CB8AC3E}">
        <p14:creationId xmlns:p14="http://schemas.microsoft.com/office/powerpoint/2010/main" val="33567491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489440"/>
            <a:ext cx="8229600" cy="3027792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11 . در صورت عدم مبادرت به رفع نواقص بهداشتی مرتبط با مواد شیمیایی و یا عوامل زیان آور شیمیایی </a:t>
            </a:r>
            <a:r>
              <a:rPr lang="fa-IR" dirty="0" smtClean="0"/>
              <a:t>توسط کارفرمایان</a:t>
            </a:r>
            <a:r>
              <a:rPr lang="fa-IR" dirty="0"/>
              <a:t>، بازرسان بهداشت حرفه ای باید نسبت به صدور اخطاریه بهداشتی مدت دار اقدام نمایند</a:t>
            </a:r>
          </a:p>
          <a:p>
            <a:pPr marL="109728" indent="0" algn="just">
              <a:buNone/>
            </a:pPr>
            <a:r>
              <a:rPr lang="fa-IR" dirty="0"/>
              <a:t>12 . حضور فوری بازرس در مواقع وقوع رخداد شیمیایی برای تکمیل چک لیست بعد از وقوع رخداد و فرم </a:t>
            </a:r>
            <a:r>
              <a:rPr lang="fa-IR" dirty="0" smtClean="0"/>
              <a:t>درس آموزی </a:t>
            </a:r>
            <a:r>
              <a:rPr lang="fa-IR" dirty="0"/>
              <a:t>رخداد شیمیایی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بازرسان بهداشت حرفه ای</a:t>
            </a:r>
          </a:p>
        </p:txBody>
      </p:sp>
    </p:spTree>
    <p:extLst>
      <p:ext uri="{BB962C8B-B14F-4D97-AF65-F5344CB8AC3E}">
        <p14:creationId xmlns:p14="http://schemas.microsoft.com/office/powerpoint/2010/main" val="994744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841368"/>
            <a:ext cx="8229600" cy="4107912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fa-IR" dirty="0"/>
              <a:t>3 . در صورت استنکاف کارفرمایان از انجام اقدامات کنترلی و یا اصلاحی لازم، بازرسان بهداشت حرفه ای </a:t>
            </a:r>
            <a:r>
              <a:rPr lang="fa-IR" dirty="0" smtClean="0"/>
              <a:t>باید گزارش </a:t>
            </a:r>
            <a:r>
              <a:rPr lang="fa-IR" dirty="0"/>
              <a:t>مربوطه را برای پیگیری از طریق مراجع قضایی تنظیم نمایند.</a:t>
            </a:r>
          </a:p>
          <a:p>
            <a:pPr marL="109728" indent="0" algn="just">
              <a:buNone/>
            </a:pPr>
            <a:r>
              <a:rPr lang="fa-IR" dirty="0"/>
              <a:t>14 . بازرسان بهداشت حرفه ای حسب ابعاد مشکل، شدت و اهمیت خطر و تعداد شاغلین در معرض موظفند </a:t>
            </a:r>
            <a:r>
              <a:rPr lang="fa-IR" dirty="0" smtClean="0"/>
              <a:t>به ترتیب </a:t>
            </a:r>
            <a:r>
              <a:rPr lang="fa-IR" dirty="0"/>
              <a:t>اولویت پیگیری های لازم را به عمل آورند</a:t>
            </a:r>
            <a:r>
              <a:rPr lang="fa-IR" dirty="0" smtClean="0"/>
              <a:t>.</a:t>
            </a:r>
          </a:p>
          <a:p>
            <a:pPr marL="109728" indent="0" algn="just">
              <a:buNone/>
            </a:pPr>
            <a:r>
              <a:rPr lang="fa-IR" dirty="0" smtClean="0"/>
              <a:t>15 </a:t>
            </a:r>
            <a:r>
              <a:rPr lang="fa-IR" dirty="0"/>
              <a:t>برای برخورد قاطع با کارفرمایان مستنکف، بازرسان بهداشت حرفه ای موظفند قضات دادگستری را برای </a:t>
            </a:r>
            <a:r>
              <a:rPr lang="fa-IR" dirty="0" smtClean="0"/>
              <a:t>.احقاق </a:t>
            </a:r>
            <a:r>
              <a:rPr lang="fa-IR" dirty="0"/>
              <a:t>حقوق شاغلین در معرض خطر مجاب نمایند.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بازرسان بهداشت حرفه ای</a:t>
            </a:r>
          </a:p>
        </p:txBody>
      </p:sp>
    </p:spTree>
    <p:extLst>
      <p:ext uri="{BB962C8B-B14F-4D97-AF65-F5344CB8AC3E}">
        <p14:creationId xmlns:p14="http://schemas.microsoft.com/office/powerpoint/2010/main" val="27886093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72816"/>
            <a:ext cx="6408712" cy="426470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cs typeface="B Titr" panose="00000700000000000000" pitchFamily="2" charset="-78"/>
              </a:rPr>
              <a:t>نقش ارائه دهندگان خدمات بهداشت حرفه ای مجاز / شرکت های خصوصی</a:t>
            </a:r>
          </a:p>
        </p:txBody>
      </p:sp>
    </p:spTree>
    <p:extLst>
      <p:ext uri="{BB962C8B-B14F-4D97-AF65-F5344CB8AC3E}">
        <p14:creationId xmlns:p14="http://schemas.microsoft.com/office/powerpoint/2010/main" val="673343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3819880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fa-IR" sz="2800" dirty="0">
                <a:cs typeface="B Titr" panose="00000700000000000000" pitchFamily="2" charset="-78"/>
              </a:rPr>
              <a:t>پس از شناسایی عوامل زیان آور شیمیایی توسط بازرسان بهداشت حرفه ای و تشخیص ضرورت انجام اندازه </a:t>
            </a:r>
            <a:r>
              <a:rPr lang="fa-IR" sz="2800" dirty="0" smtClean="0">
                <a:cs typeface="B Titr" panose="00000700000000000000" pitchFamily="2" charset="-78"/>
              </a:rPr>
              <a:t>گیری های </a:t>
            </a:r>
            <a:r>
              <a:rPr lang="fa-IR" sz="2800" dirty="0">
                <a:cs typeface="B Titr" panose="00000700000000000000" pitchFamily="2" charset="-78"/>
              </a:rPr>
              <a:t>دقیق تر و یا نیازمند اقدامات کنترلی، بازرسان بهداشت حرفه ای باید کارفرمایان را توجیه و تفهیم نمایند تا </a:t>
            </a:r>
            <a:r>
              <a:rPr lang="fa-IR" sz="2800" dirty="0" smtClean="0">
                <a:cs typeface="B Titr" panose="00000700000000000000" pitchFamily="2" charset="-78"/>
              </a:rPr>
              <a:t>ازطریق </a:t>
            </a:r>
            <a:r>
              <a:rPr lang="fa-IR" sz="2800" dirty="0">
                <a:cs typeface="B Titr" panose="00000700000000000000" pitchFamily="2" charset="-78"/>
              </a:rPr>
              <a:t>اشخاص حقیقی و حقوقی مجاز ارائه دهنده خدمات بهداشت حرفه ای که مجوز فعالیت خود را از معاونت </a:t>
            </a:r>
            <a:r>
              <a:rPr lang="fa-IR" sz="2800" dirty="0" smtClean="0">
                <a:cs typeface="B Titr" panose="00000700000000000000" pitchFamily="2" charset="-78"/>
              </a:rPr>
              <a:t>بهداشتی مربوطه </a:t>
            </a:r>
            <a:r>
              <a:rPr lang="fa-IR" sz="2800" dirty="0">
                <a:cs typeface="B Titr" panose="00000700000000000000" pitchFamily="2" charset="-78"/>
              </a:rPr>
              <a:t>دریافت نموده اند اقدامات لازم را در چارچوب مقررات زیر به عمل آورند: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نقش ارائه دهندگان خدمات بهداشت حرفه ای مجاز / شرکت های </a:t>
            </a:r>
            <a:r>
              <a:rPr lang="fa-IR" dirty="0" smtClean="0"/>
              <a:t>خصوصی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29759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fa-IR" b="1" dirty="0"/>
              <a:t>1 </a:t>
            </a:r>
            <a:r>
              <a:rPr lang="fa-IR" dirty="0"/>
              <a:t>- </a:t>
            </a:r>
            <a:r>
              <a:rPr lang="fa-IR" b="1" dirty="0"/>
              <a:t>تعیین درجه خطر </a:t>
            </a:r>
            <a:r>
              <a:rPr lang="en-US" dirty="0"/>
              <a:t>HR </a:t>
            </a:r>
            <a:r>
              <a:rPr lang="en-US" b="1" dirty="0"/>
              <a:t>( </a:t>
            </a:r>
            <a:r>
              <a:rPr lang="en-US" dirty="0"/>
              <a:t>Hazard Rate </a:t>
            </a:r>
            <a:r>
              <a:rPr lang="en-US" b="1" dirty="0"/>
              <a:t>: </a:t>
            </a:r>
            <a:r>
              <a:rPr lang="en-US" b="1" dirty="0" smtClean="0"/>
              <a:t>)</a:t>
            </a:r>
            <a:endParaRPr lang="fa-IR" b="1" dirty="0" smtClean="0"/>
          </a:p>
          <a:p>
            <a:endParaRPr lang="fa-IR" b="1" dirty="0"/>
          </a:p>
          <a:p>
            <a:endParaRPr lang="fa-IR" b="1" dirty="0" smtClean="0"/>
          </a:p>
          <a:p>
            <a:pPr marL="109728" indent="0">
              <a:buNone/>
            </a:pPr>
            <a:r>
              <a:rPr lang="fa-IR" dirty="0"/>
              <a:t>پس از شناسایی مواد شیمیایی موجود یا مورد استفاده در واحد، درجه خطر </a:t>
            </a:r>
            <a:r>
              <a:rPr lang="en-US" dirty="0"/>
              <a:t>HR ( Hazard Rate (</a:t>
            </a:r>
            <a:r>
              <a:rPr lang="fa-IR" dirty="0"/>
              <a:t>هر کدام از آنها </a:t>
            </a:r>
            <a:r>
              <a:rPr lang="fa-IR" dirty="0" smtClean="0"/>
              <a:t>با توجه </a:t>
            </a:r>
            <a:r>
              <a:rPr lang="fa-IR" dirty="0"/>
              <a:t>به میزان سمیت یا مخاطرات ناشی از این مواد از طریق اثرات سمی یا عوارض زیان آور ماده شیمیایی </a:t>
            </a:r>
            <a:r>
              <a:rPr lang="fa-IR" dirty="0" smtClean="0"/>
              <a:t>(جدول 1 ) </a:t>
            </a:r>
            <a:r>
              <a:rPr lang="fa-IR" dirty="0"/>
              <a:t>تعیین می گردد.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</a:t>
            </a:r>
            <a:r>
              <a:rPr lang="fa-IR" sz="3200" dirty="0" smtClean="0"/>
              <a:t>شیمیایی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169394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9552" y="2204865"/>
            <a:ext cx="8229600" cy="3672408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1 . اشخاص حقیقی و حقوقی مجاز ارائه دهنده خدمات بهداشت حرفه ای بایستی تا حد امکان قبل از انجام </a:t>
            </a:r>
            <a:r>
              <a:rPr lang="fa-IR" dirty="0" smtClean="0"/>
              <a:t>نمونه برداری </a:t>
            </a:r>
            <a:r>
              <a:rPr lang="fa-IR" dirty="0"/>
              <a:t>از عوامل زیان آور شیمیایی با بررسی سوابق، مستندات و فهرست مواد شیمیایی موجود در </a:t>
            </a:r>
            <a:r>
              <a:rPr lang="fa-IR" dirty="0" smtClean="0"/>
              <a:t>کارگاه عوامل </a:t>
            </a:r>
            <a:r>
              <a:rPr lang="fa-IR" dirty="0"/>
              <a:t>موجود در محیط کار را که توسط بازرسان بهداشت حرفه ای شناسایی و گزارش شده را طبق </a:t>
            </a:r>
            <a:r>
              <a:rPr lang="fa-IR" dirty="0" smtClean="0"/>
              <a:t>روش استاندارد </a:t>
            </a:r>
            <a:r>
              <a:rPr lang="fa-IR" dirty="0"/>
              <a:t>نمونه برداری و آنالیز نمونه های شیمیایی را بررسی نمایند و در صورت امکان پذیر بودن </a:t>
            </a:r>
            <a:r>
              <a:rPr lang="fa-IR" dirty="0" smtClean="0"/>
              <a:t>آنالیزنمونه </a:t>
            </a:r>
            <a:r>
              <a:rPr lang="fa-IR" dirty="0"/>
              <a:t>نسبت به تهیه نمونه اقدام شود.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نقش ارائه دهندگان خدمات بهداشت حرفه ای مجاز / شرکت های خصوصی</a:t>
            </a:r>
          </a:p>
        </p:txBody>
      </p:sp>
    </p:spTree>
    <p:extLst>
      <p:ext uri="{BB962C8B-B14F-4D97-AF65-F5344CB8AC3E}">
        <p14:creationId xmlns:p14="http://schemas.microsoft.com/office/powerpoint/2010/main" val="29134394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13376"/>
            <a:ext cx="8229600" cy="3747872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2 . ارائه دهندگان خدمات بهداشت حرفه ای موظفند توصیه های لازم در ارتباط با آماده سازی، حمل، </a:t>
            </a:r>
            <a:r>
              <a:rPr lang="fa-IR" dirty="0" smtClean="0"/>
              <a:t>نگهداری، بستر </a:t>
            </a:r>
            <a:r>
              <a:rPr lang="fa-IR" dirty="0"/>
              <a:t>جمع آوری نمونه ها، دبی نمونه برداری، حداقل و حداکثر حجم هوای نمونه برداری، مداخله گرها، </a:t>
            </a:r>
            <a:r>
              <a:rPr lang="fa-IR" dirty="0" smtClean="0"/>
              <a:t>تکنیک های </a:t>
            </a:r>
            <a:r>
              <a:rPr lang="fa-IR" dirty="0"/>
              <a:t>آنالیز مندرج در روش های استاندارد نمونه برداری و آنالیز را رعایت نمایند.</a:t>
            </a:r>
          </a:p>
          <a:p>
            <a:pPr marL="109728" indent="0" algn="just">
              <a:buNone/>
            </a:pPr>
            <a:r>
              <a:rPr lang="fa-IR" dirty="0"/>
              <a:t>3 . قبل از ارسال گزارش سنجش های انجام شده برای کارفرما می بایست یک نسخه از فایل الکترونیکی </a:t>
            </a:r>
            <a:r>
              <a:rPr lang="fa-IR" dirty="0" smtClean="0"/>
              <a:t>گزارشات به </a:t>
            </a:r>
            <a:r>
              <a:rPr lang="fa-IR" dirty="0"/>
              <a:t>مرکز بهداشتی درمانی یا مرجع صدور مجوز ارسال گردد.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نقش ارائه دهندگان خدمات بهداشت حرفه ای مجاز / شرکت های خصوصی</a:t>
            </a:r>
          </a:p>
        </p:txBody>
      </p:sp>
    </p:spTree>
    <p:extLst>
      <p:ext uri="{BB962C8B-B14F-4D97-AF65-F5344CB8AC3E}">
        <p14:creationId xmlns:p14="http://schemas.microsoft.com/office/powerpoint/2010/main" val="169708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777472"/>
            <a:ext cx="8229600" cy="2883776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4 . در صورت تایید گزارش سنجش های انجام شده توسط مرکز بهداشتی مربوطه این گزارش می بایست </a:t>
            </a:r>
            <a:r>
              <a:rPr lang="fa-IR" dirty="0" smtClean="0"/>
              <a:t>به کارفرما </a:t>
            </a:r>
            <a:r>
              <a:rPr lang="fa-IR" dirty="0"/>
              <a:t>ارسال </a:t>
            </a:r>
            <a:r>
              <a:rPr lang="fa-IR" dirty="0" smtClean="0"/>
              <a:t>گردد. </a:t>
            </a:r>
          </a:p>
          <a:p>
            <a:pPr marL="109728" indent="0" algn="just">
              <a:buNone/>
            </a:pPr>
            <a:r>
              <a:rPr lang="fa-IR" dirty="0" smtClean="0"/>
              <a:t>5 </a:t>
            </a:r>
            <a:r>
              <a:rPr lang="fa-IR" dirty="0"/>
              <a:t>. آزمایشگاه ها / ارائه دهندگان خدمات بهداشت حرفه ای موظفند نتایج آنالیز نمونه های دریافتی را بر </a:t>
            </a:r>
            <a:r>
              <a:rPr lang="fa-IR" dirty="0" smtClean="0"/>
              <a:t>اساس حداکثر </a:t>
            </a:r>
            <a:r>
              <a:rPr lang="fa-IR" dirty="0"/>
              <a:t>زمانی که در روش استاندارد مورد قبول می باشد پس از دریافت این نمونه ها ارسال نمایند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نقش ارائه دهندگان خدمات بهداشت حرفه ای مجاز / شرکت های خصوصی</a:t>
            </a:r>
          </a:p>
        </p:txBody>
      </p:sp>
    </p:spTree>
    <p:extLst>
      <p:ext uri="{BB962C8B-B14F-4D97-AF65-F5344CB8AC3E}">
        <p14:creationId xmlns:p14="http://schemas.microsoft.com/office/powerpoint/2010/main" val="185459984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057392"/>
            <a:ext cx="8229600" cy="4107912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6 مسئول فنی شرکت ها موظفند جهت نظارت بر طرحهای کنترلی یا حذف عوامل زیان آور محیط کار، بررسی </a:t>
            </a:r>
            <a:r>
              <a:rPr lang="fa-IR" dirty="0" smtClean="0"/>
              <a:t>. و </a:t>
            </a:r>
            <a:r>
              <a:rPr lang="fa-IR" dirty="0"/>
              <a:t>تجزیه و تحلیل نهایی و تأیید و امضاء آنها حضور فیزیکی در محل کارگاه و شرکت داشته باشند.</a:t>
            </a:r>
          </a:p>
          <a:p>
            <a:pPr marL="109728" indent="0" algn="just">
              <a:buNone/>
            </a:pPr>
            <a:r>
              <a:rPr lang="fa-IR" dirty="0"/>
              <a:t>7 . مسئول فنی شرکت موظف است بر اجرای به موقع ارائه خدمات متناسب با زمان پیش بینی شده در </a:t>
            </a:r>
            <a:r>
              <a:rPr lang="fa-IR" dirty="0" smtClean="0"/>
              <a:t>قراردادنظارت </a:t>
            </a:r>
            <a:r>
              <a:rPr lang="fa-IR" dirty="0"/>
              <a:t>نماید.</a:t>
            </a:r>
          </a:p>
          <a:p>
            <a:pPr marL="109728" indent="0" algn="just">
              <a:buNone/>
            </a:pPr>
            <a:r>
              <a:rPr lang="fa-IR" dirty="0"/>
              <a:t>8 . ثبت خدمات ارائه شده در زمینه ی سنجش ها و اقدامات کنترلی در سامانه مربوطه</a:t>
            </a:r>
          </a:p>
          <a:p>
            <a:pPr marL="109728" indent="0" algn="just">
              <a:buNone/>
            </a:pPr>
            <a:r>
              <a:rPr lang="fa-IR" dirty="0"/>
              <a:t>9 . آموزش پرسنل تخصصی مربوطه.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نقش ارائه دهندگان خدمات بهداشت حرفه ای مجاز / شرکت های خصوصی</a:t>
            </a:r>
          </a:p>
        </p:txBody>
      </p:sp>
    </p:spTree>
    <p:extLst>
      <p:ext uri="{BB962C8B-B14F-4D97-AF65-F5344CB8AC3E}">
        <p14:creationId xmlns:p14="http://schemas.microsoft.com/office/powerpoint/2010/main" val="365133935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400" dirty="0"/>
              <a:t>نقش کارگران</a:t>
            </a:r>
            <a:endParaRPr lang="fa-I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7" r="-1"/>
          <a:stretch/>
        </p:blipFill>
        <p:spPr bwMode="auto">
          <a:xfrm>
            <a:off x="2627784" y="2276872"/>
            <a:ext cx="3666369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461954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29400"/>
            <a:ext cx="8229600" cy="3315824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بر اساس تبصره 2 ماده 95 قانون کار چنانچه کارفرمایان برای حفاظت فنی و بهداشت کار وسایل و امکانات لازم </a:t>
            </a:r>
            <a:r>
              <a:rPr lang="fa-IR" dirty="0" smtClean="0"/>
              <a:t>را در </a:t>
            </a:r>
            <a:r>
              <a:rPr lang="fa-IR" dirty="0"/>
              <a:t>اختیار کارگر قرار داده باشند و کارگر با وجود آموزش های لازم و تذکرات قبلی بدون توجه به دستورالعمل </a:t>
            </a:r>
            <a:r>
              <a:rPr lang="fa-IR" dirty="0" smtClean="0"/>
              <a:t>و مقررات </a:t>
            </a:r>
            <a:r>
              <a:rPr lang="fa-IR" dirty="0"/>
              <a:t>موجود از آنها استفاده ننماید کارفرما در قبال وی مسئولیتی نخواهد داشت لذا کارگران موظفند نکات ذیل </a:t>
            </a:r>
            <a:r>
              <a:rPr lang="fa-IR" dirty="0" smtClean="0"/>
              <a:t>را برای </a:t>
            </a:r>
            <a:r>
              <a:rPr lang="fa-IR" dirty="0"/>
              <a:t>کاهش مواجهه با عوامل مخاطره آمیز رعایت نمایند: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6000" dirty="0"/>
              <a:t>نقش کارگران</a:t>
            </a:r>
          </a:p>
        </p:txBody>
      </p:sp>
    </p:spTree>
    <p:extLst>
      <p:ext uri="{BB962C8B-B14F-4D97-AF65-F5344CB8AC3E}">
        <p14:creationId xmlns:p14="http://schemas.microsoft.com/office/powerpoint/2010/main" val="268670583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29400"/>
            <a:ext cx="8229600" cy="3819880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1 . به آموزش هایی که توسط کارفرمایان، بهورزان، کارشناسان بهداشت حرفه ای، پزشکان، </a:t>
            </a:r>
            <a:r>
              <a:rPr lang="fa-IR" dirty="0" smtClean="0"/>
              <a:t>کارشناسان جهاد </a:t>
            </a:r>
            <a:r>
              <a:rPr lang="fa-IR" dirty="0"/>
              <a:t>کشاورزی ارائه می شود توجه نموده و چنانچه مطالب آموزش داده شده را بطور کامل و </a:t>
            </a:r>
            <a:r>
              <a:rPr lang="fa-IR" dirty="0" smtClean="0"/>
              <a:t>صحیح درک </a:t>
            </a:r>
            <a:r>
              <a:rPr lang="fa-IR" dirty="0"/>
              <a:t>نکند و یا در نحوه اجرای آن ابهام داشته باشد باید درباره آن سوال کرده و تا روشن شدن </a:t>
            </a:r>
            <a:r>
              <a:rPr lang="fa-IR" dirty="0" smtClean="0"/>
              <a:t>مطلب و </a:t>
            </a:r>
            <a:r>
              <a:rPr lang="fa-IR" dirty="0"/>
              <a:t>رفع ابهام موضوع را پیگیری نماید.</a:t>
            </a:r>
          </a:p>
          <a:p>
            <a:pPr marL="109728" indent="0" algn="just">
              <a:buNone/>
            </a:pPr>
            <a:r>
              <a:rPr lang="fa-IR" dirty="0"/>
              <a:t>2 . از وسایل حفاظتی به ترتیبی که آموزش داده شده است استفاده نماید.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کارگران</a:t>
            </a:r>
          </a:p>
        </p:txBody>
      </p:sp>
    </p:spTree>
    <p:extLst>
      <p:ext uri="{BB962C8B-B14F-4D97-AF65-F5344CB8AC3E}">
        <p14:creationId xmlns:p14="http://schemas.microsoft.com/office/powerpoint/2010/main" val="29086013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057392"/>
            <a:ext cx="8229600" cy="3891888"/>
          </a:xfrm>
        </p:spPr>
        <p:txBody>
          <a:bodyPr/>
          <a:lstStyle/>
          <a:p>
            <a:pPr marL="109728" indent="0" algn="just">
              <a:buNone/>
            </a:pPr>
            <a:r>
              <a:rPr lang="fa-IR" dirty="0"/>
              <a:t>3 . برای کار ایمن با مواد شیمیایی مطابق </a:t>
            </a:r>
            <a:r>
              <a:rPr lang="fa-IR" dirty="0" smtClean="0"/>
              <a:t>آموزش‌های </a:t>
            </a:r>
            <a:r>
              <a:rPr lang="fa-IR" dirty="0"/>
              <a:t>داده شده عمل نماید و به ترتیبی که آموزش داده </a:t>
            </a:r>
            <a:r>
              <a:rPr lang="fa-IR" dirty="0" smtClean="0"/>
              <a:t>شده اقدام </a:t>
            </a:r>
            <a:r>
              <a:rPr lang="fa-IR" dirty="0"/>
              <a:t>نمایند.</a:t>
            </a:r>
          </a:p>
          <a:p>
            <a:pPr marL="109728" indent="0" algn="just">
              <a:buNone/>
            </a:pPr>
            <a:r>
              <a:rPr lang="fa-IR" dirty="0"/>
              <a:t>4 . به محض بروز هر گونه نقص یا خرابی در هر یک از وسایل کار و یا تجهیزات حفاظت فردی مراتب </a:t>
            </a:r>
            <a:r>
              <a:rPr lang="fa-IR" dirty="0" smtClean="0"/>
              <a:t>را </a:t>
            </a:r>
            <a:r>
              <a:rPr lang="fa-IR" dirty="0" smtClean="0"/>
              <a:t>فوراً </a:t>
            </a:r>
            <a:r>
              <a:rPr lang="fa-IR" dirty="0"/>
              <a:t>برای رفع نقص و خرابی به کارفرما اطلاع دهد.</a:t>
            </a:r>
          </a:p>
          <a:p>
            <a:pPr marL="109728" indent="0" algn="just">
              <a:buNone/>
            </a:pPr>
            <a:r>
              <a:rPr lang="fa-IR" dirty="0"/>
              <a:t>5 . به محض بروز علائم مسمومیت یا مصدومیت، جهت تأمین معالجات پزشکی به کارفرما اطلاع دهند </a:t>
            </a:r>
            <a:r>
              <a:rPr lang="fa-IR" dirty="0" smtClean="0"/>
              <a:t>و نسبت </a:t>
            </a:r>
            <a:r>
              <a:rPr lang="fa-IR" dirty="0"/>
              <a:t>به انجام </a:t>
            </a:r>
            <a:r>
              <a:rPr lang="fa-IR" dirty="0" smtClean="0"/>
              <a:t>کمک‌های </a:t>
            </a:r>
            <a:r>
              <a:rPr lang="fa-IR" dirty="0"/>
              <a:t>اولیه که آموزش دیده است اقدام نماید.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نقش کارگران</a:t>
            </a:r>
          </a:p>
        </p:txBody>
      </p:sp>
    </p:spTree>
    <p:extLst>
      <p:ext uri="{BB962C8B-B14F-4D97-AF65-F5344CB8AC3E}">
        <p14:creationId xmlns:p14="http://schemas.microsoft.com/office/powerpoint/2010/main" val="188956986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" y="17578"/>
            <a:ext cx="9138501" cy="6840422"/>
          </a:xfrm>
        </p:spPr>
      </p:pic>
    </p:spTree>
    <p:extLst>
      <p:ext uri="{BB962C8B-B14F-4D97-AF65-F5344CB8AC3E}">
        <p14:creationId xmlns:p14="http://schemas.microsoft.com/office/powerpoint/2010/main" val="879761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7" t="20239" r="24422" b="6250"/>
          <a:stretch/>
        </p:blipFill>
        <p:spPr bwMode="auto">
          <a:xfrm>
            <a:off x="-14649" y="0"/>
            <a:ext cx="9158649" cy="5756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416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fa-IR" b="1" dirty="0"/>
              <a:t>تعیین درجه مواجهه </a:t>
            </a:r>
            <a:r>
              <a:rPr lang="fa-IR" dirty="0"/>
              <a:t>- </a:t>
            </a:r>
            <a:r>
              <a:rPr lang="en-US" dirty="0"/>
              <a:t>ER </a:t>
            </a:r>
            <a:r>
              <a:rPr lang="en-US" b="1" dirty="0"/>
              <a:t>( </a:t>
            </a:r>
            <a:r>
              <a:rPr lang="en-US" dirty="0"/>
              <a:t>Exposure Rate </a:t>
            </a:r>
            <a:r>
              <a:rPr lang="en-US" b="1" dirty="0"/>
              <a:t>: </a:t>
            </a:r>
            <a:r>
              <a:rPr lang="en-US" b="1" dirty="0" smtClean="0"/>
              <a:t>)</a:t>
            </a:r>
            <a:endParaRPr lang="fa-IR" b="1" dirty="0" smtClean="0"/>
          </a:p>
          <a:p>
            <a:endParaRPr lang="fa-IR" b="1" dirty="0"/>
          </a:p>
          <a:p>
            <a:endParaRPr lang="en-US" b="1" dirty="0" smtClean="0"/>
          </a:p>
          <a:p>
            <a:pPr marL="109728" indent="0">
              <a:buNone/>
            </a:pPr>
            <a:r>
              <a:rPr lang="fa-IR" dirty="0" smtClean="0"/>
              <a:t>درجه مواجهه </a:t>
            </a:r>
            <a:r>
              <a:rPr lang="en-US" dirty="0" smtClean="0"/>
              <a:t>ER ( Exposure Rate ) </a:t>
            </a:r>
            <a:r>
              <a:rPr lang="fa-IR" dirty="0" smtClean="0"/>
              <a:t>هر یک از آلاینده های شیمیایی با استفاده از نتایج اندازه گیری آلاینده (سطح </a:t>
            </a:r>
            <a:r>
              <a:rPr lang="fa-IR" dirty="0"/>
              <a:t>مواجهه </a:t>
            </a:r>
            <a:r>
              <a:rPr lang="fa-IR" dirty="0" smtClean="0"/>
              <a:t>واقعی) </a:t>
            </a:r>
            <a:r>
              <a:rPr lang="fa-IR" dirty="0"/>
              <a:t>و نیز حدود تماس مجاز مواجهه شغلی به دست می آید. میانگین مواجهه هفتگی با </a:t>
            </a:r>
            <a:r>
              <a:rPr lang="fa-IR" dirty="0" smtClean="0"/>
              <a:t>مواد شیمیایی </a:t>
            </a:r>
            <a:r>
              <a:rPr lang="en-US" dirty="0"/>
              <a:t>E </a:t>
            </a:r>
            <a:r>
              <a:rPr lang="fa-IR" dirty="0"/>
              <a:t>از فرمول زیر تعیین می گردد: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</p:spTree>
    <p:extLst>
      <p:ext uri="{BB962C8B-B14F-4D97-AF65-F5344CB8AC3E}">
        <p14:creationId xmlns:p14="http://schemas.microsoft.com/office/powerpoint/2010/main" val="3256784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2650045"/>
            <a:ext cx="8229600" cy="4525963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fa-IR" dirty="0"/>
              <a:t>که در آن:</a:t>
            </a:r>
          </a:p>
          <a:p>
            <a:pPr marL="109728" indent="0">
              <a:buNone/>
            </a:pPr>
            <a:r>
              <a:rPr lang="en-US" dirty="0"/>
              <a:t>E : </a:t>
            </a:r>
            <a:r>
              <a:rPr lang="fa-IR" dirty="0"/>
              <a:t>میزان مواجهه هفتگی بر حسب پی پی ام یا میلی گرم بر متر مکعب</a:t>
            </a:r>
          </a:p>
          <a:p>
            <a:pPr marL="109728" indent="0">
              <a:buNone/>
            </a:pPr>
            <a:r>
              <a:rPr lang="en-US" dirty="0"/>
              <a:t>F : </a:t>
            </a:r>
            <a:r>
              <a:rPr lang="fa-IR" dirty="0"/>
              <a:t>تعداد دفعات مواجهه در هفته</a:t>
            </a:r>
          </a:p>
          <a:p>
            <a:pPr marL="109728" indent="0">
              <a:buNone/>
            </a:pPr>
            <a:r>
              <a:rPr lang="en-US" dirty="0"/>
              <a:t>M: </a:t>
            </a:r>
            <a:r>
              <a:rPr lang="fa-IR" dirty="0"/>
              <a:t>میزان مواجهه بر حسب پی پی ام یا میلی گرم بر متر مکعب</a:t>
            </a:r>
          </a:p>
          <a:p>
            <a:pPr marL="109728" indent="0">
              <a:buNone/>
            </a:pPr>
            <a:r>
              <a:rPr lang="en-US" dirty="0"/>
              <a:t>W : </a:t>
            </a:r>
            <a:r>
              <a:rPr lang="fa-IR" dirty="0"/>
              <a:t>میانگین ساعت کاری در هفته </a:t>
            </a:r>
            <a:r>
              <a:rPr lang="fa-IR" dirty="0" smtClean="0"/>
              <a:t>( </a:t>
            </a:r>
            <a:r>
              <a:rPr lang="fa-IR" dirty="0"/>
              <a:t>40 </a:t>
            </a:r>
            <a:r>
              <a:rPr lang="fa-IR" dirty="0" smtClean="0"/>
              <a:t>ساعت)</a:t>
            </a:r>
            <a:endParaRPr lang="fa-IR" dirty="0"/>
          </a:p>
          <a:p>
            <a:pPr marL="109728" indent="0">
              <a:buNone/>
            </a:pPr>
            <a:r>
              <a:rPr lang="en-US" dirty="0"/>
              <a:t>D : </a:t>
            </a:r>
            <a:r>
              <a:rPr lang="fa-IR" dirty="0"/>
              <a:t>میانگین زمان هر مواجهه بر حسب ساعت</a:t>
            </a:r>
          </a:p>
          <a:p>
            <a:pPr marL="109728" indent="0">
              <a:buNone/>
            </a:pPr>
            <a:r>
              <a:rPr lang="fa-IR" dirty="0"/>
              <a:t>از تقسیم میزان مواجهه هفتگی یعنی </a:t>
            </a:r>
            <a:r>
              <a:rPr lang="en-US" dirty="0"/>
              <a:t>E </a:t>
            </a:r>
            <a:r>
              <a:rPr lang="fa-IR" dirty="0"/>
              <a:t>بر حد مجاز مواجهه شغلی میزان درجه مواجهه </a:t>
            </a:r>
            <a:r>
              <a:rPr lang="en-US" dirty="0"/>
              <a:t>ER </a:t>
            </a:r>
            <a:r>
              <a:rPr lang="fa-IR" dirty="0"/>
              <a:t>از طریق جدول 2</a:t>
            </a:r>
          </a:p>
          <a:p>
            <a:pPr marL="109728" indent="0">
              <a:buNone/>
            </a:pPr>
            <a:r>
              <a:rPr lang="fa-IR" dirty="0"/>
              <a:t>بدست می آید.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96" t="21428" r="48732" b="62910"/>
          <a:stretch/>
        </p:blipFill>
        <p:spPr bwMode="auto">
          <a:xfrm>
            <a:off x="2195736" y="1504368"/>
            <a:ext cx="2894216" cy="16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3232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3200" dirty="0"/>
              <a:t>راهنمای ارزیابی ریسک بهداشتی آلاینده های شیمیایی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9" t="32937" r="40897" b="20901"/>
          <a:stretch/>
        </p:blipFill>
        <p:spPr bwMode="auto">
          <a:xfrm>
            <a:off x="1115616" y="1196752"/>
            <a:ext cx="6696744" cy="521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3454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518</TotalTime>
  <Words>4029</Words>
  <Application>Microsoft Office PowerPoint</Application>
  <PresentationFormat>On-screen Show (4:3)</PresentationFormat>
  <Paragraphs>234</Paragraphs>
  <Slides>58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Concourse</vt:lpstr>
      <vt:lpstr>راهنمای ارزیابی ریسک مواد شیمیایی در محیط کار</vt:lpstr>
      <vt:lpstr>PowerPoint Presentation</vt:lpstr>
      <vt:lpstr>مقدمه</vt:lpstr>
      <vt:lpstr>مراحل ارزیابی ریسک</vt:lpstr>
      <vt:lpstr>راهنمای ارزیابی ریسک بهداشتی آلاینده های شیمیایی</vt:lpstr>
      <vt:lpstr>PowerPoint Presentation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راهنمای ارزیابی ریسک بهداشتی آلاینده های شیمیایی</vt:lpstr>
      <vt:lpstr>تبیین نقش کارفرمایان، کارگران و بازرسان جهت ارزیابی ریسک</vt:lpstr>
      <vt:lpstr>نقش کارفرمایان </vt:lpstr>
      <vt:lpstr>نقش کارفرمایان </vt:lpstr>
      <vt:lpstr>نقش کارفرمایان </vt:lpstr>
      <vt:lpstr>نقش کارفرمایان </vt:lpstr>
      <vt:lpstr>سایر نکاتی که باید توسط کارفرمایان مورد توجه قرار گیرد</vt:lpstr>
      <vt:lpstr>سایر نکاتی که باید توسط کارفرمایان مورد توجه قرار گیرد</vt:lpstr>
      <vt:lpstr>سایر نکاتی که باید توسط کارفرمایان مورد توجه قرار گیرد</vt:lpstr>
      <vt:lpstr>سایر نکاتی که باید توسط کارفرمایان مورد توجه قرار گیرد</vt:lpstr>
      <vt:lpstr>سایر نکاتی که باید توسط کارفرمایان مورد توجه قرار گیرد</vt:lpstr>
      <vt:lpstr>سایر نکاتی که باید توسط کارفرمایان مورد توجه قرار گیرد</vt:lpstr>
      <vt:lpstr>وضعیت نمونه برداری/ تکرار نمونه برداری و سایر وظایف مربوطه</vt:lpstr>
      <vt:lpstr>وضعیت نمونه برداری/ تکرار نمونه برداری و سایر وظایف مربوطه</vt:lpstr>
      <vt:lpstr>وضعیت نمونه برداری/ تکرار نمونه برداری و سایر وظایف مربوطه</vt:lpstr>
      <vt:lpstr>وضعیت نمونه برداری/ تکرار نمونه برداری و سایر وظایف مربوطه</vt:lpstr>
      <vt:lpstr>وضعیت نمونه برداری/ تکرار نمونه برداری و سایر وظایف مربوطه</vt:lpstr>
      <vt:lpstr>وضعیت نمونه برداری/ تکرار نمونه برداری و سایر وظایف مربوطه</vt:lpstr>
      <vt:lpstr>وضعیت نمونه برداری/ تکرار نمونه برداری و سایر وظایف مربوطه</vt:lpstr>
      <vt:lpstr>نقش بازرسان بهداشت حرفه ای</vt:lpstr>
      <vt:lpstr>نقش بازرسان بهداشت حرفه ای</vt:lpstr>
      <vt:lpstr>نقش بازرسان بهداشت حرفه ای</vt:lpstr>
      <vt:lpstr>نقش بازرسان بهداشت حرفه ای</vt:lpstr>
      <vt:lpstr>نقش بازرسان بهداشت حرفه ای</vt:lpstr>
      <vt:lpstr>نقش بازرسان بهداشت حرفه ای</vt:lpstr>
      <vt:lpstr>نقش بازرسان بهداشت حرفه ای</vt:lpstr>
      <vt:lpstr>نقش بازرسان بهداشت حرفه ای</vt:lpstr>
      <vt:lpstr>نقش بازرسان بهداشت حرفه ای</vt:lpstr>
      <vt:lpstr>نقش ارائه دهندگان خدمات بهداشت حرفه ای مجاز / شرکت های خصوصی</vt:lpstr>
      <vt:lpstr>نقش ارائه دهندگان خدمات بهداشت حرفه ای مجاز / شرکت های خصوصی</vt:lpstr>
      <vt:lpstr>نقش ارائه دهندگان خدمات بهداشت حرفه ای مجاز / شرکت های خصوصی</vt:lpstr>
      <vt:lpstr>نقش ارائه دهندگان خدمات بهداشت حرفه ای مجاز / شرکت های خصوصی</vt:lpstr>
      <vt:lpstr>نقش ارائه دهندگان خدمات بهداشت حرفه ای مجاز / شرکت های خصوصی</vt:lpstr>
      <vt:lpstr>نقش ارائه دهندگان خدمات بهداشت حرفه ای مجاز / شرکت های خصوصی</vt:lpstr>
      <vt:lpstr>نقش کارگران</vt:lpstr>
      <vt:lpstr>نقش کارگران</vt:lpstr>
      <vt:lpstr>نقش کارگران</vt:lpstr>
      <vt:lpstr>نقش کارگران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راهنمای ارزیابی ریسک مواد شیمیایی در محیط کار</dc:title>
  <dc:creator>jbarazande</dc:creator>
  <cp:lastModifiedBy>jbarazande</cp:lastModifiedBy>
  <cp:revision>108</cp:revision>
  <dcterms:created xsi:type="dcterms:W3CDTF">2022-04-05T05:49:14Z</dcterms:created>
  <dcterms:modified xsi:type="dcterms:W3CDTF">2022-04-06T06:25:55Z</dcterms:modified>
</cp:coreProperties>
</file>