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4.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5.xml" ContentType="application/vnd.openxmlformats-officedocument.themeOverride+xml"/>
  <Override PartName="/ppt/drawings/drawing2.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6.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7.xml" ContentType="application/vnd.openxmlformats-officedocument.themeOverr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8.xml" ContentType="application/vnd.openxmlformats-officedocument.themeOverr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9.xml" ContentType="application/vnd.openxmlformats-officedocument.themeOverr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0.xml" ContentType="application/vnd.openxmlformats-officedocument.themeOverr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1.xml" ContentType="application/vnd.openxmlformats-officedocument.themeOverr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2.xml" ContentType="application/vnd.openxmlformats-officedocument.themeOverr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3.xml" ContentType="application/vnd.openxmlformats-officedocument.themeOverr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4.xml" ContentType="application/vnd.openxmlformats-officedocument.themeOverr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5.xml" ContentType="application/vnd.openxmlformats-officedocument.themeOverr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6.xml" ContentType="application/vnd.openxmlformats-officedocument.themeOverr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7.xml" ContentType="application/vnd.openxmlformats-officedocument.themeOverr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8.xml" ContentType="application/vnd.openxmlformats-officedocument.themeOverr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9.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61" r:id="rId2"/>
  </p:sldMasterIdLst>
  <p:notesMasterIdLst>
    <p:notesMasterId r:id="rId50"/>
  </p:notesMasterIdLst>
  <p:sldIdLst>
    <p:sldId id="256" r:id="rId3"/>
    <p:sldId id="267" r:id="rId4"/>
    <p:sldId id="288" r:id="rId5"/>
    <p:sldId id="344" r:id="rId6"/>
    <p:sldId id="303" r:id="rId7"/>
    <p:sldId id="350" r:id="rId8"/>
    <p:sldId id="340" r:id="rId9"/>
    <p:sldId id="304" r:id="rId10"/>
    <p:sldId id="354" r:id="rId11"/>
    <p:sldId id="355" r:id="rId12"/>
    <p:sldId id="357" r:id="rId13"/>
    <p:sldId id="306" r:id="rId14"/>
    <p:sldId id="345" r:id="rId15"/>
    <p:sldId id="289" r:id="rId16"/>
    <p:sldId id="300" r:id="rId17"/>
    <p:sldId id="291" r:id="rId18"/>
    <p:sldId id="292" r:id="rId19"/>
    <p:sldId id="356" r:id="rId20"/>
    <p:sldId id="307" r:id="rId21"/>
    <p:sldId id="308" r:id="rId22"/>
    <p:sldId id="309" r:id="rId23"/>
    <p:sldId id="310" r:id="rId24"/>
    <p:sldId id="313" r:id="rId25"/>
    <p:sldId id="314" r:id="rId26"/>
    <p:sldId id="315" r:id="rId27"/>
    <p:sldId id="316" r:id="rId28"/>
    <p:sldId id="295" r:id="rId29"/>
    <p:sldId id="297" r:id="rId30"/>
    <p:sldId id="318" r:id="rId31"/>
    <p:sldId id="319" r:id="rId32"/>
    <p:sldId id="334" r:id="rId33"/>
    <p:sldId id="321" r:id="rId34"/>
    <p:sldId id="323" r:id="rId35"/>
    <p:sldId id="325" r:id="rId36"/>
    <p:sldId id="324" r:id="rId37"/>
    <p:sldId id="327" r:id="rId38"/>
    <p:sldId id="328" r:id="rId39"/>
    <p:sldId id="329" r:id="rId40"/>
    <p:sldId id="330" r:id="rId41"/>
    <p:sldId id="337" r:id="rId42"/>
    <p:sldId id="275" r:id="rId43"/>
    <p:sldId id="264" r:id="rId44"/>
    <p:sldId id="270" r:id="rId45"/>
    <p:sldId id="272" r:id="rId46"/>
    <p:sldId id="271" r:id="rId47"/>
    <p:sldId id="273" r:id="rId48"/>
    <p:sldId id="301"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C38F82F-D973-43E3-B617-116DC05B2C58}">
          <p14:sldIdLst>
            <p14:sldId id="256"/>
            <p14:sldId id="267"/>
            <p14:sldId id="288"/>
            <p14:sldId id="344"/>
            <p14:sldId id="303"/>
            <p14:sldId id="350"/>
            <p14:sldId id="340"/>
            <p14:sldId id="304"/>
            <p14:sldId id="354"/>
            <p14:sldId id="355"/>
            <p14:sldId id="357"/>
            <p14:sldId id="306"/>
            <p14:sldId id="345"/>
          </p14:sldIdLst>
        </p14:section>
        <p14:section name="Untitled Section" id="{E469BBB6-70BE-4778-8B3F-7841B1A86833}">
          <p14:sldIdLst>
            <p14:sldId id="289"/>
            <p14:sldId id="300"/>
            <p14:sldId id="291"/>
            <p14:sldId id="292"/>
            <p14:sldId id="356"/>
            <p14:sldId id="307"/>
            <p14:sldId id="308"/>
            <p14:sldId id="309"/>
            <p14:sldId id="310"/>
            <p14:sldId id="313"/>
            <p14:sldId id="314"/>
            <p14:sldId id="315"/>
            <p14:sldId id="316"/>
            <p14:sldId id="295"/>
            <p14:sldId id="297"/>
            <p14:sldId id="318"/>
            <p14:sldId id="319"/>
            <p14:sldId id="334"/>
            <p14:sldId id="321"/>
            <p14:sldId id="323"/>
            <p14:sldId id="325"/>
            <p14:sldId id="324"/>
            <p14:sldId id="327"/>
            <p14:sldId id="328"/>
            <p14:sldId id="329"/>
            <p14:sldId id="330"/>
            <p14:sldId id="337"/>
            <p14:sldId id="275"/>
            <p14:sldId id="264"/>
            <p14:sldId id="270"/>
            <p14:sldId id="272"/>
            <p14:sldId id="271"/>
            <p14:sldId id="273"/>
            <p14:sldId id="30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R.I" initials="A" lastIdx="2" clrIdx="0">
    <p:extLst>
      <p:ext uri="{19B8F6BF-5375-455C-9EA6-DF929625EA0E}">
        <p15:presenceInfo xmlns:p15="http://schemas.microsoft.com/office/powerpoint/2012/main" userId="A.R.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3BE"/>
    <a:srgbClr val="1D3A00"/>
    <a:srgbClr val="FFCCCC"/>
    <a:srgbClr val="F8025A"/>
    <a:srgbClr val="FFE4B3"/>
    <a:srgbClr val="EE006C"/>
    <a:srgbClr val="FFAD19"/>
    <a:srgbClr val="CC8300"/>
    <a:srgbClr val="663300"/>
    <a:srgbClr val="3A1D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294" y="108"/>
      </p:cViewPr>
      <p:guideLst>
        <p:guide orient="horz" pos="216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oleObject" Target="../embeddings/oleObject1.bin"/></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1.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2.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oleObject" Target="../embeddings/oleObject2.bin"/></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oleObject" Target="../embeddings/oleObject3.bin"/></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oleObject" Target="../embeddings/oleObject4.bin"/></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3.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oleObject" Target="../embeddings/oleObject5.bin"/></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4.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2.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0371421937319418E-2"/>
          <c:y val="9.0740061162079527E-2"/>
          <c:w val="0.9317391317126793"/>
          <c:h val="0.70405980442769289"/>
        </c:manualLayout>
      </c:layout>
      <c:barChart>
        <c:barDir val="col"/>
        <c:grouping val="clustered"/>
        <c:varyColors val="0"/>
        <c:ser>
          <c:idx val="0"/>
          <c:order val="0"/>
          <c:tx>
            <c:strRef>
              <c:f>Sheet1!$M$45</c:f>
              <c:strCache>
                <c:ptCount val="1"/>
                <c:pt idx="0">
                  <c:v>پوشش مراقبت 12 ماهه4خدمت داشبورد</c:v>
                </c:pt>
              </c:strCache>
            </c:strRef>
          </c:tx>
          <c:spPr>
            <a:solidFill>
              <a:schemeClr val="accent1"/>
            </a:solidFill>
            <a:ln>
              <a:solidFill>
                <a:sysClr val="windowText" lastClr="000000"/>
              </a:solidFill>
            </a:ln>
            <a:effectLst/>
          </c:spPr>
          <c:invertIfNegative val="0"/>
          <c:dPt>
            <c:idx val="12"/>
            <c:invertIfNegative val="0"/>
            <c:bubble3D val="0"/>
            <c:spPr>
              <a:solidFill>
                <a:srgbClr val="FFFF00"/>
              </a:solidFill>
              <a:ln>
                <a:solidFill>
                  <a:srgbClr val="FFFF00"/>
                </a:solidFill>
              </a:ln>
              <a:effectLst/>
            </c:spPr>
            <c:extLst>
              <c:ext xmlns:c16="http://schemas.microsoft.com/office/drawing/2014/chart" uri="{C3380CC4-5D6E-409C-BE32-E72D297353CC}">
                <c16:uniqueId val="{00000001-0FFE-4EB6-A791-A2E826CDF3D4}"/>
              </c:ext>
            </c:extLst>
          </c:dPt>
          <c:dPt>
            <c:idx val="24"/>
            <c:invertIfNegative val="0"/>
            <c:bubble3D val="0"/>
            <c:spPr>
              <a:solidFill>
                <a:srgbClr val="FFFF00"/>
              </a:solidFill>
              <a:ln>
                <a:solidFill>
                  <a:srgbClr val="FFFF00"/>
                </a:solidFill>
              </a:ln>
              <a:effectLst/>
            </c:spPr>
            <c:extLst>
              <c:ext xmlns:c16="http://schemas.microsoft.com/office/drawing/2014/chart" uri="{C3380CC4-5D6E-409C-BE32-E72D297353CC}">
                <c16:uniqueId val="{00000003-0FFE-4EB6-A791-A2E826CDF3D4}"/>
              </c:ext>
            </c:extLst>
          </c:dPt>
          <c:dLbls>
            <c:dLbl>
              <c:idx val="24"/>
              <c:layout>
                <c:manualLayout>
                  <c:x val="-1.0971659274041904E-2"/>
                  <c:y val="-1.3500869455063763E-2"/>
                </c:manualLayout>
              </c:layout>
              <c:spPr>
                <a:noFill/>
                <a:ln>
                  <a:noFill/>
                </a:ln>
                <a:effectLst/>
              </c:spPr>
              <c:txPr>
                <a:bodyPr rot="5400000" spcFirstLastPara="1" vertOverflow="ellipsis" wrap="square" lIns="38100" tIns="19050" rIns="38100" bIns="19050" anchor="ctr" anchorCtr="1">
                  <a:no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58894345933522E-2"/>
                      <c:h val="3.4497030870217008E-2"/>
                    </c:manualLayout>
                  </c15:layout>
                </c:ext>
                <c:ext xmlns:c16="http://schemas.microsoft.com/office/drawing/2014/chart" uri="{C3380CC4-5D6E-409C-BE32-E72D297353CC}">
                  <c16:uniqueId val="{00000003-0FFE-4EB6-A791-A2E826CDF3D4}"/>
                </c:ext>
              </c:extLst>
            </c:dLbl>
            <c:spPr>
              <a:noFill/>
              <a:ln>
                <a:noFill/>
              </a:ln>
              <a:effectLst/>
            </c:spPr>
            <c:txPr>
              <a:bodyPr rot="5400000" spcFirstLastPara="1" vertOverflow="ellipsis"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Sheet1!$L$46:$L$70</c:f>
              <c:strCache>
                <c:ptCount val="25"/>
                <c:pt idx="1">
                  <c:v>قرغن</c:v>
                </c:pt>
                <c:pt idx="2">
                  <c:v>تیکن</c:v>
                </c:pt>
                <c:pt idx="3">
                  <c:v>در</c:v>
                </c:pt>
                <c:pt idx="4">
                  <c:v>دستجرده</c:v>
                </c:pt>
                <c:pt idx="5">
                  <c:v>رباط ملکی</c:v>
                </c:pt>
                <c:pt idx="6">
                  <c:v>ملازجان</c:v>
                </c:pt>
                <c:pt idx="7">
                  <c:v>سرآور</c:v>
                </c:pt>
                <c:pt idx="8">
                  <c:v>شادگان</c:v>
                </c:pt>
                <c:pt idx="9">
                  <c:v>فاویان</c:v>
                </c:pt>
                <c:pt idx="10">
                  <c:v>نیوان نار</c:v>
                </c:pt>
                <c:pt idx="11">
                  <c:v>نیوان سوق</c:v>
                </c:pt>
                <c:pt idx="12">
                  <c:v>روستایی</c:v>
                </c:pt>
                <c:pt idx="13">
                  <c:v>هنده</c:v>
                </c:pt>
                <c:pt idx="14">
                  <c:v>شید آباد</c:v>
                </c:pt>
                <c:pt idx="15">
                  <c:v>فقستان</c:v>
                </c:pt>
                <c:pt idx="16">
                  <c:v>اسفرنجان</c:v>
                </c:pt>
                <c:pt idx="17">
                  <c:v>سعیدآباد</c:v>
                </c:pt>
                <c:pt idx="18">
                  <c:v>درب امامزاده ابراهیم</c:v>
                </c:pt>
                <c:pt idx="19">
                  <c:v>رباط سرخ</c:v>
                </c:pt>
                <c:pt idx="20">
                  <c:v>زرنجان</c:v>
                </c:pt>
                <c:pt idx="21">
                  <c:v>غرقه</c:v>
                </c:pt>
                <c:pt idx="22">
                  <c:v>وانشان</c:v>
                </c:pt>
                <c:pt idx="23">
                  <c:v>شرکت زراعی</c:v>
                </c:pt>
                <c:pt idx="24">
                  <c:v>شهرستان</c:v>
                </c:pt>
              </c:strCache>
            </c:strRef>
          </c:cat>
          <c:val>
            <c:numRef>
              <c:f>Sheet1!$M$46:$M$70</c:f>
              <c:numCache>
                <c:formatCode>General</c:formatCode>
                <c:ptCount val="25"/>
                <c:pt idx="1">
                  <c:v>100</c:v>
                </c:pt>
                <c:pt idx="2">
                  <c:v>100</c:v>
                </c:pt>
                <c:pt idx="3">
                  <c:v>100</c:v>
                </c:pt>
                <c:pt idx="4">
                  <c:v>100</c:v>
                </c:pt>
                <c:pt idx="5">
                  <c:v>100</c:v>
                </c:pt>
                <c:pt idx="6">
                  <c:v>99.45</c:v>
                </c:pt>
                <c:pt idx="7">
                  <c:v>99.3</c:v>
                </c:pt>
                <c:pt idx="8">
                  <c:v>99.29</c:v>
                </c:pt>
                <c:pt idx="9">
                  <c:v>99.18</c:v>
                </c:pt>
                <c:pt idx="10">
                  <c:v>99.06</c:v>
                </c:pt>
                <c:pt idx="11">
                  <c:v>98.73</c:v>
                </c:pt>
                <c:pt idx="12">
                  <c:v>98.5</c:v>
                </c:pt>
                <c:pt idx="13">
                  <c:v>98.36</c:v>
                </c:pt>
                <c:pt idx="14">
                  <c:v>97.5</c:v>
                </c:pt>
                <c:pt idx="15">
                  <c:v>97.26</c:v>
                </c:pt>
                <c:pt idx="16">
                  <c:v>97.1</c:v>
                </c:pt>
                <c:pt idx="17">
                  <c:v>95.72</c:v>
                </c:pt>
                <c:pt idx="18">
                  <c:v>94.98</c:v>
                </c:pt>
                <c:pt idx="19">
                  <c:v>93.68</c:v>
                </c:pt>
                <c:pt idx="20">
                  <c:v>93.6</c:v>
                </c:pt>
                <c:pt idx="21">
                  <c:v>93.18</c:v>
                </c:pt>
                <c:pt idx="22">
                  <c:v>91.21</c:v>
                </c:pt>
                <c:pt idx="23">
                  <c:v>90.7</c:v>
                </c:pt>
                <c:pt idx="24">
                  <c:v>67.5</c:v>
                </c:pt>
              </c:numCache>
            </c:numRef>
          </c:val>
          <c:extLst>
            <c:ext xmlns:c16="http://schemas.microsoft.com/office/drawing/2014/chart" uri="{C3380CC4-5D6E-409C-BE32-E72D297353CC}">
              <c16:uniqueId val="{00000004-0FFE-4EB6-A791-A2E826CDF3D4}"/>
            </c:ext>
          </c:extLst>
        </c:ser>
        <c:ser>
          <c:idx val="1"/>
          <c:order val="1"/>
          <c:tx>
            <c:strRef>
              <c:f>Sheet1!$N$45</c:f>
              <c:strCache>
                <c:ptCount val="1"/>
                <c:pt idx="0">
                  <c:v>حد انتظار 100 درصد درسال1402</c:v>
                </c:pt>
              </c:strCache>
            </c:strRef>
          </c:tx>
          <c:spPr>
            <a:solidFill>
              <a:schemeClr val="accent2"/>
            </a:solidFill>
            <a:ln>
              <a:noFill/>
            </a:ln>
            <a:effectLst/>
          </c:spPr>
          <c:invertIfNegative val="0"/>
          <c:dLbls>
            <c:dLbl>
              <c:idx val="24"/>
              <c:layout>
                <c:manualLayout>
                  <c:x val="4.6529143263587015E-3"/>
                  <c:y val="1.0259689696828478E-2"/>
                </c:manualLayout>
              </c:layout>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2579732124749801E-2"/>
                      <c:h val="7.2243184828328991E-2"/>
                    </c:manualLayout>
                  </c15:layout>
                </c:ext>
                <c:ext xmlns:c16="http://schemas.microsoft.com/office/drawing/2014/chart" uri="{C3380CC4-5D6E-409C-BE32-E72D297353CC}">
                  <c16:uniqueId val="{00000005-0FFE-4EB6-A791-A2E826CDF3D4}"/>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rgbClr val="FF0000"/>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Sheet1!$L$46:$L$70</c:f>
              <c:strCache>
                <c:ptCount val="25"/>
                <c:pt idx="1">
                  <c:v>قرغن</c:v>
                </c:pt>
                <c:pt idx="2">
                  <c:v>تیکن</c:v>
                </c:pt>
                <c:pt idx="3">
                  <c:v>در</c:v>
                </c:pt>
                <c:pt idx="4">
                  <c:v>دستجرده</c:v>
                </c:pt>
                <c:pt idx="5">
                  <c:v>رباط ملکی</c:v>
                </c:pt>
                <c:pt idx="6">
                  <c:v>ملازجان</c:v>
                </c:pt>
                <c:pt idx="7">
                  <c:v>سرآور</c:v>
                </c:pt>
                <c:pt idx="8">
                  <c:v>شادگان</c:v>
                </c:pt>
                <c:pt idx="9">
                  <c:v>فاویان</c:v>
                </c:pt>
                <c:pt idx="10">
                  <c:v>نیوان نار</c:v>
                </c:pt>
                <c:pt idx="11">
                  <c:v>نیوان سوق</c:v>
                </c:pt>
                <c:pt idx="12">
                  <c:v>روستایی</c:v>
                </c:pt>
                <c:pt idx="13">
                  <c:v>هنده</c:v>
                </c:pt>
                <c:pt idx="14">
                  <c:v>شید آباد</c:v>
                </c:pt>
                <c:pt idx="15">
                  <c:v>فقستان</c:v>
                </c:pt>
                <c:pt idx="16">
                  <c:v>اسفرنجان</c:v>
                </c:pt>
                <c:pt idx="17">
                  <c:v>سعیدآباد</c:v>
                </c:pt>
                <c:pt idx="18">
                  <c:v>درب امامزاده ابراهیم</c:v>
                </c:pt>
                <c:pt idx="19">
                  <c:v>رباط سرخ</c:v>
                </c:pt>
                <c:pt idx="20">
                  <c:v>زرنجان</c:v>
                </c:pt>
                <c:pt idx="21">
                  <c:v>غرقه</c:v>
                </c:pt>
                <c:pt idx="22">
                  <c:v>وانشان</c:v>
                </c:pt>
                <c:pt idx="23">
                  <c:v>شرکت زراعی</c:v>
                </c:pt>
                <c:pt idx="24">
                  <c:v>شهرستان</c:v>
                </c:pt>
              </c:strCache>
            </c:strRef>
          </c:cat>
          <c:val>
            <c:numRef>
              <c:f>Sheet1!$N$46:$N$70</c:f>
              <c:numCache>
                <c:formatCode>General</c:formatCode>
                <c:ptCount val="25"/>
                <c:pt idx="1">
                  <c:v>100</c:v>
                </c:pt>
                <c:pt idx="2">
                  <c:v>100</c:v>
                </c:pt>
                <c:pt idx="3">
                  <c:v>100</c:v>
                </c:pt>
                <c:pt idx="4">
                  <c:v>100</c:v>
                </c:pt>
                <c:pt idx="5">
                  <c:v>100</c:v>
                </c:pt>
                <c:pt idx="6">
                  <c:v>100</c:v>
                </c:pt>
                <c:pt idx="7">
                  <c:v>100</c:v>
                </c:pt>
                <c:pt idx="8">
                  <c:v>100</c:v>
                </c:pt>
                <c:pt idx="9">
                  <c:v>100</c:v>
                </c:pt>
                <c:pt idx="10">
                  <c:v>100</c:v>
                </c:pt>
                <c:pt idx="11">
                  <c:v>100</c:v>
                </c:pt>
                <c:pt idx="12">
                  <c:v>100</c:v>
                </c:pt>
                <c:pt idx="13">
                  <c:v>100</c:v>
                </c:pt>
                <c:pt idx="14">
                  <c:v>100</c:v>
                </c:pt>
                <c:pt idx="15">
                  <c:v>100</c:v>
                </c:pt>
                <c:pt idx="16">
                  <c:v>100</c:v>
                </c:pt>
                <c:pt idx="17">
                  <c:v>100</c:v>
                </c:pt>
                <c:pt idx="18">
                  <c:v>100</c:v>
                </c:pt>
                <c:pt idx="19">
                  <c:v>100</c:v>
                </c:pt>
                <c:pt idx="20">
                  <c:v>100</c:v>
                </c:pt>
                <c:pt idx="21">
                  <c:v>100</c:v>
                </c:pt>
                <c:pt idx="22">
                  <c:v>100</c:v>
                </c:pt>
                <c:pt idx="23">
                  <c:v>100</c:v>
                </c:pt>
                <c:pt idx="24">
                  <c:v>70</c:v>
                </c:pt>
              </c:numCache>
            </c:numRef>
          </c:val>
          <c:extLst>
            <c:ext xmlns:c16="http://schemas.microsoft.com/office/drawing/2014/chart" uri="{C3380CC4-5D6E-409C-BE32-E72D297353CC}">
              <c16:uniqueId val="{00000006-0FFE-4EB6-A791-A2E826CDF3D4}"/>
            </c:ext>
          </c:extLst>
        </c:ser>
        <c:dLbls>
          <c:showLegendKey val="0"/>
          <c:showVal val="0"/>
          <c:showCatName val="0"/>
          <c:showSerName val="0"/>
          <c:showPercent val="0"/>
          <c:showBubbleSize val="0"/>
        </c:dLbls>
        <c:gapWidth val="219"/>
        <c:axId val="87113072"/>
        <c:axId val="2059605248"/>
      </c:barChart>
      <c:catAx>
        <c:axId val="87113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2059605248"/>
        <c:crosses val="autoZero"/>
        <c:auto val="1"/>
        <c:lblAlgn val="ctr"/>
        <c:lblOffset val="100"/>
        <c:noMultiLvlLbl val="0"/>
      </c:catAx>
      <c:valAx>
        <c:axId val="20596052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7113072"/>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4">
    <c:autoUpdate val="0"/>
  </c:externalData>
  <c:userShapes r:id="rId5"/>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1" i="0" u="none" strike="noStrike" kern="1200" baseline="0">
                <a:solidFill>
                  <a:schemeClr val="dk1">
                    <a:lumMod val="75000"/>
                    <a:lumOff val="25000"/>
                  </a:schemeClr>
                </a:solidFill>
                <a:latin typeface="+mn-lt"/>
                <a:ea typeface="+mn-ea"/>
                <a:cs typeface="+mn-cs"/>
              </a:defRPr>
            </a:pPr>
            <a:r>
              <a:rPr lang="fa-IR" sz="1100" dirty="0">
                <a:cs typeface="B Titr" panose="00000700000000000000" pitchFamily="2" charset="-78"/>
              </a:rPr>
              <a:t>نمودار مقایسه ای درصدسالمند آموزش دیده در مبحث</a:t>
            </a:r>
            <a:r>
              <a:rPr lang="fa-IR" sz="1100" baseline="0" dirty="0">
                <a:cs typeface="B Titr" panose="00000700000000000000" pitchFamily="2" charset="-78"/>
              </a:rPr>
              <a:t> </a:t>
            </a:r>
            <a:r>
              <a:rPr lang="fa-IR" sz="1100" baseline="0" dirty="0">
                <a:solidFill>
                  <a:srgbClr val="FF0000"/>
                </a:solidFill>
                <a:cs typeface="B Titr" panose="00000700000000000000" pitchFamily="2" charset="-78"/>
              </a:rPr>
              <a:t>فعالیت بدنی </a:t>
            </a:r>
            <a:r>
              <a:rPr lang="fa-IR" sz="1100" dirty="0">
                <a:cs typeface="B Titr" panose="00000700000000000000" pitchFamily="2" charset="-78"/>
              </a:rPr>
              <a:t>خانه های بهداشت</a:t>
            </a:r>
            <a:r>
              <a:rPr lang="fa-IR" sz="1100" baseline="0" dirty="0">
                <a:cs typeface="B Titr" panose="00000700000000000000" pitchFamily="2" charset="-78"/>
              </a:rPr>
              <a:t> در سال 1402</a:t>
            </a:r>
            <a:endParaRPr lang="fa-IR" sz="1100" dirty="0">
              <a:cs typeface="B Titr" panose="00000700000000000000" pitchFamily="2" charset="-78"/>
            </a:endParaRPr>
          </a:p>
        </c:rich>
      </c:tx>
      <c:layout>
        <c:manualLayout>
          <c:xMode val="edge"/>
          <c:yMode val="edge"/>
          <c:x val="0.13529904658715111"/>
          <c:y val="2.7719498320733147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dk1">
                  <a:lumMod val="75000"/>
                  <a:lumOff val="25000"/>
                </a:schemeClr>
              </a:solidFill>
              <a:latin typeface="+mn-lt"/>
              <a:ea typeface="+mn-ea"/>
              <a:cs typeface="+mn-cs"/>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Sheet1!$E$98</c:f>
              <c:strCache>
                <c:ptCount val="1"/>
                <c:pt idx="0">
                  <c:v>درصد آموزش دیده در مبحث ورزش</c:v>
                </c:pt>
              </c:strCache>
            </c:strRef>
          </c:tx>
          <c:spPr>
            <a:solidFill>
              <a:schemeClr val="accent1">
                <a:alpha val="85000"/>
              </a:schemeClr>
            </a:solidFill>
            <a:ln w="9525" cap="flat" cmpd="sng" algn="ctr">
              <a:solidFill>
                <a:schemeClr val="accent1">
                  <a:lumMod val="75000"/>
                </a:schemeClr>
              </a:solidFill>
              <a:round/>
            </a:ln>
            <a:effectLst/>
            <a:sp3d contourW="9525">
              <a:contourClr>
                <a:schemeClr val="accent1">
                  <a:lumMod val="75000"/>
                </a:schemeClr>
              </a:contourClr>
            </a:sp3d>
          </c:spPr>
          <c:invertIfNegative val="0"/>
          <c:dPt>
            <c:idx val="0"/>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1-3743-47CB-8F97-E261D10DD5CE}"/>
              </c:ext>
            </c:extLst>
          </c:dPt>
          <c:dPt>
            <c:idx val="1"/>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3-3743-47CB-8F97-E261D10DD5CE}"/>
              </c:ext>
            </c:extLst>
          </c:dPt>
          <c:dPt>
            <c:idx val="2"/>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5-3743-47CB-8F97-E261D10DD5CE}"/>
              </c:ext>
            </c:extLst>
          </c:dPt>
          <c:dPt>
            <c:idx val="3"/>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7-3743-47CB-8F97-E261D10DD5CE}"/>
              </c:ext>
            </c:extLst>
          </c:dPt>
          <c:dPt>
            <c:idx val="4"/>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9-3743-47CB-8F97-E261D10DD5CE}"/>
              </c:ext>
            </c:extLst>
          </c:dPt>
          <c:dPt>
            <c:idx val="5"/>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B-3743-47CB-8F97-E261D10DD5CE}"/>
              </c:ext>
            </c:extLst>
          </c:dPt>
          <c:dPt>
            <c:idx val="6"/>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D-3743-47CB-8F97-E261D10DD5CE}"/>
              </c:ext>
            </c:extLst>
          </c:dPt>
          <c:dPt>
            <c:idx val="7"/>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F-3743-47CB-8F97-E261D10DD5CE}"/>
              </c:ext>
            </c:extLst>
          </c:dPt>
          <c:dPt>
            <c:idx val="8"/>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11-3743-47CB-8F97-E261D10DD5CE}"/>
              </c:ext>
            </c:extLst>
          </c:dPt>
          <c:dPt>
            <c:idx val="9"/>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13-3743-47CB-8F97-E261D10DD5CE}"/>
              </c:ext>
            </c:extLst>
          </c:dPt>
          <c:dPt>
            <c:idx val="10"/>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15-3743-47CB-8F97-E261D10DD5CE}"/>
              </c:ext>
            </c:extLst>
          </c:dPt>
          <c:dPt>
            <c:idx val="11"/>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17-3743-47CB-8F97-E261D10DD5CE}"/>
              </c:ext>
            </c:extLst>
          </c:dPt>
          <c:dPt>
            <c:idx val="12"/>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19-3743-47CB-8F97-E261D10DD5CE}"/>
              </c:ext>
            </c:extLst>
          </c:dPt>
          <c:dPt>
            <c:idx val="13"/>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1B-3743-47CB-8F97-E261D10DD5CE}"/>
              </c:ext>
            </c:extLst>
          </c:dPt>
          <c:dPt>
            <c:idx val="14"/>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1D-3743-47CB-8F97-E261D10DD5CE}"/>
              </c:ext>
            </c:extLst>
          </c:dPt>
          <c:dPt>
            <c:idx val="15"/>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1F-3743-47CB-8F97-E261D10DD5CE}"/>
              </c:ext>
            </c:extLst>
          </c:dPt>
          <c:dPt>
            <c:idx val="16"/>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21-3743-47CB-8F97-E261D10DD5CE}"/>
              </c:ext>
            </c:extLst>
          </c:dPt>
          <c:dPt>
            <c:idx val="17"/>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23-3743-47CB-8F97-E261D10DD5CE}"/>
              </c:ext>
            </c:extLst>
          </c:dPt>
          <c:dPt>
            <c:idx val="18"/>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25-3743-47CB-8F97-E261D10DD5CE}"/>
              </c:ext>
            </c:extLst>
          </c:dPt>
          <c:dPt>
            <c:idx val="19"/>
            <c:invertIfNegative val="0"/>
            <c:bubble3D val="0"/>
            <c:spPr>
              <a:solidFill>
                <a:srgbClr val="7030A0"/>
              </a:solidFill>
              <a:ln w="9525" cap="flat" cmpd="sng" algn="ctr">
                <a:solidFill>
                  <a:srgbClr val="7030A0"/>
                </a:solidFill>
                <a:round/>
              </a:ln>
              <a:effectLst/>
              <a:sp3d contourW="9525">
                <a:contourClr>
                  <a:srgbClr val="7030A0"/>
                </a:contourClr>
              </a:sp3d>
            </c:spPr>
            <c:extLst>
              <c:ext xmlns:c16="http://schemas.microsoft.com/office/drawing/2014/chart" uri="{C3380CC4-5D6E-409C-BE32-E72D297353CC}">
                <c16:uniqueId val="{00000027-3743-47CB-8F97-E261D10DD5CE}"/>
              </c:ext>
            </c:extLst>
          </c:dPt>
          <c:dPt>
            <c:idx val="20"/>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29-3743-47CB-8F97-E261D10DD5CE}"/>
              </c:ext>
            </c:extLst>
          </c:dPt>
          <c:dPt>
            <c:idx val="21"/>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2B-3743-47CB-8F97-E261D10DD5CE}"/>
              </c:ext>
            </c:extLst>
          </c:dPt>
          <c:dPt>
            <c:idx val="22"/>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2D-3743-47CB-8F97-E261D10DD5CE}"/>
              </c:ext>
            </c:extLst>
          </c:dPt>
          <c:dPt>
            <c:idx val="23"/>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2F-3743-47CB-8F97-E261D10DD5CE}"/>
              </c:ext>
            </c:extLst>
          </c:dPt>
          <c:dLbls>
            <c:dLbl>
              <c:idx val="18"/>
              <c:tx>
                <c:rich>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r>
                      <a:rPr lang="en-US"/>
                      <a:t>8</a:t>
                    </a:r>
                  </a:p>
                </c:rich>
              </c:tx>
              <c:spPr>
                <a:solidFill>
                  <a:srgbClr val="FFC000"/>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25-3743-47CB-8F97-E261D10DD5CE}"/>
                </c:ext>
              </c:extLst>
            </c:dLbl>
            <c:dLbl>
              <c:idx val="19"/>
              <c:tx>
                <c:rich>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r>
                      <a:rPr lang="en-US"/>
                      <a:t>8</a:t>
                    </a:r>
                  </a:p>
                </c:rich>
              </c:tx>
              <c:spPr>
                <a:solidFill>
                  <a:srgbClr val="FFC000"/>
                </a:solidFill>
                <a:ln>
                  <a:solidFill>
                    <a:srgbClr val="FFC000"/>
                  </a:solid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27-3743-47CB-8F97-E261D10DD5CE}"/>
                </c:ext>
              </c:extLst>
            </c:dLbl>
            <c:dLbl>
              <c:idx val="22"/>
              <c:tx>
                <c:rich>
                  <a:bodyPr/>
                  <a:lstStyle/>
                  <a:p>
                    <a:r>
                      <a:rPr lang="en-US"/>
                      <a:t>0</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2D-3743-47CB-8F97-E261D10DD5CE}"/>
                </c:ext>
              </c:extLst>
            </c:dLbl>
            <c:dLbl>
              <c:idx val="23"/>
              <c:tx>
                <c:rich>
                  <a:bodyPr/>
                  <a:lstStyle/>
                  <a:p>
                    <a:r>
                      <a:rPr lang="en-US"/>
                      <a:t>0</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2F-3743-47CB-8F97-E261D10DD5CE}"/>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Sheet1!$D$99:$D$122</c:f>
              <c:strCache>
                <c:ptCount val="24"/>
                <c:pt idx="0">
                  <c:v>شادگان</c:v>
                </c:pt>
                <c:pt idx="1">
                  <c:v>شرکت زراعی</c:v>
                </c:pt>
                <c:pt idx="2">
                  <c:v>هنده</c:v>
                </c:pt>
                <c:pt idx="3">
                  <c:v>اسفرنجان</c:v>
                </c:pt>
                <c:pt idx="4">
                  <c:v>در</c:v>
                </c:pt>
                <c:pt idx="5">
                  <c:v>شیدآباد</c:v>
                </c:pt>
                <c:pt idx="6">
                  <c:v>فاویان</c:v>
                </c:pt>
                <c:pt idx="7">
                  <c:v>تیکن</c:v>
                </c:pt>
                <c:pt idx="8">
                  <c:v>سعیدآباد</c:v>
                </c:pt>
                <c:pt idx="9">
                  <c:v>نیوان سوق</c:v>
                </c:pt>
                <c:pt idx="10">
                  <c:v>رباط ملکی</c:v>
                </c:pt>
                <c:pt idx="11">
                  <c:v>قرغن</c:v>
                </c:pt>
                <c:pt idx="12">
                  <c:v>درب امامزاده</c:v>
                </c:pt>
                <c:pt idx="13">
                  <c:v>نیوان نار</c:v>
                </c:pt>
                <c:pt idx="14">
                  <c:v>رباط سرخ</c:v>
                </c:pt>
                <c:pt idx="15">
                  <c:v>غرقه</c:v>
                </c:pt>
                <c:pt idx="16">
                  <c:v>ملازجان</c:v>
                </c:pt>
                <c:pt idx="17">
                  <c:v>وانشان</c:v>
                </c:pt>
                <c:pt idx="18">
                  <c:v>حد انتظار</c:v>
                </c:pt>
                <c:pt idx="19">
                  <c:v>شهرستان</c:v>
                </c:pt>
                <c:pt idx="20">
                  <c:v>سرآور</c:v>
                </c:pt>
                <c:pt idx="21">
                  <c:v>قفستان</c:v>
                </c:pt>
                <c:pt idx="22">
                  <c:v>دستجرده</c:v>
                </c:pt>
                <c:pt idx="23">
                  <c:v>زرنجان</c:v>
                </c:pt>
              </c:strCache>
            </c:strRef>
          </c:cat>
          <c:val>
            <c:numRef>
              <c:f>Sheet1!$E$99:$E$122</c:f>
              <c:numCache>
                <c:formatCode>0.0</c:formatCode>
                <c:ptCount val="24"/>
                <c:pt idx="0">
                  <c:v>19.718309859154928</c:v>
                </c:pt>
                <c:pt idx="1">
                  <c:v>16.666666666666664</c:v>
                </c:pt>
                <c:pt idx="2">
                  <c:v>15.625</c:v>
                </c:pt>
                <c:pt idx="3">
                  <c:v>13.114754098360656</c:v>
                </c:pt>
                <c:pt idx="4">
                  <c:v>10.619469026548673</c:v>
                </c:pt>
                <c:pt idx="5">
                  <c:v>10.16949152542373</c:v>
                </c:pt>
                <c:pt idx="6">
                  <c:v>10.16949152542373</c:v>
                </c:pt>
                <c:pt idx="7">
                  <c:v>10.077519379844961</c:v>
                </c:pt>
                <c:pt idx="8">
                  <c:v>9.8984771573604071</c:v>
                </c:pt>
                <c:pt idx="9">
                  <c:v>9.7457627118644066</c:v>
                </c:pt>
                <c:pt idx="10">
                  <c:v>9.67741935483871</c:v>
                </c:pt>
                <c:pt idx="11">
                  <c:v>9.67741935483871</c:v>
                </c:pt>
                <c:pt idx="12">
                  <c:v>8.9743589743589745</c:v>
                </c:pt>
                <c:pt idx="13">
                  <c:v>8.8785046728971952</c:v>
                </c:pt>
                <c:pt idx="14">
                  <c:v>8.791208791208792</c:v>
                </c:pt>
                <c:pt idx="15">
                  <c:v>8.6614173228346463</c:v>
                </c:pt>
                <c:pt idx="16">
                  <c:v>8.3333333333333321</c:v>
                </c:pt>
                <c:pt idx="17">
                  <c:v>8.1521739130434785</c:v>
                </c:pt>
                <c:pt idx="18">
                  <c:v>8</c:v>
                </c:pt>
                <c:pt idx="19">
                  <c:v>7.9810836057916861</c:v>
                </c:pt>
                <c:pt idx="20">
                  <c:v>7.7464788732394361</c:v>
                </c:pt>
                <c:pt idx="21">
                  <c:v>7.6576576576576567</c:v>
                </c:pt>
                <c:pt idx="22">
                  <c:v>0</c:v>
                </c:pt>
                <c:pt idx="23">
                  <c:v>0</c:v>
                </c:pt>
              </c:numCache>
            </c:numRef>
          </c:val>
          <c:extLst>
            <c:ext xmlns:c16="http://schemas.microsoft.com/office/drawing/2014/chart" uri="{C3380CC4-5D6E-409C-BE32-E72D297353CC}">
              <c16:uniqueId val="{00000030-3743-47CB-8F97-E261D10DD5CE}"/>
            </c:ext>
          </c:extLst>
        </c:ser>
        <c:dLbls>
          <c:showLegendKey val="0"/>
          <c:showVal val="0"/>
          <c:showCatName val="0"/>
          <c:showSerName val="0"/>
          <c:showPercent val="0"/>
          <c:showBubbleSize val="0"/>
        </c:dLbls>
        <c:gapWidth val="65"/>
        <c:shape val="box"/>
        <c:axId val="361163472"/>
        <c:axId val="355352144"/>
        <c:axId val="0"/>
      </c:bar3DChart>
      <c:catAx>
        <c:axId val="361163472"/>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000" b="1" i="0" u="none" strike="noStrike" kern="1200" cap="all" baseline="0">
                <a:solidFill>
                  <a:schemeClr val="dk1">
                    <a:lumMod val="75000"/>
                    <a:lumOff val="25000"/>
                  </a:schemeClr>
                </a:solidFill>
                <a:latin typeface="+mn-lt"/>
                <a:ea typeface="+mn-ea"/>
                <a:cs typeface="+mn-cs"/>
              </a:defRPr>
            </a:pPr>
            <a:endParaRPr lang="en-US"/>
          </a:p>
        </c:txPr>
        <c:crossAx val="355352144"/>
        <c:crosses val="autoZero"/>
        <c:auto val="1"/>
        <c:lblAlgn val="ctr"/>
        <c:lblOffset val="100"/>
        <c:noMultiLvlLbl val="0"/>
      </c:catAx>
      <c:valAx>
        <c:axId val="355352144"/>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3611634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1" i="0" u="none" strike="noStrike" kern="1200" baseline="0">
                <a:solidFill>
                  <a:schemeClr val="dk1">
                    <a:lumMod val="75000"/>
                    <a:lumOff val="25000"/>
                  </a:schemeClr>
                </a:solidFill>
                <a:latin typeface="+mn-lt"/>
                <a:ea typeface="+mn-ea"/>
                <a:cs typeface="+mn-cs"/>
              </a:defRPr>
            </a:pPr>
            <a:r>
              <a:rPr lang="fa-IR" sz="1200"/>
              <a:t>نمودار مقایسه ای درصد سالمند آموزش دیده در</a:t>
            </a:r>
            <a:r>
              <a:rPr lang="fa-IR" sz="1200" baseline="0"/>
              <a:t> مبحث </a:t>
            </a:r>
            <a:r>
              <a:rPr lang="fa-IR" sz="1200" baseline="0">
                <a:solidFill>
                  <a:srgbClr val="FF0000"/>
                </a:solidFill>
              </a:rPr>
              <a:t>سقوط و حوادث </a:t>
            </a:r>
            <a:r>
              <a:rPr lang="fa-IR" sz="1200" baseline="0"/>
              <a:t>خانه های بهداشت در سال 1402</a:t>
            </a:r>
            <a:endParaRPr lang="fa-IR" sz="1200"/>
          </a:p>
        </c:rich>
      </c:tx>
      <c:overlay val="0"/>
      <c:spPr>
        <a:noFill/>
        <a:ln>
          <a:noFill/>
        </a:ln>
        <a:effectLst/>
      </c:spPr>
      <c:txPr>
        <a:bodyPr rot="0" spcFirstLastPara="1" vertOverflow="ellipsis" vert="horz" wrap="square" anchor="ctr" anchorCtr="1"/>
        <a:lstStyle/>
        <a:p>
          <a:pPr>
            <a:defRPr sz="1200" b="1" i="0" u="none" strike="noStrike" kern="1200" baseline="0">
              <a:solidFill>
                <a:schemeClr val="dk1">
                  <a:lumMod val="75000"/>
                  <a:lumOff val="25000"/>
                </a:schemeClr>
              </a:solidFill>
              <a:latin typeface="+mn-lt"/>
              <a:ea typeface="+mn-ea"/>
              <a:cs typeface="+mn-cs"/>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Sheet1!$E$158</c:f>
              <c:strCache>
                <c:ptCount val="1"/>
                <c:pt idx="0">
                  <c:v>درصد آموزش دیده در مبحث  سقوط</c:v>
                </c:pt>
              </c:strCache>
            </c:strRef>
          </c:tx>
          <c:spPr>
            <a:solidFill>
              <a:srgbClr val="7030A0"/>
            </a:solidFill>
            <a:ln w="9525" cap="flat" cmpd="sng" algn="ctr">
              <a:solidFill>
                <a:srgbClr val="FF0000"/>
              </a:solidFill>
              <a:round/>
            </a:ln>
            <a:effectLst/>
            <a:sp3d contourW="9525">
              <a:contourClr>
                <a:srgbClr val="FF0000"/>
              </a:contourClr>
            </a:sp3d>
          </c:spPr>
          <c:invertIfNegative val="0"/>
          <c:dPt>
            <c:idx val="0"/>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1-DD4B-4F37-973D-28F1D0E37C18}"/>
              </c:ext>
            </c:extLst>
          </c:dPt>
          <c:dPt>
            <c:idx val="1"/>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3-DD4B-4F37-973D-28F1D0E37C18}"/>
              </c:ext>
            </c:extLst>
          </c:dPt>
          <c:dPt>
            <c:idx val="2"/>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5-DD4B-4F37-973D-28F1D0E37C18}"/>
              </c:ext>
            </c:extLst>
          </c:dPt>
          <c:dPt>
            <c:idx val="3"/>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7-DD4B-4F37-973D-28F1D0E37C18}"/>
              </c:ext>
            </c:extLst>
          </c:dPt>
          <c:dPt>
            <c:idx val="4"/>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9-DD4B-4F37-973D-28F1D0E37C18}"/>
              </c:ext>
            </c:extLst>
          </c:dPt>
          <c:dPt>
            <c:idx val="5"/>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B-DD4B-4F37-973D-28F1D0E37C18}"/>
              </c:ext>
            </c:extLst>
          </c:dPt>
          <c:dPt>
            <c:idx val="6"/>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D-DD4B-4F37-973D-28F1D0E37C18}"/>
              </c:ext>
            </c:extLst>
          </c:dPt>
          <c:dPt>
            <c:idx val="7"/>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F-DD4B-4F37-973D-28F1D0E37C18}"/>
              </c:ext>
            </c:extLst>
          </c:dPt>
          <c:dPt>
            <c:idx val="8"/>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11-DD4B-4F37-973D-28F1D0E37C18}"/>
              </c:ext>
            </c:extLst>
          </c:dPt>
          <c:dPt>
            <c:idx val="9"/>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3-DD4B-4F37-973D-28F1D0E37C18}"/>
              </c:ext>
            </c:extLst>
          </c:dPt>
          <c:dPt>
            <c:idx val="10"/>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5-DD4B-4F37-973D-28F1D0E37C18}"/>
              </c:ext>
            </c:extLst>
          </c:dPt>
          <c:dPt>
            <c:idx val="11"/>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7-DD4B-4F37-973D-28F1D0E37C18}"/>
              </c:ext>
            </c:extLst>
          </c:dPt>
          <c:dPt>
            <c:idx val="12"/>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9-DD4B-4F37-973D-28F1D0E37C18}"/>
              </c:ext>
            </c:extLst>
          </c:dPt>
          <c:dPt>
            <c:idx val="13"/>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B-DD4B-4F37-973D-28F1D0E37C18}"/>
              </c:ext>
            </c:extLst>
          </c:dPt>
          <c:dPt>
            <c:idx val="14"/>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D-DD4B-4F37-973D-28F1D0E37C18}"/>
              </c:ext>
            </c:extLst>
          </c:dPt>
          <c:dPt>
            <c:idx val="15"/>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F-DD4B-4F37-973D-28F1D0E37C18}"/>
              </c:ext>
            </c:extLst>
          </c:dPt>
          <c:dPt>
            <c:idx val="16"/>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21-DD4B-4F37-973D-28F1D0E37C18}"/>
              </c:ext>
            </c:extLst>
          </c:dPt>
          <c:dPt>
            <c:idx val="17"/>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23-DD4B-4F37-973D-28F1D0E37C18}"/>
              </c:ext>
            </c:extLst>
          </c:dPt>
          <c:dPt>
            <c:idx val="18"/>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25-DD4B-4F37-973D-28F1D0E37C18}"/>
              </c:ext>
            </c:extLst>
          </c:dPt>
          <c:dPt>
            <c:idx val="19"/>
            <c:invertIfNegative val="0"/>
            <c:bubble3D val="0"/>
            <c:spPr>
              <a:solidFill>
                <a:srgbClr val="7030A0"/>
              </a:solidFill>
              <a:ln w="9525" cap="flat" cmpd="sng" algn="ctr">
                <a:solidFill>
                  <a:srgbClr val="7030A0"/>
                </a:solidFill>
                <a:round/>
              </a:ln>
              <a:effectLst/>
              <a:sp3d contourW="9525">
                <a:contourClr>
                  <a:srgbClr val="7030A0"/>
                </a:contourClr>
              </a:sp3d>
            </c:spPr>
            <c:extLst>
              <c:ext xmlns:c16="http://schemas.microsoft.com/office/drawing/2014/chart" uri="{C3380CC4-5D6E-409C-BE32-E72D297353CC}">
                <c16:uniqueId val="{00000027-DD4B-4F37-973D-28F1D0E37C18}"/>
              </c:ext>
            </c:extLst>
          </c:dPt>
          <c:dPt>
            <c:idx val="20"/>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29-DD4B-4F37-973D-28F1D0E37C18}"/>
              </c:ext>
            </c:extLst>
          </c:dPt>
          <c:dPt>
            <c:idx val="21"/>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2B-DD4B-4F37-973D-28F1D0E37C18}"/>
              </c:ext>
            </c:extLst>
          </c:dPt>
          <c:dPt>
            <c:idx val="22"/>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2D-DD4B-4F37-973D-28F1D0E37C18}"/>
              </c:ext>
            </c:extLst>
          </c:dPt>
          <c:dPt>
            <c:idx val="23"/>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2F-DD4B-4F37-973D-28F1D0E37C18}"/>
              </c:ext>
            </c:extLst>
          </c:dPt>
          <c:dLbls>
            <c:dLbl>
              <c:idx val="8"/>
              <c:tx>
                <c:rich>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r>
                      <a:rPr lang="en-US"/>
                      <a:t>10</a:t>
                    </a:r>
                  </a:p>
                </c:rich>
              </c:tx>
              <c:spPr>
                <a:solidFill>
                  <a:srgbClr val="FFC000"/>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1-DD4B-4F37-973D-28F1D0E37C18}"/>
                </c:ext>
              </c:extLst>
            </c:dLbl>
            <c:dLbl>
              <c:idx val="19"/>
              <c:spPr>
                <a:solidFill>
                  <a:srgbClr val="FFC000"/>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27-DD4B-4F37-973D-28F1D0E37C18}"/>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Sheet1!$D$159:$D$182</c:f>
              <c:strCache>
                <c:ptCount val="24"/>
                <c:pt idx="0">
                  <c:v>شادگان</c:v>
                </c:pt>
                <c:pt idx="1">
                  <c:v>شرکت زراعی</c:v>
                </c:pt>
                <c:pt idx="2">
                  <c:v>هنده</c:v>
                </c:pt>
                <c:pt idx="3">
                  <c:v>اسفرنجان</c:v>
                </c:pt>
                <c:pt idx="4">
                  <c:v>در</c:v>
                </c:pt>
                <c:pt idx="5">
                  <c:v>شیدآباد</c:v>
                </c:pt>
                <c:pt idx="6">
                  <c:v>فاویان</c:v>
                </c:pt>
                <c:pt idx="7">
                  <c:v>تیکن</c:v>
                </c:pt>
                <c:pt idx="8">
                  <c:v>حد انتظار</c:v>
                </c:pt>
                <c:pt idx="9">
                  <c:v>سعیدآباد</c:v>
                </c:pt>
                <c:pt idx="10">
                  <c:v>نیوان سوق</c:v>
                </c:pt>
                <c:pt idx="11">
                  <c:v>رباط ملکی</c:v>
                </c:pt>
                <c:pt idx="12">
                  <c:v>قرغن</c:v>
                </c:pt>
                <c:pt idx="13">
                  <c:v>درب امامزاده</c:v>
                </c:pt>
                <c:pt idx="14">
                  <c:v>نیوان نار</c:v>
                </c:pt>
                <c:pt idx="15">
                  <c:v>رباط سرخ</c:v>
                </c:pt>
                <c:pt idx="16">
                  <c:v>غرقه</c:v>
                </c:pt>
                <c:pt idx="17">
                  <c:v>ملازجان</c:v>
                </c:pt>
                <c:pt idx="18">
                  <c:v>وانشان</c:v>
                </c:pt>
                <c:pt idx="19">
                  <c:v>شهرستان</c:v>
                </c:pt>
                <c:pt idx="20">
                  <c:v>سرآور</c:v>
                </c:pt>
                <c:pt idx="21">
                  <c:v>قفستان</c:v>
                </c:pt>
                <c:pt idx="22">
                  <c:v>زرنجان</c:v>
                </c:pt>
                <c:pt idx="23">
                  <c:v>دستجرده</c:v>
                </c:pt>
              </c:strCache>
            </c:strRef>
          </c:cat>
          <c:val>
            <c:numRef>
              <c:f>Sheet1!$E$159:$E$182</c:f>
              <c:numCache>
                <c:formatCode>0.0</c:formatCode>
                <c:ptCount val="24"/>
                <c:pt idx="0">
                  <c:v>19.718309859154928</c:v>
                </c:pt>
                <c:pt idx="1">
                  <c:v>16.666666666666664</c:v>
                </c:pt>
                <c:pt idx="2">
                  <c:v>15.625</c:v>
                </c:pt>
                <c:pt idx="3">
                  <c:v>13.114754098360656</c:v>
                </c:pt>
                <c:pt idx="4">
                  <c:v>10.619469026548673</c:v>
                </c:pt>
                <c:pt idx="5">
                  <c:v>10.16949152542373</c:v>
                </c:pt>
                <c:pt idx="6">
                  <c:v>10.16949152542373</c:v>
                </c:pt>
                <c:pt idx="7">
                  <c:v>10.077519379844961</c:v>
                </c:pt>
                <c:pt idx="8">
                  <c:v>10</c:v>
                </c:pt>
                <c:pt idx="9">
                  <c:v>9.8984771573604071</c:v>
                </c:pt>
                <c:pt idx="10">
                  <c:v>9.7457627118644066</c:v>
                </c:pt>
                <c:pt idx="11">
                  <c:v>9.67741935483871</c:v>
                </c:pt>
                <c:pt idx="12">
                  <c:v>9.67741935483871</c:v>
                </c:pt>
                <c:pt idx="13">
                  <c:v>8.9743589743589745</c:v>
                </c:pt>
                <c:pt idx="14">
                  <c:v>8.8785046728971952</c:v>
                </c:pt>
                <c:pt idx="15">
                  <c:v>8.791208791208792</c:v>
                </c:pt>
                <c:pt idx="16">
                  <c:v>8.6614173228346463</c:v>
                </c:pt>
                <c:pt idx="17">
                  <c:v>8.3333333333333321</c:v>
                </c:pt>
                <c:pt idx="18">
                  <c:v>8.1521739130434785</c:v>
                </c:pt>
                <c:pt idx="19">
                  <c:v>7.7650630546473618</c:v>
                </c:pt>
                <c:pt idx="20">
                  <c:v>7.7464788732394361</c:v>
                </c:pt>
                <c:pt idx="21">
                  <c:v>7.6576576576576567</c:v>
                </c:pt>
                <c:pt idx="22">
                  <c:v>7</c:v>
                </c:pt>
                <c:pt idx="23">
                  <c:v>0</c:v>
                </c:pt>
              </c:numCache>
            </c:numRef>
          </c:val>
          <c:extLst>
            <c:ext xmlns:c16="http://schemas.microsoft.com/office/drawing/2014/chart" uri="{C3380CC4-5D6E-409C-BE32-E72D297353CC}">
              <c16:uniqueId val="{00000030-DD4B-4F37-973D-28F1D0E37C18}"/>
            </c:ext>
          </c:extLst>
        </c:ser>
        <c:dLbls>
          <c:showLegendKey val="0"/>
          <c:showVal val="0"/>
          <c:showCatName val="0"/>
          <c:showSerName val="0"/>
          <c:showPercent val="0"/>
          <c:showBubbleSize val="0"/>
        </c:dLbls>
        <c:gapWidth val="65"/>
        <c:shape val="box"/>
        <c:axId val="530813632"/>
        <c:axId val="307314416"/>
        <c:axId val="0"/>
      </c:bar3DChart>
      <c:catAx>
        <c:axId val="530813632"/>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000" b="1" i="0" u="none" strike="noStrike" kern="1200" cap="all" baseline="0">
                <a:solidFill>
                  <a:schemeClr val="dk1">
                    <a:lumMod val="75000"/>
                    <a:lumOff val="25000"/>
                  </a:schemeClr>
                </a:solidFill>
                <a:latin typeface="+mn-lt"/>
                <a:ea typeface="+mn-ea"/>
                <a:cs typeface="+mn-cs"/>
              </a:defRPr>
            </a:pPr>
            <a:endParaRPr lang="en-US"/>
          </a:p>
        </c:txPr>
        <c:crossAx val="307314416"/>
        <c:crosses val="autoZero"/>
        <c:auto val="1"/>
        <c:lblAlgn val="ctr"/>
        <c:lblOffset val="100"/>
        <c:noMultiLvlLbl val="0"/>
      </c:catAx>
      <c:valAx>
        <c:axId val="30731441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5308136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fa-IR" sz="1200" dirty="0">
                <a:cs typeface="B Titr" panose="00000700000000000000" pitchFamily="2" charset="-78"/>
              </a:rPr>
              <a:t>نمودار مقایسه ای درصد سالمندان آموزش دیده در مبحث </a:t>
            </a:r>
            <a:r>
              <a:rPr lang="fa-IR" sz="1200" dirty="0">
                <a:solidFill>
                  <a:srgbClr val="FF0000"/>
                </a:solidFill>
                <a:cs typeface="B Titr" panose="00000700000000000000" pitchFamily="2" charset="-78"/>
              </a:rPr>
              <a:t>یبوست و مشکلات ادراری </a:t>
            </a:r>
            <a:r>
              <a:rPr lang="fa-IR" sz="1200" dirty="0">
                <a:cs typeface="B Titr" panose="00000700000000000000" pitchFamily="2" charset="-78"/>
              </a:rPr>
              <a:t>خانه های بهداشت سال 1402</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4399519025639038E-2"/>
          <c:y val="0.10030807147258164"/>
          <c:w val="0.94509144977567461"/>
          <c:h val="0.77778547552165955"/>
        </c:manualLayout>
      </c:layout>
      <c:bar3DChart>
        <c:barDir val="col"/>
        <c:grouping val="clustered"/>
        <c:varyColors val="0"/>
        <c:ser>
          <c:idx val="0"/>
          <c:order val="0"/>
          <c:tx>
            <c:strRef>
              <c:f>'[Chart in Microsoft Word]Sheet1'!$V$99</c:f>
              <c:strCache>
                <c:ptCount val="1"/>
                <c:pt idx="0">
                  <c:v>درصد سالمندان آموزش دیده در مبحث یبوست و مشکلات ادرار</c:v>
                </c:pt>
              </c:strCache>
            </c:strRef>
          </c:tx>
          <c:spPr>
            <a:solidFill>
              <a:srgbClr val="92D050"/>
            </a:solidFill>
            <a:ln w="9525" cap="flat" cmpd="sng" algn="ctr">
              <a:solidFill>
                <a:srgbClr val="92D050"/>
              </a:solidFill>
              <a:round/>
            </a:ln>
            <a:effectLst/>
            <a:sp3d contourW="9525">
              <a:contourClr>
                <a:srgbClr val="92D050"/>
              </a:contourClr>
            </a:sp3d>
          </c:spPr>
          <c:invertIfNegative val="0"/>
          <c:dPt>
            <c:idx val="14"/>
            <c:invertIfNegative val="0"/>
            <c:bubble3D val="0"/>
            <c:spPr>
              <a:solidFill>
                <a:srgbClr val="7030A0"/>
              </a:solidFill>
              <a:ln w="9525" cap="flat" cmpd="sng" algn="ctr">
                <a:solidFill>
                  <a:srgbClr val="7030A0"/>
                </a:solidFill>
                <a:round/>
              </a:ln>
              <a:effectLst/>
              <a:sp3d contourW="9525">
                <a:contourClr>
                  <a:srgbClr val="7030A0"/>
                </a:contourClr>
              </a:sp3d>
            </c:spPr>
            <c:extLst>
              <c:ext xmlns:c16="http://schemas.microsoft.com/office/drawing/2014/chart" uri="{C3380CC4-5D6E-409C-BE32-E72D297353CC}">
                <c16:uniqueId val="{00000001-1FA9-4D09-B9C0-53C10B306DEA}"/>
              </c:ext>
            </c:extLst>
          </c:dPt>
          <c:dPt>
            <c:idx val="20"/>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3-1FA9-4D09-B9C0-53C10B306DEA}"/>
              </c:ext>
            </c:extLst>
          </c:dPt>
          <c:dPt>
            <c:idx val="21"/>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5-1FA9-4D09-B9C0-53C10B306DEA}"/>
              </c:ext>
            </c:extLst>
          </c:dPt>
          <c:dPt>
            <c:idx val="22"/>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7-1FA9-4D09-B9C0-53C10B306DEA}"/>
              </c:ext>
            </c:extLst>
          </c:dPt>
          <c:dPt>
            <c:idx val="23"/>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9-1FA9-4D09-B9C0-53C10B306DEA}"/>
              </c:ext>
            </c:extLst>
          </c:dPt>
          <c:dLbls>
            <c:dLbl>
              <c:idx val="0"/>
              <c:tx>
                <c:rich>
                  <a:bodyPr/>
                  <a:lstStyle/>
                  <a:p>
                    <a:r>
                      <a:rPr lang="en-US"/>
                      <a:t>25</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1FA9-4D09-B9C0-53C10B306DEA}"/>
                </c:ext>
              </c:extLst>
            </c:dLbl>
            <c:dLbl>
              <c:idx val="14"/>
              <c:spPr>
                <a:solidFill>
                  <a:srgbClr val="FFC000"/>
                </a:solidFill>
                <a:ln>
                  <a:solidFill>
                    <a:srgbClr val="FFC00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1FA9-4D09-B9C0-53C10B306DEA}"/>
                </c:ext>
              </c:extLst>
            </c:dLbl>
            <c:dLbl>
              <c:idx val="19"/>
              <c:tx>
                <c:rich>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mn-lt"/>
                        <a:ea typeface="+mn-ea"/>
                        <a:cs typeface="+mn-cs"/>
                      </a:defRPr>
                    </a:pPr>
                    <a:r>
                      <a:rPr lang="en-US"/>
                      <a:t>10</a:t>
                    </a:r>
                  </a:p>
                </c:rich>
              </c:tx>
              <c:spPr>
                <a:solidFill>
                  <a:srgbClr val="FFC000"/>
                </a:solidFill>
                <a:ln>
                  <a:solidFill>
                    <a:srgbClr val="FFC00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1FA9-4D09-B9C0-53C10B306DEA}"/>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'[Chart in Microsoft Word]Sheet1'!$U$100:$U$123</c:f>
              <c:strCache>
                <c:ptCount val="24"/>
                <c:pt idx="0">
                  <c:v>هنده</c:v>
                </c:pt>
                <c:pt idx="1">
                  <c:v>درب امامزاده</c:v>
                </c:pt>
                <c:pt idx="2">
                  <c:v>فاویان</c:v>
                </c:pt>
                <c:pt idx="3">
                  <c:v>رباط ملکی</c:v>
                </c:pt>
                <c:pt idx="4">
                  <c:v>شرکت زراعی</c:v>
                </c:pt>
                <c:pt idx="5">
                  <c:v>سرآور</c:v>
                </c:pt>
                <c:pt idx="6">
                  <c:v>شادگان</c:v>
                </c:pt>
                <c:pt idx="7">
                  <c:v>شیدآباد</c:v>
                </c:pt>
                <c:pt idx="8">
                  <c:v>قرغن</c:v>
                </c:pt>
                <c:pt idx="9">
                  <c:v>رباط سرخ</c:v>
                </c:pt>
                <c:pt idx="10">
                  <c:v>قفستان</c:v>
                </c:pt>
                <c:pt idx="11">
                  <c:v>در</c:v>
                </c:pt>
                <c:pt idx="12">
                  <c:v>نیوان سوق</c:v>
                </c:pt>
                <c:pt idx="13">
                  <c:v>ملازجان</c:v>
                </c:pt>
                <c:pt idx="14">
                  <c:v>شهرستان</c:v>
                </c:pt>
                <c:pt idx="15">
                  <c:v>نیوان نار</c:v>
                </c:pt>
                <c:pt idx="16">
                  <c:v>اسفرنجان</c:v>
                </c:pt>
                <c:pt idx="17">
                  <c:v>غرقه</c:v>
                </c:pt>
                <c:pt idx="18">
                  <c:v>تیکن</c:v>
                </c:pt>
                <c:pt idx="19">
                  <c:v>حد انتظار</c:v>
                </c:pt>
                <c:pt idx="20">
                  <c:v>سعیدآباد</c:v>
                </c:pt>
                <c:pt idx="21">
                  <c:v>وانشان</c:v>
                </c:pt>
                <c:pt idx="22">
                  <c:v>دستجرده</c:v>
                </c:pt>
                <c:pt idx="23">
                  <c:v>زرنجان</c:v>
                </c:pt>
              </c:strCache>
            </c:strRef>
          </c:cat>
          <c:val>
            <c:numRef>
              <c:f>'[Chart in Microsoft Word]Sheet1'!$V$100:$V$123</c:f>
              <c:numCache>
                <c:formatCode>0.0</c:formatCode>
                <c:ptCount val="24"/>
                <c:pt idx="0">
                  <c:v>25</c:v>
                </c:pt>
                <c:pt idx="1">
                  <c:v>20.94017094017094</c:v>
                </c:pt>
                <c:pt idx="2">
                  <c:v>20.33898305084746</c:v>
                </c:pt>
                <c:pt idx="3">
                  <c:v>18.548387096774192</c:v>
                </c:pt>
                <c:pt idx="4">
                  <c:v>17.857142857142858</c:v>
                </c:pt>
                <c:pt idx="5">
                  <c:v>16.197183098591552</c:v>
                </c:pt>
                <c:pt idx="6">
                  <c:v>15.492957746478872</c:v>
                </c:pt>
                <c:pt idx="7">
                  <c:v>12.711864406779661</c:v>
                </c:pt>
                <c:pt idx="8">
                  <c:v>11.29032258064516</c:v>
                </c:pt>
                <c:pt idx="9">
                  <c:v>10.989010989010989</c:v>
                </c:pt>
                <c:pt idx="10">
                  <c:v>10.810810810810811</c:v>
                </c:pt>
                <c:pt idx="11">
                  <c:v>10.619469026548673</c:v>
                </c:pt>
                <c:pt idx="12">
                  <c:v>10.59322033898305</c:v>
                </c:pt>
                <c:pt idx="13">
                  <c:v>10.555555555555555</c:v>
                </c:pt>
                <c:pt idx="14">
                  <c:v>10.40401681457263</c:v>
                </c:pt>
                <c:pt idx="15">
                  <c:v>10.2803738317757</c:v>
                </c:pt>
                <c:pt idx="16">
                  <c:v>10.245901639344263</c:v>
                </c:pt>
                <c:pt idx="17">
                  <c:v>10.236220472440944</c:v>
                </c:pt>
                <c:pt idx="18">
                  <c:v>10.077519379844961</c:v>
                </c:pt>
                <c:pt idx="19">
                  <c:v>10</c:v>
                </c:pt>
                <c:pt idx="20">
                  <c:v>9.8984771573604071</c:v>
                </c:pt>
                <c:pt idx="21">
                  <c:v>9.7826086956521738</c:v>
                </c:pt>
                <c:pt idx="22">
                  <c:v>9.7402597402597415</c:v>
                </c:pt>
                <c:pt idx="23">
                  <c:v>2.9239766081871341</c:v>
                </c:pt>
              </c:numCache>
            </c:numRef>
          </c:val>
          <c:extLst>
            <c:ext xmlns:c16="http://schemas.microsoft.com/office/drawing/2014/chart" uri="{C3380CC4-5D6E-409C-BE32-E72D297353CC}">
              <c16:uniqueId val="{0000000C-1FA9-4D09-B9C0-53C10B306DEA}"/>
            </c:ext>
          </c:extLst>
        </c:ser>
        <c:dLbls>
          <c:showLegendKey val="0"/>
          <c:showVal val="0"/>
          <c:showCatName val="0"/>
          <c:showSerName val="0"/>
          <c:showPercent val="0"/>
          <c:showBubbleSize val="0"/>
        </c:dLbls>
        <c:gapWidth val="65"/>
        <c:shape val="box"/>
        <c:axId val="358610208"/>
        <c:axId val="308722208"/>
        <c:axId val="0"/>
      </c:bar3DChart>
      <c:catAx>
        <c:axId val="3586102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1" i="0" u="none" strike="noStrike" kern="1200" cap="all" baseline="0">
                <a:solidFill>
                  <a:schemeClr val="dk1">
                    <a:lumMod val="75000"/>
                    <a:lumOff val="25000"/>
                  </a:schemeClr>
                </a:solidFill>
                <a:latin typeface="+mn-lt"/>
                <a:ea typeface="+mn-ea"/>
                <a:cs typeface="+mn-cs"/>
              </a:defRPr>
            </a:pPr>
            <a:endParaRPr lang="en-US"/>
          </a:p>
        </c:txPr>
        <c:crossAx val="308722208"/>
        <c:crosses val="autoZero"/>
        <c:auto val="1"/>
        <c:lblAlgn val="ctr"/>
        <c:lblOffset val="100"/>
        <c:noMultiLvlLbl val="0"/>
      </c:catAx>
      <c:valAx>
        <c:axId val="308722208"/>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35861020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r">
              <a:defRPr sz="1200" b="1" i="0" u="none" strike="noStrike" kern="1200" baseline="0">
                <a:solidFill>
                  <a:schemeClr val="dk1">
                    <a:lumMod val="75000"/>
                    <a:lumOff val="25000"/>
                  </a:schemeClr>
                </a:solidFill>
                <a:latin typeface="+mn-lt"/>
                <a:ea typeface="+mn-ea"/>
                <a:cs typeface="B Titr" panose="00000700000000000000" pitchFamily="2" charset="-78"/>
              </a:defRPr>
            </a:pPr>
            <a:r>
              <a:rPr lang="fa-IR" sz="1050">
                <a:cs typeface="B Titr" panose="00000700000000000000" pitchFamily="2" charset="-78"/>
              </a:rPr>
              <a:t>نمودار مقایسه ای پوشش مراقبت خطر پذیری</a:t>
            </a:r>
            <a:r>
              <a:rPr lang="fa-IR" sz="1050" baseline="0">
                <a:cs typeface="B Titr" panose="00000700000000000000" pitchFamily="2" charset="-78"/>
              </a:rPr>
              <a:t> سالمندان خانه های بهداشت در سال 1402 (هدف بالای 95 درصد)</a:t>
            </a:r>
            <a:endParaRPr lang="en-US" sz="1050">
              <a:cs typeface="B Titr" panose="00000700000000000000" pitchFamily="2" charset="-78"/>
            </a:endParaRPr>
          </a:p>
        </c:rich>
      </c:tx>
      <c:layout>
        <c:manualLayout>
          <c:xMode val="edge"/>
          <c:yMode val="edge"/>
          <c:x val="0.20350642166900282"/>
          <c:y val="3.1787835394295846E-2"/>
        </c:manualLayout>
      </c:layout>
      <c:overlay val="0"/>
      <c:spPr>
        <a:noFill/>
        <a:ln>
          <a:noFill/>
        </a:ln>
        <a:effectLst/>
      </c:spPr>
      <c:txPr>
        <a:bodyPr rot="0" spcFirstLastPara="1" vertOverflow="ellipsis" vert="horz" wrap="square" anchor="ctr" anchorCtr="1"/>
        <a:lstStyle/>
        <a:p>
          <a:pPr algn="r">
            <a:defRPr sz="1200" b="1" i="0" u="none" strike="noStrike" kern="1200" baseline="0">
              <a:solidFill>
                <a:schemeClr val="dk1">
                  <a:lumMod val="75000"/>
                  <a:lumOff val="25000"/>
                </a:schemeClr>
              </a:solidFill>
              <a:latin typeface="+mn-lt"/>
              <a:ea typeface="+mn-ea"/>
              <a:cs typeface="B Titr" panose="00000700000000000000" pitchFamily="2" charset="-78"/>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9452923114340426E-2"/>
          <c:y val="0.16055776560366064"/>
          <c:w val="0.92249189439555346"/>
          <c:h val="0.65309203656362858"/>
        </c:manualLayout>
      </c:layout>
      <c:bar3DChart>
        <c:barDir val="col"/>
        <c:grouping val="clustered"/>
        <c:varyColors val="0"/>
        <c:ser>
          <c:idx val="0"/>
          <c:order val="0"/>
          <c:spPr>
            <a:solidFill>
              <a:schemeClr val="accent1">
                <a:alpha val="85000"/>
              </a:schemeClr>
            </a:solidFill>
            <a:ln w="9525" cap="flat" cmpd="sng" algn="ctr">
              <a:solidFill>
                <a:schemeClr val="accent1">
                  <a:lumMod val="75000"/>
                </a:schemeClr>
              </a:solidFill>
              <a:round/>
            </a:ln>
            <a:effectLst/>
            <a:sp3d contourW="9525">
              <a:contourClr>
                <a:schemeClr val="accent1">
                  <a:lumMod val="75000"/>
                </a:schemeClr>
              </a:contourClr>
            </a:sp3d>
          </c:spPr>
          <c:invertIfNegative val="0"/>
          <c:dPt>
            <c:idx val="22"/>
            <c:invertIfNegative val="0"/>
            <c:bubble3D val="0"/>
            <c:spPr>
              <a:solidFill>
                <a:srgbClr val="E773CE"/>
              </a:solidFill>
              <a:ln w="9525" cap="flat" cmpd="sng" algn="ctr">
                <a:solidFill>
                  <a:srgbClr val="E773CE"/>
                </a:solidFill>
                <a:round/>
              </a:ln>
              <a:effectLst/>
              <a:sp3d contourW="9525">
                <a:contourClr>
                  <a:srgbClr val="E773CE"/>
                </a:contourClr>
              </a:sp3d>
            </c:spPr>
            <c:extLst>
              <c:ext xmlns:c16="http://schemas.microsoft.com/office/drawing/2014/chart" uri="{C3380CC4-5D6E-409C-BE32-E72D297353CC}">
                <c16:uniqueId val="{00000001-1035-4B81-A22B-08FDC5A76AEA}"/>
              </c:ext>
            </c:extLst>
          </c:dPt>
          <c:dPt>
            <c:idx val="23"/>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3-1035-4B81-A22B-08FDC5A76AEA}"/>
              </c:ext>
            </c:extLst>
          </c:dPt>
          <c:dLbls>
            <c:dLbl>
              <c:idx val="22"/>
              <c:spPr>
                <a:noFill/>
                <a:ln>
                  <a:noFill/>
                </a:ln>
                <a:effectLst/>
              </c:spPr>
              <c:txPr>
                <a:bodyPr rot="5400000" spcFirstLastPara="1" vertOverflow="ellipsis" wrap="square" lIns="38100" tIns="19050" rIns="38100" bIns="19050" anchor="ctr" anchorCtr="1">
                  <a:spAutoFit/>
                </a:bodyPr>
                <a:lstStyle/>
                <a:p>
                  <a:pPr>
                    <a:defRPr sz="11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1035-4B81-A22B-08FDC5A76AEA}"/>
                </c:ext>
              </c:extLst>
            </c:dLbl>
            <c:spPr>
              <a:noFill/>
              <a:ln>
                <a:noFill/>
              </a:ln>
              <a:effectLst/>
            </c:spPr>
            <c:txPr>
              <a:bodyPr rot="5400000" spcFirstLastPara="1" vertOverflow="ellipsis" wrap="square" lIns="38100" tIns="19050" rIns="38100" bIns="19050" anchor="ctr" anchorCtr="1">
                <a:spAutoFit/>
              </a:bodyPr>
              <a:lstStyle/>
              <a:p>
                <a:pPr>
                  <a:defRPr sz="11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Sheet1!$E$33:$E$56</c:f>
              <c:strCache>
                <c:ptCount val="24"/>
                <c:pt idx="0">
                  <c:v>رباط ملکی</c:v>
                </c:pt>
                <c:pt idx="1">
                  <c:v>تیکن</c:v>
                </c:pt>
                <c:pt idx="2">
                  <c:v>قرغن</c:v>
                </c:pt>
                <c:pt idx="3">
                  <c:v>فاویان</c:v>
                </c:pt>
                <c:pt idx="4">
                  <c:v>ملازجان</c:v>
                </c:pt>
                <c:pt idx="5">
                  <c:v>سرآور</c:v>
                </c:pt>
                <c:pt idx="6">
                  <c:v>اسفرنجان</c:v>
                </c:pt>
                <c:pt idx="7">
                  <c:v>در</c:v>
                </c:pt>
                <c:pt idx="8">
                  <c:v>فقستان</c:v>
                </c:pt>
                <c:pt idx="9">
                  <c:v>شرکت زراعی</c:v>
                </c:pt>
                <c:pt idx="10">
                  <c:v>درب امامزاده ابراهیم</c:v>
                </c:pt>
                <c:pt idx="11">
                  <c:v>شادگان</c:v>
                </c:pt>
                <c:pt idx="12">
                  <c:v>غرقه</c:v>
                </c:pt>
                <c:pt idx="13">
                  <c:v>هنده</c:v>
                </c:pt>
                <c:pt idx="14">
                  <c:v>نیوان سوق</c:v>
                </c:pt>
                <c:pt idx="15">
                  <c:v>زرنجان</c:v>
                </c:pt>
                <c:pt idx="16">
                  <c:v>وانشان</c:v>
                </c:pt>
                <c:pt idx="17">
                  <c:v>شید آباد</c:v>
                </c:pt>
                <c:pt idx="18">
                  <c:v>دستجرده</c:v>
                </c:pt>
                <c:pt idx="19">
                  <c:v>سعیدآباد</c:v>
                </c:pt>
                <c:pt idx="20">
                  <c:v>نیوان نار</c:v>
                </c:pt>
                <c:pt idx="21">
                  <c:v>رباط سرخ</c:v>
                </c:pt>
                <c:pt idx="22">
                  <c:v>شهرستان</c:v>
                </c:pt>
                <c:pt idx="23">
                  <c:v>هدف </c:v>
                </c:pt>
              </c:strCache>
            </c:strRef>
          </c:cat>
          <c:val>
            <c:numRef>
              <c:f>Sheet1!$F$33:$F$56</c:f>
              <c:numCache>
                <c:formatCode>General</c:formatCode>
                <c:ptCount val="24"/>
                <c:pt idx="0">
                  <c:v>100</c:v>
                </c:pt>
                <c:pt idx="1">
                  <c:v>100</c:v>
                </c:pt>
                <c:pt idx="2">
                  <c:v>100</c:v>
                </c:pt>
                <c:pt idx="3">
                  <c:v>100</c:v>
                </c:pt>
                <c:pt idx="4">
                  <c:v>99.4</c:v>
                </c:pt>
                <c:pt idx="5">
                  <c:v>99.3</c:v>
                </c:pt>
                <c:pt idx="6">
                  <c:v>99.2</c:v>
                </c:pt>
                <c:pt idx="7">
                  <c:v>99.1</c:v>
                </c:pt>
                <c:pt idx="8">
                  <c:v>99.1</c:v>
                </c:pt>
                <c:pt idx="9">
                  <c:v>98.8</c:v>
                </c:pt>
                <c:pt idx="10">
                  <c:v>98.8</c:v>
                </c:pt>
                <c:pt idx="11">
                  <c:v>98.6</c:v>
                </c:pt>
                <c:pt idx="12">
                  <c:v>98.5</c:v>
                </c:pt>
                <c:pt idx="13">
                  <c:v>98.4</c:v>
                </c:pt>
                <c:pt idx="14">
                  <c:v>98.3</c:v>
                </c:pt>
                <c:pt idx="15">
                  <c:v>98.3</c:v>
                </c:pt>
                <c:pt idx="16">
                  <c:v>97.8</c:v>
                </c:pt>
                <c:pt idx="17">
                  <c:v>97.6</c:v>
                </c:pt>
                <c:pt idx="18">
                  <c:v>97.5</c:v>
                </c:pt>
                <c:pt idx="19">
                  <c:v>97.5</c:v>
                </c:pt>
                <c:pt idx="20">
                  <c:v>95.9</c:v>
                </c:pt>
                <c:pt idx="21">
                  <c:v>95.9</c:v>
                </c:pt>
                <c:pt idx="22">
                  <c:v>95.6</c:v>
                </c:pt>
                <c:pt idx="23">
                  <c:v>95</c:v>
                </c:pt>
              </c:numCache>
            </c:numRef>
          </c:val>
          <c:extLst>
            <c:ext xmlns:c16="http://schemas.microsoft.com/office/drawing/2014/chart" uri="{C3380CC4-5D6E-409C-BE32-E72D297353CC}">
              <c16:uniqueId val="{00000004-1035-4B81-A22B-08FDC5A76AEA}"/>
            </c:ext>
          </c:extLst>
        </c:ser>
        <c:dLbls>
          <c:showLegendKey val="0"/>
          <c:showVal val="0"/>
          <c:showCatName val="0"/>
          <c:showSerName val="0"/>
          <c:showPercent val="0"/>
          <c:showBubbleSize val="0"/>
        </c:dLbls>
        <c:gapWidth val="65"/>
        <c:shape val="box"/>
        <c:axId val="87115952"/>
        <c:axId val="77157616"/>
        <c:axId val="0"/>
      </c:bar3DChart>
      <c:catAx>
        <c:axId val="87115952"/>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1" i="0" u="none" strike="noStrike" kern="1200" cap="all" baseline="0">
                <a:solidFill>
                  <a:schemeClr val="dk1">
                    <a:lumMod val="75000"/>
                    <a:lumOff val="25000"/>
                  </a:schemeClr>
                </a:solidFill>
                <a:latin typeface="+mn-lt"/>
                <a:ea typeface="+mn-ea"/>
                <a:cs typeface="+mn-cs"/>
              </a:defRPr>
            </a:pPr>
            <a:endParaRPr lang="en-US"/>
          </a:p>
        </c:txPr>
        <c:crossAx val="77157616"/>
        <c:crosses val="autoZero"/>
        <c:auto val="1"/>
        <c:lblAlgn val="ctr"/>
        <c:lblOffset val="100"/>
        <c:noMultiLvlLbl val="0"/>
      </c:catAx>
      <c:valAx>
        <c:axId val="7715761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871159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fa-IR" sz="1100">
                <a:cs typeface="B Titr" panose="00000700000000000000" pitchFamily="2" charset="-78"/>
              </a:rPr>
              <a:t>نمودار مفایسه ای پوشش مراقبت  خطر پذیری سالمندان در پایگا های</a:t>
            </a:r>
            <a:r>
              <a:rPr lang="fa-IR" sz="1100" baseline="0">
                <a:cs typeface="B Titr" panose="00000700000000000000" pitchFamily="2" charset="-78"/>
              </a:rPr>
              <a:t> شهری </a:t>
            </a:r>
            <a:r>
              <a:rPr lang="fa-IR" sz="1100">
                <a:cs typeface="B Titr" panose="00000700000000000000" pitchFamily="2" charset="-78"/>
              </a:rPr>
              <a:t>سال 1402 (هدف بالای 95 درصد)</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Sheet1!$I$32</c:f>
              <c:strCache>
                <c:ptCount val="1"/>
                <c:pt idx="0">
                  <c:v>پوشش خطر پذیری سال 1402</c:v>
                </c:pt>
              </c:strCache>
            </c:strRef>
          </c:tx>
          <c:spPr>
            <a:solidFill>
              <a:schemeClr val="accent1">
                <a:alpha val="85000"/>
              </a:schemeClr>
            </a:solidFill>
            <a:ln w="9525" cap="flat" cmpd="sng" algn="ctr">
              <a:solidFill>
                <a:schemeClr val="accent1">
                  <a:lumMod val="75000"/>
                </a:schemeClr>
              </a:solidFill>
              <a:round/>
            </a:ln>
            <a:effectLst/>
            <a:sp3d contourW="9525">
              <a:contourClr>
                <a:schemeClr val="accent1">
                  <a:lumMod val="75000"/>
                </a:schemeClr>
              </a:contourClr>
            </a:sp3d>
          </c:spPr>
          <c:invertIfNegative val="0"/>
          <c:dPt>
            <c:idx val="0"/>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1-755C-488D-A1BA-CCDDCDBDBFD9}"/>
              </c:ext>
            </c:extLst>
          </c:dPt>
          <c:dPt>
            <c:idx val="1"/>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3-755C-488D-A1BA-CCDDCDBDBFD9}"/>
              </c:ext>
            </c:extLst>
          </c:dPt>
          <c:dPt>
            <c:idx val="2"/>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5-755C-488D-A1BA-CCDDCDBDBFD9}"/>
              </c:ext>
            </c:extLst>
          </c:dPt>
          <c:dPt>
            <c:idx val="3"/>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7-755C-488D-A1BA-CCDDCDBDBFD9}"/>
              </c:ext>
            </c:extLst>
          </c:dPt>
          <c:dPt>
            <c:idx val="4"/>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9-755C-488D-A1BA-CCDDCDBDBFD9}"/>
              </c:ext>
            </c:extLst>
          </c:dPt>
          <c:dPt>
            <c:idx val="5"/>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B-755C-488D-A1BA-CCDDCDBDBFD9}"/>
              </c:ext>
            </c:extLst>
          </c:dPt>
          <c:dPt>
            <c:idx val="6"/>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D-755C-488D-A1BA-CCDDCDBDBFD9}"/>
              </c:ext>
            </c:extLst>
          </c:dPt>
          <c:dPt>
            <c:idx val="7"/>
            <c:invertIfNegative val="0"/>
            <c:bubble3D val="0"/>
            <c:spPr>
              <a:solidFill>
                <a:srgbClr val="CC99FF"/>
              </a:solidFill>
              <a:ln w="9525" cap="flat" cmpd="sng" algn="ctr">
                <a:solidFill>
                  <a:srgbClr val="CC99FF"/>
                </a:solidFill>
                <a:round/>
              </a:ln>
              <a:effectLst/>
              <a:sp3d contourW="9525">
                <a:contourClr>
                  <a:srgbClr val="CC99FF"/>
                </a:contourClr>
              </a:sp3d>
            </c:spPr>
            <c:extLst>
              <c:ext xmlns:c16="http://schemas.microsoft.com/office/drawing/2014/chart" uri="{C3380CC4-5D6E-409C-BE32-E72D297353CC}">
                <c16:uniqueId val="{0000000F-755C-488D-A1BA-CCDDCDBDBFD9}"/>
              </c:ext>
            </c:extLst>
          </c:dPt>
          <c:dPt>
            <c:idx val="8"/>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11-755C-488D-A1BA-CCDDCDBDBFD9}"/>
              </c:ext>
            </c:extLst>
          </c:dPt>
          <c:dPt>
            <c:idx val="9"/>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13-755C-488D-A1BA-CCDDCDBDBFD9}"/>
              </c:ext>
            </c:extLst>
          </c:dPt>
          <c:dPt>
            <c:idx val="10"/>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5-755C-488D-A1BA-CCDDCDBDBFD9}"/>
              </c:ext>
            </c:extLst>
          </c:dPt>
          <c:dPt>
            <c:idx val="11"/>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7-755C-488D-A1BA-CCDDCDBDBFD9}"/>
              </c:ext>
            </c:extLst>
          </c:dPt>
          <c:dPt>
            <c:idx val="12"/>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9-755C-488D-A1BA-CCDDCDBDBFD9}"/>
              </c:ext>
            </c:extLst>
          </c:dPt>
          <c:dPt>
            <c:idx val="13"/>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B-755C-488D-A1BA-CCDDCDBDBFD9}"/>
              </c:ext>
            </c:extLst>
          </c:dPt>
          <c:dPt>
            <c:idx val="14"/>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D-755C-488D-A1BA-CCDDCDBDBFD9}"/>
              </c:ext>
            </c:extLst>
          </c:dPt>
          <c:dLbls>
            <c:dLbl>
              <c:idx val="7"/>
              <c:spPr>
                <a:noFill/>
                <a:ln>
                  <a:solidFill>
                    <a:srgbClr val="FF0000"/>
                  </a:solidFill>
                </a:ln>
                <a:effectLst/>
              </c:spPr>
              <c:txPr>
                <a:bodyPr rot="0" spcFirstLastPara="1" vertOverflow="ellipsis" vert="horz" wrap="square" lIns="38100" tIns="19050" rIns="38100" bIns="19050" anchor="ctr" anchorCtr="1">
                  <a:spAutoFit/>
                </a:bodyPr>
                <a:lstStyle/>
                <a:p>
                  <a:pPr>
                    <a:defRPr sz="11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F-755C-488D-A1BA-CCDDCDBDBFD9}"/>
                </c:ext>
              </c:extLst>
            </c:dLbl>
            <c:dLbl>
              <c:idx val="9"/>
              <c:tx>
                <c:rich>
                  <a:bodyPr rot="0" spcFirstLastPara="1" vertOverflow="ellipsis" vert="horz" wrap="square" lIns="38100" tIns="19050" rIns="38100" bIns="19050" anchor="ctr" anchorCtr="1">
                    <a:spAutoFit/>
                  </a:bodyPr>
                  <a:lstStyle/>
                  <a:p>
                    <a:pPr>
                      <a:defRPr sz="1100" b="1" i="0" u="none" strike="noStrike" kern="1200" baseline="0">
                        <a:solidFill>
                          <a:schemeClr val="dk1">
                            <a:lumMod val="75000"/>
                            <a:lumOff val="25000"/>
                          </a:schemeClr>
                        </a:solidFill>
                        <a:latin typeface="+mn-lt"/>
                        <a:ea typeface="+mn-ea"/>
                        <a:cs typeface="+mn-cs"/>
                      </a:defRPr>
                    </a:pPr>
                    <a:fld id="{99EAA3AC-FC50-4C04-BF20-93E9B286AF29}" type="VALUE">
                      <a:rPr lang="en-US" sz="1100" b="1">
                        <a:solidFill>
                          <a:srgbClr val="FF0000"/>
                        </a:solidFill>
                      </a:rPr>
                      <a:pPr>
                        <a:defRPr sz="1100" b="1"/>
                      </a:pPr>
                      <a:t>[VALUE]</a:t>
                    </a:fld>
                    <a:endParaRPr lang="en-US"/>
                  </a:p>
                </c:rich>
              </c:tx>
              <c:spPr>
                <a:noFill/>
                <a:ln>
                  <a:solidFill>
                    <a:srgbClr val="FF0000"/>
                  </a:solid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755C-488D-A1BA-CCDDCDBDBFD9}"/>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Sheet1!$H$33:$H$47</c:f>
              <c:strCache>
                <c:ptCount val="15"/>
                <c:pt idx="0">
                  <c:v>اسفنجه</c:v>
                </c:pt>
                <c:pt idx="1">
                  <c:v>حاج صادق مقدسی</c:v>
                </c:pt>
                <c:pt idx="2">
                  <c:v>فیلاخص</c:v>
                </c:pt>
                <c:pt idx="3">
                  <c:v>حسن حافظ</c:v>
                </c:pt>
                <c:pt idx="4">
                  <c:v>حاج علی جمالی گلشهر</c:v>
                </c:pt>
                <c:pt idx="5">
                  <c:v>پایگاه گلشهر</c:v>
                </c:pt>
                <c:pt idx="6">
                  <c:v>ابلولان</c:v>
                </c:pt>
                <c:pt idx="7">
                  <c:v>شهرستان</c:v>
                </c:pt>
                <c:pt idx="8">
                  <c:v> مهدی  صحت</c:v>
                </c:pt>
                <c:pt idx="9">
                  <c:v>هدف </c:v>
                </c:pt>
                <c:pt idx="10">
                  <c:v>ابن سینا</c:v>
                </c:pt>
                <c:pt idx="11">
                  <c:v>حاج علی عظیمی</c:v>
                </c:pt>
                <c:pt idx="12">
                  <c:v>رئوف</c:v>
                </c:pt>
                <c:pt idx="13">
                  <c:v>مهندس تاجداری</c:v>
                </c:pt>
                <c:pt idx="14">
                  <c:v>گوگد</c:v>
                </c:pt>
              </c:strCache>
            </c:strRef>
          </c:cat>
          <c:val>
            <c:numRef>
              <c:f>Sheet1!$I$33:$I$47</c:f>
              <c:numCache>
                <c:formatCode>General</c:formatCode>
                <c:ptCount val="15"/>
                <c:pt idx="0">
                  <c:v>98.4</c:v>
                </c:pt>
                <c:pt idx="1">
                  <c:v>98.3</c:v>
                </c:pt>
                <c:pt idx="2">
                  <c:v>97.8</c:v>
                </c:pt>
                <c:pt idx="3">
                  <c:v>97.3</c:v>
                </c:pt>
                <c:pt idx="4">
                  <c:v>97</c:v>
                </c:pt>
                <c:pt idx="5">
                  <c:v>96.3</c:v>
                </c:pt>
                <c:pt idx="6">
                  <c:v>95.9</c:v>
                </c:pt>
                <c:pt idx="7">
                  <c:v>95.6</c:v>
                </c:pt>
                <c:pt idx="8">
                  <c:v>95.1</c:v>
                </c:pt>
                <c:pt idx="9">
                  <c:v>95</c:v>
                </c:pt>
                <c:pt idx="10">
                  <c:v>94.7</c:v>
                </c:pt>
                <c:pt idx="11">
                  <c:v>94.4</c:v>
                </c:pt>
                <c:pt idx="12">
                  <c:v>94.2</c:v>
                </c:pt>
                <c:pt idx="13">
                  <c:v>94.2</c:v>
                </c:pt>
                <c:pt idx="14">
                  <c:v>93.3</c:v>
                </c:pt>
              </c:numCache>
            </c:numRef>
          </c:val>
          <c:extLst>
            <c:ext xmlns:c16="http://schemas.microsoft.com/office/drawing/2014/chart" uri="{C3380CC4-5D6E-409C-BE32-E72D297353CC}">
              <c16:uniqueId val="{0000001E-755C-488D-A1BA-CCDDCDBDBFD9}"/>
            </c:ext>
          </c:extLst>
        </c:ser>
        <c:dLbls>
          <c:showLegendKey val="0"/>
          <c:showVal val="0"/>
          <c:showCatName val="0"/>
          <c:showSerName val="0"/>
          <c:showPercent val="0"/>
          <c:showBubbleSize val="0"/>
        </c:dLbls>
        <c:gapWidth val="65"/>
        <c:shape val="box"/>
        <c:axId val="315564576"/>
        <c:axId val="77160096"/>
        <c:axId val="0"/>
      </c:bar3DChart>
      <c:catAx>
        <c:axId val="31556457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1" i="0" u="none" strike="noStrike" kern="1200" cap="all" baseline="0">
                <a:solidFill>
                  <a:schemeClr val="dk1">
                    <a:lumMod val="75000"/>
                    <a:lumOff val="25000"/>
                  </a:schemeClr>
                </a:solidFill>
                <a:latin typeface="+mn-lt"/>
                <a:ea typeface="+mn-ea"/>
                <a:cs typeface="+mn-cs"/>
              </a:defRPr>
            </a:pPr>
            <a:endParaRPr lang="en-US"/>
          </a:p>
        </c:txPr>
        <c:crossAx val="77160096"/>
        <c:crosses val="autoZero"/>
        <c:auto val="1"/>
        <c:lblAlgn val="ctr"/>
        <c:lblOffset val="100"/>
        <c:noMultiLvlLbl val="0"/>
      </c:catAx>
      <c:valAx>
        <c:axId val="7716009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315564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1200" b="1" i="0" u="none" strike="noStrike" kern="1200" baseline="0">
                <a:solidFill>
                  <a:schemeClr val="dk1">
                    <a:lumMod val="75000"/>
                    <a:lumOff val="25000"/>
                  </a:schemeClr>
                </a:solidFill>
                <a:latin typeface="+mn-lt"/>
                <a:ea typeface="+mn-ea"/>
                <a:cs typeface="+mn-cs"/>
              </a:defRPr>
            </a:pPr>
            <a:r>
              <a:rPr lang="fa-IR" sz="1200" b="1">
                <a:cs typeface="B Titr" panose="00000700000000000000" pitchFamily="2" charset="-78"/>
              </a:rPr>
              <a:t>نمودار</a:t>
            </a:r>
            <a:r>
              <a:rPr lang="fa-IR" sz="1200" b="1" baseline="0">
                <a:cs typeface="B Titr" panose="00000700000000000000" pitchFamily="2" charset="-78"/>
              </a:rPr>
              <a:t> مقایسه ای پ</a:t>
            </a:r>
            <a:r>
              <a:rPr lang="fa-IR" sz="1200" b="1">
                <a:cs typeface="B Titr" panose="00000700000000000000" pitchFamily="2" charset="-78"/>
              </a:rPr>
              <a:t>وشش نیازسنجی سالمندان بسیار پرخطر خانه های بهداشت درسال 1402</a:t>
            </a:r>
            <a:endParaRPr lang="en-US" sz="1200" b="1">
              <a:cs typeface="B Titr" panose="00000700000000000000" pitchFamily="2" charset="-78"/>
            </a:endParaRPr>
          </a:p>
        </c:rich>
      </c:tx>
      <c:overlay val="0"/>
      <c:spPr>
        <a:noFill/>
        <a:ln>
          <a:noFill/>
        </a:ln>
        <a:effectLst/>
      </c:spPr>
      <c:txPr>
        <a:bodyPr rot="0" spcFirstLastPara="1" vertOverflow="ellipsis" vert="horz" wrap="square" anchor="ctr" anchorCtr="1"/>
        <a:lstStyle/>
        <a:p>
          <a:pPr algn="ctr">
            <a:defRPr sz="1200" b="1" i="0" u="none" strike="noStrike" kern="1200" baseline="0">
              <a:solidFill>
                <a:schemeClr val="dk1">
                  <a:lumMod val="75000"/>
                  <a:lumOff val="25000"/>
                </a:schemeClr>
              </a:solidFill>
              <a:latin typeface="+mn-lt"/>
              <a:ea typeface="+mn-ea"/>
              <a:cs typeface="+mn-cs"/>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9873003295971654E-2"/>
          <c:y val="0.15440542205791744"/>
          <c:w val="0.91959589956915755"/>
          <c:h val="0.67474250561563354"/>
        </c:manualLayout>
      </c:layout>
      <c:bar3DChart>
        <c:barDir val="col"/>
        <c:grouping val="clustered"/>
        <c:varyColors val="0"/>
        <c:ser>
          <c:idx val="0"/>
          <c:order val="0"/>
          <c:spPr>
            <a:solidFill>
              <a:srgbClr val="00D25F"/>
            </a:solidFill>
            <a:ln w="9525" cap="flat" cmpd="sng" algn="ctr">
              <a:solidFill>
                <a:srgbClr val="00B050"/>
              </a:solidFill>
              <a:round/>
            </a:ln>
            <a:effectLst/>
            <a:sp3d contourW="9525">
              <a:contourClr>
                <a:srgbClr val="00B050"/>
              </a:contourClr>
            </a:sp3d>
          </c:spPr>
          <c:invertIfNegative val="0"/>
          <c:dPt>
            <c:idx val="6"/>
            <c:invertIfNegative val="0"/>
            <c:bubble3D val="0"/>
            <c:spPr>
              <a:solidFill>
                <a:srgbClr val="00D25F"/>
              </a:solidFill>
              <a:ln w="9525" cap="flat" cmpd="sng" algn="ctr">
                <a:solidFill>
                  <a:srgbClr val="00B050"/>
                </a:solidFill>
                <a:round/>
              </a:ln>
              <a:effectLst/>
              <a:sp3d contourW="9525">
                <a:contourClr>
                  <a:srgbClr val="00B050"/>
                </a:contourClr>
              </a:sp3d>
            </c:spPr>
            <c:extLst>
              <c:ext xmlns:c16="http://schemas.microsoft.com/office/drawing/2014/chart" uri="{C3380CC4-5D6E-409C-BE32-E72D297353CC}">
                <c16:uniqueId val="{00000001-8C09-4474-B7F0-2BBD16EC671D}"/>
              </c:ext>
            </c:extLst>
          </c:dPt>
          <c:dPt>
            <c:idx val="21"/>
            <c:invertIfNegative val="0"/>
            <c:bubble3D val="0"/>
            <c:spPr>
              <a:solidFill>
                <a:srgbClr val="00D25F"/>
              </a:solidFill>
              <a:ln w="9525" cap="flat" cmpd="sng" algn="ctr">
                <a:solidFill>
                  <a:srgbClr val="00B050"/>
                </a:solidFill>
                <a:round/>
              </a:ln>
              <a:effectLst/>
              <a:sp3d contourW="9525">
                <a:contourClr>
                  <a:srgbClr val="00B050"/>
                </a:contourClr>
              </a:sp3d>
            </c:spPr>
            <c:extLst>
              <c:ext xmlns:c16="http://schemas.microsoft.com/office/drawing/2014/chart" uri="{C3380CC4-5D6E-409C-BE32-E72D297353CC}">
                <c16:uniqueId val="{00000003-8C09-4474-B7F0-2BBD16EC671D}"/>
              </c:ext>
            </c:extLst>
          </c:dPt>
          <c:dPt>
            <c:idx val="22"/>
            <c:invertIfNegative val="0"/>
            <c:bubble3D val="0"/>
            <c:spPr>
              <a:solidFill>
                <a:srgbClr val="7030A0"/>
              </a:solidFill>
              <a:ln w="9525" cap="flat" cmpd="sng" algn="ctr">
                <a:solidFill>
                  <a:srgbClr val="7030A0"/>
                </a:solidFill>
                <a:round/>
              </a:ln>
              <a:effectLst/>
              <a:sp3d contourW="9525">
                <a:contourClr>
                  <a:srgbClr val="7030A0"/>
                </a:contourClr>
              </a:sp3d>
            </c:spPr>
            <c:extLst>
              <c:ext xmlns:c16="http://schemas.microsoft.com/office/drawing/2014/chart" uri="{C3380CC4-5D6E-409C-BE32-E72D297353CC}">
                <c16:uniqueId val="{00000005-8C09-4474-B7F0-2BBD16EC671D}"/>
              </c:ext>
            </c:extLst>
          </c:dPt>
          <c:dLbls>
            <c:dLbl>
              <c:idx val="22"/>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5-8C09-4474-B7F0-2BBD16EC671D}"/>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'[Chart in Microsoft Word]Sheet1'!$E$37:$E$59</c:f>
              <c:strCache>
                <c:ptCount val="23"/>
                <c:pt idx="0">
                  <c:v>تیکن</c:v>
                </c:pt>
                <c:pt idx="1">
                  <c:v>قرغن</c:v>
                </c:pt>
                <c:pt idx="2">
                  <c:v>هنده</c:v>
                </c:pt>
                <c:pt idx="3">
                  <c:v>در</c:v>
                </c:pt>
                <c:pt idx="4">
                  <c:v>شادگان</c:v>
                </c:pt>
                <c:pt idx="5">
                  <c:v>نیوان سوق</c:v>
                </c:pt>
                <c:pt idx="6">
                  <c:v>زرنجان</c:v>
                </c:pt>
                <c:pt idx="7">
                  <c:v>درب امامزاده ابراهیم</c:v>
                </c:pt>
                <c:pt idx="8">
                  <c:v>اسفرنجان</c:v>
                </c:pt>
                <c:pt idx="9">
                  <c:v>ملازجان</c:v>
                </c:pt>
                <c:pt idx="10">
                  <c:v>دستجرده</c:v>
                </c:pt>
                <c:pt idx="11">
                  <c:v>سرآور</c:v>
                </c:pt>
                <c:pt idx="12">
                  <c:v>رباط ملکی</c:v>
                </c:pt>
                <c:pt idx="13">
                  <c:v>شید آباد</c:v>
                </c:pt>
                <c:pt idx="14">
                  <c:v>وانشان</c:v>
                </c:pt>
                <c:pt idx="15">
                  <c:v>شرکت زراعی</c:v>
                </c:pt>
                <c:pt idx="16">
                  <c:v>فقستان</c:v>
                </c:pt>
                <c:pt idx="17">
                  <c:v>نیوان نار</c:v>
                </c:pt>
                <c:pt idx="18">
                  <c:v>غرقه</c:v>
                </c:pt>
                <c:pt idx="19">
                  <c:v>رباط سرخ</c:v>
                </c:pt>
                <c:pt idx="20">
                  <c:v>سعیدآباد</c:v>
                </c:pt>
                <c:pt idx="21">
                  <c:v>فاویان</c:v>
                </c:pt>
                <c:pt idx="22">
                  <c:v>هدف</c:v>
                </c:pt>
              </c:strCache>
            </c:strRef>
          </c:cat>
          <c:val>
            <c:numRef>
              <c:f>'[Chart in Microsoft Word]Sheet1'!$F$37:$F$59</c:f>
              <c:numCache>
                <c:formatCode>0</c:formatCode>
                <c:ptCount val="23"/>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pt idx="14">
                  <c:v>100</c:v>
                </c:pt>
                <c:pt idx="15">
                  <c:v>100</c:v>
                </c:pt>
                <c:pt idx="16">
                  <c:v>100</c:v>
                </c:pt>
                <c:pt idx="17">
                  <c:v>100</c:v>
                </c:pt>
                <c:pt idx="18">
                  <c:v>100</c:v>
                </c:pt>
                <c:pt idx="19">
                  <c:v>100</c:v>
                </c:pt>
                <c:pt idx="20">
                  <c:v>100</c:v>
                </c:pt>
                <c:pt idx="21">
                  <c:v>100</c:v>
                </c:pt>
                <c:pt idx="22">
                  <c:v>100</c:v>
                </c:pt>
              </c:numCache>
            </c:numRef>
          </c:val>
          <c:extLst>
            <c:ext xmlns:c16="http://schemas.microsoft.com/office/drawing/2014/chart" uri="{C3380CC4-5D6E-409C-BE32-E72D297353CC}">
              <c16:uniqueId val="{00000006-8C09-4474-B7F0-2BBD16EC671D}"/>
            </c:ext>
          </c:extLst>
        </c:ser>
        <c:dLbls>
          <c:showLegendKey val="0"/>
          <c:showVal val="0"/>
          <c:showCatName val="0"/>
          <c:showSerName val="0"/>
          <c:showPercent val="0"/>
          <c:showBubbleSize val="0"/>
        </c:dLbls>
        <c:gapWidth val="65"/>
        <c:shape val="box"/>
        <c:axId val="351109183"/>
        <c:axId val="356825679"/>
        <c:axId val="0"/>
      </c:bar3DChart>
      <c:catAx>
        <c:axId val="351109183"/>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000" b="1" i="0" u="none" strike="noStrike" kern="1200" cap="all" baseline="0">
                <a:solidFill>
                  <a:schemeClr val="dk1">
                    <a:lumMod val="75000"/>
                    <a:lumOff val="25000"/>
                  </a:schemeClr>
                </a:solidFill>
                <a:latin typeface="+mn-lt"/>
                <a:ea typeface="+mn-ea"/>
                <a:cs typeface="+mn-cs"/>
              </a:defRPr>
            </a:pPr>
            <a:endParaRPr lang="en-US"/>
          </a:p>
        </c:txPr>
        <c:crossAx val="356825679"/>
        <c:crosses val="autoZero"/>
        <c:auto val="1"/>
        <c:lblAlgn val="ctr"/>
        <c:lblOffset val="100"/>
        <c:noMultiLvlLbl val="0"/>
      </c:catAx>
      <c:valAx>
        <c:axId val="356825679"/>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3511091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r">
              <a:defRPr sz="1100" b="1" i="0" u="none" strike="noStrike" kern="1200" baseline="0">
                <a:solidFill>
                  <a:schemeClr val="dk1">
                    <a:lumMod val="75000"/>
                    <a:lumOff val="25000"/>
                  </a:schemeClr>
                </a:solidFill>
                <a:latin typeface="+mn-lt"/>
                <a:ea typeface="+mn-ea"/>
                <a:cs typeface="B Titr" panose="00000700000000000000" pitchFamily="2" charset="-78"/>
              </a:defRPr>
            </a:pPr>
            <a:r>
              <a:rPr lang="fa-IR" sz="1100">
                <a:cs typeface="B Titr" panose="00000700000000000000" pitchFamily="2" charset="-78"/>
              </a:rPr>
              <a:t>نمودار مقایسه ای پوشش </a:t>
            </a:r>
            <a:r>
              <a:rPr lang="fa-IR" sz="1100" baseline="0">
                <a:cs typeface="B Titr" panose="00000700000000000000" pitchFamily="2" charset="-78"/>
              </a:rPr>
              <a:t> نیاز سنجی سالمندان بسیار پرخطر پایگاه های شهری در سال 1402</a:t>
            </a:r>
            <a:endParaRPr lang="en-US" sz="1100">
              <a:cs typeface="B Titr" panose="00000700000000000000" pitchFamily="2" charset="-78"/>
            </a:endParaRPr>
          </a:p>
        </c:rich>
      </c:tx>
      <c:layout>
        <c:manualLayout>
          <c:xMode val="edge"/>
          <c:yMode val="edge"/>
          <c:x val="0.27442204848850632"/>
          <c:y val="7.3064412502773059E-4"/>
        </c:manualLayout>
      </c:layout>
      <c:overlay val="0"/>
      <c:spPr>
        <a:noFill/>
        <a:ln>
          <a:noFill/>
        </a:ln>
        <a:effectLst/>
      </c:spPr>
      <c:txPr>
        <a:bodyPr rot="0" spcFirstLastPara="1" vertOverflow="ellipsis" vert="horz" wrap="square" anchor="ctr" anchorCtr="1"/>
        <a:lstStyle/>
        <a:p>
          <a:pPr algn="r">
            <a:defRPr sz="1100" b="1" i="0" u="none" strike="noStrike" kern="1200" baseline="0">
              <a:solidFill>
                <a:schemeClr val="dk1">
                  <a:lumMod val="75000"/>
                  <a:lumOff val="25000"/>
                </a:schemeClr>
              </a:solidFill>
              <a:latin typeface="+mn-lt"/>
              <a:ea typeface="+mn-ea"/>
              <a:cs typeface="B Titr" panose="00000700000000000000" pitchFamily="2" charset="-78"/>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8045674641745662E-2"/>
          <c:y val="0.10383559860078878"/>
          <c:w val="0.9419542888579453"/>
          <c:h val="0.76085228280097461"/>
        </c:manualLayout>
      </c:layout>
      <c:bar3DChart>
        <c:barDir val="col"/>
        <c:grouping val="clustered"/>
        <c:varyColors val="0"/>
        <c:ser>
          <c:idx val="0"/>
          <c:order val="0"/>
          <c:spPr>
            <a:solidFill>
              <a:schemeClr val="accent1">
                <a:alpha val="85000"/>
              </a:schemeClr>
            </a:solidFill>
            <a:ln w="9525" cap="flat" cmpd="sng" algn="ctr">
              <a:solidFill>
                <a:schemeClr val="accent1">
                  <a:lumMod val="75000"/>
                </a:schemeClr>
              </a:solidFill>
              <a:round/>
            </a:ln>
            <a:effectLst/>
            <a:sp3d contourW="9525">
              <a:contourClr>
                <a:schemeClr val="accent1">
                  <a:lumMod val="75000"/>
                </a:schemeClr>
              </a:contourClr>
            </a:sp3d>
          </c:spPr>
          <c:invertIfNegative val="0"/>
          <c:dPt>
            <c:idx val="0"/>
            <c:invertIfNegative val="0"/>
            <c:bubble3D val="0"/>
            <c:spPr>
              <a:solidFill>
                <a:srgbClr val="00B050"/>
              </a:solidFill>
              <a:ln w="9525" cap="flat" cmpd="sng" algn="ctr">
                <a:solidFill>
                  <a:srgbClr val="00B050"/>
                </a:solidFill>
                <a:round/>
              </a:ln>
              <a:effectLst/>
              <a:sp3d contourW="9525">
                <a:contourClr>
                  <a:srgbClr val="00B050"/>
                </a:contourClr>
              </a:sp3d>
            </c:spPr>
            <c:extLst>
              <c:ext xmlns:c16="http://schemas.microsoft.com/office/drawing/2014/chart" uri="{C3380CC4-5D6E-409C-BE32-E72D297353CC}">
                <c16:uniqueId val="{00000001-E256-4669-93EE-AD68CB8F5298}"/>
              </c:ext>
            </c:extLst>
          </c:dPt>
          <c:dPt>
            <c:idx val="1"/>
            <c:invertIfNegative val="0"/>
            <c:bubble3D val="0"/>
            <c:spPr>
              <a:solidFill>
                <a:srgbClr val="00B050"/>
              </a:solidFill>
              <a:ln w="9525" cap="flat" cmpd="sng" algn="ctr">
                <a:solidFill>
                  <a:srgbClr val="00B050"/>
                </a:solidFill>
                <a:round/>
              </a:ln>
              <a:effectLst/>
              <a:sp3d contourW="9525">
                <a:contourClr>
                  <a:srgbClr val="00B050"/>
                </a:contourClr>
              </a:sp3d>
            </c:spPr>
            <c:extLst>
              <c:ext xmlns:c16="http://schemas.microsoft.com/office/drawing/2014/chart" uri="{C3380CC4-5D6E-409C-BE32-E72D297353CC}">
                <c16:uniqueId val="{00000003-E256-4669-93EE-AD68CB8F5298}"/>
              </c:ext>
            </c:extLst>
          </c:dPt>
          <c:dPt>
            <c:idx val="2"/>
            <c:invertIfNegative val="0"/>
            <c:bubble3D val="0"/>
            <c:spPr>
              <a:solidFill>
                <a:srgbClr val="00B050"/>
              </a:solidFill>
              <a:ln w="9525" cap="flat" cmpd="sng" algn="ctr">
                <a:solidFill>
                  <a:srgbClr val="00B050"/>
                </a:solidFill>
                <a:round/>
              </a:ln>
              <a:effectLst/>
              <a:sp3d contourW="9525">
                <a:contourClr>
                  <a:srgbClr val="00B050"/>
                </a:contourClr>
              </a:sp3d>
            </c:spPr>
            <c:extLst>
              <c:ext xmlns:c16="http://schemas.microsoft.com/office/drawing/2014/chart" uri="{C3380CC4-5D6E-409C-BE32-E72D297353CC}">
                <c16:uniqueId val="{00000005-E256-4669-93EE-AD68CB8F5298}"/>
              </c:ext>
            </c:extLst>
          </c:dPt>
          <c:dPt>
            <c:idx val="3"/>
            <c:invertIfNegative val="0"/>
            <c:bubble3D val="0"/>
            <c:spPr>
              <a:solidFill>
                <a:srgbClr val="00B050"/>
              </a:solidFill>
              <a:ln w="9525" cap="flat" cmpd="sng" algn="ctr">
                <a:solidFill>
                  <a:srgbClr val="00B050"/>
                </a:solidFill>
                <a:round/>
              </a:ln>
              <a:effectLst/>
              <a:sp3d contourW="9525">
                <a:contourClr>
                  <a:srgbClr val="00B050"/>
                </a:contourClr>
              </a:sp3d>
            </c:spPr>
            <c:extLst>
              <c:ext xmlns:c16="http://schemas.microsoft.com/office/drawing/2014/chart" uri="{C3380CC4-5D6E-409C-BE32-E72D297353CC}">
                <c16:uniqueId val="{00000007-E256-4669-93EE-AD68CB8F5298}"/>
              </c:ext>
            </c:extLst>
          </c:dPt>
          <c:dPt>
            <c:idx val="4"/>
            <c:invertIfNegative val="0"/>
            <c:bubble3D val="0"/>
            <c:spPr>
              <a:solidFill>
                <a:srgbClr val="00B050"/>
              </a:solidFill>
              <a:ln w="9525" cap="flat" cmpd="sng" algn="ctr">
                <a:solidFill>
                  <a:srgbClr val="00B050"/>
                </a:solidFill>
                <a:round/>
              </a:ln>
              <a:effectLst/>
              <a:sp3d contourW="9525">
                <a:contourClr>
                  <a:srgbClr val="00B050"/>
                </a:contourClr>
              </a:sp3d>
            </c:spPr>
            <c:extLst>
              <c:ext xmlns:c16="http://schemas.microsoft.com/office/drawing/2014/chart" uri="{C3380CC4-5D6E-409C-BE32-E72D297353CC}">
                <c16:uniqueId val="{00000009-E256-4669-93EE-AD68CB8F5298}"/>
              </c:ext>
            </c:extLst>
          </c:dPt>
          <c:dPt>
            <c:idx val="5"/>
            <c:invertIfNegative val="0"/>
            <c:bubble3D val="0"/>
            <c:spPr>
              <a:solidFill>
                <a:srgbClr val="7030A0"/>
              </a:solidFill>
              <a:ln w="9525" cap="flat" cmpd="sng" algn="ctr">
                <a:solidFill>
                  <a:srgbClr val="7030A0"/>
                </a:solidFill>
                <a:round/>
              </a:ln>
              <a:effectLst/>
              <a:sp3d contourW="9525">
                <a:contourClr>
                  <a:srgbClr val="7030A0"/>
                </a:contourClr>
              </a:sp3d>
            </c:spPr>
            <c:extLst>
              <c:ext xmlns:c16="http://schemas.microsoft.com/office/drawing/2014/chart" uri="{C3380CC4-5D6E-409C-BE32-E72D297353CC}">
                <c16:uniqueId val="{0000000B-E256-4669-93EE-AD68CB8F5298}"/>
              </c:ext>
            </c:extLst>
          </c:dPt>
          <c:dPt>
            <c:idx val="6"/>
            <c:invertIfNegative val="0"/>
            <c:bubble3D val="0"/>
            <c:spPr>
              <a:solidFill>
                <a:srgbClr val="00B050"/>
              </a:solidFill>
              <a:ln w="9525" cap="flat" cmpd="sng" algn="ctr">
                <a:solidFill>
                  <a:srgbClr val="00B050"/>
                </a:solidFill>
                <a:round/>
              </a:ln>
              <a:effectLst/>
              <a:sp3d contourW="9525">
                <a:contourClr>
                  <a:srgbClr val="00B050"/>
                </a:contourClr>
              </a:sp3d>
            </c:spPr>
            <c:extLst>
              <c:ext xmlns:c16="http://schemas.microsoft.com/office/drawing/2014/chart" uri="{C3380CC4-5D6E-409C-BE32-E72D297353CC}">
                <c16:uniqueId val="{0000000D-E256-4669-93EE-AD68CB8F5298}"/>
              </c:ext>
            </c:extLst>
          </c:dPt>
          <c:dPt>
            <c:idx val="7"/>
            <c:invertIfNegative val="0"/>
            <c:bubble3D val="0"/>
            <c:spPr>
              <a:solidFill>
                <a:srgbClr val="00B050"/>
              </a:solidFill>
              <a:ln w="9525" cap="flat" cmpd="sng" algn="ctr">
                <a:solidFill>
                  <a:srgbClr val="00B050"/>
                </a:solidFill>
                <a:round/>
              </a:ln>
              <a:effectLst/>
              <a:sp3d contourW="9525">
                <a:contourClr>
                  <a:srgbClr val="00B050"/>
                </a:contourClr>
              </a:sp3d>
            </c:spPr>
            <c:extLst>
              <c:ext xmlns:c16="http://schemas.microsoft.com/office/drawing/2014/chart" uri="{C3380CC4-5D6E-409C-BE32-E72D297353CC}">
                <c16:uniqueId val="{0000000F-E256-4669-93EE-AD68CB8F5298}"/>
              </c:ext>
            </c:extLst>
          </c:dPt>
          <c:dPt>
            <c:idx val="8"/>
            <c:invertIfNegative val="0"/>
            <c:bubble3D val="0"/>
            <c:spPr>
              <a:solidFill>
                <a:srgbClr val="00B050"/>
              </a:solidFill>
              <a:ln w="9525" cap="flat" cmpd="sng" algn="ctr">
                <a:solidFill>
                  <a:srgbClr val="00B050"/>
                </a:solidFill>
                <a:round/>
              </a:ln>
              <a:effectLst/>
              <a:sp3d contourW="9525">
                <a:contourClr>
                  <a:srgbClr val="00B050"/>
                </a:contourClr>
              </a:sp3d>
            </c:spPr>
            <c:extLst>
              <c:ext xmlns:c16="http://schemas.microsoft.com/office/drawing/2014/chart" uri="{C3380CC4-5D6E-409C-BE32-E72D297353CC}">
                <c16:uniqueId val="{00000011-E256-4669-93EE-AD68CB8F5298}"/>
              </c:ext>
            </c:extLst>
          </c:dPt>
          <c:dPt>
            <c:idx val="9"/>
            <c:invertIfNegative val="0"/>
            <c:bubble3D val="0"/>
            <c:spPr>
              <a:solidFill>
                <a:srgbClr val="00B050"/>
              </a:solidFill>
              <a:ln w="9525" cap="flat" cmpd="sng" algn="ctr">
                <a:solidFill>
                  <a:srgbClr val="00B050"/>
                </a:solidFill>
                <a:round/>
              </a:ln>
              <a:effectLst/>
              <a:sp3d contourW="9525">
                <a:contourClr>
                  <a:srgbClr val="00B050"/>
                </a:contourClr>
              </a:sp3d>
            </c:spPr>
            <c:extLst>
              <c:ext xmlns:c16="http://schemas.microsoft.com/office/drawing/2014/chart" uri="{C3380CC4-5D6E-409C-BE32-E72D297353CC}">
                <c16:uniqueId val="{00000013-E256-4669-93EE-AD68CB8F5298}"/>
              </c:ext>
            </c:extLst>
          </c:dPt>
          <c:dPt>
            <c:idx val="10"/>
            <c:invertIfNegative val="0"/>
            <c:bubble3D val="0"/>
            <c:spPr>
              <a:solidFill>
                <a:srgbClr val="00B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15-E256-4669-93EE-AD68CB8F5298}"/>
              </c:ext>
            </c:extLst>
          </c:dPt>
          <c:dPt>
            <c:idx val="11"/>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7-E256-4669-93EE-AD68CB8F5298}"/>
              </c:ext>
            </c:extLst>
          </c:dPt>
          <c:dPt>
            <c:idx val="12"/>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9-E256-4669-93EE-AD68CB8F5298}"/>
              </c:ext>
            </c:extLst>
          </c:dPt>
          <c:dLbls>
            <c:dLbl>
              <c:idx val="5"/>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B-E256-4669-93EE-AD68CB8F5298}"/>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'[Chart in Microsoft Word]Sheet1'!$B$5:$B$17</c:f>
              <c:strCache>
                <c:ptCount val="13"/>
                <c:pt idx="0">
                  <c:v>اسفنجه</c:v>
                </c:pt>
                <c:pt idx="1">
                  <c:v>حاج علی جمالی گلشهر</c:v>
                </c:pt>
                <c:pt idx="2">
                  <c:v>حاج صادق مقدسی</c:v>
                </c:pt>
                <c:pt idx="3">
                  <c:v>پایگاه گلشهر</c:v>
                </c:pt>
                <c:pt idx="4">
                  <c:v>حسن حافظ</c:v>
                </c:pt>
                <c:pt idx="5">
                  <c:v>هدف</c:v>
                </c:pt>
                <c:pt idx="6">
                  <c:v>حاج علی عظیمی</c:v>
                </c:pt>
                <c:pt idx="7">
                  <c:v>رئوف</c:v>
                </c:pt>
                <c:pt idx="8">
                  <c:v>ابلولان</c:v>
                </c:pt>
                <c:pt idx="9">
                  <c:v>ابن سینا</c:v>
                </c:pt>
                <c:pt idx="10">
                  <c:v> مهدی  صحت</c:v>
                </c:pt>
                <c:pt idx="11">
                  <c:v>گوگد</c:v>
                </c:pt>
                <c:pt idx="12">
                  <c:v>مهندس تاجداری</c:v>
                </c:pt>
              </c:strCache>
            </c:strRef>
          </c:cat>
          <c:val>
            <c:numRef>
              <c:f>'[Chart in Microsoft Word]Sheet1'!$C$5:$C$17</c:f>
              <c:numCache>
                <c:formatCode>0</c:formatCode>
                <c:ptCount val="13"/>
                <c:pt idx="0">
                  <c:v>100</c:v>
                </c:pt>
                <c:pt idx="1">
                  <c:v>100</c:v>
                </c:pt>
                <c:pt idx="2">
                  <c:v>100</c:v>
                </c:pt>
                <c:pt idx="3">
                  <c:v>100</c:v>
                </c:pt>
                <c:pt idx="4">
                  <c:v>100</c:v>
                </c:pt>
                <c:pt idx="5">
                  <c:v>100</c:v>
                </c:pt>
                <c:pt idx="6">
                  <c:v>100</c:v>
                </c:pt>
                <c:pt idx="7">
                  <c:v>100</c:v>
                </c:pt>
                <c:pt idx="8">
                  <c:v>100</c:v>
                </c:pt>
                <c:pt idx="9">
                  <c:v>100</c:v>
                </c:pt>
                <c:pt idx="10">
                  <c:v>100</c:v>
                </c:pt>
                <c:pt idx="11">
                  <c:v>76.3</c:v>
                </c:pt>
                <c:pt idx="12">
                  <c:v>70.400000000000006</c:v>
                </c:pt>
              </c:numCache>
            </c:numRef>
          </c:val>
          <c:extLst>
            <c:ext xmlns:c16="http://schemas.microsoft.com/office/drawing/2014/chart" uri="{C3380CC4-5D6E-409C-BE32-E72D297353CC}">
              <c16:uniqueId val="{0000001A-E256-4669-93EE-AD68CB8F5298}"/>
            </c:ext>
          </c:extLst>
        </c:ser>
        <c:dLbls>
          <c:showLegendKey val="0"/>
          <c:showVal val="0"/>
          <c:showCatName val="0"/>
          <c:showSerName val="0"/>
          <c:showPercent val="0"/>
          <c:showBubbleSize val="0"/>
        </c:dLbls>
        <c:gapWidth val="65"/>
        <c:shape val="box"/>
        <c:axId val="1518068864"/>
        <c:axId val="1668996400"/>
        <c:axId val="0"/>
      </c:bar3DChart>
      <c:catAx>
        <c:axId val="151806886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1" i="0" u="none" strike="noStrike" kern="1200" cap="all" baseline="0">
                <a:solidFill>
                  <a:schemeClr val="dk1">
                    <a:lumMod val="75000"/>
                    <a:lumOff val="25000"/>
                  </a:schemeClr>
                </a:solidFill>
                <a:latin typeface="+mn-lt"/>
                <a:ea typeface="+mn-ea"/>
                <a:cs typeface="+mn-cs"/>
              </a:defRPr>
            </a:pPr>
            <a:endParaRPr lang="en-US"/>
          </a:p>
        </c:txPr>
        <c:crossAx val="1668996400"/>
        <c:crosses val="autoZero"/>
        <c:auto val="1"/>
        <c:lblAlgn val="ctr"/>
        <c:lblOffset val="100"/>
        <c:noMultiLvlLbl val="0"/>
      </c:catAx>
      <c:valAx>
        <c:axId val="1668996400"/>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5180688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r">
              <a:defRPr sz="1400" b="1" i="0" u="none" strike="noStrike" kern="1200" baseline="0">
                <a:solidFill>
                  <a:schemeClr val="dk1">
                    <a:lumMod val="75000"/>
                    <a:lumOff val="25000"/>
                  </a:schemeClr>
                </a:solidFill>
                <a:latin typeface="+mn-lt"/>
                <a:ea typeface="+mn-ea"/>
                <a:cs typeface="+mn-cs"/>
              </a:defRPr>
            </a:pPr>
            <a:r>
              <a:rPr lang="fa-IR" sz="1400" dirty="0"/>
              <a:t>درصد پوشش مراقبت سالمند بسیار پرخطرخانه های بهداشت  درسال 1402</a:t>
            </a:r>
          </a:p>
        </c:rich>
      </c:tx>
      <c:layout>
        <c:manualLayout>
          <c:xMode val="edge"/>
          <c:yMode val="edge"/>
          <c:x val="0.22931200268913501"/>
          <c:y val="1.3703382811515986E-2"/>
        </c:manualLayout>
      </c:layout>
      <c:overlay val="0"/>
      <c:spPr>
        <a:noFill/>
        <a:ln>
          <a:noFill/>
        </a:ln>
        <a:effectLst/>
      </c:spPr>
      <c:txPr>
        <a:bodyPr rot="0" spcFirstLastPara="1" vertOverflow="ellipsis" vert="horz" wrap="square" anchor="ctr" anchorCtr="1"/>
        <a:lstStyle/>
        <a:p>
          <a:pPr algn="r">
            <a:defRPr sz="1400" b="1" i="0" u="none" strike="noStrike" kern="1200" baseline="0">
              <a:solidFill>
                <a:schemeClr val="dk1">
                  <a:lumMod val="75000"/>
                  <a:lumOff val="25000"/>
                </a:schemeClr>
              </a:solidFill>
              <a:latin typeface="+mn-lt"/>
              <a:ea typeface="+mn-ea"/>
              <a:cs typeface="+mn-cs"/>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3265746561366165E-2"/>
          <c:y val="0.14868105515587529"/>
          <c:w val="0.92619653872616181"/>
          <c:h val="0.65356488712292271"/>
        </c:manualLayout>
      </c:layout>
      <c:bar3DChart>
        <c:barDir val="col"/>
        <c:grouping val="clustered"/>
        <c:varyColors val="0"/>
        <c:ser>
          <c:idx val="0"/>
          <c:order val="0"/>
          <c:tx>
            <c:strRef>
              <c:f>'[Chart in Microsoft Word]Sheet1'!$C$28</c:f>
              <c:strCache>
                <c:ptCount val="1"/>
                <c:pt idx="0">
                  <c:v>درصدپوشش مراقبت سالمند بسیار پرخطر در سال 1402</c:v>
                </c:pt>
              </c:strCache>
            </c:strRef>
          </c:tx>
          <c:spPr>
            <a:solidFill>
              <a:schemeClr val="accent1">
                <a:alpha val="85000"/>
              </a:schemeClr>
            </a:solidFill>
            <a:ln w="9525" cap="flat" cmpd="sng" algn="ctr">
              <a:solidFill>
                <a:schemeClr val="accent1">
                  <a:lumMod val="75000"/>
                </a:schemeClr>
              </a:solidFill>
              <a:round/>
            </a:ln>
            <a:effectLst/>
            <a:sp3d contourW="9525">
              <a:contourClr>
                <a:schemeClr val="accent1">
                  <a:lumMod val="75000"/>
                </a:schemeClr>
              </a:contourClr>
            </a:sp3d>
          </c:spPr>
          <c:invertIfNegative val="0"/>
          <c:dPt>
            <c:idx val="18"/>
            <c:invertIfNegative val="0"/>
            <c:bubble3D val="0"/>
            <c:spPr>
              <a:solidFill>
                <a:schemeClr val="accent4">
                  <a:lumMod val="60000"/>
                  <a:lumOff val="40000"/>
                </a:schemeClr>
              </a:solidFill>
              <a:ln w="9525" cap="flat" cmpd="sng" algn="ctr">
                <a:solidFill>
                  <a:srgbClr val="FFFF00"/>
                </a:solidFill>
                <a:round/>
              </a:ln>
              <a:effectLst/>
              <a:sp3d contourW="9525">
                <a:contourClr>
                  <a:srgbClr val="FFFF00"/>
                </a:contourClr>
              </a:sp3d>
            </c:spPr>
            <c:extLst>
              <c:ext xmlns:c16="http://schemas.microsoft.com/office/drawing/2014/chart" uri="{C3380CC4-5D6E-409C-BE32-E72D297353CC}">
                <c16:uniqueId val="{00000001-4122-4C53-8412-79E95C118085}"/>
              </c:ext>
            </c:extLst>
          </c:dPt>
          <c:dPt>
            <c:idx val="19"/>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3-4122-4C53-8412-79E95C118085}"/>
              </c:ext>
            </c:extLst>
          </c:dPt>
          <c:dPt>
            <c:idx val="20"/>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5-4122-4C53-8412-79E95C118085}"/>
              </c:ext>
            </c:extLst>
          </c:dPt>
          <c:dPt>
            <c:idx val="21"/>
            <c:invertIfNegative val="0"/>
            <c:bubble3D val="0"/>
            <c:spPr>
              <a:solidFill>
                <a:srgbClr val="7030A0"/>
              </a:solidFill>
              <a:ln w="9525" cap="flat" cmpd="sng" algn="ctr">
                <a:solidFill>
                  <a:srgbClr val="7030A0"/>
                </a:solidFill>
                <a:round/>
              </a:ln>
              <a:effectLst/>
              <a:sp3d contourW="9525">
                <a:contourClr>
                  <a:srgbClr val="7030A0"/>
                </a:contourClr>
              </a:sp3d>
            </c:spPr>
            <c:extLst>
              <c:ext xmlns:c16="http://schemas.microsoft.com/office/drawing/2014/chart" uri="{C3380CC4-5D6E-409C-BE32-E72D297353CC}">
                <c16:uniqueId val="{00000007-4122-4C53-8412-79E95C118085}"/>
              </c:ext>
            </c:extLst>
          </c:dPt>
          <c:dPt>
            <c:idx val="22"/>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9-4122-4C53-8412-79E95C118085}"/>
              </c:ext>
            </c:extLst>
          </c:dPt>
          <c:dPt>
            <c:idx val="23"/>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B-4122-4C53-8412-79E95C118085}"/>
              </c:ext>
            </c:extLst>
          </c:dPt>
          <c:dLbls>
            <c:dLbl>
              <c:idx val="18"/>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4122-4C53-8412-79E95C118085}"/>
                </c:ext>
              </c:extLst>
            </c:dLbl>
            <c:dLbl>
              <c:idx val="21"/>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7-4122-4C53-8412-79E95C11808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'[Chart in Microsoft Word]Sheet1'!$B$29:$B$52</c:f>
              <c:strCache>
                <c:ptCount val="24"/>
                <c:pt idx="0">
                  <c:v>درب امامزاده ابراهیم</c:v>
                </c:pt>
                <c:pt idx="1">
                  <c:v>سعیدآباد</c:v>
                </c:pt>
                <c:pt idx="2">
                  <c:v>فقستان</c:v>
                </c:pt>
                <c:pt idx="3">
                  <c:v>ملازجان</c:v>
                </c:pt>
                <c:pt idx="4">
                  <c:v>قرغن</c:v>
                </c:pt>
                <c:pt idx="5">
                  <c:v>هنده</c:v>
                </c:pt>
                <c:pt idx="6">
                  <c:v>تیکن</c:v>
                </c:pt>
                <c:pt idx="7">
                  <c:v>در</c:v>
                </c:pt>
                <c:pt idx="8">
                  <c:v>وانشان</c:v>
                </c:pt>
                <c:pt idx="9">
                  <c:v>سرآور</c:v>
                </c:pt>
                <c:pt idx="10">
                  <c:v>شادگان</c:v>
                </c:pt>
                <c:pt idx="11">
                  <c:v>فاویان</c:v>
                </c:pt>
                <c:pt idx="12">
                  <c:v>اسفرنجان</c:v>
                </c:pt>
                <c:pt idx="13">
                  <c:v>دستجرده</c:v>
                </c:pt>
                <c:pt idx="14">
                  <c:v>رباط ملکی</c:v>
                </c:pt>
                <c:pt idx="15">
                  <c:v>شید آباد</c:v>
                </c:pt>
                <c:pt idx="16">
                  <c:v>نیوان سوق</c:v>
                </c:pt>
                <c:pt idx="17">
                  <c:v>نیوان نار</c:v>
                </c:pt>
                <c:pt idx="18">
                  <c:v>روستایی</c:v>
                </c:pt>
                <c:pt idx="19">
                  <c:v>شرکت زراعی</c:v>
                </c:pt>
                <c:pt idx="20">
                  <c:v>زرنجان</c:v>
                </c:pt>
                <c:pt idx="21">
                  <c:v>شهرستان</c:v>
                </c:pt>
                <c:pt idx="22">
                  <c:v>غرقه</c:v>
                </c:pt>
                <c:pt idx="23">
                  <c:v>رباط سرخ</c:v>
                </c:pt>
              </c:strCache>
            </c:strRef>
          </c:cat>
          <c:val>
            <c:numRef>
              <c:f>'[Chart in Microsoft Word]Sheet1'!$C$29:$C$52</c:f>
              <c:numCache>
                <c:formatCode>0</c:formatCode>
                <c:ptCount val="24"/>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pt idx="14">
                  <c:v>100</c:v>
                </c:pt>
                <c:pt idx="15">
                  <c:v>100</c:v>
                </c:pt>
                <c:pt idx="16">
                  <c:v>100</c:v>
                </c:pt>
                <c:pt idx="17">
                  <c:v>100</c:v>
                </c:pt>
                <c:pt idx="18">
                  <c:v>96.6</c:v>
                </c:pt>
                <c:pt idx="19">
                  <c:v>83.333333333333343</c:v>
                </c:pt>
                <c:pt idx="20">
                  <c:v>80</c:v>
                </c:pt>
                <c:pt idx="21">
                  <c:v>69</c:v>
                </c:pt>
                <c:pt idx="22">
                  <c:v>66.666666666666657</c:v>
                </c:pt>
                <c:pt idx="23">
                  <c:v>66.666666666666657</c:v>
                </c:pt>
              </c:numCache>
            </c:numRef>
          </c:val>
          <c:extLst>
            <c:ext xmlns:c16="http://schemas.microsoft.com/office/drawing/2014/chart" uri="{C3380CC4-5D6E-409C-BE32-E72D297353CC}">
              <c16:uniqueId val="{0000000C-4122-4C53-8412-79E95C118085}"/>
            </c:ext>
          </c:extLst>
        </c:ser>
        <c:dLbls>
          <c:showLegendKey val="0"/>
          <c:showVal val="0"/>
          <c:showCatName val="0"/>
          <c:showSerName val="0"/>
          <c:showPercent val="0"/>
          <c:showBubbleSize val="0"/>
        </c:dLbls>
        <c:gapWidth val="65"/>
        <c:shape val="box"/>
        <c:axId val="1772131136"/>
        <c:axId val="1611945232"/>
        <c:axId val="0"/>
      </c:bar3DChart>
      <c:catAx>
        <c:axId val="177213113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050" b="1" i="0" u="none" strike="noStrike" kern="1200" cap="all" baseline="0">
                <a:solidFill>
                  <a:schemeClr val="dk1">
                    <a:lumMod val="75000"/>
                    <a:lumOff val="25000"/>
                  </a:schemeClr>
                </a:solidFill>
                <a:latin typeface="+mn-lt"/>
                <a:ea typeface="+mn-ea"/>
                <a:cs typeface="B Nazanin" panose="00000400000000000000" pitchFamily="2" charset="-78"/>
              </a:defRPr>
            </a:pPr>
            <a:endParaRPr lang="en-US"/>
          </a:p>
        </c:txPr>
        <c:crossAx val="1611945232"/>
        <c:crosses val="autoZero"/>
        <c:auto val="1"/>
        <c:lblAlgn val="ctr"/>
        <c:lblOffset val="100"/>
        <c:noMultiLvlLbl val="0"/>
      </c:catAx>
      <c:valAx>
        <c:axId val="1611945232"/>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772131136"/>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1" i="0" u="none" strike="noStrike" kern="1200" baseline="0">
                <a:solidFill>
                  <a:schemeClr val="dk1">
                    <a:lumMod val="75000"/>
                    <a:lumOff val="25000"/>
                  </a:schemeClr>
                </a:solidFill>
                <a:latin typeface="+mn-lt"/>
                <a:ea typeface="+mn-ea"/>
                <a:cs typeface="B Titr" panose="00000700000000000000" pitchFamily="2" charset="-78"/>
              </a:defRPr>
            </a:pPr>
            <a:r>
              <a:rPr lang="fa-IR" sz="1100">
                <a:cs typeface="B Titr" panose="00000700000000000000" pitchFamily="2" charset="-78"/>
              </a:rPr>
              <a:t>نمودار مقایسه ای پوشش مراقبت سالمند بسیار پرخطر پایگاه های</a:t>
            </a:r>
            <a:r>
              <a:rPr lang="fa-IR" sz="1100" baseline="0">
                <a:cs typeface="B Titr" panose="00000700000000000000" pitchFamily="2" charset="-78"/>
              </a:rPr>
              <a:t> شهری در سال 1402</a:t>
            </a:r>
            <a:endParaRPr lang="fa-IR" sz="1100">
              <a:cs typeface="B Titr" panose="00000700000000000000" pitchFamily="2" charset="-78"/>
            </a:endParaRPr>
          </a:p>
        </c:rich>
      </c:tx>
      <c:layout>
        <c:manualLayout>
          <c:xMode val="edge"/>
          <c:yMode val="edge"/>
          <c:x val="0.25780884973879503"/>
          <c:y val="1.5513871703720405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dk1">
                  <a:lumMod val="75000"/>
                  <a:lumOff val="25000"/>
                </a:schemeClr>
              </a:solidFill>
              <a:latin typeface="+mn-lt"/>
              <a:ea typeface="+mn-ea"/>
              <a:cs typeface="B Titr" panose="00000700000000000000" pitchFamily="2" charset="-78"/>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3446590452789141E-2"/>
          <c:y val="8.776751706036745E-2"/>
          <c:w val="0.90839517400750436"/>
          <c:h val="0.7373908661417321"/>
        </c:manualLayout>
      </c:layout>
      <c:bar3DChart>
        <c:barDir val="col"/>
        <c:grouping val="clustered"/>
        <c:varyColors val="0"/>
        <c:ser>
          <c:idx val="0"/>
          <c:order val="0"/>
          <c:tx>
            <c:strRef>
              <c:f>Sheet1!$D$88</c:f>
              <c:strCache>
                <c:ptCount val="1"/>
                <c:pt idx="0">
                  <c:v>درصدپوشش مراقبت سالمند بسیار پرخطر</c:v>
                </c:pt>
              </c:strCache>
            </c:strRef>
          </c:tx>
          <c:spPr>
            <a:solidFill>
              <a:schemeClr val="accent1">
                <a:alpha val="85000"/>
              </a:schemeClr>
            </a:solidFill>
            <a:ln w="9525" cap="flat" cmpd="sng" algn="ctr">
              <a:solidFill>
                <a:schemeClr val="accent1">
                  <a:lumMod val="75000"/>
                </a:schemeClr>
              </a:solidFill>
              <a:round/>
            </a:ln>
            <a:effectLst/>
            <a:sp3d contourW="9525">
              <a:contourClr>
                <a:schemeClr val="accent1">
                  <a:lumMod val="75000"/>
                </a:schemeClr>
              </a:contourClr>
            </a:sp3d>
          </c:spPr>
          <c:invertIfNegative val="0"/>
          <c:dPt>
            <c:idx val="6"/>
            <c:invertIfNegative val="0"/>
            <c:bubble3D val="0"/>
            <c:spPr>
              <a:solidFill>
                <a:srgbClr val="7030A0"/>
              </a:solidFill>
              <a:ln w="9525" cap="flat" cmpd="sng" algn="ctr">
                <a:solidFill>
                  <a:srgbClr val="7030A0"/>
                </a:solidFill>
                <a:round/>
              </a:ln>
              <a:effectLst/>
              <a:sp3d contourW="9525">
                <a:contourClr>
                  <a:srgbClr val="7030A0"/>
                </a:contourClr>
              </a:sp3d>
            </c:spPr>
            <c:extLst>
              <c:ext xmlns:c16="http://schemas.microsoft.com/office/drawing/2014/chart" uri="{C3380CC4-5D6E-409C-BE32-E72D297353CC}">
                <c16:uniqueId val="{00000001-E05C-4160-B86D-758F990BCE4A}"/>
              </c:ext>
            </c:extLst>
          </c:dPt>
          <c:dPt>
            <c:idx val="9"/>
            <c:invertIfNegative val="0"/>
            <c:bubble3D val="0"/>
            <c:spPr>
              <a:solidFill>
                <a:srgbClr val="FFFF00"/>
              </a:solidFill>
              <a:ln w="9525" cap="flat" cmpd="sng" algn="ctr">
                <a:solidFill>
                  <a:srgbClr val="FFFF00"/>
                </a:solidFill>
                <a:round/>
              </a:ln>
              <a:effectLst/>
              <a:sp3d contourW="9525">
                <a:contourClr>
                  <a:srgbClr val="FFFF00"/>
                </a:contourClr>
              </a:sp3d>
            </c:spPr>
            <c:extLst>
              <c:ext xmlns:c16="http://schemas.microsoft.com/office/drawing/2014/chart" uri="{C3380CC4-5D6E-409C-BE32-E72D297353CC}">
                <c16:uniqueId val="{00000003-E05C-4160-B86D-758F990BCE4A}"/>
              </c:ext>
            </c:extLst>
          </c:dPt>
          <c:dPt>
            <c:idx val="15"/>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5-E05C-4160-B86D-758F990BCE4A}"/>
              </c:ext>
            </c:extLst>
          </c:dPt>
          <c:dLbls>
            <c:dLbl>
              <c:idx val="6"/>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E05C-4160-B86D-758F990BCE4A}"/>
                </c:ext>
              </c:extLst>
            </c:dLbl>
            <c:dLbl>
              <c:idx val="9"/>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E05C-4160-B86D-758F990BCE4A}"/>
                </c:ext>
              </c:extLst>
            </c:dLbl>
            <c:dLbl>
              <c:idx val="15"/>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5-E05C-4160-B86D-758F990BCE4A}"/>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Sheet1!$C$89:$C$104</c:f>
              <c:strCache>
                <c:ptCount val="16"/>
                <c:pt idx="0">
                  <c:v>حاج علی جمالی گلشهر</c:v>
                </c:pt>
                <c:pt idx="1">
                  <c:v>فیلاخص</c:v>
                </c:pt>
                <c:pt idx="2">
                  <c:v>پایگاه گلشهر</c:v>
                </c:pt>
                <c:pt idx="3">
                  <c:v>ابلولان</c:v>
                </c:pt>
                <c:pt idx="4">
                  <c:v>اسفنجه</c:v>
                </c:pt>
                <c:pt idx="5">
                  <c:v>حسن حافظ</c:v>
                </c:pt>
                <c:pt idx="6">
                  <c:v>شهرستان</c:v>
                </c:pt>
                <c:pt idx="7">
                  <c:v>مهندس تاجداری</c:v>
                </c:pt>
                <c:pt idx="8">
                  <c:v>ابن سینا</c:v>
                </c:pt>
                <c:pt idx="9">
                  <c:v>شهری</c:v>
                </c:pt>
                <c:pt idx="10">
                  <c:v>مهدی  صحت</c:v>
                </c:pt>
                <c:pt idx="11">
                  <c:v>گوگد</c:v>
                </c:pt>
                <c:pt idx="12">
                  <c:v>رئوف</c:v>
                </c:pt>
                <c:pt idx="13">
                  <c:v>حاج علی عظیمی</c:v>
                </c:pt>
                <c:pt idx="14">
                  <c:v>حاج صادق مقدسی</c:v>
                </c:pt>
                <c:pt idx="15">
                  <c:v>هدف</c:v>
                </c:pt>
              </c:strCache>
            </c:strRef>
          </c:cat>
          <c:val>
            <c:numRef>
              <c:f>Sheet1!$D$89:$D$104</c:f>
              <c:numCache>
                <c:formatCode>General</c:formatCode>
                <c:ptCount val="16"/>
                <c:pt idx="0">
                  <c:v>100</c:v>
                </c:pt>
                <c:pt idx="1">
                  <c:v>100</c:v>
                </c:pt>
                <c:pt idx="2">
                  <c:v>75.599999999999994</c:v>
                </c:pt>
                <c:pt idx="3">
                  <c:v>75</c:v>
                </c:pt>
                <c:pt idx="4">
                  <c:v>75</c:v>
                </c:pt>
                <c:pt idx="5">
                  <c:v>75</c:v>
                </c:pt>
                <c:pt idx="6">
                  <c:v>69</c:v>
                </c:pt>
                <c:pt idx="7">
                  <c:v>67.2</c:v>
                </c:pt>
                <c:pt idx="8">
                  <c:v>65.5</c:v>
                </c:pt>
                <c:pt idx="9">
                  <c:v>62.3</c:v>
                </c:pt>
                <c:pt idx="10">
                  <c:v>60</c:v>
                </c:pt>
                <c:pt idx="11">
                  <c:v>47.4</c:v>
                </c:pt>
                <c:pt idx="12">
                  <c:v>44.2</c:v>
                </c:pt>
                <c:pt idx="13">
                  <c:v>43.4</c:v>
                </c:pt>
                <c:pt idx="14">
                  <c:v>40</c:v>
                </c:pt>
                <c:pt idx="15">
                  <c:v>40</c:v>
                </c:pt>
              </c:numCache>
            </c:numRef>
          </c:val>
          <c:extLst>
            <c:ext xmlns:c16="http://schemas.microsoft.com/office/drawing/2014/chart" uri="{C3380CC4-5D6E-409C-BE32-E72D297353CC}">
              <c16:uniqueId val="{00000006-E05C-4160-B86D-758F990BCE4A}"/>
            </c:ext>
          </c:extLst>
        </c:ser>
        <c:dLbls>
          <c:showLegendKey val="0"/>
          <c:showVal val="0"/>
          <c:showCatName val="0"/>
          <c:showSerName val="0"/>
          <c:showPercent val="0"/>
          <c:showBubbleSize val="0"/>
        </c:dLbls>
        <c:gapWidth val="65"/>
        <c:shape val="box"/>
        <c:axId val="1801770784"/>
        <c:axId val="1774993872"/>
        <c:axId val="0"/>
      </c:bar3DChart>
      <c:catAx>
        <c:axId val="180177078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000" b="1" i="0" u="none" strike="noStrike" kern="1200" cap="all" baseline="0">
                <a:solidFill>
                  <a:schemeClr val="dk1">
                    <a:lumMod val="75000"/>
                    <a:lumOff val="25000"/>
                  </a:schemeClr>
                </a:solidFill>
                <a:latin typeface="+mn-lt"/>
                <a:ea typeface="+mn-ea"/>
                <a:cs typeface="+mn-cs"/>
              </a:defRPr>
            </a:pPr>
            <a:endParaRPr lang="en-US"/>
          </a:p>
        </c:txPr>
        <c:crossAx val="1774993872"/>
        <c:crosses val="autoZero"/>
        <c:auto val="1"/>
        <c:lblAlgn val="ctr"/>
        <c:lblOffset val="100"/>
        <c:noMultiLvlLbl val="0"/>
      </c:catAx>
      <c:valAx>
        <c:axId val="177499387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8017707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B Nazanin" panose="00000400000000000000" pitchFamily="2" charset="-78"/>
              </a:defRPr>
            </a:pPr>
            <a:r>
              <a:rPr lang="fa-IR" sz="1400">
                <a:cs typeface="B Nazanin" panose="00000400000000000000" pitchFamily="2" charset="-78"/>
              </a:rPr>
              <a:t>نمودار مقایسه ای9 و12 ماهه خدمت افسردگی پزشک</a:t>
            </a:r>
            <a:r>
              <a:rPr lang="fa-IR" sz="1400" baseline="0">
                <a:cs typeface="B Nazanin" panose="00000400000000000000" pitchFamily="2" charset="-78"/>
              </a:rPr>
              <a:t> </a:t>
            </a:r>
            <a:r>
              <a:rPr lang="fa-IR" sz="1400">
                <a:cs typeface="B Nazanin" panose="00000400000000000000" pitchFamily="2" charset="-78"/>
              </a:rPr>
              <a:t>در سالمندان سال 1402 شهرستان گلپایگان </a:t>
            </a:r>
            <a:endParaRPr lang="en-US" sz="1400">
              <a:cs typeface="B Nazanin" panose="00000400000000000000" pitchFamily="2" charset="-78"/>
            </a:endParaRPr>
          </a:p>
        </c:rich>
      </c:tx>
      <c:layout>
        <c:manualLayout>
          <c:xMode val="edge"/>
          <c:yMode val="edge"/>
          <c:x val="0.18300452977207768"/>
          <c:y val="1.4716731312333203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B Nazanin" panose="00000400000000000000" pitchFamily="2" charset="-78"/>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1039562002837846E-2"/>
          <c:y val="0.11478144585343437"/>
          <c:w val="0.86712699148721395"/>
          <c:h val="0.73944586831128112"/>
        </c:manualLayout>
      </c:layout>
      <c:bar3DChart>
        <c:barDir val="col"/>
        <c:grouping val="clustered"/>
        <c:varyColors val="0"/>
        <c:ser>
          <c:idx val="0"/>
          <c:order val="0"/>
          <c:tx>
            <c:strRef>
              <c:f>'[Chart in Microsoft Word]Sheet1'!$H$49</c:f>
              <c:strCache>
                <c:ptCount val="1"/>
                <c:pt idx="0">
                  <c:v>حد انتظارکل  سال 1402</c:v>
                </c:pt>
              </c:strCache>
            </c:strRef>
          </c:tx>
          <c:spPr>
            <a:solidFill>
              <a:srgbClr val="7030A0"/>
            </a:solidFill>
            <a:ln w="9525" cap="flat" cmpd="sng" algn="ctr">
              <a:solidFill>
                <a:srgbClr val="7030A0"/>
              </a:solidFill>
              <a:round/>
            </a:ln>
            <a:effectLst/>
            <a:sp3d contourW="9525">
              <a:contourClr>
                <a:srgbClr val="7030A0"/>
              </a:contourClr>
            </a:sp3d>
          </c:spPr>
          <c:invertIfNegative val="0"/>
          <c:dLbls>
            <c:dLbl>
              <c:idx val="4"/>
              <c:spPr>
                <a:solidFill>
                  <a:srgbClr val="ED0000"/>
                </a:solidFill>
                <a:ln>
                  <a:solidFill>
                    <a:srgbClr val="E7E6E6"/>
                  </a:solid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0-9158-44A1-8DC3-8AF4F349F3F1}"/>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'[Chart in Microsoft Word]Sheet1'!$G$50:$G$58</c:f>
              <c:strCache>
                <c:ptCount val="9"/>
                <c:pt idx="0">
                  <c:v>مرکز گلشهر</c:v>
                </c:pt>
                <c:pt idx="1">
                  <c:v>مرکز سرآو ر</c:v>
                </c:pt>
                <c:pt idx="2">
                  <c:v>مرکز سعیدآبا د</c:v>
                </c:pt>
                <c:pt idx="3">
                  <c:v>مرکز صحت</c:v>
                </c:pt>
                <c:pt idx="4">
                  <c:v> شهرستان</c:v>
                </c:pt>
                <c:pt idx="5">
                  <c:v>مرکز عظیمی</c:v>
                </c:pt>
                <c:pt idx="6">
                  <c:v>مرکز گوگد</c:v>
                </c:pt>
                <c:pt idx="7">
                  <c:v>مرکز رئو ف</c:v>
                </c:pt>
                <c:pt idx="8">
                  <c:v>مرکز ابن سینا</c:v>
                </c:pt>
              </c:strCache>
            </c:strRef>
          </c:cat>
          <c:val>
            <c:numRef>
              <c:f>'[Chart in Microsoft Word]Sheet1'!$H$50:$H$58</c:f>
              <c:numCache>
                <c:formatCode>General</c:formatCode>
                <c:ptCount val="9"/>
                <c:pt idx="0">
                  <c:v>70</c:v>
                </c:pt>
                <c:pt idx="1">
                  <c:v>100</c:v>
                </c:pt>
                <c:pt idx="2">
                  <c:v>55</c:v>
                </c:pt>
                <c:pt idx="3">
                  <c:v>40</c:v>
                </c:pt>
                <c:pt idx="4">
                  <c:v>50</c:v>
                </c:pt>
                <c:pt idx="5">
                  <c:v>35</c:v>
                </c:pt>
                <c:pt idx="6">
                  <c:v>60</c:v>
                </c:pt>
                <c:pt idx="7">
                  <c:v>40</c:v>
                </c:pt>
                <c:pt idx="8">
                  <c:v>40</c:v>
                </c:pt>
              </c:numCache>
            </c:numRef>
          </c:val>
          <c:extLst>
            <c:ext xmlns:c16="http://schemas.microsoft.com/office/drawing/2014/chart" uri="{C3380CC4-5D6E-409C-BE32-E72D297353CC}">
              <c16:uniqueId val="{00000001-9158-44A1-8DC3-8AF4F349F3F1}"/>
            </c:ext>
          </c:extLst>
        </c:ser>
        <c:ser>
          <c:idx val="1"/>
          <c:order val="1"/>
          <c:tx>
            <c:strRef>
              <c:f>'[Chart in Microsoft Word]Sheet1'!$I$49</c:f>
              <c:strCache>
                <c:ptCount val="1"/>
                <c:pt idx="0">
                  <c:v>درصد  مراقبت انجام شده درنه ماهه اول سال 1402</c:v>
                </c:pt>
              </c:strCache>
            </c:strRef>
          </c:tx>
          <c:spPr>
            <a:solidFill>
              <a:srgbClr val="FFFF00"/>
            </a:solidFill>
            <a:ln w="9525" cap="flat" cmpd="sng" algn="ctr">
              <a:solidFill>
                <a:srgbClr val="FFFF00"/>
              </a:solidFill>
              <a:round/>
            </a:ln>
            <a:effectLst/>
            <a:sp3d contourW="9525">
              <a:contourClr>
                <a:srgbClr val="FFFF00"/>
              </a:contourClr>
            </a:sp3d>
          </c:spPr>
          <c:invertIfNegative val="0"/>
          <c:dLbls>
            <c:dLbl>
              <c:idx val="0"/>
              <c:layout>
                <c:manualLayout>
                  <c:x val="2.8459622909996311E-3"/>
                  <c:y val="7.774536007120740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158-44A1-8DC3-8AF4F349F3F1}"/>
                </c:ext>
              </c:extLst>
            </c:dLbl>
            <c:spPr>
              <a:solidFill>
                <a:schemeClr val="accent6">
                  <a:lumMod val="60000"/>
                  <a:lumOff val="40000"/>
                </a:schemeClr>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'[Chart in Microsoft Word]Sheet1'!$G$50:$G$58</c:f>
              <c:strCache>
                <c:ptCount val="9"/>
                <c:pt idx="0">
                  <c:v>مرکز گلشهر</c:v>
                </c:pt>
                <c:pt idx="1">
                  <c:v>مرکز سرآو ر</c:v>
                </c:pt>
                <c:pt idx="2">
                  <c:v>مرکز سعیدآبا د</c:v>
                </c:pt>
                <c:pt idx="3">
                  <c:v>مرکز صحت</c:v>
                </c:pt>
                <c:pt idx="4">
                  <c:v> شهرستان</c:v>
                </c:pt>
                <c:pt idx="5">
                  <c:v>مرکز عظیمی</c:v>
                </c:pt>
                <c:pt idx="6">
                  <c:v>مرکز گوگد</c:v>
                </c:pt>
                <c:pt idx="7">
                  <c:v>مرکز رئو ف</c:v>
                </c:pt>
                <c:pt idx="8">
                  <c:v>مرکز ابن سینا</c:v>
                </c:pt>
              </c:strCache>
            </c:strRef>
          </c:cat>
          <c:val>
            <c:numRef>
              <c:f>'[Chart in Microsoft Word]Sheet1'!$I$50:$I$58</c:f>
              <c:numCache>
                <c:formatCode>General</c:formatCode>
                <c:ptCount val="9"/>
                <c:pt idx="0">
                  <c:v>52</c:v>
                </c:pt>
                <c:pt idx="1">
                  <c:v>44.6</c:v>
                </c:pt>
                <c:pt idx="2">
                  <c:v>33</c:v>
                </c:pt>
                <c:pt idx="3">
                  <c:v>21.5</c:v>
                </c:pt>
                <c:pt idx="4">
                  <c:v>26</c:v>
                </c:pt>
                <c:pt idx="5">
                  <c:v>24</c:v>
                </c:pt>
                <c:pt idx="6">
                  <c:v>25.4</c:v>
                </c:pt>
                <c:pt idx="7">
                  <c:v>17</c:v>
                </c:pt>
                <c:pt idx="8">
                  <c:v>16</c:v>
                </c:pt>
              </c:numCache>
            </c:numRef>
          </c:val>
          <c:extLst>
            <c:ext xmlns:c16="http://schemas.microsoft.com/office/drawing/2014/chart" uri="{C3380CC4-5D6E-409C-BE32-E72D297353CC}">
              <c16:uniqueId val="{00000003-9158-44A1-8DC3-8AF4F349F3F1}"/>
            </c:ext>
          </c:extLst>
        </c:ser>
        <c:ser>
          <c:idx val="2"/>
          <c:order val="2"/>
          <c:tx>
            <c:strRef>
              <c:f>'[Chart in Microsoft Word]Sheet1'!$J$49</c:f>
              <c:strCache>
                <c:ptCount val="1"/>
                <c:pt idx="0">
                  <c:v>درصد  مراقبت انجام شده در  کل سال 1402</c:v>
                </c:pt>
              </c:strCache>
            </c:strRef>
          </c:tx>
          <c:spPr>
            <a:solidFill>
              <a:srgbClr val="33CCCC"/>
            </a:solidFill>
            <a:ln w="9525" cap="flat" cmpd="sng" algn="ctr">
              <a:solidFill>
                <a:srgbClr val="33CCCC"/>
              </a:solidFill>
              <a:round/>
            </a:ln>
            <a:effectLst/>
            <a:sp3d contourW="9525">
              <a:contourClr>
                <a:srgbClr val="33CCCC"/>
              </a:contourClr>
            </a:sp3d>
          </c:spPr>
          <c:invertIfNegative val="0"/>
          <c:dLbls>
            <c:dLbl>
              <c:idx val="4"/>
              <c:spPr>
                <a:noFill/>
                <a:ln>
                  <a:solidFill>
                    <a:srgbClr val="5B9BD5">
                      <a:lumMod val="60000"/>
                      <a:lumOff val="40000"/>
                    </a:srgbClr>
                  </a:solid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4-9158-44A1-8DC3-8AF4F349F3F1}"/>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'[Chart in Microsoft Word]Sheet1'!$G$50:$G$58</c:f>
              <c:strCache>
                <c:ptCount val="9"/>
                <c:pt idx="0">
                  <c:v>مرکز گلشهر</c:v>
                </c:pt>
                <c:pt idx="1">
                  <c:v>مرکز سرآو ر</c:v>
                </c:pt>
                <c:pt idx="2">
                  <c:v>مرکز سعیدآبا د</c:v>
                </c:pt>
                <c:pt idx="3">
                  <c:v>مرکز صحت</c:v>
                </c:pt>
                <c:pt idx="4">
                  <c:v> شهرستان</c:v>
                </c:pt>
                <c:pt idx="5">
                  <c:v>مرکز عظیمی</c:v>
                </c:pt>
                <c:pt idx="6">
                  <c:v>مرکز گوگد</c:v>
                </c:pt>
                <c:pt idx="7">
                  <c:v>مرکز رئو ف</c:v>
                </c:pt>
                <c:pt idx="8">
                  <c:v>مرکز ابن سینا</c:v>
                </c:pt>
              </c:strCache>
            </c:strRef>
          </c:cat>
          <c:val>
            <c:numRef>
              <c:f>'[Chart in Microsoft Word]Sheet1'!$J$50:$J$58</c:f>
              <c:numCache>
                <c:formatCode>General</c:formatCode>
                <c:ptCount val="9"/>
                <c:pt idx="0">
                  <c:v>59.5</c:v>
                </c:pt>
                <c:pt idx="1">
                  <c:v>50.4</c:v>
                </c:pt>
                <c:pt idx="2">
                  <c:v>43.7</c:v>
                </c:pt>
                <c:pt idx="3">
                  <c:v>38.6</c:v>
                </c:pt>
                <c:pt idx="4">
                  <c:v>33.700000000000003</c:v>
                </c:pt>
                <c:pt idx="5">
                  <c:v>31.4</c:v>
                </c:pt>
                <c:pt idx="6">
                  <c:v>31</c:v>
                </c:pt>
                <c:pt idx="7">
                  <c:v>23.5</c:v>
                </c:pt>
                <c:pt idx="8">
                  <c:v>18.2</c:v>
                </c:pt>
              </c:numCache>
            </c:numRef>
          </c:val>
          <c:extLst>
            <c:ext xmlns:c16="http://schemas.microsoft.com/office/drawing/2014/chart" uri="{C3380CC4-5D6E-409C-BE32-E72D297353CC}">
              <c16:uniqueId val="{00000005-9158-44A1-8DC3-8AF4F349F3F1}"/>
            </c:ext>
          </c:extLst>
        </c:ser>
        <c:dLbls>
          <c:showLegendKey val="0"/>
          <c:showVal val="0"/>
          <c:showCatName val="0"/>
          <c:showSerName val="0"/>
          <c:showPercent val="0"/>
          <c:showBubbleSize val="0"/>
        </c:dLbls>
        <c:gapWidth val="65"/>
        <c:shape val="box"/>
        <c:axId val="972604207"/>
        <c:axId val="1131018639"/>
        <c:axId val="0"/>
      </c:bar3DChart>
      <c:catAx>
        <c:axId val="972604207"/>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050" b="1" i="0" u="none" strike="noStrike" kern="1200" cap="all" baseline="0">
                <a:solidFill>
                  <a:schemeClr val="dk1">
                    <a:lumMod val="75000"/>
                    <a:lumOff val="25000"/>
                  </a:schemeClr>
                </a:solidFill>
                <a:latin typeface="+mn-lt"/>
                <a:ea typeface="+mn-ea"/>
                <a:cs typeface="B Nazanin" panose="00000400000000000000" pitchFamily="2" charset="-78"/>
              </a:defRPr>
            </a:pPr>
            <a:endParaRPr lang="en-US"/>
          </a:p>
        </c:txPr>
        <c:crossAx val="1131018639"/>
        <c:crosses val="autoZero"/>
        <c:auto val="1"/>
        <c:lblAlgn val="ctr"/>
        <c:lblOffset val="100"/>
        <c:noMultiLvlLbl val="0"/>
      </c:catAx>
      <c:valAx>
        <c:axId val="113101863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972604207"/>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050" b="1"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r">
              <a:defRPr sz="1400" b="0" i="0" u="none" strike="noStrike" kern="1200" spc="0" baseline="0">
                <a:solidFill>
                  <a:schemeClr val="tx1">
                    <a:lumMod val="65000"/>
                    <a:lumOff val="35000"/>
                  </a:schemeClr>
                </a:solidFill>
                <a:latin typeface="+mn-lt"/>
                <a:ea typeface="+mn-ea"/>
                <a:cs typeface="B Titr" panose="00000700000000000000" pitchFamily="2" charset="-78"/>
              </a:defRPr>
            </a:pPr>
            <a:r>
              <a:rPr lang="fa-IR" sz="1200" b="1" dirty="0">
                <a:cs typeface="B Titr" panose="00000700000000000000" pitchFamily="2" charset="-78"/>
              </a:rPr>
              <a:t>نمودار مقایسه ای </a:t>
            </a:r>
            <a:r>
              <a:rPr lang="fa-IR" sz="1200" b="1" baseline="0" dirty="0">
                <a:cs typeface="B Titr" panose="00000700000000000000" pitchFamily="2" charset="-78"/>
              </a:rPr>
              <a:t> پوشش مراقبت کامل (4خدمت)سالمندان در پایگا های شهری شهرستان گلپایگان سال 1402 </a:t>
            </a:r>
            <a:endParaRPr lang="en-US" sz="1200" b="1" dirty="0">
              <a:cs typeface="B Titr" panose="00000700000000000000" pitchFamily="2" charset="-78"/>
            </a:endParaRPr>
          </a:p>
        </c:rich>
      </c:tx>
      <c:layout>
        <c:manualLayout>
          <c:xMode val="edge"/>
          <c:yMode val="edge"/>
          <c:x val="0.17820857677071303"/>
          <c:y val="1.5191869422494883E-2"/>
        </c:manualLayout>
      </c:layout>
      <c:overlay val="0"/>
      <c:spPr>
        <a:noFill/>
        <a:ln>
          <a:noFill/>
        </a:ln>
        <a:effectLst/>
      </c:spPr>
      <c:txPr>
        <a:bodyPr rot="0" spcFirstLastPara="1" vertOverflow="ellipsis" vert="horz" wrap="square" anchor="ctr" anchorCtr="1"/>
        <a:lstStyle/>
        <a:p>
          <a:pPr algn="r">
            <a:defRPr sz="1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manualLayout>
          <c:layoutTarget val="inner"/>
          <c:xMode val="edge"/>
          <c:yMode val="edge"/>
          <c:x val="3.5107976997206254E-2"/>
          <c:y val="8.9127826239365798E-2"/>
          <c:w val="0.91625509149768936"/>
          <c:h val="0.7340389100861523"/>
        </c:manualLayout>
      </c:layout>
      <c:barChart>
        <c:barDir val="col"/>
        <c:grouping val="clustered"/>
        <c:varyColors val="0"/>
        <c:ser>
          <c:idx val="0"/>
          <c:order val="0"/>
          <c:tx>
            <c:strRef>
              <c:f>Sheet1!$I$78</c:f>
              <c:strCache>
                <c:ptCount val="1"/>
                <c:pt idx="0">
                  <c:v>پوشش مراقبت 12 ماهه4خدمت داشبورد</c:v>
                </c:pt>
              </c:strCache>
            </c:strRef>
          </c:tx>
          <c:spPr>
            <a:solidFill>
              <a:schemeClr val="accent6">
                <a:lumMod val="60000"/>
                <a:lumOff val="40000"/>
              </a:schemeClr>
            </a:solidFill>
            <a:ln>
              <a:solidFill>
                <a:srgbClr val="FFFF00"/>
              </a:solidFill>
            </a:ln>
            <a:effectLst/>
          </c:spPr>
          <c:invertIfNegative val="0"/>
          <c:dPt>
            <c:idx val="7"/>
            <c:invertIfNegative val="0"/>
            <c:bubble3D val="0"/>
            <c:spPr>
              <a:solidFill>
                <a:schemeClr val="accent6">
                  <a:lumMod val="60000"/>
                  <a:lumOff val="40000"/>
                </a:schemeClr>
              </a:solidFill>
              <a:ln>
                <a:solidFill>
                  <a:srgbClr val="FFFF00"/>
                </a:solidFill>
              </a:ln>
              <a:effectLst/>
            </c:spPr>
            <c:extLst>
              <c:ext xmlns:c16="http://schemas.microsoft.com/office/drawing/2014/chart" uri="{C3380CC4-5D6E-409C-BE32-E72D297353CC}">
                <c16:uniqueId val="{00000001-FDF4-4858-80D6-454142ECBAEF}"/>
              </c:ext>
            </c:extLst>
          </c:dPt>
          <c:dPt>
            <c:idx val="10"/>
            <c:invertIfNegative val="0"/>
            <c:bubble3D val="0"/>
            <c:spPr>
              <a:solidFill>
                <a:schemeClr val="accent6">
                  <a:lumMod val="60000"/>
                  <a:lumOff val="40000"/>
                </a:schemeClr>
              </a:solidFill>
              <a:ln>
                <a:solidFill>
                  <a:srgbClr val="FFFF00"/>
                </a:solidFill>
              </a:ln>
              <a:effectLst/>
            </c:spPr>
            <c:extLst>
              <c:ext xmlns:c16="http://schemas.microsoft.com/office/drawing/2014/chart" uri="{C3380CC4-5D6E-409C-BE32-E72D297353CC}">
                <c16:uniqueId val="{00000003-FDF4-4858-80D6-454142ECBAEF}"/>
              </c:ext>
            </c:extLst>
          </c:dPt>
          <c:dLbls>
            <c:dLbl>
              <c:idx val="1"/>
              <c:tx>
                <c:rich>
                  <a:bodyPr/>
                  <a:lstStyle/>
                  <a:p>
                    <a:r>
                      <a:rPr lang="en-US"/>
                      <a:t>99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FDF4-4858-80D6-454142ECBAEF}"/>
                </c:ext>
              </c:extLst>
            </c:dLbl>
            <c:dLbl>
              <c:idx val="2"/>
              <c:layout>
                <c:manualLayout>
                  <c:x val="-1.0738255033557046E-2"/>
                  <c:y val="4.422332780541694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DF4-4858-80D6-454142ECBAEF}"/>
                </c:ext>
              </c:extLst>
            </c:dLbl>
            <c:dLbl>
              <c:idx val="3"/>
              <c:layout>
                <c:manualLayout>
                  <c:x val="-1.0738255033557046E-2"/>
                  <c:y val="4.4223327805417356E-3"/>
                </c:manualLayout>
              </c:layout>
              <c:tx>
                <c:rich>
                  <a:bodyPr/>
                  <a:lstStyle/>
                  <a:p>
                    <a:r>
                      <a:rPr lang="en-US"/>
                      <a:t>85.5</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FDF4-4858-80D6-454142ECBAEF}"/>
                </c:ext>
              </c:extLst>
            </c:dLbl>
            <c:dLbl>
              <c:idx val="5"/>
              <c:layout>
                <c:manualLayout>
                  <c:x val="-8.9485458612976049E-3"/>
                  <c:y val="4.4223327805417356E-3"/>
                </c:manualLayout>
              </c:layout>
              <c:tx>
                <c:rich>
                  <a:bodyPr/>
                  <a:lstStyle/>
                  <a:p>
                    <a:r>
                      <a:rPr lang="en-US"/>
                      <a:t>71.4</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FDF4-4858-80D6-454142ECBAEF}"/>
                </c:ext>
              </c:extLst>
            </c:dLbl>
            <c:dLbl>
              <c:idx val="6"/>
              <c:layout>
                <c:manualLayout>
                  <c:x val="-8.948545861297539E-3"/>
                  <c:y val="-2.2111663902709086E-3"/>
                </c:manualLayout>
              </c:layout>
              <c:tx>
                <c:rich>
                  <a:bodyPr/>
                  <a:lstStyle/>
                  <a:p>
                    <a:r>
                      <a:rPr lang="en-US"/>
                      <a:t>68.8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FDF4-4858-80D6-454142ECBAEF}"/>
                </c:ext>
              </c:extLst>
            </c:dLbl>
            <c:dLbl>
              <c:idx val="7"/>
              <c:layout>
                <c:manualLayout>
                  <c:x val="-1.0433255675495299E-2"/>
                  <c:y val="-3.2088012835205132E-4"/>
                </c:manualLayout>
              </c:layout>
              <c:spPr>
                <a:solidFill>
                  <a:schemeClr val="accent3">
                    <a:lumMod val="20000"/>
                    <a:lumOff val="80000"/>
                  </a:schemeClr>
                </a:solid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DF4-4858-80D6-454142ECBAEF}"/>
                </c:ext>
              </c:extLst>
            </c:dLbl>
            <c:dLbl>
              <c:idx val="10"/>
              <c:spPr>
                <a:solidFill>
                  <a:srgbClr val="FFC000"/>
                </a:solid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FDF4-4858-80D6-454142ECBAEF}"/>
                </c:ext>
              </c:extLst>
            </c:dLbl>
            <c:spPr>
              <a:no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Sheet1!$H$79:$H$93</c:f>
              <c:strCache>
                <c:ptCount val="15"/>
                <c:pt idx="0">
                  <c:v>پایگاه فیلاخص</c:v>
                </c:pt>
                <c:pt idx="1">
                  <c:v>پایگاه ورزنه</c:v>
                </c:pt>
                <c:pt idx="2">
                  <c:v>پایگاه اسفنجه</c:v>
                </c:pt>
                <c:pt idx="3">
                  <c:v>پایگاه مقدسی</c:v>
                </c:pt>
                <c:pt idx="4">
                  <c:v>پایگاه حسن حافظ</c:v>
                </c:pt>
                <c:pt idx="5">
                  <c:v>پایگاه صحت</c:v>
                </c:pt>
                <c:pt idx="6">
                  <c:v>پایگاه گلشهر</c:v>
                </c:pt>
                <c:pt idx="7">
                  <c:v>شهرستان</c:v>
                </c:pt>
                <c:pt idx="8">
                  <c:v>پایگاه تاجداری</c:v>
                </c:pt>
                <c:pt idx="9">
                  <c:v>پایگاه ابلولان</c:v>
                </c:pt>
                <c:pt idx="10">
                  <c:v>شهری</c:v>
                </c:pt>
                <c:pt idx="11">
                  <c:v>پایگاه ابن سینا</c:v>
                </c:pt>
                <c:pt idx="12">
                  <c:v>پایگاه عظیمی </c:v>
                </c:pt>
                <c:pt idx="13">
                  <c:v>پایگاه گوگد</c:v>
                </c:pt>
                <c:pt idx="14">
                  <c:v>پایگاه رئوف</c:v>
                </c:pt>
              </c:strCache>
            </c:strRef>
          </c:cat>
          <c:val>
            <c:numRef>
              <c:f>Sheet1!$I$79:$I$93</c:f>
              <c:numCache>
                <c:formatCode>General</c:formatCode>
                <c:ptCount val="15"/>
                <c:pt idx="0">
                  <c:v>100</c:v>
                </c:pt>
                <c:pt idx="1">
                  <c:v>99.17</c:v>
                </c:pt>
                <c:pt idx="2">
                  <c:v>87.4</c:v>
                </c:pt>
                <c:pt idx="3">
                  <c:v>85.59</c:v>
                </c:pt>
                <c:pt idx="4">
                  <c:v>83.72</c:v>
                </c:pt>
                <c:pt idx="5">
                  <c:v>71.44</c:v>
                </c:pt>
                <c:pt idx="6">
                  <c:v>68.88</c:v>
                </c:pt>
                <c:pt idx="7">
                  <c:v>67.5</c:v>
                </c:pt>
                <c:pt idx="8">
                  <c:v>60.89</c:v>
                </c:pt>
                <c:pt idx="9">
                  <c:v>60.17</c:v>
                </c:pt>
                <c:pt idx="10">
                  <c:v>59.6</c:v>
                </c:pt>
                <c:pt idx="11">
                  <c:v>59.43</c:v>
                </c:pt>
                <c:pt idx="12">
                  <c:v>45.3</c:v>
                </c:pt>
                <c:pt idx="13">
                  <c:v>44.01</c:v>
                </c:pt>
                <c:pt idx="14">
                  <c:v>42</c:v>
                </c:pt>
              </c:numCache>
            </c:numRef>
          </c:val>
          <c:extLst>
            <c:ext xmlns:c16="http://schemas.microsoft.com/office/drawing/2014/chart" uri="{C3380CC4-5D6E-409C-BE32-E72D297353CC}">
              <c16:uniqueId val="{00000009-FDF4-4858-80D6-454142ECBAEF}"/>
            </c:ext>
          </c:extLst>
        </c:ser>
        <c:ser>
          <c:idx val="1"/>
          <c:order val="1"/>
          <c:tx>
            <c:strRef>
              <c:f>Sheet1!$J$78</c:f>
              <c:strCache>
                <c:ptCount val="1"/>
                <c:pt idx="0">
                  <c:v>حد انتظار درسال1402</c:v>
                </c:pt>
              </c:strCache>
            </c:strRef>
          </c:tx>
          <c:spPr>
            <a:solidFill>
              <a:schemeClr val="accent2"/>
            </a:solidFill>
            <a:ln>
              <a:noFill/>
            </a:ln>
            <a:effectLst/>
          </c:spPr>
          <c:invertIfNegative val="0"/>
          <c:dLbls>
            <c:dLbl>
              <c:idx val="0"/>
              <c:layout>
                <c:manualLayout>
                  <c:x val="1.0738255033557046E-2"/>
                  <c:y val="-4.0537582194690522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FDF4-4858-80D6-454142ECBAEF}"/>
                </c:ext>
              </c:extLst>
            </c:dLbl>
            <c:dLbl>
              <c:idx val="1"/>
              <c:layout>
                <c:manualLayout>
                  <c:x val="1.6107382550335572E-2"/>
                  <c:y val="-2.211166390270888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DF4-4858-80D6-454142ECBAEF}"/>
                </c:ext>
              </c:extLst>
            </c:dLbl>
            <c:dLbl>
              <c:idx val="7"/>
              <c:layout>
                <c:manualLayout>
                  <c:x val="1.1554849425868419E-2"/>
                  <c:y val="-8.0484087493174171E-3"/>
                </c:manualLayout>
              </c:layout>
              <c:spPr>
                <a:solidFill>
                  <a:srgbClr val="FFC000"/>
                </a:solidFill>
                <a:ln>
                  <a:solidFill>
                    <a:srgbClr val="FFC000"/>
                  </a:solidFill>
                </a:ln>
                <a:effectLst/>
              </c:spPr>
              <c:txPr>
                <a:bodyPr rot="5400000" spcFirstLastPara="1" vertOverflow="ellipsis" wrap="square" lIns="38100" tIns="19050" rIns="38100" bIns="19050" anchor="ctr" anchorCtr="1">
                  <a:spAutoFit/>
                </a:bodyPr>
                <a:lstStyle/>
                <a:p>
                  <a:pPr>
                    <a:defRPr sz="12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DF4-4858-80D6-454142ECBAEF}"/>
                </c:ext>
              </c:extLst>
            </c:dLbl>
            <c:spPr>
              <a:no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Sheet1!$H$79:$H$93</c:f>
              <c:strCache>
                <c:ptCount val="15"/>
                <c:pt idx="0">
                  <c:v>پایگاه فیلاخص</c:v>
                </c:pt>
                <c:pt idx="1">
                  <c:v>پایگاه ورزنه</c:v>
                </c:pt>
                <c:pt idx="2">
                  <c:v>پایگاه اسفنجه</c:v>
                </c:pt>
                <c:pt idx="3">
                  <c:v>پایگاه مقدسی</c:v>
                </c:pt>
                <c:pt idx="4">
                  <c:v>پایگاه حسن حافظ</c:v>
                </c:pt>
                <c:pt idx="5">
                  <c:v>پایگاه صحت</c:v>
                </c:pt>
                <c:pt idx="6">
                  <c:v>پایگاه گلشهر</c:v>
                </c:pt>
                <c:pt idx="7">
                  <c:v>شهرستان</c:v>
                </c:pt>
                <c:pt idx="8">
                  <c:v>پایگاه تاجداری</c:v>
                </c:pt>
                <c:pt idx="9">
                  <c:v>پایگاه ابلولان</c:v>
                </c:pt>
                <c:pt idx="10">
                  <c:v>شهری</c:v>
                </c:pt>
                <c:pt idx="11">
                  <c:v>پایگاه ابن سینا</c:v>
                </c:pt>
                <c:pt idx="12">
                  <c:v>پایگاه عظیمی </c:v>
                </c:pt>
                <c:pt idx="13">
                  <c:v>پایگاه گوگد</c:v>
                </c:pt>
                <c:pt idx="14">
                  <c:v>پایگاه رئوف</c:v>
                </c:pt>
              </c:strCache>
            </c:strRef>
          </c:cat>
          <c:val>
            <c:numRef>
              <c:f>Sheet1!$J$79:$J$93</c:f>
              <c:numCache>
                <c:formatCode>General</c:formatCode>
                <c:ptCount val="15"/>
                <c:pt idx="0">
                  <c:v>100</c:v>
                </c:pt>
                <c:pt idx="1">
                  <c:v>100</c:v>
                </c:pt>
                <c:pt idx="2">
                  <c:v>100</c:v>
                </c:pt>
                <c:pt idx="3">
                  <c:v>100</c:v>
                </c:pt>
                <c:pt idx="4">
                  <c:v>70</c:v>
                </c:pt>
                <c:pt idx="5">
                  <c:v>70</c:v>
                </c:pt>
                <c:pt idx="6">
                  <c:v>70</c:v>
                </c:pt>
                <c:pt idx="7">
                  <c:v>70</c:v>
                </c:pt>
                <c:pt idx="8">
                  <c:v>70</c:v>
                </c:pt>
                <c:pt idx="9">
                  <c:v>70</c:v>
                </c:pt>
                <c:pt idx="10">
                  <c:v>70</c:v>
                </c:pt>
                <c:pt idx="11">
                  <c:v>70</c:v>
                </c:pt>
                <c:pt idx="12">
                  <c:v>70</c:v>
                </c:pt>
                <c:pt idx="13">
                  <c:v>70</c:v>
                </c:pt>
                <c:pt idx="14">
                  <c:v>70</c:v>
                </c:pt>
              </c:numCache>
            </c:numRef>
          </c:val>
          <c:extLst>
            <c:ext xmlns:c16="http://schemas.microsoft.com/office/drawing/2014/chart" uri="{C3380CC4-5D6E-409C-BE32-E72D297353CC}">
              <c16:uniqueId val="{0000000C-FDF4-4858-80D6-454142ECBAEF}"/>
            </c:ext>
          </c:extLst>
        </c:ser>
        <c:dLbls>
          <c:showLegendKey val="0"/>
          <c:showVal val="0"/>
          <c:showCatName val="0"/>
          <c:showSerName val="0"/>
          <c:showPercent val="0"/>
          <c:showBubbleSize val="0"/>
        </c:dLbls>
        <c:gapWidth val="219"/>
        <c:overlap val="-27"/>
        <c:axId val="139088528"/>
        <c:axId val="152741040"/>
      </c:barChart>
      <c:catAx>
        <c:axId val="139088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52741040"/>
        <c:crosses val="autoZero"/>
        <c:auto val="1"/>
        <c:lblAlgn val="ctr"/>
        <c:lblOffset val="100"/>
        <c:noMultiLvlLbl val="0"/>
      </c:catAx>
      <c:valAx>
        <c:axId val="15274104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39088528"/>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solidFill>
      <a:round/>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fa-IR"/>
              <a:t>نمودار مقایسه</a:t>
            </a:r>
            <a:r>
              <a:rPr lang="fa-IR" baseline="0"/>
              <a:t> ای مراقبت پزشک در سال 1401 و 1402</a:t>
            </a:r>
            <a:endParaRPr lang="en-US"/>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Sheet1!$I$10</c:f>
              <c:strCache>
                <c:ptCount val="1"/>
                <c:pt idx="0">
                  <c:v>هدف مورد انتظار </c:v>
                </c:pt>
              </c:strCache>
            </c:strRef>
          </c:tx>
          <c:spPr>
            <a:solidFill>
              <a:srgbClr val="92D050"/>
            </a:solidFill>
            <a:ln w="9525" cap="flat" cmpd="sng" algn="ctr">
              <a:solidFill>
                <a:srgbClr val="92D050"/>
              </a:solidFill>
              <a:round/>
            </a:ln>
            <a:effectLst/>
            <a:sp3d contourW="9525">
              <a:contourClr>
                <a:srgbClr val="92D050"/>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Sheet1!$H$11:$H$19</c:f>
              <c:strCache>
                <c:ptCount val="9"/>
                <c:pt idx="0">
                  <c:v>مرکز رئو ف</c:v>
                </c:pt>
                <c:pt idx="1">
                  <c:v>مرکز ابن سینا</c:v>
                </c:pt>
                <c:pt idx="2">
                  <c:v>مرکز صحت</c:v>
                </c:pt>
                <c:pt idx="3">
                  <c:v>مرکز عظیمی</c:v>
                </c:pt>
                <c:pt idx="4">
                  <c:v>مرکز گوگد</c:v>
                </c:pt>
                <c:pt idx="5">
                  <c:v>مرکز گلشهر</c:v>
                </c:pt>
                <c:pt idx="6">
                  <c:v>مرکز سرآو ر</c:v>
                </c:pt>
                <c:pt idx="7">
                  <c:v>مرکز سعیدآبا د</c:v>
                </c:pt>
                <c:pt idx="8">
                  <c:v> شهرستان</c:v>
                </c:pt>
              </c:strCache>
            </c:strRef>
          </c:cat>
          <c:val>
            <c:numRef>
              <c:f>Sheet1!$I$11:$I$19</c:f>
              <c:numCache>
                <c:formatCode>General</c:formatCode>
                <c:ptCount val="9"/>
                <c:pt idx="0">
                  <c:v>40</c:v>
                </c:pt>
                <c:pt idx="1">
                  <c:v>40</c:v>
                </c:pt>
                <c:pt idx="2">
                  <c:v>40</c:v>
                </c:pt>
                <c:pt idx="3">
                  <c:v>35</c:v>
                </c:pt>
                <c:pt idx="4">
                  <c:v>60</c:v>
                </c:pt>
                <c:pt idx="5">
                  <c:v>70</c:v>
                </c:pt>
                <c:pt idx="6">
                  <c:v>100</c:v>
                </c:pt>
                <c:pt idx="7">
                  <c:v>55</c:v>
                </c:pt>
                <c:pt idx="8">
                  <c:v>50</c:v>
                </c:pt>
              </c:numCache>
            </c:numRef>
          </c:val>
          <c:extLst>
            <c:ext xmlns:c16="http://schemas.microsoft.com/office/drawing/2014/chart" uri="{C3380CC4-5D6E-409C-BE32-E72D297353CC}">
              <c16:uniqueId val="{00000000-340C-4C25-AFD9-AA9D7C3C3E8A}"/>
            </c:ext>
          </c:extLst>
        </c:ser>
        <c:ser>
          <c:idx val="1"/>
          <c:order val="1"/>
          <c:tx>
            <c:strRef>
              <c:f>Sheet1!$J$10</c:f>
              <c:strCache>
                <c:ptCount val="1"/>
                <c:pt idx="0">
                  <c:v>درصد  مراقبت انجام شده در  کل سال 1402</c:v>
                </c:pt>
              </c:strCache>
            </c:strRef>
          </c:tx>
          <c:spPr>
            <a:solidFill>
              <a:srgbClr val="7030A0"/>
            </a:solidFill>
            <a:ln w="9525" cap="flat" cmpd="sng" algn="ctr">
              <a:solidFill>
                <a:srgbClr val="7030A0"/>
              </a:solidFill>
              <a:round/>
            </a:ln>
            <a:effectLst/>
            <a:sp3d contourW="9525">
              <a:contourClr>
                <a:srgbClr val="7030A0"/>
              </a:contourClr>
            </a:sp3d>
          </c:spPr>
          <c:invertIfNegative val="0"/>
          <c:dLbls>
            <c:dLbl>
              <c:idx val="0"/>
              <c:layout>
                <c:manualLayout>
                  <c:x val="-6.3687086811049639E-3"/>
                  <c:y val="2.44596723559479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40C-4C25-AFD9-AA9D7C3C3E8A}"/>
                </c:ext>
              </c:extLst>
            </c:dLbl>
            <c:dLbl>
              <c:idx val="2"/>
              <c:layout>
                <c:manualLayout>
                  <c:x val="5.9409159535813317E-3"/>
                  <c:y val="-2.445967235594883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40C-4C25-AFD9-AA9D7C3C3E8A}"/>
                </c:ext>
              </c:extLst>
            </c:dLbl>
            <c:dLbl>
              <c:idx val="3"/>
              <c:layout>
                <c:manualLayout>
                  <c:x val="7.0696351266677695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40C-4C25-AFD9-AA9D7C3C3E8A}"/>
                </c:ext>
              </c:extLst>
            </c:dLbl>
            <c:spPr>
              <a:noFill/>
              <a:ln>
                <a:solidFill>
                  <a:srgbClr val="FF0000"/>
                </a:solid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Sheet1!$H$11:$H$19</c:f>
              <c:strCache>
                <c:ptCount val="9"/>
                <c:pt idx="0">
                  <c:v>مرکز رئو ف</c:v>
                </c:pt>
                <c:pt idx="1">
                  <c:v>مرکز ابن سینا</c:v>
                </c:pt>
                <c:pt idx="2">
                  <c:v>مرکز صحت</c:v>
                </c:pt>
                <c:pt idx="3">
                  <c:v>مرکز عظیمی</c:v>
                </c:pt>
                <c:pt idx="4">
                  <c:v>مرکز گوگد</c:v>
                </c:pt>
                <c:pt idx="5">
                  <c:v>مرکز گلشهر</c:v>
                </c:pt>
                <c:pt idx="6">
                  <c:v>مرکز سرآو ر</c:v>
                </c:pt>
                <c:pt idx="7">
                  <c:v>مرکز سعیدآبا د</c:v>
                </c:pt>
                <c:pt idx="8">
                  <c:v> شهرستان</c:v>
                </c:pt>
              </c:strCache>
            </c:strRef>
          </c:cat>
          <c:val>
            <c:numRef>
              <c:f>Sheet1!$J$11:$J$19</c:f>
              <c:numCache>
                <c:formatCode>General</c:formatCode>
                <c:ptCount val="9"/>
                <c:pt idx="0">
                  <c:v>23.5</c:v>
                </c:pt>
                <c:pt idx="1">
                  <c:v>18.2</c:v>
                </c:pt>
                <c:pt idx="2">
                  <c:v>38.6</c:v>
                </c:pt>
                <c:pt idx="3">
                  <c:v>31.4</c:v>
                </c:pt>
                <c:pt idx="4">
                  <c:v>31</c:v>
                </c:pt>
                <c:pt idx="5">
                  <c:v>59.5</c:v>
                </c:pt>
                <c:pt idx="6">
                  <c:v>50.4</c:v>
                </c:pt>
                <c:pt idx="7">
                  <c:v>43.7</c:v>
                </c:pt>
                <c:pt idx="8">
                  <c:v>33.700000000000003</c:v>
                </c:pt>
              </c:numCache>
            </c:numRef>
          </c:val>
          <c:extLst>
            <c:ext xmlns:c16="http://schemas.microsoft.com/office/drawing/2014/chart" uri="{C3380CC4-5D6E-409C-BE32-E72D297353CC}">
              <c16:uniqueId val="{00000003-340C-4C25-AFD9-AA9D7C3C3E8A}"/>
            </c:ext>
          </c:extLst>
        </c:ser>
        <c:ser>
          <c:idx val="2"/>
          <c:order val="2"/>
          <c:tx>
            <c:strRef>
              <c:f>Sheet1!$K$10</c:f>
              <c:strCache>
                <c:ptCount val="1"/>
                <c:pt idx="0">
                  <c:v>درصد  مراقبت انجام شده در  کل سال1401</c:v>
                </c:pt>
              </c:strCache>
            </c:strRef>
          </c:tx>
          <c:spPr>
            <a:solidFill>
              <a:srgbClr val="00B0F0"/>
            </a:solidFill>
            <a:ln w="9525" cap="flat" cmpd="sng" algn="ctr">
              <a:solidFill>
                <a:srgbClr val="00B050"/>
              </a:solidFill>
              <a:round/>
            </a:ln>
            <a:effectLst/>
            <a:sp3d contourW="9525">
              <a:contourClr>
                <a:srgbClr val="00B050"/>
              </a:contourClr>
            </a:sp3d>
          </c:spPr>
          <c:invertIfNegative val="0"/>
          <c:dLbls>
            <c:dLbl>
              <c:idx val="0"/>
              <c:layout>
                <c:manualLayout>
                  <c:x val="1.0111368784696761E-2"/>
                  <c:y val="1.222983617797396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40C-4C25-AFD9-AA9D7C3C3E8A}"/>
                </c:ext>
              </c:extLst>
            </c:dLbl>
            <c:dLbl>
              <c:idx val="1"/>
              <c:layout>
                <c:manualLayout>
                  <c:x val="2.8278540506671288E-3"/>
                  <c:y val="-8.5023172394429168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40C-4C25-AFD9-AA9D7C3C3E8A}"/>
                </c:ext>
              </c:extLst>
            </c:dLbl>
            <c:spPr>
              <a:solidFill>
                <a:srgbClr val="FFC000"/>
              </a:solidFill>
              <a:ln>
                <a:solidFill>
                  <a:schemeClr val="accent4"/>
                </a:solid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Sheet1!$H$11:$H$19</c:f>
              <c:strCache>
                <c:ptCount val="9"/>
                <c:pt idx="0">
                  <c:v>مرکز رئو ف</c:v>
                </c:pt>
                <c:pt idx="1">
                  <c:v>مرکز ابن سینا</c:v>
                </c:pt>
                <c:pt idx="2">
                  <c:v>مرکز صحت</c:v>
                </c:pt>
                <c:pt idx="3">
                  <c:v>مرکز عظیمی</c:v>
                </c:pt>
                <c:pt idx="4">
                  <c:v>مرکز گوگد</c:v>
                </c:pt>
                <c:pt idx="5">
                  <c:v>مرکز گلشهر</c:v>
                </c:pt>
                <c:pt idx="6">
                  <c:v>مرکز سرآو ر</c:v>
                </c:pt>
                <c:pt idx="7">
                  <c:v>مرکز سعیدآبا د</c:v>
                </c:pt>
                <c:pt idx="8">
                  <c:v> شهرستان</c:v>
                </c:pt>
              </c:strCache>
            </c:strRef>
          </c:cat>
          <c:val>
            <c:numRef>
              <c:f>Sheet1!$K$11:$K$19</c:f>
              <c:numCache>
                <c:formatCode>General</c:formatCode>
                <c:ptCount val="9"/>
                <c:pt idx="0">
                  <c:v>21.5</c:v>
                </c:pt>
                <c:pt idx="1">
                  <c:v>11.3</c:v>
                </c:pt>
                <c:pt idx="2">
                  <c:v>22.6</c:v>
                </c:pt>
                <c:pt idx="3">
                  <c:v>17.600000000000001</c:v>
                </c:pt>
                <c:pt idx="4">
                  <c:v>44</c:v>
                </c:pt>
                <c:pt idx="5">
                  <c:v>69.7</c:v>
                </c:pt>
                <c:pt idx="6">
                  <c:v>47.5</c:v>
                </c:pt>
                <c:pt idx="7">
                  <c:v>39.299999999999997</c:v>
                </c:pt>
                <c:pt idx="8">
                  <c:v>27.1</c:v>
                </c:pt>
              </c:numCache>
            </c:numRef>
          </c:val>
          <c:extLst>
            <c:ext xmlns:c16="http://schemas.microsoft.com/office/drawing/2014/chart" uri="{C3380CC4-5D6E-409C-BE32-E72D297353CC}">
              <c16:uniqueId val="{00000006-340C-4C25-AFD9-AA9D7C3C3E8A}"/>
            </c:ext>
          </c:extLst>
        </c:ser>
        <c:dLbls>
          <c:showLegendKey val="0"/>
          <c:showVal val="0"/>
          <c:showCatName val="0"/>
          <c:showSerName val="0"/>
          <c:showPercent val="0"/>
          <c:showBubbleSize val="0"/>
        </c:dLbls>
        <c:gapWidth val="65"/>
        <c:shape val="box"/>
        <c:axId val="1417778112"/>
        <c:axId val="1461725488"/>
        <c:axId val="0"/>
      </c:bar3DChart>
      <c:catAx>
        <c:axId val="1417778112"/>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1461725488"/>
        <c:crosses val="autoZero"/>
        <c:auto val="1"/>
        <c:lblAlgn val="ctr"/>
        <c:lblOffset val="100"/>
        <c:noMultiLvlLbl val="0"/>
      </c:catAx>
      <c:valAx>
        <c:axId val="14617254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417778112"/>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1" i="0" u="none" strike="noStrike" kern="1200" baseline="0">
                <a:solidFill>
                  <a:schemeClr val="dk1">
                    <a:lumMod val="75000"/>
                    <a:lumOff val="25000"/>
                  </a:schemeClr>
                </a:solidFill>
                <a:latin typeface="+mn-lt"/>
                <a:ea typeface="+mn-ea"/>
                <a:cs typeface="+mn-cs"/>
              </a:defRPr>
            </a:pPr>
            <a:r>
              <a:rPr lang="fa-IR" sz="1200">
                <a:cs typeface="B Titr" panose="00000700000000000000" pitchFamily="2" charset="-78"/>
              </a:rPr>
              <a:t>نمودارمقایسه ای اختلاف پوشش خدمت افسردگی و مراقبت کامل پایگاه های شهری در</a:t>
            </a:r>
            <a:r>
              <a:rPr lang="fa-IR" sz="1200" baseline="0">
                <a:cs typeface="B Titr" panose="00000700000000000000" pitchFamily="2" charset="-78"/>
              </a:rPr>
              <a:t> سال 1402</a:t>
            </a:r>
            <a:r>
              <a:rPr lang="fa-IR" sz="1200"/>
              <a:t>  </a:t>
            </a:r>
            <a:endParaRPr lang="en-US" sz="1200"/>
          </a:p>
        </c:rich>
      </c:tx>
      <c:overlay val="0"/>
      <c:spPr>
        <a:noFill/>
        <a:ln>
          <a:noFill/>
        </a:ln>
        <a:effectLst/>
      </c:spPr>
      <c:txPr>
        <a:bodyPr rot="0" spcFirstLastPara="1" vertOverflow="ellipsis" vert="horz" wrap="square" anchor="ctr" anchorCtr="1"/>
        <a:lstStyle/>
        <a:p>
          <a:pPr>
            <a:defRPr sz="1200" b="1" i="0" u="none" strike="noStrike" kern="1200" baseline="0">
              <a:solidFill>
                <a:schemeClr val="dk1">
                  <a:lumMod val="75000"/>
                  <a:lumOff val="25000"/>
                </a:schemeClr>
              </a:solidFill>
              <a:latin typeface="+mn-lt"/>
              <a:ea typeface="+mn-ea"/>
              <a:cs typeface="+mn-cs"/>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Sheet1!$G$26</c:f>
              <c:strCache>
                <c:ptCount val="1"/>
                <c:pt idx="0">
                  <c:v>پوشش مراقبت کامل</c:v>
                </c:pt>
              </c:strCache>
            </c:strRef>
          </c:tx>
          <c:spPr>
            <a:solidFill>
              <a:srgbClr val="92D050"/>
            </a:solidFill>
            <a:ln w="9525" cap="flat" cmpd="sng" algn="ctr">
              <a:solidFill>
                <a:srgbClr val="92D050"/>
              </a:solidFill>
              <a:round/>
            </a:ln>
            <a:effectLst/>
            <a:sp3d contourW="9525">
              <a:contourClr>
                <a:srgbClr val="92D050"/>
              </a:contourClr>
            </a:sp3d>
          </c:spPr>
          <c:invertIfNegative val="0"/>
          <c:dLbls>
            <c:dLbl>
              <c:idx val="0"/>
              <c:layout>
                <c:manualLayout>
                  <c:x val="-2.19686098466324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96C-45EF-92E6-96A832A680B2}"/>
                </c:ext>
              </c:extLst>
            </c:dLbl>
            <c:dLbl>
              <c:idx val="1"/>
              <c:layout>
                <c:manualLayout>
                  <c:x val="-1.4122677758549409E-2"/>
                  <c:y val="-2.07917226024033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96C-45EF-92E6-96A832A680B2}"/>
                </c:ext>
              </c:extLst>
            </c:dLbl>
            <c:dLbl>
              <c:idx val="2"/>
              <c:layout>
                <c:manualLayout>
                  <c:x val="0"/>
                  <c:y val="1.188098434423047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96C-45EF-92E6-96A832A680B2}"/>
                </c:ext>
              </c:extLst>
            </c:dLbl>
            <c:dLbl>
              <c:idx val="3"/>
              <c:layout>
                <c:manualLayout>
                  <c:x val="-1.5691864176166587E-3"/>
                  <c:y val="2.970246086057618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96C-45EF-92E6-96A832A680B2}"/>
                </c:ext>
              </c:extLst>
            </c:dLbl>
            <c:dLbl>
              <c:idx val="4"/>
              <c:layout>
                <c:manualLayout>
                  <c:x val="-3.138372835233202E-3"/>
                  <c:y val="5.940492172115236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96C-45EF-92E6-96A832A680B2}"/>
                </c:ext>
              </c:extLst>
            </c:dLbl>
            <c:dLbl>
              <c:idx val="5"/>
              <c:layout>
                <c:manualLayout>
                  <c:x val="-1.2321019307255597E-2"/>
                  <c:y val="-5.040417600582670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596C-45EF-92E6-96A832A680B2}"/>
                </c:ext>
              </c:extLst>
            </c:dLbl>
            <c:dLbl>
              <c:idx val="6"/>
              <c:layout>
                <c:manualLayout>
                  <c:x val="-1.6941401547476368E-2"/>
                  <c:y val="2.520208800291312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596C-45EF-92E6-96A832A680B2}"/>
                </c:ext>
              </c:extLst>
            </c:dLbl>
            <c:dLbl>
              <c:idx val="7"/>
              <c:layout>
                <c:manualLayout>
                  <c:x val="-2.1561783787697308E-2"/>
                  <c:y val="5.040417600582624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596C-45EF-92E6-96A832A680B2}"/>
                </c:ext>
              </c:extLst>
            </c:dLbl>
            <c:dLbl>
              <c:idx val="8"/>
              <c:layout>
                <c:manualLayout>
                  <c:x val="-6.1605096536277697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596C-45EF-92E6-96A832A680B2}"/>
                </c:ext>
              </c:extLst>
            </c:dLbl>
            <c:dLbl>
              <c:idx val="9"/>
              <c:layout>
                <c:manualLayout>
                  <c:x val="-1.0780891893848598E-2"/>
                  <c:y val="1.6921316898396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96C-45EF-92E6-96A832A680B2}"/>
                </c:ext>
              </c:extLst>
            </c:dLbl>
            <c:dLbl>
              <c:idx val="10"/>
              <c:layout>
                <c:manualLayout>
                  <c:x val="-2.0399423429015812E-2"/>
                  <c:y val="-2.7226941260912689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96C-45EF-92E6-96A832A680B2}"/>
                </c:ext>
              </c:extLst>
            </c:dLbl>
            <c:dLbl>
              <c:idx val="11"/>
              <c:layout>
                <c:manualLayout>
                  <c:x val="-4.7075592528498028E-3"/>
                  <c:y val="8.910738258172854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96C-45EF-92E6-96A832A680B2}"/>
                </c:ext>
              </c:extLst>
            </c:dLbl>
            <c:dLbl>
              <c:idx val="12"/>
              <c:layout>
                <c:manualLayout>
                  <c:x val="-7.8459320880830061E-3"/>
                  <c:y val="-8.91073825817290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96C-45EF-92E6-96A832A680B2}"/>
                </c:ext>
              </c:extLst>
            </c:dLbl>
            <c:dLbl>
              <c:idx val="13"/>
              <c:layout>
                <c:manualLayout>
                  <c:x val="-2.5106982681865616E-2"/>
                  <c:y val="-8.910738258172854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96C-45EF-92E6-96A832A680B2}"/>
                </c:ext>
              </c:extLst>
            </c:dLbl>
            <c:dLbl>
              <c:idx val="14"/>
              <c:layout>
                <c:manualLayout>
                  <c:x val="-1.4122677758549409E-2"/>
                  <c:y val="1.78214765163457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96C-45EF-92E6-96A832A680B2}"/>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1D3A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Sheet1!$F$27:$F$41</c:f>
              <c:strCache>
                <c:ptCount val="15"/>
                <c:pt idx="0">
                  <c:v>پایگاه ابن سینا</c:v>
                </c:pt>
                <c:pt idx="1">
                  <c:v>پایگاه تاجداری</c:v>
                </c:pt>
                <c:pt idx="2">
                  <c:v>پایگاه رئوف</c:v>
                </c:pt>
                <c:pt idx="3">
                  <c:v>پایگاه صحت</c:v>
                </c:pt>
                <c:pt idx="4">
                  <c:v>شهری</c:v>
                </c:pt>
                <c:pt idx="5">
                  <c:v>شهرستان</c:v>
                </c:pt>
                <c:pt idx="6">
                  <c:v>پایگاه گلشهر</c:v>
                </c:pt>
                <c:pt idx="7">
                  <c:v>پایگاه عظیمی </c:v>
                </c:pt>
                <c:pt idx="8">
                  <c:v>پایگاه اسفنجه</c:v>
                </c:pt>
                <c:pt idx="9">
                  <c:v>پایگاه مقدسی</c:v>
                </c:pt>
                <c:pt idx="10">
                  <c:v>پایگاه حسن حافظ</c:v>
                </c:pt>
                <c:pt idx="11">
                  <c:v>پایگاه ابلولان</c:v>
                </c:pt>
                <c:pt idx="12">
                  <c:v>پایگاه گوگد</c:v>
                </c:pt>
                <c:pt idx="13">
                  <c:v>پایگاه فیلاخص</c:v>
                </c:pt>
                <c:pt idx="14">
                  <c:v>پایگاه ورزنه</c:v>
                </c:pt>
              </c:strCache>
            </c:strRef>
          </c:cat>
          <c:val>
            <c:numRef>
              <c:f>Sheet1!$G$27:$G$41</c:f>
              <c:numCache>
                <c:formatCode>0</c:formatCode>
                <c:ptCount val="15"/>
                <c:pt idx="0">
                  <c:v>59.43</c:v>
                </c:pt>
                <c:pt idx="1">
                  <c:v>60.89</c:v>
                </c:pt>
                <c:pt idx="2">
                  <c:v>42</c:v>
                </c:pt>
                <c:pt idx="3">
                  <c:v>71.44</c:v>
                </c:pt>
                <c:pt idx="4">
                  <c:v>59.6</c:v>
                </c:pt>
                <c:pt idx="5">
                  <c:v>67.5</c:v>
                </c:pt>
                <c:pt idx="6">
                  <c:v>68.88</c:v>
                </c:pt>
                <c:pt idx="7">
                  <c:v>45.3</c:v>
                </c:pt>
                <c:pt idx="8">
                  <c:v>87.4</c:v>
                </c:pt>
                <c:pt idx="9">
                  <c:v>85.59</c:v>
                </c:pt>
                <c:pt idx="10">
                  <c:v>83.72</c:v>
                </c:pt>
                <c:pt idx="11">
                  <c:v>60.17</c:v>
                </c:pt>
                <c:pt idx="12">
                  <c:v>44.01</c:v>
                </c:pt>
                <c:pt idx="13">
                  <c:v>100</c:v>
                </c:pt>
                <c:pt idx="14">
                  <c:v>99.17</c:v>
                </c:pt>
              </c:numCache>
            </c:numRef>
          </c:val>
          <c:extLst>
            <c:ext xmlns:c16="http://schemas.microsoft.com/office/drawing/2014/chart" uri="{C3380CC4-5D6E-409C-BE32-E72D297353CC}">
              <c16:uniqueId val="{00000000-3210-4146-98A4-EA3F345699A0}"/>
            </c:ext>
          </c:extLst>
        </c:ser>
        <c:ser>
          <c:idx val="1"/>
          <c:order val="1"/>
          <c:tx>
            <c:strRef>
              <c:f>Sheet1!$H$26</c:f>
              <c:strCache>
                <c:ptCount val="1"/>
                <c:pt idx="0">
                  <c:v> پوشش مراقبت افسردگی</c:v>
                </c:pt>
              </c:strCache>
            </c:strRef>
          </c:tx>
          <c:spPr>
            <a:solidFill>
              <a:srgbClr val="CC99FF"/>
            </a:solidFill>
            <a:ln w="9525" cap="flat" cmpd="sng" algn="ctr">
              <a:solidFill>
                <a:srgbClr val="7030A0"/>
              </a:solidFill>
              <a:round/>
            </a:ln>
            <a:effectLst/>
            <a:sp3d contourW="9525">
              <a:contourClr>
                <a:srgbClr val="7030A0"/>
              </a:contourClr>
            </a:sp3d>
          </c:spPr>
          <c:invertIfNegative val="0"/>
          <c:dLbls>
            <c:spPr>
              <a:solidFill>
                <a:srgbClr val="FFCCCC"/>
              </a:solidFill>
              <a:ln>
                <a:solidFill>
                  <a:srgbClr val="FF000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Sheet1!$F$27:$F$41</c:f>
              <c:strCache>
                <c:ptCount val="15"/>
                <c:pt idx="0">
                  <c:v>پایگاه ابن سینا</c:v>
                </c:pt>
                <c:pt idx="1">
                  <c:v>پایگاه تاجداری</c:v>
                </c:pt>
                <c:pt idx="2">
                  <c:v>پایگاه رئوف</c:v>
                </c:pt>
                <c:pt idx="3">
                  <c:v>پایگاه صحت</c:v>
                </c:pt>
                <c:pt idx="4">
                  <c:v>شهری</c:v>
                </c:pt>
                <c:pt idx="5">
                  <c:v>شهرستان</c:v>
                </c:pt>
                <c:pt idx="6">
                  <c:v>پایگاه گلشهر</c:v>
                </c:pt>
                <c:pt idx="7">
                  <c:v>پایگاه عظیمی </c:v>
                </c:pt>
                <c:pt idx="8">
                  <c:v>پایگاه اسفنجه</c:v>
                </c:pt>
                <c:pt idx="9">
                  <c:v>پایگاه مقدسی</c:v>
                </c:pt>
                <c:pt idx="10">
                  <c:v>پایگاه حسن حافظ</c:v>
                </c:pt>
                <c:pt idx="11">
                  <c:v>پایگاه ابلولان</c:v>
                </c:pt>
                <c:pt idx="12">
                  <c:v>پایگاه گوگد</c:v>
                </c:pt>
                <c:pt idx="13">
                  <c:v>پایگاه فیلاخص</c:v>
                </c:pt>
                <c:pt idx="14">
                  <c:v>پایگاه ورزنه</c:v>
                </c:pt>
              </c:strCache>
            </c:strRef>
          </c:cat>
          <c:val>
            <c:numRef>
              <c:f>Sheet1!$H$27:$H$41</c:f>
              <c:numCache>
                <c:formatCode>0</c:formatCode>
                <c:ptCount val="15"/>
                <c:pt idx="0">
                  <c:v>68</c:v>
                </c:pt>
                <c:pt idx="1">
                  <c:v>68.900000000000006</c:v>
                </c:pt>
                <c:pt idx="2">
                  <c:v>48.5</c:v>
                </c:pt>
                <c:pt idx="3">
                  <c:v>76.8</c:v>
                </c:pt>
                <c:pt idx="4">
                  <c:v>64.8</c:v>
                </c:pt>
                <c:pt idx="5">
                  <c:v>71.599999999999994</c:v>
                </c:pt>
                <c:pt idx="6">
                  <c:v>72.599999999999994</c:v>
                </c:pt>
                <c:pt idx="7">
                  <c:v>48.7</c:v>
                </c:pt>
                <c:pt idx="8">
                  <c:v>86.6</c:v>
                </c:pt>
                <c:pt idx="9">
                  <c:v>85.6</c:v>
                </c:pt>
                <c:pt idx="10">
                  <c:v>83.7</c:v>
                </c:pt>
                <c:pt idx="11">
                  <c:v>60.8</c:v>
                </c:pt>
                <c:pt idx="12">
                  <c:v>44</c:v>
                </c:pt>
                <c:pt idx="13">
                  <c:v>99.3</c:v>
                </c:pt>
                <c:pt idx="14">
                  <c:v>99.4</c:v>
                </c:pt>
              </c:numCache>
            </c:numRef>
          </c:val>
          <c:extLst>
            <c:ext xmlns:c16="http://schemas.microsoft.com/office/drawing/2014/chart" uri="{C3380CC4-5D6E-409C-BE32-E72D297353CC}">
              <c16:uniqueId val="{00000001-3210-4146-98A4-EA3F345699A0}"/>
            </c:ext>
          </c:extLst>
        </c:ser>
        <c:ser>
          <c:idx val="2"/>
          <c:order val="2"/>
          <c:tx>
            <c:strRef>
              <c:f>Sheet1!$I$26</c:f>
              <c:strCache>
                <c:ptCount val="1"/>
                <c:pt idx="0">
                  <c:v>اختلاف</c:v>
                </c:pt>
              </c:strCache>
            </c:strRef>
          </c:tx>
          <c:spPr>
            <a:solidFill>
              <a:srgbClr val="FF0000"/>
            </a:solidFill>
            <a:ln w="9525" cap="flat" cmpd="sng" algn="ctr">
              <a:solidFill>
                <a:srgbClr val="FF0000"/>
              </a:solidFill>
              <a:round/>
            </a:ln>
            <a:effectLst/>
            <a:sp3d contourW="9525">
              <a:contourClr>
                <a:srgbClr val="FF0000"/>
              </a:contourClr>
            </a:sp3d>
          </c:spPr>
          <c:invertIfNegative val="0"/>
          <c:dLbls>
            <c:dLbl>
              <c:idx val="0"/>
              <c:layout>
                <c:manualLayout>
                  <c:x val="7.4906367041198503E-3"/>
                  <c:y val="2.2148398104027364E-3"/>
                </c:manualLayout>
              </c:layout>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dk1">
                          <a:lumMod val="75000"/>
                          <a:lumOff val="25000"/>
                        </a:schemeClr>
                      </a:solidFill>
                      <a:latin typeface="+mn-lt"/>
                      <a:ea typeface="+mn-ea"/>
                      <a:cs typeface="B Nazanin" panose="00000400000000000000" pitchFamily="2" charset="-78"/>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210-4146-98A4-EA3F345699A0}"/>
                </c:ext>
              </c:extLst>
            </c:dLbl>
            <c:dLbl>
              <c:idx val="1"/>
              <c:layout>
                <c:manualLayout>
                  <c:x val="1.0486891385767791E-2"/>
                  <c:y val="-2.214839810402736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210-4146-98A4-EA3F345699A0}"/>
                </c:ext>
              </c:extLst>
            </c:dLbl>
            <c:dLbl>
              <c:idx val="2"/>
              <c:layout>
                <c:manualLayout>
                  <c:x val="8.988764044943821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210-4146-98A4-EA3F345699A0}"/>
                </c:ext>
              </c:extLst>
            </c:dLbl>
            <c:dLbl>
              <c:idx val="3"/>
              <c:layout>
                <c:manualLayout>
                  <c:x val="8.9887640449437655E-3"/>
                  <c:y val="-1.6241970980985313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210-4146-98A4-EA3F345699A0}"/>
                </c:ext>
              </c:extLst>
            </c:dLbl>
            <c:dLbl>
              <c:idx val="4"/>
              <c:layout>
                <c:manualLayout>
                  <c:x val="8.9887640449437655E-3"/>
                  <c:y val="2.214839810402736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210-4146-98A4-EA3F345699A0}"/>
                </c:ext>
              </c:extLst>
            </c:dLbl>
            <c:dLbl>
              <c:idx val="5"/>
              <c:layout>
                <c:manualLayout>
                  <c:x val="4.4943820224719105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210-4146-98A4-EA3F345699A0}"/>
                </c:ext>
              </c:extLst>
            </c:dLbl>
            <c:dLbl>
              <c:idx val="6"/>
              <c:layout>
                <c:manualLayout>
                  <c:x val="7.4906367041198503E-3"/>
                  <c:y val="1.6241970980985313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210-4146-98A4-EA3F345699A0}"/>
                </c:ext>
              </c:extLst>
            </c:dLbl>
            <c:dLbl>
              <c:idx val="7"/>
              <c:layout>
                <c:manualLayout>
                  <c:x val="4.4943820224719105E-3"/>
                  <c:y val="-1.6241970980985313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210-4146-98A4-EA3F345699A0}"/>
                </c:ext>
              </c:extLst>
            </c:dLbl>
            <c:dLbl>
              <c:idx val="8"/>
              <c:layout>
                <c:manualLayout>
                  <c:x val="4.4943820224719105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3210-4146-98A4-EA3F345699A0}"/>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Sheet1!$F$27:$F$41</c:f>
              <c:strCache>
                <c:ptCount val="15"/>
                <c:pt idx="0">
                  <c:v>پایگاه ابن سینا</c:v>
                </c:pt>
                <c:pt idx="1">
                  <c:v>پایگاه تاجداری</c:v>
                </c:pt>
                <c:pt idx="2">
                  <c:v>پایگاه رئوف</c:v>
                </c:pt>
                <c:pt idx="3">
                  <c:v>پایگاه صحت</c:v>
                </c:pt>
                <c:pt idx="4">
                  <c:v>شهری</c:v>
                </c:pt>
                <c:pt idx="5">
                  <c:v>شهرستان</c:v>
                </c:pt>
                <c:pt idx="6">
                  <c:v>پایگاه گلشهر</c:v>
                </c:pt>
                <c:pt idx="7">
                  <c:v>پایگاه عظیمی </c:v>
                </c:pt>
                <c:pt idx="8">
                  <c:v>پایگاه اسفنجه</c:v>
                </c:pt>
                <c:pt idx="9">
                  <c:v>پایگاه مقدسی</c:v>
                </c:pt>
                <c:pt idx="10">
                  <c:v>پایگاه حسن حافظ</c:v>
                </c:pt>
                <c:pt idx="11">
                  <c:v>پایگاه ابلولان</c:v>
                </c:pt>
                <c:pt idx="12">
                  <c:v>پایگاه گوگد</c:v>
                </c:pt>
                <c:pt idx="13">
                  <c:v>پایگاه فیلاخص</c:v>
                </c:pt>
                <c:pt idx="14">
                  <c:v>پایگاه ورزنه</c:v>
                </c:pt>
              </c:strCache>
            </c:strRef>
          </c:cat>
          <c:val>
            <c:numRef>
              <c:f>Sheet1!$I$27:$I$41</c:f>
              <c:numCache>
                <c:formatCode>General</c:formatCode>
                <c:ptCount val="15"/>
                <c:pt idx="0">
                  <c:v>8.6</c:v>
                </c:pt>
                <c:pt idx="1">
                  <c:v>8.1</c:v>
                </c:pt>
                <c:pt idx="2">
                  <c:v>6.5</c:v>
                </c:pt>
                <c:pt idx="3">
                  <c:v>5.4</c:v>
                </c:pt>
                <c:pt idx="4">
                  <c:v>5.2</c:v>
                </c:pt>
                <c:pt idx="5">
                  <c:v>4.0999999999999996</c:v>
                </c:pt>
                <c:pt idx="6">
                  <c:v>3.8</c:v>
                </c:pt>
                <c:pt idx="7">
                  <c:v>3.4</c:v>
                </c:pt>
                <c:pt idx="8">
                  <c:v>0.8</c:v>
                </c:pt>
                <c:pt idx="9">
                  <c:v>0</c:v>
                </c:pt>
                <c:pt idx="10">
                  <c:v>0</c:v>
                </c:pt>
                <c:pt idx="11">
                  <c:v>0</c:v>
                </c:pt>
                <c:pt idx="12">
                  <c:v>0</c:v>
                </c:pt>
                <c:pt idx="13">
                  <c:v>0</c:v>
                </c:pt>
                <c:pt idx="14">
                  <c:v>0</c:v>
                </c:pt>
              </c:numCache>
            </c:numRef>
          </c:val>
          <c:extLst>
            <c:ext xmlns:c16="http://schemas.microsoft.com/office/drawing/2014/chart" uri="{C3380CC4-5D6E-409C-BE32-E72D297353CC}">
              <c16:uniqueId val="{0000000B-3210-4146-98A4-EA3F345699A0}"/>
            </c:ext>
          </c:extLst>
        </c:ser>
        <c:dLbls>
          <c:showLegendKey val="0"/>
          <c:showVal val="0"/>
          <c:showCatName val="0"/>
          <c:showSerName val="0"/>
          <c:showPercent val="0"/>
          <c:showBubbleSize val="0"/>
        </c:dLbls>
        <c:gapWidth val="65"/>
        <c:shape val="box"/>
        <c:axId val="1033793919"/>
        <c:axId val="935715599"/>
        <c:axId val="0"/>
      </c:bar3DChart>
      <c:catAx>
        <c:axId val="1033793919"/>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000" b="1" i="0" u="none" strike="noStrike" kern="1200" cap="all" baseline="0">
                <a:solidFill>
                  <a:schemeClr val="dk1">
                    <a:lumMod val="75000"/>
                    <a:lumOff val="25000"/>
                  </a:schemeClr>
                </a:solidFill>
                <a:latin typeface="+mn-lt"/>
                <a:ea typeface="+mn-ea"/>
                <a:cs typeface="B Nazanin" panose="00000400000000000000" pitchFamily="2" charset="-78"/>
              </a:defRPr>
            </a:pPr>
            <a:endParaRPr lang="en-US"/>
          </a:p>
        </c:txPr>
        <c:crossAx val="935715599"/>
        <c:crosses val="autoZero"/>
        <c:auto val="1"/>
        <c:lblAlgn val="ctr"/>
        <c:lblOffset val="100"/>
        <c:noMultiLvlLbl val="0"/>
      </c:catAx>
      <c:valAx>
        <c:axId val="935715599"/>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033793919"/>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050" b="1"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1" i="0" u="none" strike="noStrike" kern="1200" baseline="0">
                <a:solidFill>
                  <a:schemeClr val="dk1">
                    <a:lumMod val="75000"/>
                    <a:lumOff val="25000"/>
                  </a:schemeClr>
                </a:solidFill>
                <a:latin typeface="+mn-lt"/>
                <a:ea typeface="+mn-ea"/>
                <a:cs typeface="B Titr" panose="00000700000000000000" pitchFamily="2" charset="-78"/>
              </a:defRPr>
            </a:pPr>
            <a:r>
              <a:rPr lang="fa-IR" sz="1100" dirty="0">
                <a:cs typeface="B Titr" panose="00000700000000000000" pitchFamily="2" charset="-78"/>
              </a:rPr>
              <a:t>نمودار</a:t>
            </a:r>
            <a:r>
              <a:rPr lang="fa-IR" sz="1100" baseline="0" dirty="0">
                <a:cs typeface="B Titr" panose="00000700000000000000" pitchFamily="2" charset="-78"/>
              </a:rPr>
              <a:t> مقایسه ای پوشش مراقبت سالمندان  و درصد ارتقاء سه ماهه آخر  سال 1402 پایگاه های شهری     </a:t>
            </a:r>
            <a:endParaRPr lang="en-US" sz="1100" dirty="0">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200" b="1" i="0" u="none" strike="noStrike" kern="1200" baseline="0">
              <a:solidFill>
                <a:schemeClr val="dk1">
                  <a:lumMod val="75000"/>
                  <a:lumOff val="25000"/>
                </a:schemeClr>
              </a:solidFill>
              <a:latin typeface="+mn-lt"/>
              <a:ea typeface="+mn-ea"/>
              <a:cs typeface="B Titr" panose="00000700000000000000" pitchFamily="2" charset="-78"/>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2440757499906528E-2"/>
          <c:y val="0.11494143055135311"/>
          <c:w val="0.94980427446569182"/>
          <c:h val="0.72990267474033221"/>
        </c:manualLayout>
      </c:layout>
      <c:bar3DChart>
        <c:barDir val="col"/>
        <c:grouping val="clustered"/>
        <c:varyColors val="0"/>
        <c:ser>
          <c:idx val="0"/>
          <c:order val="0"/>
          <c:tx>
            <c:strRef>
              <c:f>Sheet1!$D$5</c:f>
              <c:strCache>
                <c:ptCount val="1"/>
                <c:pt idx="0">
                  <c:v>پوشش 9 ماهه </c:v>
                </c:pt>
              </c:strCache>
            </c:strRef>
          </c:tx>
          <c:spPr>
            <a:solidFill>
              <a:schemeClr val="accent1">
                <a:lumMod val="75000"/>
              </a:schemeClr>
            </a:solidFill>
            <a:ln w="9525" cap="flat" cmpd="sng" algn="ctr">
              <a:solidFill>
                <a:schemeClr val="accent1">
                  <a:lumMod val="75000"/>
                </a:schemeClr>
              </a:solidFill>
              <a:round/>
            </a:ln>
            <a:effectLst/>
            <a:sp3d contourW="9525">
              <a:contourClr>
                <a:schemeClr val="accent1">
                  <a:lumMod val="75000"/>
                </a:schemeClr>
              </a:contourClr>
            </a:sp3d>
          </c:spPr>
          <c:invertIfNegative val="0"/>
          <c:dLbls>
            <c:dLbl>
              <c:idx val="2"/>
              <c:layout>
                <c:manualLayout>
                  <c:x val="6.5040650406504065E-3"/>
                  <c:y val="-7.8096364419803149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307-47F2-8250-1B7C75882A3D}"/>
                </c:ext>
              </c:extLst>
            </c:dLbl>
            <c:dLbl>
              <c:idx val="10"/>
              <c:layout>
                <c:manualLayout>
                  <c:x val="-6.9735006973501721E-3"/>
                  <c:y val="-4.753416518122400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307-47F2-8250-1B7C75882A3D}"/>
                </c:ext>
              </c:extLst>
            </c:dLbl>
            <c:dLbl>
              <c:idx val="11"/>
              <c:layout>
                <c:manualLayout>
                  <c:x val="-4.1841004184101438E-3"/>
                  <c:y val="7.130124777183600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307-47F2-8250-1B7C75882A3D}"/>
                </c:ext>
              </c:extLst>
            </c:dLbl>
            <c:dLbl>
              <c:idx val="12"/>
              <c:layout>
                <c:manualLayout>
                  <c:x val="-9.7629009762899947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307-47F2-8250-1B7C75882A3D}"/>
                </c:ext>
              </c:extLst>
            </c:dLbl>
            <c:dLbl>
              <c:idx val="13"/>
              <c:layout>
                <c:manualLayout>
                  <c:x val="-8.368200836820083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307-47F2-8250-1B7C75882A3D}"/>
                </c:ext>
              </c:extLst>
            </c:dLbl>
            <c:spPr>
              <a:noFill/>
              <a:ln>
                <a:noFill/>
              </a:ln>
              <a:effectLst/>
            </c:spPr>
            <c:txPr>
              <a:bodyPr rot="5400000" spcFirstLastPara="1" vertOverflow="ellipsis" wrap="square" anchor="ctr" anchorCtr="1"/>
              <a:lstStyle/>
              <a:p>
                <a:pPr>
                  <a:defRPr sz="12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Sheet1!$C$6:$C$19</c:f>
              <c:strCache>
                <c:ptCount val="14"/>
                <c:pt idx="0">
                  <c:v>ابلولان </c:v>
                </c:pt>
                <c:pt idx="1">
                  <c:v>حسن حافظ</c:v>
                </c:pt>
                <c:pt idx="2">
                  <c:v>ابن سینا</c:v>
                </c:pt>
                <c:pt idx="3">
                  <c:v>اسفنجه</c:v>
                </c:pt>
                <c:pt idx="4">
                  <c:v>ورزنه</c:v>
                </c:pt>
                <c:pt idx="5">
                  <c:v>صحت </c:v>
                </c:pt>
                <c:pt idx="6">
                  <c:v>شهرستان </c:v>
                </c:pt>
                <c:pt idx="7">
                  <c:v>گلشهر </c:v>
                </c:pt>
                <c:pt idx="8">
                  <c:v>فیلاخص</c:v>
                </c:pt>
                <c:pt idx="9">
                  <c:v>تاجداری</c:v>
                </c:pt>
                <c:pt idx="10">
                  <c:v>عظیمی </c:v>
                </c:pt>
                <c:pt idx="11">
                  <c:v>مقدسی </c:v>
                </c:pt>
                <c:pt idx="12">
                  <c:v>رئوف</c:v>
                </c:pt>
                <c:pt idx="13">
                  <c:v>گوگد</c:v>
                </c:pt>
              </c:strCache>
            </c:strRef>
          </c:cat>
          <c:val>
            <c:numRef>
              <c:f>Sheet1!$D$6:$D$19</c:f>
              <c:numCache>
                <c:formatCode>General</c:formatCode>
                <c:ptCount val="14"/>
                <c:pt idx="0">
                  <c:v>26</c:v>
                </c:pt>
                <c:pt idx="1">
                  <c:v>53.9</c:v>
                </c:pt>
                <c:pt idx="2">
                  <c:v>32.1</c:v>
                </c:pt>
                <c:pt idx="3">
                  <c:v>61.5</c:v>
                </c:pt>
                <c:pt idx="4">
                  <c:v>80</c:v>
                </c:pt>
                <c:pt idx="5">
                  <c:v>53.7</c:v>
                </c:pt>
                <c:pt idx="6">
                  <c:v>51.5</c:v>
                </c:pt>
                <c:pt idx="7">
                  <c:v>55.3</c:v>
                </c:pt>
                <c:pt idx="8">
                  <c:v>87.2</c:v>
                </c:pt>
                <c:pt idx="9">
                  <c:v>50.1</c:v>
                </c:pt>
                <c:pt idx="10">
                  <c:v>35.4</c:v>
                </c:pt>
                <c:pt idx="11">
                  <c:v>77.5</c:v>
                </c:pt>
                <c:pt idx="12">
                  <c:v>35.4</c:v>
                </c:pt>
                <c:pt idx="13">
                  <c:v>38.5</c:v>
                </c:pt>
              </c:numCache>
            </c:numRef>
          </c:val>
          <c:extLst>
            <c:ext xmlns:c16="http://schemas.microsoft.com/office/drawing/2014/chart" uri="{C3380CC4-5D6E-409C-BE32-E72D297353CC}">
              <c16:uniqueId val="{00000005-6307-47F2-8250-1B7C75882A3D}"/>
            </c:ext>
          </c:extLst>
        </c:ser>
        <c:ser>
          <c:idx val="1"/>
          <c:order val="1"/>
          <c:tx>
            <c:strRef>
              <c:f>Sheet1!$E$5</c:f>
              <c:strCache>
                <c:ptCount val="1"/>
                <c:pt idx="0">
                  <c:v>پوشش 12 ماهه </c:v>
                </c:pt>
              </c:strCache>
            </c:strRef>
          </c:tx>
          <c:spPr>
            <a:solidFill>
              <a:srgbClr val="FF99FF"/>
            </a:solidFill>
            <a:ln w="9525" cap="flat" cmpd="sng" algn="ctr">
              <a:solidFill>
                <a:srgbClr val="FF99FF"/>
              </a:solidFill>
              <a:round/>
            </a:ln>
            <a:effectLst/>
            <a:sp3d contourW="9525">
              <a:contourClr>
                <a:srgbClr val="FF99FF"/>
              </a:contourClr>
            </a:sp3d>
          </c:spPr>
          <c:invertIfNegative val="0"/>
          <c:dLbls>
            <c:spPr>
              <a:noFill/>
              <a:ln>
                <a:noFill/>
              </a:ln>
              <a:effectLst/>
            </c:spPr>
            <c:txPr>
              <a:bodyPr rot="0" spcFirstLastPara="1" vertOverflow="ellipsis" vert="horz" wrap="square" anchor="ctr" anchorCtr="1"/>
              <a:lstStyle/>
              <a:p>
                <a:pPr>
                  <a:defRPr sz="105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Sheet1!$C$6:$C$19</c:f>
              <c:strCache>
                <c:ptCount val="14"/>
                <c:pt idx="0">
                  <c:v>ابلولان </c:v>
                </c:pt>
                <c:pt idx="1">
                  <c:v>حسن حافظ</c:v>
                </c:pt>
                <c:pt idx="2">
                  <c:v>ابن سینا</c:v>
                </c:pt>
                <c:pt idx="3">
                  <c:v>اسفنجه</c:v>
                </c:pt>
                <c:pt idx="4">
                  <c:v>ورزنه</c:v>
                </c:pt>
                <c:pt idx="5">
                  <c:v>صحت </c:v>
                </c:pt>
                <c:pt idx="6">
                  <c:v>شهرستان </c:v>
                </c:pt>
                <c:pt idx="7">
                  <c:v>گلشهر </c:v>
                </c:pt>
                <c:pt idx="8">
                  <c:v>فیلاخص</c:v>
                </c:pt>
                <c:pt idx="9">
                  <c:v>تاجداری</c:v>
                </c:pt>
                <c:pt idx="10">
                  <c:v>عظیمی </c:v>
                </c:pt>
                <c:pt idx="11">
                  <c:v>مقدسی </c:v>
                </c:pt>
                <c:pt idx="12">
                  <c:v>رئوف</c:v>
                </c:pt>
                <c:pt idx="13">
                  <c:v>گوگد</c:v>
                </c:pt>
              </c:strCache>
            </c:strRef>
          </c:cat>
          <c:val>
            <c:numRef>
              <c:f>Sheet1!$E$6:$E$19</c:f>
              <c:numCache>
                <c:formatCode>General</c:formatCode>
                <c:ptCount val="14"/>
                <c:pt idx="0">
                  <c:v>60</c:v>
                </c:pt>
                <c:pt idx="1">
                  <c:v>83.7</c:v>
                </c:pt>
                <c:pt idx="2">
                  <c:v>59.4</c:v>
                </c:pt>
                <c:pt idx="3">
                  <c:v>87.4</c:v>
                </c:pt>
                <c:pt idx="4">
                  <c:v>99</c:v>
                </c:pt>
                <c:pt idx="5">
                  <c:v>71.400000000000006</c:v>
                </c:pt>
                <c:pt idx="6">
                  <c:v>67.5</c:v>
                </c:pt>
                <c:pt idx="7">
                  <c:v>68.8</c:v>
                </c:pt>
                <c:pt idx="8">
                  <c:v>100</c:v>
                </c:pt>
                <c:pt idx="9">
                  <c:v>60.8</c:v>
                </c:pt>
                <c:pt idx="10">
                  <c:v>45.3</c:v>
                </c:pt>
                <c:pt idx="11">
                  <c:v>85.5</c:v>
                </c:pt>
                <c:pt idx="12">
                  <c:v>42</c:v>
                </c:pt>
                <c:pt idx="13">
                  <c:v>44</c:v>
                </c:pt>
              </c:numCache>
            </c:numRef>
          </c:val>
          <c:extLst>
            <c:ext xmlns:c16="http://schemas.microsoft.com/office/drawing/2014/chart" uri="{C3380CC4-5D6E-409C-BE32-E72D297353CC}">
              <c16:uniqueId val="{00000006-6307-47F2-8250-1B7C75882A3D}"/>
            </c:ext>
          </c:extLst>
        </c:ser>
        <c:ser>
          <c:idx val="2"/>
          <c:order val="2"/>
          <c:tx>
            <c:strRef>
              <c:f>Sheet1!$F$5</c:f>
              <c:strCache>
                <c:ptCount val="1"/>
                <c:pt idx="0">
                  <c:v>ارتقاء سه ماهه</c:v>
                </c:pt>
              </c:strCache>
            </c:strRef>
          </c:tx>
          <c:spPr>
            <a:solidFill>
              <a:srgbClr val="66FFCC"/>
            </a:solidFill>
            <a:ln w="9525" cap="flat" cmpd="sng" algn="ctr">
              <a:solidFill>
                <a:srgbClr val="66FFCC"/>
              </a:solidFill>
              <a:round/>
            </a:ln>
            <a:effectLst/>
            <a:sp3d contourW="9525">
              <a:contourClr>
                <a:srgbClr val="66FFCC"/>
              </a:contourClr>
            </a:sp3d>
          </c:spPr>
          <c:invertIfNegative val="0"/>
          <c:dLbls>
            <c:dLbl>
              <c:idx val="0"/>
              <c:layout>
                <c:manualLayout>
                  <c:x val="4.1841004184100415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307-47F2-8250-1B7C75882A3D}"/>
                </c:ext>
              </c:extLst>
            </c:dLbl>
            <c:dLbl>
              <c:idx val="1"/>
              <c:layout>
                <c:manualLayout>
                  <c:x val="8.3682008368200587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307-47F2-8250-1B7C75882A3D}"/>
                </c:ext>
              </c:extLst>
            </c:dLbl>
            <c:spPr>
              <a:solidFill>
                <a:srgbClr val="FFC000"/>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Sheet1!$C$6:$C$19</c:f>
              <c:strCache>
                <c:ptCount val="14"/>
                <c:pt idx="0">
                  <c:v>ابلولان </c:v>
                </c:pt>
                <c:pt idx="1">
                  <c:v>حسن حافظ</c:v>
                </c:pt>
                <c:pt idx="2">
                  <c:v>ابن سینا</c:v>
                </c:pt>
                <c:pt idx="3">
                  <c:v>اسفنجه</c:v>
                </c:pt>
                <c:pt idx="4">
                  <c:v>ورزنه</c:v>
                </c:pt>
                <c:pt idx="5">
                  <c:v>صحت </c:v>
                </c:pt>
                <c:pt idx="6">
                  <c:v>شهرستان </c:v>
                </c:pt>
                <c:pt idx="7">
                  <c:v>گلشهر </c:v>
                </c:pt>
                <c:pt idx="8">
                  <c:v>فیلاخص</c:v>
                </c:pt>
                <c:pt idx="9">
                  <c:v>تاجداری</c:v>
                </c:pt>
                <c:pt idx="10">
                  <c:v>عظیمی </c:v>
                </c:pt>
                <c:pt idx="11">
                  <c:v>مقدسی </c:v>
                </c:pt>
                <c:pt idx="12">
                  <c:v>رئوف</c:v>
                </c:pt>
                <c:pt idx="13">
                  <c:v>گوگد</c:v>
                </c:pt>
              </c:strCache>
            </c:strRef>
          </c:cat>
          <c:val>
            <c:numRef>
              <c:f>Sheet1!$F$6:$F$19</c:f>
              <c:numCache>
                <c:formatCode>General</c:formatCode>
                <c:ptCount val="14"/>
                <c:pt idx="0">
                  <c:v>34</c:v>
                </c:pt>
                <c:pt idx="1">
                  <c:v>29.800000000000004</c:v>
                </c:pt>
                <c:pt idx="2">
                  <c:v>27.299999999999997</c:v>
                </c:pt>
                <c:pt idx="3">
                  <c:v>25.900000000000006</c:v>
                </c:pt>
                <c:pt idx="4">
                  <c:v>19</c:v>
                </c:pt>
                <c:pt idx="5">
                  <c:v>17.700000000000003</c:v>
                </c:pt>
                <c:pt idx="6">
                  <c:v>16</c:v>
                </c:pt>
                <c:pt idx="7">
                  <c:v>13.5</c:v>
                </c:pt>
                <c:pt idx="8">
                  <c:v>12.799999999999997</c:v>
                </c:pt>
                <c:pt idx="9">
                  <c:v>10.699999999999996</c:v>
                </c:pt>
                <c:pt idx="10">
                  <c:v>9.8999999999999986</c:v>
                </c:pt>
                <c:pt idx="11">
                  <c:v>8</c:v>
                </c:pt>
                <c:pt idx="12">
                  <c:v>6.6000000000000014</c:v>
                </c:pt>
                <c:pt idx="13">
                  <c:v>5.5</c:v>
                </c:pt>
              </c:numCache>
            </c:numRef>
          </c:val>
          <c:extLst>
            <c:ext xmlns:c16="http://schemas.microsoft.com/office/drawing/2014/chart" uri="{C3380CC4-5D6E-409C-BE32-E72D297353CC}">
              <c16:uniqueId val="{00000009-6307-47F2-8250-1B7C75882A3D}"/>
            </c:ext>
          </c:extLst>
        </c:ser>
        <c:dLbls>
          <c:showLegendKey val="0"/>
          <c:showVal val="0"/>
          <c:showCatName val="0"/>
          <c:showSerName val="0"/>
          <c:showPercent val="0"/>
          <c:showBubbleSize val="0"/>
        </c:dLbls>
        <c:gapWidth val="65"/>
        <c:shape val="box"/>
        <c:axId val="1593562112"/>
        <c:axId val="1444834448"/>
        <c:axId val="0"/>
      </c:bar3DChart>
      <c:catAx>
        <c:axId val="1593562112"/>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000" b="1" i="0" u="none" strike="noStrike" kern="1200" cap="all" baseline="0">
                <a:solidFill>
                  <a:schemeClr val="dk1">
                    <a:lumMod val="75000"/>
                    <a:lumOff val="25000"/>
                  </a:schemeClr>
                </a:solidFill>
                <a:latin typeface="+mn-lt"/>
                <a:ea typeface="+mn-ea"/>
                <a:cs typeface="B Nazanin" panose="00000400000000000000" pitchFamily="2" charset="-78"/>
              </a:defRPr>
            </a:pPr>
            <a:endParaRPr lang="en-US"/>
          </a:p>
        </c:txPr>
        <c:crossAx val="1444834448"/>
        <c:crosses val="autoZero"/>
        <c:auto val="1"/>
        <c:lblAlgn val="ctr"/>
        <c:lblOffset val="100"/>
        <c:noMultiLvlLbl val="0"/>
      </c:catAx>
      <c:valAx>
        <c:axId val="14448344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endParaRPr lang="en-US"/>
          </a:p>
        </c:txPr>
        <c:crossAx val="1593562112"/>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50" b="1" i="0" u="none" strike="noStrike" kern="1200" baseline="0">
                <a:solidFill>
                  <a:schemeClr val="dk1">
                    <a:lumMod val="75000"/>
                    <a:lumOff val="25000"/>
                  </a:schemeClr>
                </a:solidFill>
                <a:latin typeface="+mn-lt"/>
                <a:ea typeface="+mn-ea"/>
                <a:cs typeface="B Titr" panose="00000700000000000000" pitchFamily="2" charset="-78"/>
              </a:defRPr>
            </a:pPr>
            <a:r>
              <a:rPr lang="fa-IR" sz="1050">
                <a:cs typeface="B Titr" panose="00000700000000000000" pitchFamily="2" charset="-78"/>
              </a:rPr>
              <a:t>نمودار مقایسه ای</a:t>
            </a:r>
            <a:r>
              <a:rPr lang="fa-IR" sz="1050" baseline="0">
                <a:cs typeface="B Titr" panose="00000700000000000000" pitchFamily="2" charset="-78"/>
              </a:rPr>
              <a:t> درصد سالمندان آموزش دیده در مبحث </a:t>
            </a:r>
            <a:r>
              <a:rPr lang="fa-IR" sz="1050" baseline="0">
                <a:solidFill>
                  <a:srgbClr val="FF0000"/>
                </a:solidFill>
                <a:cs typeface="B Titr" panose="00000700000000000000" pitchFamily="2" charset="-78"/>
              </a:rPr>
              <a:t>تغذیه</a:t>
            </a:r>
            <a:r>
              <a:rPr lang="fa-IR" sz="1050" baseline="0">
                <a:cs typeface="B Titr" panose="00000700000000000000" pitchFamily="2" charset="-78"/>
              </a:rPr>
              <a:t> پایگاه های شهری شهرستان گلپایگان سال 1402</a:t>
            </a:r>
            <a:endParaRPr lang="fa-IR" sz="1050">
              <a:cs typeface="B Titr" panose="00000700000000000000" pitchFamily="2" charset="-78"/>
            </a:endParaRPr>
          </a:p>
        </c:rich>
      </c:tx>
      <c:layout>
        <c:manualLayout>
          <c:xMode val="edge"/>
          <c:yMode val="edge"/>
          <c:x val="0.13983444767663228"/>
          <c:y val="2.9017513161731977E-2"/>
        </c:manualLayout>
      </c:layout>
      <c:overlay val="0"/>
      <c:spPr>
        <a:noFill/>
        <a:ln>
          <a:noFill/>
        </a:ln>
        <a:effectLst/>
      </c:spPr>
      <c:txPr>
        <a:bodyPr rot="0" spcFirstLastPara="1" vertOverflow="ellipsis" vert="horz" wrap="square" anchor="ctr" anchorCtr="1"/>
        <a:lstStyle/>
        <a:p>
          <a:pPr>
            <a:defRPr sz="1050" b="1" i="0" u="none" strike="noStrike" kern="1200" baseline="0">
              <a:solidFill>
                <a:schemeClr val="dk1">
                  <a:lumMod val="75000"/>
                  <a:lumOff val="25000"/>
                </a:schemeClr>
              </a:solidFill>
              <a:latin typeface="+mn-lt"/>
              <a:ea typeface="+mn-ea"/>
              <a:cs typeface="B Titr" panose="00000700000000000000" pitchFamily="2" charset="-78"/>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Sheet1!$K$29</c:f>
              <c:strCache>
                <c:ptCount val="1"/>
                <c:pt idx="0">
                  <c:v>درصد سالمندان آموزش دیده در مبحث تغذیه</c:v>
                </c:pt>
              </c:strCache>
            </c:strRef>
          </c:tx>
          <c:spPr>
            <a:solidFill>
              <a:srgbClr val="92D050"/>
            </a:solidFill>
            <a:ln w="9525" cap="flat" cmpd="sng" algn="ctr">
              <a:solidFill>
                <a:srgbClr val="92D050"/>
              </a:solidFill>
              <a:round/>
            </a:ln>
            <a:effectLst/>
            <a:sp3d contourW="9525">
              <a:contourClr>
                <a:srgbClr val="92D050"/>
              </a:contourClr>
            </a:sp3d>
          </c:spPr>
          <c:invertIfNegative val="0"/>
          <c:dPt>
            <c:idx val="5"/>
            <c:invertIfNegative val="0"/>
            <c:bubble3D val="0"/>
            <c:spPr>
              <a:solidFill>
                <a:srgbClr val="7030A0"/>
              </a:solidFill>
              <a:ln w="9525" cap="flat" cmpd="sng" algn="ctr">
                <a:solidFill>
                  <a:srgbClr val="7030A0"/>
                </a:solidFill>
                <a:round/>
              </a:ln>
              <a:effectLst/>
              <a:sp3d contourW="9525">
                <a:contourClr>
                  <a:srgbClr val="7030A0"/>
                </a:contourClr>
              </a:sp3d>
            </c:spPr>
            <c:extLst>
              <c:ext xmlns:c16="http://schemas.microsoft.com/office/drawing/2014/chart" uri="{C3380CC4-5D6E-409C-BE32-E72D297353CC}">
                <c16:uniqueId val="{00000001-B7F3-41C1-82F6-F0BADDAECEEE}"/>
              </c:ext>
            </c:extLst>
          </c:dPt>
          <c:dPt>
            <c:idx val="14"/>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3-B7F3-41C1-82F6-F0BADDAECEEE}"/>
              </c:ext>
            </c:extLst>
          </c:dPt>
          <c:dLbls>
            <c:dLbl>
              <c:idx val="5"/>
              <c:spPr>
                <a:solidFill>
                  <a:srgbClr val="FFC000"/>
                </a:solid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B7F3-41C1-82F6-F0BADDAECEEE}"/>
                </c:ext>
              </c:extLst>
            </c:dLbl>
            <c:dLbl>
              <c:idx val="12"/>
              <c:tx>
                <c:rich>
                  <a:bodyPr/>
                  <a:lstStyle/>
                  <a:p>
                    <a:r>
                      <a:rPr lang="en-US"/>
                      <a:t>8</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937A-4C03-B274-87AEF77EF932}"/>
                </c:ext>
              </c:extLst>
            </c:dLbl>
            <c:dLbl>
              <c:idx val="13"/>
              <c:tx>
                <c:rich>
                  <a:bodyPr rot="0" spcFirstLastPara="1" vertOverflow="ellipsis" vert="horz" wrap="square" lIns="38100" tIns="19050" rIns="38100" bIns="19050" anchor="ctr" anchorCtr="1">
                    <a:spAutoFit/>
                  </a:bodyPr>
                  <a:lstStyle/>
                  <a:p>
                    <a:pPr>
                      <a:defRPr sz="1200" b="1" i="0" u="none" strike="noStrike" kern="1200" baseline="0">
                        <a:solidFill>
                          <a:schemeClr val="dk1">
                            <a:lumMod val="75000"/>
                            <a:lumOff val="25000"/>
                          </a:schemeClr>
                        </a:solidFill>
                        <a:latin typeface="+mn-lt"/>
                        <a:ea typeface="+mn-ea"/>
                        <a:cs typeface="+mn-cs"/>
                      </a:defRPr>
                    </a:pPr>
                    <a:r>
                      <a:rPr lang="en-US" dirty="0"/>
                      <a:t>8</a:t>
                    </a:r>
                  </a:p>
                </c:rich>
              </c:tx>
              <c:spPr>
                <a:solidFill>
                  <a:schemeClr val="accent2">
                    <a:lumMod val="40000"/>
                    <a:lumOff val="60000"/>
                  </a:schemeClr>
                </a:solid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7F3-41C1-82F6-F0BADDAECEEE}"/>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Sheet1!$J$30:$J$44</c:f>
              <c:strCache>
                <c:ptCount val="15"/>
                <c:pt idx="0">
                  <c:v>پایگاه ابن سینا</c:v>
                </c:pt>
                <c:pt idx="1">
                  <c:v>پایگاه تاجداری</c:v>
                </c:pt>
                <c:pt idx="2">
                  <c:v>پایگاه گوگد</c:v>
                </c:pt>
                <c:pt idx="3">
                  <c:v>پایگاه ابلولان</c:v>
                </c:pt>
                <c:pt idx="4">
                  <c:v> پایگاه حاج علی جمالی</c:v>
                </c:pt>
                <c:pt idx="5">
                  <c:v>شهرستان </c:v>
                </c:pt>
                <c:pt idx="6">
                  <c:v>پایگاه مقدسی</c:v>
                </c:pt>
                <c:pt idx="7">
                  <c:v>پایگاه رئوف</c:v>
                </c:pt>
                <c:pt idx="8">
                  <c:v> پایگاه فیلاخص</c:v>
                </c:pt>
                <c:pt idx="9">
                  <c:v>پایگاه صحت</c:v>
                </c:pt>
                <c:pt idx="10">
                  <c:v> پایگاه عظیمی</c:v>
                </c:pt>
                <c:pt idx="11">
                  <c:v>پایگاه حسن حافظ</c:v>
                </c:pt>
                <c:pt idx="12">
                  <c:v> پایگاه گلشهر</c:v>
                </c:pt>
                <c:pt idx="13">
                  <c:v>حد انتظار</c:v>
                </c:pt>
                <c:pt idx="14">
                  <c:v>پایگاه اسفنجه</c:v>
                </c:pt>
              </c:strCache>
            </c:strRef>
          </c:cat>
          <c:val>
            <c:numRef>
              <c:f>Sheet1!$K$30:$K$44</c:f>
              <c:numCache>
                <c:formatCode>0.0</c:formatCode>
                <c:ptCount val="15"/>
                <c:pt idx="0">
                  <c:v>10.272619517977084</c:v>
                </c:pt>
                <c:pt idx="1">
                  <c:v>9.8513011152416361</c:v>
                </c:pt>
                <c:pt idx="2">
                  <c:v>9.6586782861292679</c:v>
                </c:pt>
                <c:pt idx="3">
                  <c:v>9.5833333333333339</c:v>
                </c:pt>
                <c:pt idx="4">
                  <c:v>9.5108695652173925</c:v>
                </c:pt>
                <c:pt idx="5">
                  <c:v>9.3005604857543211</c:v>
                </c:pt>
                <c:pt idx="6">
                  <c:v>8.9430894308943092</c:v>
                </c:pt>
                <c:pt idx="7">
                  <c:v>8.9369708372530567</c:v>
                </c:pt>
                <c:pt idx="8">
                  <c:v>8.4942084942084932</c:v>
                </c:pt>
                <c:pt idx="9">
                  <c:v>8.3711548159354514</c:v>
                </c:pt>
                <c:pt idx="10">
                  <c:v>8.2831325301204828</c:v>
                </c:pt>
                <c:pt idx="11">
                  <c:v>8.0769230769230766</c:v>
                </c:pt>
                <c:pt idx="12">
                  <c:v>8</c:v>
                </c:pt>
                <c:pt idx="13">
                  <c:v>8</c:v>
                </c:pt>
                <c:pt idx="14">
                  <c:v>7.6335877862595423</c:v>
                </c:pt>
              </c:numCache>
            </c:numRef>
          </c:val>
          <c:extLst>
            <c:ext xmlns:c16="http://schemas.microsoft.com/office/drawing/2014/chart" uri="{C3380CC4-5D6E-409C-BE32-E72D297353CC}">
              <c16:uniqueId val="{00000005-B7F3-41C1-82F6-F0BADDAECEEE}"/>
            </c:ext>
          </c:extLst>
        </c:ser>
        <c:dLbls>
          <c:showLegendKey val="0"/>
          <c:showVal val="0"/>
          <c:showCatName val="0"/>
          <c:showSerName val="0"/>
          <c:showPercent val="0"/>
          <c:showBubbleSize val="0"/>
        </c:dLbls>
        <c:gapWidth val="65"/>
        <c:shape val="box"/>
        <c:axId val="900941344"/>
        <c:axId val="930399216"/>
        <c:axId val="0"/>
      </c:bar3DChart>
      <c:catAx>
        <c:axId val="90094134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1" i="0" u="none" strike="noStrike" kern="1200" cap="all" baseline="0">
                <a:solidFill>
                  <a:schemeClr val="dk1">
                    <a:lumMod val="75000"/>
                    <a:lumOff val="25000"/>
                  </a:schemeClr>
                </a:solidFill>
                <a:latin typeface="+mn-lt"/>
                <a:ea typeface="+mn-ea"/>
                <a:cs typeface="B Nazanin" panose="00000400000000000000" pitchFamily="2" charset="-78"/>
              </a:defRPr>
            </a:pPr>
            <a:endParaRPr lang="en-US"/>
          </a:p>
        </c:txPr>
        <c:crossAx val="930399216"/>
        <c:crosses val="autoZero"/>
        <c:auto val="1"/>
        <c:lblAlgn val="ctr"/>
        <c:lblOffset val="100"/>
        <c:noMultiLvlLbl val="0"/>
      </c:catAx>
      <c:valAx>
        <c:axId val="93039921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9009413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w="25400">
          <a:noFill/>
        </a:ln>
        <a:effectLst/>
        <a:sp3d/>
      </c:spPr>
    </c:backWall>
    <c:plotArea>
      <c:layout>
        <c:manualLayout>
          <c:layoutTarget val="inner"/>
          <c:xMode val="edge"/>
          <c:yMode val="edge"/>
          <c:x val="3.7968612982811657E-2"/>
          <c:y val="3.5370528109028958E-2"/>
          <c:w val="0.87824570948239311"/>
          <c:h val="0.88353492183971816"/>
        </c:manualLayout>
      </c:layout>
      <c:bar3DChart>
        <c:barDir val="col"/>
        <c:grouping val="clustered"/>
        <c:varyColors val="0"/>
        <c:ser>
          <c:idx val="0"/>
          <c:order val="0"/>
          <c:spPr>
            <a:solidFill>
              <a:schemeClr val="accent1">
                <a:alpha val="85000"/>
              </a:schemeClr>
            </a:solidFill>
            <a:ln w="9525" cap="flat" cmpd="sng" algn="ctr">
              <a:solidFill>
                <a:schemeClr val="accent1">
                  <a:lumMod val="75000"/>
                </a:schemeClr>
              </a:solidFill>
              <a:round/>
            </a:ln>
            <a:effectLst/>
            <a:sp3d contourW="9525">
              <a:contourClr>
                <a:schemeClr val="accent1">
                  <a:lumMod val="75000"/>
                </a:schemeClr>
              </a:contourClr>
            </a:sp3d>
          </c:spPr>
          <c:invertIfNegative val="0"/>
          <c:dPt>
            <c:idx val="0"/>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1-FA41-4E10-A7AF-B61429C9F3C5}"/>
              </c:ext>
            </c:extLst>
          </c:dPt>
          <c:dPt>
            <c:idx val="1"/>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3-FA41-4E10-A7AF-B61429C9F3C5}"/>
              </c:ext>
            </c:extLst>
          </c:dPt>
          <c:dPt>
            <c:idx val="2"/>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5-FA41-4E10-A7AF-B61429C9F3C5}"/>
              </c:ext>
            </c:extLst>
          </c:dPt>
          <c:dPt>
            <c:idx val="3"/>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7-FA41-4E10-A7AF-B61429C9F3C5}"/>
              </c:ext>
            </c:extLst>
          </c:dPt>
          <c:dPt>
            <c:idx val="4"/>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9-FA41-4E10-A7AF-B61429C9F3C5}"/>
              </c:ext>
            </c:extLst>
          </c:dPt>
          <c:dPt>
            <c:idx val="5"/>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B-FA41-4E10-A7AF-B61429C9F3C5}"/>
              </c:ext>
            </c:extLst>
          </c:dPt>
          <c:dPt>
            <c:idx val="6"/>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D-FA41-4E10-A7AF-B61429C9F3C5}"/>
              </c:ext>
            </c:extLst>
          </c:dPt>
          <c:dPt>
            <c:idx val="7"/>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F-FA41-4E10-A7AF-B61429C9F3C5}"/>
              </c:ext>
            </c:extLst>
          </c:dPt>
          <c:dPt>
            <c:idx val="8"/>
            <c:invertIfNegative val="0"/>
            <c:bubble3D val="0"/>
            <c:spPr>
              <a:solidFill>
                <a:srgbClr val="7030A0"/>
              </a:solidFill>
              <a:ln w="9525" cap="flat" cmpd="sng" algn="ctr">
                <a:solidFill>
                  <a:srgbClr val="7030A0"/>
                </a:solidFill>
                <a:round/>
              </a:ln>
              <a:effectLst/>
              <a:sp3d contourW="9525">
                <a:contourClr>
                  <a:srgbClr val="7030A0"/>
                </a:contourClr>
              </a:sp3d>
            </c:spPr>
            <c:extLst>
              <c:ext xmlns:c16="http://schemas.microsoft.com/office/drawing/2014/chart" uri="{C3380CC4-5D6E-409C-BE32-E72D297353CC}">
                <c16:uniqueId val="{00000011-FA41-4E10-A7AF-B61429C9F3C5}"/>
              </c:ext>
            </c:extLst>
          </c:dPt>
          <c:dPt>
            <c:idx val="9"/>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3-FA41-4E10-A7AF-B61429C9F3C5}"/>
              </c:ext>
            </c:extLst>
          </c:dPt>
          <c:dPt>
            <c:idx val="10"/>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5-FA41-4E10-A7AF-B61429C9F3C5}"/>
              </c:ext>
            </c:extLst>
          </c:dPt>
          <c:dPt>
            <c:idx val="11"/>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7-FA41-4E10-A7AF-B61429C9F3C5}"/>
              </c:ext>
            </c:extLst>
          </c:dPt>
          <c:dPt>
            <c:idx val="12"/>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9-FA41-4E10-A7AF-B61429C9F3C5}"/>
              </c:ext>
            </c:extLst>
          </c:dPt>
          <c:dPt>
            <c:idx val="13"/>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B-FA41-4E10-A7AF-B61429C9F3C5}"/>
              </c:ext>
            </c:extLst>
          </c:dPt>
          <c:dPt>
            <c:idx val="14"/>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D-FA41-4E10-A7AF-B61429C9F3C5}"/>
              </c:ext>
            </c:extLst>
          </c:dPt>
          <c:dLbls>
            <c:dLbl>
              <c:idx val="7"/>
              <c:tx>
                <c:rich>
                  <a:bodyPr rot="0" spcFirstLastPara="1" vertOverflow="ellipsis" vert="horz" wrap="square" lIns="38100" tIns="19050" rIns="38100" bIns="19050" anchor="ctr" anchorCtr="1">
                    <a:spAutoFit/>
                  </a:bodyPr>
                  <a:lstStyle/>
                  <a:p>
                    <a:pPr>
                      <a:defRPr sz="1200" b="1" i="0" u="none" strike="noStrike" kern="1200" baseline="0">
                        <a:solidFill>
                          <a:schemeClr val="dk1">
                            <a:lumMod val="75000"/>
                            <a:lumOff val="25000"/>
                          </a:schemeClr>
                        </a:solidFill>
                        <a:latin typeface="+mn-lt"/>
                        <a:ea typeface="+mn-ea"/>
                        <a:cs typeface="+mn-cs"/>
                      </a:defRPr>
                    </a:pPr>
                    <a:r>
                      <a:rPr lang="en-US" dirty="0"/>
                      <a:t>8</a:t>
                    </a:r>
                  </a:p>
                </c:rich>
              </c:tx>
              <c:spPr>
                <a:solidFill>
                  <a:srgbClr val="FFFF00"/>
                </a:solid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F-FA41-4E10-A7AF-B61429C9F3C5}"/>
                </c:ext>
              </c:extLst>
            </c:dLbl>
            <c:dLbl>
              <c:idx val="8"/>
              <c:tx>
                <c:rich>
                  <a:bodyPr/>
                  <a:lstStyle/>
                  <a:p>
                    <a:r>
                      <a:rPr lang="en-US"/>
                      <a:t>8</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1-FA41-4E10-A7AF-B61429C9F3C5}"/>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Sheet1!$O$8:$O$22</c:f>
              <c:strCache>
                <c:ptCount val="15"/>
                <c:pt idx="0">
                  <c:v>پایگاه تاجداری</c:v>
                </c:pt>
                <c:pt idx="1">
                  <c:v>پایگاه ابن سینا</c:v>
                </c:pt>
                <c:pt idx="2">
                  <c:v>پایگاه مقدسی</c:v>
                </c:pt>
                <c:pt idx="3">
                  <c:v>پایگاه صحت</c:v>
                </c:pt>
                <c:pt idx="4">
                  <c:v> پایگاه گلشهر</c:v>
                </c:pt>
                <c:pt idx="5">
                  <c:v>پایگاه رئوف</c:v>
                </c:pt>
                <c:pt idx="6">
                  <c:v>پایگاه حسن حافظ</c:v>
                </c:pt>
                <c:pt idx="7">
                  <c:v>حد انتظار</c:v>
                </c:pt>
                <c:pt idx="8">
                  <c:v> شهرستان</c:v>
                </c:pt>
                <c:pt idx="9">
                  <c:v>پایگاه ابلولان</c:v>
                </c:pt>
                <c:pt idx="10">
                  <c:v>پایگاه اسفنجه</c:v>
                </c:pt>
                <c:pt idx="11">
                  <c:v> پایگاه فیلاخص</c:v>
                </c:pt>
                <c:pt idx="12">
                  <c:v> پایگاه حاج علی جمالی</c:v>
                </c:pt>
                <c:pt idx="13">
                  <c:v>پایگاه گوگد</c:v>
                </c:pt>
                <c:pt idx="14">
                  <c:v> پایگاه عظیمی</c:v>
                </c:pt>
              </c:strCache>
            </c:strRef>
          </c:cat>
          <c:val>
            <c:numRef>
              <c:f>Sheet1!$P$8:$P$22</c:f>
              <c:numCache>
                <c:formatCode>0.0</c:formatCode>
                <c:ptCount val="15"/>
                <c:pt idx="0">
                  <c:v>11.059479553903346</c:v>
                </c:pt>
                <c:pt idx="1">
                  <c:v>9.9170288423548012</c:v>
                </c:pt>
                <c:pt idx="2">
                  <c:v>9.7560975609756095</c:v>
                </c:pt>
                <c:pt idx="3">
                  <c:v>8.5224407463439231</c:v>
                </c:pt>
                <c:pt idx="4">
                  <c:v>8.4745762711864394</c:v>
                </c:pt>
                <c:pt idx="5">
                  <c:v>8.2784571966133598</c:v>
                </c:pt>
                <c:pt idx="6">
                  <c:v>8.0769230769230766</c:v>
                </c:pt>
                <c:pt idx="7">
                  <c:v>8</c:v>
                </c:pt>
                <c:pt idx="8">
                  <c:v>7.9810836057916861</c:v>
                </c:pt>
                <c:pt idx="9">
                  <c:v>7.9166666666666661</c:v>
                </c:pt>
                <c:pt idx="10">
                  <c:v>7.6335877862595423</c:v>
                </c:pt>
                <c:pt idx="11">
                  <c:v>6.563706563706563</c:v>
                </c:pt>
                <c:pt idx="12">
                  <c:v>5.4347826086956523</c:v>
                </c:pt>
                <c:pt idx="13">
                  <c:v>4.3572984749455337</c:v>
                </c:pt>
                <c:pt idx="14">
                  <c:v>1.1295180722891567</c:v>
                </c:pt>
              </c:numCache>
            </c:numRef>
          </c:val>
          <c:extLst>
            <c:ext xmlns:c16="http://schemas.microsoft.com/office/drawing/2014/chart" uri="{C3380CC4-5D6E-409C-BE32-E72D297353CC}">
              <c16:uniqueId val="{0000001E-FA41-4E10-A7AF-B61429C9F3C5}"/>
            </c:ext>
          </c:extLst>
        </c:ser>
        <c:dLbls>
          <c:showLegendKey val="0"/>
          <c:showVal val="0"/>
          <c:showCatName val="0"/>
          <c:showSerName val="0"/>
          <c:showPercent val="0"/>
          <c:showBubbleSize val="0"/>
        </c:dLbls>
        <c:gapWidth val="65"/>
        <c:shape val="box"/>
        <c:axId val="912870352"/>
        <c:axId val="818550320"/>
        <c:axId val="0"/>
      </c:bar3DChart>
      <c:catAx>
        <c:axId val="912870352"/>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1" i="0" u="none" strike="noStrike" kern="1200" cap="all" baseline="0">
                <a:solidFill>
                  <a:schemeClr val="dk1">
                    <a:lumMod val="75000"/>
                    <a:lumOff val="25000"/>
                  </a:schemeClr>
                </a:solidFill>
                <a:latin typeface="+mn-lt"/>
                <a:ea typeface="+mn-ea"/>
                <a:cs typeface="+mn-cs"/>
              </a:defRPr>
            </a:pPr>
            <a:endParaRPr lang="en-US"/>
          </a:p>
        </c:txPr>
        <c:crossAx val="818550320"/>
        <c:crosses val="autoZero"/>
        <c:auto val="1"/>
        <c:lblAlgn val="ctr"/>
        <c:lblOffset val="100"/>
        <c:noMultiLvlLbl val="0"/>
      </c:catAx>
      <c:valAx>
        <c:axId val="818550320"/>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9128703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userShapes r:id="rId5"/>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1" i="0" u="none" strike="noStrike" kern="1200" baseline="0">
                <a:solidFill>
                  <a:schemeClr val="dk1">
                    <a:lumMod val="75000"/>
                    <a:lumOff val="25000"/>
                  </a:schemeClr>
                </a:solidFill>
                <a:latin typeface="+mn-lt"/>
                <a:ea typeface="+mn-ea"/>
                <a:cs typeface="B Titr" panose="00000700000000000000" pitchFamily="2" charset="-78"/>
              </a:defRPr>
            </a:pPr>
            <a:r>
              <a:rPr lang="fa-IR" sz="1100" b="1">
                <a:cs typeface="B Titr" panose="00000700000000000000" pitchFamily="2" charset="-78"/>
              </a:rPr>
              <a:t>نمودار مقایسه ای </a:t>
            </a:r>
            <a:r>
              <a:rPr lang="fa-IR" sz="1100" b="1" baseline="0">
                <a:cs typeface="B Titr" panose="00000700000000000000" pitchFamily="2" charset="-78"/>
              </a:rPr>
              <a:t> درصد سالمندان آموزش دیده در مبحث </a:t>
            </a:r>
            <a:r>
              <a:rPr lang="fa-IR" sz="1100" b="1" baseline="0">
                <a:solidFill>
                  <a:srgbClr val="FF0000"/>
                </a:solidFill>
                <a:cs typeface="B Titr" panose="00000700000000000000" pitchFamily="2" charset="-78"/>
              </a:rPr>
              <a:t>سقوط و حوادث </a:t>
            </a:r>
            <a:r>
              <a:rPr lang="fa-IR" sz="1100" b="1" baseline="0">
                <a:cs typeface="B Titr" panose="00000700000000000000" pitchFamily="2" charset="-78"/>
              </a:rPr>
              <a:t>پایگاه های شهری سال 1402</a:t>
            </a:r>
            <a:endParaRPr lang="fa-IR" sz="1100" b="1">
              <a:cs typeface="B Titr" panose="00000700000000000000" pitchFamily="2" charset="-78"/>
            </a:endParaRPr>
          </a:p>
        </c:rich>
      </c:tx>
      <c:layout>
        <c:manualLayout>
          <c:xMode val="edge"/>
          <c:yMode val="edge"/>
          <c:x val="0.13925573698353105"/>
          <c:y val="2.8119500843318233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dk1">
                  <a:lumMod val="75000"/>
                  <a:lumOff val="25000"/>
                </a:schemeClr>
              </a:solidFill>
              <a:latin typeface="+mn-lt"/>
              <a:ea typeface="+mn-ea"/>
              <a:cs typeface="B Titr" panose="00000700000000000000" pitchFamily="2" charset="-78"/>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Sheet1!$N$123</c:f>
              <c:strCache>
                <c:ptCount val="1"/>
                <c:pt idx="0">
                  <c:v>درصد آموزش دیده </c:v>
                </c:pt>
              </c:strCache>
            </c:strRef>
          </c:tx>
          <c:spPr>
            <a:solidFill>
              <a:schemeClr val="accent1">
                <a:alpha val="85000"/>
              </a:schemeClr>
            </a:solidFill>
            <a:ln w="9525" cap="flat" cmpd="sng" algn="ctr">
              <a:solidFill>
                <a:schemeClr val="accent1">
                  <a:lumMod val="75000"/>
                </a:schemeClr>
              </a:solidFill>
              <a:round/>
            </a:ln>
            <a:effectLst/>
            <a:sp3d contourW="9525">
              <a:contourClr>
                <a:schemeClr val="accent1">
                  <a:lumMod val="75000"/>
                </a:schemeClr>
              </a:contourClr>
            </a:sp3d>
          </c:spPr>
          <c:invertIfNegative val="0"/>
          <c:dPt>
            <c:idx val="0"/>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1-30D3-451F-A228-F06CB0BEFD06}"/>
              </c:ext>
            </c:extLst>
          </c:dPt>
          <c:dPt>
            <c:idx val="1"/>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3-30D3-451F-A228-F06CB0BEFD06}"/>
              </c:ext>
            </c:extLst>
          </c:dPt>
          <c:dPt>
            <c:idx val="2"/>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5-30D3-451F-A228-F06CB0BEFD06}"/>
              </c:ext>
            </c:extLst>
          </c:dPt>
          <c:dPt>
            <c:idx val="3"/>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7-30D3-451F-A228-F06CB0BEFD06}"/>
              </c:ext>
            </c:extLst>
          </c:dPt>
          <c:dPt>
            <c:idx val="4"/>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9-30D3-451F-A228-F06CB0BEFD06}"/>
              </c:ext>
            </c:extLst>
          </c:dPt>
          <c:dPt>
            <c:idx val="5"/>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B-30D3-451F-A228-F06CB0BEFD06}"/>
              </c:ext>
            </c:extLst>
          </c:dPt>
          <c:dPt>
            <c:idx val="6"/>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D-30D3-451F-A228-F06CB0BEFD06}"/>
              </c:ext>
            </c:extLst>
          </c:dPt>
          <c:dPt>
            <c:idx val="7"/>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F-30D3-451F-A228-F06CB0BEFD06}"/>
              </c:ext>
            </c:extLst>
          </c:dPt>
          <c:dPt>
            <c:idx val="8"/>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1-30D3-451F-A228-F06CB0BEFD06}"/>
              </c:ext>
            </c:extLst>
          </c:dPt>
          <c:dPt>
            <c:idx val="9"/>
            <c:invertIfNegative val="0"/>
            <c:bubble3D val="0"/>
            <c:spPr>
              <a:solidFill>
                <a:srgbClr val="7030A0"/>
              </a:solidFill>
              <a:ln w="9525" cap="flat" cmpd="sng" algn="ctr">
                <a:solidFill>
                  <a:srgbClr val="7030A0"/>
                </a:solidFill>
                <a:round/>
              </a:ln>
              <a:effectLst/>
              <a:sp3d contourW="9525">
                <a:contourClr>
                  <a:srgbClr val="7030A0"/>
                </a:contourClr>
              </a:sp3d>
            </c:spPr>
            <c:extLst>
              <c:ext xmlns:c16="http://schemas.microsoft.com/office/drawing/2014/chart" uri="{C3380CC4-5D6E-409C-BE32-E72D297353CC}">
                <c16:uniqueId val="{00000013-30D3-451F-A228-F06CB0BEFD06}"/>
              </c:ext>
            </c:extLst>
          </c:dPt>
          <c:dPt>
            <c:idx val="10"/>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5-30D3-451F-A228-F06CB0BEFD06}"/>
              </c:ext>
            </c:extLst>
          </c:dPt>
          <c:dPt>
            <c:idx val="11"/>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7-30D3-451F-A228-F06CB0BEFD06}"/>
              </c:ext>
            </c:extLst>
          </c:dPt>
          <c:dPt>
            <c:idx val="12"/>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9-30D3-451F-A228-F06CB0BEFD06}"/>
              </c:ext>
            </c:extLst>
          </c:dPt>
          <c:dPt>
            <c:idx val="13"/>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B-30D3-451F-A228-F06CB0BEFD06}"/>
              </c:ext>
            </c:extLst>
          </c:dPt>
          <c:dPt>
            <c:idx val="14"/>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D-30D3-451F-A228-F06CB0BEFD06}"/>
              </c:ext>
            </c:extLst>
          </c:dPt>
          <c:dLbls>
            <c:dLbl>
              <c:idx val="1"/>
              <c:spPr>
                <a:solidFill>
                  <a:srgbClr val="FFC000"/>
                </a:solid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30D3-451F-A228-F06CB0BEFD06}"/>
                </c:ext>
              </c:extLst>
            </c:dLbl>
            <c:dLbl>
              <c:idx val="9"/>
              <c:spPr>
                <a:solidFill>
                  <a:srgbClr val="FFC000"/>
                </a:solid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13-30D3-451F-A228-F06CB0BEFD06}"/>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Sheet1!$M$124:$M$138</c:f>
              <c:strCache>
                <c:ptCount val="15"/>
                <c:pt idx="0">
                  <c:v>پایگاه تاجداری</c:v>
                </c:pt>
                <c:pt idx="1">
                  <c:v>حدانتظار</c:v>
                </c:pt>
                <c:pt idx="2">
                  <c:v>پایگاه ابن سینا</c:v>
                </c:pt>
                <c:pt idx="3">
                  <c:v>پایگاه مقدسی</c:v>
                </c:pt>
                <c:pt idx="4">
                  <c:v>پایگاه صحت</c:v>
                </c:pt>
                <c:pt idx="5">
                  <c:v> پایگاه گلشهر</c:v>
                </c:pt>
                <c:pt idx="6">
                  <c:v>پایگاه رئوف</c:v>
                </c:pt>
                <c:pt idx="7">
                  <c:v>پایگاه حسن حافظ</c:v>
                </c:pt>
                <c:pt idx="8">
                  <c:v>پایگاه ابلولان</c:v>
                </c:pt>
                <c:pt idx="9">
                  <c:v>شهرستان</c:v>
                </c:pt>
                <c:pt idx="10">
                  <c:v>پایگاه اسفنجه</c:v>
                </c:pt>
                <c:pt idx="11">
                  <c:v> پایگاه فیلاخص</c:v>
                </c:pt>
                <c:pt idx="12">
                  <c:v> پایگاه حاج علی جمالی</c:v>
                </c:pt>
                <c:pt idx="13">
                  <c:v>پایگاه گوگد</c:v>
                </c:pt>
                <c:pt idx="14">
                  <c:v> پایگاه عظیمی</c:v>
                </c:pt>
              </c:strCache>
            </c:strRef>
          </c:cat>
          <c:val>
            <c:numRef>
              <c:f>Sheet1!$N$124:$N$138</c:f>
              <c:numCache>
                <c:formatCode>0.0</c:formatCode>
                <c:ptCount val="15"/>
                <c:pt idx="0">
                  <c:v>11.059479553903346</c:v>
                </c:pt>
                <c:pt idx="1">
                  <c:v>10</c:v>
                </c:pt>
                <c:pt idx="2">
                  <c:v>9.9170288423548012</c:v>
                </c:pt>
                <c:pt idx="3">
                  <c:v>9.7560975609756095</c:v>
                </c:pt>
                <c:pt idx="4">
                  <c:v>8.5224407463439231</c:v>
                </c:pt>
                <c:pt idx="5">
                  <c:v>8.4745762711864394</c:v>
                </c:pt>
                <c:pt idx="6">
                  <c:v>8.2784571966133598</c:v>
                </c:pt>
                <c:pt idx="7">
                  <c:v>8.0769230769230766</c:v>
                </c:pt>
                <c:pt idx="8">
                  <c:v>7.9166666666666661</c:v>
                </c:pt>
                <c:pt idx="9">
                  <c:v>7.7650630546473618</c:v>
                </c:pt>
                <c:pt idx="10">
                  <c:v>7.6335877862595423</c:v>
                </c:pt>
                <c:pt idx="11">
                  <c:v>5.7915057915057915</c:v>
                </c:pt>
                <c:pt idx="12">
                  <c:v>5.4347826086956523</c:v>
                </c:pt>
                <c:pt idx="13">
                  <c:v>4.3572984749455337</c:v>
                </c:pt>
                <c:pt idx="14">
                  <c:v>1.1295180722891567</c:v>
                </c:pt>
              </c:numCache>
            </c:numRef>
          </c:val>
          <c:extLst>
            <c:ext xmlns:c16="http://schemas.microsoft.com/office/drawing/2014/chart" uri="{C3380CC4-5D6E-409C-BE32-E72D297353CC}">
              <c16:uniqueId val="{0000001E-30D3-451F-A228-F06CB0BEFD06}"/>
            </c:ext>
          </c:extLst>
        </c:ser>
        <c:dLbls>
          <c:showLegendKey val="0"/>
          <c:showVal val="0"/>
          <c:showCatName val="0"/>
          <c:showSerName val="0"/>
          <c:showPercent val="0"/>
          <c:showBubbleSize val="0"/>
        </c:dLbls>
        <c:gapWidth val="65"/>
        <c:shape val="box"/>
        <c:axId val="1437192416"/>
        <c:axId val="1440325888"/>
        <c:axId val="0"/>
      </c:bar3DChart>
      <c:catAx>
        <c:axId val="14371924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1" i="0" u="none" strike="noStrike" kern="1200" cap="all" baseline="0">
                <a:solidFill>
                  <a:schemeClr val="dk1">
                    <a:lumMod val="75000"/>
                    <a:lumOff val="25000"/>
                  </a:schemeClr>
                </a:solidFill>
                <a:latin typeface="+mn-lt"/>
                <a:ea typeface="+mn-ea"/>
                <a:cs typeface="+mn-cs"/>
              </a:defRPr>
            </a:pPr>
            <a:endParaRPr lang="en-US"/>
          </a:p>
        </c:txPr>
        <c:crossAx val="1440325888"/>
        <c:crosses val="autoZero"/>
        <c:auto val="1"/>
        <c:lblAlgn val="ctr"/>
        <c:lblOffset val="100"/>
        <c:noMultiLvlLbl val="0"/>
      </c:catAx>
      <c:valAx>
        <c:axId val="1440325888"/>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43719241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1" i="0" u="none" strike="noStrike" kern="1200" baseline="0">
                <a:solidFill>
                  <a:schemeClr val="dk1">
                    <a:lumMod val="75000"/>
                    <a:lumOff val="25000"/>
                  </a:schemeClr>
                </a:solidFill>
                <a:latin typeface="+mn-lt"/>
                <a:ea typeface="+mn-ea"/>
                <a:cs typeface="B Titr" panose="00000700000000000000" pitchFamily="2" charset="-78"/>
              </a:defRPr>
            </a:pPr>
            <a:r>
              <a:rPr lang="fa-IR" sz="1100">
                <a:cs typeface="B Titr" panose="00000700000000000000" pitchFamily="2" charset="-78"/>
              </a:rPr>
              <a:t>نمودار مقایسه ای  درصد سالمندان آموزش دیده در مبحث </a:t>
            </a:r>
            <a:r>
              <a:rPr lang="fa-IR" sz="1100">
                <a:solidFill>
                  <a:srgbClr val="FF0000"/>
                </a:solidFill>
                <a:cs typeface="B Titr" panose="00000700000000000000" pitchFamily="2" charset="-78"/>
              </a:rPr>
              <a:t>یبوست و مشکلات</a:t>
            </a:r>
            <a:r>
              <a:rPr lang="fa-IR" sz="1100" baseline="0">
                <a:solidFill>
                  <a:srgbClr val="FF0000"/>
                </a:solidFill>
                <a:cs typeface="B Titr" panose="00000700000000000000" pitchFamily="2" charset="-78"/>
              </a:rPr>
              <a:t> </a:t>
            </a:r>
            <a:r>
              <a:rPr lang="fa-IR" sz="1100">
                <a:solidFill>
                  <a:srgbClr val="FF0000"/>
                </a:solidFill>
                <a:cs typeface="B Titr" panose="00000700000000000000" pitchFamily="2" charset="-78"/>
              </a:rPr>
              <a:t>ادراری </a:t>
            </a:r>
            <a:r>
              <a:rPr lang="fa-IR" sz="1100">
                <a:cs typeface="B Titr" panose="00000700000000000000" pitchFamily="2" charset="-78"/>
              </a:rPr>
              <a:t>پایگاه های شهری سال 1402</a:t>
            </a:r>
          </a:p>
        </c:rich>
      </c:tx>
      <c:overlay val="0"/>
      <c:spPr>
        <a:noFill/>
        <a:ln>
          <a:noFill/>
        </a:ln>
        <a:effectLst/>
      </c:spPr>
      <c:txPr>
        <a:bodyPr rot="0" spcFirstLastPara="1" vertOverflow="ellipsis" vert="horz" wrap="square" anchor="ctr" anchorCtr="1"/>
        <a:lstStyle/>
        <a:p>
          <a:pPr>
            <a:defRPr sz="1100" b="1" i="0" u="none" strike="noStrike" kern="1200" baseline="0">
              <a:solidFill>
                <a:schemeClr val="dk1">
                  <a:lumMod val="75000"/>
                  <a:lumOff val="25000"/>
                </a:schemeClr>
              </a:solidFill>
              <a:latin typeface="+mn-lt"/>
              <a:ea typeface="+mn-ea"/>
              <a:cs typeface="B Titr" panose="00000700000000000000" pitchFamily="2" charset="-78"/>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Sheet1!$M$167</c:f>
              <c:strCache>
                <c:ptCount val="1"/>
                <c:pt idx="0">
                  <c:v>درصد آموزش دیده </c:v>
                </c:pt>
              </c:strCache>
            </c:strRef>
          </c:tx>
          <c:spPr>
            <a:solidFill>
              <a:schemeClr val="accent1">
                <a:alpha val="85000"/>
              </a:schemeClr>
            </a:solidFill>
            <a:ln w="9525" cap="flat" cmpd="sng" algn="ctr">
              <a:solidFill>
                <a:schemeClr val="accent1">
                  <a:lumMod val="75000"/>
                </a:schemeClr>
              </a:solidFill>
              <a:round/>
            </a:ln>
            <a:effectLst/>
            <a:sp3d contourW="9525">
              <a:contourClr>
                <a:schemeClr val="accent1">
                  <a:lumMod val="75000"/>
                </a:schemeClr>
              </a:contourClr>
            </a:sp3d>
          </c:spPr>
          <c:invertIfNegative val="0"/>
          <c:dPt>
            <c:idx val="0"/>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1-48E3-4F56-AC71-B9C16B765023}"/>
              </c:ext>
            </c:extLst>
          </c:dPt>
          <c:dPt>
            <c:idx val="1"/>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3-48E3-4F56-AC71-B9C16B765023}"/>
              </c:ext>
            </c:extLst>
          </c:dPt>
          <c:dPt>
            <c:idx val="2"/>
            <c:invertIfNegative val="0"/>
            <c:bubble3D val="0"/>
            <c:spPr>
              <a:solidFill>
                <a:srgbClr val="7030A0"/>
              </a:solidFill>
              <a:ln w="9525" cap="flat" cmpd="sng" algn="ctr">
                <a:solidFill>
                  <a:srgbClr val="7030A0"/>
                </a:solidFill>
                <a:round/>
              </a:ln>
              <a:effectLst/>
              <a:sp3d contourW="9525">
                <a:contourClr>
                  <a:srgbClr val="7030A0"/>
                </a:contourClr>
              </a:sp3d>
            </c:spPr>
            <c:extLst>
              <c:ext xmlns:c16="http://schemas.microsoft.com/office/drawing/2014/chart" uri="{C3380CC4-5D6E-409C-BE32-E72D297353CC}">
                <c16:uniqueId val="{00000005-48E3-4F56-AC71-B9C16B765023}"/>
              </c:ext>
            </c:extLst>
          </c:dPt>
          <c:dPt>
            <c:idx val="3"/>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7-48E3-4F56-AC71-B9C16B765023}"/>
              </c:ext>
            </c:extLst>
          </c:dPt>
          <c:dPt>
            <c:idx val="4"/>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9-48E3-4F56-AC71-B9C16B765023}"/>
              </c:ext>
            </c:extLst>
          </c:dPt>
          <c:dPt>
            <c:idx val="5"/>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B-48E3-4F56-AC71-B9C16B765023}"/>
              </c:ext>
            </c:extLst>
          </c:dPt>
          <c:dPt>
            <c:idx val="6"/>
            <c:invertIfNegative val="0"/>
            <c:bubble3D val="0"/>
            <c:spPr>
              <a:solidFill>
                <a:srgbClr val="92D050"/>
              </a:solidFill>
              <a:ln w="9525" cap="flat" cmpd="sng" algn="ctr">
                <a:solidFill>
                  <a:srgbClr val="92D050"/>
                </a:solidFill>
                <a:round/>
              </a:ln>
              <a:effectLst/>
              <a:sp3d contourW="9525">
                <a:contourClr>
                  <a:srgbClr val="92D050"/>
                </a:contourClr>
              </a:sp3d>
            </c:spPr>
            <c:extLst>
              <c:ext xmlns:c16="http://schemas.microsoft.com/office/drawing/2014/chart" uri="{C3380CC4-5D6E-409C-BE32-E72D297353CC}">
                <c16:uniqueId val="{0000000D-48E3-4F56-AC71-B9C16B765023}"/>
              </c:ext>
            </c:extLst>
          </c:dPt>
          <c:dPt>
            <c:idx val="7"/>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F-48E3-4F56-AC71-B9C16B765023}"/>
              </c:ext>
            </c:extLst>
          </c:dPt>
          <c:dPt>
            <c:idx val="8"/>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1-48E3-4F56-AC71-B9C16B765023}"/>
              </c:ext>
            </c:extLst>
          </c:dPt>
          <c:dPt>
            <c:idx val="9"/>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3-48E3-4F56-AC71-B9C16B765023}"/>
              </c:ext>
            </c:extLst>
          </c:dPt>
          <c:dPt>
            <c:idx val="10"/>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5-48E3-4F56-AC71-B9C16B765023}"/>
              </c:ext>
            </c:extLst>
          </c:dPt>
          <c:dPt>
            <c:idx val="11"/>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7-48E3-4F56-AC71-B9C16B765023}"/>
              </c:ext>
            </c:extLst>
          </c:dPt>
          <c:dPt>
            <c:idx val="12"/>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9-48E3-4F56-AC71-B9C16B765023}"/>
              </c:ext>
            </c:extLst>
          </c:dPt>
          <c:dPt>
            <c:idx val="13"/>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B-48E3-4F56-AC71-B9C16B765023}"/>
              </c:ext>
            </c:extLst>
          </c:dPt>
          <c:dPt>
            <c:idx val="14"/>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1D-48E3-4F56-AC71-B9C16B765023}"/>
              </c:ext>
            </c:extLst>
          </c:dPt>
          <c:dLbls>
            <c:dLbl>
              <c:idx val="2"/>
              <c:spPr>
                <a:solidFill>
                  <a:srgbClr val="FFC000"/>
                </a:solid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5-48E3-4F56-AC71-B9C16B765023}"/>
                </c:ext>
              </c:extLst>
            </c:dLbl>
            <c:dLbl>
              <c:idx val="6"/>
              <c:spPr>
                <a:solidFill>
                  <a:srgbClr val="FFC000"/>
                </a:solid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D-48E3-4F56-AC71-B9C16B765023}"/>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Sheet1!$L$168:$L$182</c:f>
              <c:strCache>
                <c:ptCount val="15"/>
                <c:pt idx="0">
                  <c:v>پایگاه تاجداری</c:v>
                </c:pt>
                <c:pt idx="1">
                  <c:v> پایگاه عظیمی</c:v>
                </c:pt>
                <c:pt idx="2">
                  <c:v> شهرستان</c:v>
                </c:pt>
                <c:pt idx="3">
                  <c:v> پایگاه گلشهر</c:v>
                </c:pt>
                <c:pt idx="4">
                  <c:v>پایگاه حسن حافظ</c:v>
                </c:pt>
                <c:pt idx="5">
                  <c:v>پایگاه ابلولان</c:v>
                </c:pt>
                <c:pt idx="6">
                  <c:v>حد انتظار</c:v>
                </c:pt>
                <c:pt idx="7">
                  <c:v>پایگاه صحت</c:v>
                </c:pt>
                <c:pt idx="8">
                  <c:v>پایگاه اسفنجه</c:v>
                </c:pt>
                <c:pt idx="9">
                  <c:v> پایگاه حاج علی جمالی</c:v>
                </c:pt>
                <c:pt idx="10">
                  <c:v>پایگاه ابن سینا</c:v>
                </c:pt>
                <c:pt idx="11">
                  <c:v>پایگاه رئوف</c:v>
                </c:pt>
                <c:pt idx="12">
                  <c:v> پایگاه فیلاخص</c:v>
                </c:pt>
                <c:pt idx="13">
                  <c:v>پایگاه گوگد</c:v>
                </c:pt>
                <c:pt idx="14">
                  <c:v>پایگاه مقدسی</c:v>
                </c:pt>
              </c:strCache>
            </c:strRef>
          </c:cat>
          <c:val>
            <c:numRef>
              <c:f>Sheet1!$M$168:$M$182</c:f>
              <c:numCache>
                <c:formatCode>0.0</c:formatCode>
                <c:ptCount val="15"/>
                <c:pt idx="0">
                  <c:v>11.617100371747211</c:v>
                </c:pt>
                <c:pt idx="1">
                  <c:v>10.466867469879517</c:v>
                </c:pt>
                <c:pt idx="2">
                  <c:v>10.40401681457263</c:v>
                </c:pt>
                <c:pt idx="3">
                  <c:v>10.022107590272661</c:v>
                </c:pt>
                <c:pt idx="4">
                  <c:v>10</c:v>
                </c:pt>
                <c:pt idx="5">
                  <c:v>10</c:v>
                </c:pt>
                <c:pt idx="6">
                  <c:v>10</c:v>
                </c:pt>
                <c:pt idx="7">
                  <c:v>9.9848714069591527</c:v>
                </c:pt>
                <c:pt idx="8">
                  <c:v>9.9236641221374047</c:v>
                </c:pt>
                <c:pt idx="9">
                  <c:v>9.7826086956521738</c:v>
                </c:pt>
                <c:pt idx="10">
                  <c:v>9.2453575661793757</c:v>
                </c:pt>
                <c:pt idx="11">
                  <c:v>8.1373471307619951</c:v>
                </c:pt>
                <c:pt idx="12">
                  <c:v>7.7220077220077217</c:v>
                </c:pt>
                <c:pt idx="13">
                  <c:v>6.5359477124183014</c:v>
                </c:pt>
                <c:pt idx="14" formatCode="General">
                  <c:v>0</c:v>
                </c:pt>
              </c:numCache>
            </c:numRef>
          </c:val>
          <c:extLst>
            <c:ext xmlns:c16="http://schemas.microsoft.com/office/drawing/2014/chart" uri="{C3380CC4-5D6E-409C-BE32-E72D297353CC}">
              <c16:uniqueId val="{0000001E-48E3-4F56-AC71-B9C16B765023}"/>
            </c:ext>
          </c:extLst>
        </c:ser>
        <c:dLbls>
          <c:showLegendKey val="0"/>
          <c:showVal val="0"/>
          <c:showCatName val="0"/>
          <c:showSerName val="0"/>
          <c:showPercent val="0"/>
          <c:showBubbleSize val="0"/>
        </c:dLbls>
        <c:gapWidth val="65"/>
        <c:shape val="box"/>
        <c:axId val="1588172832"/>
        <c:axId val="1590719136"/>
        <c:axId val="0"/>
      </c:bar3DChart>
      <c:catAx>
        <c:axId val="1588172832"/>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1" i="0" u="none" strike="noStrike" kern="1200" cap="all" baseline="0">
                <a:solidFill>
                  <a:schemeClr val="dk1">
                    <a:lumMod val="75000"/>
                    <a:lumOff val="25000"/>
                  </a:schemeClr>
                </a:solidFill>
                <a:latin typeface="+mn-lt"/>
                <a:ea typeface="+mn-ea"/>
                <a:cs typeface="+mn-cs"/>
              </a:defRPr>
            </a:pPr>
            <a:endParaRPr lang="en-US"/>
          </a:p>
        </c:txPr>
        <c:crossAx val="1590719136"/>
        <c:crosses val="autoZero"/>
        <c:auto val="1"/>
        <c:lblAlgn val="ctr"/>
        <c:lblOffset val="100"/>
        <c:noMultiLvlLbl val="0"/>
      </c:catAx>
      <c:valAx>
        <c:axId val="159071913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5881728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fa-IR" sz="1400"/>
              <a:t>نمودار مقایسه ای درصد سالمندان آموزش دیده در مبحث</a:t>
            </a:r>
            <a:r>
              <a:rPr lang="fa-IR" sz="1400">
                <a:solidFill>
                  <a:srgbClr val="FF0000"/>
                </a:solidFill>
              </a:rPr>
              <a:t> تغذیه </a:t>
            </a:r>
            <a:r>
              <a:rPr lang="fa-IR" sz="1400"/>
              <a:t>خانه های بهداشت در سال 1402 </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6718443471016634E-2"/>
          <c:y val="0.12093023255813953"/>
          <c:w val="0.93659592892185406"/>
          <c:h val="0.76108855802684783"/>
        </c:manualLayout>
      </c:layout>
      <c:bar3DChart>
        <c:barDir val="col"/>
        <c:grouping val="clustered"/>
        <c:varyColors val="0"/>
        <c:ser>
          <c:idx val="0"/>
          <c:order val="0"/>
          <c:tx>
            <c:strRef>
              <c:f>Sheet1!$C$31</c:f>
              <c:strCache>
                <c:ptCount val="1"/>
                <c:pt idx="0">
                  <c:v>درصد آموزش دیده در مبحث تغذیه</c:v>
                </c:pt>
              </c:strCache>
            </c:strRef>
          </c:tx>
          <c:spPr>
            <a:solidFill>
              <a:srgbClr val="92D050"/>
            </a:solidFill>
            <a:ln w="9525" cap="flat" cmpd="sng" algn="ctr">
              <a:solidFill>
                <a:srgbClr val="92D050"/>
              </a:solidFill>
              <a:round/>
            </a:ln>
            <a:effectLst/>
            <a:sp3d contourW="9525">
              <a:contourClr>
                <a:srgbClr val="92D050"/>
              </a:contourClr>
            </a:sp3d>
          </c:spPr>
          <c:invertIfNegative val="0"/>
          <c:dPt>
            <c:idx val="13"/>
            <c:invertIfNegative val="0"/>
            <c:bubble3D val="0"/>
            <c:spPr>
              <a:solidFill>
                <a:srgbClr val="7030A0"/>
              </a:solidFill>
              <a:ln w="9525" cap="flat" cmpd="sng" algn="ctr">
                <a:solidFill>
                  <a:srgbClr val="7030A0"/>
                </a:solidFill>
                <a:round/>
              </a:ln>
              <a:effectLst/>
              <a:sp3d contourW="9525">
                <a:contourClr>
                  <a:srgbClr val="7030A0"/>
                </a:contourClr>
              </a:sp3d>
            </c:spPr>
            <c:extLst>
              <c:ext xmlns:c16="http://schemas.microsoft.com/office/drawing/2014/chart" uri="{C3380CC4-5D6E-409C-BE32-E72D297353CC}">
                <c16:uniqueId val="{00000001-43E1-4BD4-A90B-C6C57697CC71}"/>
              </c:ext>
            </c:extLst>
          </c:dPt>
          <c:dPt>
            <c:idx val="21"/>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3-43E1-4BD4-A90B-C6C57697CC71}"/>
              </c:ext>
            </c:extLst>
          </c:dPt>
          <c:dPt>
            <c:idx val="22"/>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5-43E1-4BD4-A90B-C6C57697CC71}"/>
              </c:ext>
            </c:extLst>
          </c:dPt>
          <c:dPt>
            <c:idx val="23"/>
            <c:invertIfNegative val="0"/>
            <c:bubble3D val="0"/>
            <c:spPr>
              <a:solidFill>
                <a:srgbClr val="FF0000"/>
              </a:solidFill>
              <a:ln w="9525" cap="flat" cmpd="sng" algn="ctr">
                <a:solidFill>
                  <a:srgbClr val="FF0000"/>
                </a:solidFill>
                <a:round/>
              </a:ln>
              <a:effectLst/>
              <a:sp3d contourW="9525">
                <a:contourClr>
                  <a:srgbClr val="FF0000"/>
                </a:contourClr>
              </a:sp3d>
            </c:spPr>
            <c:extLst>
              <c:ext xmlns:c16="http://schemas.microsoft.com/office/drawing/2014/chart" uri="{C3380CC4-5D6E-409C-BE32-E72D297353CC}">
                <c16:uniqueId val="{00000007-43E1-4BD4-A90B-C6C57697CC71}"/>
              </c:ext>
            </c:extLst>
          </c:dPt>
          <c:dLbls>
            <c:dLbl>
              <c:idx val="0"/>
              <c:tx>
                <c:rich>
                  <a:bodyPr/>
                  <a:lstStyle/>
                  <a:p>
                    <a:r>
                      <a:rPr lang="en-US"/>
                      <a:t>25</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43E1-4BD4-A90B-C6C57697CC71}"/>
                </c:ext>
              </c:extLst>
            </c:dLbl>
            <c:dLbl>
              <c:idx val="13"/>
              <c:spPr>
                <a:solidFill>
                  <a:srgbClr val="FFC000"/>
                </a:solidFill>
                <a:ln>
                  <a:solidFill>
                    <a:srgbClr val="FFC000"/>
                  </a:solid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43E1-4BD4-A90B-C6C57697CC71}"/>
                </c:ext>
              </c:extLst>
            </c:dLbl>
            <c:dLbl>
              <c:idx val="20"/>
              <c:tx>
                <c:rich>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r>
                      <a:rPr lang="en-US"/>
                      <a:t>8</a:t>
                    </a:r>
                  </a:p>
                </c:rich>
              </c:tx>
              <c:spPr>
                <a:solidFill>
                  <a:srgbClr val="FFC000"/>
                </a:solidFill>
                <a:ln>
                  <a:solidFill>
                    <a:srgbClr val="FFC000"/>
                  </a:solid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43E1-4BD4-A90B-C6C57697CC71}"/>
                </c:ext>
              </c:extLst>
            </c:dLbl>
            <c:dLbl>
              <c:idx val="23"/>
              <c:tx>
                <c:rich>
                  <a:bodyPr/>
                  <a:lstStyle/>
                  <a:p>
                    <a:r>
                      <a:rPr lang="en-US"/>
                      <a:t>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43E1-4BD4-A90B-C6C57697CC71}"/>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Sheet1!$B$32:$B$55</c:f>
              <c:strCache>
                <c:ptCount val="24"/>
                <c:pt idx="0">
                  <c:v>هنده</c:v>
                </c:pt>
                <c:pt idx="1">
                  <c:v>رباط ملکی</c:v>
                </c:pt>
                <c:pt idx="2">
                  <c:v>شرکت زراعی</c:v>
                </c:pt>
                <c:pt idx="3">
                  <c:v>در</c:v>
                </c:pt>
                <c:pt idx="4">
                  <c:v>غرقه</c:v>
                </c:pt>
                <c:pt idx="5">
                  <c:v>شیدآباد</c:v>
                </c:pt>
                <c:pt idx="6">
                  <c:v>نیوان سوق</c:v>
                </c:pt>
                <c:pt idx="7">
                  <c:v>وانشان</c:v>
                </c:pt>
                <c:pt idx="8">
                  <c:v>فاویان</c:v>
                </c:pt>
                <c:pt idx="9">
                  <c:v>تیکن</c:v>
                </c:pt>
                <c:pt idx="10">
                  <c:v>رباط سرخ</c:v>
                </c:pt>
                <c:pt idx="11">
                  <c:v>قرغن</c:v>
                </c:pt>
                <c:pt idx="12">
                  <c:v>سعیدآباد</c:v>
                </c:pt>
                <c:pt idx="13">
                  <c:v>شهرستان</c:v>
                </c:pt>
                <c:pt idx="14">
                  <c:v>نیوان نار</c:v>
                </c:pt>
                <c:pt idx="15">
                  <c:v>دستجرده</c:v>
                </c:pt>
                <c:pt idx="16">
                  <c:v>اسفرنجان</c:v>
                </c:pt>
                <c:pt idx="17">
                  <c:v>زرنجان</c:v>
                </c:pt>
                <c:pt idx="18">
                  <c:v>درب امامزاده</c:v>
                </c:pt>
                <c:pt idx="19">
                  <c:v>قفستان</c:v>
                </c:pt>
                <c:pt idx="20">
                  <c:v>حدانتظا ر</c:v>
                </c:pt>
                <c:pt idx="21">
                  <c:v>ملازجان</c:v>
                </c:pt>
                <c:pt idx="22">
                  <c:v>سرآور</c:v>
                </c:pt>
                <c:pt idx="23">
                  <c:v>شادگان</c:v>
                </c:pt>
              </c:strCache>
            </c:strRef>
          </c:cat>
          <c:val>
            <c:numRef>
              <c:f>Sheet1!$C$32:$C$55</c:f>
              <c:numCache>
                <c:formatCode>0.0</c:formatCode>
                <c:ptCount val="24"/>
                <c:pt idx="0">
                  <c:v>25</c:v>
                </c:pt>
                <c:pt idx="1">
                  <c:v>16.93548387096774</c:v>
                </c:pt>
                <c:pt idx="2">
                  <c:v>16.666666666666664</c:v>
                </c:pt>
                <c:pt idx="3">
                  <c:v>15.929203539823009</c:v>
                </c:pt>
                <c:pt idx="4">
                  <c:v>15.748031496062993</c:v>
                </c:pt>
                <c:pt idx="5">
                  <c:v>13.559322033898304</c:v>
                </c:pt>
                <c:pt idx="6">
                  <c:v>11.016949152542372</c:v>
                </c:pt>
                <c:pt idx="7">
                  <c:v>10.326086956521738</c:v>
                </c:pt>
                <c:pt idx="8">
                  <c:v>10.16949152542373</c:v>
                </c:pt>
                <c:pt idx="9">
                  <c:v>10.077519379844961</c:v>
                </c:pt>
                <c:pt idx="10">
                  <c:v>9.8901098901098905</c:v>
                </c:pt>
                <c:pt idx="11">
                  <c:v>9.67741935483871</c:v>
                </c:pt>
                <c:pt idx="12">
                  <c:v>9.6446700507614214</c:v>
                </c:pt>
                <c:pt idx="13">
                  <c:v>9.3005604857543211</c:v>
                </c:pt>
                <c:pt idx="14">
                  <c:v>8.8785046728971952</c:v>
                </c:pt>
                <c:pt idx="15">
                  <c:v>8.4415584415584419</c:v>
                </c:pt>
                <c:pt idx="16">
                  <c:v>8.1967213114754092</c:v>
                </c:pt>
                <c:pt idx="17">
                  <c:v>8.1871345029239766</c:v>
                </c:pt>
                <c:pt idx="18">
                  <c:v>8.1196581196581192</c:v>
                </c:pt>
                <c:pt idx="19">
                  <c:v>8.1081081081081088</c:v>
                </c:pt>
                <c:pt idx="20">
                  <c:v>8</c:v>
                </c:pt>
                <c:pt idx="21">
                  <c:v>7.7777777777777777</c:v>
                </c:pt>
                <c:pt idx="22">
                  <c:v>7.7464788732394361</c:v>
                </c:pt>
                <c:pt idx="23">
                  <c:v>0</c:v>
                </c:pt>
              </c:numCache>
            </c:numRef>
          </c:val>
          <c:extLst>
            <c:ext xmlns:c16="http://schemas.microsoft.com/office/drawing/2014/chart" uri="{C3380CC4-5D6E-409C-BE32-E72D297353CC}">
              <c16:uniqueId val="{0000000A-43E1-4BD4-A90B-C6C57697CC71}"/>
            </c:ext>
          </c:extLst>
        </c:ser>
        <c:dLbls>
          <c:showLegendKey val="0"/>
          <c:showVal val="0"/>
          <c:showCatName val="0"/>
          <c:showSerName val="0"/>
          <c:showPercent val="0"/>
          <c:showBubbleSize val="0"/>
        </c:dLbls>
        <c:gapWidth val="65"/>
        <c:shape val="box"/>
        <c:axId val="2077687200"/>
        <c:axId val="216444880"/>
        <c:axId val="0"/>
      </c:bar3DChart>
      <c:catAx>
        <c:axId val="20776872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1" i="0" u="none" strike="noStrike" kern="1200" cap="all" baseline="0">
                <a:solidFill>
                  <a:schemeClr val="dk1">
                    <a:lumMod val="75000"/>
                    <a:lumOff val="25000"/>
                  </a:schemeClr>
                </a:solidFill>
                <a:latin typeface="+mn-lt"/>
                <a:ea typeface="+mn-ea"/>
                <a:cs typeface="+mn-cs"/>
              </a:defRPr>
            </a:pPr>
            <a:endParaRPr lang="en-US"/>
          </a:p>
        </c:txPr>
        <c:crossAx val="216444880"/>
        <c:crosses val="autoZero"/>
        <c:auto val="1"/>
        <c:lblAlgn val="ctr"/>
        <c:lblOffset val="100"/>
        <c:noMultiLvlLbl val="0"/>
      </c:catAx>
      <c:valAx>
        <c:axId val="216444880"/>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2077687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6.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7.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8.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9.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0.05945</cdr:x>
      <cdr:y>0.02591</cdr:y>
    </cdr:from>
    <cdr:to>
      <cdr:x>0.95741</cdr:x>
      <cdr:y>0.09009</cdr:y>
    </cdr:to>
    <cdr:sp macro="" textlink="">
      <cdr:nvSpPr>
        <cdr:cNvPr id="2" name="Rectangle 1"/>
        <cdr:cNvSpPr/>
      </cdr:nvSpPr>
      <cdr:spPr>
        <a:xfrm xmlns:a="http://schemas.openxmlformats.org/drawingml/2006/main">
          <a:off x="444862" y="152705"/>
          <a:ext cx="6719019" cy="378286"/>
        </a:xfrm>
        <a:prstGeom xmlns:a="http://schemas.openxmlformats.org/drawingml/2006/main" prst="rect">
          <a:avLst/>
        </a:prstGeom>
        <a:ln xmlns:a="http://schemas.openxmlformats.org/drawingml/2006/main">
          <a:solidFill>
            <a:schemeClr val="bg2">
              <a:lumMod val="90000"/>
            </a:schemeClr>
          </a:solid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r>
            <a:rPr lang="fa-IR" b="1" dirty="0">
              <a:cs typeface="B Titr" panose="00000700000000000000" pitchFamily="2" charset="-78"/>
            </a:rPr>
            <a:t>نمودار مقایسه ای پوشش مراقبت کامل (4خدمت)سالمندان</a:t>
          </a:r>
          <a:r>
            <a:rPr lang="fa-IR" b="1" baseline="0" dirty="0">
              <a:cs typeface="B Titr" panose="00000700000000000000" pitchFamily="2" charset="-78"/>
            </a:rPr>
            <a:t> در خانه های بهداشت شهرستان گلپایگان –سال</a:t>
          </a:r>
          <a:r>
            <a:rPr lang="fa-IR" b="1" dirty="0">
              <a:cs typeface="B Titr" panose="00000700000000000000" pitchFamily="2" charset="-78"/>
            </a:rPr>
            <a:t>1402</a:t>
          </a:r>
          <a:r>
            <a:rPr lang="fa-IR" b="1" baseline="0" dirty="0">
              <a:cs typeface="B Titr" panose="00000700000000000000" pitchFamily="2" charset="-78"/>
            </a:rPr>
            <a:t>  (</a:t>
          </a:r>
          <a:r>
            <a:rPr lang="fa-IR" b="1" baseline="0" dirty="0">
              <a:solidFill>
                <a:srgbClr val="FF0000"/>
              </a:solidFill>
              <a:cs typeface="B Titr" panose="00000700000000000000" pitchFamily="2" charset="-78"/>
            </a:rPr>
            <a:t>هدف</a:t>
          </a:r>
          <a:r>
            <a:rPr lang="fa-IR" b="1" dirty="0">
              <a:solidFill>
                <a:srgbClr val="FF0000"/>
              </a:solidFill>
              <a:cs typeface="B Titr" panose="00000700000000000000" pitchFamily="2" charset="-78"/>
            </a:rPr>
            <a:t> 100 درصد</a:t>
          </a:r>
          <a:r>
            <a:rPr lang="fa-IR" b="1" dirty="0">
              <a:cs typeface="B Titr" panose="00000700000000000000" pitchFamily="2" charset="-78"/>
            </a:rPr>
            <a:t>)</a:t>
          </a:r>
          <a:endParaRPr lang="en-US" sz="1200" b="1" dirty="0">
            <a:cs typeface="B Titr" panose="00000700000000000000" pitchFamily="2" charset="-78"/>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0.13335</cdr:x>
      <cdr:y>0.02687</cdr:y>
    </cdr:from>
    <cdr:to>
      <cdr:x>0.96652</cdr:x>
      <cdr:y>0.08823</cdr:y>
    </cdr:to>
    <cdr:sp macro="" textlink="">
      <cdr:nvSpPr>
        <cdr:cNvPr id="3" name="Rectangle 2"/>
        <cdr:cNvSpPr/>
      </cdr:nvSpPr>
      <cdr:spPr>
        <a:xfrm xmlns:a="http://schemas.openxmlformats.org/drawingml/2006/main">
          <a:off x="916230" y="139522"/>
          <a:ext cx="5724755" cy="318594"/>
        </a:xfrm>
        <a:prstGeom xmlns:a="http://schemas.openxmlformats.org/drawingml/2006/main" prst="rect">
          <a:avLst/>
        </a:prstGeom>
        <a:solidFill xmlns:a="http://schemas.openxmlformats.org/drawingml/2006/main">
          <a:schemeClr val="bg1">
            <a:lumMod val="85000"/>
          </a:schemeClr>
        </a:solidFill>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r>
            <a:rPr lang="fa-IR" sz="1100" b="1">
              <a:cs typeface="B Nazanin" panose="00000400000000000000" pitchFamily="2" charset="-78"/>
            </a:rPr>
            <a:t>نمودارمقایسه ای درصد سالمندان آموزش دیده در مبحث</a:t>
          </a:r>
          <a:r>
            <a:rPr lang="fa-IR" sz="1100" b="1">
              <a:solidFill>
                <a:srgbClr val="FF0000"/>
              </a:solidFill>
              <a:cs typeface="B Nazanin" panose="00000400000000000000" pitchFamily="2" charset="-78"/>
            </a:rPr>
            <a:t> فعالیت</a:t>
          </a:r>
          <a:r>
            <a:rPr lang="fa-IR" sz="1100" b="1" baseline="0">
              <a:solidFill>
                <a:srgbClr val="FF0000"/>
              </a:solidFill>
              <a:cs typeface="B Nazanin" panose="00000400000000000000" pitchFamily="2" charset="-78"/>
            </a:rPr>
            <a:t> بدنی </a:t>
          </a:r>
          <a:r>
            <a:rPr lang="fa-IR" sz="1100" b="1">
              <a:cs typeface="B Nazanin" panose="00000400000000000000" pitchFamily="2" charset="-78"/>
            </a:rPr>
            <a:t>پایگا</a:t>
          </a:r>
          <a:r>
            <a:rPr lang="fa-IR" sz="1100" b="1" baseline="0">
              <a:cs typeface="B Nazanin" panose="00000400000000000000" pitchFamily="2" charset="-78"/>
            </a:rPr>
            <a:t> های شهری شهرستان گلپایگان سال 1402</a:t>
          </a:r>
          <a:endParaRPr lang="en-US" sz="1100" b="1">
            <a:cs typeface="B Nazanin" panose="00000400000000000000" pitchFamily="2" charset="-78"/>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1DC03E-A780-4F26-AE47-83C65D912517}" type="datetimeFigureOut">
              <a:rPr lang="en-US" smtClean="0"/>
              <a:t>6/10/2024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00E1E7-9818-4CCB-B372-9804EEC63286}" type="slidenum">
              <a:rPr lang="en-US" smtClean="0"/>
              <a:t>‹#›</a:t>
            </a:fld>
            <a:endParaRPr lang="en-US"/>
          </a:p>
        </p:txBody>
      </p:sp>
    </p:spTree>
    <p:extLst>
      <p:ext uri="{BB962C8B-B14F-4D97-AF65-F5344CB8AC3E}">
        <p14:creationId xmlns:p14="http://schemas.microsoft.com/office/powerpoint/2010/main" val="20755055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59785" y="4497935"/>
            <a:ext cx="7482545" cy="1527049"/>
          </a:xfrm>
        </p:spPr>
        <p:txBody>
          <a:bodyPr>
            <a:normAutofit/>
          </a:bodyPr>
          <a:lstStyle>
            <a:lvl1pPr algn="r">
              <a:defRPr sz="3600">
                <a:solidFill>
                  <a:srgbClr val="F8025A"/>
                </a:solidFill>
                <a:effectLst>
                  <a:outerShdw blurRad="50800" dist="38100" dir="2700000" algn="tl" rotWithShape="0">
                    <a:prstClr val="black">
                      <a:alpha val="60000"/>
                    </a:prstClr>
                  </a:outerShdw>
                </a:effectLst>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1059785" y="2207360"/>
            <a:ext cx="7482545" cy="1221640"/>
          </a:xfrm>
        </p:spPr>
        <p:txBody>
          <a:bodyPr>
            <a:normAutofit/>
          </a:bodyPr>
          <a:lstStyle>
            <a:lvl1pPr marL="0" indent="0" algn="r">
              <a:buNone/>
              <a:defRPr sz="2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p>
          <a:p>
            <a:r>
              <a:rPr lang="en-US" dirty="0"/>
              <a:t>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6/10/2024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00408" y="3101616"/>
            <a:ext cx="1951712" cy="702615"/>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2107" y="1371600"/>
            <a:ext cx="6859786" cy="3505200"/>
          </a:xfrm>
        </p:spPr>
        <p:txBody>
          <a:bodyPr>
            <a:noAutofit/>
          </a:bodyPr>
          <a:lstStyle>
            <a:lvl1pPr>
              <a:defRPr sz="5400"/>
            </a:lvl1pPr>
          </a:lstStyle>
          <a:p>
            <a:r>
              <a:rPr lang="en-US"/>
              <a:t>Click to edit Master title style</a:t>
            </a:r>
            <a:endParaRPr/>
          </a:p>
        </p:txBody>
      </p:sp>
      <p:sp>
        <p:nvSpPr>
          <p:cNvPr id="3" name="Subtitle 2"/>
          <p:cNvSpPr>
            <a:spLocks noGrp="1"/>
          </p:cNvSpPr>
          <p:nvPr>
            <p:ph type="subTitle" idx="1"/>
          </p:nvPr>
        </p:nvSpPr>
        <p:spPr>
          <a:xfrm>
            <a:off x="1142107" y="4953000"/>
            <a:ext cx="6173808" cy="1066800"/>
          </a:xfrm>
        </p:spPr>
        <p:txBody>
          <a:bodyPr>
            <a:normAutofit/>
          </a:bodyPr>
          <a:lstStyle>
            <a:lvl1pPr marL="0" indent="0" algn="l">
              <a:spcBef>
                <a:spcPts val="0"/>
              </a:spcBef>
              <a:buNone/>
              <a:defRPr sz="18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dirty="0"/>
          </a:p>
        </p:txBody>
      </p:sp>
      <p:sp>
        <p:nvSpPr>
          <p:cNvPr id="5" name="Footer Placeholder 3"/>
          <p:cNvSpPr>
            <a:spLocks noGrp="1"/>
          </p:cNvSpPr>
          <p:nvPr>
            <p:ph type="ftr" sz="quarter" idx="11"/>
          </p:nvPr>
        </p:nvSpPr>
        <p:spPr/>
        <p:txBody>
          <a:bodyPr/>
          <a:lstStyle/>
          <a:p>
            <a:pPr defTabSz="685800"/>
            <a:endParaRPr lang="en-US" dirty="0">
              <a:solidFill>
                <a:prstClr val="black"/>
              </a:solidFill>
            </a:endParaRPr>
          </a:p>
        </p:txBody>
      </p:sp>
      <p:sp>
        <p:nvSpPr>
          <p:cNvPr id="4" name="Date Placeholder 4"/>
          <p:cNvSpPr>
            <a:spLocks noGrp="1"/>
          </p:cNvSpPr>
          <p:nvPr>
            <p:ph type="dt" sz="half" idx="10"/>
          </p:nvPr>
        </p:nvSpPr>
        <p:spPr/>
        <p:txBody>
          <a:bodyPr/>
          <a:lstStyle/>
          <a:p>
            <a:pPr defTabSz="685800"/>
            <a:fld id="{83829175-527E-46A3-863C-1BB1F163B849}" type="datetimeFigureOut">
              <a:rPr lang="en-US" smtClean="0">
                <a:solidFill>
                  <a:prstClr val="black"/>
                </a:solidFill>
              </a:rPr>
              <a:pPr defTabSz="685800"/>
              <a:t>6/10/2024</a:t>
            </a:fld>
            <a:endParaRPr lang="en-US" dirty="0">
              <a:solidFill>
                <a:prstClr val="black"/>
              </a:solidFill>
            </a:endParaRPr>
          </a:p>
        </p:txBody>
      </p:sp>
      <p:sp>
        <p:nvSpPr>
          <p:cNvPr id="6" name="Slide Number Placeholder 5"/>
          <p:cNvSpPr>
            <a:spLocks noGrp="1"/>
          </p:cNvSpPr>
          <p:nvPr>
            <p:ph type="sldNum" sz="quarter" idx="12"/>
          </p:nvPr>
        </p:nvSpPr>
        <p:spPr/>
        <p:txBody>
          <a:bodyPr/>
          <a:lstStyle/>
          <a:p>
            <a:pPr defTabSz="685800"/>
            <a:fld id="{E5137D0E-4A4F-4307-8994-C1891D747D59}" type="slidenum">
              <a:rPr lang="en-US" smtClean="0">
                <a:solidFill>
                  <a:prstClr val="black"/>
                </a:solidFill>
              </a:rPr>
              <a:pPr defTabSz="685800"/>
              <a:t>‹#›</a:t>
            </a:fld>
            <a:endParaRPr lang="en-US" dirty="0">
              <a:solidFill>
                <a:prstClr val="black"/>
              </a:solidFill>
            </a:endParaRPr>
          </a:p>
        </p:txBody>
      </p:sp>
    </p:spTree>
    <p:extLst>
      <p:ext uri="{BB962C8B-B14F-4D97-AF65-F5344CB8AC3E}">
        <p14:creationId xmlns:p14="http://schemas.microsoft.com/office/powerpoint/2010/main" val="400305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baseline="0"/>
            </a:lvl6pPr>
            <a:lvl7pPr>
              <a:defRPr baseline="0"/>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3"/>
          <p:cNvSpPr>
            <a:spLocks noGrp="1"/>
          </p:cNvSpPr>
          <p:nvPr>
            <p:ph type="ftr" sz="quarter" idx="11"/>
          </p:nvPr>
        </p:nvSpPr>
        <p:spPr/>
        <p:txBody>
          <a:bodyPr/>
          <a:lstStyle/>
          <a:p>
            <a:pPr defTabSz="685800"/>
            <a:endParaRPr lang="en-US" dirty="0">
              <a:solidFill>
                <a:prstClr val="black"/>
              </a:solidFill>
            </a:endParaRPr>
          </a:p>
        </p:txBody>
      </p:sp>
      <p:sp>
        <p:nvSpPr>
          <p:cNvPr id="4" name="Date Placeholder 4"/>
          <p:cNvSpPr>
            <a:spLocks noGrp="1"/>
          </p:cNvSpPr>
          <p:nvPr>
            <p:ph type="dt" sz="half" idx="10"/>
          </p:nvPr>
        </p:nvSpPr>
        <p:spPr/>
        <p:txBody>
          <a:bodyPr/>
          <a:lstStyle/>
          <a:p>
            <a:pPr defTabSz="685800"/>
            <a:fld id="{83829175-527E-46A3-863C-1BB1F163B849}" type="datetimeFigureOut">
              <a:rPr lang="en-US" smtClean="0">
                <a:solidFill>
                  <a:prstClr val="black"/>
                </a:solidFill>
              </a:rPr>
              <a:pPr defTabSz="685800"/>
              <a:t>6/10/2024</a:t>
            </a:fld>
            <a:endParaRPr lang="en-US" dirty="0">
              <a:solidFill>
                <a:prstClr val="black"/>
              </a:solidFill>
            </a:endParaRPr>
          </a:p>
        </p:txBody>
      </p:sp>
      <p:sp>
        <p:nvSpPr>
          <p:cNvPr id="6" name="Slide Number Placeholder 5"/>
          <p:cNvSpPr>
            <a:spLocks noGrp="1"/>
          </p:cNvSpPr>
          <p:nvPr>
            <p:ph type="sldNum" sz="quarter" idx="12"/>
          </p:nvPr>
        </p:nvSpPr>
        <p:spPr/>
        <p:txBody>
          <a:bodyPr/>
          <a:lstStyle/>
          <a:p>
            <a:pPr defTabSz="685800"/>
            <a:fld id="{E5137D0E-4A4F-4307-8994-C1891D747D59}" type="slidenum">
              <a:rPr lang="en-US" smtClean="0">
                <a:solidFill>
                  <a:prstClr val="black"/>
                </a:solidFill>
              </a:rPr>
              <a:pPr defTabSz="685800"/>
              <a:t>‹#›</a:t>
            </a:fld>
            <a:endParaRPr lang="en-US" dirty="0">
              <a:solidFill>
                <a:prstClr val="black"/>
              </a:solidFill>
            </a:endParaRPr>
          </a:p>
        </p:txBody>
      </p:sp>
    </p:spTree>
    <p:extLst>
      <p:ext uri="{BB962C8B-B14F-4D97-AF65-F5344CB8AC3E}">
        <p14:creationId xmlns:p14="http://schemas.microsoft.com/office/powerpoint/2010/main" val="3084875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2108" y="2514601"/>
            <a:ext cx="6859786" cy="2819400"/>
          </a:xfrm>
        </p:spPr>
        <p:txBody>
          <a:bodyPr anchor="b">
            <a:noAutofit/>
          </a:bodyPr>
          <a:lstStyle>
            <a:lvl1pPr algn="l">
              <a:defRPr sz="4950" b="0" i="0" cap="none" baseline="0"/>
            </a:lvl1pPr>
          </a:lstStyle>
          <a:p>
            <a:r>
              <a:rPr lang="en-US"/>
              <a:t>Click to edit Master title style</a:t>
            </a:r>
            <a:endParaRPr dirty="0"/>
          </a:p>
        </p:txBody>
      </p:sp>
      <p:sp>
        <p:nvSpPr>
          <p:cNvPr id="3" name="Text Placeholder 2"/>
          <p:cNvSpPr>
            <a:spLocks noGrp="1"/>
          </p:cNvSpPr>
          <p:nvPr>
            <p:ph type="body" idx="1"/>
          </p:nvPr>
        </p:nvSpPr>
        <p:spPr>
          <a:xfrm>
            <a:off x="1142107" y="990600"/>
            <a:ext cx="6173808" cy="1143000"/>
          </a:xfrm>
        </p:spPr>
        <p:txBody>
          <a:bodyPr anchor="t">
            <a:normAutofit/>
          </a:bodyPr>
          <a:lstStyle>
            <a:lvl1pPr marL="0" indent="0">
              <a:spcBef>
                <a:spcPts val="0"/>
              </a:spcBef>
              <a:buNone/>
              <a:defRPr sz="18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5" name="Footer Placeholder 3"/>
          <p:cNvSpPr>
            <a:spLocks noGrp="1"/>
          </p:cNvSpPr>
          <p:nvPr>
            <p:ph type="ftr" sz="quarter" idx="11"/>
          </p:nvPr>
        </p:nvSpPr>
        <p:spPr/>
        <p:txBody>
          <a:bodyPr/>
          <a:lstStyle/>
          <a:p>
            <a:pPr defTabSz="685800"/>
            <a:endParaRPr lang="en-US" dirty="0">
              <a:solidFill>
                <a:prstClr val="black"/>
              </a:solidFill>
            </a:endParaRPr>
          </a:p>
        </p:txBody>
      </p:sp>
      <p:sp>
        <p:nvSpPr>
          <p:cNvPr id="4" name="Date Placeholder 4"/>
          <p:cNvSpPr>
            <a:spLocks noGrp="1"/>
          </p:cNvSpPr>
          <p:nvPr>
            <p:ph type="dt" sz="half" idx="10"/>
          </p:nvPr>
        </p:nvSpPr>
        <p:spPr/>
        <p:txBody>
          <a:bodyPr/>
          <a:lstStyle/>
          <a:p>
            <a:pPr defTabSz="685800"/>
            <a:fld id="{83829175-527E-46A3-863C-1BB1F163B849}" type="datetimeFigureOut">
              <a:rPr lang="en-US" smtClean="0">
                <a:solidFill>
                  <a:prstClr val="black"/>
                </a:solidFill>
              </a:rPr>
              <a:pPr defTabSz="685800"/>
              <a:t>6/10/2024</a:t>
            </a:fld>
            <a:endParaRPr lang="en-US" dirty="0">
              <a:solidFill>
                <a:prstClr val="black"/>
              </a:solidFill>
            </a:endParaRPr>
          </a:p>
        </p:txBody>
      </p:sp>
      <p:sp>
        <p:nvSpPr>
          <p:cNvPr id="6" name="Slide Number Placeholder 5"/>
          <p:cNvSpPr>
            <a:spLocks noGrp="1"/>
          </p:cNvSpPr>
          <p:nvPr>
            <p:ph type="sldNum" sz="quarter" idx="12"/>
          </p:nvPr>
        </p:nvSpPr>
        <p:spPr/>
        <p:txBody>
          <a:bodyPr/>
          <a:lstStyle/>
          <a:p>
            <a:pPr defTabSz="685800"/>
            <a:fld id="{E5137D0E-4A4F-4307-8994-C1891D747D59}" type="slidenum">
              <a:rPr lang="en-US" smtClean="0">
                <a:solidFill>
                  <a:prstClr val="black"/>
                </a:solidFill>
              </a:rPr>
              <a:pPr defTabSz="685800"/>
              <a:t>‹#›</a:t>
            </a:fld>
            <a:endParaRPr lang="en-US" dirty="0">
              <a:solidFill>
                <a:prstClr val="black"/>
              </a:solidFill>
            </a:endParaRPr>
          </a:p>
        </p:txBody>
      </p:sp>
    </p:spTree>
    <p:extLst>
      <p:ext uri="{BB962C8B-B14F-4D97-AF65-F5344CB8AC3E}">
        <p14:creationId xmlns:p14="http://schemas.microsoft.com/office/powerpoint/2010/main" val="1037340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42108" y="533400"/>
            <a:ext cx="7202776" cy="1143000"/>
          </a:xfrm>
        </p:spPr>
        <p:txBody>
          <a:bodyPr/>
          <a:lstStyle/>
          <a:p>
            <a:r>
              <a:rPr lang="en-US"/>
              <a:t>Click to edit Master title style</a:t>
            </a:r>
            <a:endParaRPr/>
          </a:p>
        </p:txBody>
      </p:sp>
      <p:sp>
        <p:nvSpPr>
          <p:cNvPr id="3" name="Content Placeholder 2"/>
          <p:cNvSpPr>
            <a:spLocks noGrp="1"/>
          </p:cNvSpPr>
          <p:nvPr>
            <p:ph sz="half" idx="1"/>
          </p:nvPr>
        </p:nvSpPr>
        <p:spPr>
          <a:xfrm>
            <a:off x="1142109" y="1828800"/>
            <a:ext cx="3484771" cy="4191000"/>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857825" y="1828800"/>
            <a:ext cx="3487059" cy="4191000"/>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4"/>
          <p:cNvSpPr>
            <a:spLocks noGrp="1"/>
          </p:cNvSpPr>
          <p:nvPr>
            <p:ph type="ftr" sz="quarter" idx="11"/>
          </p:nvPr>
        </p:nvSpPr>
        <p:spPr/>
        <p:txBody>
          <a:bodyPr/>
          <a:lstStyle/>
          <a:p>
            <a:pPr defTabSz="685800"/>
            <a:endParaRPr lang="en-US" dirty="0">
              <a:solidFill>
                <a:prstClr val="black"/>
              </a:solidFill>
            </a:endParaRPr>
          </a:p>
        </p:txBody>
      </p:sp>
      <p:sp>
        <p:nvSpPr>
          <p:cNvPr id="5" name="Date Placeholder 5"/>
          <p:cNvSpPr>
            <a:spLocks noGrp="1"/>
          </p:cNvSpPr>
          <p:nvPr>
            <p:ph type="dt" sz="half" idx="10"/>
          </p:nvPr>
        </p:nvSpPr>
        <p:spPr/>
        <p:txBody>
          <a:bodyPr/>
          <a:lstStyle/>
          <a:p>
            <a:pPr defTabSz="685800"/>
            <a:fld id="{83829175-527E-46A3-863C-1BB1F163B849}" type="datetimeFigureOut">
              <a:rPr lang="en-US" smtClean="0">
                <a:solidFill>
                  <a:prstClr val="black"/>
                </a:solidFill>
              </a:rPr>
              <a:pPr defTabSz="685800"/>
              <a:t>6/10/2024</a:t>
            </a:fld>
            <a:endParaRPr lang="en-US" dirty="0">
              <a:solidFill>
                <a:prstClr val="black"/>
              </a:solidFill>
            </a:endParaRPr>
          </a:p>
        </p:txBody>
      </p:sp>
      <p:sp>
        <p:nvSpPr>
          <p:cNvPr id="7" name="Slide Number Placeholder 6"/>
          <p:cNvSpPr>
            <a:spLocks noGrp="1"/>
          </p:cNvSpPr>
          <p:nvPr>
            <p:ph type="sldNum" sz="quarter" idx="12"/>
          </p:nvPr>
        </p:nvSpPr>
        <p:spPr/>
        <p:txBody>
          <a:bodyPr/>
          <a:lstStyle/>
          <a:p>
            <a:pPr defTabSz="685800"/>
            <a:fld id="{E5137D0E-4A4F-4307-8994-C1891D747D59}" type="slidenum">
              <a:rPr lang="en-US" smtClean="0">
                <a:solidFill>
                  <a:prstClr val="black"/>
                </a:solidFill>
              </a:rPr>
              <a:pPr defTabSz="685800"/>
              <a:t>‹#›</a:t>
            </a:fld>
            <a:endParaRPr lang="en-US" dirty="0">
              <a:solidFill>
                <a:prstClr val="black"/>
              </a:solidFill>
            </a:endParaRPr>
          </a:p>
        </p:txBody>
      </p:sp>
    </p:spTree>
    <p:extLst>
      <p:ext uri="{BB962C8B-B14F-4D97-AF65-F5344CB8AC3E}">
        <p14:creationId xmlns:p14="http://schemas.microsoft.com/office/powerpoint/2010/main" val="771909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2108" y="533400"/>
            <a:ext cx="7202776" cy="1143000"/>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142109" y="1828800"/>
            <a:ext cx="3484771" cy="762000"/>
          </a:xfrm>
        </p:spPr>
        <p:txBody>
          <a:bodyPr anchor="ctr"/>
          <a:lstStyle>
            <a:lvl1pPr marL="0" indent="0">
              <a:spcBef>
                <a:spcPts val="0"/>
              </a:spcBef>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1142109" y="2667000"/>
            <a:ext cx="3484771" cy="3352800"/>
          </a:xfrm>
        </p:spPr>
        <p:txBody>
          <a:bodyPr>
            <a:normAutofit/>
          </a:bodyPr>
          <a:lstStyle>
            <a:lvl1pPr>
              <a:defRPr sz="1500"/>
            </a:lvl1pPr>
            <a:lvl2pPr>
              <a:defRPr sz="1350"/>
            </a:lvl2pPr>
            <a:lvl3pPr>
              <a:defRPr sz="1200"/>
            </a:lvl3pPr>
            <a:lvl4pPr>
              <a:defRPr sz="1050"/>
            </a:lvl4pPr>
            <a:lvl5pPr>
              <a:defRPr sz="1050"/>
            </a:lvl5pPr>
            <a:lvl6pPr>
              <a:defRPr sz="1050" baseline="0"/>
            </a:lvl6pPr>
            <a:lvl7pPr>
              <a:defRPr sz="1050" baseline="0"/>
            </a:lvl7pPr>
            <a:lvl8pPr>
              <a:defRPr sz="1050" baseline="0"/>
            </a:lvl8pPr>
            <a:lvl9pPr>
              <a:defRPr sz="105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4860113" y="1828800"/>
            <a:ext cx="3484771" cy="762000"/>
          </a:xfrm>
        </p:spPr>
        <p:txBody>
          <a:bodyPr anchor="ctr"/>
          <a:lstStyle>
            <a:lvl1pPr marL="0" indent="0">
              <a:spcBef>
                <a:spcPts val="0"/>
              </a:spcBef>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860113" y="2667000"/>
            <a:ext cx="3484771" cy="3352800"/>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6"/>
          <p:cNvSpPr>
            <a:spLocks noGrp="1"/>
          </p:cNvSpPr>
          <p:nvPr>
            <p:ph type="ftr" sz="quarter" idx="11"/>
          </p:nvPr>
        </p:nvSpPr>
        <p:spPr/>
        <p:txBody>
          <a:bodyPr/>
          <a:lstStyle/>
          <a:p>
            <a:pPr defTabSz="685800"/>
            <a:endParaRPr lang="en-US" dirty="0">
              <a:solidFill>
                <a:prstClr val="black"/>
              </a:solidFill>
            </a:endParaRPr>
          </a:p>
        </p:txBody>
      </p:sp>
      <p:sp>
        <p:nvSpPr>
          <p:cNvPr id="7" name="Date Placeholder 7"/>
          <p:cNvSpPr>
            <a:spLocks noGrp="1"/>
          </p:cNvSpPr>
          <p:nvPr>
            <p:ph type="dt" sz="half" idx="10"/>
          </p:nvPr>
        </p:nvSpPr>
        <p:spPr/>
        <p:txBody>
          <a:bodyPr/>
          <a:lstStyle/>
          <a:p>
            <a:pPr defTabSz="685800"/>
            <a:fld id="{83829175-527E-46A3-863C-1BB1F163B849}" type="datetimeFigureOut">
              <a:rPr lang="en-US" smtClean="0">
                <a:solidFill>
                  <a:prstClr val="black"/>
                </a:solidFill>
              </a:rPr>
              <a:pPr defTabSz="685800"/>
              <a:t>6/10/2024</a:t>
            </a:fld>
            <a:endParaRPr lang="en-US" dirty="0">
              <a:solidFill>
                <a:prstClr val="black"/>
              </a:solidFill>
            </a:endParaRPr>
          </a:p>
        </p:txBody>
      </p:sp>
      <p:sp>
        <p:nvSpPr>
          <p:cNvPr id="9" name="Slide Number Placeholder 8"/>
          <p:cNvSpPr>
            <a:spLocks noGrp="1"/>
          </p:cNvSpPr>
          <p:nvPr>
            <p:ph type="sldNum" sz="quarter" idx="12"/>
          </p:nvPr>
        </p:nvSpPr>
        <p:spPr/>
        <p:txBody>
          <a:bodyPr/>
          <a:lstStyle/>
          <a:p>
            <a:pPr defTabSz="685800"/>
            <a:fld id="{E5137D0E-4A4F-4307-8994-C1891D747D59}" type="slidenum">
              <a:rPr lang="en-US" smtClean="0">
                <a:solidFill>
                  <a:prstClr val="black"/>
                </a:solidFill>
              </a:rPr>
              <a:pPr defTabSz="685800"/>
              <a:t>‹#›</a:t>
            </a:fld>
            <a:endParaRPr lang="en-US" dirty="0">
              <a:solidFill>
                <a:prstClr val="black"/>
              </a:solidFill>
            </a:endParaRPr>
          </a:p>
        </p:txBody>
      </p:sp>
    </p:spTree>
    <p:extLst>
      <p:ext uri="{BB962C8B-B14F-4D97-AF65-F5344CB8AC3E}">
        <p14:creationId xmlns:p14="http://schemas.microsoft.com/office/powerpoint/2010/main" val="1231066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2"/>
          <p:cNvSpPr>
            <a:spLocks noGrp="1"/>
          </p:cNvSpPr>
          <p:nvPr>
            <p:ph type="ftr" sz="quarter" idx="11"/>
          </p:nvPr>
        </p:nvSpPr>
        <p:spPr/>
        <p:txBody>
          <a:bodyPr/>
          <a:lstStyle/>
          <a:p>
            <a:pPr defTabSz="685800"/>
            <a:endParaRPr lang="en-US" dirty="0">
              <a:solidFill>
                <a:prstClr val="black"/>
              </a:solidFill>
            </a:endParaRPr>
          </a:p>
        </p:txBody>
      </p:sp>
      <p:sp>
        <p:nvSpPr>
          <p:cNvPr id="3" name="Date Placeholder 3"/>
          <p:cNvSpPr>
            <a:spLocks noGrp="1"/>
          </p:cNvSpPr>
          <p:nvPr>
            <p:ph type="dt" sz="half" idx="10"/>
          </p:nvPr>
        </p:nvSpPr>
        <p:spPr/>
        <p:txBody>
          <a:bodyPr/>
          <a:lstStyle/>
          <a:p>
            <a:pPr defTabSz="685800"/>
            <a:fld id="{83829175-527E-46A3-863C-1BB1F163B849}" type="datetimeFigureOut">
              <a:rPr lang="en-US" smtClean="0">
                <a:solidFill>
                  <a:prstClr val="black"/>
                </a:solidFill>
              </a:rPr>
              <a:pPr defTabSz="685800"/>
              <a:t>6/10/2024</a:t>
            </a:fld>
            <a:endParaRPr lang="en-US" dirty="0">
              <a:solidFill>
                <a:prstClr val="black"/>
              </a:solidFill>
            </a:endParaRPr>
          </a:p>
        </p:txBody>
      </p:sp>
      <p:sp>
        <p:nvSpPr>
          <p:cNvPr id="5" name="Slide Number Placeholder 4"/>
          <p:cNvSpPr>
            <a:spLocks noGrp="1"/>
          </p:cNvSpPr>
          <p:nvPr>
            <p:ph type="sldNum" sz="quarter" idx="12"/>
          </p:nvPr>
        </p:nvSpPr>
        <p:spPr/>
        <p:txBody>
          <a:bodyPr/>
          <a:lstStyle/>
          <a:p>
            <a:pPr defTabSz="685800"/>
            <a:fld id="{E5137D0E-4A4F-4307-8994-C1891D747D59}" type="slidenum">
              <a:rPr lang="en-US" smtClean="0">
                <a:solidFill>
                  <a:prstClr val="black"/>
                </a:solidFill>
              </a:rPr>
              <a:pPr defTabSz="685800"/>
              <a:t>‹#›</a:t>
            </a:fld>
            <a:endParaRPr lang="en-US" dirty="0">
              <a:solidFill>
                <a:prstClr val="black"/>
              </a:solidFill>
            </a:endParaRPr>
          </a:p>
        </p:txBody>
      </p:sp>
    </p:spTree>
    <p:extLst>
      <p:ext uri="{BB962C8B-B14F-4D97-AF65-F5344CB8AC3E}">
        <p14:creationId xmlns:p14="http://schemas.microsoft.com/office/powerpoint/2010/main" val="1920858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1"/>
          <p:cNvSpPr>
            <a:spLocks noGrp="1"/>
          </p:cNvSpPr>
          <p:nvPr>
            <p:ph type="ftr" sz="quarter" idx="11"/>
          </p:nvPr>
        </p:nvSpPr>
        <p:spPr/>
        <p:txBody>
          <a:bodyPr/>
          <a:lstStyle/>
          <a:p>
            <a:pPr defTabSz="685800"/>
            <a:endParaRPr lang="en-US" dirty="0">
              <a:solidFill>
                <a:prstClr val="black"/>
              </a:solidFill>
            </a:endParaRPr>
          </a:p>
        </p:txBody>
      </p:sp>
      <p:sp>
        <p:nvSpPr>
          <p:cNvPr id="2" name="Date Placeholder 2"/>
          <p:cNvSpPr>
            <a:spLocks noGrp="1"/>
          </p:cNvSpPr>
          <p:nvPr>
            <p:ph type="dt" sz="half" idx="10"/>
          </p:nvPr>
        </p:nvSpPr>
        <p:spPr/>
        <p:txBody>
          <a:bodyPr/>
          <a:lstStyle/>
          <a:p>
            <a:pPr defTabSz="685800"/>
            <a:fld id="{83829175-527E-46A3-863C-1BB1F163B849}" type="datetimeFigureOut">
              <a:rPr lang="en-US" smtClean="0">
                <a:solidFill>
                  <a:prstClr val="black"/>
                </a:solidFill>
              </a:rPr>
              <a:pPr defTabSz="685800"/>
              <a:t>6/10/2024</a:t>
            </a:fld>
            <a:endParaRPr lang="en-US" dirty="0">
              <a:solidFill>
                <a:prstClr val="black"/>
              </a:solidFill>
            </a:endParaRPr>
          </a:p>
        </p:txBody>
      </p:sp>
      <p:sp>
        <p:nvSpPr>
          <p:cNvPr id="4" name="Slide Number Placeholder 3"/>
          <p:cNvSpPr>
            <a:spLocks noGrp="1"/>
          </p:cNvSpPr>
          <p:nvPr>
            <p:ph type="sldNum" sz="quarter" idx="12"/>
          </p:nvPr>
        </p:nvSpPr>
        <p:spPr/>
        <p:txBody>
          <a:bodyPr/>
          <a:lstStyle/>
          <a:p>
            <a:pPr defTabSz="685800"/>
            <a:fld id="{E5137D0E-4A4F-4307-8994-C1891D747D59}" type="slidenum">
              <a:rPr lang="en-US" smtClean="0">
                <a:solidFill>
                  <a:prstClr val="black"/>
                </a:solidFill>
              </a:rPr>
              <a:pPr defTabSz="685800"/>
              <a:t>‹#›</a:t>
            </a:fld>
            <a:endParaRPr lang="en-US" dirty="0">
              <a:solidFill>
                <a:prstClr val="black"/>
              </a:solidFill>
            </a:endParaRPr>
          </a:p>
        </p:txBody>
      </p:sp>
    </p:spTree>
    <p:extLst>
      <p:ext uri="{BB962C8B-B14F-4D97-AF65-F5344CB8AC3E}">
        <p14:creationId xmlns:p14="http://schemas.microsoft.com/office/powerpoint/2010/main" val="1392661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1213" y="833015"/>
            <a:ext cx="8093212" cy="763525"/>
          </a:xfrm>
        </p:spPr>
        <p:txBody>
          <a:bodyPr>
            <a:normAutofit/>
          </a:bodyPr>
          <a:lstStyle>
            <a:lvl1pPr algn="r">
              <a:defRPr sz="3600">
                <a:solidFill>
                  <a:srgbClr val="EE006C"/>
                </a:solidFill>
                <a:effectLst/>
              </a:defRPr>
            </a:lvl1pPr>
          </a:lstStyle>
          <a:p>
            <a:r>
              <a:rPr lang="en-US" dirty="0"/>
              <a:t>Click to edit Master title style</a:t>
            </a:r>
          </a:p>
        </p:txBody>
      </p:sp>
      <p:sp>
        <p:nvSpPr>
          <p:cNvPr id="3" name="Content Placeholder 2"/>
          <p:cNvSpPr>
            <a:spLocks noGrp="1"/>
          </p:cNvSpPr>
          <p:nvPr>
            <p:ph idx="1"/>
          </p:nvPr>
        </p:nvSpPr>
        <p:spPr>
          <a:xfrm>
            <a:off x="601671" y="1596540"/>
            <a:ext cx="8085130" cy="4886559"/>
          </a:xfrm>
        </p:spPr>
        <p:txBody>
          <a:bodyPr/>
          <a:lstStyle>
            <a:lvl1pPr algn="l">
              <a:defRPr sz="2800">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7625" y="2590800"/>
            <a:ext cx="2458089" cy="1924051"/>
          </a:xfrm>
        </p:spPr>
        <p:txBody>
          <a:bodyPr anchor="b">
            <a:normAutofit/>
          </a:bodyPr>
          <a:lstStyle>
            <a:lvl1pPr algn="l">
              <a:defRPr sz="2400" b="0"/>
            </a:lvl1pPr>
          </a:lstStyle>
          <a:p>
            <a:r>
              <a:rPr lang="en-US"/>
              <a:t>Click to edit Master title style</a:t>
            </a:r>
            <a:endParaRPr dirty="0"/>
          </a:p>
        </p:txBody>
      </p:sp>
      <p:sp>
        <p:nvSpPr>
          <p:cNvPr id="4" name="Text Placeholder 2"/>
          <p:cNvSpPr>
            <a:spLocks noGrp="1"/>
          </p:cNvSpPr>
          <p:nvPr>
            <p:ph type="body" sz="half" idx="2"/>
          </p:nvPr>
        </p:nvSpPr>
        <p:spPr>
          <a:xfrm>
            <a:off x="627625" y="4648200"/>
            <a:ext cx="2458089" cy="1371600"/>
          </a:xfrm>
        </p:spPr>
        <p:txBody>
          <a:bodyPr>
            <a:normAutofit/>
          </a:bodyPr>
          <a:lstStyle>
            <a:lvl1pPr marL="0" indent="0">
              <a:spcBef>
                <a:spcPts val="450"/>
              </a:spcBef>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3" name="Content Placeholder 3"/>
          <p:cNvSpPr>
            <a:spLocks noGrp="1"/>
          </p:cNvSpPr>
          <p:nvPr>
            <p:ph idx="1"/>
          </p:nvPr>
        </p:nvSpPr>
        <p:spPr>
          <a:xfrm>
            <a:off x="3886022" y="838200"/>
            <a:ext cx="4630357" cy="5181600"/>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9" name="Footer Placeholder 4"/>
          <p:cNvSpPr>
            <a:spLocks noGrp="1"/>
          </p:cNvSpPr>
          <p:nvPr>
            <p:ph type="ftr" sz="quarter" idx="11"/>
          </p:nvPr>
        </p:nvSpPr>
        <p:spPr/>
        <p:txBody>
          <a:bodyPr/>
          <a:lstStyle/>
          <a:p>
            <a:pPr defTabSz="685800"/>
            <a:endParaRPr lang="en-US" dirty="0">
              <a:solidFill>
                <a:prstClr val="black"/>
              </a:solidFill>
            </a:endParaRPr>
          </a:p>
        </p:txBody>
      </p:sp>
      <p:sp>
        <p:nvSpPr>
          <p:cNvPr id="8" name="Date Placeholder 5"/>
          <p:cNvSpPr>
            <a:spLocks noGrp="1"/>
          </p:cNvSpPr>
          <p:nvPr>
            <p:ph type="dt" sz="half" idx="10"/>
          </p:nvPr>
        </p:nvSpPr>
        <p:spPr/>
        <p:txBody>
          <a:bodyPr/>
          <a:lstStyle/>
          <a:p>
            <a:pPr defTabSz="685800"/>
            <a:fld id="{83829175-527E-46A3-863C-1BB1F163B849}" type="datetimeFigureOut">
              <a:rPr lang="en-US" smtClean="0">
                <a:solidFill>
                  <a:prstClr val="black"/>
                </a:solidFill>
              </a:rPr>
              <a:pPr defTabSz="685800"/>
              <a:t>6/10/2024</a:t>
            </a:fld>
            <a:endParaRPr lang="en-US" dirty="0">
              <a:solidFill>
                <a:prstClr val="black"/>
              </a:solidFill>
            </a:endParaRPr>
          </a:p>
        </p:txBody>
      </p:sp>
      <p:sp>
        <p:nvSpPr>
          <p:cNvPr id="10" name="Slide Number Placeholder 6"/>
          <p:cNvSpPr>
            <a:spLocks noGrp="1"/>
          </p:cNvSpPr>
          <p:nvPr>
            <p:ph type="sldNum" sz="quarter" idx="12"/>
          </p:nvPr>
        </p:nvSpPr>
        <p:spPr/>
        <p:txBody>
          <a:bodyPr/>
          <a:lstStyle/>
          <a:p>
            <a:pPr defTabSz="685800"/>
            <a:fld id="{E5137D0E-4A4F-4307-8994-C1891D747D59}" type="slidenum">
              <a:rPr lang="en-US" smtClean="0">
                <a:solidFill>
                  <a:prstClr val="black"/>
                </a:solidFill>
              </a:rPr>
              <a:pPr defTabSz="685800"/>
              <a:t>‹#›</a:t>
            </a:fld>
            <a:endParaRPr lang="en-US" dirty="0">
              <a:solidFill>
                <a:prstClr val="black"/>
              </a:solidFill>
            </a:endParaRPr>
          </a:p>
        </p:txBody>
      </p:sp>
    </p:spTree>
    <p:extLst>
      <p:ext uri="{BB962C8B-B14F-4D97-AF65-F5344CB8AC3E}">
        <p14:creationId xmlns:p14="http://schemas.microsoft.com/office/powerpoint/2010/main" val="2674665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7625" y="2590800"/>
            <a:ext cx="2458089" cy="1924051"/>
          </a:xfrm>
        </p:spPr>
        <p:txBody>
          <a:bodyPr anchor="b">
            <a:normAutofit/>
          </a:bodyPr>
          <a:lstStyle>
            <a:lvl1pPr algn="l">
              <a:defRPr sz="2400" b="0"/>
            </a:lvl1pPr>
          </a:lstStyle>
          <a:p>
            <a:r>
              <a:rPr lang="en-US"/>
              <a:t>Click to edit Master title style</a:t>
            </a:r>
            <a:endParaRPr/>
          </a:p>
        </p:txBody>
      </p:sp>
      <p:sp>
        <p:nvSpPr>
          <p:cNvPr id="4" name="Text Placeholder 2"/>
          <p:cNvSpPr>
            <a:spLocks noGrp="1"/>
          </p:cNvSpPr>
          <p:nvPr>
            <p:ph type="body" sz="half" idx="2"/>
          </p:nvPr>
        </p:nvSpPr>
        <p:spPr>
          <a:xfrm>
            <a:off x="627625" y="4648200"/>
            <a:ext cx="2458089" cy="1371600"/>
          </a:xfrm>
        </p:spPr>
        <p:txBody>
          <a:bodyPr>
            <a:normAutofit/>
          </a:bodyPr>
          <a:lstStyle>
            <a:lvl1pPr marL="0" indent="0">
              <a:spcBef>
                <a:spcPts val="450"/>
              </a:spcBef>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3" name="Picture Placeholder 3"/>
          <p:cNvSpPr>
            <a:spLocks noGrp="1"/>
          </p:cNvSpPr>
          <p:nvPr>
            <p:ph type="pic" idx="1"/>
          </p:nvPr>
        </p:nvSpPr>
        <p:spPr>
          <a:xfrm>
            <a:off x="4114682" y="836610"/>
            <a:ext cx="4401697" cy="5183191"/>
          </a:xfrm>
          <a:solidFill>
            <a:schemeClr val="bg2"/>
          </a:solidFill>
        </p:spPr>
        <p:txBody>
          <a:bodyPr tIns="914400">
            <a:normAutofit/>
          </a:bodyPr>
          <a:lstStyle>
            <a:lvl1pPr marL="0" indent="0" algn="ctr">
              <a:buNone/>
              <a:defRPr sz="18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endParaRPr dirty="0"/>
          </a:p>
        </p:txBody>
      </p:sp>
      <p:pic>
        <p:nvPicPr>
          <p:cNvPr id="9" name="Picture 4" descr="An empty placeholder to add an image. Click on the placeholder and select the image that you wish to ad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8857" y="458788"/>
            <a:ext cx="4970963" cy="5938837"/>
          </a:xfrm>
          <a:prstGeom prst="rect">
            <a:avLst/>
          </a:prstGeom>
          <a:noFill/>
          <a:ln>
            <a:noFill/>
          </a:ln>
          <a:effectLst>
            <a:outerShdw blurRad="292100" algn="ctr" rotWithShape="0">
              <a:prstClr val="black">
                <a:alpha val="36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35534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baseline="0"/>
            </a:lvl6pPr>
            <a:lvl7pPr>
              <a:defRPr baseline="0"/>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3"/>
          <p:cNvSpPr>
            <a:spLocks noGrp="1"/>
          </p:cNvSpPr>
          <p:nvPr>
            <p:ph type="ftr" sz="quarter" idx="11"/>
          </p:nvPr>
        </p:nvSpPr>
        <p:spPr/>
        <p:txBody>
          <a:bodyPr/>
          <a:lstStyle/>
          <a:p>
            <a:pPr defTabSz="685800"/>
            <a:endParaRPr lang="en-US" dirty="0">
              <a:solidFill>
                <a:prstClr val="black"/>
              </a:solidFill>
            </a:endParaRPr>
          </a:p>
        </p:txBody>
      </p:sp>
      <p:sp>
        <p:nvSpPr>
          <p:cNvPr id="4" name="Date Placeholder 4"/>
          <p:cNvSpPr>
            <a:spLocks noGrp="1"/>
          </p:cNvSpPr>
          <p:nvPr>
            <p:ph type="dt" sz="half" idx="10"/>
          </p:nvPr>
        </p:nvSpPr>
        <p:spPr/>
        <p:txBody>
          <a:bodyPr/>
          <a:lstStyle/>
          <a:p>
            <a:pPr defTabSz="685800"/>
            <a:fld id="{83829175-527E-46A3-863C-1BB1F163B849}" type="datetimeFigureOut">
              <a:rPr lang="en-US" smtClean="0">
                <a:solidFill>
                  <a:prstClr val="black"/>
                </a:solidFill>
              </a:rPr>
              <a:pPr defTabSz="685800"/>
              <a:t>6/10/2024</a:t>
            </a:fld>
            <a:endParaRPr lang="en-US" dirty="0">
              <a:solidFill>
                <a:prstClr val="black"/>
              </a:solidFill>
            </a:endParaRPr>
          </a:p>
        </p:txBody>
      </p:sp>
      <p:sp>
        <p:nvSpPr>
          <p:cNvPr id="6" name="Slide Number Placeholder 5"/>
          <p:cNvSpPr>
            <a:spLocks noGrp="1"/>
          </p:cNvSpPr>
          <p:nvPr>
            <p:ph type="sldNum" sz="quarter" idx="12"/>
          </p:nvPr>
        </p:nvSpPr>
        <p:spPr/>
        <p:txBody>
          <a:bodyPr/>
          <a:lstStyle/>
          <a:p>
            <a:pPr defTabSz="685800"/>
            <a:fld id="{E5137D0E-4A4F-4307-8994-C1891D747D59}" type="slidenum">
              <a:rPr lang="en-US" smtClean="0">
                <a:solidFill>
                  <a:prstClr val="black"/>
                </a:solidFill>
              </a:rPr>
              <a:pPr defTabSz="685800"/>
              <a:t>‹#›</a:t>
            </a:fld>
            <a:endParaRPr lang="en-US" dirty="0">
              <a:solidFill>
                <a:prstClr val="black"/>
              </a:solidFill>
            </a:endParaRPr>
          </a:p>
        </p:txBody>
      </p:sp>
    </p:spTree>
    <p:extLst>
      <p:ext uri="{BB962C8B-B14F-4D97-AF65-F5344CB8AC3E}">
        <p14:creationId xmlns:p14="http://schemas.microsoft.com/office/powerpoint/2010/main" val="257013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15914" y="533401"/>
            <a:ext cx="1028968" cy="5592764"/>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142107" y="533401"/>
            <a:ext cx="6059479" cy="5592764"/>
          </a:xfrm>
        </p:spPr>
        <p:txBody>
          <a:bodyPr vert="eaVert"/>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3"/>
          <p:cNvSpPr>
            <a:spLocks noGrp="1"/>
          </p:cNvSpPr>
          <p:nvPr>
            <p:ph type="ftr" sz="quarter" idx="11"/>
          </p:nvPr>
        </p:nvSpPr>
        <p:spPr/>
        <p:txBody>
          <a:bodyPr/>
          <a:lstStyle/>
          <a:p>
            <a:pPr defTabSz="685800"/>
            <a:endParaRPr lang="en-US" dirty="0">
              <a:solidFill>
                <a:prstClr val="black"/>
              </a:solidFill>
            </a:endParaRPr>
          </a:p>
        </p:txBody>
      </p:sp>
      <p:sp>
        <p:nvSpPr>
          <p:cNvPr id="4" name="Date Placeholder 4"/>
          <p:cNvSpPr>
            <a:spLocks noGrp="1"/>
          </p:cNvSpPr>
          <p:nvPr>
            <p:ph type="dt" sz="half" idx="10"/>
          </p:nvPr>
        </p:nvSpPr>
        <p:spPr/>
        <p:txBody>
          <a:bodyPr/>
          <a:lstStyle/>
          <a:p>
            <a:pPr defTabSz="685800"/>
            <a:fld id="{83829175-527E-46A3-863C-1BB1F163B849}" type="datetimeFigureOut">
              <a:rPr lang="en-US" smtClean="0">
                <a:solidFill>
                  <a:prstClr val="black"/>
                </a:solidFill>
              </a:rPr>
              <a:pPr defTabSz="685800"/>
              <a:t>6/10/2024</a:t>
            </a:fld>
            <a:endParaRPr lang="en-US" dirty="0">
              <a:solidFill>
                <a:prstClr val="black"/>
              </a:solidFill>
            </a:endParaRPr>
          </a:p>
        </p:txBody>
      </p:sp>
      <p:sp>
        <p:nvSpPr>
          <p:cNvPr id="6" name="Slide Number Placeholder 5"/>
          <p:cNvSpPr>
            <a:spLocks noGrp="1"/>
          </p:cNvSpPr>
          <p:nvPr>
            <p:ph type="sldNum" sz="quarter" idx="12"/>
          </p:nvPr>
        </p:nvSpPr>
        <p:spPr/>
        <p:txBody>
          <a:bodyPr/>
          <a:lstStyle/>
          <a:p>
            <a:pPr defTabSz="685800"/>
            <a:fld id="{E5137D0E-4A4F-4307-8994-C1891D747D59}" type="slidenum">
              <a:rPr lang="en-US" smtClean="0">
                <a:solidFill>
                  <a:prstClr val="black"/>
                </a:solidFill>
              </a:rPr>
              <a:pPr defTabSz="685800"/>
              <a:t>‹#›</a:t>
            </a:fld>
            <a:endParaRPr lang="en-US" dirty="0">
              <a:solidFill>
                <a:prstClr val="black"/>
              </a:solidFill>
            </a:endParaRPr>
          </a:p>
        </p:txBody>
      </p:sp>
    </p:spTree>
    <p:extLst>
      <p:ext uri="{BB962C8B-B14F-4D97-AF65-F5344CB8AC3E}">
        <p14:creationId xmlns:p14="http://schemas.microsoft.com/office/powerpoint/2010/main" val="3551279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0"/>
            <a:ext cx="9144000" cy="1179288"/>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40" y="1508788"/>
            <a:ext cx="8496944" cy="614197"/>
          </a:xfrm>
          <a:prstGeom prst="rect">
            <a:avLst/>
          </a:prstGeom>
        </p:spPr>
        <p:txBody>
          <a:bodyPr anchor="ctr"/>
          <a:lstStyle>
            <a:lvl1pPr marL="0" indent="0">
              <a:buNone/>
              <a:defRPr sz="1500">
                <a:solidFill>
                  <a:schemeClr val="tx1">
                    <a:lumMod val="75000"/>
                    <a:lumOff val="25000"/>
                  </a:schemeClr>
                </a:solidFill>
              </a:defRPr>
            </a:lvl1pPr>
          </a:lstStyle>
          <a:p>
            <a:pPr lvl="0"/>
            <a:r>
              <a:rPr lang="en-US" altLang="ko-KR" dirty="0"/>
              <a:t>Click to edit Master text styles</a:t>
            </a:r>
          </a:p>
        </p:txBody>
      </p:sp>
      <p:sp>
        <p:nvSpPr>
          <p:cNvPr id="5" name="Content Placeholder 2"/>
          <p:cNvSpPr>
            <a:spLocks noGrp="1"/>
          </p:cNvSpPr>
          <p:nvPr>
            <p:ph idx="10"/>
          </p:nvPr>
        </p:nvSpPr>
        <p:spPr>
          <a:xfrm>
            <a:off x="405883" y="2411015"/>
            <a:ext cx="8496944" cy="3994316"/>
          </a:xfrm>
          <a:prstGeom prst="rect">
            <a:avLst/>
          </a:prstGeom>
        </p:spPr>
        <p:txBody>
          <a:bodyPr lIns="396000" anchor="t"/>
          <a:lstStyle>
            <a:lvl1pPr marL="0" indent="0">
              <a:buNone/>
              <a:defRPr sz="1050">
                <a:solidFill>
                  <a:schemeClr val="tx1">
                    <a:lumMod val="75000"/>
                    <a:lumOff val="25000"/>
                  </a:schemeClr>
                </a:solidFill>
              </a:defRPr>
            </a:lvl1pPr>
          </a:lstStyle>
          <a:p>
            <a:pPr lvl="0"/>
            <a:r>
              <a:rPr lang="en-US" altLang="ko-KR" dirty="0"/>
              <a:t>Click to edit Master text styles</a:t>
            </a:r>
          </a:p>
        </p:txBody>
      </p:sp>
    </p:spTree>
    <p:extLst>
      <p:ext uri="{BB962C8B-B14F-4D97-AF65-F5344CB8AC3E}">
        <p14:creationId xmlns:p14="http://schemas.microsoft.com/office/powerpoint/2010/main" val="3293428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54375" y="374901"/>
            <a:ext cx="6566315" cy="916230"/>
          </a:xfrm>
          <a:noFill/>
        </p:spPr>
        <p:txBody>
          <a:bodyPr>
            <a:normAutofit/>
          </a:bodyPr>
          <a:lstStyle>
            <a:lvl1pPr algn="l">
              <a:defRPr sz="3600">
                <a:solidFill>
                  <a:srgbClr val="EE006C"/>
                </a:solidFill>
                <a:effectLst/>
              </a:defRPr>
            </a:lvl1pPr>
          </a:lstStyle>
          <a:p>
            <a:r>
              <a:rPr lang="en-US" dirty="0"/>
              <a:t>Click to edit Master title style</a:t>
            </a:r>
          </a:p>
        </p:txBody>
      </p:sp>
      <p:sp>
        <p:nvSpPr>
          <p:cNvPr id="3" name="Content Placeholder 2"/>
          <p:cNvSpPr>
            <a:spLocks noGrp="1"/>
          </p:cNvSpPr>
          <p:nvPr>
            <p:ph idx="1"/>
          </p:nvPr>
        </p:nvSpPr>
        <p:spPr>
          <a:xfrm>
            <a:off x="754375" y="1443835"/>
            <a:ext cx="6566314" cy="4886559"/>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833015"/>
            <a:ext cx="8246070" cy="763525"/>
          </a:xfrm>
        </p:spPr>
        <p:txBody>
          <a:bodyPr>
            <a:normAutofit/>
          </a:bodyPr>
          <a:lstStyle>
            <a:lvl1pPr algn="r">
              <a:defRPr sz="3600">
                <a:solidFill>
                  <a:srgbClr val="EE006C"/>
                </a:solidFill>
                <a:effectLst/>
              </a:defRPr>
            </a:lvl1pPr>
          </a:lstStyle>
          <a:p>
            <a:r>
              <a:rPr lang="en-US" dirty="0"/>
              <a:t>Click to edit Master title style</a:t>
            </a:r>
          </a:p>
        </p:txBody>
      </p:sp>
      <p:sp>
        <p:nvSpPr>
          <p:cNvPr id="3" name="Text Placeholder 2"/>
          <p:cNvSpPr>
            <a:spLocks noGrp="1"/>
          </p:cNvSpPr>
          <p:nvPr>
            <p:ph type="body" idx="1"/>
          </p:nvPr>
        </p:nvSpPr>
        <p:spPr>
          <a:xfrm>
            <a:off x="457200" y="1882908"/>
            <a:ext cx="4040188" cy="63976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512770"/>
            <a:ext cx="4040188" cy="3311079"/>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882908"/>
            <a:ext cx="4041775" cy="63976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512770"/>
            <a:ext cx="4041775" cy="3311079"/>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6/10/2024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6/10/2024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6/10/2024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6/10/2024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pic>
        <p:nvPicPr>
          <p:cNvPr id="7" name="Picture 6" descr="E:\websites\free-power-point-templates\2012\logos.png"/>
          <p:cNvPicPr>
            <a:picLocks noChangeAspect="1" noChangeArrowheads="1"/>
          </p:cNvPicPr>
          <p:nvPr userDrawn="1"/>
        </p:nvPicPr>
        <p:blipFill>
          <a:blip r:embed="rId15" cstate="print">
            <a:extLst>
              <a:ext uri="{28A0092B-C50C-407E-A947-70E740481C1C}">
                <a14:useLocalDpi xmlns:a14="http://schemas.microsoft.com/office/drawing/2010/main" val="0"/>
              </a:ext>
            </a:extLst>
          </a:blip>
          <a:stretch>
            <a:fillRect/>
          </a:stretch>
        </p:blipFill>
        <p:spPr bwMode="auto">
          <a:xfrm>
            <a:off x="8617847" y="6647049"/>
            <a:ext cx="413477" cy="14885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2108" y="533400"/>
            <a:ext cx="7202776" cy="1143000"/>
          </a:xfrm>
          <a:prstGeom prst="rect">
            <a:avLst/>
          </a:prstGeom>
        </p:spPr>
        <p:txBody>
          <a:bodyPr vert="horz" lIns="91440" tIns="45720" rIns="91440" bIns="45720" rtlCol="0" anchor="b">
            <a:normAutofit/>
          </a:bodyPr>
          <a:lstStyle/>
          <a:p>
            <a:r>
              <a:rPr lang="en-US"/>
              <a:t>Click to edit Master title style</a:t>
            </a:r>
            <a:endParaRPr dirty="0"/>
          </a:p>
        </p:txBody>
      </p:sp>
      <p:sp>
        <p:nvSpPr>
          <p:cNvPr id="3" name="Text Placeholder 2"/>
          <p:cNvSpPr>
            <a:spLocks noGrp="1"/>
          </p:cNvSpPr>
          <p:nvPr>
            <p:ph type="body" idx="1"/>
          </p:nvPr>
        </p:nvSpPr>
        <p:spPr>
          <a:xfrm>
            <a:off x="1142108" y="1828800"/>
            <a:ext cx="7202776" cy="41910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3"/>
          <p:cNvSpPr>
            <a:spLocks noGrp="1"/>
          </p:cNvSpPr>
          <p:nvPr>
            <p:ph type="ftr" sz="quarter" idx="3"/>
          </p:nvPr>
        </p:nvSpPr>
        <p:spPr>
          <a:xfrm>
            <a:off x="1138760" y="6172201"/>
            <a:ext cx="5148187" cy="273049"/>
          </a:xfrm>
          <a:prstGeom prst="rect">
            <a:avLst/>
          </a:prstGeom>
        </p:spPr>
        <p:txBody>
          <a:bodyPr vert="horz" lIns="91440" tIns="45720" rIns="91440" bIns="45720" rtlCol="0" anchor="ctr"/>
          <a:lstStyle>
            <a:lvl1pPr algn="l">
              <a:defRPr sz="825">
                <a:solidFill>
                  <a:schemeClr val="tx1"/>
                </a:solidFill>
              </a:defRPr>
            </a:lvl1pPr>
          </a:lstStyle>
          <a:p>
            <a:pPr defTabSz="685800"/>
            <a:endParaRPr lang="en-US" dirty="0">
              <a:solidFill>
                <a:prstClr val="black"/>
              </a:solidFill>
            </a:endParaRPr>
          </a:p>
        </p:txBody>
      </p:sp>
      <p:sp>
        <p:nvSpPr>
          <p:cNvPr id="4" name="Date Placeholder 4"/>
          <p:cNvSpPr>
            <a:spLocks noGrp="1"/>
          </p:cNvSpPr>
          <p:nvPr>
            <p:ph type="dt" sz="half" idx="2"/>
          </p:nvPr>
        </p:nvSpPr>
        <p:spPr>
          <a:xfrm>
            <a:off x="6458441" y="6172201"/>
            <a:ext cx="990302" cy="273049"/>
          </a:xfrm>
          <a:prstGeom prst="rect">
            <a:avLst/>
          </a:prstGeom>
        </p:spPr>
        <p:txBody>
          <a:bodyPr vert="horz" lIns="91440" tIns="45720" rIns="91440" bIns="45720" rtlCol="0" anchor="ctr"/>
          <a:lstStyle>
            <a:lvl1pPr algn="r">
              <a:defRPr sz="825">
                <a:solidFill>
                  <a:schemeClr val="tx1"/>
                </a:solidFill>
              </a:defRPr>
            </a:lvl1pPr>
          </a:lstStyle>
          <a:p>
            <a:pPr defTabSz="685800"/>
            <a:fld id="{83829175-527E-46A3-863C-1BB1F163B849}" type="datetimeFigureOut">
              <a:rPr lang="en-US" smtClean="0">
                <a:solidFill>
                  <a:prstClr val="black"/>
                </a:solidFill>
              </a:rPr>
              <a:pPr defTabSz="685800"/>
              <a:t>6/10/2024</a:t>
            </a:fld>
            <a:endParaRPr lang="en-US" dirty="0">
              <a:solidFill>
                <a:prstClr val="black"/>
              </a:solidFill>
            </a:endParaRPr>
          </a:p>
        </p:txBody>
      </p:sp>
      <p:sp>
        <p:nvSpPr>
          <p:cNvPr id="6" name="Slide Number Placeholder 5"/>
          <p:cNvSpPr>
            <a:spLocks noGrp="1"/>
          </p:cNvSpPr>
          <p:nvPr>
            <p:ph type="sldNum" sz="quarter" idx="4"/>
          </p:nvPr>
        </p:nvSpPr>
        <p:spPr>
          <a:xfrm>
            <a:off x="7601739" y="6172201"/>
            <a:ext cx="743144" cy="273049"/>
          </a:xfrm>
          <a:prstGeom prst="rect">
            <a:avLst/>
          </a:prstGeom>
        </p:spPr>
        <p:txBody>
          <a:bodyPr vert="horz" lIns="91440" tIns="45720" rIns="91440" bIns="45720" rtlCol="0" anchor="ctr"/>
          <a:lstStyle>
            <a:lvl1pPr algn="r">
              <a:defRPr sz="825">
                <a:solidFill>
                  <a:schemeClr val="tx1"/>
                </a:solidFill>
              </a:defRPr>
            </a:lvl1pPr>
          </a:lstStyle>
          <a:p>
            <a:pPr defTabSz="685800"/>
            <a:fld id="{E5137D0E-4A4F-4307-8994-C1891D747D59}" type="slidenum">
              <a:rPr lang="en-US" smtClean="0">
                <a:solidFill>
                  <a:prstClr val="black"/>
                </a:solidFill>
              </a:rPr>
              <a:pPr defTabSz="685800"/>
              <a:t>‹#›</a:t>
            </a:fld>
            <a:endParaRPr lang="en-US" dirty="0">
              <a:solidFill>
                <a:prstClr val="black"/>
              </a:solidFill>
            </a:endParaRPr>
          </a:p>
        </p:txBody>
      </p:sp>
    </p:spTree>
    <p:extLst>
      <p:ext uri="{BB962C8B-B14F-4D97-AF65-F5344CB8AC3E}">
        <p14:creationId xmlns:p14="http://schemas.microsoft.com/office/powerpoint/2010/main" val="423574710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6858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167879" indent="-167879" algn="l" defTabSz="685800" rtl="0" eaLnBrk="1" latinLnBrk="0" hangingPunct="1">
        <a:lnSpc>
          <a:spcPct val="90000"/>
        </a:lnSpc>
        <a:spcBef>
          <a:spcPts val="1350"/>
        </a:spcBef>
        <a:buFont typeface="Arial" pitchFamily="34" charset="0"/>
        <a:buChar char="•"/>
        <a:defRPr sz="1500" kern="1200">
          <a:solidFill>
            <a:schemeClr val="tx1"/>
          </a:solidFill>
          <a:latin typeface="+mn-lt"/>
          <a:ea typeface="+mn-ea"/>
          <a:cs typeface="+mn-cs"/>
        </a:defRPr>
      </a:lvl1pPr>
      <a:lvl2pPr marL="377190" indent="-167879" algn="l" defTabSz="685800" rtl="0" eaLnBrk="1" latinLnBrk="0" hangingPunct="1">
        <a:lnSpc>
          <a:spcPct val="90000"/>
        </a:lnSpc>
        <a:spcBef>
          <a:spcPts val="600"/>
        </a:spcBef>
        <a:buFont typeface="Arial" pitchFamily="34" charset="0"/>
        <a:buChar char="–"/>
        <a:defRPr sz="1350" kern="1200">
          <a:solidFill>
            <a:schemeClr val="tx1"/>
          </a:solidFill>
          <a:latin typeface="+mn-lt"/>
          <a:ea typeface="+mn-ea"/>
          <a:cs typeface="+mn-cs"/>
        </a:defRPr>
      </a:lvl2pPr>
      <a:lvl3pPr marL="556022" indent="-128588" algn="l" defTabSz="685800" rtl="0" eaLnBrk="1" latinLnBrk="0" hangingPunct="1">
        <a:lnSpc>
          <a:spcPct val="90000"/>
        </a:lnSpc>
        <a:spcBef>
          <a:spcPts val="450"/>
        </a:spcBef>
        <a:buFont typeface="Arial" pitchFamily="34" charset="0"/>
        <a:buChar char="•"/>
        <a:defRPr sz="1200" kern="1200">
          <a:solidFill>
            <a:schemeClr val="tx1"/>
          </a:solidFill>
          <a:latin typeface="+mn-lt"/>
          <a:ea typeface="+mn-ea"/>
          <a:cs typeface="+mn-cs"/>
        </a:defRPr>
      </a:lvl3pPr>
      <a:lvl4pPr marL="725091" indent="-129779" algn="l" defTabSz="685800" rtl="0" eaLnBrk="1" latinLnBrk="0" hangingPunct="1">
        <a:lnSpc>
          <a:spcPct val="90000"/>
        </a:lnSpc>
        <a:spcBef>
          <a:spcPts val="450"/>
        </a:spcBef>
        <a:buFont typeface="Arial" pitchFamily="34" charset="0"/>
        <a:buChar char="–"/>
        <a:defRPr sz="1050" kern="1200">
          <a:solidFill>
            <a:schemeClr val="tx1"/>
          </a:solidFill>
          <a:latin typeface="+mn-lt"/>
          <a:ea typeface="+mn-ea"/>
          <a:cs typeface="+mn-cs"/>
        </a:defRPr>
      </a:lvl4pPr>
      <a:lvl5pPr marL="906066" indent="-129779" algn="l" defTabSz="685800" rtl="0" eaLnBrk="1" latinLnBrk="0" hangingPunct="1">
        <a:lnSpc>
          <a:spcPct val="90000"/>
        </a:lnSpc>
        <a:spcBef>
          <a:spcPts val="450"/>
        </a:spcBef>
        <a:buFont typeface="Arial" pitchFamily="34" charset="0"/>
        <a:buChar char="•"/>
        <a:defRPr sz="1050" kern="1200">
          <a:solidFill>
            <a:schemeClr val="tx1"/>
          </a:solidFill>
          <a:latin typeface="+mn-lt"/>
          <a:ea typeface="+mn-ea"/>
          <a:cs typeface="+mn-cs"/>
        </a:defRPr>
      </a:lvl5pPr>
      <a:lvl6pPr marL="1083564" indent="-130302" algn="l" defTabSz="685800" rtl="0" eaLnBrk="1" latinLnBrk="0" hangingPunct="1">
        <a:lnSpc>
          <a:spcPct val="90000"/>
        </a:lnSpc>
        <a:spcBef>
          <a:spcPts val="450"/>
        </a:spcBef>
        <a:buFont typeface="Arial" pitchFamily="34" charset="0"/>
        <a:buChar char="–"/>
        <a:defRPr sz="1050" kern="1200">
          <a:solidFill>
            <a:schemeClr val="tx1"/>
          </a:solidFill>
          <a:latin typeface="+mn-lt"/>
          <a:ea typeface="+mn-ea"/>
          <a:cs typeface="+mn-cs"/>
        </a:defRPr>
      </a:lvl6pPr>
      <a:lvl7pPr marL="1261872" indent="-130302" algn="l" defTabSz="685800" rtl="0" eaLnBrk="1" latinLnBrk="0" hangingPunct="1">
        <a:lnSpc>
          <a:spcPct val="90000"/>
        </a:lnSpc>
        <a:spcBef>
          <a:spcPts val="450"/>
        </a:spcBef>
        <a:buFont typeface="Arial" pitchFamily="34" charset="0"/>
        <a:buChar char="•"/>
        <a:defRPr sz="1050" kern="1200">
          <a:solidFill>
            <a:schemeClr val="tx1"/>
          </a:solidFill>
          <a:latin typeface="+mn-lt"/>
          <a:ea typeface="+mn-ea"/>
          <a:cs typeface="+mn-cs"/>
        </a:defRPr>
      </a:lvl7pPr>
      <a:lvl8pPr marL="1440180" indent="-130302" algn="l" defTabSz="685800" rtl="0" eaLnBrk="1" latinLnBrk="0" hangingPunct="1">
        <a:lnSpc>
          <a:spcPct val="90000"/>
        </a:lnSpc>
        <a:spcBef>
          <a:spcPts val="450"/>
        </a:spcBef>
        <a:buFont typeface="Arial" pitchFamily="34" charset="0"/>
        <a:buChar char="–"/>
        <a:defRPr sz="1050" kern="1200">
          <a:solidFill>
            <a:schemeClr val="tx1"/>
          </a:solidFill>
          <a:latin typeface="+mn-lt"/>
          <a:ea typeface="+mn-ea"/>
          <a:cs typeface="+mn-cs"/>
        </a:defRPr>
      </a:lvl8pPr>
      <a:lvl9pPr marL="1618488" indent="-130302" algn="l" defTabSz="685800" rtl="0" eaLnBrk="1" latinLnBrk="0" hangingPunct="1">
        <a:lnSpc>
          <a:spcPct val="90000"/>
        </a:lnSpc>
        <a:spcBef>
          <a:spcPts val="450"/>
        </a:spcBef>
        <a:buFont typeface="Arial" pitchFamily="34" charset="0"/>
        <a:buChar char="•"/>
        <a:defRPr sz="1050" kern="1200">
          <a:solidFill>
            <a:schemeClr val="tx1"/>
          </a:solidFill>
          <a:latin typeface="+mn-lt"/>
          <a:ea typeface="+mn-ea"/>
          <a:cs typeface="+mn-cs"/>
        </a:defRPr>
      </a:lvl9pPr>
    </p:bodyStyle>
    <p:otherStyle>
      <a:defPPr>
        <a:defRP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50360" y="4497935"/>
            <a:ext cx="5497380" cy="1527050"/>
          </a:xfrm>
        </p:spPr>
        <p:txBody>
          <a:bodyPr>
            <a:normAutofit/>
          </a:bodyPr>
          <a:lstStyle/>
          <a:p>
            <a:pPr algn="ctr" rtl="1"/>
            <a:r>
              <a:rPr lang="fa-IR" sz="2400" b="1" dirty="0">
                <a:cs typeface="B Nazanin" panose="00000400000000000000" pitchFamily="2" charset="-78"/>
              </a:rPr>
              <a:t>شبکه بهداشت و درمان شهرستان گلپایگان</a:t>
            </a:r>
            <a:br>
              <a:rPr lang="fa-IR" sz="2400" b="1" dirty="0">
                <a:cs typeface="B Nazanin" panose="00000400000000000000" pitchFamily="2" charset="-78"/>
              </a:rPr>
            </a:br>
            <a:r>
              <a:rPr lang="fa-IR" sz="2400" b="1" dirty="0">
                <a:cs typeface="B Nazanin" panose="00000400000000000000" pitchFamily="2" charset="-78"/>
              </a:rPr>
              <a:t>خرداد سال 1403</a:t>
            </a:r>
            <a:endParaRPr lang="en-US" sz="2400" b="1" dirty="0">
              <a:cs typeface="B Nazanin" panose="00000400000000000000" pitchFamily="2" charset="-78"/>
            </a:endParaRPr>
          </a:p>
        </p:txBody>
      </p:sp>
      <p:sp>
        <p:nvSpPr>
          <p:cNvPr id="3" name="Subtitle 2"/>
          <p:cNvSpPr>
            <a:spLocks noGrp="1"/>
          </p:cNvSpPr>
          <p:nvPr>
            <p:ph type="subTitle" idx="1"/>
          </p:nvPr>
        </p:nvSpPr>
        <p:spPr>
          <a:xfrm>
            <a:off x="3808475" y="1138425"/>
            <a:ext cx="5640935" cy="1221639"/>
          </a:xfrm>
        </p:spPr>
        <p:txBody>
          <a:bodyPr>
            <a:noAutofit/>
          </a:bodyPr>
          <a:lstStyle/>
          <a:p>
            <a:pPr algn="ctr" rtl="1"/>
            <a:r>
              <a:rPr lang="fa-IR" sz="3200" b="1" dirty="0">
                <a:solidFill>
                  <a:srgbClr val="1D3A00"/>
                </a:solidFill>
                <a:cs typeface="B Nazanin" panose="00000400000000000000" pitchFamily="2" charset="-78"/>
              </a:rPr>
              <a:t>جلسه هماهنگی برنامه سلامت سالمندان</a:t>
            </a:r>
            <a:endParaRPr lang="en-US" sz="3600" dirty="0">
              <a:solidFill>
                <a:srgbClr val="1D3A00"/>
              </a:solidFill>
            </a:endParaRPr>
          </a:p>
        </p:txBody>
      </p:sp>
    </p:spTree>
    <p:extLst>
      <p:ext uri="{BB962C8B-B14F-4D97-AF65-F5344CB8AC3E}">
        <p14:creationId xmlns:p14="http://schemas.microsoft.com/office/powerpoint/2010/main" val="363920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A9C75-9DC4-F634-9BF7-8A82362A4950}"/>
              </a:ext>
            </a:extLst>
          </p:cNvPr>
          <p:cNvSpPr>
            <a:spLocks noGrp="1"/>
          </p:cNvSpPr>
          <p:nvPr>
            <p:ph type="title"/>
          </p:nvPr>
        </p:nvSpPr>
        <p:spPr>
          <a:xfrm>
            <a:off x="-772675" y="820097"/>
            <a:ext cx="8093212" cy="763525"/>
          </a:xfrm>
        </p:spPr>
        <p:txBody>
          <a:bodyPr>
            <a:normAutofit fontScale="90000"/>
          </a:bodyPr>
          <a:lstStyle/>
          <a:p>
            <a:pPr marL="0" marR="0" lvl="0" indent="0" defTabSz="914400" rtl="1" eaLnBrk="0" fontAlgn="base" latinLnBrk="0" hangingPunct="0">
              <a:lnSpc>
                <a:spcPct val="100000"/>
              </a:lnSpc>
              <a:spcBef>
                <a:spcPct val="0"/>
              </a:spcBef>
              <a:spcAft>
                <a:spcPct val="0"/>
              </a:spcAft>
              <a:tabLst/>
              <a:defRPr/>
            </a:pPr>
            <a:r>
              <a:rPr kumimoji="0" lang="ar-SA" altLang="en-US" sz="1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اهداف کمی و حد انتظار در </a:t>
            </a:r>
            <a:r>
              <a:rPr kumimoji="0" lang="ar-SA" altLang="en-US" sz="12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برنامه شیوه زندگی سالم در سالمندی </a:t>
            </a:r>
            <a:r>
              <a:rPr kumimoji="0" lang="ar-SA" altLang="en-US" sz="1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در سال 1403:</a:t>
            </a:r>
            <a:br>
              <a:rPr kumimoji="0" lang="en-US" altLang="en-US" sz="900" b="0" i="0" u="none" strike="noStrike" kern="1200" cap="none" spc="0" normalizeH="0" baseline="0" noProof="0" dirty="0">
                <a:ln>
                  <a:noFill/>
                </a:ln>
                <a:solidFill>
                  <a:prstClr val="black"/>
                </a:solidFill>
                <a:effectLst/>
                <a:uLnTx/>
                <a:uFillTx/>
                <a:latin typeface="Calibri"/>
                <a:ea typeface="+mn-ea"/>
                <a:cs typeface="+mn-cs"/>
              </a:rPr>
            </a:br>
            <a:endParaRPr lang="en-US" dirty="0"/>
          </a:p>
        </p:txBody>
      </p:sp>
      <p:pic>
        <p:nvPicPr>
          <p:cNvPr id="5" name="Content Placeholder 4">
            <a:extLst>
              <a:ext uri="{FF2B5EF4-FFF2-40B4-BE49-F238E27FC236}">
                <a16:creationId xmlns:a16="http://schemas.microsoft.com/office/drawing/2014/main" id="{AAC08EBA-F033-6B58-FBB5-DFEF040EF20D}"/>
              </a:ext>
            </a:extLst>
          </p:cNvPr>
          <p:cNvPicPr>
            <a:picLocks noGrp="1" noChangeAspect="1"/>
          </p:cNvPicPr>
          <p:nvPr>
            <p:ph idx="1"/>
          </p:nvPr>
        </p:nvPicPr>
        <p:blipFill>
          <a:blip r:embed="rId2"/>
          <a:stretch>
            <a:fillRect/>
          </a:stretch>
        </p:blipFill>
        <p:spPr>
          <a:xfrm>
            <a:off x="2047538" y="1443835"/>
            <a:ext cx="6590347" cy="1097375"/>
          </a:xfrm>
        </p:spPr>
      </p:pic>
      <p:sp>
        <p:nvSpPr>
          <p:cNvPr id="7" name="TextBox 6">
            <a:extLst>
              <a:ext uri="{FF2B5EF4-FFF2-40B4-BE49-F238E27FC236}">
                <a16:creationId xmlns:a16="http://schemas.microsoft.com/office/drawing/2014/main" id="{2D44AA16-34BE-61C9-8194-DC4F7D76AAF2}"/>
              </a:ext>
            </a:extLst>
          </p:cNvPr>
          <p:cNvSpPr txBox="1"/>
          <p:nvPr/>
        </p:nvSpPr>
        <p:spPr>
          <a:xfrm>
            <a:off x="3197655" y="3198168"/>
            <a:ext cx="5496770" cy="276999"/>
          </a:xfrm>
          <a:prstGeom prst="rect">
            <a:avLst/>
          </a:prstGeom>
          <a:noFill/>
        </p:spPr>
        <p:txBody>
          <a:bodyPr wrap="square">
            <a:spAutoFit/>
          </a:bodyPr>
          <a:lstStyle/>
          <a:p>
            <a:pPr marL="0" marR="0" lvl="0" indent="0" algn="l" defTabSz="914400" rtl="1" eaLnBrk="0" fontAlgn="base" latinLnBrk="0" hangingPunct="0">
              <a:lnSpc>
                <a:spcPct val="100000"/>
              </a:lnSpc>
              <a:spcBef>
                <a:spcPct val="0"/>
              </a:spcBef>
              <a:spcAft>
                <a:spcPct val="0"/>
              </a:spcAft>
              <a:buClrTx/>
              <a:buSzTx/>
              <a:buFontTx/>
              <a:buNone/>
              <a:tabLst/>
              <a:defRPr/>
            </a:pPr>
            <a:r>
              <a:rPr kumimoji="0" lang="ar-SA" altLang="en-US" sz="1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اهداف کمی و حد انتظار در </a:t>
            </a:r>
            <a:r>
              <a:rPr kumimoji="0" lang="ar-SA" altLang="en-US" sz="12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برنامه مراقبت و حمایت از سالمندان پر خطر </a:t>
            </a:r>
            <a:r>
              <a:rPr kumimoji="0" lang="ar-SA" altLang="en-US" sz="1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در سال 1403:</a:t>
            </a:r>
            <a:endParaRPr kumimoji="0" lang="en-US" altLang="en-US" sz="900" b="0"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8" name="Table 7">
            <a:extLst>
              <a:ext uri="{FF2B5EF4-FFF2-40B4-BE49-F238E27FC236}">
                <a16:creationId xmlns:a16="http://schemas.microsoft.com/office/drawing/2014/main" id="{D3E81991-21C9-B66C-0771-3B9E6D043442}"/>
              </a:ext>
            </a:extLst>
          </p:cNvPr>
          <p:cNvGraphicFramePr>
            <a:graphicFrameLocks noGrp="1"/>
          </p:cNvGraphicFramePr>
          <p:nvPr/>
        </p:nvGraphicFramePr>
        <p:xfrm>
          <a:off x="1621135" y="3734410"/>
          <a:ext cx="7016750" cy="1905000"/>
        </p:xfrm>
        <a:graphic>
          <a:graphicData uri="http://schemas.openxmlformats.org/drawingml/2006/table">
            <a:tbl>
              <a:tblPr rtl="1" firstRow="1" firstCol="1" bandRow="1"/>
              <a:tblGrid>
                <a:gridCol w="415290">
                  <a:extLst>
                    <a:ext uri="{9D8B030D-6E8A-4147-A177-3AD203B41FA5}">
                      <a16:colId xmlns:a16="http://schemas.microsoft.com/office/drawing/2014/main" val="1172155774"/>
                    </a:ext>
                  </a:extLst>
                </a:gridCol>
                <a:gridCol w="1033145">
                  <a:extLst>
                    <a:ext uri="{9D8B030D-6E8A-4147-A177-3AD203B41FA5}">
                      <a16:colId xmlns:a16="http://schemas.microsoft.com/office/drawing/2014/main" val="1404385694"/>
                    </a:ext>
                  </a:extLst>
                </a:gridCol>
                <a:gridCol w="1703705">
                  <a:extLst>
                    <a:ext uri="{9D8B030D-6E8A-4147-A177-3AD203B41FA5}">
                      <a16:colId xmlns:a16="http://schemas.microsoft.com/office/drawing/2014/main" val="2100258524"/>
                    </a:ext>
                  </a:extLst>
                </a:gridCol>
                <a:gridCol w="2009140">
                  <a:extLst>
                    <a:ext uri="{9D8B030D-6E8A-4147-A177-3AD203B41FA5}">
                      <a16:colId xmlns:a16="http://schemas.microsoft.com/office/drawing/2014/main" val="1630297495"/>
                    </a:ext>
                  </a:extLst>
                </a:gridCol>
                <a:gridCol w="1855470">
                  <a:extLst>
                    <a:ext uri="{9D8B030D-6E8A-4147-A177-3AD203B41FA5}">
                      <a16:colId xmlns:a16="http://schemas.microsoft.com/office/drawing/2014/main" val="1639649220"/>
                    </a:ext>
                  </a:extLst>
                </a:gridCol>
              </a:tblGrid>
              <a:tr h="276225">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Titr" panose="00000700000000000000" pitchFamily="2" charset="-78"/>
                        </a:rPr>
                        <a:t>ردیف</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Titr" panose="00000700000000000000" pitchFamily="2" charset="-78"/>
                        </a:rPr>
                        <a:t>عنوان برنامه</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Titr" panose="00000700000000000000" pitchFamily="2" charset="-78"/>
                        </a:rPr>
                        <a:t>عنوان شاخص</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Titr" panose="00000700000000000000" pitchFamily="2" charset="-78"/>
                        </a:rPr>
                        <a:t>حدانتظار سال 1403</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Titr" panose="00000700000000000000" pitchFamily="2" charset="-78"/>
                        </a:rPr>
                        <a:t>شهرستان</a:t>
                      </a:r>
                      <a:r>
                        <a:rPr lang="fa-IR" sz="1100" b="1" kern="1200">
                          <a:solidFill>
                            <a:srgbClr val="000000"/>
                          </a:solidFill>
                          <a:effectLst/>
                          <a:latin typeface="Calibri" panose="020F0502020204030204" pitchFamily="34" charset="0"/>
                          <a:ea typeface="Calibri" panose="020F0502020204030204" pitchFamily="34" charset="0"/>
                          <a:cs typeface="B Titr" panose="00000700000000000000" pitchFamily="2" charset="-78"/>
                        </a:rPr>
                        <a:t> گلپایگان</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2879759698"/>
                  </a:ext>
                </a:extLst>
              </a:tr>
              <a:tr h="370205">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Nazanin" panose="00000400000000000000" pitchFamily="2" charset="-78"/>
                        </a:rPr>
                        <a:t>1</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rowSpan="3">
                  <a:txBody>
                    <a:bodyPr/>
                    <a:lstStyle/>
                    <a:p>
                      <a:pPr marL="0" marR="0" algn="ctr" rtl="1">
                        <a:lnSpc>
                          <a:spcPct val="106000"/>
                        </a:lnSpc>
                        <a:spcBef>
                          <a:spcPts val="0"/>
                        </a:spcBef>
                        <a:spcAft>
                          <a:spcPts val="0"/>
                        </a:spcAft>
                      </a:pPr>
                      <a:r>
                        <a:rPr lang="fa-IR" sz="1200" b="1" kern="0">
                          <a:solidFill>
                            <a:srgbClr val="000000"/>
                          </a:solidFill>
                          <a:effectLst/>
                          <a:latin typeface="Calibri" panose="020F0502020204030204" pitchFamily="34" charset="0"/>
                          <a:ea typeface="Calibri" panose="020F0502020204030204" pitchFamily="34" charset="0"/>
                          <a:cs typeface="B Nazanin" panose="00000400000000000000" pitchFamily="2" charset="-78"/>
                        </a:rPr>
                        <a:t>مراقبت و حمایت از </a:t>
                      </a:r>
                      <a:r>
                        <a:rPr lang="fa-IR" sz="1100" b="1" kern="0">
                          <a:solidFill>
                            <a:srgbClr val="000000"/>
                          </a:solidFill>
                          <a:effectLst/>
                          <a:latin typeface="Calibri" panose="020F0502020204030204" pitchFamily="34" charset="0"/>
                          <a:ea typeface="Calibri" panose="020F0502020204030204" pitchFamily="34" charset="0"/>
                          <a:cs typeface="B Nazanin" panose="00000400000000000000" pitchFamily="2" charset="-78"/>
                        </a:rPr>
                        <a:t>سالمندان بسیار  پر خطر</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1">
                        <a:lnSpc>
                          <a:spcPct val="106000"/>
                        </a:lnSpc>
                        <a:spcBef>
                          <a:spcPts val="0"/>
                        </a:spcBef>
                        <a:spcAft>
                          <a:spcPts val="0"/>
                        </a:spcAft>
                      </a:pPr>
                      <a:r>
                        <a:rPr lang="fa-IR" sz="1100" b="1" kern="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شناسایی و طبقه بندی خطر پذیری سالمندان </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Nazanin" panose="00000400000000000000" pitchFamily="2" charset="-78"/>
                        </a:rPr>
                        <a:t>حفظ/ارتقاء پوشش 95 %</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Nazanin" panose="00000400000000000000" pitchFamily="2" charset="-78"/>
                        </a:rPr>
                        <a:t>کلیه واحدهای محیطی</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232027748"/>
                  </a:ext>
                </a:extLst>
              </a:tr>
              <a:tr h="370205">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Nazanin" panose="00000400000000000000" pitchFamily="2" charset="-78"/>
                        </a:rPr>
                        <a:t>2</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vMerge="1">
                  <a:txBody>
                    <a:bodyPr/>
                    <a:lstStyle/>
                    <a:p>
                      <a:endParaRPr lang="en-US"/>
                    </a:p>
                  </a:txBody>
                  <a:tcPr/>
                </a:tc>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Nazanin" panose="00000400000000000000" pitchFamily="2" charset="-78"/>
                        </a:rPr>
                        <a:t>نیازسنجی سالمندان بسیار پر خطر و پر خطر</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Nazanin" panose="00000400000000000000" pitchFamily="2" charset="-78"/>
                        </a:rPr>
                        <a:t>100 % سالمندان بسیار پر خطر</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Nazanin" panose="00000400000000000000" pitchFamily="2" charset="-78"/>
                        </a:rPr>
                        <a:t>کلیه واحدهای محیطی</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958622722"/>
                  </a:ext>
                </a:extLst>
              </a:tr>
              <a:tr h="332740">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Nazanin" panose="00000400000000000000" pitchFamily="2" charset="-78"/>
                        </a:rPr>
                        <a:t>3</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vMerge="1">
                  <a:txBody>
                    <a:bodyPr/>
                    <a:lstStyle/>
                    <a:p>
                      <a:endParaRPr lang="en-US"/>
                    </a:p>
                  </a:txBody>
                  <a:tcPr/>
                </a:tc>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Nazanin" panose="00000400000000000000" pitchFamily="2" charset="-78"/>
                        </a:rPr>
                        <a:t>ارائه خدمات مراقبتی و حمایتی</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1">
                        <a:lnSpc>
                          <a:spcPct val="106000"/>
                        </a:lnSpc>
                        <a:spcBef>
                          <a:spcPts val="0"/>
                        </a:spcBef>
                        <a:spcAft>
                          <a:spcPts val="0"/>
                        </a:spcAft>
                      </a:pPr>
                      <a:r>
                        <a:rPr lang="fa-IR" sz="1100" b="1" kern="0">
                          <a:solidFill>
                            <a:srgbClr val="000000"/>
                          </a:solidFill>
                          <a:effectLst/>
                          <a:latin typeface="Calibri" panose="020F0502020204030204" pitchFamily="34" charset="0"/>
                          <a:ea typeface="Calibri" panose="020F0502020204030204" pitchFamily="34" charset="0"/>
                          <a:cs typeface="B Nazanin" panose="00000400000000000000" pitchFamily="2" charset="-78"/>
                        </a:rPr>
                        <a:t>100 % سالمندان بسیار پرخطر ارزیابی شده کلیه خانه های بهداشت /پایگاه فیلاخص/حاج علی جمالی/اسفنجه/حسن حافظ/ابلولان/مقدسی</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1">
                        <a:lnSpc>
                          <a:spcPct val="106000"/>
                        </a:lnSpc>
                        <a:spcBef>
                          <a:spcPts val="0"/>
                        </a:spcBef>
                        <a:spcAft>
                          <a:spcPts val="0"/>
                        </a:spcAft>
                      </a:pPr>
                      <a:r>
                        <a:rPr lang="fa-IR" sz="1100" b="1" kern="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30 %</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6000"/>
                        </a:lnSpc>
                        <a:spcBef>
                          <a:spcPts val="0"/>
                        </a:spcBef>
                        <a:spcAft>
                          <a:spcPts val="0"/>
                        </a:spcAft>
                      </a:pPr>
                      <a:r>
                        <a:rPr lang="fa-IR" sz="1100" b="1" kern="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پایگاه صحت/رئوف/ابن سینا/عظیمی/تاجداری/گلشهر/گوگد</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961850684"/>
                  </a:ext>
                </a:extLst>
              </a:tr>
            </a:tbl>
          </a:graphicData>
        </a:graphic>
      </p:graphicFrame>
    </p:spTree>
    <p:extLst>
      <p:ext uri="{BB962C8B-B14F-4D97-AF65-F5344CB8AC3E}">
        <p14:creationId xmlns:p14="http://schemas.microsoft.com/office/powerpoint/2010/main" val="279475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1E9BE-FA06-E4E1-6F2D-2BE6FB8C4479}"/>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5D3BD096-1376-4278-025F-247D5179A947}"/>
              </a:ext>
            </a:extLst>
          </p:cNvPr>
          <p:cNvPicPr>
            <a:picLocks noGrp="1" noChangeAspect="1"/>
          </p:cNvPicPr>
          <p:nvPr>
            <p:ph idx="1"/>
          </p:nvPr>
        </p:nvPicPr>
        <p:blipFill>
          <a:blip r:embed="rId2"/>
          <a:stretch>
            <a:fillRect/>
          </a:stretch>
        </p:blipFill>
        <p:spPr>
          <a:xfrm>
            <a:off x="449575" y="762137"/>
            <a:ext cx="8093212" cy="5721214"/>
          </a:xfrm>
          <a:prstGeom prst="rect">
            <a:avLst/>
          </a:prstGeom>
        </p:spPr>
      </p:pic>
    </p:spTree>
    <p:extLst>
      <p:ext uri="{BB962C8B-B14F-4D97-AF65-F5344CB8AC3E}">
        <p14:creationId xmlns:p14="http://schemas.microsoft.com/office/powerpoint/2010/main" val="32626762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B8CA2-03E6-F044-891D-468566FDA9DB}"/>
              </a:ext>
            </a:extLst>
          </p:cNvPr>
          <p:cNvSpPr>
            <a:spLocks noGrp="1"/>
          </p:cNvSpPr>
          <p:nvPr>
            <p:ph type="title"/>
          </p:nvPr>
        </p:nvSpPr>
        <p:spPr>
          <a:xfrm>
            <a:off x="5793640" y="527605"/>
            <a:ext cx="2762636" cy="610821"/>
          </a:xfrm>
        </p:spPr>
        <p:txBody>
          <a:bodyPr>
            <a:normAutofit/>
          </a:bodyPr>
          <a:lstStyle/>
          <a:p>
            <a:r>
              <a:rPr kumimoji="0" lang="fa-IR" sz="1600" b="0" i="0" u="none" strike="noStrike" kern="1200" cap="none" spc="0" normalizeH="0" baseline="0" noProof="0" dirty="0">
                <a:ln>
                  <a:noFill/>
                </a:ln>
                <a:solidFill>
                  <a:srgbClr val="EE006C"/>
                </a:solidFill>
                <a:effectLst/>
                <a:uLnTx/>
                <a:uFillTx/>
                <a:latin typeface="Calibri"/>
                <a:ea typeface="+mj-ea"/>
                <a:cs typeface="Times New Roman" panose="02020603050405020304" pitchFamily="18" charset="0"/>
              </a:rPr>
              <a:t>مداخلات پیشنهادی و انتظارات:</a:t>
            </a:r>
            <a:endParaRPr lang="en-US" sz="1600" dirty="0"/>
          </a:p>
        </p:txBody>
      </p:sp>
      <p:sp>
        <p:nvSpPr>
          <p:cNvPr id="3" name="Content Placeholder 2">
            <a:extLst>
              <a:ext uri="{FF2B5EF4-FFF2-40B4-BE49-F238E27FC236}">
                <a16:creationId xmlns:a16="http://schemas.microsoft.com/office/drawing/2014/main" id="{E2B21B81-51C0-1877-3220-F1847AFBB3D9}"/>
              </a:ext>
            </a:extLst>
          </p:cNvPr>
          <p:cNvSpPr>
            <a:spLocks noGrp="1"/>
          </p:cNvSpPr>
          <p:nvPr>
            <p:ph idx="1"/>
          </p:nvPr>
        </p:nvSpPr>
        <p:spPr>
          <a:xfrm>
            <a:off x="372612" y="1291130"/>
            <a:ext cx="8398775" cy="5497380"/>
          </a:xfrm>
        </p:spPr>
        <p:txBody>
          <a:bodyPr>
            <a:noAutofit/>
          </a:bodyPr>
          <a:lstStyle/>
          <a:p>
            <a:pPr marL="342900" marR="0" lvl="0" indent="-342900" algn="just" defTabSz="914400" rtl="1" eaLnBrk="1" fontAlgn="auto" latinLnBrk="0" hangingPunct="1">
              <a:lnSpc>
                <a:spcPct val="100000"/>
              </a:lnSpc>
              <a:spcBef>
                <a:spcPct val="20000"/>
              </a:spcBef>
              <a:spcAft>
                <a:spcPts val="0"/>
              </a:spcAft>
              <a:buClrTx/>
              <a:buSzTx/>
              <a:buFont typeface="Arial" pitchFamily="34" charset="0"/>
              <a:buChar char="•"/>
              <a:tabLst/>
              <a:defRPr/>
            </a:pPr>
            <a:r>
              <a:rPr lang="fa-IR" sz="1800" dirty="0">
                <a:cs typeface="B Nazanin" panose="00000400000000000000" pitchFamily="2" charset="-78"/>
              </a:rPr>
              <a:t>پیگیری فعال و روزانه توسط مراقب سلامت و ماما طبق </a:t>
            </a:r>
            <a:r>
              <a:rPr kumimoji="0" lang="fa-IR" sz="1800" b="0" i="0" u="none" strike="noStrike" kern="1200" cap="none" spc="0" normalizeH="0" baseline="0" noProof="0" dirty="0">
                <a:ln>
                  <a:noFill/>
                </a:ln>
                <a:solidFill>
                  <a:prstClr val="black"/>
                </a:solidFill>
                <a:effectLst/>
                <a:uLnTx/>
                <a:uFillTx/>
                <a:latin typeface="Calibri"/>
                <a:cs typeface="B Nazanin" panose="00000400000000000000" pitchFamily="2" charset="-78"/>
              </a:rPr>
              <a:t>برنامه عملیاتی سال 1403 به صورت نفر در روز</a:t>
            </a:r>
          </a:p>
          <a:p>
            <a:pPr algn="just" rtl="1"/>
            <a:r>
              <a:rPr lang="fa-IR" sz="1800" dirty="0">
                <a:solidFill>
                  <a:prstClr val="black"/>
                </a:solidFill>
                <a:latin typeface="Calibri"/>
                <a:cs typeface="B Nazanin" panose="00000400000000000000" pitchFamily="2" charset="-78"/>
              </a:rPr>
              <a:t>ثبت تماس پیگیری در سامانه سیب  توسط مراقب سلامت و ماما </a:t>
            </a:r>
          </a:p>
          <a:p>
            <a:pPr algn="just" rtl="1"/>
            <a:r>
              <a:rPr lang="fa-IR" sz="1800" dirty="0">
                <a:solidFill>
                  <a:prstClr val="black"/>
                </a:solidFill>
                <a:latin typeface="Calibri"/>
                <a:cs typeface="B Nazanin" panose="00000400000000000000" pitchFamily="2" charset="-78"/>
              </a:rPr>
              <a:t>موجود بودن لیست اسامی سالمندان در بستر و بیمارکه امکان مراجعه به واحد را ندارند.</a:t>
            </a:r>
          </a:p>
          <a:p>
            <a:pPr algn="just" rtl="1"/>
            <a:r>
              <a:rPr lang="fa-IR" sz="1800" dirty="0">
                <a:solidFill>
                  <a:prstClr val="black"/>
                </a:solidFill>
                <a:latin typeface="Calibri"/>
                <a:cs typeface="B Nazanin" panose="00000400000000000000" pitchFamily="2" charset="-78"/>
              </a:rPr>
              <a:t>موجود بودن لیست اسامی سالمندانی معلق هر بلوک توسط مراقب </a:t>
            </a:r>
          </a:p>
          <a:p>
            <a:pPr algn="just" rtl="1"/>
            <a:r>
              <a:rPr lang="fa-IR" sz="1800" dirty="0">
                <a:solidFill>
                  <a:prstClr val="black"/>
                </a:solidFill>
                <a:latin typeface="Calibri"/>
                <a:cs typeface="B Nazanin" panose="00000400000000000000" pitchFamily="2" charset="-78"/>
              </a:rPr>
              <a:t>موجود بودن  لیست سالمندان دارای تلفن یا /ادرس اشتباه یا نداشتن تلفن از سالمند</a:t>
            </a:r>
          </a:p>
          <a:p>
            <a:pPr algn="just" rtl="1"/>
            <a:r>
              <a:rPr lang="fa-IR" sz="1800" dirty="0">
                <a:solidFill>
                  <a:prstClr val="black"/>
                </a:solidFill>
                <a:latin typeface="Calibri"/>
                <a:cs typeface="B Nazanin" panose="00000400000000000000" pitchFamily="2" charset="-78"/>
              </a:rPr>
              <a:t>استفاده از ظرفیت سفیران و رابطین سلامت یا اعضای خانواده سالمند جهت پیگیری سالمند</a:t>
            </a:r>
          </a:p>
          <a:p>
            <a:pPr marL="342900" marR="0" lvl="0" indent="-342900" algn="just" defTabSz="914400" rtl="1" eaLnBrk="1" fontAlgn="auto" latinLnBrk="0" hangingPunct="1">
              <a:lnSpc>
                <a:spcPct val="100000"/>
              </a:lnSpc>
              <a:spcBef>
                <a:spcPct val="20000"/>
              </a:spcBef>
              <a:spcAft>
                <a:spcPts val="0"/>
              </a:spcAft>
              <a:buClrTx/>
              <a:buSzTx/>
              <a:buFont typeface="Arial" pitchFamily="34" charset="0"/>
              <a:buChar char="•"/>
              <a:tabLst/>
              <a:defRPr/>
            </a:pPr>
            <a:r>
              <a:rPr lang="fa-IR" sz="1800" dirty="0">
                <a:solidFill>
                  <a:prstClr val="black"/>
                </a:solidFill>
                <a:latin typeface="Calibri"/>
                <a:cs typeface="B Nazanin" panose="00000400000000000000" pitchFamily="2" charset="-78"/>
              </a:rPr>
              <a:t>لزوم انجام پایش های اضافه برای مراکز مشکل دار در برنامه ها</a:t>
            </a:r>
            <a:r>
              <a:rPr kumimoji="0" lang="fa-IR" sz="1800" b="0" i="0" u="none" strike="noStrike" kern="1200" cap="none" spc="0" normalizeH="0" baseline="0" noProof="0" dirty="0">
                <a:ln>
                  <a:noFill/>
                </a:ln>
                <a:solidFill>
                  <a:prstClr val="black"/>
                </a:solidFill>
                <a:effectLst/>
                <a:uLnTx/>
                <a:uFillTx/>
                <a:latin typeface="Calibri"/>
                <a:cs typeface="B Nazanin" panose="00000400000000000000" pitchFamily="2" charset="-78"/>
              </a:rPr>
              <a:t>وارائه مداخلات موثر( پایش هر بلوک جهت بررسی جمعیت تحت پوشش آن)</a:t>
            </a:r>
          </a:p>
          <a:p>
            <a:pPr algn="just" rtl="1"/>
            <a:r>
              <a:rPr lang="fa-IR" sz="1800" dirty="0">
                <a:solidFill>
                  <a:prstClr val="black"/>
                </a:solidFill>
                <a:latin typeface="Calibri"/>
                <a:cs typeface="B Nazanin" panose="00000400000000000000" pitchFamily="2" charset="-78"/>
              </a:rPr>
              <a:t>استخراج و رصد ماهیانه  شاخص مراقبت کامل </a:t>
            </a:r>
            <a:r>
              <a:rPr kumimoji="0" lang="fa-IR" sz="1800" b="0" i="0" u="none" strike="noStrike" kern="1200" cap="none" spc="0" normalizeH="0" baseline="0" noProof="0" dirty="0">
                <a:ln>
                  <a:noFill/>
                </a:ln>
                <a:solidFill>
                  <a:prstClr val="black"/>
                </a:solidFill>
                <a:effectLst/>
                <a:uLnTx/>
                <a:uFillTx/>
                <a:latin typeface="Calibri"/>
                <a:cs typeface="B Nazanin" panose="00000400000000000000" pitchFamily="2" charset="-78"/>
              </a:rPr>
              <a:t>پایگاه هایی که شاخص پایین دارند.</a:t>
            </a:r>
          </a:p>
          <a:p>
            <a:pPr algn="just" rtl="1"/>
            <a:r>
              <a:rPr lang="fa-IR" sz="1800" dirty="0">
                <a:solidFill>
                  <a:prstClr val="black"/>
                </a:solidFill>
                <a:latin typeface="Calibri"/>
                <a:cs typeface="B Nazanin" panose="00000400000000000000" pitchFamily="2" charset="-78"/>
              </a:rPr>
              <a:t>تشویق پرسنلی که بیشترین مراقبت سالمند یا برگزاری کلاس آموزشی شیوه زندگی سالم به همراه ثبت آموزش در سامانه سیب  داشتند.  </a:t>
            </a:r>
            <a:r>
              <a:rPr lang="fa-IR" sz="1800" dirty="0">
                <a:solidFill>
                  <a:srgbClr val="F8025A"/>
                </a:solidFill>
                <a:latin typeface="Calibri"/>
                <a:cs typeface="B Nazanin" panose="00000400000000000000" pitchFamily="2" charset="-78"/>
              </a:rPr>
              <a:t>در هفته ملی سالمند</a:t>
            </a:r>
          </a:p>
          <a:p>
            <a:pPr marL="0" indent="0" algn="just" rtl="1">
              <a:buNone/>
            </a:pPr>
            <a:r>
              <a:rPr lang="fa-IR" sz="1800" dirty="0">
                <a:latin typeface="Calibri"/>
                <a:cs typeface="B Nazanin" panose="00000400000000000000" pitchFamily="2" charset="-78"/>
              </a:rPr>
              <a:t>***در اولویت قرار دادن سالمندان 60 ساله جدید که تابحال خدمت دریافت نکردمد جهت افزایش شاخص مراقبت کامل/افزایش جمعیت فعال وافزایش </a:t>
            </a:r>
            <a:r>
              <a:rPr lang="fa-IR" sz="1800" dirty="0">
                <a:solidFill>
                  <a:srgbClr val="EE006C"/>
                </a:solidFill>
                <a:latin typeface="Calibri"/>
                <a:cs typeface="B Nazanin" panose="00000400000000000000" pitchFamily="2" charset="-78"/>
              </a:rPr>
              <a:t>شاخص مراقبت خطر پذیری سالمند( هدف 100 درصد در سال 1403</a:t>
            </a:r>
            <a:r>
              <a:rPr lang="fa-IR" sz="1800" dirty="0">
                <a:latin typeface="Calibri"/>
                <a:cs typeface="B Nazanin" panose="00000400000000000000" pitchFamily="2" charset="-78"/>
              </a:rPr>
              <a:t>) </a:t>
            </a:r>
          </a:p>
          <a:p>
            <a:pPr marL="0" indent="0" algn="just" rtl="1">
              <a:buNone/>
            </a:pPr>
            <a:r>
              <a:rPr lang="en-US" sz="1800" dirty="0">
                <a:latin typeface="Calibri"/>
                <a:cs typeface="B Nazanin" panose="00000400000000000000" pitchFamily="2" charset="-78"/>
              </a:rPr>
              <a:t> </a:t>
            </a:r>
            <a:r>
              <a:rPr lang="fa-IR" sz="1800" dirty="0">
                <a:latin typeface="Calibri"/>
                <a:cs typeface="B Nazanin" panose="00000400000000000000" pitchFamily="2" charset="-78"/>
              </a:rPr>
              <a:t>با توجه به بازدید استانی سوم تیرماه از برنامه سلامت سالمندان آمادگی کامل پایگاه ها و خانه های بهداشت و تکمیل چک لیست برنامه سلامت سالمندان به صورت خودارزیابی و رفع مشکلات چک لیست </a:t>
            </a:r>
          </a:p>
          <a:p>
            <a:pPr marL="0" indent="0" algn="just" rtl="1">
              <a:buNone/>
            </a:pPr>
            <a:r>
              <a:rPr lang="fa-IR" sz="1800" dirty="0">
                <a:latin typeface="Calibri"/>
                <a:cs typeface="B Nazanin" panose="00000400000000000000" pitchFamily="2" charset="-78"/>
              </a:rPr>
              <a:t>مروربسته خدمتی سالمندان  با توجه به سوالات آگاهی چک لیست سالمندان</a:t>
            </a:r>
          </a:p>
          <a:p>
            <a:pPr marL="0" indent="0" algn="just" rtl="1">
              <a:buNone/>
            </a:pPr>
            <a:r>
              <a:rPr lang="fa-IR" sz="1800" dirty="0">
                <a:latin typeface="Calibri"/>
                <a:cs typeface="B Nazanin" panose="00000400000000000000" pitchFamily="2" charset="-78"/>
              </a:rPr>
              <a:t>تست سقوط سالمند در کلیه اتاق های مراقبین پررنگ گردد.</a:t>
            </a:r>
            <a:endParaRPr lang="en-US" sz="1800" dirty="0">
              <a:cs typeface="B Nazanin" panose="00000400000000000000" pitchFamily="2" charset="-78"/>
            </a:endParaRPr>
          </a:p>
        </p:txBody>
      </p:sp>
    </p:spTree>
    <p:extLst>
      <p:ext uri="{BB962C8B-B14F-4D97-AF65-F5344CB8AC3E}">
        <p14:creationId xmlns:p14="http://schemas.microsoft.com/office/powerpoint/2010/main" val="89553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E3CEFC-4E84-C2BE-AD16-562FB86393C4}"/>
              </a:ext>
            </a:extLst>
          </p:cNvPr>
          <p:cNvSpPr>
            <a:spLocks noGrp="1"/>
          </p:cNvSpPr>
          <p:nvPr>
            <p:ph idx="1"/>
          </p:nvPr>
        </p:nvSpPr>
        <p:spPr/>
        <p:txBody>
          <a:bodyPr>
            <a:normAutofit/>
          </a:bodyPr>
          <a:lstStyle/>
          <a:p>
            <a:pPr marL="0" marR="0" indent="0" algn="just" rtl="1">
              <a:lnSpc>
                <a:spcPct val="107000"/>
              </a:lnSpc>
              <a:spcBef>
                <a:spcPts val="385"/>
              </a:spcBef>
              <a:spcAft>
                <a:spcPts val="0"/>
              </a:spcAft>
              <a:buNone/>
              <a:tabLst>
                <a:tab pos="-17780" algn="r"/>
                <a:tab pos="39370" algn="r"/>
              </a:tabLst>
            </a:pPr>
            <a:r>
              <a:rPr lang="fa-IR" sz="1600" b="1" kern="1200" dirty="0">
                <a:solidFill>
                  <a:srgbClr val="000000"/>
                </a:solidFill>
                <a:effectLst/>
                <a:latin typeface="Calibri" panose="020F0502020204030204" pitchFamily="34" charset="0"/>
                <a:ea typeface="+mn-ea"/>
                <a:cs typeface="B Nazanin" panose="00000400000000000000" pitchFamily="2" charset="-78"/>
              </a:rPr>
              <a:t>*رعایت لزوم همزمانی ارائه خدمات ( خطر سنجی/تغذیه/افسردگی/سقوط) جهت افزایش پوشش مراقبت کامل</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indent="0" algn="just" rtl="1">
              <a:lnSpc>
                <a:spcPct val="107000"/>
              </a:lnSpc>
              <a:spcBef>
                <a:spcPts val="385"/>
              </a:spcBef>
              <a:spcAft>
                <a:spcPts val="0"/>
              </a:spcAft>
              <a:buNone/>
              <a:tabLst>
                <a:tab pos="-17780" algn="r"/>
                <a:tab pos="153670" algn="r"/>
              </a:tabLst>
            </a:pPr>
            <a:r>
              <a:rPr lang="fa-IR" sz="1600" b="1" kern="1200" dirty="0">
                <a:solidFill>
                  <a:srgbClr val="000000"/>
                </a:solidFill>
                <a:effectLst/>
                <a:latin typeface="Calibri" panose="020F0502020204030204" pitchFamily="34" charset="0"/>
                <a:ea typeface="+mn-ea"/>
                <a:cs typeface="B Nazanin" panose="00000400000000000000" pitchFamily="2" charset="-78"/>
              </a:rPr>
              <a:t>*اهمیت معاینه برست زنان 60 تا 70 ساله وثبت در سامانه سیب توسط ماما به صورت سالیانه (اهمیت ارجاع از سمت مراقب سلامت به ماما با وجود نبودن خدمت  برست در میزکارمراقب /بهورز و احتمال فراموشی) جهت افزایش پوشش جمعیت فعال سالمندان.</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indent="0" algn="just" rtl="1">
              <a:lnSpc>
                <a:spcPct val="107000"/>
              </a:lnSpc>
              <a:spcBef>
                <a:spcPts val="385"/>
              </a:spcBef>
              <a:spcAft>
                <a:spcPts val="0"/>
              </a:spcAft>
              <a:buNone/>
              <a:tabLst>
                <a:tab pos="-17780" algn="r"/>
                <a:tab pos="39370" algn="r"/>
              </a:tabLst>
            </a:pPr>
            <a:r>
              <a:rPr lang="fa-IR" sz="1600" b="1" kern="1200" dirty="0">
                <a:solidFill>
                  <a:srgbClr val="000000"/>
                </a:solidFill>
                <a:effectLst/>
                <a:latin typeface="Calibri" panose="020F0502020204030204" pitchFamily="34" charset="0"/>
                <a:ea typeface="+mn-ea"/>
                <a:cs typeface="B Nazanin" panose="00000400000000000000" pitchFamily="2" charset="-78"/>
              </a:rPr>
              <a:t>*اهمیت انجام غربالگری کولورکتال جهت سالمندان 60 تا 70 سال به صورت دوساله جهت افزایش پوشش جمعیت فعال سالمندان.</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indent="0" algn="just" rtl="1">
              <a:lnSpc>
                <a:spcPct val="107000"/>
              </a:lnSpc>
              <a:spcBef>
                <a:spcPts val="385"/>
              </a:spcBef>
              <a:spcAft>
                <a:spcPts val="0"/>
              </a:spcAft>
              <a:buNone/>
              <a:tabLst>
                <a:tab pos="-17780" algn="r"/>
                <a:tab pos="39370" algn="r"/>
              </a:tabLst>
            </a:pPr>
            <a:r>
              <a:rPr lang="fa-IR" sz="1600" b="1" kern="1200" dirty="0">
                <a:solidFill>
                  <a:srgbClr val="000000"/>
                </a:solidFill>
                <a:effectLst/>
                <a:latin typeface="Calibri" panose="020F0502020204030204" pitchFamily="34" charset="0"/>
                <a:ea typeface="+mn-ea"/>
                <a:cs typeface="B Nazanin" panose="00000400000000000000" pitchFamily="2" charset="-78"/>
              </a:rPr>
              <a:t>*مجددا تاکید می گردد کلیه خدمات سالمند مراجعه کننده به صورت کامل انجام و ثبت گردد. تا از دو باره کاری و مراجعه مجدد سالمند جلوگیری شود.</a:t>
            </a:r>
          </a:p>
          <a:p>
            <a:pPr marL="0" marR="579755" indent="0" algn="just" rtl="1">
              <a:lnSpc>
                <a:spcPct val="107000"/>
              </a:lnSpc>
              <a:spcBef>
                <a:spcPts val="0"/>
              </a:spcBef>
              <a:spcAft>
                <a:spcPts val="0"/>
              </a:spcAft>
              <a:buNone/>
            </a:pPr>
            <a:r>
              <a:rPr lang="fa-IR" sz="1600" b="1" kern="1200" dirty="0">
                <a:solidFill>
                  <a:srgbClr val="000000"/>
                </a:solidFill>
                <a:effectLst/>
                <a:latin typeface="Calibri" panose="020F0502020204030204" pitchFamily="34" charset="0"/>
                <a:ea typeface="+mn-ea"/>
                <a:cs typeface="B Nazanin" panose="00000400000000000000" pitchFamily="2" charset="-78"/>
              </a:rPr>
              <a:t>*</a:t>
            </a:r>
            <a:r>
              <a:rPr lang="ar-SA" sz="16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پیشنهاد می گردد جهت افزایش پوشش مراقبت پزشک مراقبین و( بهورزان  محترم به صورت ویژه)  با هماهنگی پزشک و پذیرش کلیه سالمندان را به صورت سالیانه   با اولویت( سالمندان 60 ساله جدید / سالمندان دارای بیماری / سالمندان پرخطر) به پزشک جهت انجام و ثبت خدمات ارجاع دهند و درصورت نیاز پیگیری نمایند ...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indent="0" algn="just" rtl="1">
              <a:lnSpc>
                <a:spcPct val="107000"/>
              </a:lnSpc>
              <a:spcBef>
                <a:spcPts val="385"/>
              </a:spcBef>
              <a:spcAft>
                <a:spcPts val="0"/>
              </a:spcAft>
              <a:buNone/>
              <a:tabLst>
                <a:tab pos="-17780" algn="r"/>
                <a:tab pos="39370" algn="r"/>
              </a:tabLst>
            </a:pPr>
            <a:r>
              <a:rPr lang="fa-IR" sz="1600" b="1" kern="1200" dirty="0">
                <a:solidFill>
                  <a:srgbClr val="000000"/>
                </a:solidFill>
                <a:effectLst/>
                <a:highlight>
                  <a:srgbClr val="00FFFF"/>
                </a:highlight>
                <a:latin typeface="Calibri" panose="020F0502020204030204" pitchFamily="34" charset="0"/>
                <a:ea typeface="+mn-ea"/>
                <a:cs typeface="B Nazanin" panose="00000400000000000000" pitchFamily="2" charset="-78"/>
              </a:rPr>
              <a:t>مشکلات مشاهده شده در نظارت های مرتبط با پوشش و شاخص های سالمندان در سال 1402:</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indent="0" algn="just" rtl="1">
              <a:lnSpc>
                <a:spcPct val="107000"/>
              </a:lnSpc>
              <a:spcBef>
                <a:spcPts val="385"/>
              </a:spcBef>
              <a:spcAft>
                <a:spcPts val="0"/>
              </a:spcAft>
              <a:buNone/>
              <a:tabLst>
                <a:tab pos="-17780" algn="r"/>
                <a:tab pos="39370" algn="r"/>
              </a:tabLst>
            </a:pPr>
            <a:r>
              <a:rPr lang="fa-IR" sz="1600" b="1" kern="1200" dirty="0">
                <a:solidFill>
                  <a:srgbClr val="FF0000"/>
                </a:solidFill>
                <a:effectLst/>
                <a:latin typeface="Calibri" panose="020F0502020204030204" pitchFamily="34" charset="0"/>
                <a:ea typeface="+mn-ea"/>
                <a:cs typeface="B Nazanin" panose="00000400000000000000" pitchFamily="2" charset="-78"/>
              </a:rPr>
              <a:t>عدم پیگیری جهت انجام و ثبت آزمایشات خطر سنجی سالمند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indent="0" algn="just" rtl="1">
              <a:lnSpc>
                <a:spcPct val="107000"/>
              </a:lnSpc>
              <a:spcBef>
                <a:spcPts val="385"/>
              </a:spcBef>
              <a:spcAft>
                <a:spcPts val="0"/>
              </a:spcAft>
              <a:buNone/>
              <a:tabLst>
                <a:tab pos="-17780" algn="r"/>
                <a:tab pos="39370" algn="r"/>
              </a:tabLst>
            </a:pPr>
            <a:r>
              <a:rPr lang="fa-IR" sz="1600" b="1" kern="1200" dirty="0">
                <a:solidFill>
                  <a:srgbClr val="FF0000"/>
                </a:solidFill>
                <a:effectLst/>
                <a:latin typeface="Calibri" panose="020F0502020204030204" pitchFamily="34" charset="0"/>
                <a:ea typeface="+mn-ea"/>
                <a:cs typeface="B Nazanin" panose="00000400000000000000" pitchFamily="2" charset="-78"/>
              </a:rPr>
              <a:t>فراموشی و عدم ارجاع از سمت بهورز و مراقب جهت معاینه برست سالمند  به ماما</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indent="0" algn="just" rtl="1">
              <a:lnSpc>
                <a:spcPct val="107000"/>
              </a:lnSpc>
              <a:spcBef>
                <a:spcPts val="385"/>
              </a:spcBef>
              <a:spcAft>
                <a:spcPts val="0"/>
              </a:spcAft>
              <a:buNone/>
              <a:tabLst>
                <a:tab pos="-17780" algn="r"/>
                <a:tab pos="39370" algn="r"/>
              </a:tabLst>
            </a:pPr>
            <a:r>
              <a:rPr lang="fa-IR" sz="1600" b="1" kern="1200" dirty="0">
                <a:solidFill>
                  <a:srgbClr val="FF0000"/>
                </a:solidFill>
                <a:effectLst/>
                <a:latin typeface="Calibri" panose="020F0502020204030204" pitchFamily="34" charset="0"/>
                <a:ea typeface="+mn-ea"/>
                <a:cs typeface="B Nazanin" panose="00000400000000000000" pitchFamily="2" charset="-78"/>
              </a:rPr>
              <a:t>عدم پیگیری و ثبت نتیجه نمونه فیت سالمند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8313973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197655" y="4956050"/>
            <a:ext cx="5946345" cy="1221639"/>
          </a:xfrm>
        </p:spPr>
        <p:txBody>
          <a:bodyPr>
            <a:noAutofit/>
          </a:bodyPr>
          <a:lstStyle/>
          <a:p>
            <a:pPr algn="ctr" rtl="1"/>
            <a:r>
              <a:rPr lang="fa-IR" sz="3200" b="1" dirty="0">
                <a:solidFill>
                  <a:srgbClr val="1D3A00"/>
                </a:solidFill>
                <a:cs typeface="B Nazanin" panose="00000400000000000000" pitchFamily="2" charset="-78"/>
              </a:rPr>
              <a:t>برنامه شیوه زندگی سالم در سالمندی</a:t>
            </a:r>
            <a:endParaRPr lang="en-US" sz="3200" dirty="0">
              <a:solidFill>
                <a:srgbClr val="1D3A00"/>
              </a:solidFill>
            </a:endParaRPr>
          </a:p>
        </p:txBody>
      </p:sp>
    </p:spTree>
    <p:extLst>
      <p:ext uri="{BB962C8B-B14F-4D97-AF65-F5344CB8AC3E}">
        <p14:creationId xmlns:p14="http://schemas.microsoft.com/office/powerpoint/2010/main" val="2599887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601671" y="2207360"/>
            <a:ext cx="7940660" cy="3206805"/>
          </a:xfrm>
        </p:spPr>
        <p:txBody>
          <a:bodyPr>
            <a:normAutofit/>
          </a:bodyPr>
          <a:lstStyle/>
          <a:p>
            <a:pPr marL="0" lvl="0" indent="0" algn="ctr" rtl="1">
              <a:lnSpc>
                <a:spcPct val="150000"/>
              </a:lnSpc>
              <a:spcBef>
                <a:spcPts val="0"/>
              </a:spcBef>
              <a:spcAft>
                <a:spcPts val="800"/>
              </a:spcAft>
              <a:buNone/>
              <a:tabLst>
                <a:tab pos="255905" algn="l"/>
              </a:tabLst>
            </a:pPr>
            <a:r>
              <a:rPr lang="fa-IR" sz="3200" b="1" dirty="0">
                <a:solidFill>
                  <a:srgbClr val="1D3A00"/>
                </a:solidFill>
                <a:cs typeface="B Nazanin" panose="00000400000000000000" pitchFamily="2" charset="-78"/>
              </a:rPr>
              <a:t>الکترونیک نمودن فرایند ثبت و گزارش گیری برنامه آموزش شیوه زندگی سالم در سالمندی </a:t>
            </a:r>
            <a:endParaRPr lang="en-US" sz="3200" b="1" dirty="0">
              <a:solidFill>
                <a:srgbClr val="1D3A00"/>
              </a:solidFill>
              <a:cs typeface="B Nazanin" panose="00000400000000000000" pitchFamily="2" charset="-78"/>
            </a:endParaRPr>
          </a:p>
        </p:txBody>
      </p:sp>
    </p:spTree>
    <p:extLst>
      <p:ext uri="{BB962C8B-B14F-4D97-AF65-F5344CB8AC3E}">
        <p14:creationId xmlns:p14="http://schemas.microsoft.com/office/powerpoint/2010/main" val="505478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15013" y="146847"/>
            <a:ext cx="5842152" cy="6488958"/>
          </a:xfrm>
          <a:prstGeom prst="rect">
            <a:avLst/>
          </a:prstGeom>
        </p:spPr>
      </p:pic>
    </p:spTree>
    <p:extLst>
      <p:ext uri="{BB962C8B-B14F-4D97-AF65-F5344CB8AC3E}">
        <p14:creationId xmlns:p14="http://schemas.microsoft.com/office/powerpoint/2010/main" val="3514831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1059786" y="345805"/>
            <a:ext cx="4809466" cy="6289946"/>
          </a:xfrm>
          <a:prstGeom prst="rect">
            <a:avLst/>
          </a:prstGeom>
        </p:spPr>
      </p:pic>
    </p:spTree>
    <p:extLst>
      <p:ext uri="{BB962C8B-B14F-4D97-AF65-F5344CB8AC3E}">
        <p14:creationId xmlns:p14="http://schemas.microsoft.com/office/powerpoint/2010/main" val="13204714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08F5F9B4-EC65-EBC2-EC91-F833D88AFEAA}"/>
              </a:ext>
            </a:extLst>
          </p:cNvPr>
          <p:cNvGraphicFramePr>
            <a:graphicFrameLocks noGrp="1"/>
          </p:cNvGraphicFramePr>
          <p:nvPr>
            <p:ph idx="1"/>
            <p:extLst>
              <p:ext uri="{D42A27DB-BD31-4B8C-83A1-F6EECF244321}">
                <p14:modId xmlns:p14="http://schemas.microsoft.com/office/powerpoint/2010/main" val="2291771619"/>
              </p:ext>
            </p:extLst>
          </p:nvPr>
        </p:nvGraphicFramePr>
        <p:xfrm>
          <a:off x="448964" y="527606"/>
          <a:ext cx="7863712" cy="6299704"/>
        </p:xfrm>
        <a:graphic>
          <a:graphicData uri="http://schemas.openxmlformats.org/drawingml/2006/table">
            <a:tbl>
              <a:tblPr rtl="1"/>
              <a:tblGrid>
                <a:gridCol w="1637562">
                  <a:extLst>
                    <a:ext uri="{9D8B030D-6E8A-4147-A177-3AD203B41FA5}">
                      <a16:colId xmlns:a16="http://schemas.microsoft.com/office/drawing/2014/main" val="3774265031"/>
                    </a:ext>
                  </a:extLst>
                </a:gridCol>
                <a:gridCol w="2200475">
                  <a:extLst>
                    <a:ext uri="{9D8B030D-6E8A-4147-A177-3AD203B41FA5}">
                      <a16:colId xmlns:a16="http://schemas.microsoft.com/office/drawing/2014/main" val="925636029"/>
                    </a:ext>
                  </a:extLst>
                </a:gridCol>
                <a:gridCol w="2200475">
                  <a:extLst>
                    <a:ext uri="{9D8B030D-6E8A-4147-A177-3AD203B41FA5}">
                      <a16:colId xmlns:a16="http://schemas.microsoft.com/office/drawing/2014/main" val="778249609"/>
                    </a:ext>
                  </a:extLst>
                </a:gridCol>
                <a:gridCol w="1825200">
                  <a:extLst>
                    <a:ext uri="{9D8B030D-6E8A-4147-A177-3AD203B41FA5}">
                      <a16:colId xmlns:a16="http://schemas.microsoft.com/office/drawing/2014/main" val="1616609257"/>
                    </a:ext>
                  </a:extLst>
                </a:gridCol>
              </a:tblGrid>
              <a:tr h="592252">
                <a:tc>
                  <a:txBody>
                    <a:bodyPr/>
                    <a:lstStyle/>
                    <a:p>
                      <a:pPr algn="ctr" rtl="1" fontAlgn="ctr"/>
                      <a:r>
                        <a:rPr lang="fa-IR" sz="1400" b="1" i="0" u="none" strike="noStrike" dirty="0">
                          <a:solidFill>
                            <a:schemeClr val="tx1"/>
                          </a:solidFill>
                          <a:effectLst/>
                          <a:latin typeface="B Titr" panose="00000700000000000000" pitchFamily="2" charset="-78"/>
                          <a:cs typeface="B Titr" panose="00000700000000000000" pitchFamily="2" charset="-78"/>
                        </a:rPr>
                        <a:t>برنامه</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100" b="1" i="0" u="none" strike="noStrike" dirty="0">
                          <a:solidFill>
                            <a:schemeClr val="tx1"/>
                          </a:solidFill>
                          <a:effectLst/>
                          <a:latin typeface="B Titr" panose="00000700000000000000" pitchFamily="2" charset="-78"/>
                          <a:cs typeface="B Titr" panose="00000700000000000000" pitchFamily="2" charset="-78"/>
                        </a:rPr>
                        <a:t>موضوع آموزشی مورد نظر</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100" b="1" i="0" u="none" strike="noStrike" dirty="0">
                          <a:solidFill>
                            <a:schemeClr val="tx1"/>
                          </a:solidFill>
                          <a:effectLst/>
                          <a:latin typeface="B Titr" panose="00000700000000000000" pitchFamily="2" charset="-78"/>
                          <a:cs typeface="B Titr" panose="00000700000000000000" pitchFamily="2" charset="-78"/>
                        </a:rPr>
                        <a:t>عنوان آموزشی (در سامانه سیب در باکس عنوان دوره موجود است)</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100" b="1" i="0" u="none" strike="noStrike" dirty="0">
                          <a:solidFill>
                            <a:schemeClr val="tx1"/>
                          </a:solidFill>
                          <a:effectLst/>
                          <a:latin typeface="B Titr" panose="00000700000000000000" pitchFamily="2" charset="-78"/>
                          <a:cs typeface="B Titr" panose="00000700000000000000" pitchFamily="2" charset="-78"/>
                        </a:rPr>
                        <a:t>کلمه کلیدی که در قسمت عنوان محل ارائه خدمت آموزش  گروهی باید نوشته شود</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9868097"/>
                  </a:ext>
                </a:extLst>
              </a:tr>
              <a:tr h="281553">
                <a:tc rowSpan="16">
                  <a:txBody>
                    <a:bodyPr/>
                    <a:lstStyle/>
                    <a:p>
                      <a:pPr algn="ctr" rtl="1" fontAlgn="ctr"/>
                      <a:r>
                        <a:rPr lang="fa-IR" sz="1000" b="1" i="0" u="none" strike="noStrike" dirty="0">
                          <a:solidFill>
                            <a:srgbClr val="000000"/>
                          </a:solidFill>
                          <a:effectLst/>
                          <a:latin typeface="B Nazanin" panose="00000400000000000000" pitchFamily="2" charset="-78"/>
                          <a:cs typeface="B Nazanin" panose="00000400000000000000" pitchFamily="2" charset="-78"/>
                        </a:rPr>
                        <a:t>سلامت سالمندان</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800" b="1" i="0" u="none" strike="noStrike">
                          <a:solidFill>
                            <a:srgbClr val="000000"/>
                          </a:solidFill>
                          <a:effectLst/>
                          <a:latin typeface="B Nazanin" panose="00000400000000000000" pitchFamily="2" charset="-78"/>
                          <a:cs typeface="B Nazanin" panose="00000400000000000000" pitchFamily="2" charset="-78"/>
                        </a:rPr>
                        <a:t>تغذیه</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8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800" b="1" i="0" u="none" strike="noStrike">
                          <a:solidFill>
                            <a:srgbClr val="000000"/>
                          </a:solidFill>
                          <a:effectLst/>
                          <a:latin typeface="B Nazanin" panose="00000400000000000000" pitchFamily="2" charset="-78"/>
                          <a:cs typeface="B Nazanin" panose="00000400000000000000" pitchFamily="2" charset="-78"/>
                        </a:rPr>
                        <a:t>تغذیه</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2852784041"/>
                  </a:ext>
                </a:extLst>
              </a:tr>
              <a:tr h="336481">
                <a:tc vMerge="1">
                  <a:txBody>
                    <a:bodyPr/>
                    <a:lstStyle/>
                    <a:p>
                      <a:endParaRPr lang="en-US"/>
                    </a:p>
                  </a:txBody>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فعالیت بدنی</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فعالیت بدنی</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3043507549"/>
                  </a:ext>
                </a:extLst>
              </a:tr>
              <a:tr h="336481">
                <a:tc vMerge="1">
                  <a:txBody>
                    <a:bodyPr/>
                    <a:lstStyle/>
                    <a:p>
                      <a:endParaRPr lang="en-US"/>
                    </a:p>
                  </a:txBody>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یبوست و مشکلات ادراری</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یبوست و مشکلات ادراری</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643795445"/>
                  </a:ext>
                </a:extLst>
              </a:tr>
              <a:tr h="336481">
                <a:tc vMerge="1">
                  <a:txBody>
                    <a:bodyPr/>
                    <a:lstStyle/>
                    <a:p>
                      <a:endParaRPr lang="en-US"/>
                    </a:p>
                  </a:txBody>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پیشگیری از سقوط و حوادث</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سقوط و حوادث</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1453274689"/>
                  </a:ext>
                </a:extLst>
              </a:tr>
              <a:tr h="451107">
                <a:tc vMerge="1">
                  <a:txBody>
                    <a:bodyPr/>
                    <a:lstStyle/>
                    <a:p>
                      <a:endParaRPr lang="en-US"/>
                    </a:p>
                  </a:txBody>
                  <a:tcPr/>
                </a:tc>
                <a:tc>
                  <a:txBody>
                    <a:bodyPr/>
                    <a:lstStyle/>
                    <a:p>
                      <a:pPr algn="ctr" rtl="1" fontAlgn="ctr"/>
                      <a:r>
                        <a:rPr lang="fa-IR" sz="1000" b="1" i="0" u="none" strike="noStrike" dirty="0">
                          <a:solidFill>
                            <a:srgbClr val="000000"/>
                          </a:solidFill>
                          <a:effectLst/>
                          <a:latin typeface="B Nazanin" panose="00000400000000000000" pitchFamily="2" charset="-78"/>
                          <a:cs typeface="B Nazanin" panose="00000400000000000000" pitchFamily="2" charset="-78"/>
                        </a:rPr>
                        <a:t>پوکی استخوان</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dirty="0">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پوکی استخوان</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1705030293"/>
                  </a:ext>
                </a:extLst>
              </a:tr>
              <a:tr h="336481">
                <a:tc vMerge="1">
                  <a:txBody>
                    <a:bodyPr/>
                    <a:lstStyle/>
                    <a:p>
                      <a:endParaRPr lang="en-US"/>
                    </a:p>
                  </a:txBody>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دهان و دندان</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dirty="0">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دهان و دندان</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2430151388"/>
                  </a:ext>
                </a:extLst>
              </a:tr>
              <a:tr h="373330">
                <a:tc vMerge="1">
                  <a:txBody>
                    <a:bodyPr/>
                    <a:lstStyle/>
                    <a:p>
                      <a:endParaRPr lang="en-US"/>
                    </a:p>
                  </a:txBody>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پیشگیری از کمردرد</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 کمردرد</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3878443915"/>
                  </a:ext>
                </a:extLst>
              </a:tr>
              <a:tr h="419995">
                <a:tc vMerge="1">
                  <a:txBody>
                    <a:bodyPr/>
                    <a:lstStyle/>
                    <a:p>
                      <a:endParaRPr lang="en-US"/>
                    </a:p>
                  </a:txBody>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مراقبت از زانو و پاها</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زانو و پاها</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359317431"/>
                  </a:ext>
                </a:extLst>
              </a:tr>
              <a:tr h="336481">
                <a:tc vMerge="1">
                  <a:txBody>
                    <a:bodyPr/>
                    <a:lstStyle/>
                    <a:p>
                      <a:endParaRPr lang="en-US"/>
                    </a:p>
                  </a:txBody>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استرس و راه های شاد زیستن</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استرس و راه های شاد زیستن</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620703994"/>
                  </a:ext>
                </a:extLst>
              </a:tr>
              <a:tr h="336481">
                <a:tc vMerge="1">
                  <a:txBody>
                    <a:bodyPr/>
                    <a:lstStyle/>
                    <a:p>
                      <a:endParaRPr lang="en-US"/>
                    </a:p>
                  </a:txBody>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خواب</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خواب</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273349500"/>
                  </a:ext>
                </a:extLst>
              </a:tr>
              <a:tr h="336481">
                <a:tc vMerge="1">
                  <a:txBody>
                    <a:bodyPr/>
                    <a:lstStyle/>
                    <a:p>
                      <a:endParaRPr lang="en-US"/>
                    </a:p>
                  </a:txBody>
                  <a:tcPr/>
                </a:tc>
                <a:tc>
                  <a:txBody>
                    <a:bodyPr/>
                    <a:lstStyle/>
                    <a:p>
                      <a:pPr algn="ctr" rtl="1" fontAlgn="ctr"/>
                      <a:r>
                        <a:rPr lang="fa-IR" sz="1000" b="1" i="0" u="none" strike="noStrike" dirty="0">
                          <a:solidFill>
                            <a:srgbClr val="000000"/>
                          </a:solidFill>
                          <a:effectLst/>
                          <a:latin typeface="B Nazanin" panose="00000400000000000000" pitchFamily="2" charset="-78"/>
                          <a:cs typeface="B Nazanin" panose="00000400000000000000" pitchFamily="2" charset="-78"/>
                        </a:rPr>
                        <a:t>حافظه</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حافظه</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3910250904"/>
                  </a:ext>
                </a:extLst>
              </a:tr>
              <a:tr h="336481">
                <a:tc vMerge="1">
                  <a:txBody>
                    <a:bodyPr/>
                    <a:lstStyle/>
                    <a:p>
                      <a:endParaRPr lang="en-US"/>
                    </a:p>
                  </a:txBody>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یائسگی</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یائسگی</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878703739"/>
                  </a:ext>
                </a:extLst>
              </a:tr>
              <a:tr h="419995">
                <a:tc vMerge="1">
                  <a:txBody>
                    <a:bodyPr/>
                    <a:lstStyle/>
                    <a:p>
                      <a:endParaRPr lang="en-US"/>
                    </a:p>
                  </a:txBody>
                  <a:tcPr/>
                </a:tc>
                <a:tc>
                  <a:txBody>
                    <a:bodyPr/>
                    <a:lstStyle/>
                    <a:p>
                      <a:pPr algn="ctr" rtl="1" fontAlgn="ctr"/>
                      <a:r>
                        <a:rPr lang="fa-IR" sz="1000" b="1" i="0" u="none" strike="noStrike" dirty="0">
                          <a:solidFill>
                            <a:srgbClr val="000000"/>
                          </a:solidFill>
                          <a:effectLst/>
                          <a:latin typeface="B Nazanin" panose="00000400000000000000" pitchFamily="2" charset="-78"/>
                          <a:cs typeface="B Nazanin" panose="00000400000000000000" pitchFamily="2" charset="-78"/>
                        </a:rPr>
                        <a:t>روابط زناشویی</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زناشویی</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1659391095"/>
                  </a:ext>
                </a:extLst>
              </a:tr>
              <a:tr h="396662">
                <a:tc vMerge="1">
                  <a:txBody>
                    <a:bodyPr/>
                    <a:lstStyle/>
                    <a:p>
                      <a:endParaRPr lang="en-US"/>
                    </a:p>
                  </a:txBody>
                  <a:tcPr/>
                </a:tc>
                <a:tc>
                  <a:txBody>
                    <a:bodyPr/>
                    <a:lstStyle/>
                    <a:p>
                      <a:pPr algn="ctr" rtl="1" fontAlgn="ctr"/>
                      <a:r>
                        <a:rPr lang="fa-IR" sz="1000" b="1" i="0" u="none" strike="noStrike" dirty="0">
                          <a:solidFill>
                            <a:srgbClr val="000000"/>
                          </a:solidFill>
                          <a:effectLst/>
                          <a:latin typeface="B Nazanin" panose="00000400000000000000" pitchFamily="2" charset="-78"/>
                          <a:cs typeface="B Nazanin" panose="00000400000000000000" pitchFamily="2" charset="-78"/>
                        </a:rPr>
                        <a:t>رانندگی</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رانندگی</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3004833999"/>
                  </a:ext>
                </a:extLst>
              </a:tr>
              <a:tr h="336481">
                <a:tc vMerge="1">
                  <a:txBody>
                    <a:bodyPr/>
                    <a:lstStyle/>
                    <a:p>
                      <a:endParaRPr lang="en-US"/>
                    </a:p>
                  </a:txBody>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دخانیات</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dirty="0">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dirty="0">
                          <a:solidFill>
                            <a:srgbClr val="000000"/>
                          </a:solidFill>
                          <a:effectLst/>
                          <a:latin typeface="B Nazanin" panose="00000400000000000000" pitchFamily="2" charset="-78"/>
                          <a:cs typeface="B Nazanin" panose="00000400000000000000" pitchFamily="2" charset="-78"/>
                        </a:rPr>
                        <a:t>دخانیات</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2749761971"/>
                  </a:ext>
                </a:extLst>
              </a:tr>
              <a:tr h="336481">
                <a:tc vMerge="1">
                  <a:txBody>
                    <a:bodyPr/>
                    <a:lstStyle/>
                    <a:p>
                      <a:endParaRPr lang="en-US"/>
                    </a:p>
                  </a:txBody>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مراقبت از بینایی و شنوایی</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a:solidFill>
                            <a:srgbClr val="000000"/>
                          </a:solidFill>
                          <a:effectLst/>
                          <a:latin typeface="B Nazanin" panose="00000400000000000000" pitchFamily="2" charset="-78"/>
                          <a:cs typeface="B Nazanin" panose="00000400000000000000" pitchFamily="2" charset="-78"/>
                        </a:rPr>
                        <a:t>سالمندی سالم  (برنامه هر خانه يک پايگاه سلامت) (کد 160)</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rtl="1" fontAlgn="ctr"/>
                      <a:r>
                        <a:rPr lang="fa-IR" sz="1000" b="1" i="0" u="none" strike="noStrike" dirty="0">
                          <a:solidFill>
                            <a:srgbClr val="000000"/>
                          </a:solidFill>
                          <a:effectLst/>
                          <a:latin typeface="B Nazanin" panose="00000400000000000000" pitchFamily="2" charset="-78"/>
                          <a:cs typeface="B Nazanin" panose="00000400000000000000" pitchFamily="2" charset="-78"/>
                        </a:rPr>
                        <a:t>بینایی و شنوایی</a:t>
                      </a:r>
                    </a:p>
                  </a:txBody>
                  <a:tcPr marL="7212" marR="7212" marT="72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4215447276"/>
                  </a:ext>
                </a:extLst>
              </a:tr>
            </a:tbl>
          </a:graphicData>
        </a:graphic>
      </p:graphicFrame>
    </p:spTree>
    <p:extLst>
      <p:ext uri="{BB962C8B-B14F-4D97-AF65-F5344CB8AC3E}">
        <p14:creationId xmlns:p14="http://schemas.microsoft.com/office/powerpoint/2010/main" val="2250544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E3602D8-0E6E-E675-AE61-B4AFD08AAB10}"/>
              </a:ext>
            </a:extLst>
          </p:cNvPr>
          <p:cNvGraphicFramePr>
            <a:graphicFrameLocks noGrp="1"/>
          </p:cNvGraphicFramePr>
          <p:nvPr>
            <p:ph idx="1"/>
            <p:extLst>
              <p:ext uri="{D42A27DB-BD31-4B8C-83A1-F6EECF244321}">
                <p14:modId xmlns:p14="http://schemas.microsoft.com/office/powerpoint/2010/main" val="2319018625"/>
              </p:ext>
            </p:extLst>
          </p:nvPr>
        </p:nvGraphicFramePr>
        <p:xfrm>
          <a:off x="754063" y="1444625"/>
          <a:ext cx="6565900" cy="48863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12247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ED7E1DC9-193E-9935-6DF0-0B8D78135B5D}"/>
              </a:ext>
            </a:extLst>
          </p:cNvPr>
          <p:cNvGraphicFramePr/>
          <p:nvPr>
            <p:extLst>
              <p:ext uri="{D42A27DB-BD31-4B8C-83A1-F6EECF244321}">
                <p14:modId xmlns:p14="http://schemas.microsoft.com/office/powerpoint/2010/main" val="1836709492"/>
              </p:ext>
            </p:extLst>
          </p:nvPr>
        </p:nvGraphicFramePr>
        <p:xfrm>
          <a:off x="601669" y="527605"/>
          <a:ext cx="7482545" cy="58941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45504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77CD28-4081-7526-2707-94DC95C59CB4}"/>
              </a:ext>
            </a:extLst>
          </p:cNvPr>
          <p:cNvGraphicFramePr>
            <a:graphicFrameLocks noGrp="1"/>
          </p:cNvGraphicFramePr>
          <p:nvPr>
            <p:ph idx="1"/>
            <p:extLst>
              <p:ext uri="{D42A27DB-BD31-4B8C-83A1-F6EECF244321}">
                <p14:modId xmlns:p14="http://schemas.microsoft.com/office/powerpoint/2010/main" val="3186085001"/>
              </p:ext>
            </p:extLst>
          </p:nvPr>
        </p:nvGraphicFramePr>
        <p:xfrm>
          <a:off x="448965" y="1138425"/>
          <a:ext cx="6870998" cy="51925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05680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978CBFB-0E3C-8DB8-EC4A-704F4F705FF5}"/>
              </a:ext>
            </a:extLst>
          </p:cNvPr>
          <p:cNvGraphicFramePr>
            <a:graphicFrameLocks noGrp="1"/>
          </p:cNvGraphicFramePr>
          <p:nvPr>
            <p:ph idx="1"/>
            <p:extLst>
              <p:ext uri="{D42A27DB-BD31-4B8C-83A1-F6EECF244321}">
                <p14:modId xmlns:p14="http://schemas.microsoft.com/office/powerpoint/2010/main" val="1798339038"/>
              </p:ext>
            </p:extLst>
          </p:nvPr>
        </p:nvGraphicFramePr>
        <p:xfrm>
          <a:off x="448965" y="833015"/>
          <a:ext cx="6870998" cy="54979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71343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14106A83-5700-7727-9574-E4D68793BBC0}"/>
              </a:ext>
            </a:extLst>
          </p:cNvPr>
          <p:cNvGraphicFramePr>
            <a:graphicFrameLocks noGrp="1"/>
          </p:cNvGraphicFramePr>
          <p:nvPr>
            <p:ph idx="1"/>
            <p:extLst>
              <p:ext uri="{D42A27DB-BD31-4B8C-83A1-F6EECF244321}">
                <p14:modId xmlns:p14="http://schemas.microsoft.com/office/powerpoint/2010/main" val="2195686427"/>
              </p:ext>
            </p:extLst>
          </p:nvPr>
        </p:nvGraphicFramePr>
        <p:xfrm>
          <a:off x="296260" y="1444625"/>
          <a:ext cx="7023703" cy="48863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51183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59E56746-B670-14B3-C4BB-8D40670BA271}"/>
              </a:ext>
            </a:extLst>
          </p:cNvPr>
          <p:cNvGraphicFramePr>
            <a:graphicFrameLocks noGrp="1"/>
          </p:cNvGraphicFramePr>
          <p:nvPr>
            <p:ph idx="1"/>
            <p:extLst>
              <p:ext uri="{D42A27DB-BD31-4B8C-83A1-F6EECF244321}">
                <p14:modId xmlns:p14="http://schemas.microsoft.com/office/powerpoint/2010/main" val="1137867569"/>
              </p:ext>
            </p:extLst>
          </p:nvPr>
        </p:nvGraphicFramePr>
        <p:xfrm>
          <a:off x="296260" y="1444625"/>
          <a:ext cx="7177135" cy="48863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12862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8FA5998-82B1-B3CD-DD09-1AEBCD0AC7DA}"/>
              </a:ext>
            </a:extLst>
          </p:cNvPr>
          <p:cNvGraphicFramePr>
            <a:graphicFrameLocks noGrp="1"/>
          </p:cNvGraphicFramePr>
          <p:nvPr>
            <p:ph idx="1"/>
            <p:extLst>
              <p:ext uri="{D42A27DB-BD31-4B8C-83A1-F6EECF244321}">
                <p14:modId xmlns:p14="http://schemas.microsoft.com/office/powerpoint/2010/main" val="427291367"/>
              </p:ext>
            </p:extLst>
          </p:nvPr>
        </p:nvGraphicFramePr>
        <p:xfrm>
          <a:off x="448965" y="833015"/>
          <a:ext cx="7635250" cy="54979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104368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1B891307-4810-034F-D1D5-B233A0E3FDC8}"/>
              </a:ext>
            </a:extLst>
          </p:cNvPr>
          <p:cNvGraphicFramePr>
            <a:graphicFrameLocks noGrp="1"/>
          </p:cNvGraphicFramePr>
          <p:nvPr>
            <p:ph idx="1"/>
            <p:extLst>
              <p:ext uri="{D42A27DB-BD31-4B8C-83A1-F6EECF244321}">
                <p14:modId xmlns:p14="http://schemas.microsoft.com/office/powerpoint/2010/main" val="3572629073"/>
              </p:ext>
            </p:extLst>
          </p:nvPr>
        </p:nvGraphicFramePr>
        <p:xfrm>
          <a:off x="296260" y="1444625"/>
          <a:ext cx="7023703" cy="48863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057757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F1C1705B-39A0-57F3-1762-6E47865A75B0}"/>
              </a:ext>
            </a:extLst>
          </p:cNvPr>
          <p:cNvGraphicFramePr>
            <a:graphicFrameLocks noGrp="1"/>
          </p:cNvGraphicFramePr>
          <p:nvPr>
            <p:ph idx="1"/>
            <p:extLst>
              <p:ext uri="{D42A27DB-BD31-4B8C-83A1-F6EECF244321}">
                <p14:modId xmlns:p14="http://schemas.microsoft.com/office/powerpoint/2010/main" val="3225901951"/>
              </p:ext>
            </p:extLst>
          </p:nvPr>
        </p:nvGraphicFramePr>
        <p:xfrm>
          <a:off x="448965" y="1138425"/>
          <a:ext cx="7482545" cy="519197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61031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8720" y="833015"/>
            <a:ext cx="6260902" cy="763525"/>
          </a:xfrm>
        </p:spPr>
        <p:txBody>
          <a:bodyPr>
            <a:normAutofit fontScale="90000"/>
          </a:bodyPr>
          <a:lstStyle/>
          <a:p>
            <a:r>
              <a:rPr lang="fa-IR" b="1" dirty="0">
                <a:cs typeface="B Mitra" panose="00000400000000000000" pitchFamily="2" charset="-78"/>
              </a:rPr>
              <a:t>نکات قابل توجه در راستای ارتقاء شاخص های برنامه شیوه زندگی سالم در سالمندی:</a:t>
            </a:r>
          </a:p>
        </p:txBody>
      </p:sp>
      <p:sp>
        <p:nvSpPr>
          <p:cNvPr id="3" name="Content Placeholder 2"/>
          <p:cNvSpPr>
            <a:spLocks noGrp="1"/>
          </p:cNvSpPr>
          <p:nvPr>
            <p:ph idx="1"/>
          </p:nvPr>
        </p:nvSpPr>
        <p:spPr>
          <a:xfrm>
            <a:off x="0" y="2360064"/>
            <a:ext cx="9000445" cy="4497936"/>
          </a:xfrm>
        </p:spPr>
        <p:txBody>
          <a:bodyPr>
            <a:normAutofit fontScale="85000" lnSpcReduction="10000"/>
          </a:bodyPr>
          <a:lstStyle/>
          <a:p>
            <a:pPr marL="0" indent="0" algn="just" rtl="1">
              <a:buNone/>
            </a:pPr>
            <a:r>
              <a:rPr lang="fa-IR" dirty="0">
                <a:cs typeface="B Nazanin" panose="00000400000000000000" pitchFamily="2" charset="-78"/>
              </a:rPr>
              <a:t>1- تاکید بر ثبت صحیح آموزش های شیوه زندگی سالم در سالمندی </a:t>
            </a:r>
            <a:r>
              <a:rPr lang="fa-IR" dirty="0">
                <a:solidFill>
                  <a:srgbClr val="FF0000"/>
                </a:solidFill>
                <a:cs typeface="B Nazanin" panose="00000400000000000000" pitchFamily="2" charset="-78"/>
              </a:rPr>
              <a:t>با کلید واژه های </a:t>
            </a:r>
            <a:r>
              <a:rPr lang="fa-IR" dirty="0">
                <a:cs typeface="B Nazanin" panose="00000400000000000000" pitchFamily="2" charset="-78"/>
              </a:rPr>
              <a:t>ذکر شده مطابق دستورالعمل های شماره 4951 مورخ 1402/4/14 و 6420 مورخ 1402/5/17 توسط مراقبین سلامت و بهورزان.</a:t>
            </a:r>
          </a:p>
          <a:p>
            <a:pPr marL="0" indent="0" algn="just" rtl="1">
              <a:buNone/>
            </a:pPr>
            <a:r>
              <a:rPr lang="fa-IR" dirty="0">
                <a:cs typeface="B Nazanin" panose="00000400000000000000" pitchFamily="2" charset="-78"/>
              </a:rPr>
              <a:t>2- تاکید بر استفاده از ظرفیت های بین بخشی مانند مساجد، فرهنگسراها و .... جهت مراکز و پایگاه هایی که فضای کافی جهت انجام آموزش های گروهی را ندارند.</a:t>
            </a:r>
          </a:p>
          <a:p>
            <a:pPr marL="0" indent="0" algn="just" rtl="1">
              <a:buNone/>
            </a:pPr>
            <a:r>
              <a:rPr lang="fa-IR" dirty="0">
                <a:cs typeface="B Nazanin" panose="00000400000000000000" pitchFamily="2" charset="-78"/>
              </a:rPr>
              <a:t>3-رصد نحوه اجرای برنامه در پایگاه های سلامت و خانه های بهداشت توسط کارشناس برنامه سلامت سالمندان.</a:t>
            </a:r>
          </a:p>
          <a:p>
            <a:pPr marL="0" indent="0" algn="just" rtl="1">
              <a:buNone/>
            </a:pPr>
            <a:r>
              <a:rPr lang="fa-IR" dirty="0">
                <a:cs typeface="B Nazanin" panose="00000400000000000000" pitchFamily="2" charset="-78"/>
              </a:rPr>
              <a:t>4-پیگیری جهت تامین و توزیع منابع آموزشی مورد نیاز برنامه (مجموعه 4 جلدی کتاب های شیوه زندگی سالم در سالمندی، کارت تغذیه).</a:t>
            </a:r>
          </a:p>
          <a:p>
            <a:pPr marL="0" indent="0" algn="just" rtl="1">
              <a:buNone/>
            </a:pPr>
            <a:r>
              <a:rPr lang="fa-IR" dirty="0">
                <a:cs typeface="B Nazanin" panose="00000400000000000000" pitchFamily="2" charset="-78"/>
              </a:rPr>
              <a:t>5-همکاری کلیه اعضای تیم سلامت (پزشک، ماما، کارشناس تغذیه، کارشناس سلامت روان) و سالمندان توانمند در تدریس جهت ارائه آموزش ها</a:t>
            </a:r>
          </a:p>
          <a:p>
            <a:pPr marL="0" indent="0" algn="just" rtl="1">
              <a:buNone/>
            </a:pPr>
            <a:r>
              <a:rPr lang="fa-IR" dirty="0">
                <a:cs typeface="B Nazanin" panose="00000400000000000000" pitchFamily="2" charset="-78"/>
              </a:rPr>
              <a:t>6- خودداری از ثبت آموزش های چهره به چهره در شناسنامه کلاس الکترونیک (سامانه سیب) </a:t>
            </a:r>
          </a:p>
        </p:txBody>
      </p:sp>
    </p:spTree>
    <p:extLst>
      <p:ext uri="{BB962C8B-B14F-4D97-AF65-F5344CB8AC3E}">
        <p14:creationId xmlns:p14="http://schemas.microsoft.com/office/powerpoint/2010/main" val="1451404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197655" y="4956050"/>
            <a:ext cx="5946345" cy="1221639"/>
          </a:xfrm>
        </p:spPr>
        <p:txBody>
          <a:bodyPr>
            <a:noAutofit/>
          </a:bodyPr>
          <a:lstStyle/>
          <a:p>
            <a:pPr algn="ctr" rtl="1"/>
            <a:r>
              <a:rPr lang="fa-IR" sz="3200" b="1" dirty="0">
                <a:solidFill>
                  <a:srgbClr val="1D3A00"/>
                </a:solidFill>
                <a:cs typeface="B Nazanin" panose="00000400000000000000" pitchFamily="2" charset="-78"/>
              </a:rPr>
              <a:t>برنامه حمایت از سالمند پر خطر </a:t>
            </a:r>
            <a:endParaRPr lang="en-US" sz="3200" dirty="0">
              <a:solidFill>
                <a:srgbClr val="1D3A00"/>
              </a:solidFill>
            </a:endParaRPr>
          </a:p>
        </p:txBody>
      </p:sp>
    </p:spTree>
    <p:extLst>
      <p:ext uri="{BB962C8B-B14F-4D97-AF65-F5344CB8AC3E}">
        <p14:creationId xmlns:p14="http://schemas.microsoft.com/office/powerpoint/2010/main" val="27351766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1A392EA-72A0-403A-8894-BCEEC70C796C}"/>
              </a:ext>
            </a:extLst>
          </p:cNvPr>
          <p:cNvGraphicFramePr>
            <a:graphicFrameLocks noGrp="1"/>
          </p:cNvGraphicFramePr>
          <p:nvPr>
            <p:ph idx="1"/>
            <p:extLst>
              <p:ext uri="{D42A27DB-BD31-4B8C-83A1-F6EECF244321}">
                <p14:modId xmlns:p14="http://schemas.microsoft.com/office/powerpoint/2010/main" val="2751011081"/>
              </p:ext>
            </p:extLst>
          </p:nvPr>
        </p:nvGraphicFramePr>
        <p:xfrm>
          <a:off x="296261" y="1901950"/>
          <a:ext cx="8390540" cy="4581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61049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150B3A6D-B4D5-4C63-1A55-E48BB1CC26E5}"/>
              </a:ext>
            </a:extLst>
          </p:cNvPr>
          <p:cNvGraphicFramePr/>
          <p:nvPr>
            <p:extLst>
              <p:ext uri="{D42A27DB-BD31-4B8C-83A1-F6EECF244321}">
                <p14:modId xmlns:p14="http://schemas.microsoft.com/office/powerpoint/2010/main" val="1897656641"/>
              </p:ext>
            </p:extLst>
          </p:nvPr>
        </p:nvGraphicFramePr>
        <p:xfrm>
          <a:off x="175577" y="527606"/>
          <a:ext cx="8792845" cy="519197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6552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A5CB02B-C32F-665C-FF8A-7EA4695B2A05}"/>
              </a:ext>
            </a:extLst>
          </p:cNvPr>
          <p:cNvGraphicFramePr>
            <a:graphicFrameLocks noGrp="1"/>
          </p:cNvGraphicFramePr>
          <p:nvPr>
            <p:ph idx="1"/>
            <p:extLst>
              <p:ext uri="{D42A27DB-BD31-4B8C-83A1-F6EECF244321}">
                <p14:modId xmlns:p14="http://schemas.microsoft.com/office/powerpoint/2010/main" val="540803452"/>
              </p:ext>
            </p:extLst>
          </p:nvPr>
        </p:nvGraphicFramePr>
        <p:xfrm>
          <a:off x="296260" y="1749245"/>
          <a:ext cx="8085137" cy="473385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276715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8C73E-85E8-FDD0-B6F7-F4FFACD51C5A}"/>
              </a:ext>
            </a:extLst>
          </p:cNvPr>
          <p:cNvSpPr>
            <a:spLocks noGrp="1"/>
          </p:cNvSpPr>
          <p:nvPr>
            <p:ph type="title"/>
          </p:nvPr>
        </p:nvSpPr>
        <p:spPr>
          <a:xfrm>
            <a:off x="2128719" y="374901"/>
            <a:ext cx="6565705" cy="916229"/>
          </a:xfrm>
        </p:spPr>
        <p:txBody>
          <a:bodyPr/>
          <a:lstStyle/>
          <a:p>
            <a:r>
              <a:rPr lang="fa-IR" dirty="0"/>
              <a:t>طبقه بندی خطر پذیری سالمندان:</a:t>
            </a:r>
            <a:endParaRPr lang="en-US" dirty="0"/>
          </a:p>
        </p:txBody>
      </p:sp>
      <p:graphicFrame>
        <p:nvGraphicFramePr>
          <p:cNvPr id="4" name="Content Placeholder 3">
            <a:extLst>
              <a:ext uri="{FF2B5EF4-FFF2-40B4-BE49-F238E27FC236}">
                <a16:creationId xmlns:a16="http://schemas.microsoft.com/office/drawing/2014/main" id="{CDE7B712-65C8-1220-D302-2170B35A139F}"/>
              </a:ext>
            </a:extLst>
          </p:cNvPr>
          <p:cNvGraphicFramePr>
            <a:graphicFrameLocks noGrp="1"/>
          </p:cNvGraphicFramePr>
          <p:nvPr>
            <p:ph idx="1"/>
            <p:extLst>
              <p:ext uri="{D42A27DB-BD31-4B8C-83A1-F6EECF244321}">
                <p14:modId xmlns:p14="http://schemas.microsoft.com/office/powerpoint/2010/main" val="3555441642"/>
              </p:ext>
            </p:extLst>
          </p:nvPr>
        </p:nvGraphicFramePr>
        <p:xfrm>
          <a:off x="1051551" y="1597025"/>
          <a:ext cx="7635249" cy="4733375"/>
        </p:xfrm>
        <a:graphic>
          <a:graphicData uri="http://schemas.openxmlformats.org/drawingml/2006/table">
            <a:tbl>
              <a:tblPr rtl="1" firstRow="1" firstCol="1" bandRow="1"/>
              <a:tblGrid>
                <a:gridCol w="1400381">
                  <a:extLst>
                    <a:ext uri="{9D8B030D-6E8A-4147-A177-3AD203B41FA5}">
                      <a16:colId xmlns:a16="http://schemas.microsoft.com/office/drawing/2014/main" val="3638002423"/>
                    </a:ext>
                  </a:extLst>
                </a:gridCol>
                <a:gridCol w="1196507">
                  <a:extLst>
                    <a:ext uri="{9D8B030D-6E8A-4147-A177-3AD203B41FA5}">
                      <a16:colId xmlns:a16="http://schemas.microsoft.com/office/drawing/2014/main" val="860267430"/>
                    </a:ext>
                  </a:extLst>
                </a:gridCol>
                <a:gridCol w="1195671">
                  <a:extLst>
                    <a:ext uri="{9D8B030D-6E8A-4147-A177-3AD203B41FA5}">
                      <a16:colId xmlns:a16="http://schemas.microsoft.com/office/drawing/2014/main" val="1722544895"/>
                    </a:ext>
                  </a:extLst>
                </a:gridCol>
                <a:gridCol w="1297607">
                  <a:extLst>
                    <a:ext uri="{9D8B030D-6E8A-4147-A177-3AD203B41FA5}">
                      <a16:colId xmlns:a16="http://schemas.microsoft.com/office/drawing/2014/main" val="1059276895"/>
                    </a:ext>
                  </a:extLst>
                </a:gridCol>
                <a:gridCol w="1297607">
                  <a:extLst>
                    <a:ext uri="{9D8B030D-6E8A-4147-A177-3AD203B41FA5}">
                      <a16:colId xmlns:a16="http://schemas.microsoft.com/office/drawing/2014/main" val="2700970980"/>
                    </a:ext>
                  </a:extLst>
                </a:gridCol>
                <a:gridCol w="1247476">
                  <a:extLst>
                    <a:ext uri="{9D8B030D-6E8A-4147-A177-3AD203B41FA5}">
                      <a16:colId xmlns:a16="http://schemas.microsoft.com/office/drawing/2014/main" val="1709513511"/>
                    </a:ext>
                  </a:extLst>
                </a:gridCol>
              </a:tblGrid>
              <a:tr h="562028">
                <a:tc>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فاکتورهای خطر</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تنها زیستی</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حاشیه نشینی</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75 سال و بالاتر</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ناتوانی</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هم ابتلائی</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832603913"/>
                  </a:ext>
                </a:extLst>
              </a:tr>
              <a:tr h="590858">
                <a:tc>
                  <a:txBody>
                    <a:bodyPr/>
                    <a:lstStyle/>
                    <a:p>
                      <a:pPr marL="0" marR="0" algn="ct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B Nazanin" panose="00000400000000000000" pitchFamily="2" charset="-78"/>
                        </a:rPr>
                        <a:t>گروه سبز (حداقل خطر)</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rtl="1">
                        <a:lnSpc>
                          <a:spcPct val="107000"/>
                        </a:lnSpc>
                        <a:spcBef>
                          <a:spcPts val="0"/>
                        </a:spcBef>
                        <a:spcAft>
                          <a:spcPts val="0"/>
                        </a:spcAft>
                      </a:pPr>
                      <a:r>
                        <a:rPr lang="ar-SA" sz="1000" dirty="0">
                          <a:effectLst/>
                          <a:latin typeface="Calibri" panose="020F0502020204030204" pitchFamily="34" charset="0"/>
                          <a:ea typeface="Calibri" panose="020F0502020204030204" pitchFamily="34" charset="0"/>
                          <a:cs typeface="0 Titr Bold"/>
                        </a:rPr>
                        <a:t>-</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rtl="1">
                        <a:lnSpc>
                          <a:spcPct val="107000"/>
                        </a:lnSpc>
                        <a:spcBef>
                          <a:spcPts val="0"/>
                        </a:spcBef>
                        <a:spcAft>
                          <a:spcPts val="0"/>
                        </a:spcAft>
                      </a:pPr>
                      <a:r>
                        <a:rPr lang="ar-SA" sz="1000" dirty="0">
                          <a:effectLst/>
                          <a:latin typeface="Calibri" panose="020F0502020204030204" pitchFamily="34" charset="0"/>
                          <a:ea typeface="Calibri" panose="020F0502020204030204" pitchFamily="34" charset="0"/>
                          <a:cs typeface="0 Titr Bold"/>
                        </a:rPr>
                        <a:t>-</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02022517"/>
                  </a:ext>
                </a:extLst>
              </a:tr>
              <a:tr h="234149">
                <a:tc rowSpan="3">
                  <a:txBody>
                    <a:bodyPr/>
                    <a:lstStyle/>
                    <a:p>
                      <a:pPr marL="0" marR="0" algn="ct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B Nazanin" panose="00000400000000000000" pitchFamily="2" charset="-78"/>
                        </a:rPr>
                        <a:t>گروه زرد (کم خطر)</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000" dirty="0">
                          <a:effectLst/>
                          <a:latin typeface="Calibri" panose="020F0502020204030204" pitchFamily="34" charset="0"/>
                          <a:ea typeface="Calibri" panose="020F0502020204030204" pitchFamily="34" charset="0"/>
                          <a:cs typeface="0 Titr Bold"/>
                        </a:rPr>
                        <a:t>-</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03423833"/>
                  </a:ext>
                </a:extLst>
              </a:tr>
              <a:tr h="234149">
                <a:tc vMerge="1">
                  <a:txBody>
                    <a:bodyPr/>
                    <a:lstStyle/>
                    <a:p>
                      <a:endParaRPr lang="en-US"/>
                    </a:p>
                  </a:txBody>
                  <a:tcPr/>
                </a:tc>
                <a:tc>
                  <a:txBody>
                    <a:bodyPr/>
                    <a:lstStyle/>
                    <a:p>
                      <a:pPr marL="0" marR="0" algn="ctr" rtl="0">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0">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11915006"/>
                  </a:ext>
                </a:extLst>
              </a:tr>
              <a:tr h="234149">
                <a:tc vMerge="1">
                  <a:txBody>
                    <a:bodyPr/>
                    <a:lstStyle/>
                    <a:p>
                      <a:endParaRPr lang="en-US"/>
                    </a:p>
                  </a:txBody>
                  <a:tcPr/>
                </a:tc>
                <a:tc>
                  <a:txBody>
                    <a:bodyPr/>
                    <a:lstStyle/>
                    <a:p>
                      <a:pPr marL="0" marR="0" algn="ctr" rtl="0">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000" dirty="0">
                          <a:effectLst/>
                          <a:latin typeface="Calibri" panose="020F0502020204030204" pitchFamily="34" charset="0"/>
                          <a:ea typeface="Calibri" panose="020F0502020204030204" pitchFamily="34" charset="0"/>
                          <a:cs typeface="0 Titr Bold"/>
                        </a:rPr>
                        <a:t>-</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0">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34736616"/>
                  </a:ext>
                </a:extLst>
              </a:tr>
              <a:tr h="234149">
                <a:tc rowSpan="4">
                  <a:txBody>
                    <a:bodyPr/>
                    <a:lstStyle/>
                    <a:p>
                      <a:pPr marL="0" marR="0" algn="ct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B Nazanin" panose="00000400000000000000" pitchFamily="2" charset="-78"/>
                        </a:rPr>
                        <a:t>گروه نارنجی (سالمند با خطر متوسط)</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0">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718106753"/>
                  </a:ext>
                </a:extLst>
              </a:tr>
              <a:tr h="234149">
                <a:tc vMerge="1">
                  <a:txBody>
                    <a:bodyPr/>
                    <a:lstStyle/>
                    <a:p>
                      <a:endParaRPr lang="en-US"/>
                    </a:p>
                  </a:txBody>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0">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3696755515"/>
                  </a:ext>
                </a:extLst>
              </a:tr>
              <a:tr h="234149">
                <a:tc vMerge="1">
                  <a:txBody>
                    <a:bodyPr/>
                    <a:lstStyle/>
                    <a:p>
                      <a:endParaRPr lang="en-US"/>
                    </a:p>
                  </a:txBody>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511949433"/>
                  </a:ext>
                </a:extLst>
              </a:tr>
              <a:tr h="234149">
                <a:tc vMerge="1">
                  <a:txBody>
                    <a:bodyPr/>
                    <a:lstStyle/>
                    <a:p>
                      <a:endParaRPr lang="en-US"/>
                    </a:p>
                  </a:txBody>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0">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000">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3651487788"/>
                  </a:ext>
                </a:extLst>
              </a:tr>
              <a:tr h="236494">
                <a:tc rowSpan="2">
                  <a:txBody>
                    <a:bodyPr/>
                    <a:lstStyle/>
                    <a:p>
                      <a:pPr marL="0" marR="0" algn="ct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B Nazanin" panose="00000400000000000000" pitchFamily="2" charset="-78"/>
                        </a:rPr>
                        <a:t>گروه قرمز (سالمند پرخطر)</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000" b="1">
                          <a:solidFill>
                            <a:srgbClr val="FFFF00"/>
                          </a:solidFill>
                          <a:effectLst/>
                          <a:latin typeface="Calibri" panose="020F0502020204030204" pitchFamily="34" charset="0"/>
                          <a:ea typeface="Calibri" panose="020F0502020204030204" pitchFamily="34" charset="0"/>
                          <a:cs typeface="Calibri" panose="020F0502020204030204" pitchFamily="34" charset="0"/>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000" b="1">
                          <a:solidFill>
                            <a:srgbClr val="FFFF00"/>
                          </a:solidFill>
                          <a:effectLst/>
                          <a:latin typeface="Calibri" panose="020F0502020204030204" pitchFamily="34" charset="0"/>
                          <a:ea typeface="Calibri" panose="020F0502020204030204" pitchFamily="34" charset="0"/>
                          <a:cs typeface="Calibri" panose="020F0502020204030204" pitchFamily="34" charset="0"/>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000" b="1">
                          <a:solidFill>
                            <a:srgbClr val="FFFF00"/>
                          </a:solidFill>
                          <a:effectLst/>
                          <a:latin typeface="Calibri" panose="020F0502020204030204" pitchFamily="34" charset="0"/>
                          <a:ea typeface="Calibri" panose="020F0502020204030204" pitchFamily="34" charset="0"/>
                          <a:cs typeface="Calibri" panose="020F0502020204030204" pitchFamily="34" charset="0"/>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000">
                          <a:solidFill>
                            <a:srgbClr val="FFFF00"/>
                          </a:solidFill>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000">
                          <a:solidFill>
                            <a:srgbClr val="FFFF00"/>
                          </a:solidFill>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4026812904"/>
                  </a:ext>
                </a:extLst>
              </a:tr>
              <a:tr h="278668">
                <a:tc vMerge="1">
                  <a:txBody>
                    <a:bodyPr/>
                    <a:lstStyle/>
                    <a:p>
                      <a:endParaRPr lang="en-US"/>
                    </a:p>
                  </a:txBody>
                  <a:tcPr/>
                </a:tc>
                <a:tc>
                  <a:txBody>
                    <a:bodyPr/>
                    <a:lstStyle/>
                    <a:p>
                      <a:pPr marL="0" marR="0" algn="ctr" rtl="1">
                        <a:lnSpc>
                          <a:spcPct val="107000"/>
                        </a:lnSpc>
                        <a:spcBef>
                          <a:spcPts val="0"/>
                        </a:spcBef>
                        <a:spcAft>
                          <a:spcPts val="0"/>
                        </a:spcAft>
                      </a:pPr>
                      <a:r>
                        <a:rPr lang="ar-SA" sz="1000" b="1">
                          <a:solidFill>
                            <a:srgbClr val="FFFF00"/>
                          </a:solidFill>
                          <a:effectLst/>
                          <a:latin typeface="Calibri" panose="020F0502020204030204" pitchFamily="34" charset="0"/>
                          <a:ea typeface="Calibri" panose="020F0502020204030204" pitchFamily="34" charset="0"/>
                          <a:cs typeface="Calibri" panose="020F0502020204030204" pitchFamily="34" charset="0"/>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000" b="1">
                          <a:solidFill>
                            <a:srgbClr val="FFFF00"/>
                          </a:solidFill>
                          <a:effectLst/>
                          <a:latin typeface="Calibri" panose="020F0502020204030204" pitchFamily="34" charset="0"/>
                          <a:ea typeface="Calibri" panose="020F0502020204030204" pitchFamily="34" charset="0"/>
                          <a:cs typeface="Calibri" panose="020F0502020204030204" pitchFamily="34" charset="0"/>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000" b="1">
                          <a:solidFill>
                            <a:srgbClr val="FFFF00"/>
                          </a:solidFill>
                          <a:effectLst/>
                          <a:latin typeface="Calibri" panose="020F0502020204030204" pitchFamily="34" charset="0"/>
                          <a:ea typeface="Calibri" panose="020F0502020204030204" pitchFamily="34" charset="0"/>
                          <a:cs typeface="Calibri" panose="020F0502020204030204" pitchFamily="34" charset="0"/>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000">
                          <a:solidFill>
                            <a:srgbClr val="FFFF00"/>
                          </a:solidFill>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000">
                          <a:solidFill>
                            <a:srgbClr val="FFFF00"/>
                          </a:solidFill>
                          <a:effectLst/>
                          <a:latin typeface="Calibri" panose="020F0502020204030204" pitchFamily="34" charset="0"/>
                          <a:ea typeface="Calibri" panose="020F0502020204030204" pitchFamily="34" charset="0"/>
                          <a:cs typeface="0 Titr Bold"/>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841818245"/>
                  </a:ext>
                </a:extLst>
              </a:tr>
              <a:tr h="302228">
                <a:tc rowSpan="5">
                  <a:txBody>
                    <a:bodyPr/>
                    <a:lstStyle/>
                    <a:p>
                      <a:pPr marL="0" marR="0" algn="ct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B Nazanin" panose="00000400000000000000" pitchFamily="2" charset="-78"/>
                        </a:rPr>
                        <a:t>گروه قرمز تیره(سالمند بسیار پرخطر)</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a:txBody>
                    <a:bodyPr/>
                    <a:lstStyle/>
                    <a:p>
                      <a:pPr marL="0" marR="0" algn="ctr" rtl="1">
                        <a:lnSpc>
                          <a:spcPct val="107000"/>
                        </a:lnSpc>
                        <a:spcBef>
                          <a:spcPts val="0"/>
                        </a:spcBef>
                        <a:spcAft>
                          <a:spcPts val="0"/>
                        </a:spcAft>
                      </a:pPr>
                      <a:r>
                        <a:rPr lang="ar-SA" sz="1000" b="1">
                          <a:solidFill>
                            <a:srgbClr val="FFFFFF"/>
                          </a:solidFill>
                          <a:effectLst/>
                          <a:latin typeface="Calibri" panose="020F0502020204030204" pitchFamily="34" charset="0"/>
                          <a:ea typeface="Calibri" panose="020F0502020204030204" pitchFamily="34" charset="0"/>
                          <a:cs typeface="Cambria" panose="02040503050406030204" pitchFamily="18" charset="0"/>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a:txBody>
                    <a:bodyPr/>
                    <a:lstStyle/>
                    <a:p>
                      <a:pPr marL="0" marR="0" algn="ctr" rtl="1">
                        <a:lnSpc>
                          <a:spcPct val="107000"/>
                        </a:lnSpc>
                        <a:spcBef>
                          <a:spcPts val="0"/>
                        </a:spcBef>
                        <a:spcAft>
                          <a:spcPts val="0"/>
                        </a:spcAft>
                      </a:pPr>
                      <a:r>
                        <a:rPr lang="ar-SA" sz="1000" b="1">
                          <a:solidFill>
                            <a:srgbClr val="FFFFFF"/>
                          </a:solidFill>
                          <a:effectLst/>
                          <a:latin typeface="Calibri" panose="020F0502020204030204" pitchFamily="34" charset="0"/>
                          <a:ea typeface="Calibri" panose="020F0502020204030204" pitchFamily="34" charset="0"/>
                          <a:cs typeface="Cambria" panose="02040503050406030204" pitchFamily="18" charset="0"/>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a:txBody>
                    <a:bodyPr/>
                    <a:lstStyle/>
                    <a:p>
                      <a:pPr marL="0" marR="0" algn="ctr" rtl="1">
                        <a:lnSpc>
                          <a:spcPct val="107000"/>
                        </a:lnSpc>
                        <a:spcBef>
                          <a:spcPts val="0"/>
                        </a:spcBef>
                        <a:spcAft>
                          <a:spcPts val="0"/>
                        </a:spcAft>
                      </a:pPr>
                      <a:r>
                        <a:rPr lang="ar-SA" sz="1000" b="1">
                          <a:solidFill>
                            <a:srgbClr val="FFFFFF"/>
                          </a:solidFill>
                          <a:effectLst/>
                          <a:latin typeface="Calibri" panose="020F0502020204030204" pitchFamily="34" charset="0"/>
                          <a:ea typeface="Calibri" panose="020F0502020204030204" pitchFamily="34" charset="0"/>
                          <a:cs typeface="Cambria" panose="02040503050406030204" pitchFamily="18" charset="0"/>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a:txBody>
                    <a:bodyPr/>
                    <a:lstStyle/>
                    <a:p>
                      <a:pPr marL="0" marR="0" algn="ctr" rtl="1">
                        <a:lnSpc>
                          <a:spcPct val="107000"/>
                        </a:lnSpc>
                        <a:spcBef>
                          <a:spcPts val="0"/>
                        </a:spcBef>
                        <a:spcAft>
                          <a:spcPts val="0"/>
                        </a:spcAft>
                      </a:pPr>
                      <a:r>
                        <a:rPr lang="ar-SA" sz="1000" b="1">
                          <a:solidFill>
                            <a:srgbClr val="FFFFFF"/>
                          </a:solidFill>
                          <a:effectLst/>
                          <a:latin typeface="Times New Roman" panose="02020603050405020304" pitchFamily="18" charset="0"/>
                          <a:ea typeface="Calibri" panose="020F0502020204030204" pitchFamily="34" charset="0"/>
                          <a:cs typeface="B Nazanin" panose="00000400000000000000" pitchFamily="2" charset="-78"/>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a:txBody>
                    <a:bodyPr/>
                    <a:lstStyle/>
                    <a:p>
                      <a:pPr marL="0" marR="0" algn="ctr" rtl="1">
                        <a:lnSpc>
                          <a:spcPct val="107000"/>
                        </a:lnSpc>
                        <a:spcBef>
                          <a:spcPts val="0"/>
                        </a:spcBef>
                        <a:spcAft>
                          <a:spcPts val="0"/>
                        </a:spcAft>
                      </a:pPr>
                      <a:r>
                        <a:rPr lang="ar-SA" sz="1000" b="1">
                          <a:solidFill>
                            <a:srgbClr val="FFFFFF"/>
                          </a:solidFill>
                          <a:effectLst/>
                          <a:latin typeface="Times New Roman" panose="02020603050405020304" pitchFamily="18" charset="0"/>
                          <a:ea typeface="Calibri" panose="020F0502020204030204" pitchFamily="34" charset="0"/>
                          <a:cs typeface="B Nazanin" panose="00000400000000000000" pitchFamily="2" charset="-78"/>
                        </a:rPr>
                        <a:t>+</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extLst>
                  <a:ext uri="{0D108BD9-81ED-4DB2-BD59-A6C34878D82A}">
                    <a16:rowId xmlns:a16="http://schemas.microsoft.com/office/drawing/2014/main" val="3783229362"/>
                  </a:ext>
                </a:extLst>
              </a:tr>
              <a:tr h="281014">
                <a:tc vMerge="1">
                  <a:txBody>
                    <a:bodyPr/>
                    <a:lstStyle/>
                    <a:p>
                      <a:endParaRPr lang="en-US"/>
                    </a:p>
                  </a:txBody>
                  <a:tcPr/>
                </a:tc>
                <a:tc gridSpan="5">
                  <a:txBody>
                    <a:bodyPr/>
                    <a:lstStyle/>
                    <a:p>
                      <a:pPr marL="0" marR="0" algn="ctr" rtl="1">
                        <a:lnSpc>
                          <a:spcPct val="107000"/>
                        </a:lnSpc>
                        <a:spcBef>
                          <a:spcPts val="0"/>
                        </a:spcBef>
                        <a:spcAft>
                          <a:spcPts val="0"/>
                        </a:spcAft>
                      </a:pPr>
                      <a:r>
                        <a:rPr lang="ar-SA" sz="1200">
                          <a:effectLst/>
                          <a:latin typeface="Calibri" panose="020F0502020204030204" pitchFamily="34" charset="0"/>
                          <a:ea typeface="Calibri" panose="020F0502020204030204" pitchFamily="34" charset="0"/>
                          <a:cs typeface="B Nazanin" panose="00000400000000000000" pitchFamily="2" charset="-78"/>
                        </a:rPr>
                        <a:t>سالمندانی که دارای حداقل یک بیماری صعب العلاج هستند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70630951"/>
                  </a:ext>
                </a:extLst>
              </a:tr>
              <a:tr h="281014">
                <a:tc vMerge="1">
                  <a:txBody>
                    <a:bodyPr/>
                    <a:lstStyle/>
                    <a:p>
                      <a:endParaRPr lang="en-US"/>
                    </a:p>
                  </a:txBody>
                  <a:tcPr/>
                </a:tc>
                <a:tc gridSpan="5">
                  <a:txBody>
                    <a:bodyPr/>
                    <a:lstStyle/>
                    <a:p>
                      <a:pPr marL="0" marR="0" algn="ctr" rtl="1">
                        <a:lnSpc>
                          <a:spcPct val="107000"/>
                        </a:lnSpc>
                        <a:spcBef>
                          <a:spcPts val="0"/>
                        </a:spcBef>
                        <a:spcAft>
                          <a:spcPts val="0"/>
                        </a:spcAft>
                      </a:pPr>
                      <a:r>
                        <a:rPr lang="ar-SA" sz="1200">
                          <a:effectLst/>
                          <a:latin typeface="Calibri" panose="020F0502020204030204" pitchFamily="34" charset="0"/>
                          <a:ea typeface="Calibri" panose="020F0502020204030204" pitchFamily="34" charset="0"/>
                          <a:cs typeface="B Nazanin" panose="00000400000000000000" pitchFamily="2" charset="-78"/>
                        </a:rPr>
                        <a:t>سالمندان مشکوک و مثبت از نظر کوید-19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65475844"/>
                  </a:ext>
                </a:extLst>
              </a:tr>
              <a:tr h="281014">
                <a:tc vMerge="1">
                  <a:txBody>
                    <a:bodyPr/>
                    <a:lstStyle/>
                    <a:p>
                      <a:endParaRPr lang="en-US"/>
                    </a:p>
                  </a:txBody>
                  <a:tcPr/>
                </a:tc>
                <a:tc gridSpan="5">
                  <a:txBody>
                    <a:bodyPr/>
                    <a:lstStyle/>
                    <a:p>
                      <a:pPr marL="0" marR="0" algn="ctr" rtl="1">
                        <a:lnSpc>
                          <a:spcPct val="107000"/>
                        </a:lnSpc>
                        <a:spcBef>
                          <a:spcPts val="0"/>
                        </a:spcBef>
                        <a:spcAft>
                          <a:spcPts val="0"/>
                        </a:spcAft>
                      </a:pPr>
                      <a:r>
                        <a:rPr lang="ar-SA" sz="1200">
                          <a:effectLst/>
                          <a:latin typeface="Calibri" panose="020F0502020204030204" pitchFamily="34" charset="0"/>
                          <a:ea typeface="Calibri" panose="020F0502020204030204" pitchFamily="34" charset="0"/>
                          <a:cs typeface="B Nazanin" panose="00000400000000000000" pitchFamily="2" charset="-78"/>
                        </a:rPr>
                        <a:t>سالمندانی که یک فرد مثبت کوید-19 در خانواده یا تماس نزدیکشان وجود دارد</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21826406"/>
                  </a:ext>
                </a:extLst>
              </a:tr>
              <a:tr h="281014">
                <a:tc vMerge="1">
                  <a:txBody>
                    <a:bodyPr/>
                    <a:lstStyle/>
                    <a:p>
                      <a:endParaRPr lang="en-US"/>
                    </a:p>
                  </a:txBody>
                  <a:tcPr/>
                </a:tc>
                <a:tc gridSpan="5">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سالمندان ساکن در سرای سالمندان</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00537095"/>
                  </a:ext>
                </a:extLst>
              </a:tr>
            </a:tbl>
          </a:graphicData>
        </a:graphic>
      </p:graphicFrame>
    </p:spTree>
    <p:extLst>
      <p:ext uri="{BB962C8B-B14F-4D97-AF65-F5344CB8AC3E}">
        <p14:creationId xmlns:p14="http://schemas.microsoft.com/office/powerpoint/2010/main" val="3323009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461B8C92-F340-ED53-58FF-4EA6259952D1}"/>
              </a:ext>
            </a:extLst>
          </p:cNvPr>
          <p:cNvGraphicFramePr>
            <a:graphicFrameLocks noGrp="1"/>
          </p:cNvGraphicFramePr>
          <p:nvPr>
            <p:ph idx="1"/>
          </p:nvPr>
        </p:nvGraphicFramePr>
        <p:xfrm>
          <a:off x="601663" y="1597025"/>
          <a:ext cx="8085137" cy="48863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522797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AAD98BA5-55C6-190A-CD08-F5678D1CBF2E}"/>
              </a:ext>
            </a:extLst>
          </p:cNvPr>
          <p:cNvGraphicFramePr>
            <a:graphicFrameLocks noGrp="1"/>
          </p:cNvGraphicFramePr>
          <p:nvPr>
            <p:ph idx="1"/>
            <p:extLst>
              <p:ext uri="{D42A27DB-BD31-4B8C-83A1-F6EECF244321}">
                <p14:modId xmlns:p14="http://schemas.microsoft.com/office/powerpoint/2010/main" val="1544172278"/>
              </p:ext>
            </p:extLst>
          </p:nvPr>
        </p:nvGraphicFramePr>
        <p:xfrm>
          <a:off x="296261" y="1749245"/>
          <a:ext cx="8390540" cy="47341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254483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EC0433-38F2-ABA0-074B-6F1087F62D11}"/>
              </a:ext>
            </a:extLst>
          </p:cNvPr>
          <p:cNvSpPr>
            <a:spLocks noGrp="1"/>
          </p:cNvSpPr>
          <p:nvPr>
            <p:ph type="title"/>
          </p:nvPr>
        </p:nvSpPr>
        <p:spPr/>
        <p:txBody>
          <a:bodyPr>
            <a:normAutofit fontScale="90000"/>
          </a:bodyPr>
          <a:lstStyle/>
          <a:p>
            <a:pPr marL="6350" marR="114300" indent="-6350" rtl="1">
              <a:lnSpc>
                <a:spcPct val="107000"/>
              </a:lnSpc>
              <a:spcBef>
                <a:spcPts val="0"/>
              </a:spcBef>
              <a:spcAft>
                <a:spcPts val="790"/>
              </a:spcAft>
              <a:tabLst>
                <a:tab pos="4253865" algn="r"/>
              </a:tabLst>
            </a:pPr>
            <a:r>
              <a:rPr lang="ar-SA" sz="1800" b="1" dirty="0">
                <a:solidFill>
                  <a:srgbClr val="000000"/>
                </a:solidFill>
                <a:effectLst/>
                <a:latin typeface="B Titr" panose="00000700000000000000" pitchFamily="2" charset="-78"/>
                <a:ea typeface="B Titr" panose="00000700000000000000" pitchFamily="2" charset="-78"/>
                <a:cs typeface="B Titr" panose="00000700000000000000" pitchFamily="2" charset="-78"/>
              </a:rPr>
              <a:t>پوشش مراقبت سالمندان بسیار پرخطر </a:t>
            </a:r>
            <a:r>
              <a:rPr lang="fa-IR" sz="1800" b="1" dirty="0">
                <a:solidFill>
                  <a:srgbClr val="000000"/>
                </a:solidFill>
                <a:effectLst/>
                <a:latin typeface="Calibri" panose="020F0502020204030204" pitchFamily="34" charset="0"/>
                <a:ea typeface="B Titr" panose="00000700000000000000" pitchFamily="2" charset="-78"/>
                <a:cs typeface="B Titr" panose="00000700000000000000" pitchFamily="2" charset="-78"/>
              </a:rPr>
              <a:t>خانه های بهداشت </a:t>
            </a:r>
            <a:r>
              <a:rPr lang="ar-SA" sz="1800" b="1" dirty="0">
                <a:solidFill>
                  <a:srgbClr val="000000"/>
                </a:solidFill>
                <a:effectLst/>
                <a:latin typeface="B Titr" panose="00000700000000000000" pitchFamily="2" charset="-78"/>
                <a:ea typeface="B Titr" panose="00000700000000000000" pitchFamily="2" charset="-78"/>
                <a:cs typeface="B Titr" panose="00000700000000000000" pitchFamily="2" charset="-78"/>
              </a:rPr>
              <a:t> در  سال </a:t>
            </a:r>
            <a:r>
              <a:rPr lang="en-US" sz="1800" b="1" dirty="0">
                <a:solidFill>
                  <a:srgbClr val="000000"/>
                </a:solidFill>
                <a:effectLst/>
                <a:latin typeface="B Titr" panose="00000700000000000000" pitchFamily="2" charset="-78"/>
                <a:ea typeface="B Titr" panose="00000700000000000000" pitchFamily="2" charset="-78"/>
                <a:cs typeface="Arial" panose="020B0604020202020204" pitchFamily="34" charset="0"/>
              </a:rPr>
              <a:t>1402</a:t>
            </a:r>
            <a:r>
              <a:rPr lang="ar-SA" sz="1800" b="1" dirty="0">
                <a:solidFill>
                  <a:srgbClr val="000000"/>
                </a:solidFill>
                <a:effectLst/>
                <a:latin typeface="B Titr" panose="00000700000000000000" pitchFamily="2" charset="-78"/>
                <a:ea typeface="B Titr" panose="00000700000000000000" pitchFamily="2" charset="-78"/>
                <a:cs typeface="B Titr" panose="00000700000000000000" pitchFamily="2" charset="-78"/>
              </a:rPr>
              <a:t>: </a:t>
            </a:r>
            <a:r>
              <a:rPr lang="en-US" sz="1800" b="1" dirty="0">
                <a:solidFill>
                  <a:srgbClr val="000000"/>
                </a:solidFill>
                <a:effectLst/>
                <a:latin typeface="B Titr" panose="00000700000000000000" pitchFamily="2" charset="-78"/>
                <a:ea typeface="B Titr" panose="00000700000000000000" pitchFamily="2" charset="-78"/>
                <a:cs typeface="Arial" panose="020B0604020202020204" pitchFamily="34" charset="0"/>
              </a:rPr>
              <a:t>  </a:t>
            </a:r>
            <a:r>
              <a:rPr lang="fa-IR" sz="1800" b="1" dirty="0">
                <a:solidFill>
                  <a:srgbClr val="FF0000"/>
                </a:solidFill>
                <a:effectLst/>
                <a:latin typeface="B Titr" panose="00000700000000000000" pitchFamily="2" charset="-78"/>
                <a:ea typeface="B Titr" panose="00000700000000000000" pitchFamily="2" charset="-78"/>
                <a:cs typeface="B Titr" panose="00000700000000000000" pitchFamily="2" charset="-78"/>
              </a:rPr>
              <a:t>( هدف 100 درصد</a:t>
            </a:r>
            <a:r>
              <a:rPr lang="fa-IR" sz="1600" b="1" dirty="0">
                <a:solidFill>
                  <a:srgbClr val="FF0000"/>
                </a:solidFill>
                <a:effectLst/>
                <a:latin typeface="B Titr" panose="00000700000000000000" pitchFamily="2" charset="-78"/>
                <a:ea typeface="B Titr" panose="00000700000000000000" pitchFamily="2" charset="-78"/>
                <a:cs typeface="B Titr" panose="00000700000000000000" pitchFamily="2" charset="-78"/>
              </a:rPr>
              <a:t>)</a:t>
            </a:r>
            <a:br>
              <a:rPr lang="en-US" sz="44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graphicFrame>
        <p:nvGraphicFramePr>
          <p:cNvPr id="4" name="Content Placeholder 3">
            <a:extLst>
              <a:ext uri="{FF2B5EF4-FFF2-40B4-BE49-F238E27FC236}">
                <a16:creationId xmlns:a16="http://schemas.microsoft.com/office/drawing/2014/main" id="{AB654E2D-31E6-E310-CA06-C4B11D22CF73}"/>
              </a:ext>
            </a:extLst>
          </p:cNvPr>
          <p:cNvGraphicFramePr>
            <a:graphicFrameLocks noGrp="1"/>
          </p:cNvGraphicFramePr>
          <p:nvPr>
            <p:ph idx="1"/>
            <p:extLst>
              <p:ext uri="{D42A27DB-BD31-4B8C-83A1-F6EECF244321}">
                <p14:modId xmlns:p14="http://schemas.microsoft.com/office/powerpoint/2010/main" val="117295804"/>
              </p:ext>
            </p:extLst>
          </p:nvPr>
        </p:nvGraphicFramePr>
        <p:xfrm>
          <a:off x="601663" y="1633416"/>
          <a:ext cx="8085137" cy="5015865"/>
        </p:xfrm>
        <a:graphic>
          <a:graphicData uri="http://schemas.openxmlformats.org/drawingml/2006/table">
            <a:tbl>
              <a:tblPr rtl="1" firstRow="1" firstCol="1" bandRow="1"/>
              <a:tblGrid>
                <a:gridCol w="1517380">
                  <a:extLst>
                    <a:ext uri="{9D8B030D-6E8A-4147-A177-3AD203B41FA5}">
                      <a16:colId xmlns:a16="http://schemas.microsoft.com/office/drawing/2014/main" val="568124411"/>
                    </a:ext>
                  </a:extLst>
                </a:gridCol>
                <a:gridCol w="1517380">
                  <a:extLst>
                    <a:ext uri="{9D8B030D-6E8A-4147-A177-3AD203B41FA5}">
                      <a16:colId xmlns:a16="http://schemas.microsoft.com/office/drawing/2014/main" val="148157327"/>
                    </a:ext>
                  </a:extLst>
                </a:gridCol>
                <a:gridCol w="1457463">
                  <a:extLst>
                    <a:ext uri="{9D8B030D-6E8A-4147-A177-3AD203B41FA5}">
                      <a16:colId xmlns:a16="http://schemas.microsoft.com/office/drawing/2014/main" val="2442095659"/>
                    </a:ext>
                  </a:extLst>
                </a:gridCol>
                <a:gridCol w="1796457">
                  <a:extLst>
                    <a:ext uri="{9D8B030D-6E8A-4147-A177-3AD203B41FA5}">
                      <a16:colId xmlns:a16="http://schemas.microsoft.com/office/drawing/2014/main" val="2656820592"/>
                    </a:ext>
                  </a:extLst>
                </a:gridCol>
                <a:gridCol w="1796457">
                  <a:extLst>
                    <a:ext uri="{9D8B030D-6E8A-4147-A177-3AD203B41FA5}">
                      <a16:colId xmlns:a16="http://schemas.microsoft.com/office/drawing/2014/main" val="1712630255"/>
                    </a:ext>
                  </a:extLst>
                </a:gridCol>
              </a:tblGrid>
              <a:tr h="315539">
                <a:tc>
                  <a:txBody>
                    <a:bodyPr/>
                    <a:lstStyle/>
                    <a:p>
                      <a:pPr marL="0" marR="0" algn="ctr" rtl="1">
                        <a:lnSpc>
                          <a:spcPct val="107000"/>
                        </a:lnSpc>
                        <a:spcBef>
                          <a:spcPts val="0"/>
                        </a:spcBef>
                        <a:spcAft>
                          <a:spcPts val="0"/>
                        </a:spcAft>
                      </a:pPr>
                      <a:r>
                        <a:rPr lang="ar-SA"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مرکز</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marL="0" marR="0" algn="ctr" rtl="1">
                        <a:lnSpc>
                          <a:spcPct val="107000"/>
                        </a:lnSpc>
                        <a:spcBef>
                          <a:spcPts val="0"/>
                        </a:spcBef>
                        <a:spcAft>
                          <a:spcPts val="0"/>
                        </a:spcAft>
                      </a:pPr>
                      <a:r>
                        <a:rPr lang="ar-SA"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خانه</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marL="0" marR="0" algn="ctr" rtl="1">
                        <a:lnSpc>
                          <a:spcPct val="107000"/>
                        </a:lnSpc>
                        <a:spcBef>
                          <a:spcPts val="0"/>
                        </a:spcBef>
                        <a:spcAft>
                          <a:spcPts val="0"/>
                        </a:spcAft>
                      </a:pPr>
                      <a:r>
                        <a:rPr lang="ar-SA"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تعداد سالمند بسیار پرخطر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marL="0" marR="0" algn="ctr" rtl="1">
                        <a:lnSpc>
                          <a:spcPct val="107000"/>
                        </a:lnSpc>
                        <a:spcBef>
                          <a:spcPts val="0"/>
                        </a:spcBef>
                        <a:spcAft>
                          <a:spcPts val="0"/>
                        </a:spcAft>
                      </a:pPr>
                      <a:r>
                        <a:rPr lang="ar-SA"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تعدا د مراقبت خطرسنجی انجام شده جهت سالمند بسیار پرخطر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marL="0" marR="0" algn="ctr" rtl="1">
                        <a:lnSpc>
                          <a:spcPct val="107000"/>
                        </a:lnSpc>
                        <a:spcBef>
                          <a:spcPts val="0"/>
                        </a:spcBef>
                        <a:spcAft>
                          <a:spcPts val="0"/>
                        </a:spcAft>
                      </a:pPr>
                      <a:r>
                        <a:rPr lang="ar-SA"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درصدپوشش مراقبت سالمند بسیار پرخطر</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4281854847"/>
                  </a:ext>
                </a:extLst>
              </a:tr>
              <a:tr h="188494">
                <a:tc rowSpan="5">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حاج درویش حسین نباتی سعید آباد</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درب امامزاده ابراهیم</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2</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2</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2720049671"/>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سعیدآباد</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1699295021"/>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غرقه</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3</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2</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67</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120815996"/>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فقستان</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11</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2186069825"/>
                  </a:ext>
                </a:extLst>
              </a:tr>
              <a:tr h="177499">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ملازجان</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9</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9</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3321824185"/>
                  </a:ext>
                </a:extLst>
              </a:tr>
              <a:tr h="188494">
                <a:tc rowSpan="3">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حاج علی عظیمی</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رباط سرخ</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3</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2</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67</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2384678365"/>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قرغن</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2</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2</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98593319"/>
                  </a:ext>
                </a:extLst>
              </a:tr>
              <a:tr h="177499">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هنده</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ctr" rtl="0">
                        <a:lnSpc>
                          <a:spcPct val="107000"/>
                        </a:lnSpc>
                        <a:spcBef>
                          <a:spcPts val="0"/>
                        </a:spcBef>
                        <a:spcAft>
                          <a:spcPts val="0"/>
                        </a:spcAft>
                      </a:pPr>
                      <a:r>
                        <a:rPr lang="en-US" sz="12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7</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7</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137052008"/>
                  </a:ext>
                </a:extLst>
              </a:tr>
              <a:tr h="188494">
                <a:tc rowSpan="4">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رئوف</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تیکن</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8</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8</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1184160676"/>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در</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2</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0">
                        <a:lnSpc>
                          <a:spcPct val="107000"/>
                        </a:lnSpc>
                        <a:spcBef>
                          <a:spcPts val="0"/>
                        </a:spcBef>
                        <a:spcAft>
                          <a:spcPts val="0"/>
                        </a:spcAft>
                      </a:pPr>
                      <a:r>
                        <a:rPr lang="en-US" sz="12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2</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2563519839"/>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شرکت زراعی</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6</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5</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83</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1056208380"/>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وانشان</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7</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7</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3756739471"/>
                  </a:ext>
                </a:extLst>
              </a:tr>
              <a:tr h="177499">
                <a:tc rowSpan="4">
                  <a:txBody>
                    <a:bodyPr/>
                    <a:lstStyle/>
                    <a:p>
                      <a:pPr marL="0" marR="0" algn="ctr" rtl="1">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2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سراور</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زرنجان</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5</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0">
                        <a:lnSpc>
                          <a:spcPct val="107000"/>
                        </a:lnSpc>
                        <a:spcBef>
                          <a:spcPts val="0"/>
                        </a:spcBef>
                        <a:spcAft>
                          <a:spcPts val="0"/>
                        </a:spcAft>
                      </a:pPr>
                      <a:r>
                        <a:rPr lang="en-US" sz="12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4</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80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1074758599"/>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سرآور</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2</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2</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2745910412"/>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شادگان</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2065050796"/>
                  </a:ext>
                </a:extLst>
              </a:tr>
              <a:tr h="177499">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فاویان</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1018160264"/>
                  </a:ext>
                </a:extLst>
              </a:tr>
              <a:tr h="188494">
                <a:tc rowSpan="6">
                  <a:txBody>
                    <a:bodyPr/>
                    <a:lstStyle/>
                    <a:p>
                      <a:pPr marL="0" marR="0" algn="ctr" rtl="1">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2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گوگد</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اسفرنجان</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3</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3</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extLst>
                  <a:ext uri="{0D108BD9-81ED-4DB2-BD59-A6C34878D82A}">
                    <a16:rowId xmlns:a16="http://schemas.microsoft.com/office/drawing/2014/main" val="3356464769"/>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دستجرده</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3</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3</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extLst>
                  <a:ext uri="{0D108BD9-81ED-4DB2-BD59-A6C34878D82A}">
                    <a16:rowId xmlns:a16="http://schemas.microsoft.com/office/drawing/2014/main" val="4040175469"/>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رباط ملکی</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5</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5</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extLst>
                  <a:ext uri="{0D108BD9-81ED-4DB2-BD59-A6C34878D82A}">
                    <a16:rowId xmlns:a16="http://schemas.microsoft.com/office/drawing/2014/main" val="3732134625"/>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شید آباد</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9</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9</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extLst>
                  <a:ext uri="{0D108BD9-81ED-4DB2-BD59-A6C34878D82A}">
                    <a16:rowId xmlns:a16="http://schemas.microsoft.com/office/drawing/2014/main" val="409600039"/>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نیوان سوق</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8</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8</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extLst>
                  <a:ext uri="{0D108BD9-81ED-4DB2-BD59-A6C34878D82A}">
                    <a16:rowId xmlns:a16="http://schemas.microsoft.com/office/drawing/2014/main" val="1427491334"/>
                  </a:ext>
                </a:extLst>
              </a:tr>
              <a:tr h="188494">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نیوان نار</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2</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2</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100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extLst>
                  <a:ext uri="{0D108BD9-81ED-4DB2-BD59-A6C34878D82A}">
                    <a16:rowId xmlns:a16="http://schemas.microsoft.com/office/drawing/2014/main" val="3877365249"/>
                  </a:ext>
                </a:extLst>
              </a:tr>
              <a:tr h="188494">
                <a:tc gridSpan="2">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روستایی</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tc hMerge="1">
                  <a:txBody>
                    <a:bodyPr/>
                    <a:lstStyle/>
                    <a:p>
                      <a:endParaRPr lang="en-US"/>
                    </a:p>
                  </a:txBody>
                  <a:tcPr/>
                </a:tc>
                <a:tc>
                  <a:txBody>
                    <a:bodyPr/>
                    <a:lstStyle/>
                    <a:p>
                      <a:pPr marL="0" marR="0" algn="ctr" rtl="0">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119</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tc>
                  <a:txBody>
                    <a:bodyPr/>
                    <a:lstStyle/>
                    <a:p>
                      <a:pPr marL="0" marR="0" algn="ctr" rtl="0">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115</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tc>
                  <a:txBody>
                    <a:bodyPr/>
                    <a:lstStyle/>
                    <a:p>
                      <a:pPr marL="0" marR="0" algn="ctr" rtl="0">
                        <a:lnSpc>
                          <a:spcPct val="107000"/>
                        </a:lnSpc>
                        <a:spcBef>
                          <a:spcPts val="0"/>
                        </a:spcBef>
                        <a:spcAft>
                          <a:spcPts val="0"/>
                        </a:spcAft>
                      </a:pPr>
                      <a:r>
                        <a:rPr lang="ar-SA" sz="12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96.5</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extLst>
                  <a:ext uri="{0D108BD9-81ED-4DB2-BD59-A6C34878D82A}">
                    <a16:rowId xmlns:a16="http://schemas.microsoft.com/office/drawing/2014/main" val="1593992944"/>
                  </a:ext>
                </a:extLst>
              </a:tr>
              <a:tr h="193646">
                <a:tc gridSpan="2">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شهرستان</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tc hMerge="1">
                  <a:txBody>
                    <a:bodyPr/>
                    <a:lstStyle/>
                    <a:p>
                      <a:endParaRPr lang="en-US"/>
                    </a:p>
                  </a:txBody>
                  <a:tcPr/>
                </a:tc>
                <a:tc>
                  <a:txBody>
                    <a:bodyPr/>
                    <a:lstStyle/>
                    <a:p>
                      <a:pPr marL="0" marR="0" algn="ctr" rtl="0">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475</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328</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tc>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69</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7858" marR="6785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extLst>
                  <a:ext uri="{0D108BD9-81ED-4DB2-BD59-A6C34878D82A}">
                    <a16:rowId xmlns:a16="http://schemas.microsoft.com/office/drawing/2014/main" val="2977427234"/>
                  </a:ext>
                </a:extLst>
              </a:tr>
            </a:tbl>
          </a:graphicData>
        </a:graphic>
      </p:graphicFrame>
    </p:spTree>
    <p:extLst>
      <p:ext uri="{BB962C8B-B14F-4D97-AF65-F5344CB8AC3E}">
        <p14:creationId xmlns:p14="http://schemas.microsoft.com/office/powerpoint/2010/main" val="28096658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557C73F6-E5AD-0BDE-C5E1-CB30BABEB8C9}"/>
              </a:ext>
            </a:extLst>
          </p:cNvPr>
          <p:cNvGraphicFramePr>
            <a:graphicFrameLocks noGrp="1"/>
          </p:cNvGraphicFramePr>
          <p:nvPr>
            <p:ph idx="1"/>
            <p:extLst>
              <p:ext uri="{D42A27DB-BD31-4B8C-83A1-F6EECF244321}">
                <p14:modId xmlns:p14="http://schemas.microsoft.com/office/powerpoint/2010/main" val="2126981293"/>
              </p:ext>
            </p:extLst>
          </p:nvPr>
        </p:nvGraphicFramePr>
        <p:xfrm>
          <a:off x="448965" y="1901950"/>
          <a:ext cx="8237835" cy="4581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304748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B362C-417E-349F-0117-A83C749F36CE}"/>
              </a:ext>
            </a:extLst>
          </p:cNvPr>
          <p:cNvSpPr>
            <a:spLocks noGrp="1"/>
          </p:cNvSpPr>
          <p:nvPr>
            <p:ph type="title"/>
          </p:nvPr>
        </p:nvSpPr>
        <p:spPr/>
        <p:txBody>
          <a:bodyPr>
            <a:normAutofit/>
          </a:bodyPr>
          <a:lstStyle/>
          <a:p>
            <a:r>
              <a:rPr lang="ar-SA" sz="3600" b="1" dirty="0">
                <a:solidFill>
                  <a:srgbClr val="000000"/>
                </a:solidFill>
                <a:effectLst/>
                <a:latin typeface="B Titr" panose="00000700000000000000" pitchFamily="2" charset="-78"/>
                <a:ea typeface="B Titr" panose="00000700000000000000" pitchFamily="2" charset="-78"/>
                <a:cs typeface="B Titr" panose="00000700000000000000" pitchFamily="2" charset="-78"/>
              </a:rPr>
              <a:t> </a:t>
            </a:r>
            <a:r>
              <a:rPr lang="ar-SA" sz="1600" b="1" dirty="0">
                <a:solidFill>
                  <a:srgbClr val="000000"/>
                </a:solidFill>
                <a:effectLst/>
                <a:latin typeface="B Titr" panose="00000700000000000000" pitchFamily="2" charset="-78"/>
                <a:ea typeface="B Titr" panose="00000700000000000000" pitchFamily="2" charset="-78"/>
                <a:cs typeface="B Titr" panose="00000700000000000000" pitchFamily="2" charset="-78"/>
              </a:rPr>
              <a:t>پوشش مراقبت سالمندان بسیار پرخطر </a:t>
            </a:r>
            <a:r>
              <a:rPr lang="fa-IR" sz="1600" b="1" dirty="0">
                <a:solidFill>
                  <a:srgbClr val="000000"/>
                </a:solidFill>
                <a:effectLst/>
                <a:latin typeface="Calibri" panose="020F0502020204030204" pitchFamily="34" charset="0"/>
                <a:ea typeface="B Titr" panose="00000700000000000000" pitchFamily="2" charset="-78"/>
                <a:cs typeface="B Titr" panose="00000700000000000000" pitchFamily="2" charset="-78"/>
              </a:rPr>
              <a:t> پایگاه های شهری </a:t>
            </a:r>
            <a:r>
              <a:rPr lang="ar-SA" sz="1600" b="1" dirty="0">
                <a:solidFill>
                  <a:srgbClr val="000000"/>
                </a:solidFill>
                <a:effectLst/>
                <a:latin typeface="B Titr" panose="00000700000000000000" pitchFamily="2" charset="-78"/>
                <a:ea typeface="B Titr" panose="00000700000000000000" pitchFamily="2" charset="-78"/>
                <a:cs typeface="B Titr" panose="00000700000000000000" pitchFamily="2" charset="-78"/>
              </a:rPr>
              <a:t>در  سال</a:t>
            </a:r>
            <a:r>
              <a:rPr lang="fa-IR" sz="1600" b="1" dirty="0">
                <a:solidFill>
                  <a:srgbClr val="000000"/>
                </a:solidFill>
                <a:effectLst/>
                <a:latin typeface="B Titr" panose="00000700000000000000" pitchFamily="2" charset="-78"/>
                <a:ea typeface="B Titr" panose="00000700000000000000" pitchFamily="2" charset="-78"/>
                <a:cs typeface="B Titr" panose="00000700000000000000" pitchFamily="2" charset="-78"/>
              </a:rPr>
              <a:t> 1402 : </a:t>
            </a:r>
            <a:r>
              <a:rPr lang="fa-IR" sz="1600" b="1" dirty="0">
                <a:solidFill>
                  <a:srgbClr val="FF0000"/>
                </a:solidFill>
                <a:effectLst/>
                <a:latin typeface="B Titr" panose="00000700000000000000" pitchFamily="2" charset="-78"/>
                <a:ea typeface="B Titr" panose="00000700000000000000" pitchFamily="2" charset="-78"/>
                <a:cs typeface="B Titr" panose="00000700000000000000" pitchFamily="2" charset="-78"/>
              </a:rPr>
              <a:t>هدف 40 درصد</a:t>
            </a:r>
            <a:endParaRPr lang="en-US" dirty="0">
              <a:solidFill>
                <a:srgbClr val="FF0000"/>
              </a:solidFill>
            </a:endParaRPr>
          </a:p>
        </p:txBody>
      </p:sp>
      <p:graphicFrame>
        <p:nvGraphicFramePr>
          <p:cNvPr id="4" name="Content Placeholder 3">
            <a:extLst>
              <a:ext uri="{FF2B5EF4-FFF2-40B4-BE49-F238E27FC236}">
                <a16:creationId xmlns:a16="http://schemas.microsoft.com/office/drawing/2014/main" id="{4D81D109-FD69-ABDD-20DC-95C842D7038D}"/>
              </a:ext>
            </a:extLst>
          </p:cNvPr>
          <p:cNvGraphicFramePr>
            <a:graphicFrameLocks noGrp="1"/>
          </p:cNvGraphicFramePr>
          <p:nvPr>
            <p:ph idx="1"/>
            <p:extLst>
              <p:ext uri="{D42A27DB-BD31-4B8C-83A1-F6EECF244321}">
                <p14:modId xmlns:p14="http://schemas.microsoft.com/office/powerpoint/2010/main" val="1797720237"/>
              </p:ext>
            </p:extLst>
          </p:nvPr>
        </p:nvGraphicFramePr>
        <p:xfrm>
          <a:off x="591688" y="2360064"/>
          <a:ext cx="8085137" cy="4424282"/>
        </p:xfrm>
        <a:graphic>
          <a:graphicData uri="http://schemas.openxmlformats.org/drawingml/2006/table">
            <a:tbl>
              <a:tblPr rtl="1" firstRow="1" firstCol="1" bandRow="1"/>
              <a:tblGrid>
                <a:gridCol w="1038500">
                  <a:extLst>
                    <a:ext uri="{9D8B030D-6E8A-4147-A177-3AD203B41FA5}">
                      <a16:colId xmlns:a16="http://schemas.microsoft.com/office/drawing/2014/main" val="2745018145"/>
                    </a:ext>
                  </a:extLst>
                </a:gridCol>
                <a:gridCol w="1038500">
                  <a:extLst>
                    <a:ext uri="{9D8B030D-6E8A-4147-A177-3AD203B41FA5}">
                      <a16:colId xmlns:a16="http://schemas.microsoft.com/office/drawing/2014/main" val="803212307"/>
                    </a:ext>
                  </a:extLst>
                </a:gridCol>
                <a:gridCol w="939705">
                  <a:extLst>
                    <a:ext uri="{9D8B030D-6E8A-4147-A177-3AD203B41FA5}">
                      <a16:colId xmlns:a16="http://schemas.microsoft.com/office/drawing/2014/main" val="2497793280"/>
                    </a:ext>
                  </a:extLst>
                </a:gridCol>
                <a:gridCol w="2534216">
                  <a:extLst>
                    <a:ext uri="{9D8B030D-6E8A-4147-A177-3AD203B41FA5}">
                      <a16:colId xmlns:a16="http://schemas.microsoft.com/office/drawing/2014/main" val="2486423642"/>
                    </a:ext>
                  </a:extLst>
                </a:gridCol>
                <a:gridCol w="2534216">
                  <a:extLst>
                    <a:ext uri="{9D8B030D-6E8A-4147-A177-3AD203B41FA5}">
                      <a16:colId xmlns:a16="http://schemas.microsoft.com/office/drawing/2014/main" val="2147397146"/>
                    </a:ext>
                  </a:extLst>
                </a:gridCol>
              </a:tblGrid>
              <a:tr h="511197">
                <a:tc>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مرکز</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پایگاه</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تعداد سالمند بسیار پرخطر</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تعدا د مراقبت خطرسنجی انجام شده جهت سالمند بسیار پرخطر</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درصدپوشش مراقبت سالمند بسیار پرخطر</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99626571"/>
                  </a:ext>
                </a:extLst>
              </a:tr>
              <a:tr h="240789">
                <a:tc rowSpan="2">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مهدی  صحت</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مهدی  صحت</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68</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41</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60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91985826"/>
                  </a:ext>
                </a:extLst>
              </a:tr>
              <a:tr h="240789">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ابن سینا</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58</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38</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65.5</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9737827"/>
                  </a:ext>
                </a:extLst>
              </a:tr>
              <a:tr h="240789">
                <a:tc rowSpan="2">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رئوف</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رئوف</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43</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19</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1">
                        <a:lnSpc>
                          <a:spcPct val="107000"/>
                        </a:lnSpc>
                        <a:spcBef>
                          <a:spcPts val="0"/>
                        </a:spcBef>
                        <a:spcAft>
                          <a:spcPts val="0"/>
                        </a:spcAft>
                      </a:pPr>
                      <a:r>
                        <a:rPr lang="en-US"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44.2</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extLst>
                  <a:ext uri="{0D108BD9-81ED-4DB2-BD59-A6C34878D82A}">
                    <a16:rowId xmlns:a16="http://schemas.microsoft.com/office/drawing/2014/main" val="1481325280"/>
                  </a:ext>
                </a:extLst>
              </a:tr>
              <a:tr h="240789">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ابلولان</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4</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3</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tc>
                  <a:txBody>
                    <a:bodyPr/>
                    <a:lstStyle/>
                    <a:p>
                      <a:pPr marL="0" marR="0" algn="ctr" rtl="1">
                        <a:lnSpc>
                          <a:spcPct val="107000"/>
                        </a:lnSpc>
                        <a:spcBef>
                          <a:spcPts val="0"/>
                        </a:spcBef>
                        <a:spcAft>
                          <a:spcPts val="0"/>
                        </a:spcAft>
                      </a:pPr>
                      <a:r>
                        <a:rPr lang="en-US"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75</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DDFE5"/>
                    </a:solidFill>
                  </a:tcPr>
                </a:tc>
                <a:extLst>
                  <a:ext uri="{0D108BD9-81ED-4DB2-BD59-A6C34878D82A}">
                    <a16:rowId xmlns:a16="http://schemas.microsoft.com/office/drawing/2014/main" val="1051190809"/>
                  </a:ext>
                </a:extLst>
              </a:tr>
              <a:tr h="240789">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گوگد</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گوگد</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38</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18</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marL="0" marR="0" algn="ctr" rtl="1">
                        <a:lnSpc>
                          <a:spcPct val="107000"/>
                        </a:lnSpc>
                        <a:spcBef>
                          <a:spcPts val="0"/>
                        </a:spcBef>
                        <a:spcAft>
                          <a:spcPts val="0"/>
                        </a:spcAft>
                      </a:pPr>
                      <a:r>
                        <a:rPr lang="en-US"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47.4</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796899654"/>
                  </a:ext>
                </a:extLst>
              </a:tr>
              <a:tr h="240789">
                <a:tc rowSpan="2">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حاج علی عظیمی</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E3C"/>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حاج علی عظیمی</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E3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23</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E3C"/>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E3C"/>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43.4</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E3C"/>
                    </a:solidFill>
                  </a:tcPr>
                </a:tc>
                <a:extLst>
                  <a:ext uri="{0D108BD9-81ED-4DB2-BD59-A6C34878D82A}">
                    <a16:rowId xmlns:a16="http://schemas.microsoft.com/office/drawing/2014/main" val="3295773855"/>
                  </a:ext>
                </a:extLst>
              </a:tr>
              <a:tr h="240789">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مهندس تاجداری</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E3C"/>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61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E3C"/>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41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E3C"/>
                    </a:solidFill>
                  </a:tcPr>
                </a:tc>
                <a:tc>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67.2</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E3C"/>
                    </a:solidFill>
                  </a:tcPr>
                </a:tc>
                <a:extLst>
                  <a:ext uri="{0D108BD9-81ED-4DB2-BD59-A6C34878D82A}">
                    <a16:rowId xmlns:a16="http://schemas.microsoft.com/office/drawing/2014/main" val="66276836"/>
                  </a:ext>
                </a:extLst>
              </a:tr>
              <a:tr h="240789">
                <a:tc rowSpan="3">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مهدی  صحت</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حاج صادق مقدسی</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10</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4</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tc>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40</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extLst>
                  <a:ext uri="{0D108BD9-81ED-4DB2-BD59-A6C34878D82A}">
                    <a16:rowId xmlns:a16="http://schemas.microsoft.com/office/drawing/2014/main" val="1131714452"/>
                  </a:ext>
                </a:extLst>
              </a:tr>
              <a:tr h="240789">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اسفنجه</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4</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3</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tc>
                  <a:txBody>
                    <a:bodyPr/>
                    <a:lstStyle/>
                    <a:p>
                      <a:pPr marL="0" marR="0" algn="ctr" rtl="1">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75</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extLst>
                  <a:ext uri="{0D108BD9-81ED-4DB2-BD59-A6C34878D82A}">
                    <a16:rowId xmlns:a16="http://schemas.microsoft.com/office/drawing/2014/main" val="2413029621"/>
                  </a:ext>
                </a:extLst>
              </a:tr>
              <a:tr h="240789">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حسن حافظ</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4</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3</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tc>
                  <a:txBody>
                    <a:bodyPr/>
                    <a:lstStyle/>
                    <a:p>
                      <a:pPr marL="0" marR="0" algn="ctr" rtl="1">
                        <a:lnSpc>
                          <a:spcPct val="107000"/>
                        </a:lnSpc>
                        <a:spcBef>
                          <a:spcPts val="0"/>
                        </a:spcBef>
                        <a:spcAft>
                          <a:spcPts val="0"/>
                        </a:spcAft>
                      </a:pPr>
                      <a:r>
                        <a:rPr lang="en-US"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75</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3FF"/>
                    </a:solidFill>
                  </a:tcPr>
                </a:tc>
                <a:extLst>
                  <a:ext uri="{0D108BD9-81ED-4DB2-BD59-A6C34878D82A}">
                    <a16:rowId xmlns:a16="http://schemas.microsoft.com/office/drawing/2014/main" val="634036700"/>
                  </a:ext>
                </a:extLst>
              </a:tr>
              <a:tr h="240789">
                <a:tc rowSpan="3">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گلشهر</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حاج علی جمالی گلشهر</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tc>
                  <a:txBody>
                    <a:bodyPr/>
                    <a:lstStyle/>
                    <a:p>
                      <a:pPr marL="0" marR="0" algn="ctr" rtl="1">
                        <a:lnSpc>
                          <a:spcPct val="107000"/>
                        </a:lnSpc>
                        <a:spcBef>
                          <a:spcPts val="0"/>
                        </a:spcBef>
                        <a:spcAft>
                          <a:spcPts val="0"/>
                        </a:spcAft>
                      </a:pPr>
                      <a:r>
                        <a:rPr lang="en-US"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100</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extLst>
                  <a:ext uri="{0D108BD9-81ED-4DB2-BD59-A6C34878D82A}">
                    <a16:rowId xmlns:a16="http://schemas.microsoft.com/office/drawing/2014/main" val="969055402"/>
                  </a:ext>
                </a:extLst>
              </a:tr>
              <a:tr h="240789">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فیلاخص</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tc>
                  <a:txBody>
                    <a:bodyPr/>
                    <a:lstStyle/>
                    <a:p>
                      <a:pPr marL="0" marR="0" algn="ctr" rtl="1">
                        <a:lnSpc>
                          <a:spcPct val="107000"/>
                        </a:lnSpc>
                        <a:spcBef>
                          <a:spcPts val="0"/>
                        </a:spcBef>
                        <a:spcAft>
                          <a:spcPts val="0"/>
                        </a:spcAft>
                      </a:pPr>
                      <a:r>
                        <a:rPr lang="en-US"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100</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extLst>
                  <a:ext uri="{0D108BD9-81ED-4DB2-BD59-A6C34878D82A}">
                    <a16:rowId xmlns:a16="http://schemas.microsoft.com/office/drawing/2014/main" val="1673057291"/>
                  </a:ext>
                </a:extLst>
              </a:tr>
              <a:tr h="240789">
                <a:tc v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پایگاه گلشهر</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41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tc>
                  <a:txBody>
                    <a:bodyPr/>
                    <a:lstStyle/>
                    <a:p>
                      <a:pPr marL="0" marR="0" algn="ctr" rtl="0">
                        <a:lnSpc>
                          <a:spcPct val="107000"/>
                        </a:lnSpc>
                        <a:spcBef>
                          <a:spcPts val="0"/>
                        </a:spcBef>
                        <a:spcAft>
                          <a:spcPts val="0"/>
                        </a:spcAft>
                      </a:pPr>
                      <a:r>
                        <a:rPr lang="en-US"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31</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tc>
                  <a:txBody>
                    <a:bodyPr/>
                    <a:lstStyle/>
                    <a:p>
                      <a:pPr marL="0" marR="0" algn="ctr" rtl="1">
                        <a:lnSpc>
                          <a:spcPct val="107000"/>
                        </a:lnSpc>
                        <a:spcBef>
                          <a:spcPts val="0"/>
                        </a:spcBef>
                        <a:spcAft>
                          <a:spcPts val="0"/>
                        </a:spcAft>
                      </a:pPr>
                      <a:r>
                        <a:rPr lang="en-US"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75.6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1C9AA"/>
                    </a:solidFill>
                  </a:tcPr>
                </a:tc>
                <a:extLst>
                  <a:ext uri="{0D108BD9-81ED-4DB2-BD59-A6C34878D82A}">
                    <a16:rowId xmlns:a16="http://schemas.microsoft.com/office/drawing/2014/main" val="1015050381"/>
                  </a:ext>
                </a:extLst>
              </a:tr>
              <a:tr h="240789">
                <a:tc gridSpan="2">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شهری</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tc h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356</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213</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tc>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62.3</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extLst>
                  <a:ext uri="{0D108BD9-81ED-4DB2-BD59-A6C34878D82A}">
                    <a16:rowId xmlns:a16="http://schemas.microsoft.com/office/drawing/2014/main" val="1733144258"/>
                  </a:ext>
                </a:extLst>
              </a:tr>
              <a:tr h="240789">
                <a:tc gridSpan="2">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شهرستان</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tc hMerge="1">
                  <a:txBody>
                    <a:bodyPr/>
                    <a:lstStyle/>
                    <a:p>
                      <a:endParaRPr lang="en-US"/>
                    </a:p>
                  </a:txBody>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475</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tc>
                  <a:txBody>
                    <a:bodyPr/>
                    <a:lstStyle/>
                    <a:p>
                      <a:pPr marL="0" marR="0" algn="ctr" rtl="1">
                        <a:lnSpc>
                          <a:spcPct val="107000"/>
                        </a:lnSpc>
                        <a:spcBef>
                          <a:spcPts val="0"/>
                        </a:spcBef>
                        <a:spcAft>
                          <a:spcPts val="0"/>
                        </a:spcAft>
                      </a:pPr>
                      <a:r>
                        <a:rPr lang="ar-SA" sz="1200" b="1">
                          <a:solidFill>
                            <a:srgbClr val="000000"/>
                          </a:solidFill>
                          <a:effectLst/>
                          <a:latin typeface="Calibri" panose="020F0502020204030204" pitchFamily="34" charset="0"/>
                          <a:ea typeface="Calibri" panose="020F0502020204030204" pitchFamily="34" charset="0"/>
                          <a:cs typeface="B Nazanin" panose="00000400000000000000" pitchFamily="2" charset="-78"/>
                        </a:rPr>
                        <a:t>328</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tc>
                  <a: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69</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49627" marR="496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474"/>
                    </a:solidFill>
                  </a:tcPr>
                </a:tc>
                <a:extLst>
                  <a:ext uri="{0D108BD9-81ED-4DB2-BD59-A6C34878D82A}">
                    <a16:rowId xmlns:a16="http://schemas.microsoft.com/office/drawing/2014/main" val="3954948588"/>
                  </a:ext>
                </a:extLst>
              </a:tr>
            </a:tbl>
          </a:graphicData>
        </a:graphic>
      </p:graphicFrame>
    </p:spTree>
    <p:extLst>
      <p:ext uri="{BB962C8B-B14F-4D97-AF65-F5344CB8AC3E}">
        <p14:creationId xmlns:p14="http://schemas.microsoft.com/office/powerpoint/2010/main" val="12738296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E7797DF-A38B-DCCE-9FC9-5EFD39378937}"/>
              </a:ext>
            </a:extLst>
          </p:cNvPr>
          <p:cNvGraphicFramePr>
            <a:graphicFrameLocks noGrp="1"/>
          </p:cNvGraphicFramePr>
          <p:nvPr>
            <p:ph idx="1"/>
            <p:extLst>
              <p:ext uri="{D42A27DB-BD31-4B8C-83A1-F6EECF244321}">
                <p14:modId xmlns:p14="http://schemas.microsoft.com/office/powerpoint/2010/main" val="1352314042"/>
              </p:ext>
            </p:extLst>
          </p:nvPr>
        </p:nvGraphicFramePr>
        <p:xfrm>
          <a:off x="296261" y="2054655"/>
          <a:ext cx="8398774" cy="442869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260722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2D23F-7AEC-A5A3-946B-41DEC6E92561}"/>
              </a:ext>
            </a:extLst>
          </p:cNvPr>
          <p:cNvSpPr>
            <a:spLocks noGrp="1"/>
          </p:cNvSpPr>
          <p:nvPr>
            <p:ph type="title"/>
          </p:nvPr>
        </p:nvSpPr>
        <p:spPr/>
        <p:txBody>
          <a:bodyPr>
            <a:normAutofit fontScale="90000"/>
          </a:bodyPr>
          <a:lstStyle/>
          <a:p>
            <a:pPr marL="0" marR="0" rtl="1">
              <a:lnSpc>
                <a:spcPct val="111000"/>
              </a:lnSpc>
              <a:spcBef>
                <a:spcPts val="0"/>
              </a:spcBef>
              <a:spcAft>
                <a:spcPts val="855"/>
              </a:spcAft>
            </a:pPr>
            <a:r>
              <a:rPr lang="ar-SA" sz="2000" b="1" dirty="0">
                <a:solidFill>
                  <a:schemeClr val="tx1"/>
                </a:solidFill>
                <a:effectLst/>
                <a:latin typeface="B Titr" panose="00000700000000000000" pitchFamily="2" charset="-78"/>
                <a:ea typeface="B Titr" panose="00000700000000000000" pitchFamily="2" charset="-78"/>
                <a:cs typeface="B Titr" panose="00000700000000000000" pitchFamily="2" charset="-78"/>
              </a:rPr>
              <a:t>پوشش مراقبت </a:t>
            </a:r>
            <a:r>
              <a:rPr lang="ar-SA" sz="2000" b="1" dirty="0">
                <a:solidFill>
                  <a:srgbClr val="FF0000"/>
                </a:solidFill>
                <a:effectLst/>
                <a:latin typeface="B Titr" panose="00000700000000000000" pitchFamily="2" charset="-78"/>
                <a:ea typeface="B Titr" panose="00000700000000000000" pitchFamily="2" charset="-78"/>
                <a:cs typeface="B Titr" panose="00000700000000000000" pitchFamily="2" charset="-78"/>
              </a:rPr>
              <a:t>پزشک</a:t>
            </a:r>
            <a:r>
              <a:rPr lang="ar-SA" sz="2000" b="1" dirty="0">
                <a:solidFill>
                  <a:schemeClr val="tx1"/>
                </a:solidFill>
                <a:effectLst/>
                <a:latin typeface="B Titr" panose="00000700000000000000" pitchFamily="2" charset="-78"/>
                <a:ea typeface="B Titr" panose="00000700000000000000" pitchFamily="2" charset="-78"/>
                <a:cs typeface="B Titr" panose="00000700000000000000" pitchFamily="2" charset="-78"/>
              </a:rPr>
              <a:t> از نظر آیتم افسردگی به تفکیک مراکز محیطی:</a:t>
            </a:r>
            <a:br>
              <a:rPr lang="en-US" sz="32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graphicFrame>
        <p:nvGraphicFramePr>
          <p:cNvPr id="6" name="Content Placeholder 5">
            <a:extLst>
              <a:ext uri="{FF2B5EF4-FFF2-40B4-BE49-F238E27FC236}">
                <a16:creationId xmlns:a16="http://schemas.microsoft.com/office/drawing/2014/main" id="{19A11967-E67E-06BF-3F65-5F21BFCBD746}"/>
              </a:ext>
            </a:extLst>
          </p:cNvPr>
          <p:cNvGraphicFramePr>
            <a:graphicFrameLocks noGrp="1"/>
          </p:cNvGraphicFramePr>
          <p:nvPr>
            <p:ph idx="1"/>
            <p:extLst>
              <p:ext uri="{D42A27DB-BD31-4B8C-83A1-F6EECF244321}">
                <p14:modId xmlns:p14="http://schemas.microsoft.com/office/powerpoint/2010/main" val="1756275486"/>
              </p:ext>
            </p:extLst>
          </p:nvPr>
        </p:nvGraphicFramePr>
        <p:xfrm>
          <a:off x="601213" y="2360065"/>
          <a:ext cx="7635554" cy="3359511"/>
        </p:xfrm>
        <a:graphic>
          <a:graphicData uri="http://schemas.openxmlformats.org/drawingml/2006/table">
            <a:tbl>
              <a:tblPr firstRow="1" firstCol="1" bandRow="1"/>
              <a:tblGrid>
                <a:gridCol w="2303929">
                  <a:extLst>
                    <a:ext uri="{9D8B030D-6E8A-4147-A177-3AD203B41FA5}">
                      <a16:colId xmlns:a16="http://schemas.microsoft.com/office/drawing/2014/main" val="2436583043"/>
                    </a:ext>
                  </a:extLst>
                </a:gridCol>
                <a:gridCol w="2989192">
                  <a:extLst>
                    <a:ext uri="{9D8B030D-6E8A-4147-A177-3AD203B41FA5}">
                      <a16:colId xmlns:a16="http://schemas.microsoft.com/office/drawing/2014/main" val="2643342063"/>
                    </a:ext>
                  </a:extLst>
                </a:gridCol>
                <a:gridCol w="1307103">
                  <a:extLst>
                    <a:ext uri="{9D8B030D-6E8A-4147-A177-3AD203B41FA5}">
                      <a16:colId xmlns:a16="http://schemas.microsoft.com/office/drawing/2014/main" val="2627513977"/>
                    </a:ext>
                  </a:extLst>
                </a:gridCol>
                <a:gridCol w="1035330">
                  <a:extLst>
                    <a:ext uri="{9D8B030D-6E8A-4147-A177-3AD203B41FA5}">
                      <a16:colId xmlns:a16="http://schemas.microsoft.com/office/drawing/2014/main" val="3986374864"/>
                    </a:ext>
                  </a:extLst>
                </a:gridCol>
              </a:tblGrid>
              <a:tr h="247235">
                <a:tc gridSpan="2">
                  <a:txBody>
                    <a:bodyPr/>
                    <a:lstStyle/>
                    <a:p>
                      <a:pPr marL="0" marR="1609090" algn="ctr" rtl="1">
                        <a:lnSpc>
                          <a:spcPct val="106000"/>
                        </a:lnSpc>
                        <a:spcBef>
                          <a:spcPts val="0"/>
                        </a:spcBef>
                        <a:spcAft>
                          <a:spcPts val="0"/>
                        </a:spcAft>
                      </a:pPr>
                      <a:r>
                        <a:rPr lang="ar-SA" sz="1200" b="1" kern="1200" dirty="0">
                          <a:solidFill>
                            <a:srgbClr val="FF0000"/>
                          </a:solidFill>
                          <a:effectLst/>
                          <a:latin typeface="B Titr" panose="00000700000000000000" pitchFamily="2" charset="-78"/>
                          <a:ea typeface="B Titr" panose="00000700000000000000" pitchFamily="2" charset="-78"/>
                          <a:cs typeface="B Titr" panose="00000700000000000000" pitchFamily="2" charset="-78"/>
                        </a:rPr>
                        <a:t>درصد مراقبت از نظر افسردگی</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lnL w="12700" cmpd="sng">
                      <a:noFill/>
                      <a:prstDash val="solid"/>
                    </a:lnL>
                  </a:tcPr>
                </a:tc>
                <a:tc>
                  <a:txBody>
                    <a:bodyPr/>
                    <a:lstStyle/>
                    <a:p>
                      <a:pPr algn="r">
                        <a:lnSpc>
                          <a:spcPct val="107000"/>
                        </a:lnSpc>
                      </a:pPr>
                      <a:endParaRPr lang="en-US" sz="1100" kern="100">
                        <a:effectLst/>
                        <a:latin typeface="Calibri" panose="020F0502020204030204" pitchFamily="34" charset="0"/>
                        <a:cs typeface="Arial" panose="020B0604020202020204" pitchFamily="34" charset="0"/>
                      </a:endParaRPr>
                    </a:p>
                  </a:txBody>
                  <a:tcPr marL="10160" marR="73025" marT="254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64135" algn="ctr" defTabSz="914400" rtl="1" eaLnBrk="1" latinLnBrk="0" hangingPunct="1">
                        <a:lnSpc>
                          <a:spcPct val="106000"/>
                        </a:lnSpc>
                        <a:spcBef>
                          <a:spcPts val="0"/>
                        </a:spcBef>
                        <a:spcAft>
                          <a:spcPts val="0"/>
                        </a:spcAft>
                      </a:pPr>
                      <a:r>
                        <a:rPr lang="ar-SA" sz="1200" b="1"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نام مرکز</a:t>
                      </a:r>
                      <a:endParaRPr lang="en-US" sz="1200" b="1" kern="1200" dirty="0">
                        <a:solidFill>
                          <a:srgbClr val="000000"/>
                        </a:solidFill>
                        <a:effectLst/>
                        <a:latin typeface="Calibri" panose="020F0502020204030204" pitchFamily="34" charset="0"/>
                        <a:ea typeface="Calibri" panose="020F0502020204030204" pitchFamily="34" charset="0"/>
                        <a:cs typeface="B Titr" panose="00000700000000000000" pitchFamily="2" charset="-78"/>
                      </a:endParaRPr>
                    </a:p>
                  </a:txBody>
                  <a:tcPr marL="10160" marR="73025" marT="25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7056478"/>
                  </a:ext>
                </a:extLst>
              </a:tr>
              <a:tr h="469462">
                <a:tc>
                  <a:txBody>
                    <a:bodyPr/>
                    <a:lstStyle/>
                    <a:p>
                      <a:pPr marL="0" marR="365760" algn="ctr" rtl="1">
                        <a:lnSpc>
                          <a:spcPct val="106000"/>
                        </a:lnSpc>
                        <a:spcBef>
                          <a:spcPts val="0"/>
                        </a:spcBef>
                        <a:spcAft>
                          <a:spcPts val="0"/>
                        </a:spcAft>
                      </a:pPr>
                      <a:r>
                        <a:rPr lang="ar-SA" sz="1100" b="1" kern="1200" dirty="0">
                          <a:solidFill>
                            <a:srgbClr val="000000"/>
                          </a:solidFill>
                          <a:effectLst/>
                          <a:cs typeface="B Titr" panose="00000700000000000000" pitchFamily="2" charset="-78"/>
                        </a:rPr>
                        <a:t>درصد  مراقبت انجام شده در</a:t>
                      </a:r>
                      <a:r>
                        <a:rPr lang="fa-IR" sz="1100" b="1" kern="1200" dirty="0">
                          <a:solidFill>
                            <a:srgbClr val="000000"/>
                          </a:solidFill>
                          <a:effectLst/>
                          <a:cs typeface="B Titr" panose="00000700000000000000" pitchFamily="2" charset="-78"/>
                        </a:rPr>
                        <a:t> کل سال 1401</a:t>
                      </a:r>
                      <a:endParaRPr lang="en-US" sz="1100" kern="100" dirty="0">
                        <a:effectLst/>
                        <a:latin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marL="0" marR="365760" algn="ctr" rtl="1">
                        <a:lnSpc>
                          <a:spcPct val="106000"/>
                        </a:lnSpc>
                        <a:spcBef>
                          <a:spcPts val="0"/>
                        </a:spcBef>
                        <a:spcAft>
                          <a:spcPts val="0"/>
                        </a:spcAft>
                      </a:pPr>
                      <a:r>
                        <a:rPr lang="ar-SA" sz="1200" b="1"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درصد  مراقبت انجام شده در </a:t>
                      </a:r>
                      <a:r>
                        <a:rPr lang="fa-IR" sz="1200" b="1"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 کل</a:t>
                      </a:r>
                      <a:r>
                        <a:rPr lang="ar-SA" sz="1200" b="1"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 سال </a:t>
                      </a:r>
                      <a:r>
                        <a:rPr lang="en-US" sz="1200" b="1" kern="1200" dirty="0">
                          <a:solidFill>
                            <a:srgbClr val="000000"/>
                          </a:solidFill>
                          <a:effectLst/>
                          <a:latin typeface="B Titr" panose="00000700000000000000" pitchFamily="2" charset="-78"/>
                          <a:ea typeface="B Titr" panose="00000700000000000000" pitchFamily="2" charset="-78"/>
                          <a:cs typeface="Arial" panose="020B0604020202020204" pitchFamily="34" charset="0"/>
                        </a:rPr>
                        <a:t>1402</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marR="64135" algn="ctr" defTabSz="914400" rtl="1" eaLnBrk="1" latinLnBrk="0" hangingPunct="1">
                        <a:lnSpc>
                          <a:spcPct val="106000"/>
                        </a:lnSpc>
                        <a:spcBef>
                          <a:spcPts val="0"/>
                        </a:spcBef>
                        <a:spcAft>
                          <a:spcPts val="0"/>
                        </a:spcAft>
                      </a:pPr>
                      <a:r>
                        <a:rPr lang="fa-IR" sz="1200" b="1" kern="1200" dirty="0">
                          <a:solidFill>
                            <a:srgbClr val="000000"/>
                          </a:solidFill>
                          <a:effectLst/>
                          <a:latin typeface="Calibri" panose="020F0502020204030204" pitchFamily="34" charset="0"/>
                          <a:ea typeface="Calibri" panose="020F0502020204030204" pitchFamily="34" charset="0"/>
                          <a:cs typeface="B Titr" panose="00000700000000000000" pitchFamily="2" charset="-78"/>
                        </a:rPr>
                        <a:t>هدف در سال 1402</a:t>
                      </a:r>
                      <a:endParaRPr lang="en-US" sz="1200" b="1" kern="1200" dirty="0">
                        <a:solidFill>
                          <a:srgbClr val="000000"/>
                        </a:solidFill>
                        <a:effectLst/>
                        <a:latin typeface="Calibri" panose="020F0502020204030204" pitchFamily="34" charset="0"/>
                        <a:ea typeface="Calibri" panose="020F0502020204030204" pitchFamily="34" charset="0"/>
                        <a:cs typeface="B Titr" panose="00000700000000000000" pitchFamily="2" charset="-78"/>
                      </a:endParaRPr>
                    </a:p>
                  </a:txBody>
                  <a:tcPr marL="10160" marR="73025" marT="25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383836086"/>
                  </a:ext>
                </a:extLst>
              </a:tr>
              <a:tr h="288724">
                <a:tc>
                  <a:txBody>
                    <a:bodyPr/>
                    <a:lstStyle/>
                    <a:p>
                      <a:pPr marL="0" marR="8890" algn="ctr" rtl="1">
                        <a:lnSpc>
                          <a:spcPct val="106000"/>
                        </a:lnSpc>
                        <a:spcBef>
                          <a:spcPts val="0"/>
                        </a:spcBef>
                        <a:spcAft>
                          <a:spcPts val="0"/>
                        </a:spcAft>
                      </a:pPr>
                      <a:r>
                        <a:rPr lang="ar-SA" sz="1100" kern="1200" dirty="0">
                          <a:solidFill>
                            <a:srgbClr val="000000"/>
                          </a:solidFill>
                          <a:effectLst/>
                          <a:cs typeface="B Titr" panose="00000700000000000000" pitchFamily="2" charset="-78"/>
                        </a:rPr>
                        <a:t>21.5</a:t>
                      </a:r>
                      <a:endParaRPr lang="en-US" sz="1100" kern="100" dirty="0">
                        <a:effectLst/>
                        <a:latin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marL="0" marR="8890" algn="ctr" rtl="1">
                        <a:lnSpc>
                          <a:spcPct val="106000"/>
                        </a:lnSpc>
                        <a:spcBef>
                          <a:spcPts val="0"/>
                        </a:spcBef>
                        <a:spcAft>
                          <a:spcPts val="0"/>
                        </a:spcAft>
                      </a:pPr>
                      <a:r>
                        <a:rPr lang="ar-SA" sz="1100"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23.5</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marR="8890" algn="ctr">
                        <a:lnSpc>
                          <a:spcPct val="106000"/>
                        </a:lnSpc>
                        <a:spcBef>
                          <a:spcPts val="0"/>
                        </a:spcBef>
                        <a:spcAft>
                          <a:spcPts val="0"/>
                        </a:spcAft>
                      </a:pPr>
                      <a:r>
                        <a:rPr lang="en-US" sz="1200" b="1" kern="1200" dirty="0">
                          <a:solidFill>
                            <a:srgbClr val="000000"/>
                          </a:solidFill>
                          <a:effectLst/>
                          <a:latin typeface="B Titr" panose="00000700000000000000" pitchFamily="2" charset="-78"/>
                          <a:ea typeface="B Titr" panose="00000700000000000000" pitchFamily="2" charset="-78"/>
                          <a:cs typeface="Arial" panose="020B0604020202020204" pitchFamily="34" charset="0"/>
                        </a:rPr>
                        <a:t> 40</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64135" algn="ctr" rtl="1">
                        <a:lnSpc>
                          <a:spcPct val="106000"/>
                        </a:lnSpc>
                        <a:spcBef>
                          <a:spcPts val="0"/>
                        </a:spcBef>
                        <a:spcAft>
                          <a:spcPts val="0"/>
                        </a:spcAft>
                      </a:pPr>
                      <a:r>
                        <a:rPr lang="ar-SA" sz="1200" b="1"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مرکز رئو ف</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8050755"/>
                  </a:ext>
                </a:extLst>
              </a:tr>
              <a:tr h="288724">
                <a:tc>
                  <a:txBody>
                    <a:bodyPr/>
                    <a:lstStyle/>
                    <a:p>
                      <a:pPr marL="0" marR="8890" algn="ctr" rtl="1">
                        <a:lnSpc>
                          <a:spcPct val="106000"/>
                        </a:lnSpc>
                        <a:spcBef>
                          <a:spcPts val="0"/>
                        </a:spcBef>
                        <a:spcAft>
                          <a:spcPts val="0"/>
                        </a:spcAft>
                      </a:pPr>
                      <a:r>
                        <a:rPr lang="ar-SA" sz="1100" kern="1200" dirty="0">
                          <a:solidFill>
                            <a:srgbClr val="000000"/>
                          </a:solidFill>
                          <a:effectLst/>
                          <a:cs typeface="B Titr" panose="00000700000000000000" pitchFamily="2" charset="-78"/>
                        </a:rPr>
                        <a:t>11.3</a:t>
                      </a:r>
                      <a:endParaRPr lang="en-US" sz="1100" kern="100" dirty="0">
                        <a:effectLst/>
                        <a:latin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marL="0" marR="8890" algn="ctr" rtl="1">
                        <a:lnSpc>
                          <a:spcPct val="106000"/>
                        </a:lnSpc>
                        <a:spcBef>
                          <a:spcPts val="0"/>
                        </a:spcBef>
                        <a:spcAft>
                          <a:spcPts val="0"/>
                        </a:spcAft>
                      </a:pPr>
                      <a:r>
                        <a:rPr lang="ar-SA" sz="1100"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18.2</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marR="8890" algn="ctr">
                        <a:lnSpc>
                          <a:spcPct val="106000"/>
                        </a:lnSpc>
                        <a:spcBef>
                          <a:spcPts val="0"/>
                        </a:spcBef>
                        <a:spcAft>
                          <a:spcPts val="0"/>
                        </a:spcAft>
                      </a:pPr>
                      <a:r>
                        <a:rPr lang="en-US" sz="1200" b="1" kern="1200" dirty="0">
                          <a:solidFill>
                            <a:srgbClr val="000000"/>
                          </a:solidFill>
                          <a:effectLst/>
                          <a:latin typeface="B Titr" panose="00000700000000000000" pitchFamily="2" charset="-78"/>
                          <a:ea typeface="B Titr" panose="00000700000000000000" pitchFamily="2" charset="-78"/>
                          <a:cs typeface="Arial" panose="020B0604020202020204" pitchFamily="34" charset="0"/>
                        </a:rPr>
                        <a:t> 40</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64135" algn="ctr" rtl="1">
                        <a:lnSpc>
                          <a:spcPct val="106000"/>
                        </a:lnSpc>
                        <a:spcBef>
                          <a:spcPts val="0"/>
                        </a:spcBef>
                        <a:spcAft>
                          <a:spcPts val="0"/>
                        </a:spcAft>
                      </a:pPr>
                      <a:r>
                        <a:rPr lang="ar-SA" sz="1200" b="1" kern="1200">
                          <a:solidFill>
                            <a:srgbClr val="000000"/>
                          </a:solidFill>
                          <a:effectLst/>
                          <a:latin typeface="B Titr" panose="00000700000000000000" pitchFamily="2" charset="-78"/>
                          <a:ea typeface="B Titr" panose="00000700000000000000" pitchFamily="2" charset="-78"/>
                          <a:cs typeface="B Titr" panose="00000700000000000000" pitchFamily="2" charset="-78"/>
                        </a:rPr>
                        <a:t>مرکز ابن سینا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704220"/>
                  </a:ext>
                </a:extLst>
              </a:tr>
              <a:tr h="301590">
                <a:tc>
                  <a:txBody>
                    <a:bodyPr/>
                    <a:lstStyle/>
                    <a:p>
                      <a:pPr marL="0" marR="8890" algn="ctr" rtl="1">
                        <a:lnSpc>
                          <a:spcPct val="106000"/>
                        </a:lnSpc>
                        <a:spcBef>
                          <a:spcPts val="0"/>
                        </a:spcBef>
                        <a:spcAft>
                          <a:spcPts val="0"/>
                        </a:spcAft>
                      </a:pPr>
                      <a:r>
                        <a:rPr lang="ar-SA" sz="1100" kern="1200" dirty="0">
                          <a:solidFill>
                            <a:srgbClr val="000000"/>
                          </a:solidFill>
                          <a:effectLst/>
                          <a:cs typeface="B Titr" panose="00000700000000000000" pitchFamily="2" charset="-78"/>
                        </a:rPr>
                        <a:t>22.6</a:t>
                      </a:r>
                      <a:endParaRPr lang="en-US" sz="1100" kern="100" dirty="0">
                        <a:effectLst/>
                        <a:latin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marL="0" marR="8890" algn="ctr" rtl="1">
                        <a:lnSpc>
                          <a:spcPct val="106000"/>
                        </a:lnSpc>
                        <a:spcBef>
                          <a:spcPts val="0"/>
                        </a:spcBef>
                        <a:spcAft>
                          <a:spcPts val="0"/>
                        </a:spcAft>
                      </a:pPr>
                      <a:r>
                        <a:rPr lang="ar-SA" sz="1100"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38.6</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marR="8890" algn="ctr">
                        <a:lnSpc>
                          <a:spcPct val="106000"/>
                        </a:lnSpc>
                        <a:spcBef>
                          <a:spcPts val="0"/>
                        </a:spcBef>
                        <a:spcAft>
                          <a:spcPts val="0"/>
                        </a:spcAft>
                      </a:pPr>
                      <a:r>
                        <a:rPr lang="en-US" sz="1200" b="1" kern="1200" dirty="0">
                          <a:solidFill>
                            <a:srgbClr val="000000"/>
                          </a:solidFill>
                          <a:effectLst/>
                          <a:latin typeface="B Titr" panose="00000700000000000000" pitchFamily="2" charset="-78"/>
                          <a:ea typeface="B Titr" panose="00000700000000000000" pitchFamily="2" charset="-78"/>
                          <a:cs typeface="Arial" panose="020B0604020202020204" pitchFamily="34" charset="0"/>
                        </a:rPr>
                        <a:t> 40</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6000"/>
                        </a:lnSpc>
                        <a:spcBef>
                          <a:spcPts val="0"/>
                        </a:spcBef>
                        <a:spcAft>
                          <a:spcPts val="0"/>
                        </a:spcAft>
                        <a:tabLst>
                          <a:tab pos="906145" algn="ctr"/>
                          <a:tab pos="1210945" algn="ctr"/>
                        </a:tabLst>
                      </a:pPr>
                      <a:r>
                        <a:rPr lang="ar-SA" sz="1200" b="1" kern="1200">
                          <a:solidFill>
                            <a:srgbClr val="000000"/>
                          </a:solidFill>
                          <a:effectLst/>
                          <a:latin typeface="B Titr" panose="00000700000000000000" pitchFamily="2" charset="-78"/>
                          <a:ea typeface="B Titr" panose="00000700000000000000" pitchFamily="2" charset="-78"/>
                          <a:cs typeface="B Titr" panose="00000700000000000000" pitchFamily="2" charset="-78"/>
                        </a:rPr>
                        <a:t>مرکز صحت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8310191"/>
                  </a:ext>
                </a:extLst>
              </a:tr>
              <a:tr h="289293">
                <a:tc>
                  <a:txBody>
                    <a:bodyPr/>
                    <a:lstStyle/>
                    <a:p>
                      <a:pPr marL="0" marR="8890" algn="ctr" rtl="1">
                        <a:lnSpc>
                          <a:spcPct val="106000"/>
                        </a:lnSpc>
                        <a:spcBef>
                          <a:spcPts val="0"/>
                        </a:spcBef>
                        <a:spcAft>
                          <a:spcPts val="0"/>
                        </a:spcAft>
                      </a:pPr>
                      <a:r>
                        <a:rPr lang="ar-SA" sz="1100" kern="1200" dirty="0">
                          <a:solidFill>
                            <a:srgbClr val="000000"/>
                          </a:solidFill>
                          <a:effectLst/>
                          <a:cs typeface="B Titr" panose="00000700000000000000" pitchFamily="2" charset="-78"/>
                        </a:rPr>
                        <a:t>17.6</a:t>
                      </a:r>
                      <a:endParaRPr lang="en-US" sz="1100" kern="100" dirty="0">
                        <a:effectLst/>
                        <a:latin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marL="0" marR="8890" algn="ctr" rtl="1">
                        <a:lnSpc>
                          <a:spcPct val="106000"/>
                        </a:lnSpc>
                        <a:spcBef>
                          <a:spcPts val="0"/>
                        </a:spcBef>
                        <a:spcAft>
                          <a:spcPts val="0"/>
                        </a:spcAft>
                      </a:pPr>
                      <a:r>
                        <a:rPr lang="ar-SA" sz="1100"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31.4</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marR="8890" algn="ctr">
                        <a:lnSpc>
                          <a:spcPct val="106000"/>
                        </a:lnSpc>
                        <a:spcBef>
                          <a:spcPts val="0"/>
                        </a:spcBef>
                        <a:spcAft>
                          <a:spcPts val="0"/>
                        </a:spcAft>
                      </a:pPr>
                      <a:r>
                        <a:rPr lang="en-US" sz="1200" b="1" kern="1200" dirty="0">
                          <a:solidFill>
                            <a:srgbClr val="000000"/>
                          </a:solidFill>
                          <a:effectLst/>
                          <a:latin typeface="B Titr" panose="00000700000000000000" pitchFamily="2" charset="-78"/>
                          <a:ea typeface="B Titr" panose="00000700000000000000" pitchFamily="2" charset="-78"/>
                          <a:cs typeface="Arial" panose="020B0604020202020204" pitchFamily="34" charset="0"/>
                        </a:rPr>
                        <a:t> 35</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64135" algn="ctr" rtl="1">
                        <a:lnSpc>
                          <a:spcPct val="106000"/>
                        </a:lnSpc>
                        <a:spcBef>
                          <a:spcPts val="0"/>
                        </a:spcBef>
                        <a:spcAft>
                          <a:spcPts val="0"/>
                        </a:spcAft>
                      </a:pPr>
                      <a:r>
                        <a:rPr lang="ar-SA" sz="1200" b="1" kern="1200">
                          <a:solidFill>
                            <a:srgbClr val="000000"/>
                          </a:solidFill>
                          <a:effectLst/>
                          <a:latin typeface="B Titr" panose="00000700000000000000" pitchFamily="2" charset="-78"/>
                          <a:ea typeface="B Titr" panose="00000700000000000000" pitchFamily="2" charset="-78"/>
                          <a:cs typeface="B Titr" panose="00000700000000000000" pitchFamily="2" charset="-78"/>
                        </a:rPr>
                        <a:t>مرکز عظیمی</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0105329"/>
                  </a:ext>
                </a:extLst>
              </a:tr>
              <a:tr h="289861">
                <a:tc>
                  <a:txBody>
                    <a:bodyPr/>
                    <a:lstStyle/>
                    <a:p>
                      <a:pPr marL="0" marR="8890" algn="ctr" rtl="1">
                        <a:lnSpc>
                          <a:spcPct val="106000"/>
                        </a:lnSpc>
                        <a:spcBef>
                          <a:spcPts val="0"/>
                        </a:spcBef>
                        <a:spcAft>
                          <a:spcPts val="0"/>
                        </a:spcAft>
                      </a:pPr>
                      <a:r>
                        <a:rPr lang="ar-SA" sz="1100" kern="1200" dirty="0">
                          <a:solidFill>
                            <a:srgbClr val="F8025A"/>
                          </a:solidFill>
                          <a:effectLst/>
                          <a:cs typeface="B Titr" panose="00000700000000000000" pitchFamily="2" charset="-78"/>
                        </a:rPr>
                        <a:t>44</a:t>
                      </a:r>
                      <a:endParaRPr lang="en-US" sz="1100" kern="100" dirty="0">
                        <a:solidFill>
                          <a:srgbClr val="F8025A"/>
                        </a:solidFill>
                        <a:effectLst/>
                        <a:latin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marL="0" marR="8890" algn="ctr" rtl="1">
                        <a:lnSpc>
                          <a:spcPct val="106000"/>
                        </a:lnSpc>
                        <a:spcBef>
                          <a:spcPts val="0"/>
                        </a:spcBef>
                        <a:spcAft>
                          <a:spcPts val="0"/>
                        </a:spcAft>
                      </a:pPr>
                      <a:r>
                        <a:rPr lang="ar-SA" sz="1100" kern="1200" dirty="0">
                          <a:solidFill>
                            <a:srgbClr val="F8025A"/>
                          </a:solidFill>
                          <a:effectLst/>
                          <a:latin typeface="B Titr" panose="00000700000000000000" pitchFamily="2" charset="-78"/>
                          <a:ea typeface="B Titr" panose="00000700000000000000" pitchFamily="2" charset="-78"/>
                          <a:cs typeface="B Titr" panose="00000700000000000000" pitchFamily="2" charset="-78"/>
                        </a:rPr>
                        <a:t>31</a:t>
                      </a:r>
                      <a:endParaRPr lang="en-US" sz="1100" kern="100" dirty="0">
                        <a:solidFill>
                          <a:srgbClr val="F8025A"/>
                        </a:solidFill>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marR="8890" algn="ctr">
                        <a:lnSpc>
                          <a:spcPct val="106000"/>
                        </a:lnSpc>
                        <a:spcBef>
                          <a:spcPts val="0"/>
                        </a:spcBef>
                        <a:spcAft>
                          <a:spcPts val="0"/>
                        </a:spcAft>
                      </a:pPr>
                      <a:r>
                        <a:rPr lang="en-US" sz="1200" b="1" kern="1200" dirty="0">
                          <a:solidFill>
                            <a:srgbClr val="F8025A"/>
                          </a:solidFill>
                          <a:effectLst/>
                          <a:latin typeface="B Titr" panose="00000700000000000000" pitchFamily="2" charset="-78"/>
                          <a:ea typeface="B Titr" panose="00000700000000000000" pitchFamily="2" charset="-78"/>
                          <a:cs typeface="Arial" panose="020B0604020202020204" pitchFamily="34" charset="0"/>
                        </a:rPr>
                        <a:t> 60</a:t>
                      </a:r>
                      <a:endParaRPr lang="en-US" sz="1100" kern="100" dirty="0">
                        <a:solidFill>
                          <a:srgbClr val="F8025A"/>
                        </a:solidFill>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64135" algn="ctr" rtl="1">
                        <a:lnSpc>
                          <a:spcPct val="106000"/>
                        </a:lnSpc>
                        <a:spcBef>
                          <a:spcPts val="0"/>
                        </a:spcBef>
                        <a:spcAft>
                          <a:spcPts val="0"/>
                        </a:spcAft>
                      </a:pPr>
                      <a:r>
                        <a:rPr lang="ar-SA" sz="1200" b="1" kern="1200" dirty="0">
                          <a:solidFill>
                            <a:srgbClr val="F8025A"/>
                          </a:solidFill>
                          <a:effectLst/>
                          <a:latin typeface="B Titr" panose="00000700000000000000" pitchFamily="2" charset="-78"/>
                          <a:ea typeface="B Titr" panose="00000700000000000000" pitchFamily="2" charset="-78"/>
                          <a:cs typeface="B Titr" panose="00000700000000000000" pitchFamily="2" charset="-78"/>
                        </a:rPr>
                        <a:t>مرکز گوگد</a:t>
                      </a:r>
                      <a:endParaRPr lang="en-US" sz="1100" kern="100" dirty="0">
                        <a:solidFill>
                          <a:srgbClr val="F8025A"/>
                        </a:solidFill>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3198862"/>
                  </a:ext>
                </a:extLst>
              </a:tr>
              <a:tr h="288156">
                <a:tc>
                  <a:txBody>
                    <a:bodyPr/>
                    <a:lstStyle/>
                    <a:p>
                      <a:pPr marL="0" marR="8890" algn="ctr" rtl="1">
                        <a:lnSpc>
                          <a:spcPct val="106000"/>
                        </a:lnSpc>
                        <a:spcBef>
                          <a:spcPts val="0"/>
                        </a:spcBef>
                        <a:spcAft>
                          <a:spcPts val="0"/>
                        </a:spcAft>
                      </a:pPr>
                      <a:r>
                        <a:rPr lang="ar-SA" sz="1100" kern="1200" dirty="0">
                          <a:solidFill>
                            <a:srgbClr val="F8025A"/>
                          </a:solidFill>
                          <a:effectLst/>
                          <a:cs typeface="B Titr" panose="00000700000000000000" pitchFamily="2" charset="-78"/>
                        </a:rPr>
                        <a:t>69.7</a:t>
                      </a:r>
                      <a:endParaRPr lang="en-US" sz="1100" kern="100" dirty="0">
                        <a:solidFill>
                          <a:srgbClr val="F8025A"/>
                        </a:solidFill>
                        <a:effectLst/>
                        <a:latin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marL="0" marR="8890" algn="ctr" rtl="1">
                        <a:lnSpc>
                          <a:spcPct val="106000"/>
                        </a:lnSpc>
                        <a:spcBef>
                          <a:spcPts val="0"/>
                        </a:spcBef>
                        <a:spcAft>
                          <a:spcPts val="0"/>
                        </a:spcAft>
                      </a:pPr>
                      <a:r>
                        <a:rPr lang="ar-SA" sz="1100" kern="1200" dirty="0">
                          <a:solidFill>
                            <a:srgbClr val="F8025A"/>
                          </a:solidFill>
                          <a:effectLst/>
                          <a:latin typeface="B Titr" panose="00000700000000000000" pitchFamily="2" charset="-78"/>
                          <a:ea typeface="B Titr" panose="00000700000000000000" pitchFamily="2" charset="-78"/>
                          <a:cs typeface="B Titr" panose="00000700000000000000" pitchFamily="2" charset="-78"/>
                        </a:rPr>
                        <a:t>59.5</a:t>
                      </a:r>
                      <a:endParaRPr lang="en-US" sz="1100" kern="100" dirty="0">
                        <a:solidFill>
                          <a:srgbClr val="F8025A"/>
                        </a:solidFill>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marR="8890" algn="ctr">
                        <a:lnSpc>
                          <a:spcPct val="106000"/>
                        </a:lnSpc>
                        <a:spcBef>
                          <a:spcPts val="0"/>
                        </a:spcBef>
                        <a:spcAft>
                          <a:spcPts val="0"/>
                        </a:spcAft>
                      </a:pPr>
                      <a:r>
                        <a:rPr lang="en-US" sz="1200" b="1" kern="1200" dirty="0">
                          <a:solidFill>
                            <a:srgbClr val="F8025A"/>
                          </a:solidFill>
                          <a:effectLst/>
                          <a:latin typeface="B Titr" panose="00000700000000000000" pitchFamily="2" charset="-78"/>
                          <a:ea typeface="B Titr" panose="00000700000000000000" pitchFamily="2" charset="-78"/>
                          <a:cs typeface="Arial" panose="020B0604020202020204" pitchFamily="34" charset="0"/>
                        </a:rPr>
                        <a:t> 70</a:t>
                      </a:r>
                      <a:endParaRPr lang="en-US" sz="1100" kern="100" dirty="0">
                        <a:solidFill>
                          <a:srgbClr val="F8025A"/>
                        </a:solidFill>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64135" algn="ctr" rtl="1">
                        <a:lnSpc>
                          <a:spcPct val="106000"/>
                        </a:lnSpc>
                        <a:spcBef>
                          <a:spcPts val="0"/>
                        </a:spcBef>
                        <a:spcAft>
                          <a:spcPts val="0"/>
                        </a:spcAft>
                      </a:pPr>
                      <a:r>
                        <a:rPr lang="ar-SA" sz="1200" b="1" kern="1200" dirty="0">
                          <a:solidFill>
                            <a:srgbClr val="F8025A"/>
                          </a:solidFill>
                          <a:effectLst/>
                          <a:latin typeface="B Titr" panose="00000700000000000000" pitchFamily="2" charset="-78"/>
                          <a:ea typeface="B Titr" panose="00000700000000000000" pitchFamily="2" charset="-78"/>
                          <a:cs typeface="B Titr" panose="00000700000000000000" pitchFamily="2" charset="-78"/>
                        </a:rPr>
                        <a:t>مرکز گلشهر</a:t>
                      </a:r>
                      <a:endParaRPr lang="en-US" sz="1100" kern="100" dirty="0">
                        <a:solidFill>
                          <a:srgbClr val="F8025A"/>
                        </a:solidFill>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3916336"/>
                  </a:ext>
                </a:extLst>
              </a:tr>
              <a:tr h="289861">
                <a:tc>
                  <a:txBody>
                    <a:bodyPr/>
                    <a:lstStyle/>
                    <a:p>
                      <a:pPr marL="0" marR="8890" algn="ctr" rtl="1">
                        <a:lnSpc>
                          <a:spcPct val="106000"/>
                        </a:lnSpc>
                        <a:spcBef>
                          <a:spcPts val="0"/>
                        </a:spcBef>
                        <a:spcAft>
                          <a:spcPts val="0"/>
                        </a:spcAft>
                      </a:pPr>
                      <a:r>
                        <a:rPr lang="ar-SA" sz="1100" kern="1200" dirty="0">
                          <a:solidFill>
                            <a:srgbClr val="000000"/>
                          </a:solidFill>
                          <a:effectLst/>
                          <a:cs typeface="B Titr" panose="00000700000000000000" pitchFamily="2" charset="-78"/>
                        </a:rPr>
                        <a:t>47.5</a:t>
                      </a:r>
                      <a:endParaRPr lang="en-US" sz="1100" kern="100" dirty="0">
                        <a:effectLst/>
                        <a:latin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marL="0" marR="8890" algn="ctr" rtl="1">
                        <a:lnSpc>
                          <a:spcPct val="106000"/>
                        </a:lnSpc>
                        <a:spcBef>
                          <a:spcPts val="0"/>
                        </a:spcBef>
                        <a:spcAft>
                          <a:spcPts val="0"/>
                        </a:spcAft>
                      </a:pPr>
                      <a:r>
                        <a:rPr lang="ar-SA" sz="1100"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50.4</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marR="8890" algn="ctr">
                        <a:lnSpc>
                          <a:spcPct val="106000"/>
                        </a:lnSpc>
                        <a:spcBef>
                          <a:spcPts val="0"/>
                        </a:spcBef>
                        <a:spcAft>
                          <a:spcPts val="0"/>
                        </a:spcAft>
                      </a:pPr>
                      <a:r>
                        <a:rPr lang="en-US" sz="1200" b="1" kern="1200" dirty="0">
                          <a:solidFill>
                            <a:srgbClr val="000000"/>
                          </a:solidFill>
                          <a:effectLst/>
                          <a:latin typeface="B Titr" panose="00000700000000000000" pitchFamily="2" charset="-78"/>
                          <a:ea typeface="B Titr" panose="00000700000000000000" pitchFamily="2" charset="-78"/>
                          <a:cs typeface="Arial" panose="020B0604020202020204" pitchFamily="34" charset="0"/>
                        </a:rPr>
                        <a:t> 100</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64135" algn="ctr" rtl="1">
                        <a:lnSpc>
                          <a:spcPct val="106000"/>
                        </a:lnSpc>
                        <a:spcBef>
                          <a:spcPts val="0"/>
                        </a:spcBef>
                        <a:spcAft>
                          <a:spcPts val="0"/>
                        </a:spcAft>
                      </a:pPr>
                      <a:r>
                        <a:rPr lang="ar-SA" sz="1200" b="1" kern="1200">
                          <a:solidFill>
                            <a:srgbClr val="000000"/>
                          </a:solidFill>
                          <a:effectLst/>
                          <a:latin typeface="B Titr" panose="00000700000000000000" pitchFamily="2" charset="-78"/>
                          <a:ea typeface="B Titr" panose="00000700000000000000" pitchFamily="2" charset="-78"/>
                          <a:cs typeface="B Titr" panose="00000700000000000000" pitchFamily="2" charset="-78"/>
                        </a:rPr>
                        <a:t>مرکز سرآو ر</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4026431"/>
                  </a:ext>
                </a:extLst>
              </a:tr>
              <a:tr h="319017">
                <a:tc>
                  <a:txBody>
                    <a:bodyPr/>
                    <a:lstStyle/>
                    <a:p>
                      <a:pPr marL="0" marR="8890" algn="ctr" rtl="1">
                        <a:lnSpc>
                          <a:spcPct val="106000"/>
                        </a:lnSpc>
                        <a:spcBef>
                          <a:spcPts val="0"/>
                        </a:spcBef>
                        <a:spcAft>
                          <a:spcPts val="0"/>
                        </a:spcAft>
                      </a:pPr>
                      <a:r>
                        <a:rPr lang="ar-SA" sz="1100" kern="1200" dirty="0">
                          <a:solidFill>
                            <a:srgbClr val="000000"/>
                          </a:solidFill>
                          <a:effectLst/>
                          <a:cs typeface="B Titr" panose="00000700000000000000" pitchFamily="2" charset="-78"/>
                        </a:rPr>
                        <a:t>39.3</a:t>
                      </a:r>
                      <a:endParaRPr lang="en-US" sz="1100" kern="100" dirty="0">
                        <a:effectLst/>
                        <a:latin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marL="0" marR="8890" algn="ctr" rtl="1">
                        <a:lnSpc>
                          <a:spcPct val="106000"/>
                        </a:lnSpc>
                        <a:spcBef>
                          <a:spcPts val="0"/>
                        </a:spcBef>
                        <a:spcAft>
                          <a:spcPts val="0"/>
                        </a:spcAft>
                      </a:pPr>
                      <a:r>
                        <a:rPr lang="ar-SA" sz="1100"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43.7</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marR="8890" algn="ctr">
                        <a:lnSpc>
                          <a:spcPct val="106000"/>
                        </a:lnSpc>
                        <a:spcBef>
                          <a:spcPts val="0"/>
                        </a:spcBef>
                        <a:spcAft>
                          <a:spcPts val="0"/>
                        </a:spcAft>
                      </a:pPr>
                      <a:r>
                        <a:rPr lang="en-US" sz="1200" b="1" kern="1200" dirty="0">
                          <a:solidFill>
                            <a:srgbClr val="000000"/>
                          </a:solidFill>
                          <a:effectLst/>
                          <a:latin typeface="B Titr" panose="00000700000000000000" pitchFamily="2" charset="-78"/>
                          <a:ea typeface="B Titr" panose="00000700000000000000" pitchFamily="2" charset="-78"/>
                          <a:cs typeface="Arial" panose="020B0604020202020204" pitchFamily="34" charset="0"/>
                        </a:rPr>
                        <a:t> 55</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64135" algn="ctr" rtl="1">
                        <a:lnSpc>
                          <a:spcPct val="106000"/>
                        </a:lnSpc>
                        <a:spcBef>
                          <a:spcPts val="0"/>
                        </a:spcBef>
                        <a:spcAft>
                          <a:spcPts val="0"/>
                        </a:spcAft>
                      </a:pPr>
                      <a:r>
                        <a:rPr lang="ar-SA" sz="1200" b="1" kern="1200">
                          <a:solidFill>
                            <a:srgbClr val="000000"/>
                          </a:solidFill>
                          <a:effectLst/>
                          <a:latin typeface="B Titr" panose="00000700000000000000" pitchFamily="2" charset="-78"/>
                          <a:ea typeface="B Titr" panose="00000700000000000000" pitchFamily="2" charset="-78"/>
                          <a:cs typeface="B Titr" panose="00000700000000000000" pitchFamily="2" charset="-78"/>
                        </a:rPr>
                        <a:t>مرکز سعیدآبا د</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1822019"/>
                  </a:ext>
                </a:extLst>
              </a:tr>
              <a:tr h="287588">
                <a:tc>
                  <a:txBody>
                    <a:bodyPr/>
                    <a:lstStyle/>
                    <a:p>
                      <a:pPr marL="0" marR="8890" algn="ctr" rtl="1">
                        <a:lnSpc>
                          <a:spcPct val="106000"/>
                        </a:lnSpc>
                        <a:spcBef>
                          <a:spcPts val="0"/>
                        </a:spcBef>
                        <a:spcAft>
                          <a:spcPts val="0"/>
                        </a:spcAft>
                      </a:pPr>
                      <a:r>
                        <a:rPr lang="ar-SA" sz="1100" kern="1200" dirty="0">
                          <a:solidFill>
                            <a:srgbClr val="000000"/>
                          </a:solidFill>
                          <a:effectLst/>
                          <a:cs typeface="B Titr" panose="00000700000000000000" pitchFamily="2" charset="-78"/>
                        </a:rPr>
                        <a:t>27.1</a:t>
                      </a:r>
                      <a:endParaRPr lang="en-US" sz="1100" kern="100" dirty="0">
                        <a:effectLst/>
                        <a:latin typeface="Calibri" panose="020F050202020403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marL="0" marR="8890" algn="ctr" rtl="1">
                        <a:lnSpc>
                          <a:spcPct val="106000"/>
                        </a:lnSpc>
                        <a:spcBef>
                          <a:spcPts val="0"/>
                        </a:spcBef>
                        <a:spcAft>
                          <a:spcPts val="0"/>
                        </a:spcAft>
                      </a:pPr>
                      <a:r>
                        <a:rPr lang="ar-SA" sz="1100"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33.7</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marR="8890" algn="ctr">
                        <a:lnSpc>
                          <a:spcPct val="106000"/>
                        </a:lnSpc>
                        <a:spcBef>
                          <a:spcPts val="0"/>
                        </a:spcBef>
                        <a:spcAft>
                          <a:spcPts val="0"/>
                        </a:spcAft>
                      </a:pPr>
                      <a:r>
                        <a:rPr lang="en-US" sz="1200" b="1" kern="1200" dirty="0">
                          <a:solidFill>
                            <a:srgbClr val="000000"/>
                          </a:solidFill>
                          <a:effectLst/>
                          <a:latin typeface="B Titr" panose="00000700000000000000" pitchFamily="2" charset="-78"/>
                          <a:ea typeface="B Titr" panose="00000700000000000000" pitchFamily="2" charset="-78"/>
                          <a:cs typeface="Arial" panose="020B0604020202020204" pitchFamily="34" charset="0"/>
                        </a:rPr>
                        <a:t> 50</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64135" algn="ctr" rtl="1">
                        <a:lnSpc>
                          <a:spcPct val="106000"/>
                        </a:lnSpc>
                        <a:spcBef>
                          <a:spcPts val="0"/>
                        </a:spcBef>
                        <a:spcAft>
                          <a:spcPts val="0"/>
                        </a:spcAft>
                      </a:pPr>
                      <a:r>
                        <a:rPr lang="ar-SA" sz="1200" b="1" kern="1200" dirty="0">
                          <a:solidFill>
                            <a:srgbClr val="000000"/>
                          </a:solidFill>
                          <a:effectLst/>
                          <a:latin typeface="B Titr" panose="00000700000000000000" pitchFamily="2" charset="-78"/>
                          <a:ea typeface="B Titr" panose="00000700000000000000" pitchFamily="2" charset="-78"/>
                          <a:cs typeface="B Titr" panose="00000700000000000000" pitchFamily="2" charset="-78"/>
                        </a:rPr>
                        <a:t>شهرستان</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10160" marR="73025"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369919425"/>
                  </a:ext>
                </a:extLst>
              </a:tr>
            </a:tbl>
          </a:graphicData>
        </a:graphic>
      </p:graphicFrame>
    </p:spTree>
    <p:extLst>
      <p:ext uri="{BB962C8B-B14F-4D97-AF65-F5344CB8AC3E}">
        <p14:creationId xmlns:p14="http://schemas.microsoft.com/office/powerpoint/2010/main" val="25436820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47787C9F-80FC-91D9-0185-01CFE6D62C1D}"/>
              </a:ext>
            </a:extLst>
          </p:cNvPr>
          <p:cNvGraphicFramePr>
            <a:graphicFrameLocks noGrp="1"/>
          </p:cNvGraphicFramePr>
          <p:nvPr>
            <p:ph idx="1"/>
            <p:extLst>
              <p:ext uri="{D42A27DB-BD31-4B8C-83A1-F6EECF244321}">
                <p14:modId xmlns:p14="http://schemas.microsoft.com/office/powerpoint/2010/main" val="1237495826"/>
              </p:ext>
            </p:extLst>
          </p:nvPr>
        </p:nvGraphicFramePr>
        <p:xfrm>
          <a:off x="296260" y="1597025"/>
          <a:ext cx="8551479" cy="48863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82805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9009918F-B112-CB7B-2258-56B63D3A6FB7}"/>
              </a:ext>
            </a:extLst>
          </p:cNvPr>
          <p:cNvGraphicFramePr/>
          <p:nvPr>
            <p:extLst>
              <p:ext uri="{D42A27DB-BD31-4B8C-83A1-F6EECF244321}">
                <p14:modId xmlns:p14="http://schemas.microsoft.com/office/powerpoint/2010/main" val="3808859921"/>
              </p:ext>
            </p:extLst>
          </p:nvPr>
        </p:nvGraphicFramePr>
        <p:xfrm>
          <a:off x="296260" y="985720"/>
          <a:ext cx="8246071" cy="50392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51564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491B57E-C9BB-0D15-33FB-34413EB80C08}"/>
              </a:ext>
            </a:extLst>
          </p:cNvPr>
          <p:cNvGraphicFramePr>
            <a:graphicFrameLocks noGrp="1"/>
          </p:cNvGraphicFramePr>
          <p:nvPr>
            <p:ph idx="1"/>
            <p:extLst>
              <p:ext uri="{D42A27DB-BD31-4B8C-83A1-F6EECF244321}">
                <p14:modId xmlns:p14="http://schemas.microsoft.com/office/powerpoint/2010/main" val="3002476083"/>
              </p:ext>
            </p:extLst>
          </p:nvPr>
        </p:nvGraphicFramePr>
        <p:xfrm>
          <a:off x="0" y="1596540"/>
          <a:ext cx="8550870" cy="51922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881387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350360" y="2665476"/>
            <a:ext cx="5640935" cy="916230"/>
          </a:xfrm>
        </p:spPr>
        <p:txBody>
          <a:bodyPr>
            <a:noAutofit/>
          </a:bodyPr>
          <a:lstStyle/>
          <a:p>
            <a:pPr algn="ctr" rtl="1"/>
            <a:r>
              <a:rPr lang="fa-IR" sz="3600" b="1" dirty="0">
                <a:solidFill>
                  <a:srgbClr val="1D3A00"/>
                </a:solidFill>
                <a:cs typeface="B Nazanin" panose="00000400000000000000" pitchFamily="2" charset="-78"/>
              </a:rPr>
              <a:t>اهم برنامه ها و مداخلات سال 1403</a:t>
            </a:r>
            <a:endParaRPr lang="en-US" sz="3600" dirty="0">
              <a:solidFill>
                <a:srgbClr val="1D3A00"/>
              </a:solidFill>
            </a:endParaRPr>
          </a:p>
        </p:txBody>
      </p:sp>
    </p:spTree>
    <p:extLst>
      <p:ext uri="{BB962C8B-B14F-4D97-AF65-F5344CB8AC3E}">
        <p14:creationId xmlns:p14="http://schemas.microsoft.com/office/powerpoint/2010/main" val="26337548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3555" y="1138426"/>
            <a:ext cx="6558080" cy="725349"/>
          </a:xfrm>
        </p:spPr>
        <p:txBody>
          <a:bodyPr>
            <a:normAutofit fontScale="90000"/>
          </a:bodyPr>
          <a:lstStyle/>
          <a:p>
            <a:pPr algn="ctr" rtl="1">
              <a:lnSpc>
                <a:spcPct val="150000"/>
              </a:lnSpc>
            </a:pPr>
            <a:r>
              <a:rPr lang="fa-IR" b="1" dirty="0">
                <a:cs typeface="B Mitra" panose="00000400000000000000" pitchFamily="2" charset="-78"/>
              </a:rPr>
              <a:t>اولویت های آموزشی سال 1403</a:t>
            </a:r>
            <a:endParaRPr lang="en-US" b="1" dirty="0">
              <a:cs typeface="B Mitra" panose="000004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4194097331"/>
              </p:ext>
            </p:extLst>
          </p:nvPr>
        </p:nvGraphicFramePr>
        <p:xfrm>
          <a:off x="601670" y="2818180"/>
          <a:ext cx="7482545" cy="2651760"/>
        </p:xfrm>
        <a:graphic>
          <a:graphicData uri="http://schemas.openxmlformats.org/drawingml/2006/table">
            <a:tbl>
              <a:tblPr rtl="1" firstRow="1" bandRow="1">
                <a:tableStyleId>{912C8C85-51F0-491E-9774-3900AFEF0FD7}</a:tableStyleId>
              </a:tblPr>
              <a:tblGrid>
                <a:gridCol w="2634300">
                  <a:extLst>
                    <a:ext uri="{9D8B030D-6E8A-4147-A177-3AD203B41FA5}">
                      <a16:colId xmlns:a16="http://schemas.microsoft.com/office/drawing/2014/main" val="1409770322"/>
                    </a:ext>
                  </a:extLst>
                </a:gridCol>
                <a:gridCol w="1949977">
                  <a:extLst>
                    <a:ext uri="{9D8B030D-6E8A-4147-A177-3AD203B41FA5}">
                      <a16:colId xmlns:a16="http://schemas.microsoft.com/office/drawing/2014/main" val="418649648"/>
                    </a:ext>
                  </a:extLst>
                </a:gridCol>
                <a:gridCol w="1563316">
                  <a:extLst>
                    <a:ext uri="{9D8B030D-6E8A-4147-A177-3AD203B41FA5}">
                      <a16:colId xmlns:a16="http://schemas.microsoft.com/office/drawing/2014/main" val="2754906182"/>
                    </a:ext>
                  </a:extLst>
                </a:gridCol>
                <a:gridCol w="1334952">
                  <a:extLst>
                    <a:ext uri="{9D8B030D-6E8A-4147-A177-3AD203B41FA5}">
                      <a16:colId xmlns:a16="http://schemas.microsoft.com/office/drawing/2014/main" val="2349979759"/>
                    </a:ext>
                  </a:extLst>
                </a:gridCol>
              </a:tblGrid>
              <a:tr h="370840">
                <a:tc>
                  <a:txBody>
                    <a:bodyPr/>
                    <a:lstStyle/>
                    <a:p>
                      <a:pPr algn="ctr" rtl="1"/>
                      <a:r>
                        <a:rPr lang="fa-IR" sz="2400" dirty="0">
                          <a:solidFill>
                            <a:schemeClr val="tx1"/>
                          </a:solidFill>
                          <a:cs typeface="B Mitra" panose="00000400000000000000" pitchFamily="2" charset="-78"/>
                        </a:rPr>
                        <a:t>عنوان دوره </a:t>
                      </a:r>
                    </a:p>
                  </a:txBody>
                  <a:tcPr anchor="ctr"/>
                </a:tc>
                <a:tc>
                  <a:txBody>
                    <a:bodyPr/>
                    <a:lstStyle/>
                    <a:p>
                      <a:pPr algn="ctr" rtl="1"/>
                      <a:r>
                        <a:rPr lang="fa-IR" sz="2400" dirty="0">
                          <a:solidFill>
                            <a:schemeClr val="tx1"/>
                          </a:solidFill>
                          <a:cs typeface="B Mitra" panose="00000400000000000000" pitchFamily="2" charset="-78"/>
                        </a:rPr>
                        <a:t>گروه هدف</a:t>
                      </a:r>
                    </a:p>
                  </a:txBody>
                  <a:tcPr anchor="ctr"/>
                </a:tc>
                <a:tc>
                  <a:txBody>
                    <a:bodyPr/>
                    <a:lstStyle/>
                    <a:p>
                      <a:pPr algn="ctr" rtl="1"/>
                      <a:r>
                        <a:rPr lang="fa-IR" sz="2400" dirty="0">
                          <a:solidFill>
                            <a:schemeClr val="tx1"/>
                          </a:solidFill>
                          <a:cs typeface="B Mitra" panose="00000400000000000000" pitchFamily="2" charset="-78"/>
                        </a:rPr>
                        <a:t>زمان پیش بینی شده</a:t>
                      </a:r>
                    </a:p>
                  </a:txBody>
                  <a:tcPr anchor="ctr"/>
                </a:tc>
                <a:tc>
                  <a:txBody>
                    <a:bodyPr/>
                    <a:lstStyle/>
                    <a:p>
                      <a:pPr algn="ctr" rtl="1"/>
                      <a:r>
                        <a:rPr lang="fa-IR" sz="2400" dirty="0">
                          <a:solidFill>
                            <a:schemeClr val="tx1"/>
                          </a:solidFill>
                          <a:cs typeface="B Mitra" panose="00000400000000000000" pitchFamily="2" charset="-78"/>
                        </a:rPr>
                        <a:t>ساعت</a:t>
                      </a:r>
                    </a:p>
                  </a:txBody>
                  <a:tcPr anchor="ctr"/>
                </a:tc>
                <a:extLst>
                  <a:ext uri="{0D108BD9-81ED-4DB2-BD59-A6C34878D82A}">
                    <a16:rowId xmlns:a16="http://schemas.microsoft.com/office/drawing/2014/main" val="802517030"/>
                  </a:ext>
                </a:extLst>
              </a:tr>
              <a:tr h="594360">
                <a:tc>
                  <a:txBody>
                    <a:bodyPr/>
                    <a:lstStyle/>
                    <a:p>
                      <a:pPr algn="ctr" rtl="1"/>
                      <a:r>
                        <a:rPr lang="fa-IR" sz="2000" b="1" dirty="0">
                          <a:cs typeface="B Nazanin" panose="00000400000000000000" pitchFamily="2" charset="-78"/>
                        </a:rPr>
                        <a:t>سلامت روان/توانبخشی در سالمندان (1)</a:t>
                      </a:r>
                    </a:p>
                  </a:txBody>
                  <a:tcPr anchor="ctr">
                    <a:solidFill>
                      <a:schemeClr val="bg1"/>
                    </a:solidFill>
                  </a:tcPr>
                </a:tc>
                <a:tc>
                  <a:txBody>
                    <a:bodyPr/>
                    <a:lstStyle/>
                    <a:p>
                      <a:pPr algn="ctr" rtl="1"/>
                      <a:r>
                        <a:rPr lang="fa-IR" sz="1800" b="1" dirty="0">
                          <a:cs typeface="B Nazanin" panose="00000400000000000000" pitchFamily="2" charset="-78"/>
                        </a:rPr>
                        <a:t>کارشناسان ستادی، بهورز، مراقب سلامت، ماما مراقب</a:t>
                      </a:r>
                    </a:p>
                  </a:txBody>
                  <a:tcPr anchor="ctr">
                    <a:solidFill>
                      <a:schemeClr val="bg1"/>
                    </a:solidFill>
                  </a:tcPr>
                </a:tc>
                <a:tc>
                  <a:txBody>
                    <a:bodyPr/>
                    <a:lstStyle/>
                    <a:p>
                      <a:pPr algn="ctr" rtl="1"/>
                      <a:r>
                        <a:rPr lang="fa-IR" sz="1600" b="1" dirty="0">
                          <a:cs typeface="B Nazanin" panose="00000400000000000000" pitchFamily="2" charset="-78"/>
                        </a:rPr>
                        <a:t>سه ماهه دوم</a:t>
                      </a:r>
                    </a:p>
                  </a:txBody>
                  <a:tcPr anchor="ctr">
                    <a:solidFill>
                      <a:schemeClr val="bg1"/>
                    </a:solidFill>
                  </a:tcPr>
                </a:tc>
                <a:tc>
                  <a:txBody>
                    <a:bodyPr/>
                    <a:lstStyle/>
                    <a:p>
                      <a:pPr algn="ctr" rtl="1"/>
                      <a:r>
                        <a:rPr lang="fa-IR" sz="1600" b="1" dirty="0">
                          <a:cs typeface="B Nazanin" panose="00000400000000000000" pitchFamily="2" charset="-78"/>
                        </a:rPr>
                        <a:t>2 ساعت</a:t>
                      </a:r>
                    </a:p>
                  </a:txBody>
                  <a:tcPr anchor="ctr">
                    <a:solidFill>
                      <a:schemeClr val="bg1"/>
                    </a:solidFill>
                  </a:tcPr>
                </a:tc>
                <a:extLst>
                  <a:ext uri="{0D108BD9-81ED-4DB2-BD59-A6C34878D82A}">
                    <a16:rowId xmlns:a16="http://schemas.microsoft.com/office/drawing/2014/main" val="1711999528"/>
                  </a:ext>
                </a:extLst>
              </a:tr>
              <a:tr h="370840">
                <a:tc>
                  <a:txBody>
                    <a:bodyPr/>
                    <a:lstStyle/>
                    <a:p>
                      <a:pPr algn="ctr" rtl="1"/>
                      <a:r>
                        <a:rPr lang="fa-IR" sz="2000" b="1" kern="1200" dirty="0">
                          <a:solidFill>
                            <a:schemeClr val="tx1"/>
                          </a:solidFill>
                          <a:latin typeface="+mn-lt"/>
                          <a:ea typeface="+mn-ea"/>
                          <a:cs typeface="B Nazanin" panose="00000400000000000000" pitchFamily="2" charset="-78"/>
                        </a:rPr>
                        <a:t>بسته خدمتی جدید سالمندان</a:t>
                      </a:r>
                    </a:p>
                  </a:txBody>
                  <a:tcPr anchor="ctr">
                    <a:solidFill>
                      <a:schemeClr val="bg1"/>
                    </a:solidFill>
                  </a:tcPr>
                </a:tc>
                <a:tc>
                  <a:txBody>
                    <a:bodyPr/>
                    <a:lstStyle/>
                    <a:p>
                      <a:pPr algn="ctr" rtl="1"/>
                      <a:r>
                        <a:rPr lang="fa-IR" sz="1800" b="1" dirty="0">
                          <a:cs typeface="B Nazanin" panose="00000400000000000000" pitchFamily="2" charset="-78"/>
                        </a:rPr>
                        <a:t>کارشناسان</a:t>
                      </a:r>
                      <a:r>
                        <a:rPr lang="fa-IR" sz="1800" b="1" baseline="0" dirty="0">
                          <a:cs typeface="B Nazanin" panose="00000400000000000000" pitchFamily="2" charset="-78"/>
                        </a:rPr>
                        <a:t> ستادی، </a:t>
                      </a:r>
                      <a:r>
                        <a:rPr lang="fa-IR" sz="1800" b="1" kern="1200" baseline="0" dirty="0">
                          <a:cs typeface="B Nazanin" panose="00000400000000000000" pitchFamily="2" charset="-78"/>
                        </a:rPr>
                        <a:t>بهورز، مراقب سلامت، ماما مراقب، پزشک</a:t>
                      </a:r>
                      <a:endParaRPr lang="fa-IR" sz="1800" b="1" kern="1200" baseline="0" dirty="0">
                        <a:solidFill>
                          <a:schemeClr val="tx1"/>
                        </a:solidFill>
                        <a:latin typeface="+mn-lt"/>
                        <a:ea typeface="+mn-ea"/>
                        <a:cs typeface="B Nazanin" panose="00000400000000000000" pitchFamily="2" charset="-78"/>
                      </a:endParaRPr>
                    </a:p>
                  </a:txBody>
                  <a:tcPr anchor="ctr">
                    <a:solidFill>
                      <a:schemeClr val="bg1"/>
                    </a:solidFill>
                  </a:tcPr>
                </a:tc>
                <a:tc>
                  <a:txBody>
                    <a:bodyPr/>
                    <a:lstStyle/>
                    <a:p>
                      <a:pPr algn="ctr" rtl="1"/>
                      <a:r>
                        <a:rPr lang="fa-IR" sz="1600" b="1" kern="1200" dirty="0">
                          <a:cs typeface="B Nazanin" panose="00000400000000000000" pitchFamily="2" charset="-78"/>
                        </a:rPr>
                        <a:t>در صورت برگزاری دوره توسط وزارت</a:t>
                      </a:r>
                      <a:endParaRPr lang="fa-IR" sz="1600" b="1" kern="1200" dirty="0">
                        <a:solidFill>
                          <a:schemeClr val="tx1"/>
                        </a:solidFill>
                        <a:latin typeface="+mn-lt"/>
                        <a:ea typeface="+mn-ea"/>
                        <a:cs typeface="B Nazanin" panose="00000400000000000000" pitchFamily="2" charset="-78"/>
                      </a:endParaRPr>
                    </a:p>
                  </a:txBody>
                  <a:tcPr anchor="ctr">
                    <a:solidFill>
                      <a:schemeClr val="bg1"/>
                    </a:solidFill>
                  </a:tcPr>
                </a:tc>
                <a:tc>
                  <a:txBody>
                    <a:bodyPr/>
                    <a:lstStyle/>
                    <a:p>
                      <a:pPr algn="ctr" rtl="1"/>
                      <a:r>
                        <a:rPr lang="fa-IR" sz="1600" b="1" kern="1200" dirty="0">
                          <a:cs typeface="B Nazanin" panose="00000400000000000000" pitchFamily="2" charset="-78"/>
                        </a:rPr>
                        <a:t>؟؟؟</a:t>
                      </a:r>
                      <a:endParaRPr lang="fa-IR" sz="1600" b="1" kern="1200" dirty="0">
                        <a:solidFill>
                          <a:schemeClr val="tx1"/>
                        </a:solidFill>
                        <a:latin typeface="+mn-lt"/>
                        <a:ea typeface="+mn-ea"/>
                        <a:cs typeface="B Nazanin" panose="00000400000000000000" pitchFamily="2" charset="-78"/>
                      </a:endParaRPr>
                    </a:p>
                  </a:txBody>
                  <a:tcPr anchor="ctr">
                    <a:solidFill>
                      <a:schemeClr val="bg1"/>
                    </a:solidFill>
                  </a:tcPr>
                </a:tc>
                <a:extLst>
                  <a:ext uri="{0D108BD9-81ED-4DB2-BD59-A6C34878D82A}">
                    <a16:rowId xmlns:a16="http://schemas.microsoft.com/office/drawing/2014/main" val="859777955"/>
                  </a:ext>
                </a:extLst>
              </a:tr>
            </a:tbl>
          </a:graphicData>
        </a:graphic>
      </p:graphicFrame>
    </p:spTree>
    <p:extLst>
      <p:ext uri="{BB962C8B-B14F-4D97-AF65-F5344CB8AC3E}">
        <p14:creationId xmlns:p14="http://schemas.microsoft.com/office/powerpoint/2010/main" val="32191722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8966" y="2970886"/>
            <a:ext cx="5955495" cy="725349"/>
          </a:xfrm>
        </p:spPr>
        <p:txBody>
          <a:bodyPr>
            <a:normAutofit fontScale="90000"/>
          </a:bodyPr>
          <a:lstStyle/>
          <a:p>
            <a:pPr algn="ctr" rtl="1">
              <a:lnSpc>
                <a:spcPct val="150000"/>
              </a:lnSpc>
            </a:pPr>
            <a:r>
              <a:rPr lang="fa-IR" b="1" dirty="0">
                <a:cs typeface="B Mitra" panose="00000400000000000000" pitchFamily="2" charset="-78"/>
              </a:rPr>
              <a:t>رسانه های جدید برنامه سلامت سالمندان</a:t>
            </a:r>
            <a:endParaRPr lang="en-US" b="1" dirty="0">
              <a:cs typeface="B Mitra" panose="00000400000000000000" pitchFamily="2" charset="-78"/>
            </a:endParaRPr>
          </a:p>
        </p:txBody>
      </p:sp>
    </p:spTree>
    <p:extLst>
      <p:ext uri="{BB962C8B-B14F-4D97-AF65-F5344CB8AC3E}">
        <p14:creationId xmlns:p14="http://schemas.microsoft.com/office/powerpoint/2010/main" val="14626563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3"/>
          </p:nvPr>
        </p:nvSpPr>
        <p:spPr>
          <a:xfrm>
            <a:off x="2128720" y="680310"/>
            <a:ext cx="6719020" cy="785232"/>
          </a:xfrm>
        </p:spPr>
        <p:txBody>
          <a:bodyPr>
            <a:noAutofit/>
          </a:bodyPr>
          <a:lstStyle/>
          <a:p>
            <a:r>
              <a:rPr lang="fa-IR" sz="3600" dirty="0">
                <a:solidFill>
                  <a:srgbClr val="FF3399"/>
                </a:solidFill>
                <a:cs typeface="B Nazanin" panose="00000400000000000000" pitchFamily="2" charset="-78"/>
              </a:rPr>
              <a:t>کلیپ</a:t>
            </a:r>
            <a:r>
              <a:rPr lang="fa-IR" sz="3600" dirty="0">
                <a:cs typeface="B Nazanin" panose="00000400000000000000" pitchFamily="2" charset="-78"/>
              </a:rPr>
              <a:t> معرفی خدمات سلامت سالمندان</a:t>
            </a:r>
          </a:p>
        </p:txBody>
      </p:sp>
      <p:sp>
        <p:nvSpPr>
          <p:cNvPr id="2" name="Content Placeholder 1"/>
          <p:cNvSpPr>
            <a:spLocks noGrp="1"/>
          </p:cNvSpPr>
          <p:nvPr>
            <p:ph sz="half" idx="2"/>
          </p:nvPr>
        </p:nvSpPr>
        <p:spPr>
          <a:xfrm>
            <a:off x="457199" y="2665475"/>
            <a:ext cx="7779721" cy="3158374"/>
          </a:xfrm>
        </p:spPr>
        <p:txBody>
          <a:bodyPr>
            <a:normAutofit/>
          </a:bodyPr>
          <a:lstStyle/>
          <a:p>
            <a:pPr rtl="1"/>
            <a:r>
              <a:rPr lang="fa-IR" dirty="0">
                <a:cs typeface="B Nazanin" panose="00000400000000000000" pitchFamily="2" charset="-78"/>
              </a:rPr>
              <a:t>در سایت معاونت بهداشت،و شبکه بهداشت گلپایگان قسمت سلامت خانواده بارگذاری گردیده است.</a:t>
            </a:r>
          </a:p>
        </p:txBody>
      </p:sp>
    </p:spTree>
    <p:extLst>
      <p:ext uri="{BB962C8B-B14F-4D97-AF65-F5344CB8AC3E}">
        <p14:creationId xmlns:p14="http://schemas.microsoft.com/office/powerpoint/2010/main" val="19712020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823310" y="222195"/>
            <a:ext cx="7048246" cy="610820"/>
          </a:xfrm>
        </p:spPr>
        <p:txBody>
          <a:bodyPr>
            <a:noAutofit/>
          </a:bodyPr>
          <a:lstStyle/>
          <a:p>
            <a:r>
              <a:rPr lang="fa-IR" sz="3200" dirty="0">
                <a:cs typeface="B Nazanin" panose="00000400000000000000" pitchFamily="2" charset="-78"/>
              </a:rPr>
              <a:t>تهیه و تکثیر کارت </a:t>
            </a:r>
            <a:r>
              <a:rPr lang="fa-IR" sz="3200" dirty="0">
                <a:solidFill>
                  <a:srgbClr val="EE006C"/>
                </a:solidFill>
                <a:cs typeface="B Nazanin" panose="00000400000000000000" pitchFamily="2" charset="-78"/>
              </a:rPr>
              <a:t>مشاوره تغذیه سالمندان</a:t>
            </a: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985719"/>
            <a:ext cx="4146851" cy="5865789"/>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7854" y="985720"/>
            <a:ext cx="4151441" cy="5872280"/>
          </a:xfrm>
          <a:prstGeom prst="rect">
            <a:avLst/>
          </a:prstGeom>
        </p:spPr>
      </p:pic>
    </p:spTree>
    <p:extLst>
      <p:ext uri="{BB962C8B-B14F-4D97-AF65-F5344CB8AC3E}">
        <p14:creationId xmlns:p14="http://schemas.microsoft.com/office/powerpoint/2010/main" val="2197843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2128720" y="-23294"/>
            <a:ext cx="7177135" cy="1068935"/>
          </a:xfrm>
        </p:spPr>
        <p:txBody>
          <a:bodyPr>
            <a:noAutofit/>
          </a:bodyPr>
          <a:lstStyle/>
          <a:p>
            <a:pPr>
              <a:lnSpc>
                <a:spcPct val="250000"/>
              </a:lnSpc>
            </a:pPr>
            <a:r>
              <a:rPr lang="fa-IR" sz="3200" dirty="0">
                <a:cs typeface="B Nazanin" panose="00000400000000000000" pitchFamily="2" charset="-78"/>
              </a:rPr>
              <a:t>چاپ و توزیع کتاب </a:t>
            </a:r>
            <a:r>
              <a:rPr lang="fa-IR" sz="3200" dirty="0">
                <a:solidFill>
                  <a:srgbClr val="EE006C"/>
                </a:solidFill>
                <a:cs typeface="B Nazanin" panose="00000400000000000000" pitchFamily="2" charset="-78"/>
              </a:rPr>
              <a:t>توانبخشی</a:t>
            </a:r>
            <a:r>
              <a:rPr lang="fa-IR" sz="3200" dirty="0">
                <a:cs typeface="B Nazanin" panose="00000400000000000000" pitchFamily="2" charset="-78"/>
              </a:rPr>
              <a:t> در سالمندان</a:t>
            </a:r>
          </a:p>
          <a:p>
            <a:pPr algn="r" rtl="1"/>
            <a:r>
              <a:rPr lang="fa-IR" sz="2000" dirty="0">
                <a:cs typeface="B Nazanin" panose="00000400000000000000" pitchFamily="2" charset="-78"/>
              </a:rPr>
              <a:t>          (نامه 13625/6/د – 1402/10/26)</a:t>
            </a:r>
          </a:p>
        </p:txBody>
      </p:sp>
      <p:graphicFrame>
        <p:nvGraphicFramePr>
          <p:cNvPr id="4" name="Table 3"/>
          <p:cNvGraphicFramePr>
            <a:graphicFrameLocks noGrp="1"/>
          </p:cNvGraphicFramePr>
          <p:nvPr>
            <p:extLst>
              <p:ext uri="{D42A27DB-BD31-4B8C-83A1-F6EECF244321}">
                <p14:modId xmlns:p14="http://schemas.microsoft.com/office/powerpoint/2010/main" val="4220575503"/>
              </p:ext>
            </p:extLst>
          </p:nvPr>
        </p:nvGraphicFramePr>
        <p:xfrm>
          <a:off x="0" y="527594"/>
          <a:ext cx="4877411" cy="6330406"/>
        </p:xfrm>
        <a:graphic>
          <a:graphicData uri="http://schemas.openxmlformats.org/drawingml/2006/table">
            <a:tbl>
              <a:tblPr firstRow="1" firstCol="1" bandRow="1"/>
              <a:tblGrid>
                <a:gridCol w="716472">
                  <a:extLst>
                    <a:ext uri="{9D8B030D-6E8A-4147-A177-3AD203B41FA5}">
                      <a16:colId xmlns:a16="http://schemas.microsoft.com/office/drawing/2014/main" val="3850685534"/>
                    </a:ext>
                  </a:extLst>
                </a:gridCol>
                <a:gridCol w="773809">
                  <a:extLst>
                    <a:ext uri="{9D8B030D-6E8A-4147-A177-3AD203B41FA5}">
                      <a16:colId xmlns:a16="http://schemas.microsoft.com/office/drawing/2014/main" val="2334752570"/>
                    </a:ext>
                  </a:extLst>
                </a:gridCol>
                <a:gridCol w="725001">
                  <a:extLst>
                    <a:ext uri="{9D8B030D-6E8A-4147-A177-3AD203B41FA5}">
                      <a16:colId xmlns:a16="http://schemas.microsoft.com/office/drawing/2014/main" val="2188723125"/>
                    </a:ext>
                  </a:extLst>
                </a:gridCol>
                <a:gridCol w="725001">
                  <a:extLst>
                    <a:ext uri="{9D8B030D-6E8A-4147-A177-3AD203B41FA5}">
                      <a16:colId xmlns:a16="http://schemas.microsoft.com/office/drawing/2014/main" val="3624329827"/>
                    </a:ext>
                  </a:extLst>
                </a:gridCol>
                <a:gridCol w="562782">
                  <a:extLst>
                    <a:ext uri="{9D8B030D-6E8A-4147-A177-3AD203B41FA5}">
                      <a16:colId xmlns:a16="http://schemas.microsoft.com/office/drawing/2014/main" val="1029272122"/>
                    </a:ext>
                  </a:extLst>
                </a:gridCol>
                <a:gridCol w="933658">
                  <a:extLst>
                    <a:ext uri="{9D8B030D-6E8A-4147-A177-3AD203B41FA5}">
                      <a16:colId xmlns:a16="http://schemas.microsoft.com/office/drawing/2014/main" val="2418825921"/>
                    </a:ext>
                  </a:extLst>
                </a:gridCol>
                <a:gridCol w="440688">
                  <a:extLst>
                    <a:ext uri="{9D8B030D-6E8A-4147-A177-3AD203B41FA5}">
                      <a16:colId xmlns:a16="http://schemas.microsoft.com/office/drawing/2014/main" val="4094431085"/>
                    </a:ext>
                  </a:extLst>
                </a:gridCol>
              </a:tblGrid>
              <a:tr h="404066">
                <a:tc>
                  <a:txBody>
                    <a:bodyPr/>
                    <a:lstStyle/>
                    <a:p>
                      <a:pPr algn="ctr">
                        <a:lnSpc>
                          <a:spcPct val="107000"/>
                        </a:lnSpc>
                        <a:spcAft>
                          <a:spcPts val="0"/>
                        </a:spcAft>
                      </a:pPr>
                      <a:r>
                        <a:rPr lang="fa-IR" sz="500">
                          <a:effectLst/>
                          <a:latin typeface="Calibri" panose="020F0502020204030204" pitchFamily="34" charset="0"/>
                          <a:ea typeface="Calibri" panose="020F0502020204030204" pitchFamily="34" charset="0"/>
                          <a:cs typeface="B Titr" panose="00000700000000000000" pitchFamily="2" charset="-78"/>
                        </a:rPr>
                        <a:t>کل کتاب دریافتی تا دی ماه 1402</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a-IR" sz="900"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توانبخشی در دوران سالمندی</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a-IR" sz="500">
                          <a:effectLst/>
                          <a:latin typeface="Calibri" panose="020F0502020204030204" pitchFamily="34" charset="0"/>
                          <a:ea typeface="Calibri" panose="020F0502020204030204" pitchFamily="34" charset="0"/>
                          <a:cs typeface="B Titr" panose="00000700000000000000" pitchFamily="2" charset="-78"/>
                        </a:rPr>
                        <a:t>فعالیت بدنی در دوران سالمندی </a:t>
                      </a:r>
                      <a:r>
                        <a:rPr lang="fa-IR" sz="400">
                          <a:effectLst/>
                          <a:latin typeface="Calibri" panose="020F0502020204030204" pitchFamily="34" charset="0"/>
                          <a:ea typeface="Calibri" panose="020F0502020204030204" pitchFamily="34" charset="0"/>
                          <a:cs typeface="B Titr" panose="00000700000000000000" pitchFamily="2" charset="-78"/>
                        </a:rPr>
                        <a:t>(توزیع شده در سال 1401)</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a-IR" sz="500">
                          <a:effectLst/>
                          <a:latin typeface="Calibri" panose="020F0502020204030204" pitchFamily="34" charset="0"/>
                          <a:ea typeface="Calibri" panose="020F0502020204030204" pitchFamily="34" charset="0"/>
                          <a:cs typeface="B Titr" panose="00000700000000000000" pitchFamily="2" charset="-78"/>
                        </a:rPr>
                        <a:t>تغذیه در دوران سالمندی</a:t>
                      </a:r>
                      <a:endParaRPr lang="en-US" sz="60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0"/>
                        </a:spcAft>
                      </a:pPr>
                      <a:r>
                        <a:rPr lang="fa-IR" sz="400">
                          <a:effectLst/>
                          <a:latin typeface="Calibri" panose="020F0502020204030204" pitchFamily="34" charset="0"/>
                          <a:ea typeface="Calibri" panose="020F0502020204030204" pitchFamily="34" charset="0"/>
                          <a:cs typeface="B Titr" panose="00000700000000000000" pitchFamily="2" charset="-78"/>
                        </a:rPr>
                        <a:t>(توزیع شده در سال 1401)</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سلامت روان در دوران سالمندی</a:t>
                      </a:r>
                      <a:endParaRPr lang="en-US" sz="6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0"/>
                        </a:spcAft>
                      </a:pPr>
                      <a:r>
                        <a:rPr lang="fa-IR" sz="400" dirty="0">
                          <a:effectLst/>
                          <a:latin typeface="Calibri" panose="020F0502020204030204" pitchFamily="34" charset="0"/>
                          <a:ea typeface="Calibri" panose="020F0502020204030204" pitchFamily="34" charset="0"/>
                          <a:cs typeface="B Titr" panose="00000700000000000000" pitchFamily="2" charset="-78"/>
                        </a:rPr>
                        <a:t>(توزیع شده در سال 1401)</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شهرستان</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a-IR" sz="500">
                          <a:effectLst/>
                          <a:latin typeface="Calibri" panose="020F0502020204030204" pitchFamily="34" charset="0"/>
                          <a:ea typeface="Calibri" panose="020F0502020204030204" pitchFamily="34" charset="0"/>
                          <a:cs typeface="B Titr" panose="00000700000000000000" pitchFamily="2" charset="-78"/>
                        </a:rPr>
                        <a:t>ردیف</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341628031"/>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3</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اردستان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1</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67663465"/>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160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40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40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40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40</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اصفهان یک</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2</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00311403"/>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180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45</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45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45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45</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اصفهان دو</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3</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62928777"/>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32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8</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8</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برخوار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4</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54652002"/>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3</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بوئین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5</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0339358"/>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a:effectLst/>
                          <a:latin typeface="Calibri" panose="020F0502020204030204" pitchFamily="34" charset="0"/>
                          <a:ea typeface="Calibri" panose="020F0502020204030204" pitchFamily="34" charset="0"/>
                          <a:cs typeface="B Titr" panose="00000700000000000000" pitchFamily="2" charset="-78"/>
                        </a:rPr>
                        <a:t>3</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تیران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6</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46862454"/>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3</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چادگان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7</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52548675"/>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80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20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20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20</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20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خمینی شهر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8</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72312290"/>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3</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خوانسار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a:effectLst/>
                          <a:latin typeface="Calibri" panose="020F0502020204030204" pitchFamily="34" charset="0"/>
                          <a:ea typeface="Calibri" panose="020F0502020204030204" pitchFamily="34" charset="0"/>
                          <a:cs typeface="B Titr" panose="00000700000000000000" pitchFamily="2" charset="-78"/>
                        </a:rPr>
                        <a:t>9</a:t>
                      </a:r>
                      <a:endParaRPr lang="en-US" sz="6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67685876"/>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3</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خور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10</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23766332"/>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3</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دهاقان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11</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69619977"/>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16</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4</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4</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4</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4</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سمیرم</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12</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8637513"/>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48</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a:effectLst/>
                          <a:latin typeface="Calibri" panose="020F0502020204030204" pitchFamily="34" charset="0"/>
                          <a:ea typeface="Calibri" panose="020F0502020204030204" pitchFamily="34" charset="0"/>
                          <a:cs typeface="B Titr" panose="00000700000000000000" pitchFamily="2" charset="-78"/>
                        </a:rPr>
                        <a:t>12</a:t>
                      </a:r>
                      <a:endParaRPr lang="en-US" sz="105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12</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شاهین شهر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13</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26321186"/>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40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شهرضا</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14</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23101946"/>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3</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فریدن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15</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18348021"/>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3</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فریدونشهر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16</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45343884"/>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68</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17</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17</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فلاورجان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17</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123250485"/>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40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10</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گلپایگان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18</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74605730"/>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60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15</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15</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لنجان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19</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58371099"/>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40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10</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مبارکه</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20</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1221944"/>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20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5</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5</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نائین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21</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341478418"/>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68</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17</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17</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نجف آباد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22</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63186129"/>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20</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5</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5</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نطنز</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23</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22989153"/>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4</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1</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ورزنه</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24</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32696980"/>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8</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2</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جرقویه</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25</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71777739"/>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3</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کوهپایه</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26</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70913740"/>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4</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1</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هرند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27</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64707397"/>
                  </a:ext>
                </a:extLst>
              </a:tr>
              <a:tr h="211655">
                <a:tc>
                  <a:txBody>
                    <a:bodyPr/>
                    <a:lstStyle/>
                    <a:p>
                      <a:pPr algn="ctr" rtl="1">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1008</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1000" dirty="0">
                          <a:effectLst/>
                          <a:latin typeface="Calibri" panose="020F0502020204030204" pitchFamily="34" charset="0"/>
                          <a:ea typeface="Calibri" panose="020F0502020204030204" pitchFamily="34" charset="0"/>
                          <a:cs typeface="B Titr" panose="00000700000000000000" pitchFamily="2" charset="-78"/>
                        </a:rPr>
                        <a:t>252</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252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07000"/>
                        </a:lnSpc>
                        <a:spcAft>
                          <a:spcPts val="0"/>
                        </a:spcAft>
                      </a:pPr>
                      <a:r>
                        <a:rPr lang="fa-IR" sz="800">
                          <a:effectLst/>
                          <a:latin typeface="Calibri" panose="020F0502020204030204" pitchFamily="34" charset="0"/>
                          <a:ea typeface="Calibri" panose="020F0502020204030204" pitchFamily="34" charset="0"/>
                          <a:cs typeface="B Titr" panose="00000700000000000000" pitchFamily="2" charset="-78"/>
                        </a:rPr>
                        <a:t>252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r>
                        <a:rPr lang="fa-IR" sz="800" dirty="0">
                          <a:effectLst/>
                          <a:latin typeface="Calibri" panose="020F0502020204030204" pitchFamily="34" charset="0"/>
                          <a:ea typeface="Calibri" panose="020F0502020204030204" pitchFamily="34" charset="0"/>
                          <a:cs typeface="B Titr" panose="00000700000000000000" pitchFamily="2" charset="-78"/>
                        </a:rPr>
                        <a:t>252</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ctr">
                        <a:lnSpc>
                          <a:spcPct val="107000"/>
                        </a:lnSpc>
                        <a:spcAft>
                          <a:spcPts val="0"/>
                        </a:spcAft>
                      </a:pPr>
                      <a:r>
                        <a:rPr lang="fa-IR" sz="500" dirty="0">
                          <a:effectLst/>
                          <a:latin typeface="Calibri" panose="020F0502020204030204" pitchFamily="34" charset="0"/>
                          <a:ea typeface="Calibri" panose="020F0502020204030204" pitchFamily="34" charset="0"/>
                          <a:cs typeface="B Titr" panose="00000700000000000000" pitchFamily="2" charset="-78"/>
                        </a:rPr>
                        <a:t>جمع کل</a:t>
                      </a:r>
                      <a:endParaRPr lang="en-US" sz="600" dirty="0">
                        <a:effectLst/>
                        <a:latin typeface="Calibri" panose="020F0502020204030204" pitchFamily="34" charset="0"/>
                        <a:ea typeface="Calibri" panose="020F0502020204030204" pitchFamily="34" charset="0"/>
                        <a:cs typeface="Arial" panose="020B0604020202020204" pitchFamily="34" charset="0"/>
                      </a:endParaRPr>
                    </a:p>
                  </a:txBody>
                  <a:tcPr marL="37228" marR="372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rtl="1"/>
                      <a:endParaRPr lang="fa-IR"/>
                    </a:p>
                  </a:txBody>
                  <a:tcPr/>
                </a:tc>
                <a:extLst>
                  <a:ext uri="{0D108BD9-81ED-4DB2-BD59-A6C34878D82A}">
                    <a16:rowId xmlns:a16="http://schemas.microsoft.com/office/drawing/2014/main" val="2413214053"/>
                  </a:ext>
                </a:extLst>
              </a:tr>
            </a:tbl>
          </a:graphicData>
        </a:graphic>
      </p:graphicFrame>
      <p:sp>
        <p:nvSpPr>
          <p:cNvPr id="6" name="Rectangle 2"/>
          <p:cNvSpPr>
            <a:spLocks noChangeArrowheads="1"/>
          </p:cNvSpPr>
          <p:nvPr/>
        </p:nvSpPr>
        <p:spPr bwMode="auto">
          <a:xfrm>
            <a:off x="2798763" y="15636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p>
        </p:txBody>
      </p:sp>
      <p:pic>
        <p:nvPicPr>
          <p:cNvPr id="7" name="Picture 6"/>
          <p:cNvPicPr>
            <a:picLocks noChangeAspect="1"/>
          </p:cNvPicPr>
          <p:nvPr/>
        </p:nvPicPr>
        <p:blipFill>
          <a:blip r:embed="rId2"/>
          <a:stretch>
            <a:fillRect/>
          </a:stretch>
        </p:blipFill>
        <p:spPr>
          <a:xfrm>
            <a:off x="5231285" y="1841663"/>
            <a:ext cx="3866085" cy="4634867"/>
          </a:xfrm>
          <a:prstGeom prst="rect">
            <a:avLst/>
          </a:prstGeom>
        </p:spPr>
      </p:pic>
    </p:spTree>
    <p:extLst>
      <p:ext uri="{BB962C8B-B14F-4D97-AF65-F5344CB8AC3E}">
        <p14:creationId xmlns:p14="http://schemas.microsoft.com/office/powerpoint/2010/main" val="34490382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03065" y="561060"/>
            <a:ext cx="5640935" cy="1221639"/>
          </a:xfrm>
        </p:spPr>
        <p:txBody>
          <a:bodyPr>
            <a:noAutofit/>
          </a:bodyPr>
          <a:lstStyle/>
          <a:p>
            <a:pPr algn="ctr" rtl="1"/>
            <a:r>
              <a:rPr lang="fa-IR" sz="3600" b="1" dirty="0">
                <a:solidFill>
                  <a:srgbClr val="1D3A00"/>
                </a:solidFill>
                <a:cs typeface="B Nazanin" panose="00000400000000000000" pitchFamily="2" charset="-78"/>
              </a:rPr>
              <a:t>سپاس از توجه تان </a:t>
            </a:r>
            <a:endParaRPr lang="en-US" sz="3600" dirty="0">
              <a:solidFill>
                <a:srgbClr val="1D3A00"/>
              </a:solidFill>
            </a:endParaRPr>
          </a:p>
        </p:txBody>
      </p:sp>
    </p:spTree>
    <p:extLst>
      <p:ext uri="{BB962C8B-B14F-4D97-AF65-F5344CB8AC3E}">
        <p14:creationId xmlns:p14="http://schemas.microsoft.com/office/powerpoint/2010/main" val="1728860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38027-0B35-8A2F-4865-359CF2250D38}"/>
              </a:ext>
            </a:extLst>
          </p:cNvPr>
          <p:cNvSpPr>
            <a:spLocks noGrp="1"/>
          </p:cNvSpPr>
          <p:nvPr>
            <p:ph type="title"/>
          </p:nvPr>
        </p:nvSpPr>
        <p:spPr>
          <a:xfrm>
            <a:off x="754375" y="374651"/>
            <a:ext cx="7482545" cy="305659"/>
          </a:xfrm>
        </p:spPr>
        <p:txBody>
          <a:bodyPr>
            <a:noAutofit/>
          </a:bodyPr>
          <a:lstStyle/>
          <a:p>
            <a:r>
              <a:rPr lang="fa-IR" sz="1600" b="1" dirty="0"/>
              <a:t>مقایسه میزان ارتقاء سه ماهه سوم و چهارم سال  پایگاه های شهری شهرستان گلپایگان در سال1402:</a:t>
            </a:r>
            <a:endParaRPr lang="en-US" sz="1600" b="1" dirty="0"/>
          </a:p>
        </p:txBody>
      </p:sp>
      <p:graphicFrame>
        <p:nvGraphicFramePr>
          <p:cNvPr id="4" name="Content Placeholder 3">
            <a:extLst>
              <a:ext uri="{FF2B5EF4-FFF2-40B4-BE49-F238E27FC236}">
                <a16:creationId xmlns:a16="http://schemas.microsoft.com/office/drawing/2014/main" id="{166C6177-68C9-4455-981C-505BAEFDCCA8}"/>
              </a:ext>
            </a:extLst>
          </p:cNvPr>
          <p:cNvGraphicFramePr>
            <a:graphicFrameLocks noGrp="1"/>
          </p:cNvGraphicFramePr>
          <p:nvPr>
            <p:ph idx="1"/>
          </p:nvPr>
        </p:nvGraphicFramePr>
        <p:xfrm>
          <a:off x="143555" y="1596539"/>
          <a:ext cx="8543246" cy="503926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958904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A92A17-F4B0-819C-9188-D9562C8D660E}"/>
              </a:ext>
            </a:extLst>
          </p:cNvPr>
          <p:cNvSpPr txBox="1"/>
          <p:nvPr/>
        </p:nvSpPr>
        <p:spPr>
          <a:xfrm>
            <a:off x="1365195" y="222195"/>
            <a:ext cx="6413610" cy="1475404"/>
          </a:xfrm>
          <a:prstGeom prst="rect">
            <a:avLst/>
          </a:prstGeom>
          <a:noFill/>
        </p:spPr>
        <p:txBody>
          <a:bodyPr wrap="squar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fa-IR" sz="2800" b="1" i="0" u="sng" strike="noStrike" kern="1200" cap="none" spc="0" normalizeH="0" baseline="0" noProof="0" dirty="0">
                <a:ln>
                  <a:noFill/>
                </a:ln>
                <a:solidFill>
                  <a:srgbClr val="EE006C"/>
                </a:solidFill>
                <a:effectLst/>
                <a:uLnTx/>
                <a:uFillTx/>
                <a:latin typeface="Palatino Linotype"/>
                <a:ea typeface="+mn-ea"/>
                <a:cs typeface="B Mitra" panose="00000400000000000000" pitchFamily="2" charset="-78"/>
              </a:rPr>
              <a:t>درصد دستیابی به حد انتظار یکساله  در شاخص "مراقبت کامل سالمندان" به تفکیک پایگاه های سلامت و خانه های بهداشت </a:t>
            </a:r>
            <a:r>
              <a:rPr kumimoji="0" lang="ar-SA" sz="2800" b="1" i="0" u="sng" strike="noStrike" kern="1200" cap="none" spc="0" normalizeH="0" baseline="0" noProof="0" dirty="0">
                <a:ln>
                  <a:noFill/>
                </a:ln>
                <a:solidFill>
                  <a:srgbClr val="EE006C"/>
                </a:solidFill>
                <a:effectLst/>
                <a:uLnTx/>
                <a:uFillTx/>
                <a:latin typeface="Palatino Linotype"/>
                <a:ea typeface="+mn-ea"/>
                <a:cs typeface="B Mitra" panose="00000400000000000000" pitchFamily="2" charset="-78"/>
              </a:rPr>
              <a:t>سال 1402</a:t>
            </a:r>
            <a:r>
              <a:rPr kumimoji="0" lang="fa-IR" sz="2800" b="1" i="0" u="sng" strike="noStrike" kern="1200" cap="none" spc="0" normalizeH="0" baseline="0" noProof="0" dirty="0">
                <a:ln>
                  <a:noFill/>
                </a:ln>
                <a:solidFill>
                  <a:srgbClr val="EE006C"/>
                </a:solidFill>
                <a:effectLst/>
                <a:uLnTx/>
                <a:uFillTx/>
                <a:latin typeface="Palatino Linotype"/>
                <a:ea typeface="+mn-ea"/>
                <a:cs typeface="B Mitra" panose="00000400000000000000" pitchFamily="2" charset="-78"/>
              </a:rPr>
              <a:t>: </a:t>
            </a:r>
            <a:endParaRPr kumimoji="0" lang="en-US" sz="2800" b="1" i="0" u="sng" strike="noStrike" kern="1200" cap="none" spc="0" normalizeH="0" baseline="0" noProof="0" dirty="0">
              <a:ln>
                <a:noFill/>
              </a:ln>
              <a:solidFill>
                <a:srgbClr val="EE006C"/>
              </a:solidFill>
              <a:effectLst/>
              <a:uLnTx/>
              <a:uFillTx/>
              <a:latin typeface="Palatino Linotype"/>
              <a:ea typeface="+mn-ea"/>
              <a:cs typeface="B Mitra" panose="00000400000000000000" pitchFamily="2" charset="-78"/>
            </a:endParaRPr>
          </a:p>
        </p:txBody>
      </p:sp>
      <p:graphicFrame>
        <p:nvGraphicFramePr>
          <p:cNvPr id="4" name="Table 3">
            <a:extLst>
              <a:ext uri="{FF2B5EF4-FFF2-40B4-BE49-F238E27FC236}">
                <a16:creationId xmlns:a16="http://schemas.microsoft.com/office/drawing/2014/main" id="{901EC2AA-CB64-435B-041B-13E2F568E2B4}"/>
              </a:ext>
            </a:extLst>
          </p:cNvPr>
          <p:cNvGraphicFramePr>
            <a:graphicFrameLocks noGrp="1"/>
          </p:cNvGraphicFramePr>
          <p:nvPr/>
        </p:nvGraphicFramePr>
        <p:xfrm>
          <a:off x="296261" y="2054655"/>
          <a:ext cx="7635249" cy="2609216"/>
        </p:xfrm>
        <a:graphic>
          <a:graphicData uri="http://schemas.openxmlformats.org/drawingml/2006/table">
            <a:tbl>
              <a:tblPr rtl="1"/>
              <a:tblGrid>
                <a:gridCol w="989939">
                  <a:extLst>
                    <a:ext uri="{9D8B030D-6E8A-4147-A177-3AD203B41FA5}">
                      <a16:colId xmlns:a16="http://schemas.microsoft.com/office/drawing/2014/main" val="2907896202"/>
                    </a:ext>
                  </a:extLst>
                </a:gridCol>
                <a:gridCol w="1796763">
                  <a:extLst>
                    <a:ext uri="{9D8B030D-6E8A-4147-A177-3AD203B41FA5}">
                      <a16:colId xmlns:a16="http://schemas.microsoft.com/office/drawing/2014/main" val="3484503824"/>
                    </a:ext>
                  </a:extLst>
                </a:gridCol>
                <a:gridCol w="1960718">
                  <a:extLst>
                    <a:ext uri="{9D8B030D-6E8A-4147-A177-3AD203B41FA5}">
                      <a16:colId xmlns:a16="http://schemas.microsoft.com/office/drawing/2014/main" val="2482908786"/>
                    </a:ext>
                  </a:extLst>
                </a:gridCol>
                <a:gridCol w="2887829">
                  <a:extLst>
                    <a:ext uri="{9D8B030D-6E8A-4147-A177-3AD203B41FA5}">
                      <a16:colId xmlns:a16="http://schemas.microsoft.com/office/drawing/2014/main" val="745862230"/>
                    </a:ext>
                  </a:extLst>
                </a:gridCol>
              </a:tblGrid>
              <a:tr h="530542">
                <a:tc>
                  <a:txBody>
                    <a:bodyPr/>
                    <a:lstStyle/>
                    <a:p>
                      <a:pPr marL="0" marR="0" algn="ctr" rtl="1">
                        <a:lnSpc>
                          <a:spcPct val="107000"/>
                        </a:lnSpc>
                        <a:spcBef>
                          <a:spcPts val="0"/>
                        </a:spcBef>
                        <a:spcAft>
                          <a:spcPts val="0"/>
                        </a:spcAft>
                      </a:pPr>
                      <a:r>
                        <a:rPr lang="fa-IR" sz="1600" b="1" dirty="0">
                          <a:solidFill>
                            <a:srgbClr val="000000"/>
                          </a:solidFill>
                          <a:effectLst/>
                          <a:latin typeface="Calibri" panose="020F0502020204030204" pitchFamily="34" charset="0"/>
                          <a:ea typeface="Times New Roman" panose="02020603050405020304" pitchFamily="18" charset="0"/>
                          <a:cs typeface="B Titr" panose="00000700000000000000" pitchFamily="2" charset="-78"/>
                        </a:rPr>
                        <a:t>ضعیف</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fa-IR" sz="1600" b="1" dirty="0">
                          <a:solidFill>
                            <a:srgbClr val="000000"/>
                          </a:solidFill>
                          <a:effectLst/>
                          <a:latin typeface="Calibri" panose="020F0502020204030204" pitchFamily="34" charset="0"/>
                          <a:ea typeface="Times New Roman" panose="02020603050405020304" pitchFamily="18" charset="0"/>
                          <a:cs typeface="B Titr" panose="00000700000000000000" pitchFamily="2" charset="-78"/>
                        </a:rPr>
                        <a:t>(زیر 40 درصد)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fa-IR" sz="1600" b="1" dirty="0">
                          <a:solidFill>
                            <a:srgbClr val="000000"/>
                          </a:solidFill>
                          <a:effectLst/>
                          <a:latin typeface="Calibri" panose="020F0502020204030204" pitchFamily="34" charset="0"/>
                          <a:ea typeface="Times New Roman" panose="02020603050405020304" pitchFamily="18" charset="0"/>
                          <a:cs typeface="B Titr" panose="00000700000000000000" pitchFamily="2" charset="-78"/>
                        </a:rPr>
                        <a:t>متوسط</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fa-IR" sz="1600" b="1" dirty="0">
                          <a:solidFill>
                            <a:srgbClr val="000000"/>
                          </a:solidFill>
                          <a:effectLst/>
                          <a:latin typeface="Calibri" panose="020F0502020204030204" pitchFamily="34" charset="0"/>
                          <a:ea typeface="Times New Roman" panose="02020603050405020304" pitchFamily="18" charset="0"/>
                          <a:cs typeface="B Titr" panose="00000700000000000000" pitchFamily="2" charset="-78"/>
                        </a:rPr>
                        <a:t>(40 تا 70 درصد)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a:txBody>
                    <a:bodyPr/>
                    <a:lstStyle/>
                    <a:p>
                      <a:pPr marL="0" marR="0" algn="ctr" rtl="1">
                        <a:lnSpc>
                          <a:spcPct val="107000"/>
                        </a:lnSpc>
                        <a:spcBef>
                          <a:spcPts val="0"/>
                        </a:spcBef>
                        <a:spcAft>
                          <a:spcPts val="0"/>
                        </a:spcAft>
                      </a:pPr>
                      <a:r>
                        <a:rPr lang="fa-IR" sz="1600" b="1" dirty="0">
                          <a:solidFill>
                            <a:srgbClr val="000000"/>
                          </a:solidFill>
                          <a:effectLst/>
                          <a:latin typeface="Calibri" panose="020F0502020204030204" pitchFamily="34" charset="0"/>
                          <a:ea typeface="Times New Roman" panose="02020603050405020304" pitchFamily="18" charset="0"/>
                          <a:cs typeface="B Titr" panose="00000700000000000000" pitchFamily="2" charset="-78"/>
                        </a:rPr>
                        <a:t>خوب</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fa-IR" sz="1600" b="1" dirty="0">
                          <a:solidFill>
                            <a:srgbClr val="000000"/>
                          </a:solidFill>
                          <a:effectLst/>
                          <a:latin typeface="Calibri" panose="020F0502020204030204" pitchFamily="34" charset="0"/>
                          <a:ea typeface="Times New Roman" panose="02020603050405020304" pitchFamily="18" charset="0"/>
                          <a:cs typeface="B Titr" panose="00000700000000000000" pitchFamily="2" charset="-78"/>
                        </a:rPr>
                        <a:t>(70 تا 90 درصد)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marL="0" marR="0" algn="ctr" rtl="1">
                        <a:lnSpc>
                          <a:spcPct val="107000"/>
                        </a:lnSpc>
                        <a:spcBef>
                          <a:spcPts val="0"/>
                        </a:spcBef>
                        <a:spcAft>
                          <a:spcPts val="0"/>
                        </a:spcAft>
                      </a:pPr>
                      <a:r>
                        <a:rPr lang="fa-IR" sz="1600" b="1">
                          <a:solidFill>
                            <a:srgbClr val="000000"/>
                          </a:solidFill>
                          <a:effectLst/>
                          <a:latin typeface="Calibri" panose="020F0502020204030204" pitchFamily="34" charset="0"/>
                          <a:ea typeface="Times New Roman" panose="02020603050405020304" pitchFamily="18" charset="0"/>
                          <a:cs typeface="B Titr" panose="00000700000000000000" pitchFamily="2" charset="-78"/>
                        </a:rPr>
                        <a:t>عالی</a:t>
                      </a:r>
                      <a:endParaRPr lang="en-US" sz="16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fa-IR" sz="1600" b="1">
                          <a:solidFill>
                            <a:srgbClr val="000000"/>
                          </a:solidFill>
                          <a:effectLst/>
                          <a:latin typeface="Calibri" panose="020F0502020204030204" pitchFamily="34" charset="0"/>
                          <a:ea typeface="Times New Roman" panose="02020603050405020304" pitchFamily="18" charset="0"/>
                          <a:cs typeface="B Titr" panose="00000700000000000000" pitchFamily="2" charset="-78"/>
                        </a:rPr>
                        <a:t>(90 درصد و بالاتر)</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4285800556"/>
                  </a:ext>
                </a:extLst>
              </a:tr>
              <a:tr h="1607328">
                <a:tc>
                  <a:txBody>
                    <a:bodyPr/>
                    <a:lstStyle/>
                    <a:p>
                      <a:pPr marL="0" marR="0" algn="ctr" rtl="1">
                        <a:lnSpc>
                          <a:spcPct val="107000"/>
                        </a:lnSpc>
                        <a:spcBef>
                          <a:spcPts val="0"/>
                        </a:spcBef>
                        <a:spcAft>
                          <a:spcPts val="0"/>
                        </a:spcAft>
                      </a:pPr>
                      <a:r>
                        <a:rPr lang="fa-IR"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lvl="0" indent="0" algn="ctr" defTabSz="685800" rtl="1" eaLnBrk="1" fontAlgn="auto" latinLnBrk="0" hangingPunct="1">
                        <a:lnSpc>
                          <a:spcPct val="107000"/>
                        </a:lnSpc>
                        <a:spcBef>
                          <a:spcPts val="0"/>
                        </a:spcBef>
                        <a:spcAft>
                          <a:spcPts val="0"/>
                        </a:spcAft>
                        <a:buClrTx/>
                        <a:buSzTx/>
                        <a:buFontTx/>
                        <a:buNone/>
                        <a:tabLst/>
                        <a:defRPr/>
                      </a:pPr>
                      <a:r>
                        <a:rPr kumimoji="0" lang="ar-SA"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پایگاه رئوف </a:t>
                      </a:r>
                      <a:r>
                        <a:rPr kumimoji="0" lang="en-US" sz="16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Nazanin" panose="00000400000000000000" pitchFamily="2" charset="-78"/>
                        </a:rPr>
                        <a:t>60</a:t>
                      </a:r>
                      <a:endParaRPr kumimoji="0" lang="en-US" sz="16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685800" rtl="1" eaLnBrk="1" fontAlgn="auto" latinLnBrk="0" hangingPunct="1">
                        <a:lnSpc>
                          <a:spcPct val="107000"/>
                        </a:lnSpc>
                        <a:spcBef>
                          <a:spcPts val="0"/>
                        </a:spcBef>
                        <a:spcAft>
                          <a:spcPts val="0"/>
                        </a:spcAft>
                        <a:buClrTx/>
                        <a:buSzTx/>
                        <a:buFontTx/>
                        <a:buNone/>
                        <a:tabLst/>
                        <a:defRPr/>
                      </a:pPr>
                      <a:r>
                        <a:rPr kumimoji="0" lang="ar-SA"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پایگاه گوگد</a:t>
                      </a: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 </a:t>
                      </a:r>
                      <a:r>
                        <a:rPr kumimoji="0" lang="en-US" sz="16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Nazanin" panose="00000400000000000000" pitchFamily="2" charset="-78"/>
                        </a:rPr>
                        <a:t>62.8 </a:t>
                      </a:r>
                      <a:endParaRPr kumimoji="0" lang="en-US" sz="16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685800" rtl="1" eaLnBrk="1" fontAlgn="auto" latinLnBrk="0" hangingPunct="1">
                        <a:lnSpc>
                          <a:spcPct val="107000"/>
                        </a:lnSpc>
                        <a:spcBef>
                          <a:spcPts val="0"/>
                        </a:spcBef>
                        <a:spcAft>
                          <a:spcPts val="0"/>
                        </a:spcAft>
                        <a:buClrTx/>
                        <a:buSzTx/>
                        <a:buFontTx/>
                        <a:buNone/>
                        <a:tabLst/>
                        <a:defRPr/>
                      </a:pPr>
                      <a:r>
                        <a:rPr kumimoji="0" lang="ar-SA"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پایگاه</a:t>
                      </a:r>
                      <a:r>
                        <a:rPr kumimoji="0" lang="fa-IR"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 </a:t>
                      </a:r>
                      <a:r>
                        <a:rPr kumimoji="0" lang="ar-SA"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عظیمی</a:t>
                      </a:r>
                      <a:r>
                        <a:rPr kumimoji="0" lang="en-US" sz="16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Nazanin" panose="00000400000000000000" pitchFamily="2" charset="-78"/>
                        </a:rPr>
                        <a:t>64.7</a:t>
                      </a:r>
                      <a:endParaRPr kumimoji="0" lang="en-US" sz="16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600" b="1" dirty="0">
                          <a:effectLst/>
                          <a:latin typeface="Calibri" panose="020F0502020204030204" pitchFamily="34" charset="0"/>
                          <a:ea typeface="Times New Roman" panose="02020603050405020304" pitchFamily="18" charset="0"/>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a:txBody>
                    <a:bodyPr/>
                    <a:lstStyle/>
                    <a:p>
                      <a:pPr marL="0" marR="0" algn="ctr" rtl="1">
                        <a:lnSpc>
                          <a:spcPct val="107000"/>
                        </a:lnSpc>
                        <a:spcBef>
                          <a:spcPts val="0"/>
                        </a:spcBef>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پایگاه ابن سینا</a:t>
                      </a:r>
                      <a:r>
                        <a:rPr lang="en-US"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 </a:t>
                      </a:r>
                      <a:r>
                        <a:rPr lang="ar-SA" sz="1600" b="1"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rPr>
                        <a:t> </a:t>
                      </a:r>
                      <a:r>
                        <a:rPr lang="en-US" sz="1600" b="1"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rPr>
                        <a:t>84.8</a:t>
                      </a:r>
                      <a:endParaRPr lang="en-US" sz="16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marL="0" marR="0" lvl="0" indent="0" algn="ctr" defTabSz="685800" rtl="1" eaLnBrk="1" fontAlgn="auto" latinLnBrk="0" hangingPunct="1">
                        <a:lnSpc>
                          <a:spcPct val="107000"/>
                        </a:lnSpc>
                        <a:spcBef>
                          <a:spcPts val="0"/>
                        </a:spcBef>
                        <a:spcAft>
                          <a:spcPts val="0"/>
                        </a:spcAft>
                        <a:buClrTx/>
                        <a:buSzTx/>
                        <a:buFontTx/>
                        <a:buNone/>
                        <a:tabLst/>
                        <a:defRPr/>
                      </a:pPr>
                      <a:r>
                        <a:rPr kumimoji="0" lang="ar-SA"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پایگاه ابلولان </a:t>
                      </a:r>
                      <a:r>
                        <a:rPr kumimoji="0" lang="en-US" sz="16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Nazanin" panose="00000400000000000000" pitchFamily="2" charset="-78"/>
                        </a:rPr>
                        <a:t>85.8 </a:t>
                      </a:r>
                    </a:p>
                    <a:p>
                      <a:pPr marL="0" marR="0" lvl="0" indent="0" algn="ctr" defTabSz="685800" rtl="1" eaLnBrk="1" fontAlgn="auto" latinLnBrk="0" hangingPunct="1">
                        <a:lnSpc>
                          <a:spcPct val="107000"/>
                        </a:lnSpc>
                        <a:spcBef>
                          <a:spcPts val="0"/>
                        </a:spcBef>
                        <a:spcAft>
                          <a:spcPts val="0"/>
                        </a:spcAft>
                        <a:buClrTx/>
                        <a:buSzTx/>
                        <a:buFontTx/>
                        <a:buNone/>
                        <a:tabLst/>
                        <a:defRPr/>
                      </a:pPr>
                      <a:r>
                        <a:rPr kumimoji="0" lang="ar-SA"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پایگاه مقدسی</a:t>
                      </a:r>
                      <a:r>
                        <a:rPr kumimoji="0" lang="en-US" sz="16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Nazanin" panose="00000400000000000000" pitchFamily="2" charset="-78"/>
                        </a:rPr>
                        <a:t>85.5 </a:t>
                      </a:r>
                      <a:r>
                        <a:rPr kumimoji="0" lang="ar-SA" sz="16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Nazanin" panose="00000400000000000000" pitchFamily="2" charset="-78"/>
                        </a:rPr>
                        <a:t> </a:t>
                      </a:r>
                      <a:endParaRPr kumimoji="0" lang="en-US" sz="16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685800" rtl="1" eaLnBrk="1" fontAlgn="auto" latinLnBrk="0" hangingPunct="1">
                        <a:lnSpc>
                          <a:spcPct val="107000"/>
                        </a:lnSpc>
                        <a:spcBef>
                          <a:spcPts val="0"/>
                        </a:spcBef>
                        <a:spcAft>
                          <a:spcPts val="0"/>
                        </a:spcAft>
                        <a:buClrTx/>
                        <a:buSzTx/>
                        <a:buFontTx/>
                        <a:buNone/>
                        <a:tabLst/>
                        <a:defRPr/>
                      </a:pPr>
                      <a:r>
                        <a:rPr kumimoji="0" lang="ar-SA"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پایگاه تاجداری</a:t>
                      </a: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   </a:t>
                      </a:r>
                      <a:r>
                        <a:rPr kumimoji="0" lang="en-US" sz="16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Nazanin" panose="00000400000000000000" pitchFamily="2" charset="-78"/>
                        </a:rPr>
                        <a:t>86.8</a:t>
                      </a:r>
                      <a:endParaRPr kumimoji="0" lang="en-US" sz="16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685800" rtl="1" eaLnBrk="1" fontAlgn="auto" latinLnBrk="0" hangingPunct="1">
                        <a:lnSpc>
                          <a:spcPct val="107000"/>
                        </a:lnSpc>
                        <a:spcBef>
                          <a:spcPts val="0"/>
                        </a:spcBef>
                        <a:spcAft>
                          <a:spcPts val="0"/>
                        </a:spcAft>
                        <a:buClrTx/>
                        <a:buSzTx/>
                        <a:buFontTx/>
                        <a:buNone/>
                        <a:tabLst/>
                        <a:defRPr/>
                      </a:pPr>
                      <a:r>
                        <a:rPr kumimoji="0" lang="ar-SA"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پایگاه اسفنجه</a:t>
                      </a:r>
                      <a:r>
                        <a:rPr kumimoji="0" lang="en-US" sz="16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Nazanin" panose="00000400000000000000" pitchFamily="2" charset="-78"/>
                        </a:rPr>
                        <a:t>87.4</a:t>
                      </a:r>
                    </a:p>
                    <a:p>
                      <a:pPr marL="0" marR="0" algn="ctr" rtl="1">
                        <a:lnSpc>
                          <a:spcPct val="107000"/>
                        </a:lnSpc>
                        <a:spcBef>
                          <a:spcPts val="0"/>
                        </a:spcBef>
                        <a:spcAft>
                          <a:spcPts val="0"/>
                        </a:spcAft>
                      </a:pP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marL="0" marR="0" lvl="0" indent="0" algn="ctr" defTabSz="685800" rtl="1" eaLnBrk="1" fontAlgn="auto" latinLnBrk="0" hangingPunct="1">
                        <a:lnSpc>
                          <a:spcPct val="107000"/>
                        </a:lnSpc>
                        <a:spcBef>
                          <a:spcPts val="0"/>
                        </a:spcBef>
                        <a:spcAft>
                          <a:spcPts val="0"/>
                        </a:spcAft>
                        <a:buClrTx/>
                        <a:buSzTx/>
                        <a:buFontTx/>
                        <a:buNone/>
                        <a:tabLst/>
                        <a:defRPr/>
                      </a:pPr>
                      <a:r>
                        <a:rPr kumimoji="0" lang="ar-SA"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شهرستان </a:t>
                      </a:r>
                      <a:r>
                        <a:rPr kumimoji="0" lang="ar-SA" sz="16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Nazanin" panose="00000400000000000000" pitchFamily="2" charset="-78"/>
                        </a:rPr>
                        <a:t>96.4</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خانه های بهداشت</a:t>
                      </a:r>
                      <a:r>
                        <a:rPr lang="en-US"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 </a:t>
                      </a:r>
                      <a:r>
                        <a:rPr lang="fa-IR" sz="1600" b="1"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rPr>
                        <a:t>98.6</a:t>
                      </a:r>
                      <a:endParaRPr lang="en-US" sz="1600" b="1"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endParaRPr>
                    </a:p>
                    <a:p>
                      <a:pPr marL="0" marR="0" lvl="0" indent="0" algn="ctr" defTabSz="685800" rtl="1" eaLnBrk="1" fontAlgn="auto" latinLnBrk="0" hangingPunct="1">
                        <a:lnSpc>
                          <a:spcPct val="107000"/>
                        </a:lnSpc>
                        <a:spcBef>
                          <a:spcPts val="0"/>
                        </a:spcBef>
                        <a:spcAft>
                          <a:spcPts val="0"/>
                        </a:spcAft>
                        <a:buClrTx/>
                        <a:buSzTx/>
                        <a:buFontTx/>
                        <a:buNone/>
                        <a:tabLst/>
                        <a:defRPr/>
                      </a:pPr>
                      <a:r>
                        <a:rPr kumimoji="0" lang="ar-SA"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پایگاه گلشهر </a:t>
                      </a:r>
                      <a:r>
                        <a:rPr kumimoji="0" lang="fa-IR" sz="16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Nazanin" panose="00000400000000000000" pitchFamily="2" charset="-78"/>
                        </a:rPr>
                        <a:t>98.2</a:t>
                      </a:r>
                      <a:endParaRPr kumimoji="0" lang="en-US" sz="16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685800" rtl="1" eaLnBrk="1" fontAlgn="auto" latinLnBrk="0" hangingPunct="1">
                        <a:lnSpc>
                          <a:spcPct val="107000"/>
                        </a:lnSpc>
                        <a:spcBef>
                          <a:spcPts val="0"/>
                        </a:spcBef>
                        <a:spcAft>
                          <a:spcPts val="0"/>
                        </a:spcAft>
                        <a:buClrTx/>
                        <a:buSzTx/>
                        <a:buFontTx/>
                        <a:buNone/>
                        <a:tabLst/>
                        <a:defRPr/>
                      </a:pPr>
                      <a:r>
                        <a:rPr kumimoji="0" lang="ar-SA"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پایگاه ورزنه </a:t>
                      </a:r>
                      <a:r>
                        <a:rPr kumimoji="0" lang="fa-IR" sz="16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Nazanin" panose="00000400000000000000" pitchFamily="2" charset="-78"/>
                        </a:rPr>
                        <a:t>99</a:t>
                      </a:r>
                      <a:endParaRPr kumimoji="0" lang="en-US" sz="16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ctr" defTabSz="685800" rtl="1" eaLnBrk="1" fontAlgn="auto" latinLnBrk="0" hangingPunct="1">
                        <a:lnSpc>
                          <a:spcPct val="107000"/>
                        </a:lnSpc>
                        <a:spcBef>
                          <a:spcPts val="0"/>
                        </a:spcBef>
                        <a:spcAft>
                          <a:spcPts val="0"/>
                        </a:spcAft>
                        <a:buClrTx/>
                        <a:buSzTx/>
                        <a:buFontTx/>
                        <a:buNone/>
                        <a:tabLst/>
                        <a:defRPr/>
                      </a:pPr>
                      <a:r>
                        <a:rPr kumimoji="0" lang="ar-SA" sz="16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B Nazanin" panose="00000400000000000000" pitchFamily="2" charset="-78"/>
                        </a:rPr>
                        <a:t>پایگاه فیلاخص</a:t>
                      </a:r>
                      <a:r>
                        <a:rPr kumimoji="0" lang="fa-IR" sz="16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Nazanin" panose="00000400000000000000" pitchFamily="2" charset="-78"/>
                        </a:rPr>
                        <a:t>100</a:t>
                      </a:r>
                    </a:p>
                    <a:p>
                      <a:pPr marL="0" marR="0" algn="ctr" rtl="1">
                        <a:lnSpc>
                          <a:spcPct val="107000"/>
                        </a:lnSpc>
                        <a:spcBef>
                          <a:spcPts val="0"/>
                        </a:spcBef>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پایگاه صحت</a:t>
                      </a:r>
                      <a:r>
                        <a:rPr lang="fa-IR" sz="1600" b="1"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rPr>
                        <a:t> 102</a:t>
                      </a:r>
                      <a:endParaRPr lang="en-US" sz="16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600" b="1"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پایگاه حسن حافظ</a:t>
                      </a:r>
                      <a:r>
                        <a:rPr lang="fa-IR" sz="1600" b="1"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rPr>
                        <a:t>119.5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819129261"/>
                  </a:ext>
                </a:extLst>
              </a:tr>
            </a:tbl>
          </a:graphicData>
        </a:graphic>
      </p:graphicFrame>
    </p:spTree>
    <p:extLst>
      <p:ext uri="{BB962C8B-B14F-4D97-AF65-F5344CB8AC3E}">
        <p14:creationId xmlns:p14="http://schemas.microsoft.com/office/powerpoint/2010/main" val="316253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 y="2207361"/>
            <a:ext cx="9143999" cy="4650639"/>
          </a:xfrm>
        </p:spPr>
        <p:txBody>
          <a:bodyPr>
            <a:normAutofit/>
          </a:bodyPr>
          <a:lstStyle/>
          <a:p>
            <a:pPr lvl="0" algn="r" rtl="1">
              <a:lnSpc>
                <a:spcPct val="107000"/>
              </a:lnSpc>
              <a:spcBef>
                <a:spcPts val="0"/>
              </a:spcBef>
              <a:spcAft>
                <a:spcPts val="800"/>
              </a:spcAft>
              <a:buFont typeface="Wingdings" panose="05000000000000000000" pitchFamily="2" charset="2"/>
              <a:buChar char=""/>
              <a:tabLst>
                <a:tab pos="255905" algn="l"/>
              </a:tabLst>
            </a:pPr>
            <a:r>
              <a:rPr kumimoji="0" lang="fa-IR" sz="3600" b="0" i="0" u="none" strike="noStrike" kern="1200" cap="none" spc="0" normalizeH="0" baseline="0" noProof="0" dirty="0">
                <a:ln>
                  <a:noFill/>
                </a:ln>
                <a:solidFill>
                  <a:srgbClr val="EE006C"/>
                </a:solidFill>
                <a:effectLst/>
                <a:uLnTx/>
                <a:uFillTx/>
                <a:latin typeface="Calibri"/>
                <a:ea typeface="+mj-ea"/>
                <a:cs typeface="Times New Roman" panose="02020603050405020304" pitchFamily="18" charset="0"/>
              </a:rPr>
              <a:t>تحلیل و مداخلات پیشنهادی:</a:t>
            </a:r>
            <a:endParaRPr lang="en-US" sz="2400" dirty="0">
              <a:latin typeface="Calibri" panose="020F050202020403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738673E0-AE04-3046-58F4-6E10CE1D04AB}"/>
              </a:ext>
            </a:extLst>
          </p:cNvPr>
          <p:cNvSpPr txBox="1"/>
          <p:nvPr/>
        </p:nvSpPr>
        <p:spPr>
          <a:xfrm>
            <a:off x="296260" y="2818180"/>
            <a:ext cx="8551480" cy="3570208"/>
          </a:xfrm>
          <a:prstGeom prst="rect">
            <a:avLst/>
          </a:prstGeom>
          <a:noFill/>
        </p:spPr>
        <p:txBody>
          <a:bodyPr wrap="square">
            <a:spAutoFit/>
          </a:bodyPr>
          <a:lstStyle/>
          <a:p>
            <a:pPr marL="228600" marR="0" lvl="0" indent="0" algn="just" defTabSz="914400" rtl="1" eaLnBrk="1" fontAlgn="auto" latinLnBrk="0" hangingPunct="1">
              <a:lnSpc>
                <a:spcPct val="120000"/>
              </a:lnSpc>
              <a:spcBef>
                <a:spcPts val="0"/>
              </a:spcBef>
              <a:spcAft>
                <a:spcPts val="390"/>
              </a:spcAft>
              <a:buClrTx/>
              <a:buSzTx/>
              <a:buFontTx/>
              <a:buNone/>
              <a:tabLst/>
              <a:defRPr/>
            </a:pPr>
            <a:r>
              <a:rPr kumimoji="0" lang="ar-SA" sz="1800" b="1" i="0" u="none" strike="noStrike" kern="1200" cap="none" spc="0" normalizeH="0" baseline="0" noProof="0" dirty="0">
                <a:ln>
                  <a:noFill/>
                </a:ln>
                <a:solidFill>
                  <a:srgbClr val="000000"/>
                </a:solidFill>
                <a:effectLst/>
                <a:uLnTx/>
                <a:uFillTx/>
                <a:latin typeface="B Nazanin" panose="00000400000000000000" pitchFamily="2" charset="-78"/>
                <a:ea typeface="B Nazanin" panose="00000400000000000000" pitchFamily="2" charset="-78"/>
                <a:cs typeface="B Nazanin" panose="00000400000000000000" pitchFamily="2" charset="-78"/>
              </a:rPr>
              <a:t>ضمن تشکر از زحمات و فعالیت های همکاران محترم واحد های محیطی و پزشکان و کارشناسان ناظر در خصوص ارتقاءکیفی و کمی  شاخص های برنامه سلامت سالمندان شهرستان </a:t>
            </a:r>
            <a:r>
              <a:rPr kumimoji="0" lang="ar-SA" sz="1800" b="1" i="0" u="none" strike="noStrike" kern="1200" cap="none" spc="0" normalizeH="0" baseline="0" noProof="0" dirty="0">
                <a:ln>
                  <a:noFill/>
                </a:ln>
                <a:solidFill>
                  <a:srgbClr val="00B050"/>
                </a:solidFill>
                <a:effectLst/>
                <a:uLnTx/>
                <a:uFillTx/>
                <a:latin typeface="B Nazanin" panose="00000400000000000000" pitchFamily="2" charset="-78"/>
                <a:ea typeface="B Nazanin" panose="00000400000000000000" pitchFamily="2" charset="-78"/>
                <a:cs typeface="B Nazanin" panose="00000400000000000000" pitchFamily="2" charset="-78"/>
              </a:rPr>
              <a:t>**کلیه خانه های بهداشت**</a:t>
            </a:r>
            <a:endParaRPr kumimoji="0" lang="fa-IR" sz="1800" b="1" i="0" u="none" strike="noStrike" kern="1200" cap="none" spc="0" normalizeH="0" baseline="0" noProof="0" dirty="0">
              <a:ln>
                <a:noFill/>
              </a:ln>
              <a:solidFill>
                <a:srgbClr val="00B050"/>
              </a:solidFill>
              <a:effectLst/>
              <a:uLnTx/>
              <a:uFillTx/>
              <a:latin typeface="B Nazanin" panose="00000400000000000000" pitchFamily="2" charset="-78"/>
              <a:ea typeface="B Nazanin" panose="00000400000000000000" pitchFamily="2" charset="-78"/>
              <a:cs typeface="B Nazanin" panose="00000400000000000000" pitchFamily="2" charset="-78"/>
            </a:endParaRPr>
          </a:p>
          <a:p>
            <a:pPr marL="228600" marR="0" lvl="0" indent="0" algn="just" defTabSz="914400" rtl="1" eaLnBrk="1" fontAlgn="auto" latinLnBrk="0" hangingPunct="1">
              <a:lnSpc>
                <a:spcPct val="120000"/>
              </a:lnSpc>
              <a:spcBef>
                <a:spcPts val="0"/>
              </a:spcBef>
              <a:spcAft>
                <a:spcPts val="390"/>
              </a:spcAft>
              <a:buClrTx/>
              <a:buSzTx/>
              <a:buFontTx/>
              <a:buNone/>
              <a:tabLst/>
              <a:defRPr/>
            </a:pPr>
            <a:r>
              <a:rPr kumimoji="0" lang="fa-IR" sz="1800" b="1" i="0" u="none" strike="noStrike" kern="1200" cap="none" spc="0" normalizeH="0" baseline="0" noProof="0" dirty="0">
                <a:ln>
                  <a:noFill/>
                </a:ln>
                <a:solidFill>
                  <a:srgbClr val="00B050"/>
                </a:solidFill>
                <a:effectLst/>
                <a:uLnTx/>
                <a:uFillTx/>
                <a:latin typeface="B Nazanin" panose="00000400000000000000" pitchFamily="2" charset="-78"/>
                <a:ea typeface="B Nazanin" panose="00000400000000000000" pitchFamily="2" charset="-78"/>
                <a:cs typeface="B Nazanin" panose="00000400000000000000" pitchFamily="2" charset="-78"/>
              </a:rPr>
              <a:t>(پوشش روستایی 98.6)</a:t>
            </a:r>
            <a:r>
              <a:rPr kumimoji="0" lang="ar-SA" sz="1800" b="1" i="0" u="none" strike="noStrike" kern="1200" cap="none" spc="0" normalizeH="0" baseline="0" noProof="0" dirty="0">
                <a:ln>
                  <a:noFill/>
                </a:ln>
                <a:solidFill>
                  <a:srgbClr val="00B050"/>
                </a:solidFill>
                <a:effectLst/>
                <a:uLnTx/>
                <a:uFillTx/>
                <a:latin typeface="B Nazanin" panose="00000400000000000000" pitchFamily="2" charset="-78"/>
                <a:ea typeface="B Nazanin" panose="00000400000000000000" pitchFamily="2" charset="-78"/>
                <a:cs typeface="B Nazanin" panose="00000400000000000000" pitchFamily="2" charset="-78"/>
              </a:rPr>
              <a:t> </a:t>
            </a:r>
            <a:r>
              <a:rPr kumimoji="0" lang="ar-SA" sz="1800" b="1" i="0" u="none" strike="noStrike" kern="1200" cap="none" spc="0" normalizeH="0" baseline="0" noProof="0" dirty="0">
                <a:ln>
                  <a:noFill/>
                </a:ln>
                <a:solidFill>
                  <a:srgbClr val="000000"/>
                </a:solidFill>
                <a:effectLst/>
                <a:highlight>
                  <a:srgbClr val="FFFF00"/>
                </a:highlight>
                <a:uLnTx/>
                <a:uFillTx/>
                <a:latin typeface="B Nazanin" panose="00000400000000000000" pitchFamily="2" charset="-78"/>
                <a:ea typeface="B Nazanin" panose="00000400000000000000" pitchFamily="2" charset="-78"/>
                <a:cs typeface="B Nazanin" panose="00000400000000000000" pitchFamily="2" charset="-78"/>
              </a:rPr>
              <a:t>بجز خانه بهداشت </a:t>
            </a:r>
            <a:r>
              <a:rPr kumimoji="0" lang="fa-IR" sz="1800" b="1" i="0" u="none" strike="noStrike" kern="1200" cap="none" spc="0" normalizeH="0" baseline="0" noProof="0" dirty="0">
                <a:ln>
                  <a:noFill/>
                </a:ln>
                <a:solidFill>
                  <a:srgbClr val="000000"/>
                </a:solidFill>
                <a:effectLst/>
                <a:highlight>
                  <a:srgbClr val="FFFF00"/>
                </a:highlight>
                <a:uLnTx/>
                <a:uFillTx/>
                <a:latin typeface="B Nazanin" panose="00000400000000000000" pitchFamily="2" charset="-78"/>
                <a:ea typeface="B Nazanin" panose="00000400000000000000" pitchFamily="2" charset="-78"/>
                <a:cs typeface="B Nazanin" panose="00000400000000000000" pitchFamily="2" charset="-78"/>
              </a:rPr>
              <a:t>شرکت زراعی </a:t>
            </a:r>
            <a:r>
              <a:rPr kumimoji="0" lang="ar-SA" sz="1800" b="1" i="0" u="none" strike="noStrike" kern="1200" cap="none" spc="0" normalizeH="0" baseline="0" noProof="0" dirty="0">
                <a:ln>
                  <a:noFill/>
                </a:ln>
                <a:solidFill>
                  <a:srgbClr val="000000"/>
                </a:solidFill>
                <a:effectLst/>
                <a:highlight>
                  <a:srgbClr val="FFFF00"/>
                </a:highlight>
                <a:uLnTx/>
                <a:uFillTx/>
                <a:latin typeface="B Nazanin" panose="00000400000000000000" pitchFamily="2" charset="-78"/>
                <a:ea typeface="B Nazanin" panose="00000400000000000000" pitchFamily="2" charset="-78"/>
                <a:cs typeface="B Nazanin" panose="00000400000000000000" pitchFamily="2" charset="-78"/>
              </a:rPr>
              <a:t>/</a:t>
            </a:r>
            <a:r>
              <a:rPr kumimoji="0" lang="fa-IR" sz="1800" b="1" i="0" u="none" strike="noStrike" kern="1200" cap="none" spc="0" normalizeH="0" baseline="0" noProof="0" dirty="0">
                <a:ln>
                  <a:noFill/>
                </a:ln>
                <a:solidFill>
                  <a:srgbClr val="000000"/>
                </a:solidFill>
                <a:effectLst/>
                <a:highlight>
                  <a:srgbClr val="FFFF00"/>
                </a:highlight>
                <a:uLnTx/>
                <a:uFillTx/>
                <a:latin typeface="B Nazanin" panose="00000400000000000000" pitchFamily="2" charset="-78"/>
                <a:ea typeface="B Nazanin" panose="00000400000000000000" pitchFamily="2" charset="-78"/>
                <a:cs typeface="B Nazanin" panose="00000400000000000000" pitchFamily="2" charset="-78"/>
              </a:rPr>
              <a:t>وانشان </a:t>
            </a:r>
            <a:r>
              <a:rPr kumimoji="0" lang="ar-SA" sz="1800" b="1" i="0" u="none" strike="noStrike" kern="1200" cap="none" spc="0" normalizeH="0" baseline="0" noProof="0" dirty="0">
                <a:ln>
                  <a:noFill/>
                </a:ln>
                <a:solidFill>
                  <a:srgbClr val="000000"/>
                </a:solidFill>
                <a:effectLst/>
                <a:highlight>
                  <a:srgbClr val="FFFF00"/>
                </a:highlight>
                <a:uLnTx/>
                <a:uFillTx/>
                <a:latin typeface="B Nazanin" panose="00000400000000000000" pitchFamily="2" charset="-78"/>
                <a:ea typeface="B Nazanin" panose="00000400000000000000" pitchFamily="2" charset="-78"/>
                <a:cs typeface="B Nazanin" panose="00000400000000000000" pitchFamily="2" charset="-78"/>
              </a:rPr>
              <a:t>با اختلاف کم</a:t>
            </a:r>
            <a:r>
              <a:rPr kumimoji="0" lang="fa-IR" sz="1800" b="1" i="0" u="none" strike="noStrike" kern="1200" cap="none" spc="0" normalizeH="0" baseline="0" noProof="0" dirty="0">
                <a:ln>
                  <a:noFill/>
                </a:ln>
                <a:solidFill>
                  <a:srgbClr val="000000"/>
                </a:solidFill>
                <a:effectLst/>
                <a:highlight>
                  <a:srgbClr val="FFFF00"/>
                </a:highlight>
                <a:uLnTx/>
                <a:uFillTx/>
                <a:latin typeface="B Nazanin" panose="00000400000000000000" pitchFamily="2" charset="-78"/>
                <a:ea typeface="B Nazanin" panose="00000400000000000000" pitchFamily="2" charset="-78"/>
                <a:cs typeface="B Nazanin" panose="00000400000000000000" pitchFamily="2" charset="-78"/>
              </a:rPr>
              <a:t> ( به علت داشتن جمعیت سالمند معلق ساکن تهران یا ....)</a:t>
            </a:r>
            <a:r>
              <a:rPr kumimoji="0" lang="ar-SA" sz="1800" b="1" i="0" u="none" strike="noStrike" kern="1200" cap="none" spc="0" normalizeH="0" baseline="0" noProof="0" dirty="0">
                <a:ln>
                  <a:noFill/>
                </a:ln>
                <a:solidFill>
                  <a:srgbClr val="000000"/>
                </a:solidFill>
                <a:effectLst/>
                <a:uLnTx/>
                <a:uFillTx/>
                <a:latin typeface="B Nazanin" panose="00000400000000000000" pitchFamily="2" charset="-78"/>
                <a:ea typeface="B Nazanin" panose="00000400000000000000" pitchFamily="2" charset="-78"/>
                <a:cs typeface="B Nazanin" panose="00000400000000000000" pitchFamily="2" charset="-78"/>
              </a:rPr>
              <a:t> به هدف مورد انتظار</a:t>
            </a:r>
            <a:r>
              <a:rPr kumimoji="0" lang="fa-IR" sz="1800" b="1" i="0" u="none" strike="noStrike" kern="1200" cap="none" spc="0" normalizeH="0" baseline="0" noProof="0" dirty="0">
                <a:ln>
                  <a:noFill/>
                </a:ln>
                <a:solidFill>
                  <a:srgbClr val="000000"/>
                </a:solidFill>
                <a:effectLst/>
                <a:uLnTx/>
                <a:uFillTx/>
                <a:latin typeface="B Nazanin" panose="00000400000000000000" pitchFamily="2" charset="-78"/>
                <a:ea typeface="B Nazanin" panose="00000400000000000000" pitchFamily="2" charset="-78"/>
                <a:cs typeface="B Nazanin" panose="00000400000000000000" pitchFamily="2" charset="-78"/>
              </a:rPr>
              <a:t>100</a:t>
            </a:r>
            <a:r>
              <a:rPr kumimoji="0" lang="ar-SA" sz="1800" b="1" i="0" u="none" strike="noStrike" kern="1200" cap="none" spc="0" normalizeH="0" baseline="0" noProof="0" dirty="0">
                <a:ln>
                  <a:noFill/>
                </a:ln>
                <a:solidFill>
                  <a:srgbClr val="000000"/>
                </a:solidFill>
                <a:effectLst/>
                <a:uLnTx/>
                <a:uFillTx/>
                <a:latin typeface="B Nazanin" panose="00000400000000000000" pitchFamily="2" charset="-78"/>
                <a:ea typeface="B Nazanin" panose="00000400000000000000" pitchFamily="2" charset="-78"/>
                <a:cs typeface="B Nazanin" panose="00000400000000000000" pitchFamily="2" charset="-78"/>
              </a:rPr>
              <a:t>درصد</a:t>
            </a:r>
            <a:r>
              <a:rPr kumimoji="0" lang="fa-IR" sz="1800" b="1" i="0" u="none" strike="noStrike" kern="1200" cap="none" spc="0" normalizeH="0" baseline="0" noProof="0" dirty="0">
                <a:ln>
                  <a:noFill/>
                </a:ln>
                <a:solidFill>
                  <a:srgbClr val="000000"/>
                </a:solidFill>
                <a:effectLst/>
                <a:uLnTx/>
                <a:uFillTx/>
                <a:latin typeface="B Nazanin" panose="00000400000000000000" pitchFamily="2" charset="-78"/>
                <a:ea typeface="B Nazanin" panose="00000400000000000000" pitchFamily="2" charset="-78"/>
                <a:cs typeface="B Nazanin" panose="00000400000000000000" pitchFamily="2" charset="-78"/>
              </a:rPr>
              <a:t> رسیدند*</a:t>
            </a:r>
            <a:r>
              <a:rPr kumimoji="0" lang="ar-SA" sz="1800" b="1" i="0" u="none" strike="noStrike" kern="1200" cap="none" spc="0" normalizeH="0" baseline="0" noProof="0" dirty="0">
                <a:ln>
                  <a:noFill/>
                </a:ln>
                <a:solidFill>
                  <a:srgbClr val="000000"/>
                </a:solidFill>
                <a:effectLst/>
                <a:uLnTx/>
                <a:uFillTx/>
                <a:latin typeface="B Nazanin" panose="00000400000000000000" pitchFamily="2" charset="-78"/>
                <a:ea typeface="B Nazanin" panose="00000400000000000000" pitchFamily="2" charset="-78"/>
                <a:cs typeface="B Nazanin" panose="00000400000000000000" pitchFamily="2" charset="-78"/>
              </a:rPr>
              <a:t> که از زحمات همکاران محترم</a:t>
            </a:r>
            <a:r>
              <a:rPr kumimoji="0" lang="fa-IR" sz="1800" b="1" i="0" u="none" strike="noStrike" kern="1200" cap="none" spc="0" normalizeH="0" baseline="0" noProof="0" dirty="0">
                <a:ln>
                  <a:noFill/>
                </a:ln>
                <a:solidFill>
                  <a:srgbClr val="000000"/>
                </a:solidFill>
                <a:effectLst/>
                <a:uLnTx/>
                <a:uFillTx/>
                <a:latin typeface="B Nazanin" panose="00000400000000000000" pitchFamily="2" charset="-78"/>
                <a:ea typeface="B Nazanin" panose="00000400000000000000" pitchFamily="2" charset="-78"/>
                <a:cs typeface="B Nazanin" panose="00000400000000000000" pitchFamily="2" charset="-78"/>
              </a:rPr>
              <a:t> آموزشگاه بهورزی و</a:t>
            </a:r>
            <a:r>
              <a:rPr kumimoji="0" lang="ar-SA" sz="1800" b="1" i="0" u="none" strike="noStrike" kern="1200" cap="none" spc="0" normalizeH="0" baseline="0" noProof="0" dirty="0">
                <a:ln>
                  <a:noFill/>
                </a:ln>
                <a:solidFill>
                  <a:srgbClr val="000000"/>
                </a:solidFill>
                <a:effectLst/>
                <a:uLnTx/>
                <a:uFillTx/>
                <a:latin typeface="B Nazanin" panose="00000400000000000000" pitchFamily="2" charset="-78"/>
                <a:ea typeface="B Nazanin" panose="00000400000000000000" pitchFamily="2" charset="-78"/>
                <a:cs typeface="B Nazanin" panose="00000400000000000000" pitchFamily="2" charset="-78"/>
              </a:rPr>
              <a:t> بهورز</a:t>
            </a:r>
            <a:r>
              <a:rPr kumimoji="0" lang="fa-IR" sz="1800" b="1" i="0" u="none" strike="noStrike" kern="1200" cap="none" spc="0" normalizeH="0" baseline="0" noProof="0" dirty="0">
                <a:ln>
                  <a:noFill/>
                </a:ln>
                <a:solidFill>
                  <a:srgbClr val="000000"/>
                </a:solidFill>
                <a:effectLst/>
                <a:uLnTx/>
                <a:uFillTx/>
                <a:latin typeface="B Nazanin" panose="00000400000000000000" pitchFamily="2" charset="-78"/>
                <a:ea typeface="B Nazanin" panose="00000400000000000000" pitchFamily="2" charset="-78"/>
                <a:cs typeface="B Nazanin" panose="00000400000000000000" pitchFamily="2" charset="-78"/>
              </a:rPr>
              <a:t>ان  محترم</a:t>
            </a:r>
            <a:r>
              <a:rPr kumimoji="0" lang="ar-SA" sz="1800" b="1" i="0" u="none" strike="noStrike" kern="1200" cap="none" spc="0" normalizeH="0" baseline="0" noProof="0" dirty="0">
                <a:ln>
                  <a:noFill/>
                </a:ln>
                <a:solidFill>
                  <a:srgbClr val="000000"/>
                </a:solidFill>
                <a:effectLst/>
                <a:uLnTx/>
                <a:uFillTx/>
                <a:latin typeface="B Nazanin" panose="00000400000000000000" pitchFamily="2" charset="-78"/>
                <a:ea typeface="B Nazanin" panose="00000400000000000000" pitchFamily="2" charset="-78"/>
                <a:cs typeface="B Nazanin" panose="00000400000000000000" pitchFamily="2" charset="-78"/>
              </a:rPr>
              <a:t> قدردانی می گردد. </a:t>
            </a:r>
            <a:r>
              <a:rPr kumimoji="0" lang="fa-IR" sz="1800" b="1" i="0" u="none" strike="noStrike" kern="1200" cap="none" spc="0" normalizeH="0" baseline="0" noProof="0" dirty="0">
                <a:ln>
                  <a:noFill/>
                </a:ln>
                <a:solidFill>
                  <a:srgbClr val="000000"/>
                </a:solidFill>
                <a:effectLst/>
                <a:uLnTx/>
                <a:uFillTx/>
                <a:latin typeface="B Nazanin" panose="00000400000000000000" pitchFamily="2" charset="-78"/>
                <a:ea typeface="B Nazanin" panose="00000400000000000000" pitchFamily="2" charset="-78"/>
                <a:cs typeface="B Nazanin" panose="00000400000000000000" pitchFamily="2" charset="-78"/>
              </a:rPr>
              <a:t>امید است همین روند در سال 1403 ادامه پیدا کند.</a:t>
            </a:r>
          </a:p>
          <a:p>
            <a:pPr marL="228600" marR="0" lvl="0" indent="0" algn="just" defTabSz="914400" rtl="1" eaLnBrk="1" fontAlgn="auto" latinLnBrk="0" hangingPunct="1">
              <a:lnSpc>
                <a:spcPct val="120000"/>
              </a:lnSpc>
              <a:spcBef>
                <a:spcPts val="0"/>
              </a:spcBef>
              <a:spcAft>
                <a:spcPts val="390"/>
              </a:spcAft>
              <a:buClrTx/>
              <a:buSzTx/>
              <a:buFontTx/>
              <a:buNone/>
              <a:tabLst/>
              <a:defRPr/>
            </a:pPr>
            <a:r>
              <a:rPr kumimoji="0" lang="fa-IR" sz="18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B Nazanin" panose="00000400000000000000" pitchFamily="2" charset="-78"/>
              </a:rPr>
              <a:t>پیشنهاد می گردد اسامی سالمندان غیر ساکن روستا یا سالمندانی که به هر دلیل امکان ارائه خدمت به ایشان مقدور نمی باشد  به صورت لیست در دسترس بهورز باشد و در نظارت های مربی محترم بهورزی بررسی گردد. </a:t>
            </a:r>
          </a:p>
          <a:p>
            <a:pPr marL="228600" marR="0" lvl="0" indent="0" algn="just" defTabSz="914400" rtl="1" eaLnBrk="1" fontAlgn="auto" latinLnBrk="0" hangingPunct="1">
              <a:lnSpc>
                <a:spcPct val="120000"/>
              </a:lnSpc>
              <a:spcBef>
                <a:spcPts val="0"/>
              </a:spcBef>
              <a:spcAft>
                <a:spcPts val="390"/>
              </a:spcAft>
              <a:buClrTx/>
              <a:buSzTx/>
              <a:buFontTx/>
              <a:buNone/>
              <a:tabLst/>
              <a:defRPr/>
            </a:pPr>
            <a:r>
              <a:rPr lang="fa-IR" b="1" dirty="0">
                <a:solidFill>
                  <a:srgbClr val="FF0000"/>
                </a:solidFill>
                <a:latin typeface="Calibri" panose="020F0502020204030204" pitchFamily="34" charset="0"/>
                <a:ea typeface="Calibri" panose="020F0502020204030204" pitchFamily="34" charset="0"/>
                <a:cs typeface="B Nazanin" panose="00000400000000000000" pitchFamily="2" charset="-78"/>
              </a:rPr>
              <a:t>نکته**حدالامکان فوتی ها در پایان سه ماهه ثبت گردد تا در شاخص گیری اختلاف عددی پیش نیاید</a:t>
            </a:r>
            <a:r>
              <a:rPr lang="fa-IR" b="1" dirty="0">
                <a:solidFill>
                  <a:srgbClr val="000000"/>
                </a:solidFill>
                <a:latin typeface="Calibri" panose="020F0502020204030204" pitchFamily="34" charset="0"/>
                <a:ea typeface="Calibri" panose="020F0502020204030204" pitchFamily="34" charset="0"/>
                <a:cs typeface="B Nazanin" panose="00000400000000000000" pitchFamily="2" charset="-78"/>
              </a:rPr>
              <a:t>.</a:t>
            </a:r>
            <a:endParaRPr kumimoji="0" lang="fa-IR" sz="18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545549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6E702-13DA-B46B-5A55-C7889482BD9E}"/>
              </a:ext>
            </a:extLst>
          </p:cNvPr>
          <p:cNvSpPr>
            <a:spLocks noGrp="1"/>
          </p:cNvSpPr>
          <p:nvPr>
            <p:ph type="title"/>
          </p:nvPr>
        </p:nvSpPr>
        <p:spPr>
          <a:xfrm>
            <a:off x="-467265" y="790340"/>
            <a:ext cx="7483002" cy="763525"/>
          </a:xfrm>
        </p:spPr>
        <p:txBody>
          <a:bodyPr/>
          <a:lstStyle/>
          <a:p>
            <a:r>
              <a:rPr lang="fa-IR" dirty="0"/>
              <a:t>تحلیل و مداخلات پیشنهادی:</a:t>
            </a:r>
            <a:endParaRPr lang="en-US" dirty="0"/>
          </a:p>
        </p:txBody>
      </p:sp>
      <p:sp>
        <p:nvSpPr>
          <p:cNvPr id="3" name="Content Placeholder 2">
            <a:extLst>
              <a:ext uri="{FF2B5EF4-FFF2-40B4-BE49-F238E27FC236}">
                <a16:creationId xmlns:a16="http://schemas.microsoft.com/office/drawing/2014/main" id="{B3337041-ECBC-913F-2700-51B5BBDBE990}"/>
              </a:ext>
            </a:extLst>
          </p:cNvPr>
          <p:cNvSpPr>
            <a:spLocks noGrp="1"/>
          </p:cNvSpPr>
          <p:nvPr>
            <p:ph idx="1"/>
          </p:nvPr>
        </p:nvSpPr>
        <p:spPr/>
        <p:txBody>
          <a:bodyPr/>
          <a:lstStyle/>
          <a:p>
            <a:pPr marL="137160" marR="29845" indent="-57150" algn="r" rtl="1">
              <a:lnSpc>
                <a:spcPct val="115000"/>
              </a:lnSpc>
              <a:spcBef>
                <a:spcPts val="0"/>
              </a:spcBef>
              <a:spcAft>
                <a:spcPts val="805"/>
              </a:spcAft>
              <a:tabLst>
                <a:tab pos="422910" algn="r"/>
              </a:tabLst>
            </a:pPr>
            <a:r>
              <a:rPr lang="ar-SA" sz="2800" b="1" dirty="0">
                <a:solidFill>
                  <a:srgbClr val="000000"/>
                </a:solidFill>
                <a:effectLst/>
                <a:latin typeface="Calibri" panose="020F0502020204030204" pitchFamily="34" charset="0"/>
                <a:ea typeface="Arial" panose="020B0604020202020204" pitchFamily="34" charset="0"/>
                <a:cs typeface="Arial" panose="020B0604020202020204" pitchFamily="34" charset="0"/>
              </a:rPr>
              <a:t> </a:t>
            </a:r>
            <a:r>
              <a:rPr lang="ar-SA" sz="2400" b="1" dirty="0">
                <a:solidFill>
                  <a:srgbClr val="000000"/>
                </a:solidFill>
                <a:effectLst/>
                <a:latin typeface="B Nazanin" panose="00000400000000000000" pitchFamily="2" charset="-78"/>
                <a:ea typeface="B Nazanin" panose="00000400000000000000" pitchFamily="2" charset="-78"/>
                <a:cs typeface="B Nazanin" panose="00000400000000000000" pitchFamily="2" charset="-78"/>
              </a:rPr>
              <a:t>پایگاه های سلامت </a:t>
            </a:r>
            <a:r>
              <a:rPr lang="ar-SA" sz="2400" b="1" dirty="0">
                <a:effectLst/>
                <a:highlight>
                  <a:srgbClr val="00FF00"/>
                </a:highlight>
                <a:latin typeface="B Nazanin" panose="00000400000000000000" pitchFamily="2" charset="-78"/>
                <a:ea typeface="B Nazanin" panose="00000400000000000000" pitchFamily="2" charset="-78"/>
                <a:cs typeface="B Nazanin" panose="00000400000000000000" pitchFamily="2" charset="-78"/>
              </a:rPr>
              <a:t>فیلاخص* حاج علی جمالی*</a:t>
            </a:r>
            <a:r>
              <a:rPr kumimoji="0" lang="ar-SA" sz="2400" b="1" i="0" u="none" strike="noStrike" kern="1200" cap="none" spc="0" normalizeH="0" baseline="0" noProof="0" dirty="0">
                <a:ln>
                  <a:noFill/>
                </a:ln>
                <a:effectLst/>
                <a:highlight>
                  <a:srgbClr val="00FF00"/>
                </a:highlight>
                <a:uLnTx/>
                <a:uFillTx/>
                <a:latin typeface="B Nazanin" panose="00000400000000000000" pitchFamily="2" charset="-78"/>
                <a:ea typeface="B Nazanin" panose="00000400000000000000" pitchFamily="2" charset="-78"/>
                <a:cs typeface="B Nazanin" panose="00000400000000000000" pitchFamily="2" charset="-78"/>
              </a:rPr>
              <a:t> مهدی صحت</a:t>
            </a:r>
            <a:r>
              <a:rPr lang="ar-SA" sz="2400" b="1" dirty="0">
                <a:effectLst/>
                <a:highlight>
                  <a:srgbClr val="00FF00"/>
                </a:highlight>
                <a:latin typeface="B Nazanin" panose="00000400000000000000" pitchFamily="2" charset="-78"/>
                <a:ea typeface="B Nazanin" panose="00000400000000000000" pitchFamily="2" charset="-78"/>
                <a:cs typeface="B Nazanin" panose="00000400000000000000" pitchFamily="2" charset="-78"/>
              </a:rPr>
              <a:t> *حسن حافظ ، </a:t>
            </a:r>
            <a:r>
              <a:rPr kumimoji="0" lang="ar-SA" sz="2400" b="1" i="0" u="none" strike="noStrike" kern="1200" cap="none" spc="0" normalizeH="0" baseline="0" noProof="0" dirty="0">
                <a:ln>
                  <a:noFill/>
                </a:ln>
                <a:effectLst/>
                <a:highlight>
                  <a:srgbClr val="00FF00"/>
                </a:highlight>
                <a:uLnTx/>
                <a:uFillTx/>
                <a:latin typeface="B Nazanin" panose="00000400000000000000" pitchFamily="2" charset="-78"/>
                <a:ea typeface="B Nazanin" panose="00000400000000000000" pitchFamily="2" charset="-78"/>
                <a:cs typeface="B Nazanin" panose="00000400000000000000" pitchFamily="2" charset="-78"/>
              </a:rPr>
              <a:t>گلشهر</a:t>
            </a:r>
            <a:r>
              <a:rPr kumimoji="0" lang="ar-SA" sz="2400" b="1" i="0" u="none" strike="noStrike" kern="1200" cap="none" spc="0" normalizeH="0" baseline="0" noProof="0" dirty="0">
                <a:ln>
                  <a:noFill/>
                </a:ln>
                <a:effectLst/>
                <a:uLnTx/>
                <a:uFillTx/>
                <a:latin typeface="B Nazanin" panose="00000400000000000000" pitchFamily="2" charset="-78"/>
                <a:ea typeface="B Nazanin" panose="00000400000000000000" pitchFamily="2" charset="-78"/>
                <a:cs typeface="B Nazanin" panose="00000400000000000000" pitchFamily="2" charset="-78"/>
              </a:rPr>
              <a:t> </a:t>
            </a:r>
            <a:r>
              <a:rPr lang="ar-SA" sz="2400" b="1" dirty="0">
                <a:effectLst/>
                <a:highlight>
                  <a:srgbClr val="00FF00"/>
                </a:highlight>
                <a:latin typeface="B Nazanin" panose="00000400000000000000" pitchFamily="2" charset="-78"/>
                <a:ea typeface="B Nazanin" panose="00000400000000000000" pitchFamily="2" charset="-78"/>
                <a:cs typeface="B Nazanin" panose="00000400000000000000" pitchFamily="2" charset="-78"/>
              </a:rPr>
              <a:t>به هدف</a:t>
            </a:r>
            <a:r>
              <a:rPr lang="fa-IR" sz="2400" b="1" dirty="0">
                <a:effectLst/>
                <a:highlight>
                  <a:srgbClr val="00FF00"/>
                </a:highlight>
                <a:latin typeface="B Nazanin" panose="00000400000000000000" pitchFamily="2" charset="-78"/>
                <a:ea typeface="B Nazanin" panose="00000400000000000000" pitchFamily="2" charset="-78"/>
                <a:cs typeface="B Nazanin" panose="00000400000000000000" pitchFamily="2" charset="-78"/>
              </a:rPr>
              <a:t> </a:t>
            </a:r>
            <a:r>
              <a:rPr lang="ar-SA" sz="2400" b="1" u="none" strike="noStrike" dirty="0">
                <a:effectLst/>
                <a:highlight>
                  <a:srgbClr val="00FF00"/>
                </a:highlight>
                <a:uFill>
                  <a:solidFill>
                    <a:srgbClr val="000000"/>
                  </a:solidFill>
                </a:uFill>
                <a:latin typeface="B Nazanin" panose="00000400000000000000" pitchFamily="2" charset="-78"/>
                <a:ea typeface="B Nazanin" panose="00000400000000000000" pitchFamily="2" charset="-78"/>
                <a:cs typeface="B Nazanin" panose="00000400000000000000" pitchFamily="2" charset="-78"/>
              </a:rPr>
              <a:t>مورد انتظار </a:t>
            </a:r>
            <a:r>
              <a:rPr lang="fa-IR" sz="2400" b="1" u="none" strike="noStrike" dirty="0">
                <a:effectLst/>
                <a:highlight>
                  <a:srgbClr val="00FF00"/>
                </a:highlight>
                <a:uFill>
                  <a:solidFill>
                    <a:srgbClr val="000000"/>
                  </a:solidFill>
                </a:uFill>
                <a:latin typeface="B Nazanin" panose="00000400000000000000" pitchFamily="2" charset="-78"/>
                <a:ea typeface="B Nazanin" panose="00000400000000000000" pitchFamily="2" charset="-78"/>
                <a:cs typeface="B Nazanin" panose="00000400000000000000" pitchFamily="2" charset="-78"/>
              </a:rPr>
              <a:t>سالیانه </a:t>
            </a:r>
            <a:r>
              <a:rPr lang="ar-SA" sz="2400" b="1" u="none" strike="noStrike" dirty="0">
                <a:effectLst/>
                <a:highlight>
                  <a:srgbClr val="00FF00"/>
                </a:highlight>
                <a:uFill>
                  <a:solidFill>
                    <a:srgbClr val="000000"/>
                  </a:solidFill>
                </a:uFill>
                <a:latin typeface="B Nazanin" panose="00000400000000000000" pitchFamily="2" charset="-78"/>
                <a:ea typeface="B Nazanin" panose="00000400000000000000" pitchFamily="2" charset="-78"/>
                <a:cs typeface="B Nazanin" panose="00000400000000000000" pitchFamily="2" charset="-78"/>
              </a:rPr>
              <a:t>دست پیدا کردند </a:t>
            </a:r>
            <a:r>
              <a:rPr lang="ar-SA" sz="2400" b="1" u="none" strike="noStrike" dirty="0">
                <a:solidFill>
                  <a:srgbClr val="000000"/>
                </a:solidFill>
                <a:effectLst/>
                <a:uFill>
                  <a:solidFill>
                    <a:srgbClr val="000000"/>
                  </a:solidFill>
                </a:uFill>
                <a:latin typeface="B Nazanin" panose="00000400000000000000" pitchFamily="2" charset="-78"/>
                <a:ea typeface="B Nazanin" panose="00000400000000000000" pitchFamily="2" charset="-78"/>
                <a:cs typeface="B Nazanin" panose="00000400000000000000" pitchFamily="2" charset="-78"/>
              </a:rPr>
              <a:t>ضمن تشکر از زحمات همکاران محترم امید می رود </a:t>
            </a:r>
            <a:r>
              <a:rPr lang="fa-IR" sz="2400" b="1" u="none" strike="noStrike" dirty="0">
                <a:solidFill>
                  <a:srgbClr val="000000"/>
                </a:solidFill>
                <a:effectLst/>
                <a:uFill>
                  <a:solidFill>
                    <a:srgbClr val="000000"/>
                  </a:solidFill>
                </a:uFill>
                <a:latin typeface="B Nazanin" panose="00000400000000000000" pitchFamily="2" charset="-78"/>
                <a:ea typeface="B Nazanin" panose="00000400000000000000" pitchFamily="2" charset="-78"/>
                <a:cs typeface="B Nazanin" panose="00000400000000000000" pitchFamily="2" charset="-78"/>
              </a:rPr>
              <a:t>در</a:t>
            </a:r>
            <a:r>
              <a:rPr lang="ar-SA" sz="2400" b="1" u="none" strike="noStrike" dirty="0">
                <a:solidFill>
                  <a:srgbClr val="000000"/>
                </a:solidFill>
                <a:effectLst/>
                <a:uFill>
                  <a:solidFill>
                    <a:srgbClr val="000000"/>
                  </a:solidFill>
                </a:uFill>
                <a:latin typeface="B Nazanin" panose="00000400000000000000" pitchFamily="2" charset="-78"/>
                <a:ea typeface="B Nazanin" panose="00000400000000000000" pitchFamily="2" charset="-78"/>
                <a:cs typeface="B Nazanin" panose="00000400000000000000" pitchFamily="2" charset="-78"/>
              </a:rPr>
              <a:t>سال </a:t>
            </a:r>
            <a:r>
              <a:rPr lang="fa-IR" sz="2400" b="1" u="none" strike="noStrike" dirty="0">
                <a:solidFill>
                  <a:srgbClr val="000000"/>
                </a:solidFill>
                <a:effectLst/>
                <a:uFill>
                  <a:solidFill>
                    <a:srgbClr val="000000"/>
                  </a:solidFill>
                </a:uFill>
                <a:latin typeface="B Nazanin" panose="00000400000000000000" pitchFamily="2" charset="-78"/>
                <a:ea typeface="B Nazanin" panose="00000400000000000000" pitchFamily="2" charset="-78"/>
                <a:cs typeface="B Nazanin" panose="00000400000000000000" pitchFamily="2" charset="-78"/>
              </a:rPr>
              <a:t>1403 نیز </a:t>
            </a:r>
            <a:r>
              <a:rPr lang="ar-SA" sz="2400" b="1" u="none" strike="noStrike" dirty="0">
                <a:solidFill>
                  <a:srgbClr val="000000"/>
                </a:solidFill>
                <a:effectLst/>
                <a:uFill>
                  <a:solidFill>
                    <a:srgbClr val="000000"/>
                  </a:solidFill>
                </a:uFill>
                <a:latin typeface="B Nazanin" panose="00000400000000000000" pitchFamily="2" charset="-78"/>
                <a:ea typeface="B Nazanin" panose="00000400000000000000" pitchFamily="2" charset="-78"/>
                <a:cs typeface="B Nazanin" panose="00000400000000000000" pitchFamily="2" charset="-78"/>
              </a:rPr>
              <a:t>همین روند</a:t>
            </a:r>
            <a:r>
              <a:rPr lang="fa-IR" sz="2400" b="1" dirty="0">
                <a:solidFill>
                  <a:srgbClr val="000000"/>
                </a:solidFill>
                <a:uFill>
                  <a:solidFill>
                    <a:srgbClr val="000000"/>
                  </a:solidFill>
                </a:uFill>
                <a:latin typeface="B Nazanin" panose="00000400000000000000" pitchFamily="2" charset="-78"/>
                <a:ea typeface="B Nazanin" panose="00000400000000000000" pitchFamily="2" charset="-78"/>
                <a:cs typeface="B Nazanin" panose="00000400000000000000" pitchFamily="2" charset="-78"/>
              </a:rPr>
              <a:t> و</a:t>
            </a:r>
            <a:r>
              <a:rPr lang="ar-SA" sz="2400" b="1" u="none" strike="noStrike" dirty="0">
                <a:solidFill>
                  <a:srgbClr val="000000"/>
                </a:solidFill>
                <a:effectLst/>
                <a:uFill>
                  <a:solidFill>
                    <a:srgbClr val="000000"/>
                  </a:solidFill>
                </a:uFill>
                <a:latin typeface="B Nazanin" panose="00000400000000000000" pitchFamily="2" charset="-78"/>
                <a:ea typeface="B Nazanin" panose="00000400000000000000" pitchFamily="2" charset="-78"/>
                <a:cs typeface="B Nazanin" panose="00000400000000000000" pitchFamily="2" charset="-78"/>
              </a:rPr>
              <a:t> ارتقاء شاخص</a:t>
            </a:r>
            <a:r>
              <a:rPr lang="fa-IR" sz="2400" b="1" u="none" strike="noStrike" dirty="0">
                <a:solidFill>
                  <a:srgbClr val="000000"/>
                </a:solidFill>
                <a:effectLst/>
                <a:uFill>
                  <a:solidFill>
                    <a:srgbClr val="000000"/>
                  </a:solidFill>
                </a:uFill>
                <a:latin typeface="B Nazanin" panose="00000400000000000000" pitchFamily="2" charset="-78"/>
                <a:ea typeface="B Nazanin" panose="00000400000000000000" pitchFamily="2" charset="-78"/>
                <a:cs typeface="B Nazanin" panose="00000400000000000000" pitchFamily="2" charset="-78"/>
              </a:rPr>
              <a:t> بر مبنای هدف تعیین شده سال 1403</a:t>
            </a:r>
            <a:r>
              <a:rPr lang="ar-SA" sz="2400" b="1" u="none" strike="noStrike" dirty="0">
                <a:solidFill>
                  <a:srgbClr val="000000"/>
                </a:solidFill>
                <a:effectLst/>
                <a:uFill>
                  <a:solidFill>
                    <a:srgbClr val="000000"/>
                  </a:solidFill>
                </a:uFill>
                <a:latin typeface="B Nazanin" panose="00000400000000000000" pitchFamily="2" charset="-78"/>
                <a:ea typeface="B Nazanin" panose="00000400000000000000" pitchFamily="2" charset="-78"/>
                <a:cs typeface="B Nazanin" panose="00000400000000000000" pitchFamily="2" charset="-78"/>
              </a:rPr>
              <a:t> ادامه پیدا کند. </a:t>
            </a:r>
            <a:endParaRPr lang="fa-IR" sz="2400" b="1" u="none" strike="noStrike" dirty="0">
              <a:solidFill>
                <a:srgbClr val="000000"/>
              </a:solidFill>
              <a:effectLst/>
              <a:uFill>
                <a:solidFill>
                  <a:srgbClr val="000000"/>
                </a:solidFill>
              </a:uFill>
              <a:latin typeface="B Nazanin" panose="00000400000000000000" pitchFamily="2" charset="-78"/>
              <a:ea typeface="B Nazanin" panose="00000400000000000000" pitchFamily="2" charset="-78"/>
              <a:cs typeface="B Nazanin" panose="00000400000000000000" pitchFamily="2" charset="-78"/>
            </a:endParaRPr>
          </a:p>
          <a:p>
            <a:pPr marL="137160" marR="29845" indent="-57150" algn="r" rtl="1">
              <a:lnSpc>
                <a:spcPct val="115000"/>
              </a:lnSpc>
              <a:spcBef>
                <a:spcPts val="0"/>
              </a:spcBef>
              <a:spcAft>
                <a:spcPts val="805"/>
              </a:spcAft>
              <a:tabLst>
                <a:tab pos="422910" algn="r"/>
              </a:tabLst>
            </a:pPr>
            <a:r>
              <a:rPr lang="fa-IR" sz="2400" b="1" dirty="0">
                <a:solidFill>
                  <a:srgbClr val="000000"/>
                </a:solidFill>
                <a:uFill>
                  <a:solidFill>
                    <a:srgbClr val="000000"/>
                  </a:solidFill>
                </a:uFill>
                <a:cs typeface="B Nazanin" panose="00000400000000000000" pitchFamily="2" charset="-78"/>
              </a:rPr>
              <a:t>پایگا های سلامت </a:t>
            </a:r>
            <a:r>
              <a:rPr lang="fa-IR" sz="2400" b="1" dirty="0">
                <a:solidFill>
                  <a:srgbClr val="000000"/>
                </a:solidFill>
                <a:highlight>
                  <a:srgbClr val="FFFF00"/>
                </a:highlight>
                <a:uFill>
                  <a:solidFill>
                    <a:srgbClr val="000000"/>
                  </a:solidFill>
                </a:uFill>
                <a:cs typeface="B Nazanin" panose="00000400000000000000" pitchFamily="2" charset="-78"/>
              </a:rPr>
              <a:t>اسفنجه/مقدسی/تاجداری /ابلولان/ابن سینا  </a:t>
            </a:r>
            <a:r>
              <a:rPr lang="fa-IR" sz="2400" b="1" dirty="0">
                <a:solidFill>
                  <a:srgbClr val="000000"/>
                </a:solidFill>
                <a:uFill>
                  <a:solidFill>
                    <a:srgbClr val="000000"/>
                  </a:solidFill>
                </a:uFill>
                <a:cs typeface="B Nazanin" panose="00000400000000000000" pitchFamily="2" charset="-78"/>
              </a:rPr>
              <a:t>از میانگین پوشش مراقبت کامل سالمندشهرستان بالاتر اما</a:t>
            </a:r>
            <a:r>
              <a:rPr kumimoji="0" lang="fa-IR" sz="2400" b="1" i="0" u="none" strike="noStrike" kern="1200" cap="none" spc="0" normalizeH="0" baseline="0" noProof="0" dirty="0">
                <a:ln>
                  <a:noFill/>
                </a:ln>
                <a:solidFill>
                  <a:srgbClr val="000000"/>
                </a:solidFill>
                <a:effectLst/>
                <a:uLnTx/>
                <a:uFill>
                  <a:solidFill>
                    <a:srgbClr val="000000"/>
                  </a:solidFill>
                </a:uFill>
                <a:latin typeface="Calibri"/>
                <a:ea typeface="+mn-ea"/>
                <a:cs typeface="B Nazanin" panose="00000400000000000000" pitchFamily="2" charset="-78"/>
              </a:rPr>
              <a:t> با اختلاف حدود 10 درصدی به </a:t>
            </a:r>
            <a:r>
              <a:rPr kumimoji="0" lang="fa-IR" sz="2400" b="1" i="0" u="none" strike="noStrike" kern="1200" cap="none" spc="0" normalizeH="0" baseline="0" noProof="0" dirty="0">
                <a:ln>
                  <a:noFill/>
                </a:ln>
                <a:solidFill>
                  <a:srgbClr val="000000"/>
                </a:solidFill>
                <a:effectLst/>
                <a:highlight>
                  <a:srgbClr val="FFFF00"/>
                </a:highlight>
                <a:uLnTx/>
                <a:uFill>
                  <a:solidFill>
                    <a:srgbClr val="000000"/>
                  </a:solidFill>
                </a:uFill>
                <a:latin typeface="Calibri"/>
                <a:ea typeface="+mn-ea"/>
                <a:cs typeface="B Nazanin" panose="00000400000000000000" pitchFamily="2" charset="-78"/>
              </a:rPr>
              <a:t>هدف مورد انتظار نرسیدند</a:t>
            </a:r>
            <a:r>
              <a:rPr kumimoji="0" lang="fa-IR" sz="2400" b="1" i="0" u="none" strike="noStrike" kern="1200" cap="none" spc="0" normalizeH="0" baseline="0" noProof="0" dirty="0">
                <a:ln>
                  <a:noFill/>
                </a:ln>
                <a:solidFill>
                  <a:srgbClr val="000000"/>
                </a:solidFill>
                <a:effectLst/>
                <a:uLnTx/>
                <a:uFill>
                  <a:solidFill>
                    <a:srgbClr val="000000"/>
                  </a:solidFill>
                </a:uFill>
                <a:latin typeface="Calibri"/>
                <a:ea typeface="+mn-ea"/>
                <a:cs typeface="B Nazanin" panose="00000400000000000000" pitchFamily="2" charset="-78"/>
              </a:rPr>
              <a:t>.</a:t>
            </a:r>
          </a:p>
          <a:p>
            <a:pPr marL="137160" marR="29845" indent="-57150" algn="r" rtl="1">
              <a:lnSpc>
                <a:spcPct val="115000"/>
              </a:lnSpc>
              <a:spcBef>
                <a:spcPts val="0"/>
              </a:spcBef>
              <a:spcAft>
                <a:spcPts val="805"/>
              </a:spcAft>
              <a:tabLst>
                <a:tab pos="422910" algn="r"/>
              </a:tabLst>
            </a:pPr>
            <a:r>
              <a:rPr lang="fa-IR" sz="2400" b="1" dirty="0">
                <a:solidFill>
                  <a:srgbClr val="000000"/>
                </a:solidFill>
                <a:uFill>
                  <a:solidFill>
                    <a:srgbClr val="000000"/>
                  </a:solidFill>
                </a:uFill>
                <a:cs typeface="B Nazanin" panose="00000400000000000000" pitchFamily="2" charset="-78"/>
              </a:rPr>
              <a:t>پایگا های سلامت </a:t>
            </a:r>
            <a:r>
              <a:rPr lang="fa-IR" sz="2400" b="1" dirty="0">
                <a:highlight>
                  <a:srgbClr val="FF0000"/>
                </a:highlight>
                <a:uFill>
                  <a:solidFill>
                    <a:srgbClr val="000000"/>
                  </a:solidFill>
                </a:uFill>
                <a:cs typeface="B Nazanin" panose="00000400000000000000" pitchFamily="2" charset="-78"/>
              </a:rPr>
              <a:t>عظیمی/گوگد/رئوف</a:t>
            </a:r>
            <a:r>
              <a:rPr lang="ar-SA" sz="2400" b="1" dirty="0">
                <a:solidFill>
                  <a:srgbClr val="FF0000"/>
                </a:solidFill>
                <a:effectLst/>
                <a:latin typeface="B Nazanin" panose="00000400000000000000" pitchFamily="2" charset="-78"/>
                <a:ea typeface="B Nazanin" panose="00000400000000000000" pitchFamily="2" charset="-78"/>
                <a:cs typeface="B Nazanin" panose="00000400000000000000" pitchFamily="2" charset="-78"/>
              </a:rPr>
              <a:t> نه تنها  </a:t>
            </a:r>
            <a:r>
              <a:rPr lang="ar-SA" sz="2400" b="1" dirty="0">
                <a:solidFill>
                  <a:srgbClr val="000000"/>
                </a:solidFill>
                <a:effectLst/>
                <a:latin typeface="B Nazanin" panose="00000400000000000000" pitchFamily="2" charset="-78"/>
                <a:ea typeface="B Nazanin" panose="00000400000000000000" pitchFamily="2" charset="-78"/>
                <a:cs typeface="B Nazanin" panose="00000400000000000000" pitchFamily="2" charset="-78"/>
              </a:rPr>
              <a:t>به هدف </a:t>
            </a:r>
            <a:r>
              <a:rPr lang="ar-SA" sz="2400" b="1" dirty="0">
                <a:solidFill>
                  <a:srgbClr val="000000"/>
                </a:solidFill>
                <a:effectLst/>
                <a:highlight>
                  <a:srgbClr val="FF0000"/>
                </a:highlight>
                <a:latin typeface="B Nazanin" panose="00000400000000000000" pitchFamily="2" charset="-78"/>
                <a:ea typeface="B Nazanin" panose="00000400000000000000" pitchFamily="2" charset="-78"/>
                <a:cs typeface="B Nazanin" panose="00000400000000000000" pitchFamily="2" charset="-78"/>
              </a:rPr>
              <a:t>مورد انتظار </a:t>
            </a:r>
            <a:r>
              <a:rPr lang="fa-IR" sz="2400" b="1" dirty="0">
                <a:solidFill>
                  <a:srgbClr val="000000"/>
                </a:solidFill>
                <a:effectLst/>
                <a:highlight>
                  <a:srgbClr val="FF0000"/>
                </a:highlight>
                <a:latin typeface="B Nazanin" panose="00000400000000000000" pitchFamily="2" charset="-78"/>
                <a:ea typeface="B Nazanin" panose="00000400000000000000" pitchFamily="2" charset="-78"/>
                <a:cs typeface="B Nazanin" panose="00000400000000000000" pitchFamily="2" charset="-78"/>
              </a:rPr>
              <a:t>یکساله </a:t>
            </a:r>
            <a:r>
              <a:rPr lang="ar-SA" sz="2400" b="1" dirty="0">
                <a:solidFill>
                  <a:srgbClr val="000000"/>
                </a:solidFill>
                <a:effectLst/>
                <a:highlight>
                  <a:srgbClr val="FF0000"/>
                </a:highlight>
                <a:latin typeface="B Nazanin" panose="00000400000000000000" pitchFamily="2" charset="-78"/>
                <a:ea typeface="B Nazanin" panose="00000400000000000000" pitchFamily="2" charset="-78"/>
                <a:cs typeface="B Nazanin" panose="00000400000000000000" pitchFamily="2" charset="-78"/>
              </a:rPr>
              <a:t>نرسیدند</a:t>
            </a:r>
            <a:r>
              <a:rPr lang="ar-SA" sz="2400" b="1" dirty="0">
                <a:solidFill>
                  <a:srgbClr val="000000"/>
                </a:solidFill>
                <a:effectLst/>
                <a:latin typeface="B Nazanin" panose="00000400000000000000" pitchFamily="2" charset="-78"/>
                <a:ea typeface="B Nazanin" panose="00000400000000000000" pitchFamily="2" charset="-78"/>
                <a:cs typeface="B Nazanin" panose="00000400000000000000" pitchFamily="2" charset="-78"/>
              </a:rPr>
              <a:t>  ،پوشش مراقبت </a:t>
            </a:r>
            <a:r>
              <a:rPr lang="fa-IR" sz="2400" b="1" dirty="0">
                <a:solidFill>
                  <a:srgbClr val="000000"/>
                </a:solidFill>
                <a:effectLst/>
                <a:latin typeface="B Nazanin" panose="00000400000000000000" pitchFamily="2" charset="-78"/>
                <a:ea typeface="B Nazanin" panose="00000400000000000000" pitchFamily="2" charset="-78"/>
                <a:cs typeface="B Nazanin" panose="00000400000000000000" pitchFamily="2" charset="-78"/>
              </a:rPr>
              <a:t>کامل </a:t>
            </a:r>
            <a:r>
              <a:rPr lang="ar-SA" sz="2400" b="1" dirty="0">
                <a:solidFill>
                  <a:srgbClr val="000000"/>
                </a:solidFill>
                <a:effectLst/>
                <a:latin typeface="B Nazanin" panose="00000400000000000000" pitchFamily="2" charset="-78"/>
                <a:ea typeface="B Nazanin" panose="00000400000000000000" pitchFamily="2" charset="-78"/>
                <a:cs typeface="B Nazanin" panose="00000400000000000000" pitchFamily="2" charset="-78"/>
              </a:rPr>
              <a:t>سالمند در این پایگاه ها از میانگین پوشش </a:t>
            </a:r>
            <a:r>
              <a:rPr lang="fa-IR" sz="2400" b="1" dirty="0">
                <a:solidFill>
                  <a:srgbClr val="000000"/>
                </a:solidFill>
                <a:effectLst/>
                <a:latin typeface="B Nazanin" panose="00000400000000000000" pitchFamily="2" charset="-78"/>
                <a:ea typeface="B Nazanin" panose="00000400000000000000" pitchFamily="2" charset="-78"/>
                <a:cs typeface="B Nazanin" panose="00000400000000000000" pitchFamily="2" charset="-78"/>
              </a:rPr>
              <a:t>مراقبت کامل </a:t>
            </a:r>
            <a:r>
              <a:rPr lang="ar-SA" sz="2400" b="1" dirty="0">
                <a:solidFill>
                  <a:srgbClr val="000000"/>
                </a:solidFill>
                <a:effectLst/>
                <a:latin typeface="B Nazanin" panose="00000400000000000000" pitchFamily="2" charset="-78"/>
                <a:ea typeface="B Nazanin" panose="00000400000000000000" pitchFamily="2" charset="-78"/>
                <a:cs typeface="B Nazanin" panose="00000400000000000000" pitchFamily="2" charset="-78"/>
              </a:rPr>
              <a:t>سالمند شهرستان نیز پایین تر می باشد. </a:t>
            </a:r>
            <a:endParaRPr lang="en-US" sz="2400" dirty="0">
              <a:highlight>
                <a:srgbClr val="FF0000"/>
              </a:highlight>
            </a:endParaRPr>
          </a:p>
        </p:txBody>
      </p:sp>
    </p:spTree>
    <p:extLst>
      <p:ext uri="{BB962C8B-B14F-4D97-AF65-F5344CB8AC3E}">
        <p14:creationId xmlns:p14="http://schemas.microsoft.com/office/powerpoint/2010/main" val="3033361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7022B-D7FC-5874-17BB-69566C7435AC}"/>
              </a:ext>
            </a:extLst>
          </p:cNvPr>
          <p:cNvSpPr>
            <a:spLocks noGrp="1"/>
          </p:cNvSpPr>
          <p:nvPr>
            <p:ph type="title"/>
          </p:nvPr>
        </p:nvSpPr>
        <p:spPr/>
        <p:txBody>
          <a:bodyPr>
            <a:normAutofit/>
          </a:bodyPr>
          <a:lstStyle/>
          <a:p>
            <a:r>
              <a:rPr lang="ar-SA" sz="1600" b="1" dirty="0">
                <a:effectLst/>
                <a:latin typeface="Calibri" panose="020F0502020204030204" pitchFamily="34" charset="0"/>
                <a:ea typeface="Calibri" panose="020F0502020204030204" pitchFamily="34" charset="0"/>
                <a:cs typeface="B Titr" panose="00000700000000000000" pitchFamily="2" charset="-78"/>
              </a:rPr>
              <a:t>اهداف کمی و حد انتظار در </a:t>
            </a:r>
            <a:r>
              <a:rPr lang="ar-SA" sz="1600" b="1" dirty="0">
                <a:solidFill>
                  <a:srgbClr val="FF0000"/>
                </a:solidFill>
                <a:effectLst/>
                <a:latin typeface="Calibri" panose="020F0502020204030204" pitchFamily="34" charset="0"/>
                <a:ea typeface="Calibri" panose="020F0502020204030204" pitchFamily="34" charset="0"/>
                <a:cs typeface="B Titr" panose="00000700000000000000" pitchFamily="2" charset="-78"/>
              </a:rPr>
              <a:t>برنامه مراقبت های ادغام یافته سالمندان </a:t>
            </a:r>
            <a:r>
              <a:rPr lang="ar-SA" sz="1600" b="1" dirty="0">
                <a:effectLst/>
                <a:latin typeface="Calibri" panose="020F0502020204030204" pitchFamily="34" charset="0"/>
                <a:ea typeface="Calibri" panose="020F0502020204030204" pitchFamily="34" charset="0"/>
                <a:cs typeface="B Titr" panose="00000700000000000000" pitchFamily="2" charset="-78"/>
              </a:rPr>
              <a:t>در سال 140</a:t>
            </a:r>
            <a:r>
              <a:rPr lang="fa-IR" sz="1600" b="1" dirty="0">
                <a:effectLst/>
                <a:latin typeface="Calibri" panose="020F0502020204030204" pitchFamily="34" charset="0"/>
                <a:ea typeface="Calibri" panose="020F0502020204030204" pitchFamily="34" charset="0"/>
                <a:cs typeface="B Titr" panose="00000700000000000000" pitchFamily="2" charset="-78"/>
              </a:rPr>
              <a:t>3</a:t>
            </a:r>
            <a:r>
              <a:rPr lang="ar-SA" sz="1600" b="1" dirty="0">
                <a:effectLst/>
                <a:latin typeface="Calibri" panose="020F0502020204030204" pitchFamily="34" charset="0"/>
                <a:ea typeface="Calibri" panose="020F0502020204030204" pitchFamily="34" charset="0"/>
                <a:cs typeface="B Titr" panose="00000700000000000000" pitchFamily="2" charset="-78"/>
              </a:rPr>
              <a:t>:</a:t>
            </a:r>
            <a:endParaRPr lang="en-US" sz="1600" dirty="0"/>
          </a:p>
        </p:txBody>
      </p:sp>
      <p:pic>
        <p:nvPicPr>
          <p:cNvPr id="5" name="Content Placeholder 4">
            <a:extLst>
              <a:ext uri="{FF2B5EF4-FFF2-40B4-BE49-F238E27FC236}">
                <a16:creationId xmlns:a16="http://schemas.microsoft.com/office/drawing/2014/main" id="{DB9FAD05-C376-86A0-FAA5-D2BCBADD1A69}"/>
              </a:ext>
            </a:extLst>
          </p:cNvPr>
          <p:cNvPicPr>
            <a:picLocks noGrp="1" noChangeAspect="1"/>
          </p:cNvPicPr>
          <p:nvPr>
            <p:ph idx="1"/>
          </p:nvPr>
        </p:nvPicPr>
        <p:blipFill>
          <a:blip r:embed="rId2"/>
          <a:stretch>
            <a:fillRect/>
          </a:stretch>
        </p:blipFill>
        <p:spPr>
          <a:xfrm>
            <a:off x="1428313" y="2936716"/>
            <a:ext cx="6431837" cy="2206943"/>
          </a:xfrm>
        </p:spPr>
      </p:pic>
    </p:spTree>
    <p:extLst>
      <p:ext uri="{BB962C8B-B14F-4D97-AF65-F5344CB8AC3E}">
        <p14:creationId xmlns:p14="http://schemas.microsoft.com/office/powerpoint/2010/main" val="26499439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atercolor_16x9">
  <a:themeElements>
    <a:clrScheme name="Watercolor_16x9">
      <a:dk1>
        <a:sysClr val="windowText" lastClr="000000"/>
      </a:dk1>
      <a:lt1>
        <a:sysClr val="window" lastClr="FFFFFF"/>
      </a:lt1>
      <a:dk2>
        <a:srgbClr val="09AFA7"/>
      </a:dk2>
      <a:lt2>
        <a:srgbClr val="AEF1EA"/>
      </a:lt2>
      <a:accent1>
        <a:srgbClr val="08CAC1"/>
      </a:accent1>
      <a:accent2>
        <a:srgbClr val="76C714"/>
      </a:accent2>
      <a:accent3>
        <a:srgbClr val="0E70C2"/>
      </a:accent3>
      <a:accent4>
        <a:srgbClr val="259F39"/>
      </a:accent4>
      <a:accent5>
        <a:srgbClr val="C8C015"/>
      </a:accent5>
      <a:accent6>
        <a:srgbClr val="444FDC"/>
      </a:accent6>
      <a:hlink>
        <a:srgbClr val="76C714"/>
      </a:hlink>
      <a:folHlink>
        <a:srgbClr val="7F7F7F"/>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2700"/>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TF00001016.potx" id="{8AD53B0B-FC02-4342-9C97-FCB4E3E31C20}" vid="{17FAF719-7E74-4133-9EF7-340AA294087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2440</TotalTime>
  <Words>2812</Words>
  <Application>Microsoft Office PowerPoint</Application>
  <PresentationFormat>On-screen Show (4:3)</PresentationFormat>
  <Paragraphs>704</Paragraphs>
  <Slides>47</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47</vt:i4>
      </vt:variant>
    </vt:vector>
  </HeadingPairs>
  <TitlesOfParts>
    <vt:vector size="57" baseType="lpstr">
      <vt:lpstr>Arial</vt:lpstr>
      <vt:lpstr>B Mitra</vt:lpstr>
      <vt:lpstr>B Nazanin</vt:lpstr>
      <vt:lpstr>B Titr</vt:lpstr>
      <vt:lpstr>Calibri</vt:lpstr>
      <vt:lpstr>Palatino Linotype</vt:lpstr>
      <vt:lpstr>Times New Roman</vt:lpstr>
      <vt:lpstr>Wingdings</vt:lpstr>
      <vt:lpstr>Office Theme</vt:lpstr>
      <vt:lpstr>Watercolor_16x9</vt:lpstr>
      <vt:lpstr>شبکه بهداشت و درمان شهرستان گلپایگان خرداد سال 1403</vt:lpstr>
      <vt:lpstr>PowerPoint Presentation</vt:lpstr>
      <vt:lpstr>PowerPoint Presentation</vt:lpstr>
      <vt:lpstr>PowerPoint Presentation</vt:lpstr>
      <vt:lpstr>مقایسه میزان ارتقاء سه ماهه سوم و چهارم سال  پایگاه های شهری شهرستان گلپایگان در سال1402:</vt:lpstr>
      <vt:lpstr>PowerPoint Presentation</vt:lpstr>
      <vt:lpstr>PowerPoint Presentation</vt:lpstr>
      <vt:lpstr>تحلیل و مداخلات پیشنهادی:</vt:lpstr>
      <vt:lpstr>اهداف کمی و حد انتظار در برنامه مراقبت های ادغام یافته سالمندان در سال 1403:</vt:lpstr>
      <vt:lpstr>اهداف کمی و حد انتظار در برنامه شیوه زندگی سالم در سالمندی در سال 1403: </vt:lpstr>
      <vt:lpstr>PowerPoint Presentation</vt:lpstr>
      <vt:lpstr>مداخلات پیشنهادی و انتظارات: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نکات قابل توجه در راستای ارتقاء شاخص های برنامه شیوه زندگی سالم در سالمندی:</vt:lpstr>
      <vt:lpstr>PowerPoint Presentation</vt:lpstr>
      <vt:lpstr>PowerPoint Presentation</vt:lpstr>
      <vt:lpstr>PowerPoint Presentation</vt:lpstr>
      <vt:lpstr>طبقه بندی خطر پذیری سالمندان:</vt:lpstr>
      <vt:lpstr>PowerPoint Presentation</vt:lpstr>
      <vt:lpstr>PowerPoint Presentation</vt:lpstr>
      <vt:lpstr>پوشش مراقبت سالمندان بسیار پرخطر خانه های بهداشت  در  سال 1402:   ( هدف 100 درصد) </vt:lpstr>
      <vt:lpstr>PowerPoint Presentation</vt:lpstr>
      <vt:lpstr> پوشش مراقبت سالمندان بسیار پرخطر  پایگاه های شهری در  سال 1402 : هدف 40 درصد</vt:lpstr>
      <vt:lpstr>PowerPoint Presentation</vt:lpstr>
      <vt:lpstr>پوشش مراقبت پزشک از نظر آیتم افسردگی به تفکیک مراکز محیطی: </vt:lpstr>
      <vt:lpstr>PowerPoint Presentation</vt:lpstr>
      <vt:lpstr>PowerPoint Presentation</vt:lpstr>
      <vt:lpstr>PowerPoint Presentation</vt:lpstr>
      <vt:lpstr>اولویت های آموزشی سال 1403</vt:lpstr>
      <vt:lpstr>رسانه های جدید برنامه سلامت سالمندان</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A.R.I</cp:lastModifiedBy>
  <cp:revision>288</cp:revision>
  <dcterms:created xsi:type="dcterms:W3CDTF">2013-08-21T19:17:07Z</dcterms:created>
  <dcterms:modified xsi:type="dcterms:W3CDTF">2024-06-10T05:13:17Z</dcterms:modified>
</cp:coreProperties>
</file>