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3.xml" ContentType="application/vnd.openxmlformats-officedocument.themeOverr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4.xml" ContentType="application/vnd.openxmlformats-officedocument.themeOverride+xml"/>
  <Override PartName="/ppt/notesSlides/notesSlide1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15.xml" ContentType="application/vnd.openxmlformats-officedocument.themeOverr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1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64" r:id="rId2"/>
    <p:sldId id="294" r:id="rId3"/>
    <p:sldId id="275" r:id="rId4"/>
    <p:sldId id="269" r:id="rId5"/>
    <p:sldId id="276" r:id="rId6"/>
    <p:sldId id="265" r:id="rId7"/>
    <p:sldId id="270" r:id="rId8"/>
    <p:sldId id="271" r:id="rId9"/>
    <p:sldId id="272" r:id="rId10"/>
    <p:sldId id="273" r:id="rId11"/>
    <p:sldId id="274" r:id="rId12"/>
    <p:sldId id="266" r:id="rId13"/>
    <p:sldId id="277" r:id="rId14"/>
    <p:sldId id="278" r:id="rId15"/>
    <p:sldId id="279" r:id="rId16"/>
    <p:sldId id="283" r:id="rId17"/>
    <p:sldId id="284" r:id="rId18"/>
    <p:sldId id="280" r:id="rId19"/>
    <p:sldId id="281" r:id="rId20"/>
    <p:sldId id="282" r:id="rId21"/>
    <p:sldId id="267" r:id="rId22"/>
    <p:sldId id="292" r:id="rId23"/>
    <p:sldId id="291" r:id="rId24"/>
    <p:sldId id="285" r:id="rId25"/>
    <p:sldId id="286" r:id="rId26"/>
    <p:sldId id="288" r:id="rId27"/>
    <p:sldId id="287" r:id="rId28"/>
    <p:sldId id="289" r:id="rId29"/>
    <p:sldId id="295" r:id="rId30"/>
    <p:sldId id="296" r:id="rId31"/>
    <p:sldId id="298" r:id="rId32"/>
    <p:sldId id="301" r:id="rId33"/>
    <p:sldId id="299" r:id="rId34"/>
    <p:sldId id="300" r:id="rId35"/>
    <p:sldId id="297" r:id="rId36"/>
    <p:sldId id="268" r:id="rId37"/>
    <p:sldId id="290" r:id="rId38"/>
    <p:sldId id="293" r:id="rId3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7C80"/>
    <a:srgbClr val="CC9B00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4660"/>
  </p:normalViewPr>
  <p:slideViewPr>
    <p:cSldViewPr>
      <p:cViewPr varScale="1">
        <p:scale>
          <a:sx n="102" d="100"/>
          <a:sy n="102" d="100"/>
        </p:scale>
        <p:origin x="24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jpeg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6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7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6" Type="http://schemas.openxmlformats.org/officeDocument/2006/relationships/package" Target="../embeddings/Microsoft_Excel_Worksheet8.xlsx"/><Relationship Id="rId5" Type="http://schemas.openxmlformats.org/officeDocument/2006/relationships/image" Target="../media/image6.jpeg"/><Relationship Id="rId4" Type="http://schemas.openxmlformats.org/officeDocument/2006/relationships/image" Target="../media/image7.jpeg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3.xml"/><Relationship Id="rId1" Type="http://schemas.microsoft.com/office/2011/relationships/chartStyle" Target="style13.xml"/><Relationship Id="rId6" Type="http://schemas.openxmlformats.org/officeDocument/2006/relationships/package" Target="../embeddings/Microsoft_Excel_Worksheet9.xlsx"/><Relationship Id="rId5" Type="http://schemas.openxmlformats.org/officeDocument/2006/relationships/image" Target="../media/image6.jpeg"/><Relationship Id="rId4" Type="http://schemas.openxmlformats.org/officeDocument/2006/relationships/image" Target="../media/image7.jpeg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4.xml"/><Relationship Id="rId1" Type="http://schemas.microsoft.com/office/2011/relationships/chartStyle" Target="style14.xml"/><Relationship Id="rId6" Type="http://schemas.openxmlformats.org/officeDocument/2006/relationships/package" Target="../embeddings/Microsoft_Excel_Worksheet10.xlsx"/><Relationship Id="rId5" Type="http://schemas.openxmlformats.org/officeDocument/2006/relationships/image" Target="../media/image6.jpeg"/><Relationship Id="rId4" Type="http://schemas.openxmlformats.org/officeDocument/2006/relationships/image" Target="../media/image7.jpeg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5.xml"/><Relationship Id="rId1" Type="http://schemas.microsoft.com/office/2011/relationships/chartStyle" Target="style15.xml"/><Relationship Id="rId6" Type="http://schemas.openxmlformats.org/officeDocument/2006/relationships/package" Target="../embeddings/Microsoft_Excel_Worksheet11.xlsx"/><Relationship Id="rId5" Type="http://schemas.openxmlformats.org/officeDocument/2006/relationships/image" Target="../media/image6.jpeg"/><Relationship Id="rId4" Type="http://schemas.openxmlformats.org/officeDocument/2006/relationships/image" Target="../media/image8.jpeg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6.xml"/><Relationship Id="rId2" Type="http://schemas.microsoft.com/office/2011/relationships/chartColorStyle" Target="colors16.xml"/><Relationship Id="rId1" Type="http://schemas.microsoft.com/office/2011/relationships/chartStyle" Target="style16.xml"/><Relationship Id="rId6" Type="http://schemas.openxmlformats.org/officeDocument/2006/relationships/package" Target="../embeddings/Microsoft_Excel_Worksheet12.xlsx"/><Relationship Id="rId5" Type="http://schemas.openxmlformats.org/officeDocument/2006/relationships/image" Target="../media/image6.jpeg"/><Relationship Id="rId4" Type="http://schemas.openxmlformats.org/officeDocument/2006/relationships/image" Target="../media/image8.jpe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package" Target="../embeddings/Microsoft_Excel_Worksheet.xlsx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jpeg"/><Relationship Id="rId4" Type="http://schemas.openxmlformats.org/officeDocument/2006/relationships/image" Target="../media/image6.jpeg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8.jpeg"/><Relationship Id="rId4" Type="http://schemas.openxmlformats.org/officeDocument/2006/relationships/image" Target="../media/image6.jpe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1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2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6" Type="http://schemas.openxmlformats.org/officeDocument/2006/relationships/package" Target="../embeddings/Microsoft_Excel_Worksheet3.xlsx"/><Relationship Id="rId5" Type="http://schemas.openxmlformats.org/officeDocument/2006/relationships/image" Target="../media/image8.jpeg"/><Relationship Id="rId4" Type="http://schemas.openxmlformats.org/officeDocument/2006/relationships/image" Target="../media/image6.jpeg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6" Type="http://schemas.openxmlformats.org/officeDocument/2006/relationships/package" Target="../embeddings/Microsoft_Excel_Worksheet4.xlsx"/><Relationship Id="rId5" Type="http://schemas.openxmlformats.org/officeDocument/2006/relationships/image" Target="../media/image8.jpeg"/><Relationship Id="rId4" Type="http://schemas.openxmlformats.org/officeDocument/2006/relationships/image" Target="../media/image6.jpeg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6" Type="http://schemas.openxmlformats.org/officeDocument/2006/relationships/package" Target="../embeddings/Microsoft_Excel_Worksheet5.xlsx"/><Relationship Id="rId5" Type="http://schemas.openxmlformats.org/officeDocument/2006/relationships/image" Target="../media/image8.jpeg"/><Relationship Id="rId4" Type="http://schemas.openxmlformats.org/officeDocument/2006/relationships/image" Target="../media/image6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2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800" dirty="0" smtClean="0">
                <a:solidFill>
                  <a:schemeClr val="bg2">
                    <a:lumMod val="95000"/>
                  </a:schemeClr>
                </a:solidFill>
                <a:cs typeface="B Titr" panose="00000700000000000000" pitchFamily="2" charset="-78"/>
              </a:rPr>
              <a:t>مقایسه</a:t>
            </a:r>
            <a:r>
              <a:rPr lang="fa-IR" sz="1800" baseline="0" dirty="0" smtClean="0">
                <a:solidFill>
                  <a:schemeClr val="bg2">
                    <a:lumMod val="95000"/>
                  </a:schemeClr>
                </a:solidFill>
                <a:cs typeface="B Titr" panose="00000700000000000000" pitchFamily="2" charset="-78"/>
              </a:rPr>
              <a:t> شاخص های برنامه میانسالان با حد انتظار  در سال 1401 و  1402 و درصد ارتقا </a:t>
            </a:r>
            <a:endParaRPr lang="en-US" sz="1800" dirty="0">
              <a:solidFill>
                <a:schemeClr val="bg2">
                  <a:lumMod val="95000"/>
                </a:schemeClr>
              </a:solidFill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7.5189567571735793E-3"/>
          <c:y val="9.9132589838909543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2">
                  <a:lumMod val="9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'[Chart in Microsoft PowerPoint]Sheet2'!$I$14</c:f>
              <c:strCache>
                <c:ptCount val="1"/>
                <c:pt idx="0">
                  <c:v>1401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PowerPoint]Sheet2'!$H$15:$H$19</c:f>
              <c:strCache>
                <c:ptCount val="5"/>
                <c:pt idx="0">
                  <c:v>تمام خدمات ارزیابی دوره ای</c:v>
                </c:pt>
                <c:pt idx="1">
                  <c:v>تمام خدمات شیوه زندگی</c:v>
                </c:pt>
                <c:pt idx="2">
                  <c:v>حداقل یک خدمت</c:v>
                </c:pt>
                <c:pt idx="3">
                  <c:v>حداقل خدمات مامایی</c:v>
                </c:pt>
                <c:pt idx="4">
                  <c:v>تعامل ماما مراقب</c:v>
                </c:pt>
              </c:strCache>
            </c:strRef>
          </c:cat>
          <c:val>
            <c:numRef>
              <c:f>'[Chart in Microsoft PowerPoint]Sheet2'!$I$15:$I$19</c:f>
              <c:numCache>
                <c:formatCode>General</c:formatCode>
                <c:ptCount val="5"/>
                <c:pt idx="0">
                  <c:v>18.899999999999999</c:v>
                </c:pt>
                <c:pt idx="1">
                  <c:v>21.8</c:v>
                </c:pt>
                <c:pt idx="2">
                  <c:v>29.2</c:v>
                </c:pt>
                <c:pt idx="3">
                  <c:v>19.3</c:v>
                </c:pt>
                <c:pt idx="4">
                  <c:v>54.9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2E-4215-B047-8A8D1A833E53}"/>
            </c:ext>
          </c:extLst>
        </c:ser>
        <c:ser>
          <c:idx val="1"/>
          <c:order val="1"/>
          <c:tx>
            <c:strRef>
              <c:f>'[Chart in Microsoft PowerPoint]Sheet2'!$J$14</c:f>
              <c:strCache>
                <c:ptCount val="1"/>
                <c:pt idx="0">
                  <c:v>1402</c:v>
                </c:pt>
              </c:strCache>
            </c:strRef>
          </c:tx>
          <c:spPr>
            <a:solidFill>
              <a:srgbClr val="FF99FF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PowerPoint]Sheet2'!$H$15:$H$19</c:f>
              <c:strCache>
                <c:ptCount val="5"/>
                <c:pt idx="0">
                  <c:v>تمام خدمات ارزیابی دوره ای</c:v>
                </c:pt>
                <c:pt idx="1">
                  <c:v>تمام خدمات شیوه زندگی</c:v>
                </c:pt>
                <c:pt idx="2">
                  <c:v>حداقل یک خدمت</c:v>
                </c:pt>
                <c:pt idx="3">
                  <c:v>حداقل خدمات مامایی</c:v>
                </c:pt>
                <c:pt idx="4">
                  <c:v>تعامل ماما مراقب</c:v>
                </c:pt>
              </c:strCache>
            </c:strRef>
          </c:cat>
          <c:val>
            <c:numRef>
              <c:f>'[Chart in Microsoft PowerPoint]Sheet2'!$J$15:$J$19</c:f>
              <c:numCache>
                <c:formatCode>General</c:formatCode>
                <c:ptCount val="5"/>
                <c:pt idx="0">
                  <c:v>28.6</c:v>
                </c:pt>
                <c:pt idx="1">
                  <c:v>32</c:v>
                </c:pt>
                <c:pt idx="2">
                  <c:v>45.3</c:v>
                </c:pt>
                <c:pt idx="3">
                  <c:v>25.4</c:v>
                </c:pt>
                <c:pt idx="4">
                  <c:v>52.4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12E-4215-B047-8A8D1A833E53}"/>
            </c:ext>
          </c:extLst>
        </c:ser>
        <c:ser>
          <c:idx val="2"/>
          <c:order val="2"/>
          <c:tx>
            <c:strRef>
              <c:f>'[Chart in Microsoft PowerPoint]Sheet2'!$K$14</c:f>
              <c:strCache>
                <c:ptCount val="1"/>
                <c:pt idx="0">
                  <c:v>درصد ارتقا</c:v>
                </c:pt>
              </c:strCache>
            </c:strRef>
          </c:tx>
          <c:spPr>
            <a:blipFill>
              <a:blip xmlns:r="http://schemas.openxmlformats.org/officeDocument/2006/relationships" r:embed="rId4"/>
              <a:tile tx="0" ty="0" sx="100000" sy="100000" flip="none" algn="tl"/>
            </a:blip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4.5315444556107776E-3"/>
                  <c:y val="-4.02046766269788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12E-4215-B047-8A8D1A833E53}"/>
                </c:ext>
              </c:extLst>
            </c:dLbl>
            <c:dLbl>
              <c:idx val="3"/>
              <c:layout>
                <c:manualLayout>
                  <c:x val="1.1328861139025231E-3"/>
                  <c:y val="-1.60818706507918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12E-4215-B047-8A8D1A833E53}"/>
                </c:ext>
              </c:extLst>
            </c:dLbl>
            <c:dLbl>
              <c:idx val="4"/>
              <c:layout>
                <c:manualLayout>
                  <c:x val="-1.1328861139026892E-3"/>
                  <c:y val="-5.42759968741655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12E-4215-B047-8A8D1A833E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PowerPoint]Sheet2'!$H$15:$H$19</c:f>
              <c:strCache>
                <c:ptCount val="5"/>
                <c:pt idx="0">
                  <c:v>تمام خدمات ارزیابی دوره ای</c:v>
                </c:pt>
                <c:pt idx="1">
                  <c:v>تمام خدمات شیوه زندگی</c:v>
                </c:pt>
                <c:pt idx="2">
                  <c:v>حداقل یک خدمت</c:v>
                </c:pt>
                <c:pt idx="3">
                  <c:v>حداقل خدمات مامایی</c:v>
                </c:pt>
                <c:pt idx="4">
                  <c:v>تعامل ماما مراقب</c:v>
                </c:pt>
              </c:strCache>
            </c:strRef>
          </c:cat>
          <c:val>
            <c:numRef>
              <c:f>'[Chart in Microsoft PowerPoint]Sheet2'!$K$15:$K$19</c:f>
              <c:numCache>
                <c:formatCode>General</c:formatCode>
                <c:ptCount val="5"/>
                <c:pt idx="0">
                  <c:v>9.7000000000000028</c:v>
                </c:pt>
                <c:pt idx="1">
                  <c:v>10.199999999999999</c:v>
                </c:pt>
                <c:pt idx="2">
                  <c:v>16.099999999999998</c:v>
                </c:pt>
                <c:pt idx="3">
                  <c:v>6.0999999999999979</c:v>
                </c:pt>
                <c:pt idx="4">
                  <c:v>-2.5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12E-4215-B047-8A8D1A833E53}"/>
            </c:ext>
          </c:extLst>
        </c:ser>
        <c:ser>
          <c:idx val="3"/>
          <c:order val="3"/>
          <c:tx>
            <c:strRef>
              <c:f>'[Chart in Microsoft PowerPoint]Sheet2'!$L$14</c:f>
              <c:strCache>
                <c:ptCount val="1"/>
                <c:pt idx="0">
                  <c:v>هدف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PowerPoint]Sheet2'!$H$15:$H$19</c:f>
              <c:strCache>
                <c:ptCount val="5"/>
                <c:pt idx="0">
                  <c:v>تمام خدمات ارزیابی دوره ای</c:v>
                </c:pt>
                <c:pt idx="1">
                  <c:v>تمام خدمات شیوه زندگی</c:v>
                </c:pt>
                <c:pt idx="2">
                  <c:v>حداقل یک خدمت</c:v>
                </c:pt>
                <c:pt idx="3">
                  <c:v>حداقل خدمات مامایی</c:v>
                </c:pt>
                <c:pt idx="4">
                  <c:v>تعامل ماما مراقب</c:v>
                </c:pt>
              </c:strCache>
            </c:strRef>
          </c:cat>
          <c:val>
            <c:numRef>
              <c:f>'[Chart in Microsoft PowerPoint]Sheet2'!$L$15:$L$19</c:f>
              <c:numCache>
                <c:formatCode>General</c:formatCode>
                <c:ptCount val="5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  <c:pt idx="4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12E-4215-B047-8A8D1A833E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4382752"/>
        <c:axId val="384386360"/>
        <c:axId val="0"/>
      </c:bar3DChart>
      <c:catAx>
        <c:axId val="384382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384386360"/>
        <c:crosses val="autoZero"/>
        <c:auto val="1"/>
        <c:lblAlgn val="ctr"/>
        <c:lblOffset val="100"/>
        <c:noMultiLvlLbl val="0"/>
      </c:catAx>
      <c:valAx>
        <c:axId val="384386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4382752"/>
        <c:crosses val="autoZero"/>
        <c:crossBetween val="between"/>
      </c:valAx>
      <c:spPr>
        <a:solidFill>
          <a:schemeClr val="accent2">
            <a:lumMod val="20000"/>
            <a:lumOff val="80000"/>
          </a:schemeClr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5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>
                <a:cs typeface="B Titr" panose="00000700000000000000" pitchFamily="2" charset="-78"/>
              </a:rPr>
              <a:t>درصد پوشش حداقل</a:t>
            </a:r>
            <a:r>
              <a:rPr lang="fa-IR" baseline="0">
                <a:cs typeface="B Titr" panose="00000700000000000000" pitchFamily="2" charset="-78"/>
              </a:rPr>
              <a:t> خدمات مامایی به تفکیک سه ماهه در پایگاه های شهری در سال 1402</a:t>
            </a:r>
            <a:endParaRPr lang="en-US"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26474118034948896"/>
          <c:y val="2.89855072463768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Sheet3!$D$2</c:f>
              <c:strCache>
                <c:ptCount val="1"/>
                <c:pt idx="0">
                  <c:v>درصد پوشش حداقل خدمات مامایی زنان میانسال (کد110112 )سه ماهه اول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p3d/>
          </c:spPr>
          <c:invertIfNegative val="0"/>
          <c:cat>
            <c:strRef>
              <c:f>Sheet3!$C$3:$C$45</c:f>
              <c:strCache>
                <c:ptCount val="14"/>
                <c:pt idx="0">
                  <c:v>شهرستان</c:v>
                </c:pt>
                <c:pt idx="1">
                  <c:v>عظیمی</c:v>
                </c:pt>
                <c:pt idx="2">
                  <c:v>تاجداری</c:v>
                </c:pt>
                <c:pt idx="3">
                  <c:v>رئوف</c:v>
                </c:pt>
                <c:pt idx="4">
                  <c:v>ابلولان</c:v>
                </c:pt>
                <c:pt idx="5">
                  <c:v>گوگد</c:v>
                </c:pt>
                <c:pt idx="6">
                  <c:v>جمالی</c:v>
                </c:pt>
                <c:pt idx="7">
                  <c:v>گلشهر</c:v>
                </c:pt>
                <c:pt idx="8">
                  <c:v>فیلاخص</c:v>
                </c:pt>
                <c:pt idx="9">
                  <c:v>اسفنجه</c:v>
                </c:pt>
                <c:pt idx="10">
                  <c:v>صحت</c:v>
                </c:pt>
                <c:pt idx="11">
                  <c:v>مقدسی</c:v>
                </c:pt>
                <c:pt idx="12">
                  <c:v>حسن حافظ</c:v>
                </c:pt>
                <c:pt idx="13">
                  <c:v>ابن سینا</c:v>
                </c:pt>
              </c:strCache>
            </c:strRef>
          </c:cat>
          <c:val>
            <c:numRef>
              <c:f>Sheet3!$D$3:$D$45</c:f>
              <c:numCache>
                <c:formatCode>General</c:formatCode>
                <c:ptCount val="14"/>
                <c:pt idx="0">
                  <c:v>4</c:v>
                </c:pt>
                <c:pt idx="1">
                  <c:v>3.8</c:v>
                </c:pt>
                <c:pt idx="2">
                  <c:v>1.4</c:v>
                </c:pt>
                <c:pt idx="3">
                  <c:v>2.9</c:v>
                </c:pt>
                <c:pt idx="4">
                  <c:v>18.899999999999999</c:v>
                </c:pt>
                <c:pt idx="5">
                  <c:v>2.9</c:v>
                </c:pt>
                <c:pt idx="6">
                  <c:v>2.9</c:v>
                </c:pt>
                <c:pt idx="7">
                  <c:v>5</c:v>
                </c:pt>
                <c:pt idx="8">
                  <c:v>4.9000000000000004</c:v>
                </c:pt>
                <c:pt idx="9">
                  <c:v>1.4</c:v>
                </c:pt>
                <c:pt idx="10">
                  <c:v>4.8</c:v>
                </c:pt>
                <c:pt idx="11">
                  <c:v>6.6</c:v>
                </c:pt>
                <c:pt idx="12">
                  <c:v>4.9000000000000004</c:v>
                </c:pt>
                <c:pt idx="13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AD-41E3-83E2-CE0346D94BA6}"/>
            </c:ext>
          </c:extLst>
        </c:ser>
        <c:ser>
          <c:idx val="1"/>
          <c:order val="1"/>
          <c:tx>
            <c:strRef>
              <c:f>Sheet3!$E$2</c:f>
              <c:strCache>
                <c:ptCount val="1"/>
                <c:pt idx="0">
                  <c:v>درصد پوشش حداقل خدمات مامایی زنان میانسال (کد110112 )سه ماهه دوم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  <a:sp3d/>
          </c:spPr>
          <c:invertIfNegative val="0"/>
          <c:cat>
            <c:strRef>
              <c:f>Sheet3!$C$3:$C$45</c:f>
              <c:strCache>
                <c:ptCount val="14"/>
                <c:pt idx="0">
                  <c:v>شهرستان</c:v>
                </c:pt>
                <c:pt idx="1">
                  <c:v>عظیمی</c:v>
                </c:pt>
                <c:pt idx="2">
                  <c:v>تاجداری</c:v>
                </c:pt>
                <c:pt idx="3">
                  <c:v>رئوف</c:v>
                </c:pt>
                <c:pt idx="4">
                  <c:v>ابلولان</c:v>
                </c:pt>
                <c:pt idx="5">
                  <c:v>گوگد</c:v>
                </c:pt>
                <c:pt idx="6">
                  <c:v>جمالی</c:v>
                </c:pt>
                <c:pt idx="7">
                  <c:v>گلشهر</c:v>
                </c:pt>
                <c:pt idx="8">
                  <c:v>فیلاخص</c:v>
                </c:pt>
                <c:pt idx="9">
                  <c:v>اسفنجه</c:v>
                </c:pt>
                <c:pt idx="10">
                  <c:v>صحت</c:v>
                </c:pt>
                <c:pt idx="11">
                  <c:v>مقدسی</c:v>
                </c:pt>
                <c:pt idx="12">
                  <c:v>حسن حافظ</c:v>
                </c:pt>
                <c:pt idx="13">
                  <c:v>ابن سینا</c:v>
                </c:pt>
              </c:strCache>
            </c:strRef>
          </c:cat>
          <c:val>
            <c:numRef>
              <c:f>Sheet3!$E$3:$E$45</c:f>
              <c:numCache>
                <c:formatCode>General</c:formatCode>
                <c:ptCount val="14"/>
                <c:pt idx="0">
                  <c:v>5.9</c:v>
                </c:pt>
                <c:pt idx="1">
                  <c:v>5.5</c:v>
                </c:pt>
                <c:pt idx="2">
                  <c:v>7.7</c:v>
                </c:pt>
                <c:pt idx="3">
                  <c:v>4.7</c:v>
                </c:pt>
                <c:pt idx="4">
                  <c:v>3.3</c:v>
                </c:pt>
                <c:pt idx="5">
                  <c:v>6.7</c:v>
                </c:pt>
                <c:pt idx="6">
                  <c:v>6.4</c:v>
                </c:pt>
                <c:pt idx="7">
                  <c:v>6.6</c:v>
                </c:pt>
                <c:pt idx="8">
                  <c:v>8.6</c:v>
                </c:pt>
                <c:pt idx="9">
                  <c:v>8.1</c:v>
                </c:pt>
                <c:pt idx="10">
                  <c:v>3.8</c:v>
                </c:pt>
                <c:pt idx="11">
                  <c:v>13.6</c:v>
                </c:pt>
                <c:pt idx="12">
                  <c:v>3.5</c:v>
                </c:pt>
                <c:pt idx="13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0AD-41E3-83E2-CE0346D94BA6}"/>
            </c:ext>
          </c:extLst>
        </c:ser>
        <c:ser>
          <c:idx val="2"/>
          <c:order val="2"/>
          <c:tx>
            <c:strRef>
              <c:f>Sheet3!$F$2</c:f>
              <c:strCache>
                <c:ptCount val="1"/>
                <c:pt idx="0">
                  <c:v>درصد پوشش حداقل خدمات مامایی زنان میانسال (کد110112 )سه ماهه سوم</c:v>
                </c:pt>
              </c:strCache>
            </c:strRef>
          </c:tx>
          <c:spPr>
            <a:solidFill>
              <a:srgbClr val="FF66CC"/>
            </a:solidFill>
            <a:ln>
              <a:noFill/>
            </a:ln>
            <a:effectLst/>
            <a:sp3d/>
          </c:spPr>
          <c:invertIfNegative val="0"/>
          <c:cat>
            <c:strRef>
              <c:f>Sheet3!$C$3:$C$45</c:f>
              <c:strCache>
                <c:ptCount val="14"/>
                <c:pt idx="0">
                  <c:v>شهرستان</c:v>
                </c:pt>
                <c:pt idx="1">
                  <c:v>عظیمی</c:v>
                </c:pt>
                <c:pt idx="2">
                  <c:v>تاجداری</c:v>
                </c:pt>
                <c:pt idx="3">
                  <c:v>رئوف</c:v>
                </c:pt>
                <c:pt idx="4">
                  <c:v>ابلولان</c:v>
                </c:pt>
                <c:pt idx="5">
                  <c:v>گوگد</c:v>
                </c:pt>
                <c:pt idx="6">
                  <c:v>جمالی</c:v>
                </c:pt>
                <c:pt idx="7">
                  <c:v>گلشهر</c:v>
                </c:pt>
                <c:pt idx="8">
                  <c:v>فیلاخص</c:v>
                </c:pt>
                <c:pt idx="9">
                  <c:v>اسفنجه</c:v>
                </c:pt>
                <c:pt idx="10">
                  <c:v>صحت</c:v>
                </c:pt>
                <c:pt idx="11">
                  <c:v>مقدسی</c:v>
                </c:pt>
                <c:pt idx="12">
                  <c:v>حسن حافظ</c:v>
                </c:pt>
                <c:pt idx="13">
                  <c:v>ابن سینا</c:v>
                </c:pt>
              </c:strCache>
            </c:strRef>
          </c:cat>
          <c:val>
            <c:numRef>
              <c:f>Sheet3!$F$3:$F$45</c:f>
              <c:numCache>
                <c:formatCode>General</c:formatCode>
                <c:ptCount val="14"/>
                <c:pt idx="0">
                  <c:v>7.5</c:v>
                </c:pt>
                <c:pt idx="1">
                  <c:v>4.8</c:v>
                </c:pt>
                <c:pt idx="2">
                  <c:v>8.1</c:v>
                </c:pt>
                <c:pt idx="3">
                  <c:v>9.6</c:v>
                </c:pt>
                <c:pt idx="4">
                  <c:v>5.8</c:v>
                </c:pt>
                <c:pt idx="5">
                  <c:v>8.1999999999999993</c:v>
                </c:pt>
                <c:pt idx="6">
                  <c:v>5.0999999999999996</c:v>
                </c:pt>
                <c:pt idx="7">
                  <c:v>5.5</c:v>
                </c:pt>
                <c:pt idx="8">
                  <c:v>4.3</c:v>
                </c:pt>
                <c:pt idx="9">
                  <c:v>6.8</c:v>
                </c:pt>
                <c:pt idx="10">
                  <c:v>9.8000000000000007</c:v>
                </c:pt>
                <c:pt idx="11">
                  <c:v>6.5</c:v>
                </c:pt>
                <c:pt idx="12">
                  <c:v>14.1</c:v>
                </c:pt>
                <c:pt idx="13">
                  <c:v>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0AD-41E3-83E2-CE0346D94BA6}"/>
            </c:ext>
          </c:extLst>
        </c:ser>
        <c:ser>
          <c:idx val="3"/>
          <c:order val="3"/>
          <c:tx>
            <c:strRef>
              <c:f>Sheet3!$G$2</c:f>
              <c:strCache>
                <c:ptCount val="1"/>
                <c:pt idx="0">
                  <c:v>درصد پوشش حداقل خدمات مامایی زنان میانسال (کد110112 )سه ماهه چهارم</c:v>
                </c:pt>
              </c:strCache>
            </c:strRef>
          </c:tx>
          <c:spPr>
            <a:solidFill>
              <a:srgbClr val="ED7D31">
                <a:lumMod val="40000"/>
                <a:lumOff val="6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Sheet3!$C$3:$C$45</c:f>
              <c:strCache>
                <c:ptCount val="14"/>
                <c:pt idx="0">
                  <c:v>شهرستان</c:v>
                </c:pt>
                <c:pt idx="1">
                  <c:v>عظیمی</c:v>
                </c:pt>
                <c:pt idx="2">
                  <c:v>تاجداری</c:v>
                </c:pt>
                <c:pt idx="3">
                  <c:v>رئوف</c:v>
                </c:pt>
                <c:pt idx="4">
                  <c:v>ابلولان</c:v>
                </c:pt>
                <c:pt idx="5">
                  <c:v>گوگد</c:v>
                </c:pt>
                <c:pt idx="6">
                  <c:v>جمالی</c:v>
                </c:pt>
                <c:pt idx="7">
                  <c:v>گلشهر</c:v>
                </c:pt>
                <c:pt idx="8">
                  <c:v>فیلاخص</c:v>
                </c:pt>
                <c:pt idx="9">
                  <c:v>اسفنجه</c:v>
                </c:pt>
                <c:pt idx="10">
                  <c:v>صحت</c:v>
                </c:pt>
                <c:pt idx="11">
                  <c:v>مقدسی</c:v>
                </c:pt>
                <c:pt idx="12">
                  <c:v>حسن حافظ</c:v>
                </c:pt>
                <c:pt idx="13">
                  <c:v>ابن سینا</c:v>
                </c:pt>
              </c:strCache>
            </c:strRef>
          </c:cat>
          <c:val>
            <c:numRef>
              <c:f>Sheet3!$G$3:$G$45</c:f>
              <c:numCache>
                <c:formatCode>General</c:formatCode>
                <c:ptCount val="14"/>
                <c:pt idx="0">
                  <c:v>8</c:v>
                </c:pt>
                <c:pt idx="1">
                  <c:v>6.3</c:v>
                </c:pt>
                <c:pt idx="2">
                  <c:v>10.4</c:v>
                </c:pt>
                <c:pt idx="3">
                  <c:v>8.4</c:v>
                </c:pt>
                <c:pt idx="4">
                  <c:v>9.6999999999999993</c:v>
                </c:pt>
                <c:pt idx="5">
                  <c:v>4.7</c:v>
                </c:pt>
                <c:pt idx="6">
                  <c:v>10.4</c:v>
                </c:pt>
                <c:pt idx="7">
                  <c:v>6</c:v>
                </c:pt>
                <c:pt idx="8">
                  <c:v>15.3</c:v>
                </c:pt>
                <c:pt idx="9">
                  <c:v>9.5</c:v>
                </c:pt>
                <c:pt idx="10">
                  <c:v>9.6999999999999993</c:v>
                </c:pt>
                <c:pt idx="11">
                  <c:v>2.9</c:v>
                </c:pt>
                <c:pt idx="12">
                  <c:v>4.3</c:v>
                </c:pt>
                <c:pt idx="13">
                  <c:v>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0AD-41E3-83E2-CE0346D94BA6}"/>
            </c:ext>
          </c:extLst>
        </c:ser>
        <c:ser>
          <c:idx val="4"/>
          <c:order val="4"/>
          <c:tx>
            <c:strRef>
              <c:f>Sheet3!$H$2</c:f>
              <c:strCache>
                <c:ptCount val="1"/>
                <c:pt idx="0">
                  <c:v>حد انتظار فصلی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cat>
            <c:strRef>
              <c:f>Sheet3!$C$3:$C$45</c:f>
              <c:strCache>
                <c:ptCount val="14"/>
                <c:pt idx="0">
                  <c:v>شهرستان</c:v>
                </c:pt>
                <c:pt idx="1">
                  <c:v>عظیمی</c:v>
                </c:pt>
                <c:pt idx="2">
                  <c:v>تاجداری</c:v>
                </c:pt>
                <c:pt idx="3">
                  <c:v>رئوف</c:v>
                </c:pt>
                <c:pt idx="4">
                  <c:v>ابلولان</c:v>
                </c:pt>
                <c:pt idx="5">
                  <c:v>گوگد</c:v>
                </c:pt>
                <c:pt idx="6">
                  <c:v>جمالی</c:v>
                </c:pt>
                <c:pt idx="7">
                  <c:v>گلشهر</c:v>
                </c:pt>
                <c:pt idx="8">
                  <c:v>فیلاخص</c:v>
                </c:pt>
                <c:pt idx="9">
                  <c:v>اسفنجه</c:v>
                </c:pt>
                <c:pt idx="10">
                  <c:v>صحت</c:v>
                </c:pt>
                <c:pt idx="11">
                  <c:v>مقدسی</c:v>
                </c:pt>
                <c:pt idx="12">
                  <c:v>حسن حافظ</c:v>
                </c:pt>
                <c:pt idx="13">
                  <c:v>ابن سینا</c:v>
                </c:pt>
              </c:strCache>
            </c:strRef>
          </c:cat>
          <c:val>
            <c:numRef>
              <c:f>Sheet3!$H$3:$H$45</c:f>
              <c:numCache>
                <c:formatCode>General</c:formatCode>
                <c:ptCount val="14"/>
                <c:pt idx="0">
                  <c:v>7.5</c:v>
                </c:pt>
                <c:pt idx="1">
                  <c:v>7.5</c:v>
                </c:pt>
                <c:pt idx="2">
                  <c:v>7.5</c:v>
                </c:pt>
                <c:pt idx="3">
                  <c:v>7.5</c:v>
                </c:pt>
                <c:pt idx="4">
                  <c:v>7.5</c:v>
                </c:pt>
                <c:pt idx="5">
                  <c:v>7.5</c:v>
                </c:pt>
                <c:pt idx="6">
                  <c:v>7.5</c:v>
                </c:pt>
                <c:pt idx="7">
                  <c:v>7.5</c:v>
                </c:pt>
                <c:pt idx="8">
                  <c:v>7.5</c:v>
                </c:pt>
                <c:pt idx="9">
                  <c:v>7.5</c:v>
                </c:pt>
                <c:pt idx="10">
                  <c:v>7.5</c:v>
                </c:pt>
                <c:pt idx="11">
                  <c:v>7.5</c:v>
                </c:pt>
                <c:pt idx="12">
                  <c:v>7.5</c:v>
                </c:pt>
                <c:pt idx="13">
                  <c:v>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0AD-41E3-83E2-CE0346D94B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3487712"/>
        <c:axId val="313500504"/>
        <c:axId val="0"/>
      </c:bar3DChart>
      <c:catAx>
        <c:axId val="313487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3500504"/>
        <c:crosses val="autoZero"/>
        <c:auto val="1"/>
        <c:lblAlgn val="ctr"/>
        <c:lblOffset val="100"/>
        <c:noMultiLvlLbl val="0"/>
      </c:catAx>
      <c:valAx>
        <c:axId val="313500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348771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>
                <a:cs typeface="B Titr" panose="00000700000000000000" pitchFamily="2" charset="-78"/>
              </a:rPr>
              <a:t>پوشش حداقل</a:t>
            </a:r>
            <a:r>
              <a:rPr lang="fa-IR" baseline="0">
                <a:cs typeface="B Titr" panose="00000700000000000000" pitchFamily="2" charset="-78"/>
              </a:rPr>
              <a:t> خدمات مامایی به تفکیک سه ماهه در خانه های بهداشت در سال 1402</a:t>
            </a:r>
            <a:endParaRPr lang="en-US">
              <a:cs typeface="B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Sheet4!$D$4</c:f>
              <c:strCache>
                <c:ptCount val="1"/>
                <c:pt idx="0">
                  <c:v>حداقل خدمات مامایی بهار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p3d/>
          </c:spPr>
          <c:invertIfNegative val="0"/>
          <c:cat>
            <c:strRef>
              <c:f>Sheet4!$C$5:$C$47</c:f>
              <c:strCache>
                <c:ptCount val="23"/>
                <c:pt idx="0">
                  <c:v>شهرستان</c:v>
                </c:pt>
                <c:pt idx="1">
                  <c:v>فقستان</c:v>
                </c:pt>
                <c:pt idx="2">
                  <c:v>درب امام زاده</c:v>
                </c:pt>
                <c:pt idx="3">
                  <c:v>غرقه</c:v>
                </c:pt>
                <c:pt idx="4">
                  <c:v>ملازجان</c:v>
                </c:pt>
                <c:pt idx="5">
                  <c:v>سعید آباد</c:v>
                </c:pt>
                <c:pt idx="6">
                  <c:v>زرنجان</c:v>
                </c:pt>
                <c:pt idx="7">
                  <c:v>سرآور</c:v>
                </c:pt>
                <c:pt idx="8">
                  <c:v>فاویان</c:v>
                </c:pt>
                <c:pt idx="9">
                  <c:v>شادگان</c:v>
                </c:pt>
                <c:pt idx="10">
                  <c:v>رباط سرخ</c:v>
                </c:pt>
                <c:pt idx="11">
                  <c:v>قرغن</c:v>
                </c:pt>
                <c:pt idx="12">
                  <c:v>هنده</c:v>
                </c:pt>
                <c:pt idx="13">
                  <c:v>تیکن</c:v>
                </c:pt>
                <c:pt idx="14">
                  <c:v>در</c:v>
                </c:pt>
                <c:pt idx="15">
                  <c:v>شرکت زراعی</c:v>
                </c:pt>
                <c:pt idx="16">
                  <c:v>وانشان</c:v>
                </c:pt>
                <c:pt idx="17">
                  <c:v>شیدآباد</c:v>
                </c:pt>
                <c:pt idx="18">
                  <c:v>دستجرده</c:v>
                </c:pt>
                <c:pt idx="19">
                  <c:v>رباط ملکی</c:v>
                </c:pt>
                <c:pt idx="20">
                  <c:v>نیوان سوق</c:v>
                </c:pt>
                <c:pt idx="21">
                  <c:v>نیوان نار</c:v>
                </c:pt>
                <c:pt idx="22">
                  <c:v>اسفرنجان</c:v>
                </c:pt>
              </c:strCache>
            </c:strRef>
          </c:cat>
          <c:val>
            <c:numRef>
              <c:f>Sheet4!$D$5:$D$47</c:f>
              <c:numCache>
                <c:formatCode>General</c:formatCode>
                <c:ptCount val="23"/>
                <c:pt idx="0">
                  <c:v>4</c:v>
                </c:pt>
                <c:pt idx="1">
                  <c:v>7.9</c:v>
                </c:pt>
                <c:pt idx="2">
                  <c:v>6.9</c:v>
                </c:pt>
                <c:pt idx="3">
                  <c:v>3.4</c:v>
                </c:pt>
                <c:pt idx="4">
                  <c:v>1.1000000000000001</c:v>
                </c:pt>
                <c:pt idx="5">
                  <c:v>7</c:v>
                </c:pt>
                <c:pt idx="6">
                  <c:v>6.5</c:v>
                </c:pt>
                <c:pt idx="7">
                  <c:v>7.1</c:v>
                </c:pt>
                <c:pt idx="8">
                  <c:v>1.9</c:v>
                </c:pt>
                <c:pt idx="9">
                  <c:v>3.6</c:v>
                </c:pt>
                <c:pt idx="10">
                  <c:v>2.8</c:v>
                </c:pt>
                <c:pt idx="11">
                  <c:v>0</c:v>
                </c:pt>
                <c:pt idx="12">
                  <c:v>1.8</c:v>
                </c:pt>
                <c:pt idx="13">
                  <c:v>7.7</c:v>
                </c:pt>
                <c:pt idx="14">
                  <c:v>0</c:v>
                </c:pt>
                <c:pt idx="15">
                  <c:v>6.4</c:v>
                </c:pt>
                <c:pt idx="16">
                  <c:v>0</c:v>
                </c:pt>
                <c:pt idx="17">
                  <c:v>19.600000000000001</c:v>
                </c:pt>
                <c:pt idx="18">
                  <c:v>1.5</c:v>
                </c:pt>
                <c:pt idx="19">
                  <c:v>14.1</c:v>
                </c:pt>
                <c:pt idx="20">
                  <c:v>4.5999999999999996</c:v>
                </c:pt>
                <c:pt idx="21">
                  <c:v>7</c:v>
                </c:pt>
                <c:pt idx="2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6B-4A29-8C09-9E64422DF99D}"/>
            </c:ext>
          </c:extLst>
        </c:ser>
        <c:ser>
          <c:idx val="1"/>
          <c:order val="1"/>
          <c:tx>
            <c:strRef>
              <c:f>Sheet4!$E$4</c:f>
              <c:strCache>
                <c:ptCount val="1"/>
                <c:pt idx="0">
                  <c:v>حداقل خدمات مامایی تابستان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  <a:sp3d/>
          </c:spPr>
          <c:invertIfNegative val="0"/>
          <c:cat>
            <c:strRef>
              <c:f>Sheet4!$C$5:$C$47</c:f>
              <c:strCache>
                <c:ptCount val="23"/>
                <c:pt idx="0">
                  <c:v>شهرستان</c:v>
                </c:pt>
                <c:pt idx="1">
                  <c:v>فقستان</c:v>
                </c:pt>
                <c:pt idx="2">
                  <c:v>درب امام زاده</c:v>
                </c:pt>
                <c:pt idx="3">
                  <c:v>غرقه</c:v>
                </c:pt>
                <c:pt idx="4">
                  <c:v>ملازجان</c:v>
                </c:pt>
                <c:pt idx="5">
                  <c:v>سعید آباد</c:v>
                </c:pt>
                <c:pt idx="6">
                  <c:v>زرنجان</c:v>
                </c:pt>
                <c:pt idx="7">
                  <c:v>سرآور</c:v>
                </c:pt>
                <c:pt idx="8">
                  <c:v>فاویان</c:v>
                </c:pt>
                <c:pt idx="9">
                  <c:v>شادگان</c:v>
                </c:pt>
                <c:pt idx="10">
                  <c:v>رباط سرخ</c:v>
                </c:pt>
                <c:pt idx="11">
                  <c:v>قرغن</c:v>
                </c:pt>
                <c:pt idx="12">
                  <c:v>هنده</c:v>
                </c:pt>
                <c:pt idx="13">
                  <c:v>تیکن</c:v>
                </c:pt>
                <c:pt idx="14">
                  <c:v>در</c:v>
                </c:pt>
                <c:pt idx="15">
                  <c:v>شرکت زراعی</c:v>
                </c:pt>
                <c:pt idx="16">
                  <c:v>وانشان</c:v>
                </c:pt>
                <c:pt idx="17">
                  <c:v>شیدآباد</c:v>
                </c:pt>
                <c:pt idx="18">
                  <c:v>دستجرده</c:v>
                </c:pt>
                <c:pt idx="19">
                  <c:v>رباط ملکی</c:v>
                </c:pt>
                <c:pt idx="20">
                  <c:v>نیوان سوق</c:v>
                </c:pt>
                <c:pt idx="21">
                  <c:v>نیوان نار</c:v>
                </c:pt>
                <c:pt idx="22">
                  <c:v>اسفرنجان</c:v>
                </c:pt>
              </c:strCache>
            </c:strRef>
          </c:cat>
          <c:val>
            <c:numRef>
              <c:f>Sheet4!$E$5:$E$47</c:f>
              <c:numCache>
                <c:formatCode>General</c:formatCode>
                <c:ptCount val="23"/>
                <c:pt idx="0">
                  <c:v>5.9</c:v>
                </c:pt>
                <c:pt idx="1">
                  <c:v>11.4</c:v>
                </c:pt>
                <c:pt idx="2">
                  <c:v>7.3</c:v>
                </c:pt>
                <c:pt idx="3">
                  <c:v>8.6</c:v>
                </c:pt>
                <c:pt idx="4">
                  <c:v>9.6999999999999993</c:v>
                </c:pt>
                <c:pt idx="5">
                  <c:v>5.6</c:v>
                </c:pt>
                <c:pt idx="6">
                  <c:v>11.2</c:v>
                </c:pt>
                <c:pt idx="7">
                  <c:v>10</c:v>
                </c:pt>
                <c:pt idx="8">
                  <c:v>7.7</c:v>
                </c:pt>
                <c:pt idx="9">
                  <c:v>8.9</c:v>
                </c:pt>
                <c:pt idx="10">
                  <c:v>8.9</c:v>
                </c:pt>
                <c:pt idx="11">
                  <c:v>8.1999999999999993</c:v>
                </c:pt>
                <c:pt idx="12">
                  <c:v>7.1</c:v>
                </c:pt>
                <c:pt idx="13">
                  <c:v>1.9</c:v>
                </c:pt>
                <c:pt idx="14">
                  <c:v>3.2</c:v>
                </c:pt>
                <c:pt idx="15">
                  <c:v>3.1</c:v>
                </c:pt>
                <c:pt idx="16">
                  <c:v>4.0999999999999996</c:v>
                </c:pt>
                <c:pt idx="17">
                  <c:v>8</c:v>
                </c:pt>
                <c:pt idx="18">
                  <c:v>7.7</c:v>
                </c:pt>
                <c:pt idx="19">
                  <c:v>12.9</c:v>
                </c:pt>
                <c:pt idx="20">
                  <c:v>15.2</c:v>
                </c:pt>
                <c:pt idx="21">
                  <c:v>18.5</c:v>
                </c:pt>
                <c:pt idx="22">
                  <c:v>11.6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6B-4A29-8C09-9E64422DF99D}"/>
            </c:ext>
          </c:extLst>
        </c:ser>
        <c:ser>
          <c:idx val="2"/>
          <c:order val="2"/>
          <c:tx>
            <c:strRef>
              <c:f>Sheet4!$F$4</c:f>
              <c:strCache>
                <c:ptCount val="1"/>
                <c:pt idx="0">
                  <c:v>حداقل خدمات مامایی پاییز</c:v>
                </c:pt>
              </c:strCache>
            </c:strRef>
          </c:tx>
          <c:spPr>
            <a:solidFill>
              <a:srgbClr val="FF66CC"/>
            </a:solidFill>
            <a:ln>
              <a:noFill/>
            </a:ln>
            <a:effectLst/>
            <a:sp3d/>
          </c:spPr>
          <c:invertIfNegative val="0"/>
          <c:cat>
            <c:strRef>
              <c:f>Sheet4!$C$5:$C$47</c:f>
              <c:strCache>
                <c:ptCount val="23"/>
                <c:pt idx="0">
                  <c:v>شهرستان</c:v>
                </c:pt>
                <c:pt idx="1">
                  <c:v>فقستان</c:v>
                </c:pt>
                <c:pt idx="2">
                  <c:v>درب امام زاده</c:v>
                </c:pt>
                <c:pt idx="3">
                  <c:v>غرقه</c:v>
                </c:pt>
                <c:pt idx="4">
                  <c:v>ملازجان</c:v>
                </c:pt>
                <c:pt idx="5">
                  <c:v>سعید آباد</c:v>
                </c:pt>
                <c:pt idx="6">
                  <c:v>زرنجان</c:v>
                </c:pt>
                <c:pt idx="7">
                  <c:v>سرآور</c:v>
                </c:pt>
                <c:pt idx="8">
                  <c:v>فاویان</c:v>
                </c:pt>
                <c:pt idx="9">
                  <c:v>شادگان</c:v>
                </c:pt>
                <c:pt idx="10">
                  <c:v>رباط سرخ</c:v>
                </c:pt>
                <c:pt idx="11">
                  <c:v>قرغن</c:v>
                </c:pt>
                <c:pt idx="12">
                  <c:v>هنده</c:v>
                </c:pt>
                <c:pt idx="13">
                  <c:v>تیکن</c:v>
                </c:pt>
                <c:pt idx="14">
                  <c:v>در</c:v>
                </c:pt>
                <c:pt idx="15">
                  <c:v>شرکت زراعی</c:v>
                </c:pt>
                <c:pt idx="16">
                  <c:v>وانشان</c:v>
                </c:pt>
                <c:pt idx="17">
                  <c:v>شیدآباد</c:v>
                </c:pt>
                <c:pt idx="18">
                  <c:v>دستجرده</c:v>
                </c:pt>
                <c:pt idx="19">
                  <c:v>رباط ملکی</c:v>
                </c:pt>
                <c:pt idx="20">
                  <c:v>نیوان سوق</c:v>
                </c:pt>
                <c:pt idx="21">
                  <c:v>نیوان نار</c:v>
                </c:pt>
                <c:pt idx="22">
                  <c:v>اسفرنجان</c:v>
                </c:pt>
              </c:strCache>
            </c:strRef>
          </c:cat>
          <c:val>
            <c:numRef>
              <c:f>Sheet4!$F$5:$F$47</c:f>
              <c:numCache>
                <c:formatCode>General</c:formatCode>
                <c:ptCount val="23"/>
                <c:pt idx="0">
                  <c:v>7.5</c:v>
                </c:pt>
                <c:pt idx="1">
                  <c:v>0.9</c:v>
                </c:pt>
                <c:pt idx="2">
                  <c:v>10.1</c:v>
                </c:pt>
                <c:pt idx="3">
                  <c:v>3.5</c:v>
                </c:pt>
                <c:pt idx="4">
                  <c:v>9.9</c:v>
                </c:pt>
                <c:pt idx="5">
                  <c:v>4.9000000000000004</c:v>
                </c:pt>
                <c:pt idx="6">
                  <c:v>7.3</c:v>
                </c:pt>
                <c:pt idx="7">
                  <c:v>8.3000000000000007</c:v>
                </c:pt>
                <c:pt idx="8">
                  <c:v>3.8</c:v>
                </c:pt>
                <c:pt idx="9">
                  <c:v>14.3</c:v>
                </c:pt>
                <c:pt idx="10">
                  <c:v>5.4</c:v>
                </c:pt>
                <c:pt idx="11">
                  <c:v>2.1</c:v>
                </c:pt>
                <c:pt idx="12">
                  <c:v>3.6</c:v>
                </c:pt>
                <c:pt idx="13">
                  <c:v>3.8</c:v>
                </c:pt>
                <c:pt idx="14">
                  <c:v>16.100000000000001</c:v>
                </c:pt>
                <c:pt idx="15">
                  <c:v>3.9</c:v>
                </c:pt>
                <c:pt idx="16">
                  <c:v>18.7</c:v>
                </c:pt>
                <c:pt idx="17">
                  <c:v>7.8</c:v>
                </c:pt>
                <c:pt idx="18">
                  <c:v>11.8</c:v>
                </c:pt>
                <c:pt idx="19">
                  <c:v>8.3000000000000007</c:v>
                </c:pt>
                <c:pt idx="20">
                  <c:v>10.9</c:v>
                </c:pt>
                <c:pt idx="21">
                  <c:v>18.5</c:v>
                </c:pt>
                <c:pt idx="22">
                  <c:v>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96B-4A29-8C09-9E64422DF99D}"/>
            </c:ext>
          </c:extLst>
        </c:ser>
        <c:ser>
          <c:idx val="3"/>
          <c:order val="3"/>
          <c:tx>
            <c:strRef>
              <c:f>Sheet4!$G$4</c:f>
              <c:strCache>
                <c:ptCount val="1"/>
                <c:pt idx="0">
                  <c:v>حداقل خدمات مامایی زمستان</c:v>
                </c:pt>
              </c:strCache>
            </c:strRef>
          </c:tx>
          <c:spPr>
            <a:solidFill>
              <a:srgbClr val="ED7D31">
                <a:lumMod val="40000"/>
                <a:lumOff val="6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Sheet4!$C$5:$C$47</c:f>
              <c:strCache>
                <c:ptCount val="23"/>
                <c:pt idx="0">
                  <c:v>شهرستان</c:v>
                </c:pt>
                <c:pt idx="1">
                  <c:v>فقستان</c:v>
                </c:pt>
                <c:pt idx="2">
                  <c:v>درب امام زاده</c:v>
                </c:pt>
                <c:pt idx="3">
                  <c:v>غرقه</c:v>
                </c:pt>
                <c:pt idx="4">
                  <c:v>ملازجان</c:v>
                </c:pt>
                <c:pt idx="5">
                  <c:v>سعید آباد</c:v>
                </c:pt>
                <c:pt idx="6">
                  <c:v>زرنجان</c:v>
                </c:pt>
                <c:pt idx="7">
                  <c:v>سرآور</c:v>
                </c:pt>
                <c:pt idx="8">
                  <c:v>فاویان</c:v>
                </c:pt>
                <c:pt idx="9">
                  <c:v>شادگان</c:v>
                </c:pt>
                <c:pt idx="10">
                  <c:v>رباط سرخ</c:v>
                </c:pt>
                <c:pt idx="11">
                  <c:v>قرغن</c:v>
                </c:pt>
                <c:pt idx="12">
                  <c:v>هنده</c:v>
                </c:pt>
                <c:pt idx="13">
                  <c:v>تیکن</c:v>
                </c:pt>
                <c:pt idx="14">
                  <c:v>در</c:v>
                </c:pt>
                <c:pt idx="15">
                  <c:v>شرکت زراعی</c:v>
                </c:pt>
                <c:pt idx="16">
                  <c:v>وانشان</c:v>
                </c:pt>
                <c:pt idx="17">
                  <c:v>شیدآباد</c:v>
                </c:pt>
                <c:pt idx="18">
                  <c:v>دستجرده</c:v>
                </c:pt>
                <c:pt idx="19">
                  <c:v>رباط ملکی</c:v>
                </c:pt>
                <c:pt idx="20">
                  <c:v>نیوان سوق</c:v>
                </c:pt>
                <c:pt idx="21">
                  <c:v>نیوان نار</c:v>
                </c:pt>
                <c:pt idx="22">
                  <c:v>اسفرنجان</c:v>
                </c:pt>
              </c:strCache>
            </c:strRef>
          </c:cat>
          <c:val>
            <c:numRef>
              <c:f>Sheet4!$G$5:$G$47</c:f>
              <c:numCache>
                <c:formatCode>General</c:formatCode>
                <c:ptCount val="23"/>
                <c:pt idx="0">
                  <c:v>8</c:v>
                </c:pt>
                <c:pt idx="1">
                  <c:v>18.600000000000001</c:v>
                </c:pt>
                <c:pt idx="2">
                  <c:v>8.3000000000000007</c:v>
                </c:pt>
                <c:pt idx="3">
                  <c:v>14</c:v>
                </c:pt>
                <c:pt idx="4">
                  <c:v>14.1</c:v>
                </c:pt>
                <c:pt idx="5">
                  <c:v>7.2</c:v>
                </c:pt>
                <c:pt idx="6">
                  <c:v>7.2</c:v>
                </c:pt>
                <c:pt idx="7">
                  <c:v>11.1</c:v>
                </c:pt>
                <c:pt idx="8">
                  <c:v>0</c:v>
                </c:pt>
                <c:pt idx="9">
                  <c:v>3.6</c:v>
                </c:pt>
                <c:pt idx="10">
                  <c:v>5</c:v>
                </c:pt>
                <c:pt idx="11">
                  <c:v>4.3</c:v>
                </c:pt>
                <c:pt idx="12">
                  <c:v>7</c:v>
                </c:pt>
                <c:pt idx="13">
                  <c:v>18.2</c:v>
                </c:pt>
                <c:pt idx="14">
                  <c:v>0</c:v>
                </c:pt>
                <c:pt idx="15">
                  <c:v>10.1</c:v>
                </c:pt>
                <c:pt idx="16">
                  <c:v>10.7</c:v>
                </c:pt>
                <c:pt idx="17">
                  <c:v>2</c:v>
                </c:pt>
                <c:pt idx="18">
                  <c:v>5.9</c:v>
                </c:pt>
                <c:pt idx="19">
                  <c:v>2.7</c:v>
                </c:pt>
                <c:pt idx="20">
                  <c:v>7.4</c:v>
                </c:pt>
                <c:pt idx="21">
                  <c:v>3</c:v>
                </c:pt>
                <c:pt idx="22">
                  <c:v>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96B-4A29-8C09-9E64422DF99D}"/>
            </c:ext>
          </c:extLst>
        </c:ser>
        <c:ser>
          <c:idx val="4"/>
          <c:order val="4"/>
          <c:tx>
            <c:strRef>
              <c:f>Sheet4!$H$4</c:f>
              <c:strCache>
                <c:ptCount val="1"/>
                <c:pt idx="0">
                  <c:v>حد انتظار فصلی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cat>
            <c:strRef>
              <c:f>Sheet4!$C$5:$C$47</c:f>
              <c:strCache>
                <c:ptCount val="23"/>
                <c:pt idx="0">
                  <c:v>شهرستان</c:v>
                </c:pt>
                <c:pt idx="1">
                  <c:v>فقستان</c:v>
                </c:pt>
                <c:pt idx="2">
                  <c:v>درب امام زاده</c:v>
                </c:pt>
                <c:pt idx="3">
                  <c:v>غرقه</c:v>
                </c:pt>
                <c:pt idx="4">
                  <c:v>ملازجان</c:v>
                </c:pt>
                <c:pt idx="5">
                  <c:v>سعید آباد</c:v>
                </c:pt>
                <c:pt idx="6">
                  <c:v>زرنجان</c:v>
                </c:pt>
                <c:pt idx="7">
                  <c:v>سرآور</c:v>
                </c:pt>
                <c:pt idx="8">
                  <c:v>فاویان</c:v>
                </c:pt>
                <c:pt idx="9">
                  <c:v>شادگان</c:v>
                </c:pt>
                <c:pt idx="10">
                  <c:v>رباط سرخ</c:v>
                </c:pt>
                <c:pt idx="11">
                  <c:v>قرغن</c:v>
                </c:pt>
                <c:pt idx="12">
                  <c:v>هنده</c:v>
                </c:pt>
                <c:pt idx="13">
                  <c:v>تیکن</c:v>
                </c:pt>
                <c:pt idx="14">
                  <c:v>در</c:v>
                </c:pt>
                <c:pt idx="15">
                  <c:v>شرکت زراعی</c:v>
                </c:pt>
                <c:pt idx="16">
                  <c:v>وانشان</c:v>
                </c:pt>
                <c:pt idx="17">
                  <c:v>شیدآباد</c:v>
                </c:pt>
                <c:pt idx="18">
                  <c:v>دستجرده</c:v>
                </c:pt>
                <c:pt idx="19">
                  <c:v>رباط ملکی</c:v>
                </c:pt>
                <c:pt idx="20">
                  <c:v>نیوان سوق</c:v>
                </c:pt>
                <c:pt idx="21">
                  <c:v>نیوان نار</c:v>
                </c:pt>
                <c:pt idx="22">
                  <c:v>اسفرنجان</c:v>
                </c:pt>
              </c:strCache>
            </c:strRef>
          </c:cat>
          <c:val>
            <c:numRef>
              <c:f>Sheet4!$H$5:$H$47</c:f>
              <c:numCache>
                <c:formatCode>General</c:formatCode>
                <c:ptCount val="23"/>
                <c:pt idx="0">
                  <c:v>7.5</c:v>
                </c:pt>
                <c:pt idx="1">
                  <c:v>7.5</c:v>
                </c:pt>
                <c:pt idx="2">
                  <c:v>7.5</c:v>
                </c:pt>
                <c:pt idx="3">
                  <c:v>7.5</c:v>
                </c:pt>
                <c:pt idx="4">
                  <c:v>7.5</c:v>
                </c:pt>
                <c:pt idx="5">
                  <c:v>7.5</c:v>
                </c:pt>
                <c:pt idx="6">
                  <c:v>7.5</c:v>
                </c:pt>
                <c:pt idx="7">
                  <c:v>7.5</c:v>
                </c:pt>
                <c:pt idx="8">
                  <c:v>7.5</c:v>
                </c:pt>
                <c:pt idx="9">
                  <c:v>7.5</c:v>
                </c:pt>
                <c:pt idx="10">
                  <c:v>7.5</c:v>
                </c:pt>
                <c:pt idx="11">
                  <c:v>7.5</c:v>
                </c:pt>
                <c:pt idx="12">
                  <c:v>7.5</c:v>
                </c:pt>
                <c:pt idx="13">
                  <c:v>7.5</c:v>
                </c:pt>
                <c:pt idx="14">
                  <c:v>7.5</c:v>
                </c:pt>
                <c:pt idx="15">
                  <c:v>7.5</c:v>
                </c:pt>
                <c:pt idx="16">
                  <c:v>7.5</c:v>
                </c:pt>
                <c:pt idx="17">
                  <c:v>7.5</c:v>
                </c:pt>
                <c:pt idx="18">
                  <c:v>7.5</c:v>
                </c:pt>
                <c:pt idx="19">
                  <c:v>7.5</c:v>
                </c:pt>
                <c:pt idx="20">
                  <c:v>7.5</c:v>
                </c:pt>
                <c:pt idx="21">
                  <c:v>7.5</c:v>
                </c:pt>
                <c:pt idx="22">
                  <c:v>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96B-4A29-8C09-9E64422DF9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03497360"/>
        <c:axId val="503494080"/>
        <c:axId val="0"/>
      </c:bar3DChart>
      <c:catAx>
        <c:axId val="503497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3494080"/>
        <c:crosses val="autoZero"/>
        <c:auto val="1"/>
        <c:lblAlgn val="ctr"/>
        <c:lblOffset val="100"/>
        <c:noMultiLvlLbl val="0"/>
      </c:catAx>
      <c:valAx>
        <c:axId val="503494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349736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7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b="1">
                <a:cs typeface="B Titr" panose="00000700000000000000" pitchFamily="2" charset="-78"/>
              </a:rPr>
              <a:t>درصد پوشش حداقل خدمات مامایی در زنان میانسالی که حداقل یک خدمت مراقب/ بهورز را دریافت کرده اند(تعامل مامامراقب) و مقایسه با حد انتظاربه تفکیک مراکز شهری و روستایی در سال 1402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rgbClr val="ED7D31">
            <a:lumMod val="60000"/>
            <a:lumOff val="40000"/>
          </a:srgbClr>
        </a:solidFill>
        <a:ln>
          <a:noFill/>
        </a:ln>
        <a:effectLst/>
        <a:sp3d/>
      </c:spPr>
    </c:floor>
    <c:side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sideWall>
    <c:back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Sheet8!$D$59</c:f>
              <c:strCache>
                <c:ptCount val="1"/>
                <c:pt idx="0">
                  <c:v>درصد پوشش حداقل خدمات مامایی در زنان میانسالی که حداقل یک خدمت مراقب/ بهورز را دریافت کرده اند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tile tx="0" ty="0" sx="100000" sy="100000" flip="none" algn="tl"/>
              </a:blip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A184-443D-8CF7-BC927AE14D83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5"/>
                <a:tile tx="0" ty="0" sx="100000" sy="100000" flip="none" algn="tl"/>
              </a:blip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A184-443D-8CF7-BC927AE14D83}"/>
              </c:ext>
            </c:extLst>
          </c:dPt>
          <c:dPt>
            <c:idx val="6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A184-443D-8CF7-BC927AE14D83}"/>
              </c:ext>
            </c:extLst>
          </c:dPt>
          <c:dPt>
            <c:idx val="7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A184-443D-8CF7-BC927AE14D83}"/>
              </c:ext>
            </c:extLst>
          </c:dPt>
          <c:dPt>
            <c:idx val="8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A184-443D-8CF7-BC927AE14D83}"/>
              </c:ext>
            </c:extLst>
          </c:dPt>
          <c:dLbls>
            <c:dLbl>
              <c:idx val="3"/>
              <c:layout>
                <c:manualLayout>
                  <c:x val="2.0896528479946073E-2"/>
                  <c:y val="-8.8179248525076775E-2"/>
                </c:manualLayout>
              </c:layout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7903606336366702E-2"/>
                      <c:h val="3.054341798824442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184-443D-8CF7-BC927AE14D83}"/>
                </c:ext>
              </c:extLst>
            </c:dLbl>
            <c:dLbl>
              <c:idx val="5"/>
              <c:layout>
                <c:manualLayout>
                  <c:x val="1.2133468149646108E-2"/>
                  <c:y val="-5.643738977072314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7A1A1FD-5153-4F88-9504-79074D98E898}" type="VALUE">
                      <a:rPr lang="en-US" sz="1600" b="1"/>
                      <a:pPr>
                        <a:defRPr sz="1600">
                          <a:solidFill>
                            <a:sysClr val="windowText" lastClr="000000"/>
                          </a:solidFill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184-443D-8CF7-BC927AE14D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Sheet8!$C$60:$C$103</c:f>
              <c:strCache>
                <c:ptCount val="9"/>
                <c:pt idx="0">
                  <c:v>مرکز شهری روستایی رئوف</c:v>
                </c:pt>
                <c:pt idx="1">
                  <c:v>مرکز شهری روستایی گوگد</c:v>
                </c:pt>
                <c:pt idx="2">
                  <c:v>مرکز شهری صحت</c:v>
                </c:pt>
                <c:pt idx="3">
                  <c:v>کل شهرستان</c:v>
                </c:pt>
                <c:pt idx="4">
                  <c:v>مرکز شهری روستایی عظیمی</c:v>
                </c:pt>
                <c:pt idx="5">
                  <c:v>حد انتظار </c:v>
                </c:pt>
                <c:pt idx="6">
                  <c:v>مرکز شهری گلشهر</c:v>
                </c:pt>
                <c:pt idx="7">
                  <c:v>مرکز سعیدآباد</c:v>
                </c:pt>
                <c:pt idx="8">
                  <c:v>مرکز سرآور</c:v>
                </c:pt>
              </c:strCache>
            </c:strRef>
          </c:cat>
          <c:val>
            <c:numRef>
              <c:f>Sheet8!$D$60:$D$103</c:f>
              <c:numCache>
                <c:formatCode>General</c:formatCode>
                <c:ptCount val="9"/>
                <c:pt idx="0">
                  <c:v>65.7</c:v>
                </c:pt>
                <c:pt idx="1">
                  <c:v>59.8</c:v>
                </c:pt>
                <c:pt idx="2">
                  <c:v>54.9</c:v>
                </c:pt>
                <c:pt idx="3">
                  <c:v>52.4</c:v>
                </c:pt>
                <c:pt idx="4">
                  <c:v>51.6</c:v>
                </c:pt>
                <c:pt idx="5">
                  <c:v>50</c:v>
                </c:pt>
                <c:pt idx="6">
                  <c:v>38.9</c:v>
                </c:pt>
                <c:pt idx="7">
                  <c:v>34.200000000000003</c:v>
                </c:pt>
                <c:pt idx="8">
                  <c:v>33.299999999999997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184-443D-8CF7-BC927AE14D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4607184"/>
        <c:axId val="314607512"/>
        <c:axId val="0"/>
      </c:bar3DChart>
      <c:catAx>
        <c:axId val="314607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314607512"/>
        <c:crosses val="autoZero"/>
        <c:auto val="1"/>
        <c:lblAlgn val="ctr"/>
        <c:lblOffset val="100"/>
        <c:noMultiLvlLbl val="0"/>
      </c:catAx>
      <c:valAx>
        <c:axId val="314607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4607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6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>
                <a:cs typeface="B Titr" panose="00000700000000000000" pitchFamily="2" charset="-78"/>
              </a:rPr>
              <a:t>درصد پوشش حداقل خدمات مامایی در زنان میانسالی که حداقل یک خدمت مراقب/ بهورز را دریافت کرده اند (تعامل ماما مراقب)و مقایسه</a:t>
            </a:r>
            <a:r>
              <a:rPr lang="fa-IR" baseline="0">
                <a:cs typeface="B Titr" panose="00000700000000000000" pitchFamily="2" charset="-78"/>
              </a:rPr>
              <a:t> با حد انتظار به تفکیک پایگاه های بهداشتی در سال 1402</a:t>
            </a:r>
            <a:endParaRPr lang="fa-IR"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10308641975308644"/>
          <c:y val="9.8948670377241813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rgbClr val="ED7D31">
            <a:lumMod val="40000"/>
            <a:lumOff val="60000"/>
          </a:srgbClr>
        </a:solidFill>
        <a:ln>
          <a:noFill/>
        </a:ln>
        <a:effectLst/>
        <a:sp3d/>
      </c:spPr>
    </c:floor>
    <c:side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sideWall>
    <c:back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Sheet8!$D$59</c:f>
              <c:strCache>
                <c:ptCount val="1"/>
                <c:pt idx="0">
                  <c:v>درصد پوشش حداقل خدمات مامایی در زنان میانسالی که حداقل یک خدمت مراقب/ بهورز را دریافت کرده اند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70AD47">
                  <a:lumMod val="75000"/>
                </a:srgbClr>
              </a:solidFill>
            </a:ln>
            <a:effectLst/>
            <a:sp3d>
              <a:contourClr>
                <a:srgbClr val="70AD47">
                  <a:lumMod val="75000"/>
                </a:srgbClr>
              </a:contourClr>
            </a:sp3d>
          </c:spPr>
          <c:invertIfNegative val="0"/>
          <c:dPt>
            <c:idx val="7"/>
            <c:invertIfNegative val="0"/>
            <c:bubble3D val="0"/>
            <c:spPr>
              <a:blipFill>
                <a:blip xmlns:r="http://schemas.openxmlformats.org/officeDocument/2006/relationships" r:embed="rId4"/>
                <a:tile tx="0" ty="0" sx="100000" sy="100000" flip="none" algn="tl"/>
              </a:blipFill>
              <a:ln>
                <a:solidFill>
                  <a:srgbClr val="70AD47">
                    <a:lumMod val="75000"/>
                  </a:srgbClr>
                </a:solidFill>
              </a:ln>
              <a:effectLst/>
              <a:sp3d>
                <a:contourClr>
                  <a:srgbClr val="70AD47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2CF-4263-AE8D-47F7352F96C5}"/>
              </c:ext>
            </c:extLst>
          </c:dPt>
          <c:dPt>
            <c:idx val="8"/>
            <c:invertIfNegative val="0"/>
            <c:bubble3D val="0"/>
            <c:spPr>
              <a:blipFill>
                <a:blip xmlns:r="http://schemas.openxmlformats.org/officeDocument/2006/relationships" r:embed="rId5"/>
                <a:tile tx="0" ty="0" sx="100000" sy="100000" flip="none" algn="tl"/>
              </a:blipFill>
              <a:ln>
                <a:solidFill>
                  <a:srgbClr val="70AD47">
                    <a:lumMod val="75000"/>
                  </a:srgbClr>
                </a:solidFill>
              </a:ln>
              <a:effectLst/>
              <a:sp3d>
                <a:contourClr>
                  <a:srgbClr val="70AD47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2CF-4263-AE8D-47F7352F96C5}"/>
              </c:ext>
            </c:extLst>
          </c:dPt>
          <c:dPt>
            <c:idx val="9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70AD47">
                    <a:lumMod val="75000"/>
                  </a:srgbClr>
                </a:solidFill>
              </a:ln>
              <a:effectLst/>
              <a:sp3d>
                <a:contourClr>
                  <a:srgbClr val="70AD47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2CF-4263-AE8D-47F7352F96C5}"/>
              </c:ext>
            </c:extLst>
          </c:dPt>
          <c:dPt>
            <c:idx val="10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70AD47">
                    <a:lumMod val="75000"/>
                  </a:srgbClr>
                </a:solidFill>
              </a:ln>
              <a:effectLst/>
              <a:sp3d>
                <a:contourClr>
                  <a:srgbClr val="70AD47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2CF-4263-AE8D-47F7352F96C5}"/>
              </c:ext>
            </c:extLst>
          </c:dPt>
          <c:dPt>
            <c:idx val="11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70AD47">
                    <a:lumMod val="75000"/>
                  </a:srgbClr>
                </a:solidFill>
              </a:ln>
              <a:effectLst/>
              <a:sp3d>
                <a:contourClr>
                  <a:srgbClr val="70AD47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12CF-4263-AE8D-47F7352F96C5}"/>
              </c:ext>
            </c:extLst>
          </c:dPt>
          <c:dPt>
            <c:idx val="12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70AD47">
                    <a:lumMod val="75000"/>
                  </a:srgbClr>
                </a:solidFill>
              </a:ln>
              <a:effectLst/>
              <a:sp3d>
                <a:contourClr>
                  <a:srgbClr val="70AD47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12CF-4263-AE8D-47F7352F96C5}"/>
              </c:ext>
            </c:extLst>
          </c:dPt>
          <c:dPt>
            <c:idx val="13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70AD47">
                    <a:lumMod val="75000"/>
                  </a:srgbClr>
                </a:solidFill>
              </a:ln>
              <a:effectLst/>
              <a:sp3d>
                <a:contourClr>
                  <a:srgbClr val="70AD47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12CF-4263-AE8D-47F7352F96C5}"/>
              </c:ext>
            </c:extLst>
          </c:dPt>
          <c:dPt>
            <c:idx val="14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70AD47">
                    <a:lumMod val="75000"/>
                  </a:srgbClr>
                </a:solidFill>
              </a:ln>
              <a:effectLst/>
              <a:sp3d>
                <a:contourClr>
                  <a:srgbClr val="70AD47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12CF-4263-AE8D-47F7352F96C5}"/>
              </c:ext>
            </c:extLst>
          </c:dPt>
          <c:dLbls>
            <c:dLbl>
              <c:idx val="7"/>
              <c:layout>
                <c:manualLayout>
                  <c:x val="9.6021947873799647E-3"/>
                  <c:y val="-6.3079679975068109E-2"/>
                </c:manualLayout>
              </c:layout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6851797846256859E-2"/>
                      <c:h val="8.076685219542362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2CF-4263-AE8D-47F7352F96C5}"/>
                </c:ext>
              </c:extLst>
            </c:dLbl>
            <c:dLbl>
              <c:idx val="8"/>
              <c:layout>
                <c:manualLayout>
                  <c:x val="6.8587105624142658E-3"/>
                  <c:y val="-5.4421768707482991E-2"/>
                </c:manualLayout>
              </c:layout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2CF-4263-AE8D-47F7352F96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Sheet8!$C$60:$C$103</c:f>
              <c:strCache>
                <c:ptCount val="15"/>
                <c:pt idx="0">
                  <c:v>ابلولان</c:v>
                </c:pt>
                <c:pt idx="1">
                  <c:v>گوگد</c:v>
                </c:pt>
                <c:pt idx="2">
                  <c:v>رئوف</c:v>
                </c:pt>
                <c:pt idx="3">
                  <c:v>صحت</c:v>
                </c:pt>
                <c:pt idx="4">
                  <c:v>تاجداری</c:v>
                </c:pt>
                <c:pt idx="5">
                  <c:v>ابن سینا</c:v>
                </c:pt>
                <c:pt idx="6">
                  <c:v>عظیمی</c:v>
                </c:pt>
                <c:pt idx="7">
                  <c:v>کل شهرستان</c:v>
                </c:pt>
                <c:pt idx="8">
                  <c:v>حد انتظار </c:v>
                </c:pt>
                <c:pt idx="9">
                  <c:v>فیلاخص</c:v>
                </c:pt>
                <c:pt idx="10">
                  <c:v>مقدسی</c:v>
                </c:pt>
                <c:pt idx="11">
                  <c:v>گلشهر</c:v>
                </c:pt>
                <c:pt idx="12">
                  <c:v>حسن حافظ</c:v>
                </c:pt>
                <c:pt idx="13">
                  <c:v>اسفنجه</c:v>
                </c:pt>
                <c:pt idx="14">
                  <c:v>جمالی</c:v>
                </c:pt>
              </c:strCache>
            </c:strRef>
          </c:cat>
          <c:val>
            <c:numRef>
              <c:f>Sheet8!$D$60:$D$103</c:f>
              <c:numCache>
                <c:formatCode>General</c:formatCode>
                <c:ptCount val="15"/>
                <c:pt idx="0">
                  <c:v>97.6</c:v>
                </c:pt>
                <c:pt idx="1">
                  <c:v>71.3</c:v>
                </c:pt>
                <c:pt idx="2">
                  <c:v>67.7</c:v>
                </c:pt>
                <c:pt idx="3">
                  <c:v>59.1</c:v>
                </c:pt>
                <c:pt idx="4">
                  <c:v>58.2</c:v>
                </c:pt>
                <c:pt idx="5">
                  <c:v>53.2</c:v>
                </c:pt>
                <c:pt idx="6">
                  <c:v>53</c:v>
                </c:pt>
                <c:pt idx="7">
                  <c:v>52.4</c:v>
                </c:pt>
                <c:pt idx="8">
                  <c:v>50</c:v>
                </c:pt>
                <c:pt idx="9">
                  <c:v>44.4</c:v>
                </c:pt>
                <c:pt idx="10">
                  <c:v>42.9</c:v>
                </c:pt>
                <c:pt idx="11">
                  <c:v>40.9</c:v>
                </c:pt>
                <c:pt idx="12">
                  <c:v>39.200000000000003</c:v>
                </c:pt>
                <c:pt idx="13">
                  <c:v>35.299999999999997</c:v>
                </c:pt>
                <c:pt idx="14">
                  <c:v>28.1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12CF-4263-AE8D-47F7352F96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03474400"/>
        <c:axId val="503472104"/>
        <c:axId val="0"/>
      </c:bar3DChart>
      <c:catAx>
        <c:axId val="503474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503472104"/>
        <c:crosses val="autoZero"/>
        <c:auto val="1"/>
        <c:lblAlgn val="ctr"/>
        <c:lblOffset val="100"/>
        <c:noMultiLvlLbl val="0"/>
      </c:catAx>
      <c:valAx>
        <c:axId val="503472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3474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6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>
                <a:cs typeface="B Titr" panose="00000700000000000000" pitchFamily="2" charset="-78"/>
              </a:rPr>
              <a:t>درصد پوشش حداقل خدمات مامایی در زنان میانسالی که حداقل یک خدمت مراقب/ بهورز را دریافت کرده اند(تعامل ماما مراقب) و</a:t>
            </a:r>
            <a:r>
              <a:rPr lang="fa-IR" baseline="0">
                <a:cs typeface="B Titr" panose="00000700000000000000" pitchFamily="2" charset="-78"/>
              </a:rPr>
              <a:t> مقایسه با حد انتظار به تفکیک خانه های بهداشت در سال 1402</a:t>
            </a:r>
            <a:endParaRPr lang="fa-IR">
              <a:cs typeface="B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Sheet8!$D$59</c:f>
              <c:strCache>
                <c:ptCount val="1"/>
                <c:pt idx="0">
                  <c:v>درصد پوشش حداقل خدمات مامایی در زنان میانسالی که حداقل یک خدمت مراقب/ بهورز را دریافت کرده اند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6899-4F94-A099-A08E492BB903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tile tx="0" ty="0" sx="100000" sy="100000" flip="none" algn="tl"/>
              </a:blip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6899-4F94-A099-A08E492BB903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6899-4F94-A099-A08E492BB903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5"/>
                <a:tile tx="0" ty="0" sx="100000" sy="100000" flip="none" algn="tl"/>
              </a:blip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6899-4F94-A099-A08E492BB903}"/>
              </c:ext>
            </c:extLst>
          </c:dPt>
          <c:dPt>
            <c:idx val="4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6899-4F94-A099-A08E492BB903}"/>
              </c:ext>
            </c:extLst>
          </c:dPt>
          <c:dPt>
            <c:idx val="5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6899-4F94-A099-A08E492BB903}"/>
              </c:ext>
            </c:extLst>
          </c:dPt>
          <c:dPt>
            <c:idx val="6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6899-4F94-A099-A08E492BB903}"/>
              </c:ext>
            </c:extLst>
          </c:dPt>
          <c:dPt>
            <c:idx val="7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F-6899-4F94-A099-A08E492BB903}"/>
              </c:ext>
            </c:extLst>
          </c:dPt>
          <c:dPt>
            <c:idx val="8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1-6899-4F94-A099-A08E492BB903}"/>
              </c:ext>
            </c:extLst>
          </c:dPt>
          <c:dPt>
            <c:idx val="9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3-6899-4F94-A099-A08E492BB903}"/>
              </c:ext>
            </c:extLst>
          </c:dPt>
          <c:dPt>
            <c:idx val="10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5-6899-4F94-A099-A08E492BB903}"/>
              </c:ext>
            </c:extLst>
          </c:dPt>
          <c:dPt>
            <c:idx val="11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7-6899-4F94-A099-A08E492BB903}"/>
              </c:ext>
            </c:extLst>
          </c:dPt>
          <c:dPt>
            <c:idx val="12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9-6899-4F94-A099-A08E492BB903}"/>
              </c:ext>
            </c:extLst>
          </c:dPt>
          <c:dPt>
            <c:idx val="13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B-6899-4F94-A099-A08E492BB903}"/>
              </c:ext>
            </c:extLst>
          </c:dPt>
          <c:dPt>
            <c:idx val="14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D-6899-4F94-A099-A08E492BB903}"/>
              </c:ext>
            </c:extLst>
          </c:dPt>
          <c:dPt>
            <c:idx val="15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F-6899-4F94-A099-A08E492BB903}"/>
              </c:ext>
            </c:extLst>
          </c:dPt>
          <c:dPt>
            <c:idx val="16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1-6899-4F94-A099-A08E492BB903}"/>
              </c:ext>
            </c:extLst>
          </c:dPt>
          <c:dPt>
            <c:idx val="17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3-6899-4F94-A099-A08E492BB903}"/>
              </c:ext>
            </c:extLst>
          </c:dPt>
          <c:dPt>
            <c:idx val="18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5-6899-4F94-A099-A08E492BB903}"/>
              </c:ext>
            </c:extLst>
          </c:dPt>
          <c:dPt>
            <c:idx val="19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7-6899-4F94-A099-A08E492BB903}"/>
              </c:ext>
            </c:extLst>
          </c:dPt>
          <c:dPt>
            <c:idx val="20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9-6899-4F94-A099-A08E492BB903}"/>
              </c:ext>
            </c:extLst>
          </c:dPt>
          <c:dPt>
            <c:idx val="21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B-6899-4F94-A099-A08E492BB903}"/>
              </c:ext>
            </c:extLst>
          </c:dPt>
          <c:dPt>
            <c:idx val="22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D-6899-4F94-A099-A08E492BB903}"/>
              </c:ext>
            </c:extLst>
          </c:dPt>
          <c:dPt>
            <c:idx val="23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F-6899-4F94-A099-A08E492BB903}"/>
              </c:ext>
            </c:extLst>
          </c:dPt>
          <c:dLbls>
            <c:dLbl>
              <c:idx val="1"/>
              <c:layout>
                <c:manualLayout>
                  <c:x val="5.4200542005420054E-3"/>
                  <c:y val="-8.414239482200647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E733F6D-8D0C-4C82-AC60-308D6B7E9289}" type="VALUE">
                      <a:rPr lang="en-US" sz="1200"/>
                      <a:pPr>
                        <a:defRPr sz="1200">
                          <a:solidFill>
                            <a:sysClr val="windowText" lastClr="000000"/>
                          </a:solidFill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899-4F94-A099-A08E492BB903}"/>
                </c:ext>
              </c:extLst>
            </c:dLbl>
            <c:dLbl>
              <c:idx val="3"/>
              <c:layout>
                <c:manualLayout>
                  <c:x val="2.7100271002710027E-3"/>
                  <c:y val="-6.2567421790722763E-2"/>
                </c:manualLayout>
              </c:layout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6899-4F94-A099-A08E492BB9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Sheet8!$C$60:$C$103</c:f>
              <c:strCache>
                <c:ptCount val="24"/>
                <c:pt idx="0">
                  <c:v>نیوان نار</c:v>
                </c:pt>
                <c:pt idx="1">
                  <c:v>کل شهرستان</c:v>
                </c:pt>
                <c:pt idx="2">
                  <c:v>شیدآباد</c:v>
                </c:pt>
                <c:pt idx="3">
                  <c:v>حد انتظار </c:v>
                </c:pt>
                <c:pt idx="4">
                  <c:v>رباط ملکی</c:v>
                </c:pt>
                <c:pt idx="5">
                  <c:v>نیوان سوق</c:v>
                </c:pt>
                <c:pt idx="6">
                  <c:v>فقستان</c:v>
                </c:pt>
                <c:pt idx="7">
                  <c:v>سرآور</c:v>
                </c:pt>
                <c:pt idx="8">
                  <c:v>اسفرنجان</c:v>
                </c:pt>
                <c:pt idx="9">
                  <c:v>شادگان</c:v>
                </c:pt>
                <c:pt idx="10">
                  <c:v>درب امام زاده</c:v>
                </c:pt>
                <c:pt idx="11">
                  <c:v>ملازجان</c:v>
                </c:pt>
                <c:pt idx="12">
                  <c:v>غرقه</c:v>
                </c:pt>
                <c:pt idx="13">
                  <c:v>وانشان</c:v>
                </c:pt>
                <c:pt idx="14">
                  <c:v>تیکن</c:v>
                </c:pt>
                <c:pt idx="15">
                  <c:v>زرنجان</c:v>
                </c:pt>
                <c:pt idx="16">
                  <c:v>شرکت زراعی</c:v>
                </c:pt>
                <c:pt idx="17">
                  <c:v>رباط سرخ</c:v>
                </c:pt>
                <c:pt idx="18">
                  <c:v>قرغن</c:v>
                </c:pt>
                <c:pt idx="19">
                  <c:v>دستجرده</c:v>
                </c:pt>
                <c:pt idx="20">
                  <c:v>سعید آباد</c:v>
                </c:pt>
                <c:pt idx="21">
                  <c:v>هنده</c:v>
                </c:pt>
                <c:pt idx="22">
                  <c:v>در</c:v>
                </c:pt>
                <c:pt idx="23">
                  <c:v>فاویان</c:v>
                </c:pt>
              </c:strCache>
            </c:strRef>
          </c:cat>
          <c:val>
            <c:numRef>
              <c:f>Sheet8!$D$60:$D$103</c:f>
              <c:numCache>
                <c:formatCode>General</c:formatCode>
                <c:ptCount val="24"/>
                <c:pt idx="0">
                  <c:v>74.8</c:v>
                </c:pt>
                <c:pt idx="1">
                  <c:v>52.4</c:v>
                </c:pt>
                <c:pt idx="2">
                  <c:v>50</c:v>
                </c:pt>
                <c:pt idx="3">
                  <c:v>50</c:v>
                </c:pt>
                <c:pt idx="4">
                  <c:v>49.1</c:v>
                </c:pt>
                <c:pt idx="5">
                  <c:v>44.2</c:v>
                </c:pt>
                <c:pt idx="6">
                  <c:v>44.1</c:v>
                </c:pt>
                <c:pt idx="7">
                  <c:v>40.6</c:v>
                </c:pt>
                <c:pt idx="8">
                  <c:v>40</c:v>
                </c:pt>
                <c:pt idx="9">
                  <c:v>39.5</c:v>
                </c:pt>
                <c:pt idx="10">
                  <c:v>39.4</c:v>
                </c:pt>
                <c:pt idx="11">
                  <c:v>39</c:v>
                </c:pt>
                <c:pt idx="12">
                  <c:v>37</c:v>
                </c:pt>
                <c:pt idx="13">
                  <c:v>36.200000000000003</c:v>
                </c:pt>
                <c:pt idx="14">
                  <c:v>34.5</c:v>
                </c:pt>
                <c:pt idx="15">
                  <c:v>33.299999999999997</c:v>
                </c:pt>
                <c:pt idx="16">
                  <c:v>32.6</c:v>
                </c:pt>
                <c:pt idx="17">
                  <c:v>29.7</c:v>
                </c:pt>
                <c:pt idx="18">
                  <c:v>29.2</c:v>
                </c:pt>
                <c:pt idx="19">
                  <c:v>27.7</c:v>
                </c:pt>
                <c:pt idx="20">
                  <c:v>27.5</c:v>
                </c:pt>
                <c:pt idx="21">
                  <c:v>22</c:v>
                </c:pt>
                <c:pt idx="22">
                  <c:v>20.7</c:v>
                </c:pt>
                <c:pt idx="23">
                  <c:v>16.3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0-6899-4F94-A099-A08E492BB9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78892992"/>
        <c:axId val="378890040"/>
        <c:axId val="0"/>
      </c:bar3DChart>
      <c:catAx>
        <c:axId val="378892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378890040"/>
        <c:crosses val="autoZero"/>
        <c:auto val="1"/>
        <c:lblAlgn val="ctr"/>
        <c:lblOffset val="100"/>
        <c:noMultiLvlLbl val="0"/>
      </c:catAx>
      <c:valAx>
        <c:axId val="378890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8892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6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>
                <a:solidFill>
                  <a:schemeClr val="bg1"/>
                </a:solidFill>
                <a:cs typeface="B Titr" panose="00000700000000000000" pitchFamily="2" charset="-78"/>
              </a:rPr>
              <a:t>نمودار مقایسه ای درصد تکمیل خدمت طب ایرانی به تفکیک پایگاه های بهداشتی  در سال 1402</a:t>
            </a:r>
          </a:p>
        </c:rich>
      </c:tx>
      <c:layout>
        <c:manualLayout>
          <c:xMode val="edge"/>
          <c:yMode val="edge"/>
          <c:x val="8.5753173673960251E-2"/>
          <c:y val="1.37292946286391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sideWall>
    <c:back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Sheet2!$F$5</c:f>
              <c:strCache>
                <c:ptCount val="1"/>
                <c:pt idx="0">
                  <c:v>در صد تکمیل خدمت طب ایرانی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4"/>
                <a:tile tx="0" ty="0" sx="100000" sy="100000" flip="none" algn="tl"/>
              </a:blip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53B8-40AC-A4D9-C5FF5FB9F156}"/>
              </c:ext>
            </c:extLst>
          </c:dPt>
          <c:dPt>
            <c:idx val="11"/>
            <c:invertIfNegative val="0"/>
            <c:bubble3D val="0"/>
            <c:spPr>
              <a:blipFill>
                <a:blip xmlns:r="http://schemas.openxmlformats.org/officeDocument/2006/relationships" r:embed="rId5"/>
                <a:tile tx="0" ty="0" sx="100000" sy="100000" flip="none" algn="tl"/>
              </a:blip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53B8-40AC-A4D9-C5FF5FB9F156}"/>
              </c:ext>
            </c:extLst>
          </c:dPt>
          <c:dPt>
            <c:idx val="1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53B8-40AC-A4D9-C5FF5FB9F156}"/>
              </c:ext>
            </c:extLst>
          </c:dPt>
          <c:dPt>
            <c:idx val="13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53B8-40AC-A4D9-C5FF5FB9F156}"/>
              </c:ext>
            </c:extLst>
          </c:dPt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53B8-40AC-A4D9-C5FF5FB9F156}"/>
              </c:ext>
            </c:extLst>
          </c:dPt>
          <c:dLbls>
            <c:dLbl>
              <c:idx val="5"/>
              <c:layout>
                <c:manualLayout>
                  <c:x val="1.7777777777777779E-3"/>
                  <c:y val="-6.9444444444444489E-2"/>
                </c:manualLayout>
              </c:layout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3B8-40AC-A4D9-C5FF5FB9F156}"/>
                </c:ext>
              </c:extLst>
            </c:dLbl>
            <c:dLbl>
              <c:idx val="11"/>
              <c:layout>
                <c:manualLayout>
                  <c:x val="-1.3036886433812472E-16"/>
                  <c:y val="-0.1111111111111111"/>
                </c:manualLayout>
              </c:layout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3B8-40AC-A4D9-C5FF5FB9F1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Sheet2!$E$6:$E$42</c:f>
              <c:strCache>
                <c:ptCount val="15"/>
                <c:pt idx="0">
                  <c:v>پایگاه سلامت تاجداری</c:v>
                </c:pt>
                <c:pt idx="1">
                  <c:v>پایگاه سلامت مقدسی</c:v>
                </c:pt>
                <c:pt idx="2">
                  <c:v>پایگاه سلامت اسفنجه</c:v>
                </c:pt>
                <c:pt idx="3">
                  <c:v>پایگاه سلامت ابلولان</c:v>
                </c:pt>
                <c:pt idx="4">
                  <c:v>پایگاه سلامت ابن سینا</c:v>
                </c:pt>
                <c:pt idx="5">
                  <c:v>شهرستان</c:v>
                </c:pt>
                <c:pt idx="6">
                  <c:v>پایگاه سلامت رئوف</c:v>
                </c:pt>
                <c:pt idx="7">
                  <c:v>پایگاه سلامت  عظیمی</c:v>
                </c:pt>
                <c:pt idx="8">
                  <c:v>پایگاه سلامت  گوگد</c:v>
                </c:pt>
                <c:pt idx="9">
                  <c:v>پایگاه  مهدی صحت</c:v>
                </c:pt>
                <c:pt idx="10">
                  <c:v>پایگاه سلامت فیلاخص</c:v>
                </c:pt>
                <c:pt idx="11">
                  <c:v>حد انتظار در سال 1402</c:v>
                </c:pt>
                <c:pt idx="12">
                  <c:v>پایگاه سلامت  جمالی</c:v>
                </c:pt>
                <c:pt idx="13">
                  <c:v>پایگاه سلامت گلشهر</c:v>
                </c:pt>
                <c:pt idx="14">
                  <c:v>پایگاه سلامت حسن حافظ</c:v>
                </c:pt>
              </c:strCache>
            </c:strRef>
          </c:cat>
          <c:val>
            <c:numRef>
              <c:f>Sheet2!$F$6:$F$42</c:f>
              <c:numCache>
                <c:formatCode>0.0</c:formatCode>
                <c:ptCount val="15"/>
                <c:pt idx="0">
                  <c:v>39.634726910759113</c:v>
                </c:pt>
                <c:pt idx="1">
                  <c:v>26.13065326633166</c:v>
                </c:pt>
                <c:pt idx="2">
                  <c:v>24.852071005917161</c:v>
                </c:pt>
                <c:pt idx="3">
                  <c:v>20.815217391304348</c:v>
                </c:pt>
                <c:pt idx="4">
                  <c:v>16.842501883948756</c:v>
                </c:pt>
                <c:pt idx="5">
                  <c:v>14.556615494766989</c:v>
                </c:pt>
                <c:pt idx="6">
                  <c:v>13.327407002188185</c:v>
                </c:pt>
                <c:pt idx="7">
                  <c:v>9.6366755028847653</c:v>
                </c:pt>
                <c:pt idx="8">
                  <c:v>9.5848947823580275</c:v>
                </c:pt>
                <c:pt idx="9">
                  <c:v>9.3575641638769333</c:v>
                </c:pt>
                <c:pt idx="10">
                  <c:v>6.209386281588448</c:v>
                </c:pt>
                <c:pt idx="11">
                  <c:v>5</c:v>
                </c:pt>
                <c:pt idx="12">
                  <c:v>3.9150630391506307</c:v>
                </c:pt>
                <c:pt idx="13">
                  <c:v>3.5305889079473984</c:v>
                </c:pt>
                <c:pt idx="14">
                  <c:v>3.0428769017980635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3B8-40AC-A4D9-C5FF5FB9F1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39312104"/>
        <c:axId val="339312760"/>
        <c:axId val="0"/>
      </c:bar3DChart>
      <c:catAx>
        <c:axId val="339312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9312760"/>
        <c:crosses val="autoZero"/>
        <c:auto val="1"/>
        <c:lblAlgn val="ctr"/>
        <c:lblOffset val="100"/>
        <c:noMultiLvlLbl val="0"/>
      </c:catAx>
      <c:valAx>
        <c:axId val="339312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9312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6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>
                <a:solidFill>
                  <a:schemeClr val="bg1"/>
                </a:solidFill>
                <a:cs typeface="B Titr" panose="00000700000000000000" pitchFamily="2" charset="-78"/>
              </a:rPr>
              <a:t>نمودار مقایسه ای درصد تکمیل خدمت طب ایرانی به تفکیک خانه های بهداشت در سال 1402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sideWall>
    <c:back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Sheet2!$F$5</c:f>
              <c:strCache>
                <c:ptCount val="1"/>
                <c:pt idx="0">
                  <c:v>در صد تکمیل خدمت طب ایرانی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dPt>
            <c:idx val="6"/>
            <c:invertIfNegative val="0"/>
            <c:bubble3D val="0"/>
            <c:spPr>
              <a:blipFill>
                <a:blip xmlns:r="http://schemas.openxmlformats.org/officeDocument/2006/relationships" r:embed="rId4"/>
                <a:tile tx="0" ty="0" sx="100000" sy="100000" flip="none" algn="tl"/>
              </a:blip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993C-4ED6-B2FA-4FA1A95B6B8B}"/>
              </c:ext>
            </c:extLst>
          </c:dPt>
          <c:dPt>
            <c:idx val="10"/>
            <c:invertIfNegative val="0"/>
            <c:bubble3D val="0"/>
            <c:spPr>
              <a:blipFill>
                <a:blip xmlns:r="http://schemas.openxmlformats.org/officeDocument/2006/relationships" r:embed="rId5"/>
                <a:tile tx="0" ty="0" sx="100000" sy="100000" flip="none" algn="tl"/>
              </a:blip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993C-4ED6-B2FA-4FA1A95B6B8B}"/>
              </c:ext>
            </c:extLst>
          </c:dPt>
          <c:dPt>
            <c:idx val="1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993C-4ED6-B2FA-4FA1A95B6B8B}"/>
              </c:ext>
            </c:extLst>
          </c:dPt>
          <c:dPt>
            <c:idx val="1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993C-4ED6-B2FA-4FA1A95B6B8B}"/>
              </c:ext>
            </c:extLst>
          </c:dPt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993C-4ED6-B2FA-4FA1A95B6B8B}"/>
              </c:ext>
            </c:extLst>
          </c:dPt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993C-4ED6-B2FA-4FA1A95B6B8B}"/>
              </c:ext>
            </c:extLst>
          </c:dPt>
          <c:dPt>
            <c:idx val="1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993C-4ED6-B2FA-4FA1A95B6B8B}"/>
              </c:ext>
            </c:extLst>
          </c:dPt>
          <c:dPt>
            <c:idx val="1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F-993C-4ED6-B2FA-4FA1A95B6B8B}"/>
              </c:ext>
            </c:extLst>
          </c:dPt>
          <c:dPt>
            <c:idx val="1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1-993C-4ED6-B2FA-4FA1A95B6B8B}"/>
              </c:ext>
            </c:extLst>
          </c:dPt>
          <c:dPt>
            <c:idx val="1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3-993C-4ED6-B2FA-4FA1A95B6B8B}"/>
              </c:ext>
            </c:extLst>
          </c:dPt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5-993C-4ED6-B2FA-4FA1A95B6B8B}"/>
              </c:ext>
            </c:extLst>
          </c:dPt>
          <c:dPt>
            <c:idx val="2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7-993C-4ED6-B2FA-4FA1A95B6B8B}"/>
              </c:ext>
            </c:extLst>
          </c:dPt>
          <c:dPt>
            <c:idx val="2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9-993C-4ED6-B2FA-4FA1A95B6B8B}"/>
              </c:ext>
            </c:extLst>
          </c:dPt>
          <c:dPt>
            <c:idx val="2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B-993C-4ED6-B2FA-4FA1A95B6B8B}"/>
              </c:ext>
            </c:extLst>
          </c:dPt>
          <c:dPt>
            <c:idx val="2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D-993C-4ED6-B2FA-4FA1A95B6B8B}"/>
              </c:ext>
            </c:extLst>
          </c:dPt>
          <c:dLbls>
            <c:dLbl>
              <c:idx val="6"/>
              <c:layout>
                <c:manualLayout>
                  <c:x val="9.0082996382202373E-4"/>
                  <c:y val="-7.8364565587734331E-2"/>
                </c:manualLayout>
              </c:layout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3216145279137395E-2"/>
                      <c:h val="5.6751934968946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93C-4ED6-B2FA-4FA1A95B6B8B}"/>
                </c:ext>
              </c:extLst>
            </c:dLbl>
            <c:dLbl>
              <c:idx val="10"/>
              <c:layout>
                <c:manualLayout>
                  <c:x val="0"/>
                  <c:y val="-0.11243620526991188"/>
                </c:manualLayout>
              </c:layout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3198127261119388E-2"/>
                      <c:h val="7.038055507116124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993C-4ED6-B2FA-4FA1A95B6B8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3175" cap="flat" cmpd="sng" algn="ctr">
                      <a:solidFill>
                        <a:sysClr val="windowText" lastClr="000000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Sheet2!$E$6:$E$42</c:f>
              <c:strCache>
                <c:ptCount val="24"/>
                <c:pt idx="0">
                  <c:v>خانه بهداشت در</c:v>
                </c:pt>
                <c:pt idx="1">
                  <c:v>خانه بهداشت هنده</c:v>
                </c:pt>
                <c:pt idx="2">
                  <c:v>خانه بهداشت قرغن</c:v>
                </c:pt>
                <c:pt idx="3">
                  <c:v>خانه بهداشت تیکن</c:v>
                </c:pt>
                <c:pt idx="4">
                  <c:v>خانه بهداشت غرقه</c:v>
                </c:pt>
                <c:pt idx="5">
                  <c:v>خانه بهداشت شرکت زراعی</c:v>
                </c:pt>
                <c:pt idx="6">
                  <c:v>شهرستان</c:v>
                </c:pt>
                <c:pt idx="7">
                  <c:v>خانه بهداشت سرآور</c:v>
                </c:pt>
                <c:pt idx="8">
                  <c:v>خانه بهداشت اسفرنجان</c:v>
                </c:pt>
                <c:pt idx="9">
                  <c:v>خانه بهداشت زرنجان</c:v>
                </c:pt>
                <c:pt idx="10">
                  <c:v>حد انتظار در سال 1402</c:v>
                </c:pt>
                <c:pt idx="11">
                  <c:v>خانه بهداشت دستجرده</c:v>
                </c:pt>
                <c:pt idx="12">
                  <c:v>خانه بهداشت نیوان نار</c:v>
                </c:pt>
                <c:pt idx="13">
                  <c:v>خانه بهداشت فقستان</c:v>
                </c:pt>
                <c:pt idx="14">
                  <c:v>خانه بهداشت شادگان</c:v>
                </c:pt>
                <c:pt idx="15">
                  <c:v>خانه بهداشت سعیدآباد</c:v>
                </c:pt>
                <c:pt idx="16">
                  <c:v>خانه بهداشت وانشان</c:v>
                </c:pt>
                <c:pt idx="17">
                  <c:v>خانه بهداشت فاویان</c:v>
                </c:pt>
                <c:pt idx="18">
                  <c:v>خانه بهداشت ملازجان</c:v>
                </c:pt>
                <c:pt idx="19">
                  <c:v>خانه بهداشت رباط ملکی</c:v>
                </c:pt>
                <c:pt idx="20">
                  <c:v>خانه بهداشت رباط سرخ</c:v>
                </c:pt>
                <c:pt idx="21">
                  <c:v>خانه بهداشت درب امام زاده</c:v>
                </c:pt>
                <c:pt idx="22">
                  <c:v>خانه بهداشت سوق</c:v>
                </c:pt>
                <c:pt idx="23">
                  <c:v>خانه بهداشت شیدآباد</c:v>
                </c:pt>
              </c:strCache>
            </c:strRef>
          </c:cat>
          <c:val>
            <c:numRef>
              <c:f>Sheet2!$F$6:$F$42</c:f>
              <c:numCache>
                <c:formatCode>0.0</c:formatCode>
                <c:ptCount val="24"/>
                <c:pt idx="0">
                  <c:v>97.474747474747474</c:v>
                </c:pt>
                <c:pt idx="1">
                  <c:v>56.854838709677423</c:v>
                </c:pt>
                <c:pt idx="2">
                  <c:v>48.404255319148938</c:v>
                </c:pt>
                <c:pt idx="3">
                  <c:v>33.892617449664428</c:v>
                </c:pt>
                <c:pt idx="4">
                  <c:v>24.375</c:v>
                </c:pt>
                <c:pt idx="5">
                  <c:v>23.580034423407916</c:v>
                </c:pt>
                <c:pt idx="6">
                  <c:v>14.556615494766989</c:v>
                </c:pt>
                <c:pt idx="7">
                  <c:v>9.97229916897507</c:v>
                </c:pt>
                <c:pt idx="8">
                  <c:v>8.7363494539781588</c:v>
                </c:pt>
                <c:pt idx="9">
                  <c:v>6.1333333333333329</c:v>
                </c:pt>
                <c:pt idx="10">
                  <c:v>5</c:v>
                </c:pt>
                <c:pt idx="11">
                  <c:v>4.5197740112994351</c:v>
                </c:pt>
                <c:pt idx="12">
                  <c:v>4.086021505376344</c:v>
                </c:pt>
                <c:pt idx="13">
                  <c:v>3.7478705281090292</c:v>
                </c:pt>
                <c:pt idx="14">
                  <c:v>3.6423841059602649</c:v>
                </c:pt>
                <c:pt idx="15">
                  <c:v>3.5015447991761075</c:v>
                </c:pt>
                <c:pt idx="16">
                  <c:v>3.4912718204488775</c:v>
                </c:pt>
                <c:pt idx="17">
                  <c:v>3.4364261168384882</c:v>
                </c:pt>
                <c:pt idx="18">
                  <c:v>2.8925619834710745</c:v>
                </c:pt>
                <c:pt idx="19">
                  <c:v>1.9656019656019657</c:v>
                </c:pt>
                <c:pt idx="20">
                  <c:v>1.5108593012275733</c:v>
                </c:pt>
                <c:pt idx="21">
                  <c:v>0.94240837696335078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E-993C-4ED6-B2FA-4FA1A95B6B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38353080"/>
        <c:axId val="338346520"/>
        <c:axId val="0"/>
      </c:bar3DChart>
      <c:catAx>
        <c:axId val="338353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8346520"/>
        <c:crosses val="autoZero"/>
        <c:auto val="1"/>
        <c:lblAlgn val="ctr"/>
        <c:lblOffset val="100"/>
        <c:noMultiLvlLbl val="0"/>
      </c:catAx>
      <c:valAx>
        <c:axId val="338346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8353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6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1600">
                <a:solidFill>
                  <a:schemeClr val="bg1"/>
                </a:solidFill>
                <a:cs typeface="B Titr" panose="00000700000000000000" pitchFamily="2" charset="-78"/>
              </a:rPr>
              <a:t>درصد پوشش تمام خدمات ارزیابی دوره ای سلامت میانسالان به تفکیک مراکز شهری و روستایی در سال 1402 (کد 112472)</a:t>
            </a:r>
          </a:p>
        </c:rich>
      </c:tx>
      <c:layout>
        <c:manualLayout>
          <c:xMode val="edge"/>
          <c:yMode val="edge"/>
          <c:x val="0"/>
          <c:y val="1.65484633569739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rgbClr val="ED7D31">
            <a:lumMod val="40000"/>
            <a:lumOff val="60000"/>
          </a:srgbClr>
        </a:solidFill>
        <a:ln>
          <a:noFill/>
        </a:ln>
        <a:effectLst/>
        <a:sp3d/>
      </c:spPr>
    </c:floor>
    <c:side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sideWall>
    <c:back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Sheet6!$H$7</c:f>
              <c:strCache>
                <c:ptCount val="1"/>
                <c:pt idx="0">
                  <c:v>درصد پوشش تمام خدمات ارزیابی دوره ای سلامت میانسالان (کد 112472)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5B9BD5">
                  <a:lumMod val="75000"/>
                </a:srgbClr>
              </a:solidFill>
            </a:ln>
            <a:effectLst/>
            <a:sp3d>
              <a:contourClr>
                <a:srgbClr val="5B9BD5">
                  <a:lumMod val="75000"/>
                </a:srgbClr>
              </a:contourClr>
            </a:sp3d>
          </c:spPr>
          <c:invertIfNegative val="0"/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4"/>
                <a:tile tx="0" ty="0" sx="100000" sy="100000" flip="none" algn="tl"/>
              </a:blipFill>
              <a:ln>
                <a:solidFill>
                  <a:srgbClr val="5B9BD5">
                    <a:lumMod val="75000"/>
                  </a:srgbClr>
                </a:solidFill>
              </a:ln>
              <a:effectLst/>
              <a:sp3d>
                <a:contourClr>
                  <a:srgbClr val="5B9BD5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9C0-4691-A30B-D6CC6167681D}"/>
              </c:ext>
            </c:extLst>
          </c:dPt>
          <c:dPt>
            <c:idx val="6"/>
            <c:invertIfNegative val="0"/>
            <c:bubble3D val="0"/>
            <c:spPr>
              <a:blipFill>
                <a:blip xmlns:r="http://schemas.openxmlformats.org/officeDocument/2006/relationships" r:embed="rId5"/>
                <a:tile tx="0" ty="0" sx="100000" sy="100000" flip="none" algn="tl"/>
              </a:blipFill>
              <a:ln>
                <a:solidFill>
                  <a:srgbClr val="5B9BD5">
                    <a:lumMod val="75000"/>
                  </a:srgbClr>
                </a:solidFill>
              </a:ln>
              <a:effectLst/>
              <a:sp3d>
                <a:contourClr>
                  <a:srgbClr val="5B9BD5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9C0-4691-A30B-D6CC6167681D}"/>
              </c:ext>
            </c:extLst>
          </c:dPt>
          <c:dPt>
            <c:idx val="8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5B9BD5">
                    <a:lumMod val="75000"/>
                  </a:srgbClr>
                </a:solidFill>
              </a:ln>
              <a:effectLst/>
              <a:sp3d>
                <a:contourClr>
                  <a:srgbClr val="5B9BD5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9C0-4691-A30B-D6CC6167681D}"/>
              </c:ext>
            </c:extLst>
          </c:dPt>
          <c:dLbls>
            <c:dLbl>
              <c:idx val="0"/>
              <c:layout>
                <c:manualLayout>
                  <c:x val="5.7224606580829887E-3"/>
                  <c:y val="-8.97867564534231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79C0-4691-A30B-D6CC6167681D}"/>
                </c:ext>
              </c:extLst>
            </c:dLbl>
            <c:dLbl>
              <c:idx val="4"/>
              <c:layout>
                <c:manualLayout>
                  <c:x val="7.1531077088033421E-3"/>
                  <c:y val="-5.430934421932147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fa-IR" sz="1800" b="1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rPr>
                      <a:t>30</a:t>
                    </a:r>
                    <a:endParaRPr lang="fa-IR" sz="1800" b="1"/>
                  </a:p>
                </c:rich>
              </c:tx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9C0-4691-A30B-D6CC6167681D}"/>
                </c:ext>
              </c:extLst>
            </c:dLbl>
            <c:dLbl>
              <c:idx val="6"/>
              <c:layout>
                <c:manualLayout>
                  <c:x val="8.3857442348008321E-3"/>
                  <c:y val="-9.730168256084792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50" b="1" i="0" u="none" strike="noStrike" kern="1200" baseline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1FF5CB61-AD0D-4EE4-9E0C-9D4A937631C7}" type="VALUE">
                      <a:rPr lang="en-US" sz="1400" b="1">
                        <a:cs typeface="B Titr" panose="00000700000000000000" pitchFamily="2" charset="-78"/>
                      </a:rPr>
                      <a:pPr>
                        <a:defRPr sz="1050" b="1">
                          <a:solidFill>
                            <a:sysClr val="windowText" lastClr="000000"/>
                          </a:solidFill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4178840852440603E-2"/>
                      <c:h val="6.479043362724966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9C0-4691-A30B-D6CC616768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Sheet6!$G$8:$G$16</c:f>
              <c:strCache>
                <c:ptCount val="9"/>
                <c:pt idx="0">
                  <c:v>مرکز سعیدآباد</c:v>
                </c:pt>
                <c:pt idx="1">
                  <c:v>مرکز سرآور</c:v>
                </c:pt>
                <c:pt idx="2">
                  <c:v>مرکز شهری روستایی گوگد</c:v>
                </c:pt>
                <c:pt idx="3">
                  <c:v>مرکز شهری گلشهر</c:v>
                </c:pt>
                <c:pt idx="4">
                  <c:v>حد انتظار</c:v>
                </c:pt>
                <c:pt idx="5">
                  <c:v>مرکز شهری روستایی عظیمی</c:v>
                </c:pt>
                <c:pt idx="6">
                  <c:v>شهرستان</c:v>
                </c:pt>
                <c:pt idx="7">
                  <c:v>مرکز شهری صحت</c:v>
                </c:pt>
                <c:pt idx="8">
                  <c:v>مرکز شهری روستایی رئوف</c:v>
                </c:pt>
              </c:strCache>
            </c:strRef>
          </c:cat>
          <c:val>
            <c:numRef>
              <c:f>Sheet6!$H$8:$H$16</c:f>
              <c:numCache>
                <c:formatCode>General</c:formatCode>
                <c:ptCount val="9"/>
                <c:pt idx="0">
                  <c:v>52.5</c:v>
                </c:pt>
                <c:pt idx="1">
                  <c:v>37.5</c:v>
                </c:pt>
                <c:pt idx="2">
                  <c:v>36.700000000000003</c:v>
                </c:pt>
                <c:pt idx="3">
                  <c:v>30.5</c:v>
                </c:pt>
                <c:pt idx="4">
                  <c:v>30</c:v>
                </c:pt>
                <c:pt idx="5">
                  <c:v>29.6</c:v>
                </c:pt>
                <c:pt idx="6">
                  <c:v>28.6</c:v>
                </c:pt>
                <c:pt idx="7">
                  <c:v>25.4</c:v>
                </c:pt>
                <c:pt idx="8">
                  <c:v>21.8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79C0-4691-A30B-D6CC616768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02437552"/>
        <c:axId val="602439848"/>
        <c:axId val="0"/>
      </c:bar3DChart>
      <c:catAx>
        <c:axId val="602437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602439848"/>
        <c:crosses val="autoZero"/>
        <c:auto val="1"/>
        <c:lblAlgn val="ctr"/>
        <c:lblOffset val="100"/>
        <c:noMultiLvlLbl val="0"/>
      </c:catAx>
      <c:valAx>
        <c:axId val="602439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2437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6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fa-IR">
                <a:solidFill>
                  <a:schemeClr val="bg1"/>
                </a:solidFill>
                <a:cs typeface="B Titr" panose="00000700000000000000" pitchFamily="2" charset="-78"/>
              </a:rPr>
              <a:t>درصد</a:t>
            </a:r>
            <a:r>
              <a:rPr lang="en-US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 baseline="0">
                <a:solidFill>
                  <a:schemeClr val="bg1"/>
                </a:solidFill>
                <a:cs typeface="B Titr" panose="00000700000000000000" pitchFamily="2" charset="-78"/>
              </a:rPr>
              <a:t> پوشش</a:t>
            </a:r>
            <a:r>
              <a:rPr lang="fa-IR">
                <a:solidFill>
                  <a:schemeClr val="bg1"/>
                </a:solidFill>
                <a:cs typeface="B Titr" panose="00000700000000000000" pitchFamily="2" charset="-78"/>
              </a:rPr>
              <a:t> تمام خدمات ارزیابی دوره ای سلامت میانسالان به تفکیک</a:t>
            </a:r>
            <a:r>
              <a:rPr lang="fa-IR" baseline="0">
                <a:solidFill>
                  <a:schemeClr val="bg1"/>
                </a:solidFill>
                <a:cs typeface="B Titr" panose="00000700000000000000" pitchFamily="2" charset="-78"/>
              </a:rPr>
              <a:t> پایگاه های بهداشتی در سال 1402 (کد</a:t>
            </a:r>
            <a:r>
              <a:rPr lang="fa-IR">
                <a:solidFill>
                  <a:schemeClr val="bg1"/>
                </a:solidFill>
                <a:cs typeface="B Titr" panose="00000700000000000000" pitchFamily="2" charset="-78"/>
              </a:rPr>
              <a:t> 112472)</a:t>
            </a:r>
          </a:p>
        </c:rich>
      </c:tx>
      <c:layout>
        <c:manualLayout>
          <c:xMode val="edge"/>
          <c:yMode val="edge"/>
          <c:x val="2.5379752059294478E-2"/>
          <c:y val="2.3748928819794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rgbClr val="ED7D31">
            <a:lumMod val="40000"/>
            <a:lumOff val="60000"/>
          </a:srgbClr>
        </a:solidFill>
        <a:ln>
          <a:noFill/>
        </a:ln>
        <a:effectLst/>
        <a:sp3d/>
      </c:spPr>
    </c:floor>
    <c:side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sideWall>
    <c:back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Sheet2!$M$7</c:f>
              <c:strCache>
                <c:ptCount val="1"/>
                <c:pt idx="0">
                  <c:v>تمام 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4472C4">
                  <a:lumMod val="75000"/>
                </a:srgbClr>
              </a:solidFill>
            </a:ln>
            <a:effectLst/>
            <a:sp3d>
              <a:contourClr>
                <a:srgbClr val="4472C4">
                  <a:lumMod val="75000"/>
                </a:srgbClr>
              </a:contourClr>
            </a:sp3d>
          </c:spPr>
          <c:invertIfNegative val="0"/>
          <c:dPt>
            <c:idx val="6"/>
            <c:invertIfNegative val="0"/>
            <c:bubble3D val="0"/>
            <c:spPr>
              <a:blipFill>
                <a:blip xmlns:r="http://schemas.openxmlformats.org/officeDocument/2006/relationships" r:embed="rId4"/>
                <a:tile tx="0" ty="0" sx="100000" sy="100000" flip="none" algn="tl"/>
              </a:blipFill>
              <a:ln>
                <a:solidFill>
                  <a:srgbClr val="4472C4">
                    <a:lumMod val="75000"/>
                  </a:srgbClr>
                </a:solidFill>
              </a:ln>
              <a:effectLst/>
              <a:sp3d>
                <a:contourClr>
                  <a:srgbClr val="4472C4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87E-4CAC-BDEE-AC4CD4198CEF}"/>
              </c:ext>
            </c:extLst>
          </c:dPt>
          <c:dPt>
            <c:idx val="9"/>
            <c:invertIfNegative val="0"/>
            <c:bubble3D val="0"/>
            <c:spPr>
              <a:blipFill>
                <a:blip xmlns:r="http://schemas.openxmlformats.org/officeDocument/2006/relationships" r:embed="rId5"/>
                <a:tile tx="0" ty="0" sx="100000" sy="100000" flip="none" algn="tl"/>
              </a:blipFill>
              <a:ln>
                <a:solidFill>
                  <a:srgbClr val="4472C4">
                    <a:lumMod val="75000"/>
                  </a:srgbClr>
                </a:solidFill>
              </a:ln>
              <a:effectLst/>
              <a:sp3d>
                <a:contourClr>
                  <a:srgbClr val="4472C4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87E-4CAC-BDEE-AC4CD4198CEF}"/>
              </c:ext>
            </c:extLst>
          </c:dPt>
          <c:dPt>
            <c:idx val="12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4472C4">
                    <a:lumMod val="75000"/>
                  </a:srgbClr>
                </a:solidFill>
              </a:ln>
              <a:effectLst/>
              <a:sp3d>
                <a:contourClr>
                  <a:srgbClr val="4472C4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87E-4CAC-BDEE-AC4CD4198CEF}"/>
              </c:ext>
            </c:extLst>
          </c:dPt>
          <c:dPt>
            <c:idx val="13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4472C4">
                    <a:lumMod val="75000"/>
                  </a:srgbClr>
                </a:solidFill>
              </a:ln>
              <a:effectLst/>
              <a:sp3d>
                <a:contourClr>
                  <a:srgbClr val="4472C4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87E-4CAC-BDEE-AC4CD4198CEF}"/>
              </c:ext>
            </c:extLst>
          </c:dPt>
          <c:dPt>
            <c:idx val="14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4472C4">
                    <a:lumMod val="75000"/>
                  </a:srgbClr>
                </a:solidFill>
              </a:ln>
              <a:effectLst/>
              <a:sp3d>
                <a:contourClr>
                  <a:srgbClr val="4472C4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F87E-4CAC-BDEE-AC4CD4198CEF}"/>
              </c:ext>
            </c:extLst>
          </c:dPt>
          <c:dLbls>
            <c:dLbl>
              <c:idx val="6"/>
              <c:layout>
                <c:manualLayout>
                  <c:x val="1.5649452269170579E-3"/>
                  <c:y val="-7.2878709005726183E-2"/>
                </c:manualLayout>
              </c:layout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87E-4CAC-BDEE-AC4CD4198CEF}"/>
                </c:ext>
              </c:extLst>
            </c:dLbl>
            <c:dLbl>
              <c:idx val="9"/>
              <c:layout>
                <c:manualLayout>
                  <c:x val="9.8016432091400478E-3"/>
                  <c:y val="-3.2535137948984952E-2"/>
                </c:manualLayout>
              </c:layout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3953834149109745E-2"/>
                      <c:h val="6.503133620530646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87E-4CAC-BDEE-AC4CD4198C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Sheet2!$L$8:$L$51</c:f>
              <c:strCache>
                <c:ptCount val="15"/>
                <c:pt idx="0">
                  <c:v>اسفنجه</c:v>
                </c:pt>
                <c:pt idx="1">
                  <c:v>جمالی</c:v>
                </c:pt>
                <c:pt idx="2">
                  <c:v>مقدسی</c:v>
                </c:pt>
                <c:pt idx="3">
                  <c:v>حسن حافظ </c:v>
                </c:pt>
                <c:pt idx="4">
                  <c:v>فیلاخص</c:v>
                </c:pt>
                <c:pt idx="5">
                  <c:v>عظیمی</c:v>
                </c:pt>
                <c:pt idx="6">
                  <c:v>حد انتظار</c:v>
                </c:pt>
                <c:pt idx="7">
                  <c:v>صحت</c:v>
                </c:pt>
                <c:pt idx="8">
                  <c:v>گوگد</c:v>
                </c:pt>
                <c:pt idx="9">
                  <c:v>کل شهرستان</c:v>
                </c:pt>
                <c:pt idx="10">
                  <c:v>گلشهر</c:v>
                </c:pt>
                <c:pt idx="11">
                  <c:v>تاجداری</c:v>
                </c:pt>
                <c:pt idx="12">
                  <c:v>ابلولان</c:v>
                </c:pt>
                <c:pt idx="13">
                  <c:v>ابن سینا</c:v>
                </c:pt>
                <c:pt idx="14">
                  <c:v>رئوف</c:v>
                </c:pt>
              </c:strCache>
            </c:strRef>
          </c:cat>
          <c:val>
            <c:numRef>
              <c:f>Sheet2!$M$8:$M$51</c:f>
              <c:numCache>
                <c:formatCode>0.0</c:formatCode>
                <c:ptCount val="15"/>
                <c:pt idx="0">
                  <c:v>47.857142857142861</c:v>
                </c:pt>
                <c:pt idx="1">
                  <c:v>45.064377682403432</c:v>
                </c:pt>
                <c:pt idx="2">
                  <c:v>42.068965517241381</c:v>
                </c:pt>
                <c:pt idx="3">
                  <c:v>36.394557823129254</c:v>
                </c:pt>
                <c:pt idx="4">
                  <c:v>34.487951807228917</c:v>
                </c:pt>
                <c:pt idx="5">
                  <c:v>30.097087378640776</c:v>
                </c:pt>
                <c:pt idx="6">
                  <c:v>30</c:v>
                </c:pt>
                <c:pt idx="7">
                  <c:v>29.185990724452264</c:v>
                </c:pt>
                <c:pt idx="8">
                  <c:v>28.777641277641276</c:v>
                </c:pt>
                <c:pt idx="9">
                  <c:v>28.640493816502278</c:v>
                </c:pt>
                <c:pt idx="10">
                  <c:v>26.749703440094901</c:v>
                </c:pt>
                <c:pt idx="11">
                  <c:v>26.319361954861701</c:v>
                </c:pt>
                <c:pt idx="12">
                  <c:v>21.749408983451538</c:v>
                </c:pt>
                <c:pt idx="13">
                  <c:v>21.126934984520123</c:v>
                </c:pt>
                <c:pt idx="14">
                  <c:v>20.341509689659844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87E-4CAC-BDEE-AC4CD4198C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41451568"/>
        <c:axId val="341453536"/>
        <c:axId val="0"/>
      </c:bar3DChart>
      <c:catAx>
        <c:axId val="341451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341453536"/>
        <c:crosses val="autoZero"/>
        <c:auto val="1"/>
        <c:lblAlgn val="ctr"/>
        <c:lblOffset val="100"/>
        <c:noMultiLvlLbl val="0"/>
      </c:catAx>
      <c:valAx>
        <c:axId val="341453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1451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6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fa-IR">
                <a:solidFill>
                  <a:schemeClr val="bg1"/>
                </a:solidFill>
                <a:cs typeface="B Titr" panose="00000700000000000000" pitchFamily="2" charset="-78"/>
              </a:rPr>
              <a:t>درصد پوشش  خدمات ارزیابی دوره ای سلامت میانسالان</a:t>
            </a:r>
            <a:r>
              <a:rPr lang="fa-IR" baseline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>
                <a:solidFill>
                  <a:schemeClr val="bg1"/>
                </a:solidFill>
                <a:cs typeface="B Titr" panose="00000700000000000000" pitchFamily="2" charset="-78"/>
              </a:rPr>
              <a:t> به تفکیک خانه های بهداشت در سال 1402(کد12472</a:t>
            </a:r>
            <a:r>
              <a:rPr lang="fa-IR">
                <a:solidFill>
                  <a:schemeClr val="bg1"/>
                </a:solidFill>
              </a:rPr>
              <a:t>) </a:t>
            </a:r>
          </a:p>
        </c:rich>
      </c:tx>
      <c:layout>
        <c:manualLayout>
          <c:xMode val="edge"/>
          <c:yMode val="edge"/>
          <c:x val="2.6178748932979126E-2"/>
          <c:y val="1.47527184101987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rgbClr val="ED7D31">
            <a:lumMod val="40000"/>
            <a:lumOff val="60000"/>
          </a:srgbClr>
        </a:solidFill>
        <a:ln>
          <a:noFill/>
        </a:ln>
        <a:effectLst/>
        <a:sp3d/>
      </c:spPr>
    </c:floor>
    <c:side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sideWall>
    <c:back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Sheet2!$M$7</c:f>
              <c:strCache>
                <c:ptCount val="1"/>
                <c:pt idx="0">
                  <c:v>تمام 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4472C4">
                  <a:lumMod val="75000"/>
                </a:srgbClr>
              </a:solidFill>
            </a:ln>
            <a:effectLst/>
            <a:sp3d>
              <a:contourClr>
                <a:srgbClr val="4472C4">
                  <a:lumMod val="75000"/>
                </a:srgbClr>
              </a:contourClr>
            </a:sp3d>
          </c:spPr>
          <c:invertIfNegative val="0"/>
          <c:dPt>
            <c:idx val="20"/>
            <c:invertIfNegative val="0"/>
            <c:bubble3D val="0"/>
            <c:spPr>
              <a:blipFill>
                <a:blip xmlns:r="http://schemas.openxmlformats.org/officeDocument/2006/relationships" r:embed="rId4"/>
                <a:tile tx="0" ty="0" sx="100000" sy="100000" flip="none" algn="tl"/>
              </a:blipFill>
              <a:ln>
                <a:solidFill>
                  <a:srgbClr val="4472C4">
                    <a:lumMod val="75000"/>
                  </a:srgbClr>
                </a:solidFill>
              </a:ln>
              <a:effectLst/>
              <a:sp3d>
                <a:contourClr>
                  <a:srgbClr val="4472C4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67A-4B17-A610-95339FBABE32}"/>
              </c:ext>
            </c:extLst>
          </c:dPt>
          <c:dPt>
            <c:idx val="21"/>
            <c:invertIfNegative val="0"/>
            <c:bubble3D val="0"/>
            <c:spPr>
              <a:blipFill>
                <a:blip xmlns:r="http://schemas.openxmlformats.org/officeDocument/2006/relationships" r:embed="rId5"/>
                <a:tile tx="0" ty="0" sx="100000" sy="100000" flip="none" algn="tl"/>
              </a:blipFill>
              <a:ln>
                <a:solidFill>
                  <a:srgbClr val="4472C4">
                    <a:lumMod val="75000"/>
                  </a:srgbClr>
                </a:solidFill>
              </a:ln>
              <a:effectLst/>
              <a:sp3d>
                <a:contourClr>
                  <a:srgbClr val="4472C4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67A-4B17-A610-95339FBABE32}"/>
              </c:ext>
            </c:extLst>
          </c:dPt>
          <c:dPt>
            <c:idx val="23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4472C4">
                    <a:lumMod val="75000"/>
                  </a:srgbClr>
                </a:solidFill>
              </a:ln>
              <a:effectLst/>
              <a:sp3d>
                <a:contourClr>
                  <a:srgbClr val="4472C4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67A-4B17-A610-95339FBABE32}"/>
              </c:ext>
            </c:extLst>
          </c:dPt>
          <c:dLbls>
            <c:dLbl>
              <c:idx val="20"/>
              <c:layout>
                <c:manualLayout>
                  <c:x val="0"/>
                  <c:y val="-3.2295948326482679E-2"/>
                </c:manualLayout>
              </c:layout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67A-4B17-A610-95339FBABE32}"/>
                </c:ext>
              </c:extLst>
            </c:dLbl>
            <c:dLbl>
              <c:idx val="21"/>
              <c:layout>
                <c:manualLayout>
                  <c:x val="-1.0624816892233434E-16"/>
                  <c:y val="-6.1655901350557783E-2"/>
                </c:manualLayout>
              </c:layout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67A-4B17-A610-95339FBABE3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Sheet2!$L$8:$L$51</c:f>
              <c:strCache>
                <c:ptCount val="24"/>
                <c:pt idx="0">
                  <c:v>فقستان</c:v>
                </c:pt>
                <c:pt idx="1">
                  <c:v>دستجرده</c:v>
                </c:pt>
                <c:pt idx="2">
                  <c:v>رباط ملکی</c:v>
                </c:pt>
                <c:pt idx="3">
                  <c:v>نیوان سوق</c:v>
                </c:pt>
                <c:pt idx="4">
                  <c:v>ملازجان</c:v>
                </c:pt>
                <c:pt idx="5">
                  <c:v>وانشان</c:v>
                </c:pt>
                <c:pt idx="6">
                  <c:v>سعید آباد</c:v>
                </c:pt>
                <c:pt idx="7">
                  <c:v>هنده</c:v>
                </c:pt>
                <c:pt idx="8">
                  <c:v>قرغن</c:v>
                </c:pt>
                <c:pt idx="9">
                  <c:v>نیوان نار</c:v>
                </c:pt>
                <c:pt idx="10">
                  <c:v>سرآور</c:v>
                </c:pt>
                <c:pt idx="11">
                  <c:v>اسفرنجان</c:v>
                </c:pt>
                <c:pt idx="12">
                  <c:v>رباط سرخ</c:v>
                </c:pt>
                <c:pt idx="13">
                  <c:v>درب امام زاده</c:v>
                </c:pt>
                <c:pt idx="14">
                  <c:v>شیدآباد</c:v>
                </c:pt>
                <c:pt idx="15">
                  <c:v>شرکت زراعی</c:v>
                </c:pt>
                <c:pt idx="16">
                  <c:v>زرنجان</c:v>
                </c:pt>
                <c:pt idx="17">
                  <c:v>شادگان </c:v>
                </c:pt>
                <c:pt idx="18">
                  <c:v>فاویان</c:v>
                </c:pt>
                <c:pt idx="19">
                  <c:v>تیکن</c:v>
                </c:pt>
                <c:pt idx="20">
                  <c:v>حد انتظار</c:v>
                </c:pt>
                <c:pt idx="21">
                  <c:v>کل شهرستان</c:v>
                </c:pt>
                <c:pt idx="22">
                  <c:v>غرقه</c:v>
                </c:pt>
                <c:pt idx="23">
                  <c:v>در</c:v>
                </c:pt>
              </c:strCache>
            </c:strRef>
          </c:cat>
          <c:val>
            <c:numRef>
              <c:f>Sheet2!$M$8:$M$51</c:f>
              <c:numCache>
                <c:formatCode>0.0</c:formatCode>
                <c:ptCount val="24"/>
                <c:pt idx="0">
                  <c:v>71.304347826086953</c:v>
                </c:pt>
                <c:pt idx="1">
                  <c:v>68.115942028985515</c:v>
                </c:pt>
                <c:pt idx="2">
                  <c:v>64.397905759162299</c:v>
                </c:pt>
                <c:pt idx="3">
                  <c:v>62.200956937799049</c:v>
                </c:pt>
                <c:pt idx="4">
                  <c:v>60.209424083769633</c:v>
                </c:pt>
                <c:pt idx="5">
                  <c:v>55.696202531645568</c:v>
                </c:pt>
                <c:pt idx="6">
                  <c:v>55.568181818181813</c:v>
                </c:pt>
                <c:pt idx="7">
                  <c:v>54.86725663716814</c:v>
                </c:pt>
                <c:pt idx="8">
                  <c:v>50</c:v>
                </c:pt>
                <c:pt idx="9">
                  <c:v>45.823389021479713</c:v>
                </c:pt>
                <c:pt idx="10">
                  <c:v>42.361111111111107</c:v>
                </c:pt>
                <c:pt idx="11">
                  <c:v>42.248062015503876</c:v>
                </c:pt>
                <c:pt idx="12">
                  <c:v>42.060491493383743</c:v>
                </c:pt>
                <c:pt idx="13">
                  <c:v>41.019955654101999</c:v>
                </c:pt>
                <c:pt idx="14">
                  <c:v>39.784946236559136</c:v>
                </c:pt>
                <c:pt idx="15">
                  <c:v>38.636363636363633</c:v>
                </c:pt>
                <c:pt idx="16">
                  <c:v>37.677053824362602</c:v>
                </c:pt>
                <c:pt idx="17">
                  <c:v>35.454545454545453</c:v>
                </c:pt>
                <c:pt idx="18">
                  <c:v>33.043478260869563</c:v>
                </c:pt>
                <c:pt idx="19">
                  <c:v>32.20338983050847</c:v>
                </c:pt>
                <c:pt idx="20">
                  <c:v>30</c:v>
                </c:pt>
                <c:pt idx="21">
                  <c:v>28.640493816502278</c:v>
                </c:pt>
                <c:pt idx="22">
                  <c:v>25.409836065573771</c:v>
                </c:pt>
                <c:pt idx="23">
                  <c:v>21.739130434782609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67A-4B17-A610-95339FBABE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95087344"/>
        <c:axId val="495085048"/>
        <c:axId val="0"/>
      </c:bar3DChart>
      <c:catAx>
        <c:axId val="495087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495085048"/>
        <c:crosses val="autoZero"/>
        <c:auto val="1"/>
        <c:lblAlgn val="ctr"/>
        <c:lblOffset val="100"/>
        <c:noMultiLvlLbl val="0"/>
      </c:catAx>
      <c:valAx>
        <c:axId val="495085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5087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6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>
                <a:solidFill>
                  <a:schemeClr val="bg1"/>
                </a:solidFill>
                <a:cs typeface="B Titr" panose="00000700000000000000" pitchFamily="2" charset="-78"/>
              </a:rPr>
              <a:t>مقایسه درصد پوشش تمام خدمات دوره ای باحد انتظار به تفکیک سه ماهه در پایگاه</a:t>
            </a:r>
            <a:r>
              <a:rPr lang="fa-IR" baseline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>
                <a:solidFill>
                  <a:schemeClr val="bg1"/>
                </a:solidFill>
                <a:cs typeface="B Titr" panose="00000700000000000000" pitchFamily="2" charset="-78"/>
              </a:rPr>
              <a:t>های بهداشتی در سال 1402 </a:t>
            </a:r>
            <a:endParaRPr lang="en-US">
              <a:solidFill>
                <a:schemeClr val="bg1"/>
              </a:solidFill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4.8311993385517678E-2"/>
          <c:y val="2.76953511374876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Sheet4!$C$4</c:f>
              <c:strCache>
                <c:ptCount val="1"/>
                <c:pt idx="0">
                  <c:v>درصد پوشش تمام خدمات ارزیابی دوره ای  سه ماهه اول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p3d/>
          </c:spPr>
          <c:invertIfNegative val="0"/>
          <c:cat>
            <c:strRef>
              <c:f>Sheet4!$B$5:$B$18</c:f>
              <c:strCache>
                <c:ptCount val="14"/>
                <c:pt idx="0">
                  <c:v>شهرستان</c:v>
                </c:pt>
                <c:pt idx="1">
                  <c:v>عظیمی</c:v>
                </c:pt>
                <c:pt idx="2">
                  <c:v>تاجداری</c:v>
                </c:pt>
                <c:pt idx="3">
                  <c:v>رئوف</c:v>
                </c:pt>
                <c:pt idx="4">
                  <c:v>ابلولان</c:v>
                </c:pt>
                <c:pt idx="5">
                  <c:v>گوگد</c:v>
                </c:pt>
                <c:pt idx="6">
                  <c:v>جمالی</c:v>
                </c:pt>
                <c:pt idx="7">
                  <c:v>گلشهر</c:v>
                </c:pt>
                <c:pt idx="8">
                  <c:v>فیلاخص</c:v>
                </c:pt>
                <c:pt idx="9">
                  <c:v>اسفنجه</c:v>
                </c:pt>
                <c:pt idx="10">
                  <c:v>صحت</c:v>
                </c:pt>
                <c:pt idx="11">
                  <c:v>مقدسی</c:v>
                </c:pt>
                <c:pt idx="12">
                  <c:v>حسن حافظ</c:v>
                </c:pt>
                <c:pt idx="13">
                  <c:v>ابن سینا</c:v>
                </c:pt>
              </c:strCache>
            </c:strRef>
          </c:cat>
          <c:val>
            <c:numRef>
              <c:f>Sheet4!$C$5:$C$18</c:f>
              <c:numCache>
                <c:formatCode>General</c:formatCode>
                <c:ptCount val="14"/>
                <c:pt idx="0">
                  <c:v>4.5999999999999996</c:v>
                </c:pt>
                <c:pt idx="1">
                  <c:v>6.7</c:v>
                </c:pt>
                <c:pt idx="2">
                  <c:v>2.9</c:v>
                </c:pt>
                <c:pt idx="3">
                  <c:v>2.2999999999999998</c:v>
                </c:pt>
                <c:pt idx="4">
                  <c:v>2.7</c:v>
                </c:pt>
                <c:pt idx="5">
                  <c:v>5.4</c:v>
                </c:pt>
                <c:pt idx="6">
                  <c:v>6</c:v>
                </c:pt>
                <c:pt idx="7">
                  <c:v>4.9000000000000004</c:v>
                </c:pt>
                <c:pt idx="8">
                  <c:v>8.3000000000000007</c:v>
                </c:pt>
                <c:pt idx="9">
                  <c:v>7.4</c:v>
                </c:pt>
                <c:pt idx="10">
                  <c:v>3.8</c:v>
                </c:pt>
                <c:pt idx="11">
                  <c:v>5.6</c:v>
                </c:pt>
                <c:pt idx="12">
                  <c:v>1.4</c:v>
                </c:pt>
                <c:pt idx="1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74-4811-8563-ED9B94A48BC2}"/>
            </c:ext>
          </c:extLst>
        </c:ser>
        <c:ser>
          <c:idx val="1"/>
          <c:order val="1"/>
          <c:tx>
            <c:strRef>
              <c:f>Sheet4!$D$4</c:f>
              <c:strCache>
                <c:ptCount val="1"/>
                <c:pt idx="0">
                  <c:v>درصد پوشش تمام خدمات ارزیابی دوره ای  سه ماهه دوم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  <a:sp3d/>
          </c:spPr>
          <c:invertIfNegative val="0"/>
          <c:cat>
            <c:strRef>
              <c:f>Sheet4!$B$5:$B$18</c:f>
              <c:strCache>
                <c:ptCount val="14"/>
                <c:pt idx="0">
                  <c:v>شهرستان</c:v>
                </c:pt>
                <c:pt idx="1">
                  <c:v>عظیمی</c:v>
                </c:pt>
                <c:pt idx="2">
                  <c:v>تاجداری</c:v>
                </c:pt>
                <c:pt idx="3">
                  <c:v>رئوف</c:v>
                </c:pt>
                <c:pt idx="4">
                  <c:v>ابلولان</c:v>
                </c:pt>
                <c:pt idx="5">
                  <c:v>گوگد</c:v>
                </c:pt>
                <c:pt idx="6">
                  <c:v>جمالی</c:v>
                </c:pt>
                <c:pt idx="7">
                  <c:v>گلشهر</c:v>
                </c:pt>
                <c:pt idx="8">
                  <c:v>فیلاخص</c:v>
                </c:pt>
                <c:pt idx="9">
                  <c:v>اسفنجه</c:v>
                </c:pt>
                <c:pt idx="10">
                  <c:v>صحت</c:v>
                </c:pt>
                <c:pt idx="11">
                  <c:v>مقدسی</c:v>
                </c:pt>
                <c:pt idx="12">
                  <c:v>حسن حافظ</c:v>
                </c:pt>
                <c:pt idx="13">
                  <c:v>ابن سینا</c:v>
                </c:pt>
              </c:strCache>
            </c:strRef>
          </c:cat>
          <c:val>
            <c:numRef>
              <c:f>Sheet4!$D$5:$D$18</c:f>
              <c:numCache>
                <c:formatCode>General</c:formatCode>
                <c:ptCount val="14"/>
                <c:pt idx="0">
                  <c:v>6.6</c:v>
                </c:pt>
                <c:pt idx="1">
                  <c:v>10.1</c:v>
                </c:pt>
                <c:pt idx="2">
                  <c:v>5.8</c:v>
                </c:pt>
                <c:pt idx="3">
                  <c:v>4.8</c:v>
                </c:pt>
                <c:pt idx="4">
                  <c:v>0.6</c:v>
                </c:pt>
                <c:pt idx="5">
                  <c:v>8</c:v>
                </c:pt>
                <c:pt idx="6">
                  <c:v>6.9</c:v>
                </c:pt>
                <c:pt idx="7">
                  <c:v>7.3</c:v>
                </c:pt>
                <c:pt idx="8">
                  <c:v>12</c:v>
                </c:pt>
                <c:pt idx="9">
                  <c:v>21.9</c:v>
                </c:pt>
                <c:pt idx="10">
                  <c:v>4.5999999999999996</c:v>
                </c:pt>
                <c:pt idx="11">
                  <c:v>13.7</c:v>
                </c:pt>
                <c:pt idx="12">
                  <c:v>4.8</c:v>
                </c:pt>
                <c:pt idx="13">
                  <c:v>4.5999999999999996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74-4811-8563-ED9B94A48BC2}"/>
            </c:ext>
          </c:extLst>
        </c:ser>
        <c:ser>
          <c:idx val="2"/>
          <c:order val="2"/>
          <c:tx>
            <c:strRef>
              <c:f>Sheet4!$E$4</c:f>
              <c:strCache>
                <c:ptCount val="1"/>
                <c:pt idx="0">
                  <c:v>درصد پوشش تمام خدمات ارزیابی دوره ای  سه ماهه سوم </c:v>
                </c:pt>
              </c:strCache>
            </c:strRef>
          </c:tx>
          <c:spPr>
            <a:solidFill>
              <a:srgbClr val="FF3399"/>
            </a:solidFill>
            <a:ln>
              <a:noFill/>
            </a:ln>
            <a:effectLst/>
            <a:sp3d/>
          </c:spPr>
          <c:invertIfNegative val="0"/>
          <c:cat>
            <c:strRef>
              <c:f>Sheet4!$B$5:$B$18</c:f>
              <c:strCache>
                <c:ptCount val="14"/>
                <c:pt idx="0">
                  <c:v>شهرستان</c:v>
                </c:pt>
                <c:pt idx="1">
                  <c:v>عظیمی</c:v>
                </c:pt>
                <c:pt idx="2">
                  <c:v>تاجداری</c:v>
                </c:pt>
                <c:pt idx="3">
                  <c:v>رئوف</c:v>
                </c:pt>
                <c:pt idx="4">
                  <c:v>ابلولان</c:v>
                </c:pt>
                <c:pt idx="5">
                  <c:v>گوگد</c:v>
                </c:pt>
                <c:pt idx="6">
                  <c:v>جمالی</c:v>
                </c:pt>
                <c:pt idx="7">
                  <c:v>گلشهر</c:v>
                </c:pt>
                <c:pt idx="8">
                  <c:v>فیلاخص</c:v>
                </c:pt>
                <c:pt idx="9">
                  <c:v>اسفنجه</c:v>
                </c:pt>
                <c:pt idx="10">
                  <c:v>صحت</c:v>
                </c:pt>
                <c:pt idx="11">
                  <c:v>مقدسی</c:v>
                </c:pt>
                <c:pt idx="12">
                  <c:v>حسن حافظ</c:v>
                </c:pt>
                <c:pt idx="13">
                  <c:v>ابن سینا</c:v>
                </c:pt>
              </c:strCache>
            </c:strRef>
          </c:cat>
          <c:val>
            <c:numRef>
              <c:f>Sheet4!$E$5:$E$18</c:f>
              <c:numCache>
                <c:formatCode>General</c:formatCode>
                <c:ptCount val="14"/>
                <c:pt idx="0">
                  <c:v>6.3</c:v>
                </c:pt>
                <c:pt idx="1">
                  <c:v>6.1</c:v>
                </c:pt>
                <c:pt idx="2">
                  <c:v>4.5999999999999996</c:v>
                </c:pt>
                <c:pt idx="3">
                  <c:v>5.2</c:v>
                </c:pt>
                <c:pt idx="4">
                  <c:v>4.2</c:v>
                </c:pt>
                <c:pt idx="5">
                  <c:v>7.4</c:v>
                </c:pt>
                <c:pt idx="6">
                  <c:v>13.3</c:v>
                </c:pt>
                <c:pt idx="7">
                  <c:v>5.6</c:v>
                </c:pt>
                <c:pt idx="8">
                  <c:v>10.3</c:v>
                </c:pt>
                <c:pt idx="9">
                  <c:v>1.4</c:v>
                </c:pt>
                <c:pt idx="10">
                  <c:v>7</c:v>
                </c:pt>
                <c:pt idx="11">
                  <c:v>3.5</c:v>
                </c:pt>
                <c:pt idx="12">
                  <c:v>6.4</c:v>
                </c:pt>
                <c:pt idx="13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974-4811-8563-ED9B94A48BC2}"/>
            </c:ext>
          </c:extLst>
        </c:ser>
        <c:ser>
          <c:idx val="3"/>
          <c:order val="3"/>
          <c:tx>
            <c:strRef>
              <c:f>Sheet4!$F$4</c:f>
              <c:strCache>
                <c:ptCount val="1"/>
                <c:pt idx="0">
                  <c:v>درصد پوشش تمام خدمات ارزیابی دوره ای  سه ماهه چهارم</c:v>
                </c:pt>
              </c:strCache>
            </c:strRef>
          </c:tx>
          <c:spPr>
            <a:solidFill>
              <a:srgbClr val="ED7D31">
                <a:lumMod val="60000"/>
                <a:lumOff val="4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Sheet4!$B$5:$B$18</c:f>
              <c:strCache>
                <c:ptCount val="14"/>
                <c:pt idx="0">
                  <c:v>شهرستان</c:v>
                </c:pt>
                <c:pt idx="1">
                  <c:v>عظیمی</c:v>
                </c:pt>
                <c:pt idx="2">
                  <c:v>تاجداری</c:v>
                </c:pt>
                <c:pt idx="3">
                  <c:v>رئوف</c:v>
                </c:pt>
                <c:pt idx="4">
                  <c:v>ابلولان</c:v>
                </c:pt>
                <c:pt idx="5">
                  <c:v>گوگد</c:v>
                </c:pt>
                <c:pt idx="6">
                  <c:v>جمالی</c:v>
                </c:pt>
                <c:pt idx="7">
                  <c:v>گلشهر</c:v>
                </c:pt>
                <c:pt idx="8">
                  <c:v>فیلاخص</c:v>
                </c:pt>
                <c:pt idx="9">
                  <c:v>اسفنجه</c:v>
                </c:pt>
                <c:pt idx="10">
                  <c:v>صحت</c:v>
                </c:pt>
                <c:pt idx="11">
                  <c:v>مقدسی</c:v>
                </c:pt>
                <c:pt idx="12">
                  <c:v>حسن حافظ</c:v>
                </c:pt>
                <c:pt idx="13">
                  <c:v>ابن سینا</c:v>
                </c:pt>
              </c:strCache>
            </c:strRef>
          </c:cat>
          <c:val>
            <c:numRef>
              <c:f>Sheet4!$F$5:$F$18</c:f>
              <c:numCache>
                <c:formatCode>General</c:formatCode>
                <c:ptCount val="14"/>
                <c:pt idx="0">
                  <c:v>8.6</c:v>
                </c:pt>
                <c:pt idx="1">
                  <c:v>5.8</c:v>
                </c:pt>
                <c:pt idx="2">
                  <c:v>9.6999999999999993</c:v>
                </c:pt>
                <c:pt idx="3">
                  <c:v>6</c:v>
                </c:pt>
                <c:pt idx="4">
                  <c:v>9.9</c:v>
                </c:pt>
                <c:pt idx="5">
                  <c:v>7.4</c:v>
                </c:pt>
                <c:pt idx="6">
                  <c:v>16</c:v>
                </c:pt>
                <c:pt idx="7">
                  <c:v>6.5</c:v>
                </c:pt>
                <c:pt idx="8">
                  <c:v>3.8</c:v>
                </c:pt>
                <c:pt idx="9">
                  <c:v>12.1</c:v>
                </c:pt>
                <c:pt idx="10">
                  <c:v>10.7</c:v>
                </c:pt>
                <c:pt idx="11">
                  <c:v>4.8</c:v>
                </c:pt>
                <c:pt idx="12">
                  <c:v>12.6</c:v>
                </c:pt>
                <c:pt idx="13">
                  <c:v>6.6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974-4811-8563-ED9B94A48BC2}"/>
            </c:ext>
          </c:extLst>
        </c:ser>
        <c:ser>
          <c:idx val="4"/>
          <c:order val="4"/>
          <c:tx>
            <c:strRef>
              <c:f>Sheet4!$G$4</c:f>
              <c:strCache>
                <c:ptCount val="1"/>
                <c:pt idx="0">
                  <c:v>حد انتظار فصلی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cat>
            <c:strRef>
              <c:f>Sheet4!$B$5:$B$18</c:f>
              <c:strCache>
                <c:ptCount val="14"/>
                <c:pt idx="0">
                  <c:v>شهرستان</c:v>
                </c:pt>
                <c:pt idx="1">
                  <c:v>عظیمی</c:v>
                </c:pt>
                <c:pt idx="2">
                  <c:v>تاجداری</c:v>
                </c:pt>
                <c:pt idx="3">
                  <c:v>رئوف</c:v>
                </c:pt>
                <c:pt idx="4">
                  <c:v>ابلولان</c:v>
                </c:pt>
                <c:pt idx="5">
                  <c:v>گوگد</c:v>
                </c:pt>
                <c:pt idx="6">
                  <c:v>جمالی</c:v>
                </c:pt>
                <c:pt idx="7">
                  <c:v>گلشهر</c:v>
                </c:pt>
                <c:pt idx="8">
                  <c:v>فیلاخص</c:v>
                </c:pt>
                <c:pt idx="9">
                  <c:v>اسفنجه</c:v>
                </c:pt>
                <c:pt idx="10">
                  <c:v>صحت</c:v>
                </c:pt>
                <c:pt idx="11">
                  <c:v>مقدسی</c:v>
                </c:pt>
                <c:pt idx="12">
                  <c:v>حسن حافظ</c:v>
                </c:pt>
                <c:pt idx="13">
                  <c:v>ابن سینا</c:v>
                </c:pt>
              </c:strCache>
            </c:strRef>
          </c:cat>
          <c:val>
            <c:numRef>
              <c:f>Sheet4!$G$5:$G$18</c:f>
              <c:numCache>
                <c:formatCode>General</c:formatCode>
                <c:ptCount val="14"/>
                <c:pt idx="0">
                  <c:v>7.5</c:v>
                </c:pt>
                <c:pt idx="1">
                  <c:v>7.5</c:v>
                </c:pt>
                <c:pt idx="2">
                  <c:v>7.5</c:v>
                </c:pt>
                <c:pt idx="3">
                  <c:v>7.5</c:v>
                </c:pt>
                <c:pt idx="4">
                  <c:v>7.5</c:v>
                </c:pt>
                <c:pt idx="5">
                  <c:v>7.5</c:v>
                </c:pt>
                <c:pt idx="6">
                  <c:v>7.5</c:v>
                </c:pt>
                <c:pt idx="7">
                  <c:v>7.5</c:v>
                </c:pt>
                <c:pt idx="8">
                  <c:v>7.5</c:v>
                </c:pt>
                <c:pt idx="9">
                  <c:v>7.5</c:v>
                </c:pt>
                <c:pt idx="10">
                  <c:v>7.5</c:v>
                </c:pt>
                <c:pt idx="11">
                  <c:v>7.5</c:v>
                </c:pt>
                <c:pt idx="12">
                  <c:v>7.5</c:v>
                </c:pt>
                <c:pt idx="13">
                  <c:v>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974-4811-8563-ED9B94A48B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16450256"/>
        <c:axId val="416454520"/>
        <c:axId val="0"/>
      </c:bar3DChart>
      <c:catAx>
        <c:axId val="416450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6454520"/>
        <c:crosses val="autoZero"/>
        <c:auto val="1"/>
        <c:lblAlgn val="ctr"/>
        <c:lblOffset val="100"/>
        <c:noMultiLvlLbl val="0"/>
      </c:catAx>
      <c:valAx>
        <c:axId val="416454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645025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fa-IR">
                <a:solidFill>
                  <a:schemeClr val="bg1"/>
                </a:solidFill>
                <a:cs typeface="B Titr" panose="00000700000000000000" pitchFamily="2" charset="-78"/>
              </a:rPr>
              <a:t>مقایسه درصد پوشش تمام خدمات ارزیابی دوره ای با حد انتظار به تفکیک سه ماهه در خانه های بهداشت در سال 1402</a:t>
            </a:r>
            <a:endParaRPr lang="en-US">
              <a:solidFill>
                <a:schemeClr val="bg1"/>
              </a:solidFill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4.7270960818282984E-2"/>
          <c:y val="4.040404040404040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Sheet5!$D$4</c:f>
              <c:strCache>
                <c:ptCount val="1"/>
                <c:pt idx="0">
                  <c:v>تمام خدمات  یهار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p3d/>
          </c:spPr>
          <c:invertIfNegative val="0"/>
          <c:cat>
            <c:strRef>
              <c:f>Sheet5!$C$5:$C$27</c:f>
              <c:strCache>
                <c:ptCount val="23"/>
                <c:pt idx="0">
                  <c:v>شهرستان</c:v>
                </c:pt>
                <c:pt idx="1">
                  <c:v>فقستان</c:v>
                </c:pt>
                <c:pt idx="2">
                  <c:v>درب امام زاده</c:v>
                </c:pt>
                <c:pt idx="3">
                  <c:v>غرقه</c:v>
                </c:pt>
                <c:pt idx="4">
                  <c:v>ملازجان</c:v>
                </c:pt>
                <c:pt idx="5">
                  <c:v>سعید آباد</c:v>
                </c:pt>
                <c:pt idx="6">
                  <c:v>زرنجان</c:v>
                </c:pt>
                <c:pt idx="7">
                  <c:v>سرآور</c:v>
                </c:pt>
                <c:pt idx="8">
                  <c:v>فاویان</c:v>
                </c:pt>
                <c:pt idx="9">
                  <c:v>شادگان</c:v>
                </c:pt>
                <c:pt idx="10">
                  <c:v>رباط سرخ</c:v>
                </c:pt>
                <c:pt idx="11">
                  <c:v>قرغن</c:v>
                </c:pt>
                <c:pt idx="12">
                  <c:v>هنده</c:v>
                </c:pt>
                <c:pt idx="13">
                  <c:v>تیکن</c:v>
                </c:pt>
                <c:pt idx="14">
                  <c:v>در</c:v>
                </c:pt>
                <c:pt idx="15">
                  <c:v>شرکت زراعی</c:v>
                </c:pt>
                <c:pt idx="16">
                  <c:v>وانشان</c:v>
                </c:pt>
                <c:pt idx="17">
                  <c:v>شیدآباد</c:v>
                </c:pt>
                <c:pt idx="18">
                  <c:v>دستجرده</c:v>
                </c:pt>
                <c:pt idx="19">
                  <c:v>رباط ملکی</c:v>
                </c:pt>
                <c:pt idx="20">
                  <c:v>نیوان سوق</c:v>
                </c:pt>
                <c:pt idx="21">
                  <c:v>نیوان نار</c:v>
                </c:pt>
                <c:pt idx="22">
                  <c:v>اسفرنجان</c:v>
                </c:pt>
              </c:strCache>
            </c:strRef>
          </c:cat>
          <c:val>
            <c:numRef>
              <c:f>Sheet5!$D$5:$D$27</c:f>
              <c:numCache>
                <c:formatCode>General</c:formatCode>
                <c:ptCount val="23"/>
                <c:pt idx="0">
                  <c:v>4.5999999999999996</c:v>
                </c:pt>
                <c:pt idx="1">
                  <c:v>11.9</c:v>
                </c:pt>
                <c:pt idx="2">
                  <c:v>6.9</c:v>
                </c:pt>
                <c:pt idx="3">
                  <c:v>7</c:v>
                </c:pt>
                <c:pt idx="4">
                  <c:v>11.7</c:v>
                </c:pt>
                <c:pt idx="5">
                  <c:v>16.399999999999999</c:v>
                </c:pt>
                <c:pt idx="6">
                  <c:v>3.7</c:v>
                </c:pt>
                <c:pt idx="7">
                  <c:v>5.6</c:v>
                </c:pt>
                <c:pt idx="8">
                  <c:v>8.5</c:v>
                </c:pt>
                <c:pt idx="9">
                  <c:v>9</c:v>
                </c:pt>
                <c:pt idx="10">
                  <c:v>3.6</c:v>
                </c:pt>
                <c:pt idx="11">
                  <c:v>13.8</c:v>
                </c:pt>
                <c:pt idx="12">
                  <c:v>29.2</c:v>
                </c:pt>
                <c:pt idx="13">
                  <c:v>0.9</c:v>
                </c:pt>
                <c:pt idx="14">
                  <c:v>1.4</c:v>
                </c:pt>
                <c:pt idx="15">
                  <c:v>7</c:v>
                </c:pt>
                <c:pt idx="16">
                  <c:v>5.2</c:v>
                </c:pt>
                <c:pt idx="17">
                  <c:v>9.6999999999999993</c:v>
                </c:pt>
                <c:pt idx="18">
                  <c:v>7.4</c:v>
                </c:pt>
                <c:pt idx="19">
                  <c:v>7.6</c:v>
                </c:pt>
                <c:pt idx="20">
                  <c:v>8</c:v>
                </c:pt>
                <c:pt idx="21">
                  <c:v>4.8</c:v>
                </c:pt>
                <c:pt idx="22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82-40F0-AAAB-B5FCC5AEFC6A}"/>
            </c:ext>
          </c:extLst>
        </c:ser>
        <c:ser>
          <c:idx val="1"/>
          <c:order val="1"/>
          <c:tx>
            <c:strRef>
              <c:f>Sheet5!$E$4</c:f>
              <c:strCache>
                <c:ptCount val="1"/>
                <c:pt idx="0">
                  <c:v>تمام خدمات تابستان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  <a:sp3d/>
          </c:spPr>
          <c:invertIfNegative val="0"/>
          <c:cat>
            <c:strRef>
              <c:f>Sheet5!$C$5:$C$27</c:f>
              <c:strCache>
                <c:ptCount val="23"/>
                <c:pt idx="0">
                  <c:v>شهرستان</c:v>
                </c:pt>
                <c:pt idx="1">
                  <c:v>فقستان</c:v>
                </c:pt>
                <c:pt idx="2">
                  <c:v>درب امام زاده</c:v>
                </c:pt>
                <c:pt idx="3">
                  <c:v>غرقه</c:v>
                </c:pt>
                <c:pt idx="4">
                  <c:v>ملازجان</c:v>
                </c:pt>
                <c:pt idx="5">
                  <c:v>سعید آباد</c:v>
                </c:pt>
                <c:pt idx="6">
                  <c:v>زرنجان</c:v>
                </c:pt>
                <c:pt idx="7">
                  <c:v>سرآور</c:v>
                </c:pt>
                <c:pt idx="8">
                  <c:v>فاویان</c:v>
                </c:pt>
                <c:pt idx="9">
                  <c:v>شادگان</c:v>
                </c:pt>
                <c:pt idx="10">
                  <c:v>رباط سرخ</c:v>
                </c:pt>
                <c:pt idx="11">
                  <c:v>قرغن</c:v>
                </c:pt>
                <c:pt idx="12">
                  <c:v>هنده</c:v>
                </c:pt>
                <c:pt idx="13">
                  <c:v>تیکن</c:v>
                </c:pt>
                <c:pt idx="14">
                  <c:v>در</c:v>
                </c:pt>
                <c:pt idx="15">
                  <c:v>شرکت زراعی</c:v>
                </c:pt>
                <c:pt idx="16">
                  <c:v>وانشان</c:v>
                </c:pt>
                <c:pt idx="17">
                  <c:v>شیدآباد</c:v>
                </c:pt>
                <c:pt idx="18">
                  <c:v>دستجرده</c:v>
                </c:pt>
                <c:pt idx="19">
                  <c:v>رباط ملکی</c:v>
                </c:pt>
                <c:pt idx="20">
                  <c:v>نیوان سوق</c:v>
                </c:pt>
                <c:pt idx="21">
                  <c:v>نیوان نار</c:v>
                </c:pt>
                <c:pt idx="22">
                  <c:v>اسفرنجان</c:v>
                </c:pt>
              </c:strCache>
            </c:strRef>
          </c:cat>
          <c:val>
            <c:numRef>
              <c:f>Sheet5!$E$5:$E$27</c:f>
              <c:numCache>
                <c:formatCode>General</c:formatCode>
                <c:ptCount val="23"/>
                <c:pt idx="0">
                  <c:v>6.6</c:v>
                </c:pt>
                <c:pt idx="1">
                  <c:v>5.2</c:v>
                </c:pt>
                <c:pt idx="2">
                  <c:v>8</c:v>
                </c:pt>
                <c:pt idx="3">
                  <c:v>1.7</c:v>
                </c:pt>
                <c:pt idx="4">
                  <c:v>9.3000000000000007</c:v>
                </c:pt>
                <c:pt idx="5">
                  <c:v>11.4</c:v>
                </c:pt>
                <c:pt idx="6">
                  <c:v>7.6</c:v>
                </c:pt>
                <c:pt idx="7">
                  <c:v>9.1999999999999993</c:v>
                </c:pt>
                <c:pt idx="8">
                  <c:v>5.2</c:v>
                </c:pt>
                <c:pt idx="9">
                  <c:v>5.4</c:v>
                </c:pt>
                <c:pt idx="10">
                  <c:v>8.5</c:v>
                </c:pt>
                <c:pt idx="11">
                  <c:v>15.1</c:v>
                </c:pt>
                <c:pt idx="12">
                  <c:v>11.6</c:v>
                </c:pt>
                <c:pt idx="13">
                  <c:v>5.2</c:v>
                </c:pt>
                <c:pt idx="14">
                  <c:v>6</c:v>
                </c:pt>
                <c:pt idx="15">
                  <c:v>6.4</c:v>
                </c:pt>
                <c:pt idx="16">
                  <c:v>16.2</c:v>
                </c:pt>
                <c:pt idx="17">
                  <c:v>7.6</c:v>
                </c:pt>
                <c:pt idx="18">
                  <c:v>12</c:v>
                </c:pt>
                <c:pt idx="19">
                  <c:v>8.8000000000000007</c:v>
                </c:pt>
                <c:pt idx="20">
                  <c:v>22.6</c:v>
                </c:pt>
                <c:pt idx="21">
                  <c:v>21.3</c:v>
                </c:pt>
                <c:pt idx="22">
                  <c:v>14.7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082-40F0-AAAB-B5FCC5AEFC6A}"/>
            </c:ext>
          </c:extLst>
        </c:ser>
        <c:ser>
          <c:idx val="2"/>
          <c:order val="2"/>
          <c:tx>
            <c:strRef>
              <c:f>Sheet5!$F$4</c:f>
              <c:strCache>
                <c:ptCount val="1"/>
                <c:pt idx="0">
                  <c:v> تمام خدمات پاییز</c:v>
                </c:pt>
              </c:strCache>
            </c:strRef>
          </c:tx>
          <c:spPr>
            <a:solidFill>
              <a:srgbClr val="FF3399"/>
            </a:solidFill>
            <a:ln>
              <a:noFill/>
            </a:ln>
            <a:effectLst/>
            <a:sp3d/>
          </c:spPr>
          <c:invertIfNegative val="0"/>
          <c:cat>
            <c:strRef>
              <c:f>Sheet5!$C$5:$C$27</c:f>
              <c:strCache>
                <c:ptCount val="23"/>
                <c:pt idx="0">
                  <c:v>شهرستان</c:v>
                </c:pt>
                <c:pt idx="1">
                  <c:v>فقستان</c:v>
                </c:pt>
                <c:pt idx="2">
                  <c:v>درب امام زاده</c:v>
                </c:pt>
                <c:pt idx="3">
                  <c:v>غرقه</c:v>
                </c:pt>
                <c:pt idx="4">
                  <c:v>ملازجان</c:v>
                </c:pt>
                <c:pt idx="5">
                  <c:v>سعید آباد</c:v>
                </c:pt>
                <c:pt idx="6">
                  <c:v>زرنجان</c:v>
                </c:pt>
                <c:pt idx="7">
                  <c:v>سرآور</c:v>
                </c:pt>
                <c:pt idx="8">
                  <c:v>فاویان</c:v>
                </c:pt>
                <c:pt idx="9">
                  <c:v>شادگان</c:v>
                </c:pt>
                <c:pt idx="10">
                  <c:v>رباط سرخ</c:v>
                </c:pt>
                <c:pt idx="11">
                  <c:v>قرغن</c:v>
                </c:pt>
                <c:pt idx="12">
                  <c:v>هنده</c:v>
                </c:pt>
                <c:pt idx="13">
                  <c:v>تیکن</c:v>
                </c:pt>
                <c:pt idx="14">
                  <c:v>در</c:v>
                </c:pt>
                <c:pt idx="15">
                  <c:v>شرکت زراعی</c:v>
                </c:pt>
                <c:pt idx="16">
                  <c:v>وانشان</c:v>
                </c:pt>
                <c:pt idx="17">
                  <c:v>شیدآباد</c:v>
                </c:pt>
                <c:pt idx="18">
                  <c:v>دستجرده</c:v>
                </c:pt>
                <c:pt idx="19">
                  <c:v>رباط ملکی</c:v>
                </c:pt>
                <c:pt idx="20">
                  <c:v>نیوان سوق</c:v>
                </c:pt>
                <c:pt idx="21">
                  <c:v>نیوان نار</c:v>
                </c:pt>
                <c:pt idx="22">
                  <c:v>اسفرنجان</c:v>
                </c:pt>
              </c:strCache>
            </c:strRef>
          </c:cat>
          <c:val>
            <c:numRef>
              <c:f>Sheet5!$F$5:$F$27</c:f>
              <c:numCache>
                <c:formatCode>General</c:formatCode>
                <c:ptCount val="23"/>
                <c:pt idx="0">
                  <c:v>6.3</c:v>
                </c:pt>
                <c:pt idx="1">
                  <c:v>10.3</c:v>
                </c:pt>
                <c:pt idx="2">
                  <c:v>9.5</c:v>
                </c:pt>
                <c:pt idx="3">
                  <c:v>8.3000000000000007</c:v>
                </c:pt>
                <c:pt idx="4">
                  <c:v>7.9</c:v>
                </c:pt>
                <c:pt idx="5">
                  <c:v>11.4</c:v>
                </c:pt>
                <c:pt idx="6">
                  <c:v>8</c:v>
                </c:pt>
                <c:pt idx="7">
                  <c:v>14.6</c:v>
                </c:pt>
                <c:pt idx="8">
                  <c:v>8.6999999999999993</c:v>
                </c:pt>
                <c:pt idx="9">
                  <c:v>9</c:v>
                </c:pt>
                <c:pt idx="10">
                  <c:v>13</c:v>
                </c:pt>
                <c:pt idx="11">
                  <c:v>2.4</c:v>
                </c:pt>
                <c:pt idx="12">
                  <c:v>9</c:v>
                </c:pt>
                <c:pt idx="13">
                  <c:v>9.6</c:v>
                </c:pt>
                <c:pt idx="14">
                  <c:v>0</c:v>
                </c:pt>
                <c:pt idx="15">
                  <c:v>10.9</c:v>
                </c:pt>
                <c:pt idx="16">
                  <c:v>8.9</c:v>
                </c:pt>
                <c:pt idx="17">
                  <c:v>8.6</c:v>
                </c:pt>
                <c:pt idx="18">
                  <c:v>19</c:v>
                </c:pt>
                <c:pt idx="19">
                  <c:v>14</c:v>
                </c:pt>
                <c:pt idx="20">
                  <c:v>13.5</c:v>
                </c:pt>
                <c:pt idx="21">
                  <c:v>7.9</c:v>
                </c:pt>
                <c:pt idx="22">
                  <c:v>16.5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082-40F0-AAAB-B5FCC5AEFC6A}"/>
            </c:ext>
          </c:extLst>
        </c:ser>
        <c:ser>
          <c:idx val="3"/>
          <c:order val="3"/>
          <c:tx>
            <c:strRef>
              <c:f>Sheet5!$G$4</c:f>
              <c:strCache>
                <c:ptCount val="1"/>
                <c:pt idx="0">
                  <c:v> تمام خدمات زمستان</c:v>
                </c:pt>
              </c:strCache>
            </c:strRef>
          </c:tx>
          <c:spPr>
            <a:solidFill>
              <a:srgbClr val="ED7D31">
                <a:lumMod val="60000"/>
                <a:lumOff val="4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Sheet5!$C$5:$C$27</c:f>
              <c:strCache>
                <c:ptCount val="23"/>
                <c:pt idx="0">
                  <c:v>شهرستان</c:v>
                </c:pt>
                <c:pt idx="1">
                  <c:v>فقستان</c:v>
                </c:pt>
                <c:pt idx="2">
                  <c:v>درب امام زاده</c:v>
                </c:pt>
                <c:pt idx="3">
                  <c:v>غرقه</c:v>
                </c:pt>
                <c:pt idx="4">
                  <c:v>ملازجان</c:v>
                </c:pt>
                <c:pt idx="5">
                  <c:v>سعید آباد</c:v>
                </c:pt>
                <c:pt idx="6">
                  <c:v>زرنجان</c:v>
                </c:pt>
                <c:pt idx="7">
                  <c:v>سرآور</c:v>
                </c:pt>
                <c:pt idx="8">
                  <c:v>فاویان</c:v>
                </c:pt>
                <c:pt idx="9">
                  <c:v>شادگان</c:v>
                </c:pt>
                <c:pt idx="10">
                  <c:v>رباط سرخ</c:v>
                </c:pt>
                <c:pt idx="11">
                  <c:v>قرغن</c:v>
                </c:pt>
                <c:pt idx="12">
                  <c:v>هنده</c:v>
                </c:pt>
                <c:pt idx="13">
                  <c:v>تیکن</c:v>
                </c:pt>
                <c:pt idx="14">
                  <c:v>در</c:v>
                </c:pt>
                <c:pt idx="15">
                  <c:v>شرکت زراعی</c:v>
                </c:pt>
                <c:pt idx="16">
                  <c:v>وانشان</c:v>
                </c:pt>
                <c:pt idx="17">
                  <c:v>شیدآباد</c:v>
                </c:pt>
                <c:pt idx="18">
                  <c:v>دستجرده</c:v>
                </c:pt>
                <c:pt idx="19">
                  <c:v>رباط ملکی</c:v>
                </c:pt>
                <c:pt idx="20">
                  <c:v>نیوان سوق</c:v>
                </c:pt>
                <c:pt idx="21">
                  <c:v>نیوان نار</c:v>
                </c:pt>
                <c:pt idx="22">
                  <c:v>اسفرنجان</c:v>
                </c:pt>
              </c:strCache>
            </c:strRef>
          </c:cat>
          <c:val>
            <c:numRef>
              <c:f>Sheet5!$G$5:$G$27</c:f>
              <c:numCache>
                <c:formatCode>General</c:formatCode>
                <c:ptCount val="23"/>
                <c:pt idx="0">
                  <c:v>8.6</c:v>
                </c:pt>
                <c:pt idx="1">
                  <c:v>33.9</c:v>
                </c:pt>
                <c:pt idx="2">
                  <c:v>8.4</c:v>
                </c:pt>
                <c:pt idx="3">
                  <c:v>5.7</c:v>
                </c:pt>
                <c:pt idx="4">
                  <c:v>20.9</c:v>
                </c:pt>
                <c:pt idx="5">
                  <c:v>12.2</c:v>
                </c:pt>
                <c:pt idx="6">
                  <c:v>14.4</c:v>
                </c:pt>
                <c:pt idx="7">
                  <c:v>9.6999999999999993</c:v>
                </c:pt>
                <c:pt idx="8">
                  <c:v>4.3</c:v>
                </c:pt>
                <c:pt idx="9">
                  <c:v>1.8</c:v>
                </c:pt>
                <c:pt idx="10">
                  <c:v>14.7</c:v>
                </c:pt>
                <c:pt idx="11">
                  <c:v>20.9</c:v>
                </c:pt>
                <c:pt idx="12">
                  <c:v>3.5</c:v>
                </c:pt>
                <c:pt idx="13">
                  <c:v>15.3</c:v>
                </c:pt>
                <c:pt idx="14">
                  <c:v>10.1</c:v>
                </c:pt>
                <c:pt idx="15">
                  <c:v>8</c:v>
                </c:pt>
                <c:pt idx="16">
                  <c:v>16.5</c:v>
                </c:pt>
                <c:pt idx="17">
                  <c:v>11.8</c:v>
                </c:pt>
                <c:pt idx="18">
                  <c:v>21.7</c:v>
                </c:pt>
                <c:pt idx="19">
                  <c:v>34.6</c:v>
                </c:pt>
                <c:pt idx="20">
                  <c:v>16.3</c:v>
                </c:pt>
                <c:pt idx="21">
                  <c:v>7.6</c:v>
                </c:pt>
                <c:pt idx="2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082-40F0-AAAB-B5FCC5AEFC6A}"/>
            </c:ext>
          </c:extLst>
        </c:ser>
        <c:ser>
          <c:idx val="4"/>
          <c:order val="4"/>
          <c:tx>
            <c:strRef>
              <c:f>Sheet5!$H$4</c:f>
              <c:strCache>
                <c:ptCount val="1"/>
                <c:pt idx="0">
                  <c:v>حد انتظار فصلی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cat>
            <c:strRef>
              <c:f>Sheet5!$C$5:$C$27</c:f>
              <c:strCache>
                <c:ptCount val="23"/>
                <c:pt idx="0">
                  <c:v>شهرستان</c:v>
                </c:pt>
                <c:pt idx="1">
                  <c:v>فقستان</c:v>
                </c:pt>
                <c:pt idx="2">
                  <c:v>درب امام زاده</c:v>
                </c:pt>
                <c:pt idx="3">
                  <c:v>غرقه</c:v>
                </c:pt>
                <c:pt idx="4">
                  <c:v>ملازجان</c:v>
                </c:pt>
                <c:pt idx="5">
                  <c:v>سعید آباد</c:v>
                </c:pt>
                <c:pt idx="6">
                  <c:v>زرنجان</c:v>
                </c:pt>
                <c:pt idx="7">
                  <c:v>سرآور</c:v>
                </c:pt>
                <c:pt idx="8">
                  <c:v>فاویان</c:v>
                </c:pt>
                <c:pt idx="9">
                  <c:v>شادگان</c:v>
                </c:pt>
                <c:pt idx="10">
                  <c:v>رباط سرخ</c:v>
                </c:pt>
                <c:pt idx="11">
                  <c:v>قرغن</c:v>
                </c:pt>
                <c:pt idx="12">
                  <c:v>هنده</c:v>
                </c:pt>
                <c:pt idx="13">
                  <c:v>تیکن</c:v>
                </c:pt>
                <c:pt idx="14">
                  <c:v>در</c:v>
                </c:pt>
                <c:pt idx="15">
                  <c:v>شرکت زراعی</c:v>
                </c:pt>
                <c:pt idx="16">
                  <c:v>وانشان</c:v>
                </c:pt>
                <c:pt idx="17">
                  <c:v>شیدآباد</c:v>
                </c:pt>
                <c:pt idx="18">
                  <c:v>دستجرده</c:v>
                </c:pt>
                <c:pt idx="19">
                  <c:v>رباط ملکی</c:v>
                </c:pt>
                <c:pt idx="20">
                  <c:v>نیوان سوق</c:v>
                </c:pt>
                <c:pt idx="21">
                  <c:v>نیوان نار</c:v>
                </c:pt>
                <c:pt idx="22">
                  <c:v>اسفرنجان</c:v>
                </c:pt>
              </c:strCache>
            </c:strRef>
          </c:cat>
          <c:val>
            <c:numRef>
              <c:f>Sheet5!$H$5:$H$27</c:f>
              <c:numCache>
                <c:formatCode>General</c:formatCode>
                <c:ptCount val="23"/>
                <c:pt idx="0">
                  <c:v>7.5</c:v>
                </c:pt>
                <c:pt idx="1">
                  <c:v>7.5</c:v>
                </c:pt>
                <c:pt idx="2">
                  <c:v>7.5</c:v>
                </c:pt>
                <c:pt idx="3">
                  <c:v>7.5</c:v>
                </c:pt>
                <c:pt idx="4">
                  <c:v>7.5</c:v>
                </c:pt>
                <c:pt idx="5">
                  <c:v>7.5</c:v>
                </c:pt>
                <c:pt idx="6">
                  <c:v>7.5</c:v>
                </c:pt>
                <c:pt idx="7">
                  <c:v>7.5</c:v>
                </c:pt>
                <c:pt idx="8">
                  <c:v>7.5</c:v>
                </c:pt>
                <c:pt idx="9">
                  <c:v>7.5</c:v>
                </c:pt>
                <c:pt idx="10">
                  <c:v>7.5</c:v>
                </c:pt>
                <c:pt idx="11">
                  <c:v>7.5</c:v>
                </c:pt>
                <c:pt idx="12">
                  <c:v>7.5</c:v>
                </c:pt>
                <c:pt idx="13">
                  <c:v>7.5</c:v>
                </c:pt>
                <c:pt idx="14">
                  <c:v>7.5</c:v>
                </c:pt>
                <c:pt idx="15">
                  <c:v>7.5</c:v>
                </c:pt>
                <c:pt idx="16">
                  <c:v>7.5</c:v>
                </c:pt>
                <c:pt idx="17">
                  <c:v>7.5</c:v>
                </c:pt>
                <c:pt idx="18">
                  <c:v>7.5</c:v>
                </c:pt>
                <c:pt idx="19">
                  <c:v>7.5</c:v>
                </c:pt>
                <c:pt idx="20">
                  <c:v>7.5</c:v>
                </c:pt>
                <c:pt idx="21">
                  <c:v>7.5</c:v>
                </c:pt>
                <c:pt idx="22">
                  <c:v>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082-40F0-AAAB-B5FCC5AEFC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77353664"/>
        <c:axId val="477352024"/>
        <c:axId val="0"/>
      </c:bar3DChart>
      <c:catAx>
        <c:axId val="477353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7352024"/>
        <c:crosses val="autoZero"/>
        <c:auto val="1"/>
        <c:lblAlgn val="ctr"/>
        <c:lblOffset val="100"/>
        <c:noMultiLvlLbl val="0"/>
      </c:catAx>
      <c:valAx>
        <c:axId val="477352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735366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600">
                <a:cs typeface="B Titr" panose="00000700000000000000" pitchFamily="2" charset="-78"/>
              </a:rPr>
              <a:t>درصد پوشش حداقل خدمات مامایی زنان میانسال به تفکیک</a:t>
            </a:r>
            <a:r>
              <a:rPr lang="fa-IR" sz="1600" baseline="0">
                <a:cs typeface="B Titr" panose="00000700000000000000" pitchFamily="2" charset="-78"/>
              </a:rPr>
              <a:t> مراکز شهری و روستایی در سال 1402</a:t>
            </a:r>
            <a:r>
              <a:rPr lang="fa-IR" sz="1600">
                <a:cs typeface="B Titr" panose="00000700000000000000" pitchFamily="2" charset="-78"/>
              </a:rPr>
              <a:t>(کد110112)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rgbClr val="ED7D31">
            <a:lumMod val="40000"/>
            <a:lumOff val="60000"/>
          </a:srgbClr>
        </a:solidFill>
        <a:ln>
          <a:noFill/>
        </a:ln>
        <a:effectLst/>
        <a:sp3d/>
      </c:spPr>
    </c:floor>
    <c:side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sideWall>
    <c:back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Sheet2!$D$9</c:f>
              <c:strCache>
                <c:ptCount val="1"/>
                <c:pt idx="0">
                  <c:v>درصد پوشش حداقل خدمات مامایی زنان میانسال(کد110112)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4472C4">
                  <a:lumMod val="75000"/>
                </a:srgbClr>
              </a:solidFill>
            </a:ln>
            <a:effectLst/>
            <a:sp3d>
              <a:contourClr>
                <a:srgbClr val="4472C4">
                  <a:lumMod val="75000"/>
                </a:srgbClr>
              </a:contourClr>
            </a:sp3d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tile tx="0" ty="0" sx="100000" sy="100000" flip="none" algn="tl"/>
              </a:blipFill>
              <a:ln>
                <a:solidFill>
                  <a:srgbClr val="4472C4">
                    <a:lumMod val="75000"/>
                  </a:srgbClr>
                </a:solidFill>
              </a:ln>
              <a:effectLst/>
              <a:sp3d>
                <a:contourClr>
                  <a:srgbClr val="4472C4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187-4E69-8A7A-466B488D4AA6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5"/>
                <a:tile tx="0" ty="0" sx="100000" sy="100000" flip="none" algn="tl"/>
              </a:blipFill>
              <a:ln>
                <a:solidFill>
                  <a:srgbClr val="4472C4">
                    <a:lumMod val="75000"/>
                  </a:srgbClr>
                </a:solidFill>
              </a:ln>
              <a:effectLst/>
              <a:sp3d>
                <a:contourClr>
                  <a:srgbClr val="4472C4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187-4E69-8A7A-466B488D4AA6}"/>
              </c:ext>
            </c:extLst>
          </c:dPt>
          <c:dPt>
            <c:idx val="8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4472C4">
                    <a:lumMod val="75000"/>
                  </a:srgbClr>
                </a:solidFill>
              </a:ln>
              <a:effectLst/>
              <a:sp3d>
                <a:contourClr>
                  <a:srgbClr val="4472C4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187-4E69-8A7A-466B488D4AA6}"/>
              </c:ext>
            </c:extLst>
          </c:dPt>
          <c:dLbls>
            <c:dLbl>
              <c:idx val="0"/>
              <c:layout>
                <c:manualLayout>
                  <c:x val="9.7833682739343134E-3"/>
                  <c:y val="-5.1457975986277889E-2"/>
                </c:manualLayout>
              </c:layout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1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4437456324248779E-2"/>
                      <c:h val="4.761578044596912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187-4E69-8A7A-466B488D4AA6}"/>
                </c:ext>
              </c:extLst>
            </c:dLbl>
            <c:dLbl>
              <c:idx val="5"/>
              <c:layout>
                <c:manualLayout>
                  <c:x val="8.385744234800839E-3"/>
                  <c:y val="-6.174957118353349E-2"/>
                </c:manualLayout>
              </c:layout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187-4E69-8A7A-466B488D4AA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Sheet2!$C$10:$C$53</c:f>
              <c:strCache>
                <c:ptCount val="9"/>
                <c:pt idx="0">
                  <c:v>حد انتظار </c:v>
                </c:pt>
                <c:pt idx="1">
                  <c:v>مرکز سعیدآباد</c:v>
                </c:pt>
                <c:pt idx="2">
                  <c:v>مرکز سرآور</c:v>
                </c:pt>
                <c:pt idx="3">
                  <c:v>مرکز شهری روستایی گوگد</c:v>
                </c:pt>
                <c:pt idx="4">
                  <c:v>مرکز شهری روستایی رئوف</c:v>
                </c:pt>
                <c:pt idx="5">
                  <c:v> شهرستان</c:v>
                </c:pt>
                <c:pt idx="6">
                  <c:v>مرکز شهری روستایی عظیمی</c:v>
                </c:pt>
                <c:pt idx="7">
                  <c:v>مرکز شهری گلشهر</c:v>
                </c:pt>
                <c:pt idx="8">
                  <c:v>مرکز شهری صحت</c:v>
                </c:pt>
              </c:strCache>
            </c:strRef>
          </c:cat>
          <c:val>
            <c:numRef>
              <c:f>Sheet2!$D$10:$D$53</c:f>
              <c:numCache>
                <c:formatCode>General</c:formatCode>
                <c:ptCount val="9"/>
                <c:pt idx="0">
                  <c:v>30</c:v>
                </c:pt>
                <c:pt idx="1">
                  <c:v>29.8</c:v>
                </c:pt>
                <c:pt idx="2">
                  <c:v>29.7</c:v>
                </c:pt>
                <c:pt idx="3">
                  <c:v>27.6</c:v>
                </c:pt>
                <c:pt idx="4">
                  <c:v>26.9</c:v>
                </c:pt>
                <c:pt idx="5">
                  <c:v>25.4</c:v>
                </c:pt>
                <c:pt idx="6">
                  <c:v>24.8</c:v>
                </c:pt>
                <c:pt idx="7">
                  <c:v>24.7</c:v>
                </c:pt>
                <c:pt idx="8">
                  <c:v>23.8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187-4E69-8A7A-466B488D4A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9567344"/>
        <c:axId val="389567672"/>
        <c:axId val="0"/>
      </c:bar3DChart>
      <c:catAx>
        <c:axId val="389567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389567672"/>
        <c:crosses val="autoZero"/>
        <c:auto val="1"/>
        <c:lblAlgn val="ctr"/>
        <c:lblOffset val="100"/>
        <c:noMultiLvlLbl val="0"/>
      </c:catAx>
      <c:valAx>
        <c:axId val="389567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9567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6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600" dirty="0">
                <a:cs typeface="B Titr" panose="00000700000000000000" pitchFamily="2" charset="-78"/>
              </a:rPr>
              <a:t>درصد پوشش حداقل خدمات مامایی زنان میانسال به تفکیک پایگاه</a:t>
            </a:r>
            <a:r>
              <a:rPr lang="fa-IR" sz="1600" baseline="0" dirty="0">
                <a:cs typeface="B Titr" panose="00000700000000000000" pitchFamily="2" charset="-78"/>
              </a:rPr>
              <a:t> های شهری در سال 1402</a:t>
            </a:r>
            <a:r>
              <a:rPr lang="fa-IR" sz="1600" dirty="0">
                <a:cs typeface="B Titr" panose="00000700000000000000" pitchFamily="2" charset="-78"/>
              </a:rPr>
              <a:t>(کد110112)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rgbClr val="ED7D31">
            <a:lumMod val="60000"/>
            <a:lumOff val="40000"/>
          </a:srgbClr>
        </a:solidFill>
        <a:ln>
          <a:noFill/>
        </a:ln>
        <a:effectLst/>
        <a:sp3d/>
      </c:spPr>
    </c:floor>
    <c:side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sideWall>
    <c:back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Sheet2!$D$9</c:f>
              <c:strCache>
                <c:ptCount val="1"/>
                <c:pt idx="0">
                  <c:v>درصد پوشش حداقل خدمات مامایی زنان میانسال(کد110112)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70AD47">
                  <a:lumMod val="75000"/>
                </a:srgbClr>
              </a:solidFill>
            </a:ln>
            <a:effectLst/>
            <a:sp3d>
              <a:contourClr>
                <a:srgbClr val="70AD47">
                  <a:lumMod val="75000"/>
                </a:srgbClr>
              </a:contourClr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solidFill>
                  <a:srgbClr val="70AD47">
                    <a:lumMod val="75000"/>
                  </a:srgbClr>
                </a:solidFill>
              </a:ln>
              <a:effectLst/>
              <a:sp3d>
                <a:contourClr>
                  <a:srgbClr val="70AD47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91C-40A3-A0EF-6BCF061030B6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tile tx="0" ty="0" sx="100000" sy="100000" flip="none" algn="tl"/>
              </a:blipFill>
              <a:ln>
                <a:solidFill>
                  <a:srgbClr val="70AD47">
                    <a:lumMod val="75000"/>
                  </a:srgbClr>
                </a:solidFill>
              </a:ln>
              <a:effectLst/>
              <a:sp3d>
                <a:contourClr>
                  <a:srgbClr val="70AD47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91C-40A3-A0EF-6BCF061030B6}"/>
              </c:ext>
            </c:extLst>
          </c:dPt>
          <c:dPt>
            <c:idx val="8"/>
            <c:invertIfNegative val="0"/>
            <c:bubble3D val="0"/>
            <c:spPr>
              <a:blipFill>
                <a:blip xmlns:r="http://schemas.openxmlformats.org/officeDocument/2006/relationships" r:embed="rId5"/>
                <a:tile tx="0" ty="0" sx="100000" sy="100000" flip="none" algn="tl"/>
              </a:blipFill>
              <a:ln>
                <a:solidFill>
                  <a:srgbClr val="70AD47">
                    <a:lumMod val="75000"/>
                  </a:srgbClr>
                </a:solidFill>
              </a:ln>
              <a:effectLst/>
              <a:sp3d>
                <a:contourClr>
                  <a:srgbClr val="70AD47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91C-40A3-A0EF-6BCF061030B6}"/>
              </c:ext>
            </c:extLst>
          </c:dPt>
          <c:dPt>
            <c:idx val="11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70AD47">
                    <a:lumMod val="75000"/>
                  </a:srgbClr>
                </a:solidFill>
              </a:ln>
              <a:effectLst/>
              <a:sp3d>
                <a:contourClr>
                  <a:srgbClr val="70AD47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91C-40A3-A0EF-6BCF061030B6}"/>
              </c:ext>
            </c:extLst>
          </c:dPt>
          <c:dPt>
            <c:idx val="12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70AD47">
                    <a:lumMod val="75000"/>
                  </a:srgbClr>
                </a:solidFill>
              </a:ln>
              <a:effectLst/>
              <a:sp3d>
                <a:contourClr>
                  <a:srgbClr val="70AD47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191C-40A3-A0EF-6BCF061030B6}"/>
              </c:ext>
            </c:extLst>
          </c:dPt>
          <c:dPt>
            <c:idx val="13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70AD47">
                    <a:lumMod val="75000"/>
                  </a:srgbClr>
                </a:solidFill>
              </a:ln>
              <a:effectLst/>
              <a:sp3d>
                <a:contourClr>
                  <a:srgbClr val="70AD47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191C-40A3-A0EF-6BCF061030B6}"/>
              </c:ext>
            </c:extLst>
          </c:dPt>
          <c:dPt>
            <c:idx val="14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4472C4">
                    <a:lumMod val="75000"/>
                  </a:srgbClr>
                </a:solidFill>
              </a:ln>
              <a:effectLst/>
              <a:sp3d>
                <a:contourClr>
                  <a:srgbClr val="4472C4">
                    <a:lumMod val="75000"/>
                  </a:srgb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191C-40A3-A0EF-6BCF061030B6}"/>
              </c:ext>
            </c:extLst>
          </c:dPt>
          <c:dLbls>
            <c:dLbl>
              <c:idx val="3"/>
              <c:layout>
                <c:manualLayout>
                  <c:x val="4.1928721174003683E-3"/>
                  <c:y val="-5.8892815076560662E-2"/>
                </c:manualLayout>
              </c:layout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91C-40A3-A0EF-6BCF061030B6}"/>
                </c:ext>
              </c:extLst>
            </c:dLbl>
            <c:dLbl>
              <c:idx val="8"/>
              <c:layout>
                <c:manualLayout>
                  <c:x val="4.1928721174004195E-3"/>
                  <c:y val="-4.9469964664310952E-2"/>
                </c:manualLayout>
              </c:layout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191C-40A3-A0EF-6BCF061030B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Sheet2!$C$10:$C$53</c:f>
              <c:strCache>
                <c:ptCount val="15"/>
                <c:pt idx="0">
                  <c:v>ابلولان</c:v>
                </c:pt>
                <c:pt idx="1">
                  <c:v>فیلاخص</c:v>
                </c:pt>
                <c:pt idx="2">
                  <c:v>مقدسی</c:v>
                </c:pt>
                <c:pt idx="3">
                  <c:v>حد انتظار </c:v>
                </c:pt>
                <c:pt idx="4">
                  <c:v>صحت</c:v>
                </c:pt>
                <c:pt idx="5">
                  <c:v>تاجداری</c:v>
                </c:pt>
                <c:pt idx="6">
                  <c:v>حسن حافظ</c:v>
                </c:pt>
                <c:pt idx="7">
                  <c:v>رئوف</c:v>
                </c:pt>
                <c:pt idx="8">
                  <c:v> شهرستان</c:v>
                </c:pt>
                <c:pt idx="9">
                  <c:v>اسفنجه</c:v>
                </c:pt>
                <c:pt idx="10">
                  <c:v>جمالی</c:v>
                </c:pt>
                <c:pt idx="11">
                  <c:v>گلشهر</c:v>
                </c:pt>
                <c:pt idx="12">
                  <c:v>گوگد</c:v>
                </c:pt>
                <c:pt idx="13">
                  <c:v>عظیمی</c:v>
                </c:pt>
                <c:pt idx="14">
                  <c:v>ابن سینا</c:v>
                </c:pt>
              </c:strCache>
            </c:strRef>
          </c:cat>
          <c:val>
            <c:numRef>
              <c:f>Sheet2!$D$10:$D$53</c:f>
              <c:numCache>
                <c:formatCode>General</c:formatCode>
                <c:ptCount val="15"/>
                <c:pt idx="0">
                  <c:v>37.1</c:v>
                </c:pt>
                <c:pt idx="1">
                  <c:v>32.9</c:v>
                </c:pt>
                <c:pt idx="2">
                  <c:v>30.4</c:v>
                </c:pt>
                <c:pt idx="3">
                  <c:v>30</c:v>
                </c:pt>
                <c:pt idx="4">
                  <c:v>28.4</c:v>
                </c:pt>
                <c:pt idx="5">
                  <c:v>27.9</c:v>
                </c:pt>
                <c:pt idx="6">
                  <c:v>27</c:v>
                </c:pt>
                <c:pt idx="7">
                  <c:v>25.6</c:v>
                </c:pt>
                <c:pt idx="8">
                  <c:v>25.4</c:v>
                </c:pt>
                <c:pt idx="9">
                  <c:v>24.3</c:v>
                </c:pt>
                <c:pt idx="10">
                  <c:v>24.2</c:v>
                </c:pt>
                <c:pt idx="11">
                  <c:v>23.2</c:v>
                </c:pt>
                <c:pt idx="12">
                  <c:v>22.7</c:v>
                </c:pt>
                <c:pt idx="13">
                  <c:v>20.5</c:v>
                </c:pt>
                <c:pt idx="14">
                  <c:v>20.100000000000001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91C-40A3-A0EF-6BCF061030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9570952"/>
        <c:axId val="389561768"/>
        <c:axId val="0"/>
      </c:bar3DChart>
      <c:catAx>
        <c:axId val="389570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389561768"/>
        <c:crosses val="autoZero"/>
        <c:auto val="1"/>
        <c:lblAlgn val="ctr"/>
        <c:lblOffset val="100"/>
        <c:noMultiLvlLbl val="0"/>
      </c:catAx>
      <c:valAx>
        <c:axId val="389561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9570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6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1600">
                <a:cs typeface="B Titr" panose="00000700000000000000" pitchFamily="2" charset="-78"/>
              </a:rPr>
              <a:t>درصد پوشش حداقل خدمات مامایی زنان میانسال به</a:t>
            </a:r>
            <a:r>
              <a:rPr lang="fa-IR" sz="1600" baseline="0">
                <a:cs typeface="B Titr" panose="00000700000000000000" pitchFamily="2" charset="-78"/>
              </a:rPr>
              <a:t> تفکیک خانه های بهداشت در سال1402 (کد110112)</a:t>
            </a:r>
            <a:endParaRPr lang="fa-IR" sz="1600">
              <a:cs typeface="B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rgbClr val="ED7D31">
            <a:lumMod val="60000"/>
            <a:lumOff val="40000"/>
          </a:srgbClr>
        </a:solidFill>
        <a:ln>
          <a:noFill/>
        </a:ln>
        <a:effectLst/>
        <a:sp3d/>
      </c:spPr>
    </c:floor>
    <c:side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sideWall>
    <c:backWall>
      <c:thickness val="0"/>
      <c:spPr>
        <a:solidFill>
          <a:srgbClr val="ED7D31">
            <a:lumMod val="20000"/>
            <a:lumOff val="80000"/>
          </a:srgbClr>
        </a:solidFill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Sheet2!$I$4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dPt>
            <c:idx val="13"/>
            <c:invertIfNegative val="0"/>
            <c:bubble3D val="0"/>
            <c:spPr>
              <a:blipFill>
                <a:blip xmlns:r="http://schemas.openxmlformats.org/officeDocument/2006/relationships" r:embed="rId4"/>
                <a:tile tx="0" ty="0" sx="100000" sy="100000" flip="none" algn="tl"/>
              </a:blip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1919-4CE3-927B-70DF0B0EDB1C}"/>
              </c:ext>
            </c:extLst>
          </c:dPt>
          <c:dPt>
            <c:idx val="16"/>
            <c:invertIfNegative val="0"/>
            <c:bubble3D val="0"/>
            <c:spPr>
              <a:blipFill>
                <a:blip xmlns:r="http://schemas.openxmlformats.org/officeDocument/2006/relationships" r:embed="rId5"/>
                <a:tile tx="0" ty="0" sx="100000" sy="100000" flip="none" algn="tl"/>
              </a:blip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1919-4CE3-927B-70DF0B0EDB1C}"/>
              </c:ext>
            </c:extLst>
          </c:dPt>
          <c:dPt>
            <c:idx val="18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1919-4CE3-927B-70DF0B0EDB1C}"/>
              </c:ext>
            </c:extLst>
          </c:dPt>
          <c:dPt>
            <c:idx val="19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1919-4CE3-927B-70DF0B0EDB1C}"/>
              </c:ext>
            </c:extLst>
          </c:dPt>
          <c:dPt>
            <c:idx val="20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1919-4CE3-927B-70DF0B0EDB1C}"/>
              </c:ext>
            </c:extLst>
          </c:dPt>
          <c:dPt>
            <c:idx val="21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1919-4CE3-927B-70DF0B0EDB1C}"/>
              </c:ext>
            </c:extLst>
          </c:dPt>
          <c:dPt>
            <c:idx val="2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1919-4CE3-927B-70DF0B0EDB1C}"/>
              </c:ext>
            </c:extLst>
          </c:dPt>
          <c:dPt>
            <c:idx val="2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F-1919-4CE3-927B-70DF0B0EDB1C}"/>
              </c:ext>
            </c:extLst>
          </c:dPt>
          <c:dLbls>
            <c:dLbl>
              <c:idx val="13"/>
              <c:layout>
                <c:manualLayout>
                  <c:x val="4.4553352639786145E-3"/>
                  <c:y val="-6.7294751009421311E-2"/>
                </c:manualLayout>
              </c:layout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919-4CE3-927B-70DF0B0EDB1C}"/>
                </c:ext>
              </c:extLst>
            </c:dLbl>
            <c:dLbl>
              <c:idx val="16"/>
              <c:layout>
                <c:manualLayout>
                  <c:x val="1.4851117546595381E-3"/>
                  <c:y val="-6.5051592642440551E-2"/>
                </c:manualLayout>
              </c:layout>
              <c:spPr>
                <a:gradFill rotWithShape="1">
                  <a:gsLst>
                    <a:gs pos="0">
                      <a:srgbClr val="ED7D31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ED7D31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ED7D31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ln w="6350" cap="flat" cmpd="sng" algn="ctr">
                  <a:solidFill>
                    <a:srgbClr val="ED7D3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919-4CE3-927B-70DF0B0EDB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Sheet2!$H$5:$H$48</c:f>
              <c:strCache>
                <c:ptCount val="24"/>
                <c:pt idx="0">
                  <c:v>نیوان نار</c:v>
                </c:pt>
                <c:pt idx="1">
                  <c:v>فقستان</c:v>
                </c:pt>
                <c:pt idx="2">
                  <c:v>شیدآباد</c:v>
                </c:pt>
                <c:pt idx="3">
                  <c:v>نیوان سوق</c:v>
                </c:pt>
                <c:pt idx="4">
                  <c:v>رباط ملکی</c:v>
                </c:pt>
                <c:pt idx="5">
                  <c:v>سرآور</c:v>
                </c:pt>
                <c:pt idx="6">
                  <c:v>ملازجان</c:v>
                </c:pt>
                <c:pt idx="7">
                  <c:v>تیکن</c:v>
                </c:pt>
                <c:pt idx="8">
                  <c:v>اسفرنجان</c:v>
                </c:pt>
                <c:pt idx="9">
                  <c:v>وانشان</c:v>
                </c:pt>
                <c:pt idx="10">
                  <c:v>درب امام زاده</c:v>
                </c:pt>
                <c:pt idx="11">
                  <c:v>زرنجان</c:v>
                </c:pt>
                <c:pt idx="12">
                  <c:v>شادگان </c:v>
                </c:pt>
                <c:pt idx="13">
                  <c:v>حد انتظار</c:v>
                </c:pt>
                <c:pt idx="14">
                  <c:v>غرقه</c:v>
                </c:pt>
                <c:pt idx="15">
                  <c:v>دستجرده</c:v>
                </c:pt>
                <c:pt idx="16">
                  <c:v> شهرستان</c:v>
                </c:pt>
                <c:pt idx="17">
                  <c:v>سعید آباد</c:v>
                </c:pt>
                <c:pt idx="18">
                  <c:v>شرکت زراعی</c:v>
                </c:pt>
                <c:pt idx="19">
                  <c:v>رباط سرخ</c:v>
                </c:pt>
                <c:pt idx="20">
                  <c:v>در</c:v>
                </c:pt>
                <c:pt idx="21">
                  <c:v>هنده</c:v>
                </c:pt>
                <c:pt idx="22">
                  <c:v>قرغن</c:v>
                </c:pt>
                <c:pt idx="23">
                  <c:v>فاویان</c:v>
                </c:pt>
              </c:strCache>
            </c:strRef>
          </c:cat>
          <c:val>
            <c:numRef>
              <c:f>Sheet2!$I$5:$I$48</c:f>
              <c:numCache>
                <c:formatCode>0.0</c:formatCode>
                <c:ptCount val="24"/>
                <c:pt idx="0">
                  <c:v>47.263681592039802</c:v>
                </c:pt>
                <c:pt idx="1">
                  <c:v>39.823008849557525</c:v>
                </c:pt>
                <c:pt idx="2">
                  <c:v>38</c:v>
                </c:pt>
                <c:pt idx="3">
                  <c:v>37.438423645320199</c:v>
                </c:pt>
                <c:pt idx="4">
                  <c:v>36.486486486486484</c:v>
                </c:pt>
                <c:pt idx="5">
                  <c:v>36.111111111111107</c:v>
                </c:pt>
                <c:pt idx="6">
                  <c:v>34.782608695652172</c:v>
                </c:pt>
                <c:pt idx="7">
                  <c:v>34.545454545454547</c:v>
                </c:pt>
                <c:pt idx="8">
                  <c:v>33.6</c:v>
                </c:pt>
                <c:pt idx="9">
                  <c:v>33.333333333333329</c:v>
                </c:pt>
                <c:pt idx="10">
                  <c:v>32.568807339449542</c:v>
                </c:pt>
                <c:pt idx="11">
                  <c:v>32.026143790849673</c:v>
                </c:pt>
                <c:pt idx="12">
                  <c:v>30.357142857142854</c:v>
                </c:pt>
                <c:pt idx="13">
                  <c:v>30</c:v>
                </c:pt>
                <c:pt idx="14">
                  <c:v>29.82456140350877</c:v>
                </c:pt>
                <c:pt idx="15">
                  <c:v>26.47058823529412</c:v>
                </c:pt>
                <c:pt idx="16">
                  <c:v>25.42194555258428</c:v>
                </c:pt>
                <c:pt idx="17">
                  <c:v>24.396135265700483</c:v>
                </c:pt>
                <c:pt idx="18">
                  <c:v>23.255813953488371</c:v>
                </c:pt>
                <c:pt idx="19">
                  <c:v>21.8436873747495</c:v>
                </c:pt>
                <c:pt idx="20">
                  <c:v>19.35483870967742</c:v>
                </c:pt>
                <c:pt idx="21">
                  <c:v>19.298245614035086</c:v>
                </c:pt>
                <c:pt idx="22">
                  <c:v>14.893617021276595</c:v>
                </c:pt>
                <c:pt idx="23">
                  <c:v>13.461538461538462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1919-4CE3-927B-70DF0B0EDB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3721712"/>
        <c:axId val="383724008"/>
        <c:axId val="0"/>
      </c:bar3DChart>
      <c:catAx>
        <c:axId val="38372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383724008"/>
        <c:crosses val="autoZero"/>
        <c:auto val="1"/>
        <c:lblAlgn val="ctr"/>
        <c:lblOffset val="100"/>
        <c:noMultiLvlLbl val="0"/>
      </c:catAx>
      <c:valAx>
        <c:axId val="383724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3721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E6A5232-0194-48E3-BB36-DD20DF880BCE}" type="datetimeFigureOut">
              <a:rPr lang="en-GB"/>
              <a:pPr>
                <a:defRPr/>
              </a:pPr>
              <a:t>28/05/2024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3B0CD2E6-4BB1-49BC-BCDA-5D098A4837F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015120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0CD2E6-4BB1-49BC-BCDA-5D098A4837F8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8006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350838" y="260350"/>
            <a:ext cx="8569325" cy="1368425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6400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2574" y="316430"/>
            <a:ext cx="7772400" cy="722511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8414" y="1038941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E0F38-5A0E-418A-BE5A-9BD1F3C4BA94}" type="datetimeFigureOut">
              <a:rPr lang="en-GB"/>
              <a:pPr>
                <a:defRPr/>
              </a:pPr>
              <a:t>28/05/2024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B7A1A16-50AA-4AC7-9214-BFBDA0E3A8A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8024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A2FBC-F5DE-4393-819F-AAFED95AE954}" type="datetimeFigureOut">
              <a:rPr lang="en-GB"/>
              <a:pPr>
                <a:defRPr/>
              </a:pPr>
              <a:t>28/05/2024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7DCDF-D9E9-4356-A5DB-DF74F4591E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6158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E0255-1CC0-4F2E-A909-AFDB5144FA88}" type="datetimeFigureOut">
              <a:rPr lang="en-GB"/>
              <a:pPr>
                <a:defRPr/>
              </a:pPr>
              <a:t>28/05/2024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B6DE7-18BC-4A03-A1FC-D4381F67C3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2068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09648-DD38-48D7-95FB-5C16218D39FB}" type="datetimeFigureOut">
              <a:rPr lang="en-GB"/>
              <a:pPr>
                <a:defRPr/>
              </a:pPr>
              <a:t>28/05/2024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BE891-CE0A-4CE4-9176-D02589D04B5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40330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15624-027F-4B09-A8B7-57226A5293AE}" type="datetimeFigureOut">
              <a:rPr lang="en-GB"/>
              <a:pPr>
                <a:defRPr/>
              </a:pPr>
              <a:t>28/05/2024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67DC1-3957-4663-AEC2-32D37638CC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1386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E94CA-4238-42D8-9E07-51A57EFAE489}" type="datetimeFigureOut">
              <a:rPr lang="en-GB"/>
              <a:pPr>
                <a:defRPr/>
              </a:pPr>
              <a:t>28/05/2024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0983-81A4-4A9C-9664-2246B3CEDDC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96864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20B95-420D-46DC-BFB0-E36AAC13C525}" type="datetimeFigureOut">
              <a:rPr lang="en-GB"/>
              <a:pPr>
                <a:defRPr/>
              </a:pPr>
              <a:t>28/05/2024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7B73E-A400-440C-B740-9743AF3D74C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31878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3B4CF-78B4-4B2C-8248-50D41CCFEB14}" type="datetimeFigureOut">
              <a:rPr lang="en-GB"/>
              <a:pPr>
                <a:defRPr/>
              </a:pPr>
              <a:t>28/05/2024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1CAA1-7177-4DBA-A0EA-B2DA47942D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1973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5DF99-D692-4ED1-A82E-7A8D281819A3}" type="datetimeFigureOut">
              <a:rPr lang="en-GB"/>
              <a:pPr>
                <a:defRPr/>
              </a:pPr>
              <a:t>28/05/2024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21BEE-4A97-4E32-94D5-151133E29D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7643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37B4C-B2A9-4B23-9641-2197AF9B433C}" type="datetimeFigureOut">
              <a:rPr lang="en-GB"/>
              <a:pPr>
                <a:defRPr/>
              </a:pPr>
              <a:t>28/05/2024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5EAC7-FDA5-4B3A-ADC0-8166A9D1677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16061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2F7EE-D229-4F4E-A3D6-E5E80F17279F}" type="datetimeFigureOut">
              <a:rPr lang="en-GB"/>
              <a:pPr>
                <a:defRPr/>
              </a:pPr>
              <a:t>28/05/2024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CA241-D3E3-48F3-8835-BE73A7A90BC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20884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7235825" cy="1439863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0">
                <a:schemeClr val="accent1"/>
              </a:gs>
              <a:gs pos="100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248545-3E06-4861-9BB1-BDFBB39EBFA9}" type="datetimeFigureOut">
              <a:rPr lang="en-GB"/>
              <a:pPr>
                <a:defRPr/>
              </a:pPr>
              <a:t>28/05/2024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0C6F657-B1A6-440E-9534-047719B52FB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0"/>
            <a:ext cx="19081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712788" y="315913"/>
            <a:ext cx="7772400" cy="722312"/>
          </a:xfrm>
        </p:spPr>
        <p:txBody>
          <a:bodyPr/>
          <a:lstStyle/>
          <a:p>
            <a:r>
              <a:rPr lang="fa-IR" altLang="en-US" dirty="0" smtClean="0"/>
              <a:t>جلسه هماهنگی میانسالان و طب ایرانی</a:t>
            </a:r>
            <a:endParaRPr lang="en-GB" altLang="en-US" dirty="0" smtClean="0"/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398588" y="1096062"/>
            <a:ext cx="6400800" cy="479425"/>
          </a:xfrm>
        </p:spPr>
        <p:txBody>
          <a:bodyPr/>
          <a:lstStyle/>
          <a:p>
            <a:r>
              <a:rPr lang="fa-IR" altLang="en-US" dirty="0" smtClean="0"/>
              <a:t>اردیبهشت 1403</a:t>
            </a:r>
          </a:p>
          <a:p>
            <a:endParaRPr lang="en-GB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32853936"/>
              </p:ext>
            </p:extLst>
          </p:nvPr>
        </p:nvGraphicFramePr>
        <p:xfrm>
          <a:off x="107504" y="219075"/>
          <a:ext cx="8784976" cy="6306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8751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17198060"/>
              </p:ext>
            </p:extLst>
          </p:nvPr>
        </p:nvGraphicFramePr>
        <p:xfrm>
          <a:off x="107504" y="116632"/>
          <a:ext cx="8928992" cy="6624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451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712788" y="315913"/>
            <a:ext cx="7772400" cy="722312"/>
          </a:xfrm>
        </p:spPr>
        <p:txBody>
          <a:bodyPr/>
          <a:lstStyle/>
          <a:p>
            <a:r>
              <a:rPr lang="fa-IR" altLang="en-US" dirty="0" smtClean="0"/>
              <a:t>شاخص های مامایی</a:t>
            </a:r>
            <a:endParaRPr lang="en-GB" altLang="en-US" dirty="0" smtClean="0"/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398588" y="1096062"/>
            <a:ext cx="6400800" cy="479425"/>
          </a:xfrm>
        </p:spPr>
        <p:txBody>
          <a:bodyPr/>
          <a:lstStyle/>
          <a:p>
            <a:r>
              <a:rPr lang="fa-IR" altLang="en-US" dirty="0" smtClean="0"/>
              <a:t>در سال 1402</a:t>
            </a:r>
          </a:p>
          <a:p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340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513276524"/>
              </p:ext>
            </p:extLst>
          </p:nvPr>
        </p:nvGraphicFramePr>
        <p:xfrm>
          <a:off x="107504" y="476672"/>
          <a:ext cx="9060309" cy="58003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5741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125302950"/>
              </p:ext>
            </p:extLst>
          </p:nvPr>
        </p:nvGraphicFramePr>
        <p:xfrm>
          <a:off x="0" y="404664"/>
          <a:ext cx="9144000" cy="5762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901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929092658"/>
              </p:ext>
            </p:extLst>
          </p:nvPr>
        </p:nvGraphicFramePr>
        <p:xfrm>
          <a:off x="107504" y="342900"/>
          <a:ext cx="8784976" cy="617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2056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069281959"/>
              </p:ext>
            </p:extLst>
          </p:nvPr>
        </p:nvGraphicFramePr>
        <p:xfrm>
          <a:off x="107504" y="142875"/>
          <a:ext cx="8928992" cy="6572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9412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157669112"/>
              </p:ext>
            </p:extLst>
          </p:nvPr>
        </p:nvGraphicFramePr>
        <p:xfrm>
          <a:off x="107504" y="260648"/>
          <a:ext cx="8914656" cy="61923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439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80875292"/>
              </p:ext>
            </p:extLst>
          </p:nvPr>
        </p:nvGraphicFramePr>
        <p:xfrm>
          <a:off x="107505" y="404664"/>
          <a:ext cx="8856984" cy="5729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9946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4256458967"/>
              </p:ext>
            </p:extLst>
          </p:nvPr>
        </p:nvGraphicFramePr>
        <p:xfrm>
          <a:off x="179512" y="332656"/>
          <a:ext cx="8784976" cy="5663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0363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حد انتظار برنامه سلامت میانسالان و طب ایرانی در سال 1403</a:t>
            </a:r>
            <a:endParaRPr lang="en-US" dirty="0"/>
          </a:p>
        </p:txBody>
      </p:sp>
      <p:sp>
        <p:nvSpPr>
          <p:cNvPr id="4" name="Cloud 3"/>
          <p:cNvSpPr/>
          <p:nvPr/>
        </p:nvSpPr>
        <p:spPr>
          <a:xfrm>
            <a:off x="1331640" y="1556792"/>
            <a:ext cx="5904656" cy="4104456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-</a:t>
            </a:r>
            <a:r>
              <a:rPr lang="fa-IR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حد </a:t>
            </a:r>
            <a:r>
              <a:rPr lang="fa-IR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انتظار کلیه شاخص های برنامه در سال 1403، 30 % می باشد. </a:t>
            </a:r>
            <a:r>
              <a:rPr lang="fa-IR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فقط </a:t>
            </a:r>
            <a:r>
              <a:rPr lang="fa-IR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شاخص حداقل خدمات مامایی به حداقل یک خدمت ارزیابی سلامت زنان میانسال مراقب/ بهورز(تعامل ماما/مراقب)، حدانتظار 70 % </a:t>
            </a:r>
            <a:r>
              <a:rPr lang="fa-IR" sz="2000" b="1" u="sng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هر فصل </a:t>
            </a:r>
            <a:r>
              <a:rPr lang="fa-IR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نظر گرفته شده است. </a:t>
            </a:r>
            <a:endParaRPr lang="en-US" sz="1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fa-IR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-هدف برنامه طب ایرانی در سال 1403 ،</a:t>
            </a:r>
            <a:r>
              <a:rPr lang="fa-IR" sz="2000" b="1" u="sng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32درصد</a:t>
            </a:r>
            <a:r>
              <a:rPr lang="fa-IR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می باشد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dirty="0"/>
          </a:p>
        </p:txBody>
      </p:sp>
      <p:sp>
        <p:nvSpPr>
          <p:cNvPr id="2" name="Heart 1"/>
          <p:cNvSpPr/>
          <p:nvPr/>
        </p:nvSpPr>
        <p:spPr>
          <a:xfrm>
            <a:off x="6839744" y="1412776"/>
            <a:ext cx="2304256" cy="1872208"/>
          </a:xfrm>
          <a:prstGeom prst="hear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schemeClr val="accent1">
                    <a:lumMod val="50000"/>
                  </a:schemeClr>
                </a:solidFill>
              </a:rPr>
              <a:t>حد انتظار میانسالان فصلی 7.5 درصد</a:t>
            </a: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Heart 4"/>
          <p:cNvSpPr/>
          <p:nvPr/>
        </p:nvSpPr>
        <p:spPr>
          <a:xfrm>
            <a:off x="10302" y="4941168"/>
            <a:ext cx="2401458" cy="1883498"/>
          </a:xfrm>
          <a:prstGeom prst="hear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schemeClr val="accent1">
                    <a:lumMod val="50000"/>
                  </a:schemeClr>
                </a:solidFill>
              </a:rPr>
              <a:t>حد انتظار طب ایرانی فصلی 8 درصد</a:t>
            </a: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01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303415622"/>
              </p:ext>
            </p:extLst>
          </p:nvPr>
        </p:nvGraphicFramePr>
        <p:xfrm>
          <a:off x="179512" y="980728"/>
          <a:ext cx="8712968" cy="5525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7206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712788" y="315913"/>
            <a:ext cx="7772400" cy="722312"/>
          </a:xfrm>
        </p:spPr>
        <p:txBody>
          <a:bodyPr/>
          <a:lstStyle/>
          <a:p>
            <a:r>
              <a:rPr lang="fa-IR" altLang="en-US" dirty="0" smtClean="0"/>
              <a:t>شاخص های تندرستی</a:t>
            </a:r>
            <a:endParaRPr lang="en-GB" altLang="en-US" dirty="0" smtClean="0"/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398588" y="1096062"/>
            <a:ext cx="6400800" cy="479425"/>
          </a:xfrm>
        </p:spPr>
        <p:txBody>
          <a:bodyPr/>
          <a:lstStyle/>
          <a:p>
            <a:r>
              <a:rPr lang="fa-IR" altLang="en-US" dirty="0" smtClean="0"/>
              <a:t>در سال 1402</a:t>
            </a:r>
          </a:p>
          <a:p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1421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871920"/>
              </p:ext>
            </p:extLst>
          </p:nvPr>
        </p:nvGraphicFramePr>
        <p:xfrm>
          <a:off x="539551" y="1761452"/>
          <a:ext cx="8424937" cy="3323732"/>
        </p:xfrm>
        <a:graphic>
          <a:graphicData uri="http://schemas.openxmlformats.org/drawingml/2006/table">
            <a:tbl>
              <a:tblPr rtl="1" firstRow="1" firstCol="1" bandRow="1"/>
              <a:tblGrid>
                <a:gridCol w="179096">
                  <a:extLst>
                    <a:ext uri="{9D8B030D-6E8A-4147-A177-3AD203B41FA5}">
                      <a16:colId xmlns:a16="http://schemas.microsoft.com/office/drawing/2014/main" val="628152700"/>
                    </a:ext>
                  </a:extLst>
                </a:gridCol>
                <a:gridCol w="995076">
                  <a:extLst>
                    <a:ext uri="{9D8B030D-6E8A-4147-A177-3AD203B41FA5}">
                      <a16:colId xmlns:a16="http://schemas.microsoft.com/office/drawing/2014/main" val="2804162585"/>
                    </a:ext>
                  </a:extLst>
                </a:gridCol>
                <a:gridCol w="878954">
                  <a:extLst>
                    <a:ext uri="{9D8B030D-6E8A-4147-A177-3AD203B41FA5}">
                      <a16:colId xmlns:a16="http://schemas.microsoft.com/office/drawing/2014/main" val="2254847493"/>
                    </a:ext>
                  </a:extLst>
                </a:gridCol>
                <a:gridCol w="665842">
                  <a:extLst>
                    <a:ext uri="{9D8B030D-6E8A-4147-A177-3AD203B41FA5}">
                      <a16:colId xmlns:a16="http://schemas.microsoft.com/office/drawing/2014/main" val="1942575875"/>
                    </a:ext>
                  </a:extLst>
                </a:gridCol>
                <a:gridCol w="730234">
                  <a:extLst>
                    <a:ext uri="{9D8B030D-6E8A-4147-A177-3AD203B41FA5}">
                      <a16:colId xmlns:a16="http://schemas.microsoft.com/office/drawing/2014/main" val="534691580"/>
                    </a:ext>
                  </a:extLst>
                </a:gridCol>
                <a:gridCol w="705485">
                  <a:extLst>
                    <a:ext uri="{9D8B030D-6E8A-4147-A177-3AD203B41FA5}">
                      <a16:colId xmlns:a16="http://schemas.microsoft.com/office/drawing/2014/main" val="3079444047"/>
                    </a:ext>
                  </a:extLst>
                </a:gridCol>
                <a:gridCol w="669126">
                  <a:extLst>
                    <a:ext uri="{9D8B030D-6E8A-4147-A177-3AD203B41FA5}">
                      <a16:colId xmlns:a16="http://schemas.microsoft.com/office/drawing/2014/main" val="1388839812"/>
                    </a:ext>
                  </a:extLst>
                </a:gridCol>
                <a:gridCol w="778203">
                  <a:extLst>
                    <a:ext uri="{9D8B030D-6E8A-4147-A177-3AD203B41FA5}">
                      <a16:colId xmlns:a16="http://schemas.microsoft.com/office/drawing/2014/main" val="3078302421"/>
                    </a:ext>
                  </a:extLst>
                </a:gridCol>
                <a:gridCol w="708770">
                  <a:extLst>
                    <a:ext uri="{9D8B030D-6E8A-4147-A177-3AD203B41FA5}">
                      <a16:colId xmlns:a16="http://schemas.microsoft.com/office/drawing/2014/main" val="1285693221"/>
                    </a:ext>
                  </a:extLst>
                </a:gridCol>
                <a:gridCol w="684021">
                  <a:extLst>
                    <a:ext uri="{9D8B030D-6E8A-4147-A177-3AD203B41FA5}">
                      <a16:colId xmlns:a16="http://schemas.microsoft.com/office/drawing/2014/main" val="745161720"/>
                    </a:ext>
                  </a:extLst>
                </a:gridCol>
                <a:gridCol w="669127">
                  <a:extLst>
                    <a:ext uri="{9D8B030D-6E8A-4147-A177-3AD203B41FA5}">
                      <a16:colId xmlns:a16="http://schemas.microsoft.com/office/drawing/2014/main" val="2547799659"/>
                    </a:ext>
                  </a:extLst>
                </a:gridCol>
                <a:gridCol w="761003">
                  <a:extLst>
                    <a:ext uri="{9D8B030D-6E8A-4147-A177-3AD203B41FA5}">
                      <a16:colId xmlns:a16="http://schemas.microsoft.com/office/drawing/2014/main" val="280620694"/>
                    </a:ext>
                  </a:extLst>
                </a:gridCol>
              </a:tblGrid>
              <a:tr h="20184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1755" marR="7175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ردیف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5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نام مرکز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5143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FF0000"/>
                            </a:solidFill>
                          </a:uFill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تعداد </a:t>
                      </a:r>
                      <a:r>
                        <a:rPr lang="ar-SA" sz="1000" b="1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زنان میانسال دارای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53340" algn="ctr" rtl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</a:pPr>
                      <a:r>
                        <a:rPr lang="ar-SA" sz="1000" b="1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نتیجه پاپ اسمیرمشکوک به بدخیمی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23190" marR="82550" indent="-123190" algn="ctr" rtl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FF0000"/>
                            </a:solidFill>
                          </a:uFill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تعداد </a:t>
                      </a:r>
                      <a:r>
                        <a:rPr lang="ar-SA" sz="1000" b="1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زنان میانسال دارای نتیجه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11557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"/>
                        </a:spcAft>
                      </a:pPr>
                      <a:r>
                        <a:rPr lang="ar-SA" sz="1000" b="1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ماموگرافی بایراد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4953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29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4</a:t>
                      </a:r>
                      <a:r>
                        <a:rPr lang="ar-SA" sz="1000" b="1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و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60325" indent="17780" algn="ctr" rtl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80"/>
                        </a:spcAft>
                      </a:pPr>
                      <a:r>
                        <a:rPr lang="ar-SA" sz="1000" b="1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درصد میانسالان دارای کلسترول خون بزرگتر یا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88595" marR="84455" indent="-188595" algn="ctr" rtl="1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190"/>
                        </a:spcAft>
                      </a:pPr>
                      <a:r>
                        <a:rPr lang="ar-SA" sz="1000" b="1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مساوی 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200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5143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b="1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درصد میانسالان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02235" marR="67945" indent="-102235" algn="ctr" rtl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270"/>
                        </a:spcAft>
                      </a:pPr>
                      <a:r>
                        <a:rPr lang="ar-SA" sz="1000" b="1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غربال </a:t>
                      </a:r>
                      <a:r>
                        <a:rPr lang="ar-SA" sz="1000" b="1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مثبت سلامت </a:t>
                      </a:r>
                      <a:r>
                        <a:rPr lang="ar-SA" sz="1000" b="1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روان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45720" marR="107315" indent="-45720" algn="ctr" rtl="0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280"/>
                        </a:spcAft>
                      </a:pPr>
                      <a:r>
                        <a:rPr lang="ar-SA" sz="1000" b="1" dirty="0"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درصد میانسالان مبتلا به </a:t>
                      </a:r>
                      <a:r>
                        <a:rPr lang="ar-SA" sz="1000" b="1" dirty="0" smtClean="0"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چاقی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50165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b="1" dirty="0"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درصد میانسالان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5207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5"/>
                        </a:spcAft>
                      </a:pPr>
                      <a:r>
                        <a:rPr lang="ar-SA" sz="1000" b="1" dirty="0"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مبتلا به اضافه </a:t>
                      </a:r>
                      <a:r>
                        <a:rPr lang="ar-SA" sz="1000" b="1" dirty="0" smtClean="0"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وزن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4953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b="1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درصد میانسالان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42240" marR="52070" indent="-142240" algn="ctr" rtl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225"/>
                        </a:spcAft>
                      </a:pPr>
                      <a:r>
                        <a:rPr lang="ar-SA" sz="1000" b="1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دارای امتیاز الگوی تغذیه 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ar-SA" sz="1000" b="1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-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5016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b="1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درصد میانسالان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79070" marR="51435" indent="-17907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215"/>
                        </a:spcAft>
                      </a:pPr>
                      <a:r>
                        <a:rPr lang="ar-SA" sz="1000" b="1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دارای امتیاز الگوی تغذیه 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94615" indent="13970" algn="ctr" rtl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</a:pPr>
                      <a:r>
                        <a:rPr lang="ar-SA" sz="1000" b="1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درصد میانسالان دارای فعالیت فیزیکی </a:t>
                      </a:r>
                      <a:r>
                        <a:rPr lang="ar-SA" sz="1000" b="1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نامطلوب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54610" marR="106680" indent="-54610" algn="ctr" rtl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</a:pPr>
                      <a:r>
                        <a:rPr lang="ar-SA" sz="1000" b="1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درصد میانسالان مصرف کننده </a:t>
                      </a:r>
                      <a:r>
                        <a:rPr lang="ar-SA" sz="1000" b="1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B Titr" panose="00000700000000000000" pitchFamily="2" charset="-78"/>
                          <a:cs typeface="B Titr" panose="00000700000000000000" pitchFamily="2" charset="-78"/>
                        </a:rPr>
                        <a:t>دخانیات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445590"/>
                  </a:ext>
                </a:extLst>
              </a:tr>
              <a:tr h="13052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کل شهرستان</a:t>
                      </a:r>
                      <a:endParaRPr lang="en-US" sz="20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10</a:t>
                      </a:r>
                      <a:endParaRPr lang="en-US" sz="20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عدم گزارش گیری صحیح</a:t>
                      </a:r>
                      <a:r>
                        <a:rPr lang="fa-IR" sz="12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از سامانه سیب</a:t>
                      </a:r>
                      <a:endParaRPr lang="en-US" sz="11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12.5</a:t>
                      </a:r>
                      <a:endParaRPr lang="en-US" sz="20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7.6</a:t>
                      </a:r>
                      <a:endParaRPr lang="en-US" sz="20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20.8</a:t>
                      </a:r>
                      <a:endParaRPr lang="en-US" sz="20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40.6</a:t>
                      </a:r>
                      <a:endParaRPr lang="en-US" sz="20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1.3</a:t>
                      </a:r>
                      <a:endParaRPr lang="en-US" sz="20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43.1</a:t>
                      </a:r>
                      <a:endParaRPr lang="en-US" sz="20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42.3</a:t>
                      </a:r>
                      <a:endParaRPr lang="en-US" sz="20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7.4</a:t>
                      </a:r>
                      <a:endParaRPr lang="en-US" sz="20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546" marR="58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6741485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شاخص های تندرستی شهرستان در سال 1402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39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179512" y="1556792"/>
            <a:ext cx="8784976" cy="23762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-685800" algn="ctr" defTabSz="914400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b="1" dirty="0">
                <a:solidFill>
                  <a:prstClr val="black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توجه شاخص های تندرستی استخراج شده در سال 1402، </a:t>
            </a:r>
            <a:r>
              <a:rPr lang="fa-IR" sz="2000" b="1" u="sng" dirty="0">
                <a:solidFill>
                  <a:prstClr val="black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40.6درصد </a:t>
            </a:r>
            <a:r>
              <a:rPr lang="fa-IR" sz="2000" b="1" dirty="0">
                <a:solidFill>
                  <a:prstClr val="black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جمعیت میانسالانی که مراقب شدند دارای </a:t>
            </a:r>
            <a:r>
              <a:rPr lang="fa-IR" sz="2000" b="1" u="sng" dirty="0">
                <a:solidFill>
                  <a:prstClr val="black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اضافه وزن</a:t>
            </a:r>
            <a:r>
              <a:rPr lang="fa-IR" sz="2000" b="1" dirty="0">
                <a:solidFill>
                  <a:prstClr val="black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u="sng" dirty="0">
                <a:solidFill>
                  <a:prstClr val="black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و20.8 درصد چاق</a:t>
            </a:r>
            <a:r>
              <a:rPr lang="fa-IR" sz="2000" b="1" dirty="0">
                <a:solidFill>
                  <a:prstClr val="black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می باشند ، ولی امتیاز الگوی تغذیه6-0</a:t>
            </a:r>
            <a:r>
              <a:rPr lang="fa-IR" sz="2000" b="1" u="sng" dirty="0">
                <a:solidFill>
                  <a:prstClr val="black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(تغذیه نامطلوب)1.3</a:t>
            </a:r>
            <a:r>
              <a:rPr lang="fa-IR" sz="2000" b="1" dirty="0">
                <a:solidFill>
                  <a:prstClr val="black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درصد و امتیاز الگوی12(تغذیه مطلوب) </a:t>
            </a:r>
            <a:r>
              <a:rPr lang="fa-IR" sz="2000" b="1" u="sng" dirty="0">
                <a:solidFill>
                  <a:prstClr val="black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43.1</a:t>
            </a:r>
            <a:r>
              <a:rPr lang="fa-IR" sz="2000" b="1" dirty="0">
                <a:solidFill>
                  <a:prstClr val="black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درصد می باشد که بیانگر این است که  فرم ارزیابی الگوی تغذیه و تن سنجی با دقت تکمیل نمی شود و با توجه به این که یکی از مهمترین مباحث مراقبت های بهداشتی آموزش الگوی صحیح تغذیه  می باشد ضروری است به این مهم توجه ویژه شده  و از این پس با دقت بیشتری غربالگری مذکور تکمیل گردد. </a:t>
            </a:r>
            <a:endParaRPr lang="en-US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31540" y="4077072"/>
            <a:ext cx="8280920" cy="2304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fa-IR" sz="2800" dirty="0" smtClean="0">
                <a:solidFill>
                  <a:prstClr val="black"/>
                </a:solidFill>
              </a:rPr>
              <a:t>با </a:t>
            </a:r>
            <a:r>
              <a:rPr lang="fa-IR" sz="2800" dirty="0">
                <a:solidFill>
                  <a:prstClr val="black"/>
                </a:solidFill>
              </a:rPr>
              <a:t>توجه به نتایج ماموگرافی های انجام شده بایراد4 و5 وارد سامانه سیب نشده است لازم است کلیه مراقب ماما ها در طی سال نتایج تمام موارد ماموگرافی ها و پاپ اسمیررا به صورت دقیق در سامانه سیب وارد کنند.</a:t>
            </a: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***توجه ***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971600" y="274638"/>
            <a:ext cx="1296144" cy="922337"/>
          </a:xfrm>
          <a:prstGeom prst="ellipse">
            <a:avLst/>
          </a:prstGeom>
          <a:solidFill>
            <a:srgbClr val="FF7C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331640" y="47667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763688" y="47667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c 12"/>
          <p:cNvSpPr/>
          <p:nvPr/>
        </p:nvSpPr>
        <p:spPr>
          <a:xfrm rot="19765015">
            <a:off x="1113727" y="940518"/>
            <a:ext cx="867876" cy="512914"/>
          </a:xfrm>
          <a:prstGeom prst="arc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84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250825" y="1412776"/>
            <a:ext cx="8713663" cy="51125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>
                <a:solidFill>
                  <a:schemeClr val="tx1"/>
                </a:solidFill>
              </a:rPr>
              <a:t>با توجه به عدم ثبت نتیجه  تعدادی از بایراد موارد شناسایی شده  بدخیمی برست در سال 1402لازم است تمام نتایج تمام  پاپ اسمیر و ماموگرافی های انجام شده در سامانه سیب طبق مسیر های زیر ثبت شود:</a:t>
            </a:r>
          </a:p>
          <a:p>
            <a:pPr algn="ctr" rtl="1"/>
            <a:r>
              <a:rPr lang="fa-IR" sz="2000" dirty="0" smtClean="0">
                <a:solidFill>
                  <a:schemeClr val="accent1">
                    <a:lumMod val="75000"/>
                  </a:schemeClr>
                </a:solidFill>
              </a:rPr>
              <a:t>*ثبت </a:t>
            </a:r>
            <a:r>
              <a:rPr lang="fa-IR" sz="2000" dirty="0">
                <a:solidFill>
                  <a:schemeClr val="accent1">
                    <a:lumMod val="75000"/>
                  </a:schemeClr>
                </a:solidFill>
              </a:rPr>
              <a:t>نتایج پاپ اسمیر: در قسمت تاریخچه باروری و یائسگی زنان میانسال  ثبت گردد.(اگر خدمت از قبل ارائه شده است تکرار شود.)</a:t>
            </a:r>
          </a:p>
          <a:p>
            <a:pPr algn="ctr"/>
            <a:r>
              <a:rPr lang="fa-IR" sz="2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*انجام </a:t>
            </a:r>
            <a:r>
              <a:rPr lang="fa-IR" sz="2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نمونه گیری پاپ اسمیر :برای ماماهای شهری در اقدام و گرفتن نمونه آزمایش( انتخاب گرفتن اسمیر واژن و سرویکس ) و برای ماماهای روستایی در ویزیت متن آزاد( کد 999 )و سپس در اقدام (کادر آبی  رنگ)ویزیت گرفتن اسمیر واژن انتخاب شود.</a:t>
            </a:r>
          </a:p>
          <a:p>
            <a:pPr algn="ctr"/>
            <a:r>
              <a:rPr lang="fa-IR" sz="2000" dirty="0" smtClean="0">
                <a:solidFill>
                  <a:srgbClr val="CC9B00"/>
                </a:solidFill>
              </a:rPr>
              <a:t>*ثبت </a:t>
            </a:r>
            <a:r>
              <a:rPr lang="fa-IR" sz="2000" dirty="0">
                <a:solidFill>
                  <a:srgbClr val="CC9B00"/>
                </a:solidFill>
              </a:rPr>
              <a:t>نتیجه ماموگرافی : در قسمت تشخیص زودهنگام و غربالگری سرطان پستان ثبت گردد. (اگر خدمت از قبل ارائه شده است تکرار شود.)</a:t>
            </a:r>
          </a:p>
          <a:p>
            <a:pPr algn="ctr"/>
            <a:r>
              <a:rPr lang="fa-IR" sz="2000" dirty="0">
                <a:solidFill>
                  <a:schemeClr val="accent1">
                    <a:lumMod val="75000"/>
                  </a:schemeClr>
                </a:solidFill>
              </a:rPr>
              <a:t>-پزشک ریفرال ارجاعیات برست سرکارخانم دکتر رستمی می باشند که همه روزه پاسخگویی ارجاعیات مراکز می </a:t>
            </a:r>
            <a:r>
              <a:rPr lang="fa-IR" sz="2000" dirty="0" smtClean="0">
                <a:solidFill>
                  <a:schemeClr val="accent1">
                    <a:lumMod val="75000"/>
                  </a:schemeClr>
                </a:solidFill>
              </a:rPr>
              <a:t>باشند.(عدم انجام بیوپسی در گلپایگان)</a:t>
            </a:r>
            <a:endParaRPr lang="fa-IR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**نکته مهم**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22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323528" y="1916832"/>
            <a:ext cx="8568952" cy="4536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/>
              <a:t>با توجه به نامه 854 مورخ 4/2/1400 و تاکید کارشناس محترم برنامه میانسالان استان لازم است کلیه موارد مشکوک و نیازمند ارجاع در قسمت غربالگری سرطان سرویکس و سرطان برست در اکسل سطح 2 ثبت گردند وتاریخ و  نتیجه پیگیری نیز حتما در اکسل درج گردد.این مهم  (تطابق اسامی درج شده در اکسل سطح 2 با گزارش تشخیص سامانه سیب  در قسمت غربالگری برست و سرویکس )در پایش های حضوری و غیرحضوری مورد بررسی خواهد گرفت.در قسمت اختلال عملکرد جنسی و عفونت های آمیزشی طبق بوکلت و سامانه سیب گزینه مشکوک و نیازمند ارجاع ندارد ولی درصورتی که فردی به سطح 2 ارجاع می گردد حتما دراکسل ثبت گردد.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توجه کنید: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 smtClean="0"/>
              <a:t>مهم</a:t>
            </a:r>
            <a:endParaRPr lang="en-US" dirty="0"/>
          </a:p>
        </p:txBody>
      </p:sp>
      <p:sp>
        <p:nvSpPr>
          <p:cNvPr id="6" name="Down Arrow 5"/>
          <p:cNvSpPr/>
          <p:nvPr/>
        </p:nvSpPr>
        <p:spPr>
          <a:xfrm>
            <a:off x="4022710" y="881725"/>
            <a:ext cx="1152128" cy="1152128"/>
          </a:xfrm>
          <a:prstGeom prst="downArrow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41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0" t="22651" r="2349" b="20721"/>
          <a:stretch/>
        </p:blipFill>
        <p:spPr bwMode="auto">
          <a:xfrm>
            <a:off x="179512" y="476672"/>
            <a:ext cx="8568952" cy="59046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8490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91" t="19295" r="12752" b="19603"/>
          <a:stretch/>
        </p:blipFill>
        <p:spPr bwMode="auto">
          <a:xfrm>
            <a:off x="-104775" y="33337"/>
            <a:ext cx="9353550" cy="67913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4221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6" t="31180" r="16891" b="15129"/>
          <a:stretch/>
        </p:blipFill>
        <p:spPr bwMode="auto">
          <a:xfrm>
            <a:off x="0" y="188640"/>
            <a:ext cx="9144000" cy="63169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5839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نحوه ارسال آمار: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1" b="44287"/>
          <a:stretch/>
        </p:blipFill>
        <p:spPr>
          <a:xfrm>
            <a:off x="0" y="1162458"/>
            <a:ext cx="8390706" cy="500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10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2" t="23350" r="2685" b="21001"/>
          <a:stretch/>
        </p:blipFill>
        <p:spPr bwMode="auto">
          <a:xfrm>
            <a:off x="171767" y="260648"/>
            <a:ext cx="8800465" cy="61926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3815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298" y="-7821"/>
            <a:ext cx="9108504" cy="6669360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3851920" y="1556792"/>
            <a:ext cx="2088232" cy="648072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6183984" y="1611984"/>
          <a:ext cx="2017336" cy="565608"/>
        </p:xfrm>
        <a:graphic>
          <a:graphicData uri="http://schemas.openxmlformats.org/drawingml/2006/table">
            <a:tbl>
              <a:tblPr/>
              <a:tblGrid>
                <a:gridCol w="2017336">
                  <a:extLst>
                    <a:ext uri="{9D8B030D-6E8A-4147-A177-3AD203B41FA5}">
                      <a16:colId xmlns:a16="http://schemas.microsoft.com/office/drawing/2014/main" val="1014928368"/>
                    </a:ext>
                  </a:extLst>
                </a:gridCol>
              </a:tblGrid>
              <a:tr h="5656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6903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338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9" t="16801" r="20201" b="7601"/>
          <a:stretch/>
        </p:blipFill>
        <p:spPr>
          <a:xfrm>
            <a:off x="179512" y="116632"/>
            <a:ext cx="8784976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82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955650"/>
              </p:ext>
            </p:extLst>
          </p:nvPr>
        </p:nvGraphicFramePr>
        <p:xfrm>
          <a:off x="1043608" y="1988840"/>
          <a:ext cx="6984776" cy="3600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166">
                  <a:extLst>
                    <a:ext uri="{9D8B030D-6E8A-4147-A177-3AD203B41FA5}">
                      <a16:colId xmlns:a16="http://schemas.microsoft.com/office/drawing/2014/main" val="4144450228"/>
                    </a:ext>
                  </a:extLst>
                </a:gridCol>
                <a:gridCol w="5318487">
                  <a:extLst>
                    <a:ext uri="{9D8B030D-6E8A-4147-A177-3AD203B41FA5}">
                      <a16:colId xmlns:a16="http://schemas.microsoft.com/office/drawing/2014/main" val="3579567085"/>
                    </a:ext>
                  </a:extLst>
                </a:gridCol>
                <a:gridCol w="1383123">
                  <a:extLst>
                    <a:ext uri="{9D8B030D-6E8A-4147-A177-3AD203B41FA5}">
                      <a16:colId xmlns:a16="http://schemas.microsoft.com/office/drawing/2014/main" val="381112240"/>
                    </a:ext>
                  </a:extLst>
                </a:gridCol>
              </a:tblGrid>
              <a:tr h="1200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solidFill>
                            <a:schemeClr val="tx1"/>
                          </a:solidFill>
                        </a:rPr>
                        <a:t>محدوده سبز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solidFill>
                            <a:schemeClr val="tx1"/>
                          </a:solidFill>
                        </a:rPr>
                        <a:t>7.5-6.1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6132131"/>
                  </a:ext>
                </a:extLst>
              </a:tr>
              <a:tr h="1200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solidFill>
                            <a:schemeClr val="tx1"/>
                          </a:solidFill>
                        </a:rPr>
                        <a:t>محدوده زرد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solidFill>
                            <a:schemeClr val="tx1"/>
                          </a:solidFill>
                        </a:rPr>
                        <a:t>6-4.1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344069"/>
                  </a:ext>
                </a:extLst>
              </a:tr>
              <a:tr h="1200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solidFill>
                            <a:schemeClr val="tx1"/>
                          </a:solidFill>
                        </a:rPr>
                        <a:t>محدود قرمز (باید تحلیل شاخص بگیرد و مداخلات لازم ثبت شود.)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solidFill>
                            <a:schemeClr val="tx1"/>
                          </a:solidFill>
                        </a:rPr>
                        <a:t>4 و کمتر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2615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8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0" t="399" r="-2478" b="4452"/>
          <a:stretch/>
        </p:blipFill>
        <p:spPr>
          <a:xfrm>
            <a:off x="35496" y="-82019"/>
            <a:ext cx="9108504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45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295469"/>
              </p:ext>
            </p:extLst>
          </p:nvPr>
        </p:nvGraphicFramePr>
        <p:xfrm>
          <a:off x="1043608" y="2060848"/>
          <a:ext cx="7095130" cy="1800200"/>
        </p:xfrm>
        <a:graphic>
          <a:graphicData uri="http://schemas.openxmlformats.org/drawingml/2006/table">
            <a:tbl>
              <a:tblPr/>
              <a:tblGrid>
                <a:gridCol w="3547565">
                  <a:extLst>
                    <a:ext uri="{9D8B030D-6E8A-4147-A177-3AD203B41FA5}">
                      <a16:colId xmlns:a16="http://schemas.microsoft.com/office/drawing/2014/main" val="393484821"/>
                    </a:ext>
                  </a:extLst>
                </a:gridCol>
                <a:gridCol w="3547565">
                  <a:extLst>
                    <a:ext uri="{9D8B030D-6E8A-4147-A177-3AD203B41FA5}">
                      <a16:colId xmlns:a16="http://schemas.microsoft.com/office/drawing/2014/main" val="2434711314"/>
                    </a:ext>
                  </a:extLst>
                </a:gridCol>
              </a:tblGrid>
              <a:tr h="619576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90نفر(24 زن و66 مرد)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تعداد کل مرگ میانسالان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4653830"/>
                  </a:ext>
                </a:extLst>
              </a:tr>
              <a:tr h="118062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5نفر</a:t>
                      </a:r>
                    </a:p>
                    <a:p>
                      <a:pPr algn="ctr"/>
                      <a:r>
                        <a:rPr lang="fa-IR" dirty="0" smtClean="0"/>
                        <a:t>2نفر(45و49سال)</a:t>
                      </a:r>
                    </a:p>
                    <a:p>
                      <a:pPr algn="ctr"/>
                      <a:r>
                        <a:rPr lang="fa-IR" dirty="0" smtClean="0"/>
                        <a:t> 1نفر(56سال)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تعداد</a:t>
                      </a:r>
                      <a:r>
                        <a:rPr lang="fa-IR" baseline="0" dirty="0" smtClean="0"/>
                        <a:t> مرگ میانسال با علت سرطان پستان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تعداد مرگ میانسال با علت سرطان سرویکس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تعداد مرگ  میانسال با سرطان تخمدان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8362312"/>
                  </a:ext>
                </a:extLst>
              </a:tr>
            </a:tbl>
          </a:graphicData>
        </a:graphic>
      </p:graphicFrame>
      <p:sp>
        <p:nvSpPr>
          <p:cNvPr id="7" name="Pentagon 6"/>
          <p:cNvSpPr/>
          <p:nvPr/>
        </p:nvSpPr>
        <p:spPr>
          <a:xfrm>
            <a:off x="1619672" y="4149080"/>
            <a:ext cx="5400600" cy="792088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rgbClr val="FF7C80"/>
                </a:solidFill>
              </a:rPr>
              <a:t>سه نفر مرگ به علت سرطان پستان در گروه سنی سالمندان </a:t>
            </a:r>
            <a:endParaRPr lang="en-US" b="1" dirty="0">
              <a:solidFill>
                <a:srgbClr val="FF7C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80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مواد اموزشی موجود در واحد های محیطی: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249796" y="1556792"/>
            <a:ext cx="8856984" cy="482453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</a:rPr>
              <a:t>1.فایل بوکلت میانسالان</a:t>
            </a:r>
          </a:p>
          <a:p>
            <a:pPr algn="ctr" rtl="1"/>
            <a:r>
              <a:rPr lang="fa-IR" dirty="0" smtClean="0">
                <a:solidFill>
                  <a:schemeClr val="tx1"/>
                </a:solidFill>
              </a:rPr>
              <a:t>2. 5جلد شیوه زندگی سالم(کتاب یا فایل)</a:t>
            </a:r>
            <a:endParaRPr lang="en-US" dirty="0" smtClean="0">
              <a:solidFill>
                <a:schemeClr val="tx1"/>
              </a:solidFill>
            </a:endParaRPr>
          </a:p>
          <a:p>
            <a:pPr algn="ctr" rtl="1"/>
            <a:r>
              <a:rPr lang="fa-IR" dirty="0" smtClean="0">
                <a:solidFill>
                  <a:schemeClr val="tx1"/>
                </a:solidFill>
              </a:rPr>
              <a:t>3.فایل یا کتاب </a:t>
            </a:r>
            <a:r>
              <a:rPr lang="en-US" dirty="0" smtClean="0">
                <a:solidFill>
                  <a:schemeClr val="tx1"/>
                </a:solidFill>
              </a:rPr>
              <a:t>HPV</a:t>
            </a:r>
            <a:endParaRPr lang="fa-IR" dirty="0" smtClean="0">
              <a:solidFill>
                <a:schemeClr val="tx1"/>
              </a:solidFill>
            </a:endParaRPr>
          </a:p>
          <a:p>
            <a:pPr algn="ctr" rtl="1"/>
            <a:r>
              <a:rPr lang="fa-IR" dirty="0" smtClean="0">
                <a:solidFill>
                  <a:schemeClr val="tx1"/>
                </a:solidFill>
              </a:rPr>
              <a:t>4.فایل تمرینات بدنی(12فیلم)</a:t>
            </a:r>
          </a:p>
          <a:p>
            <a:pPr algn="ctr" rtl="1"/>
            <a:r>
              <a:rPr lang="fa-IR" dirty="0" smtClean="0">
                <a:solidFill>
                  <a:schemeClr val="tx1"/>
                </a:solidFill>
              </a:rPr>
              <a:t>5.سی دی یا فایل مهارت های عملی ماما و خودمراقبتی درمنزل</a:t>
            </a:r>
          </a:p>
          <a:p>
            <a:pPr algn="ctr" rtl="1"/>
            <a:r>
              <a:rPr lang="fa-IR" dirty="0" smtClean="0">
                <a:solidFill>
                  <a:schemeClr val="tx1"/>
                </a:solidFill>
              </a:rPr>
              <a:t>6.کتاب یائسگی ویژه رابطین سلامت</a:t>
            </a:r>
          </a:p>
          <a:p>
            <a:pPr algn="ctr" rtl="1"/>
            <a:r>
              <a:rPr lang="fa-IR" dirty="0" smtClean="0">
                <a:solidFill>
                  <a:schemeClr val="tx1"/>
                </a:solidFill>
              </a:rPr>
              <a:t>7. جلد دو(</a:t>
            </a:r>
            <a:r>
              <a:rPr lang="fa-IR" dirty="0" smtClean="0">
                <a:solidFill>
                  <a:prstClr val="black"/>
                </a:solidFill>
              </a:rPr>
              <a:t>فعالیت  جسمانی) </a:t>
            </a:r>
            <a:r>
              <a:rPr lang="fa-IR" dirty="0" smtClean="0">
                <a:solidFill>
                  <a:schemeClr val="tx1"/>
                </a:solidFill>
              </a:rPr>
              <a:t> وجلد سوم (مشاوره برای تغییر رفتار) شیوه زندگی سالم</a:t>
            </a:r>
          </a:p>
          <a:p>
            <a:pPr algn="ctr" rtl="1"/>
            <a:r>
              <a:rPr lang="fa-IR" dirty="0" smtClean="0">
                <a:solidFill>
                  <a:schemeClr val="tx1"/>
                </a:solidFill>
              </a:rPr>
              <a:t>8.دستورالعمل های ارسالی</a:t>
            </a:r>
          </a:p>
          <a:p>
            <a:pPr algn="ctr" rtl="1"/>
            <a:r>
              <a:rPr lang="fa-IR" dirty="0" smtClean="0">
                <a:solidFill>
                  <a:schemeClr val="tx1"/>
                </a:solidFill>
              </a:rPr>
              <a:t>9.پکیج شش جلدی خود مراقبتی در </a:t>
            </a:r>
            <a:r>
              <a:rPr lang="fa-IR" dirty="0" smtClean="0">
                <a:solidFill>
                  <a:schemeClr val="tx1"/>
                </a:solidFill>
              </a:rPr>
              <a:t>منزل</a:t>
            </a:r>
            <a:endParaRPr lang="en-US" dirty="0" smtClean="0">
              <a:solidFill>
                <a:schemeClr val="tx1"/>
              </a:solidFill>
            </a:endParaRPr>
          </a:p>
          <a:p>
            <a:pPr algn="ctr" rtl="1"/>
            <a:r>
              <a:rPr lang="en-US" dirty="0" smtClean="0">
                <a:solidFill>
                  <a:schemeClr val="tx1"/>
                </a:solidFill>
              </a:rPr>
              <a:t>10</a:t>
            </a:r>
            <a:r>
              <a:rPr lang="fa-IR" dirty="0" smtClean="0">
                <a:solidFill>
                  <a:schemeClr val="tx1"/>
                </a:solidFill>
              </a:rPr>
              <a:t>.نصب پوستر ورزش در محل اداری</a:t>
            </a:r>
            <a:endParaRPr lang="fa-IR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92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712788" y="315913"/>
            <a:ext cx="7772400" cy="722312"/>
          </a:xfrm>
        </p:spPr>
        <p:txBody>
          <a:bodyPr/>
          <a:lstStyle/>
          <a:p>
            <a:r>
              <a:rPr lang="fa-IR" altLang="en-US" dirty="0" smtClean="0"/>
              <a:t>شاخص طب ایرانی</a:t>
            </a:r>
            <a:endParaRPr lang="en-GB" altLang="en-US" dirty="0" smtClean="0"/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398588" y="1096062"/>
            <a:ext cx="6400800" cy="479425"/>
          </a:xfrm>
        </p:spPr>
        <p:txBody>
          <a:bodyPr/>
          <a:lstStyle/>
          <a:p>
            <a:r>
              <a:rPr lang="fa-IR" altLang="en-US" dirty="0" smtClean="0"/>
              <a:t>در سال 1402</a:t>
            </a:r>
          </a:p>
          <a:p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2671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73956785"/>
              </p:ext>
            </p:extLst>
          </p:nvPr>
        </p:nvGraphicFramePr>
        <p:xfrm>
          <a:off x="251520" y="548680"/>
          <a:ext cx="8424936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45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386195600"/>
              </p:ext>
            </p:extLst>
          </p:nvPr>
        </p:nvGraphicFramePr>
        <p:xfrm>
          <a:off x="0" y="692696"/>
          <a:ext cx="8229600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7268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580316016"/>
              </p:ext>
            </p:extLst>
          </p:nvPr>
        </p:nvGraphicFramePr>
        <p:xfrm>
          <a:off x="195262" y="332656"/>
          <a:ext cx="8753475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6044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5" t="24189" r="4140" b="23378"/>
          <a:stretch/>
        </p:blipFill>
        <p:spPr bwMode="auto">
          <a:xfrm>
            <a:off x="107504" y="280987"/>
            <a:ext cx="8928992" cy="6296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9464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712788" y="315913"/>
            <a:ext cx="7772400" cy="722312"/>
          </a:xfrm>
        </p:spPr>
        <p:txBody>
          <a:bodyPr/>
          <a:lstStyle/>
          <a:p>
            <a:r>
              <a:rPr lang="fa-IR" altLang="en-US" dirty="0" smtClean="0"/>
              <a:t>شاخص های مراقب سلامت/بهورز </a:t>
            </a:r>
            <a:endParaRPr lang="en-GB" altLang="en-US" dirty="0" smtClean="0"/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398588" y="1096062"/>
            <a:ext cx="6400800" cy="479425"/>
          </a:xfrm>
        </p:spPr>
        <p:txBody>
          <a:bodyPr/>
          <a:lstStyle/>
          <a:p>
            <a:r>
              <a:rPr lang="fa-IR" altLang="en-US" dirty="0" smtClean="0"/>
              <a:t>در سال 1402</a:t>
            </a:r>
          </a:p>
          <a:p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59437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579351186"/>
              </p:ext>
            </p:extLst>
          </p:nvPr>
        </p:nvGraphicFramePr>
        <p:xfrm>
          <a:off x="90487" y="260648"/>
          <a:ext cx="8963025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578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115933678"/>
              </p:ext>
            </p:extLst>
          </p:nvPr>
        </p:nvGraphicFramePr>
        <p:xfrm>
          <a:off x="28575" y="260648"/>
          <a:ext cx="9086850" cy="6336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6491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697819268"/>
              </p:ext>
            </p:extLst>
          </p:nvPr>
        </p:nvGraphicFramePr>
        <p:xfrm>
          <a:off x="-128587" y="332656"/>
          <a:ext cx="9401175" cy="5763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3199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406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AF4486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1169</Words>
  <Application>Microsoft Office PowerPoint</Application>
  <PresentationFormat>On-screen Show (4:3)</PresentationFormat>
  <Paragraphs>135</Paragraphs>
  <Slides>38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Arial</vt:lpstr>
      <vt:lpstr>B Nazanin</vt:lpstr>
      <vt:lpstr>B Titr</vt:lpstr>
      <vt:lpstr>Calibri</vt:lpstr>
      <vt:lpstr>Times New Roman</vt:lpstr>
      <vt:lpstr>Office Theme</vt:lpstr>
      <vt:lpstr>جلسه هماهنگی میانسالان و طب ایرانی</vt:lpstr>
      <vt:lpstr>حد انتظار برنامه سلامت میانسالان و طب ایرانی در سال 1403</vt:lpstr>
      <vt:lpstr>PowerPoint Presentation</vt:lpstr>
      <vt:lpstr>PowerPoint Presentation</vt:lpstr>
      <vt:lpstr>PowerPoint Presentation</vt:lpstr>
      <vt:lpstr>شاخص های مراقب سلامت/بهورز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شاخص های مامایی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شاخص های تندرستی</vt:lpstr>
      <vt:lpstr>شاخص های تندرستی شهرستان در سال 1402</vt:lpstr>
      <vt:lpstr>***توجه ***</vt:lpstr>
      <vt:lpstr>**نکته مهم**</vt:lpstr>
      <vt:lpstr>توجه کنید:</vt:lpstr>
      <vt:lpstr>PowerPoint Presentation</vt:lpstr>
      <vt:lpstr>PowerPoint Presentation</vt:lpstr>
      <vt:lpstr>PowerPoint Presentation</vt:lpstr>
      <vt:lpstr>نحوه ارسال آمار: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مواد اموزشی موجود در واحد های محیطی:</vt:lpstr>
      <vt:lpstr>شاخص طب ایرانی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jontypearce</dc:creator>
  <cp:lastModifiedBy>Temp1</cp:lastModifiedBy>
  <cp:revision>49</cp:revision>
  <dcterms:created xsi:type="dcterms:W3CDTF">2011-07-11T11:56:50Z</dcterms:created>
  <dcterms:modified xsi:type="dcterms:W3CDTF">2024-05-29T06:34:07Z</dcterms:modified>
</cp:coreProperties>
</file>