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5" r:id="rId3"/>
    <p:sldMasterId id="2147483698" r:id="rId4"/>
    <p:sldMasterId id="2147483710" r:id="rId5"/>
  </p:sldMasterIdLst>
  <p:notesMasterIdLst>
    <p:notesMasterId r:id="rId65"/>
  </p:notesMasterIdLst>
  <p:sldIdLst>
    <p:sldId id="257" r:id="rId6"/>
    <p:sldId id="295" r:id="rId7"/>
    <p:sldId id="318" r:id="rId8"/>
    <p:sldId id="687" r:id="rId9"/>
    <p:sldId id="335" r:id="rId10"/>
    <p:sldId id="274" r:id="rId11"/>
    <p:sldId id="275" r:id="rId12"/>
    <p:sldId id="276" r:id="rId13"/>
    <p:sldId id="277" r:id="rId14"/>
    <p:sldId id="282" r:id="rId15"/>
    <p:sldId id="283" r:id="rId16"/>
    <p:sldId id="259" r:id="rId17"/>
    <p:sldId id="260" r:id="rId18"/>
    <p:sldId id="272" r:id="rId19"/>
    <p:sldId id="273" r:id="rId20"/>
    <p:sldId id="327" r:id="rId21"/>
    <p:sldId id="293" r:id="rId22"/>
    <p:sldId id="286" r:id="rId23"/>
    <p:sldId id="289" r:id="rId24"/>
    <p:sldId id="1562" r:id="rId25"/>
    <p:sldId id="1563" r:id="rId26"/>
    <p:sldId id="1564" r:id="rId27"/>
    <p:sldId id="305" r:id="rId28"/>
    <p:sldId id="692" r:id="rId29"/>
    <p:sldId id="301" r:id="rId30"/>
    <p:sldId id="288" r:id="rId31"/>
    <p:sldId id="304" r:id="rId32"/>
    <p:sldId id="693" r:id="rId33"/>
    <p:sldId id="337" r:id="rId34"/>
    <p:sldId id="336" r:id="rId35"/>
    <p:sldId id="349" r:id="rId36"/>
    <p:sldId id="691" r:id="rId37"/>
    <p:sldId id="322" r:id="rId38"/>
    <p:sldId id="323" r:id="rId39"/>
    <p:sldId id="324" r:id="rId40"/>
    <p:sldId id="326" r:id="rId41"/>
    <p:sldId id="339" r:id="rId42"/>
    <p:sldId id="331" r:id="rId43"/>
    <p:sldId id="325" r:id="rId44"/>
    <p:sldId id="328" r:id="rId45"/>
    <p:sldId id="338" r:id="rId46"/>
    <p:sldId id="290" r:id="rId47"/>
    <p:sldId id="334" r:id="rId48"/>
    <p:sldId id="292" r:id="rId49"/>
    <p:sldId id="294" r:id="rId50"/>
    <p:sldId id="296" r:id="rId51"/>
    <p:sldId id="298" r:id="rId52"/>
    <p:sldId id="329" r:id="rId53"/>
    <p:sldId id="319" r:id="rId54"/>
    <p:sldId id="320" r:id="rId55"/>
    <p:sldId id="315" r:id="rId56"/>
    <p:sldId id="308" r:id="rId57"/>
    <p:sldId id="278" r:id="rId58"/>
    <p:sldId id="302" r:id="rId59"/>
    <p:sldId id="316" r:id="rId60"/>
    <p:sldId id="333" r:id="rId61"/>
    <p:sldId id="256" r:id="rId62"/>
    <p:sldId id="321" r:id="rId63"/>
    <p:sldId id="317" r:id="rId64"/>
  </p:sldIdLst>
  <p:sldSz cx="12192000" cy="6858000"/>
  <p:notesSz cx="6858000" cy="9144000"/>
  <p:embeddedFontLst>
    <p:embeddedFont>
      <p:font typeface="B Nazanin" panose="00000400000000000000" pitchFamily="2" charset="-78"/>
      <p:regular r:id="rId66"/>
      <p:bold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Century Gothic" panose="020B0502020202020204" pitchFamily="34" charset="0"/>
      <p:regular r:id="rId74"/>
      <p:bold r:id="rId75"/>
      <p:italic r:id="rId76"/>
      <p:boldItalic r:id="rId77"/>
    </p:embeddedFont>
    <p:embeddedFont>
      <p:font typeface="IranNastaliq" panose="02020505000000020003" pitchFamily="18" charset="0"/>
      <p:regular r:id="rId78"/>
    </p:embeddedFont>
    <p:embeddedFont>
      <p:font typeface="Verdana" panose="020B0604030504040204" pitchFamily="34" charset="0"/>
      <p:regular r:id="rId79"/>
      <p:bold r:id="rId80"/>
      <p:italic r:id="rId81"/>
      <p:boldItalic r:id="rId82"/>
    </p:embeddedFont>
    <p:embeddedFont>
      <p:font typeface="Wingdings 3" panose="05040102010807070707" pitchFamily="18" charset="2"/>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sorterViewPr>
    <p:cViewPr>
      <p:scale>
        <a:sx n="100" d="100"/>
        <a:sy n="100" d="100"/>
      </p:scale>
      <p:origin x="0" y="-654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a-I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1395</c:v>
                </c:pt>
                <c:pt idx="1">
                  <c:v>1396</c:v>
                </c:pt>
                <c:pt idx="2">
                  <c:v>1397</c:v>
                </c:pt>
                <c:pt idx="3">
                  <c:v>1398</c:v>
                </c:pt>
                <c:pt idx="4">
                  <c:v>1399</c:v>
                </c:pt>
                <c:pt idx="5">
                  <c:v>1400</c:v>
                </c:pt>
                <c:pt idx="6">
                  <c:v>1401</c:v>
                </c:pt>
                <c:pt idx="7">
                  <c:v>1402</c:v>
                </c:pt>
                <c:pt idx="8">
                  <c:v>1403</c:v>
                </c:pt>
              </c:numCache>
            </c:numRef>
          </c:cat>
          <c:val>
            <c:numRef>
              <c:f>Sheet1!$B$2:$B$10</c:f>
              <c:numCache>
                <c:formatCode>General</c:formatCode>
                <c:ptCount val="9"/>
                <c:pt idx="0">
                  <c:v>8</c:v>
                </c:pt>
                <c:pt idx="1">
                  <c:v>11</c:v>
                </c:pt>
                <c:pt idx="2">
                  <c:v>17</c:v>
                </c:pt>
                <c:pt idx="3">
                  <c:v>11</c:v>
                </c:pt>
                <c:pt idx="4">
                  <c:v>1</c:v>
                </c:pt>
                <c:pt idx="5">
                  <c:v>1</c:v>
                </c:pt>
                <c:pt idx="6">
                  <c:v>11</c:v>
                </c:pt>
                <c:pt idx="7">
                  <c:v>14</c:v>
                </c:pt>
                <c:pt idx="8">
                  <c:v>146</c:v>
                </c:pt>
              </c:numCache>
            </c:numRef>
          </c:val>
          <c:extLst>
            <c:ext xmlns:c16="http://schemas.microsoft.com/office/drawing/2014/chart" uri="{C3380CC4-5D6E-409C-BE32-E72D297353CC}">
              <c16:uniqueId val="{00000000-4535-4649-91FD-DD6EB4B83337}"/>
            </c:ext>
          </c:extLst>
        </c:ser>
        <c:dLbls>
          <c:showLegendKey val="0"/>
          <c:showVal val="0"/>
          <c:showCatName val="0"/>
          <c:showSerName val="0"/>
          <c:showPercent val="0"/>
          <c:showBubbleSize val="0"/>
        </c:dLbls>
        <c:gapWidth val="219"/>
        <c:overlap val="-27"/>
        <c:axId val="1521155520"/>
        <c:axId val="1521160800"/>
      </c:barChart>
      <c:catAx>
        <c:axId val="152115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a-IR"/>
          </a:p>
        </c:txPr>
        <c:crossAx val="1521160800"/>
        <c:crosses val="autoZero"/>
        <c:auto val="1"/>
        <c:lblAlgn val="ctr"/>
        <c:lblOffset val="100"/>
        <c:noMultiLvlLbl val="0"/>
      </c:catAx>
      <c:valAx>
        <c:axId val="152116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a-IR"/>
          </a:p>
        </c:txPr>
        <c:crossAx val="1521155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a-I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B542F-9CC9-4EDE-8B6F-3816E28D5D3D}"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54E5A-FDFE-4108-9A99-56B5BF7A81D8}" type="slidenum">
              <a:rPr lang="en-US" smtClean="0"/>
              <a:t>‹#›</a:t>
            </a:fld>
            <a:endParaRPr lang="en-US"/>
          </a:p>
        </p:txBody>
      </p:sp>
    </p:spTree>
    <p:extLst>
      <p:ext uri="{BB962C8B-B14F-4D97-AF65-F5344CB8AC3E}">
        <p14:creationId xmlns:p14="http://schemas.microsoft.com/office/powerpoint/2010/main" val="228875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D20699-3F44-44FE-A37D-339CEDE07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90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48581"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B Nazanin"/>
            </a:endParaRPr>
          </a:p>
        </p:txBody>
      </p:sp>
      <p:sp>
        <p:nvSpPr>
          <p:cNvPr id="1048582" name="TextBox 5"/>
          <p:cNvSpPr txBox="1"/>
          <p:nvPr userDrawn="1"/>
        </p:nvSpPr>
        <p:spPr>
          <a:xfrm>
            <a:off x="0" y="6150114"/>
            <a:ext cx="12218504" cy="707886"/>
          </a:xfrm>
          <a:prstGeom prst="rect">
            <a:avLst/>
          </a:prstGeom>
          <a:solidFill>
            <a:srgbClr val="4A66AB"/>
          </a:solidFill>
          <a:ln>
            <a:solidFill>
              <a:schemeClr val="accent1"/>
            </a:solidFill>
          </a:ln>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مرکز مدیریت بیماری های واگیر   </a:t>
            </a:r>
            <a:endParaRPr kumimoji="0" lang="en-US"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583" name="Flowchart: Alternate Process 8"/>
          <p:cNvSpPr/>
          <p:nvPr userDrawn="1"/>
        </p:nvSpPr>
        <p:spPr>
          <a:xfrm>
            <a:off x="5474901" y="241539"/>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pic>
        <p:nvPicPr>
          <p:cNvPr id="2097152" name="Picture 12"/>
          <p:cNvPicPr>
            <a:picLocks noChangeAspect="1"/>
          </p:cNvPicPr>
          <p:nvPr userDrawn="1"/>
        </p:nvPicPr>
        <p:blipFill>
          <a:blip r:embed="rId2" cstate="print"/>
          <a:stretch>
            <a:fillRect/>
          </a:stretch>
        </p:blipFill>
        <p:spPr>
          <a:xfrm>
            <a:off x="5474901" y="241539"/>
            <a:ext cx="1527505" cy="1185951"/>
          </a:xfrm>
          <a:prstGeom prst="rect">
            <a:avLst/>
          </a:prstGeom>
        </p:spPr>
      </p:pic>
      <p:sp>
        <p:nvSpPr>
          <p:cNvPr id="1048584"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585" name="Title 1"/>
          <p:cNvSpPr>
            <a:spLocks noGrp="1"/>
          </p:cNvSpPr>
          <p:nvPr>
            <p:ph type="title"/>
          </p:nvPr>
        </p:nvSpPr>
        <p:spPr>
          <a:xfrm>
            <a:off x="1868557" y="2086293"/>
            <a:ext cx="8733182" cy="2976038"/>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defRPr sz="48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Tree>
    <p:extLst>
      <p:ext uri="{BB962C8B-B14F-4D97-AF65-F5344CB8AC3E}">
        <p14:creationId xmlns:p14="http://schemas.microsoft.com/office/powerpoint/2010/main" val="214515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48802" name="Vertical Text Placeholder 2"/>
          <p:cNvSpPr>
            <a:spLocks noGrp="1"/>
          </p:cNvSpPr>
          <p:nvPr>
            <p:ph type="body" orient="vert" idx="1"/>
          </p:nvPr>
        </p:nvSpPr>
        <p:spPr/>
        <p:txBody>
          <a:bodyPr vert="eaVert"/>
          <a:lstStyle>
            <a:lvl1pPr>
              <a:buClr>
                <a:srgbClr val="C00000"/>
              </a:buClr>
              <a:defRPr>
                <a:solidFill>
                  <a:schemeClr val="accent6">
                    <a:lumMod val="50000"/>
                  </a:schemeClr>
                </a:solidFill>
                <a:cs typeface="+mj-cs"/>
              </a:defRPr>
            </a:lvl1pPr>
            <a:lvl2pPr>
              <a:buClr>
                <a:srgbClr val="C00000"/>
              </a:buClr>
              <a:defRPr>
                <a:solidFill>
                  <a:schemeClr val="accent6">
                    <a:lumMod val="50000"/>
                  </a:schemeClr>
                </a:solidFill>
                <a:cs typeface="+mj-cs"/>
              </a:defRPr>
            </a:lvl2pPr>
            <a:lvl3pPr>
              <a:buClr>
                <a:srgbClr val="C00000"/>
              </a:buClr>
              <a:defRPr>
                <a:solidFill>
                  <a:schemeClr val="accent6">
                    <a:lumMod val="50000"/>
                  </a:schemeClr>
                </a:solidFill>
                <a:cs typeface="+mj-cs"/>
              </a:defRPr>
            </a:lvl3pPr>
            <a:lvl4pPr>
              <a:buClr>
                <a:srgbClr val="C00000"/>
              </a:buClr>
              <a:defRPr>
                <a:solidFill>
                  <a:schemeClr val="accent6">
                    <a:lumMod val="50000"/>
                  </a:schemeClr>
                </a:solidFill>
                <a:cs typeface="+mj-cs"/>
              </a:defRPr>
            </a:lvl4pPr>
            <a:lvl5pPr>
              <a:buClr>
                <a:srgbClr val="C00000"/>
              </a:buClr>
              <a:defRPr>
                <a:solidFill>
                  <a:schemeClr val="accent6">
                    <a:lumMod val="50000"/>
                  </a:schemeClr>
                </a:solidFill>
                <a:cs typeface="+mj-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03"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04"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05"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06" name="Flowchart: Alternate Process 6"/>
          <p:cNvSpPr/>
          <p:nvPr userDrawn="1"/>
        </p:nvSpPr>
        <p:spPr>
          <a:xfrm>
            <a:off x="10345111" y="11279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prstClr val="white">
                  <a:lumMod val="95000"/>
                </a:prstClr>
              </a:solidFill>
              <a:effectLst/>
              <a:uLnTx/>
              <a:uFillTx/>
              <a:latin typeface="Calibri Light"/>
              <a:ea typeface="+mn-ea"/>
              <a:cs typeface="B Nazanin" panose="00000400000000000000" pitchFamily="2" charset="-78"/>
            </a:endParaRPr>
          </a:p>
        </p:txBody>
      </p:sp>
      <p:sp>
        <p:nvSpPr>
          <p:cNvPr id="1048807" name="TextBox 9"/>
          <p:cNvSpPr txBox="1"/>
          <p:nvPr userDrawn="1"/>
        </p:nvSpPr>
        <p:spPr>
          <a:xfrm>
            <a:off x="0" y="6227058"/>
            <a:ext cx="12192000" cy="630942"/>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808"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809"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283" name="Picture 12"/>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414519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48785" name="Vertical Text Placeholder 2"/>
          <p:cNvSpPr>
            <a:spLocks noGrp="1"/>
          </p:cNvSpPr>
          <p:nvPr>
            <p:ph type="body" orient="vert" idx="1"/>
          </p:nvPr>
        </p:nvSpPr>
        <p:spPr>
          <a:xfrm>
            <a:off x="838200" y="365125"/>
            <a:ext cx="7734300" cy="5811838"/>
          </a:xfrm>
        </p:spPr>
        <p:txBody>
          <a:bodyPr vert="eaVert"/>
          <a:lstStyle>
            <a:lvl1pPr>
              <a:buClr>
                <a:srgbClr val="C00000"/>
              </a:buClr>
              <a:defRPr>
                <a:solidFill>
                  <a:schemeClr val="accent6">
                    <a:lumMod val="50000"/>
                  </a:schemeClr>
                </a:solidFill>
              </a:defRPr>
            </a:lvl1pPr>
            <a:lvl2pPr>
              <a:buClr>
                <a:srgbClr val="C00000"/>
              </a:buClr>
              <a:defRPr>
                <a:solidFill>
                  <a:schemeClr val="accent6">
                    <a:lumMod val="50000"/>
                  </a:schemeClr>
                </a:solidFill>
              </a:defRPr>
            </a:lvl2pPr>
            <a:lvl3pPr>
              <a:buClr>
                <a:srgbClr val="C00000"/>
              </a:buClr>
              <a:defRPr>
                <a:solidFill>
                  <a:schemeClr val="accent6">
                    <a:lumMod val="50000"/>
                  </a:schemeClr>
                </a:solidFill>
              </a:defRPr>
            </a:lvl3pPr>
            <a:lvl4pPr>
              <a:buClr>
                <a:srgbClr val="C00000"/>
              </a:buClr>
              <a:defRPr>
                <a:solidFill>
                  <a:schemeClr val="accent6">
                    <a:lumMod val="50000"/>
                  </a:schemeClr>
                </a:solidFill>
              </a:defRPr>
            </a:lvl4pPr>
            <a:lvl5pPr>
              <a:buClr>
                <a:srgbClr val="C00000"/>
              </a:buClr>
              <a:defRPr>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786"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87"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88"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89" name="Flowchart: Alternate Process 6"/>
          <p:cNvSpPr/>
          <p:nvPr userDrawn="1"/>
        </p:nvSpPr>
        <p:spPr>
          <a:xfrm rot="5400000">
            <a:off x="9626761" y="4156627"/>
            <a:ext cx="1140761" cy="2899914"/>
          </a:xfrm>
          <a:prstGeom prst="flowChartAlternateProcess">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lumMod val="95000"/>
                </a:prstClr>
              </a:solidFill>
              <a:effectLst/>
              <a:uLnTx/>
              <a:uFillTx/>
              <a:latin typeface="Calibri Light"/>
              <a:ea typeface="+mn-ea"/>
              <a:cs typeface="B Nazanin" panose="00000400000000000000" pitchFamily="2" charset="-78"/>
            </a:endParaRPr>
          </a:p>
        </p:txBody>
      </p:sp>
      <p:sp>
        <p:nvSpPr>
          <p:cNvPr id="1048790" name="TextBox 11"/>
          <p:cNvSpPr txBox="1"/>
          <p:nvPr userDrawn="1"/>
        </p:nvSpPr>
        <p:spPr>
          <a:xfrm>
            <a:off x="0" y="6227058"/>
            <a:ext cx="12192000" cy="630942"/>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a:t>
            </a:r>
            <a:endParaRPr kumimoji="0" lang="en-US"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791" name="Footer Placeholder 4"/>
          <p:cNvSpPr txBox="1"/>
          <p:nvPr userDrawn="1"/>
        </p:nvSpPr>
        <p:spPr>
          <a:xfrm>
            <a:off x="111135" y="6373303"/>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792" name="Title 1"/>
          <p:cNvSpPr>
            <a:spLocks noGrp="1"/>
          </p:cNvSpPr>
          <p:nvPr>
            <p:ph type="title"/>
          </p:nvPr>
        </p:nvSpPr>
        <p:spPr>
          <a:xfrm rot="5400000">
            <a:off x="7877501" y="1069968"/>
            <a:ext cx="4639701" cy="2934001"/>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lvl1pPr algn="ct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pic>
        <p:nvPicPr>
          <p:cNvPr id="2097281" name="Picture 10"/>
          <p:cNvPicPr>
            <a:picLocks noChangeAspect="1"/>
          </p:cNvPicPr>
          <p:nvPr userDrawn="1"/>
        </p:nvPicPr>
        <p:blipFill>
          <a:blip r:embed="rId2"/>
          <a:stretch>
            <a:fillRect/>
          </a:stretch>
        </p:blipFill>
        <p:spPr>
          <a:xfrm>
            <a:off x="9621078" y="5060846"/>
            <a:ext cx="1243520" cy="1101565"/>
          </a:xfrm>
          <a:prstGeom prst="rect">
            <a:avLst/>
          </a:prstGeom>
        </p:spPr>
      </p:pic>
    </p:spTree>
    <p:extLst>
      <p:ext uri="{BB962C8B-B14F-4D97-AF65-F5344CB8AC3E}">
        <p14:creationId xmlns:p14="http://schemas.microsoft.com/office/powerpoint/2010/main" val="4268342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72BD0A-1A1E-49A4-802A-5A72D9400D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DD7E1-ED51-4CF8-8B2E-5BD660432C3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Tree>
    <p:extLst>
      <p:ext uri="{BB962C8B-B14F-4D97-AF65-F5344CB8AC3E}">
        <p14:creationId xmlns:p14="http://schemas.microsoft.com/office/powerpoint/2010/main" val="3385870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04044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6016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734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6831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17436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29927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9482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48587" name="Content Placeholder 2"/>
          <p:cNvSpPr>
            <a:spLocks noGrp="1"/>
          </p:cNvSpPr>
          <p:nvPr>
            <p:ph idx="1"/>
          </p:nvPr>
        </p:nvSpPr>
        <p:spPr>
          <a:xfrm>
            <a:off x="295550" y="1661361"/>
            <a:ext cx="11587595" cy="4549738"/>
          </a:xfrm>
        </p:spPr>
        <p:txBody>
          <a:bodyPr/>
          <a:lstStyle>
            <a:lvl1pPr algn="r" rtl="1">
              <a:buClr>
                <a:srgbClr val="C00000"/>
              </a:buClr>
              <a:defRPr>
                <a:solidFill>
                  <a:schemeClr val="accent6">
                    <a:lumMod val="50000"/>
                  </a:schemeClr>
                </a:solidFill>
                <a:cs typeface="B Nazanin" panose="00000400000000000000" pitchFamily="2" charset="-78"/>
              </a:defRPr>
            </a:lvl1pPr>
            <a:lvl2pPr algn="r" rtl="1">
              <a:buClr>
                <a:srgbClr val="C00000"/>
              </a:buClr>
              <a:defRPr>
                <a:solidFill>
                  <a:schemeClr val="accent6">
                    <a:lumMod val="50000"/>
                  </a:schemeClr>
                </a:solidFill>
                <a:cs typeface="B Nazanin" panose="00000400000000000000" pitchFamily="2" charset="-78"/>
              </a:defRPr>
            </a:lvl2pPr>
            <a:lvl3pPr algn="r" rtl="1">
              <a:buClr>
                <a:srgbClr val="C00000"/>
              </a:buClr>
              <a:defRPr>
                <a:solidFill>
                  <a:schemeClr val="accent6">
                    <a:lumMod val="50000"/>
                  </a:schemeClr>
                </a:solidFill>
                <a:cs typeface="B Nazanin" panose="00000400000000000000" pitchFamily="2" charset="-78"/>
              </a:defRPr>
            </a:lvl3pPr>
            <a:lvl4pPr algn="r" rtl="1">
              <a:buClr>
                <a:srgbClr val="C00000"/>
              </a:buClr>
              <a:defRPr>
                <a:solidFill>
                  <a:schemeClr val="accent6">
                    <a:lumMod val="50000"/>
                  </a:schemeClr>
                </a:solidFill>
                <a:cs typeface="B Nazanin" panose="00000400000000000000" pitchFamily="2" charset="-78"/>
              </a:defRPr>
            </a:lvl4pPr>
            <a:lvl5pPr algn="r" rtl="1">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588"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589"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590" name="Flowchart: Alternate Process 8"/>
          <p:cNvSpPr/>
          <p:nvPr userDrawn="1"/>
        </p:nvSpPr>
        <p:spPr>
          <a:xfrm>
            <a:off x="10345111" y="124925"/>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sp>
        <p:nvSpPr>
          <p:cNvPr id="1048591" name="TextBox 6"/>
          <p:cNvSpPr txBox="1"/>
          <p:nvPr userDrawn="1"/>
        </p:nvSpPr>
        <p:spPr>
          <a:xfrm>
            <a:off x="0" y="6271786"/>
            <a:ext cx="12192000" cy="553998"/>
          </a:xfrm>
          <a:prstGeom prst="rect">
            <a:avLst/>
          </a:prstGeom>
          <a:solidFill>
            <a:srgbClr val="4A66AB"/>
          </a:solidFill>
        </p:spPr>
        <p:txBody>
          <a:bodyPr wrap="square" rtlCol="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fa-IR" sz="2000" b="0" i="0" u="none" strike="noStrike" kern="1200" cap="none" spc="0" normalizeH="0" baseline="0" noProof="0">
                <a:ln>
                  <a:noFill/>
                </a:ln>
                <a:solidFill>
                  <a:prstClr val="white"/>
                </a:solidFill>
                <a:effectLst/>
                <a:uLnTx/>
                <a:uFillTx/>
                <a:latin typeface="IranNastaliq" panose="02000503000000020003" pitchFamily="2" charset="0"/>
                <a:ea typeface="+mn-ea"/>
                <a:cs typeface="IranNastaliq" panose="02000503000000020003" pitchFamily="2" charset="0"/>
              </a:rPr>
              <a:t>مرکز مدیریت بیماری های واگیر</a:t>
            </a:r>
            <a:endParaRPr kumimoji="0" lang="en-US" sz="20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592"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593" name="Title 1"/>
          <p:cNvSpPr>
            <a:spLocks noGrp="1"/>
          </p:cNvSpPr>
          <p:nvPr>
            <p:ph type="title"/>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effectLst/>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153" name="Picture 1"/>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2425822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29294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8798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1176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08077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48581" name="Footer Placeholder 4"/>
          <p:cNvSpPr>
            <a:spLocks noGrp="1"/>
          </p:cNvSpPr>
          <p:nvPr>
            <p:ph type="ftr" sz="quarter" idx="11"/>
          </p:nvPr>
        </p:nvSpPr>
        <p:spPr/>
        <p:txBody>
          <a:bodyPr/>
          <a:lstStyle/>
          <a:p>
            <a:endParaRPr lang="en-US" dirty="0"/>
          </a:p>
        </p:txBody>
      </p:sp>
      <p:sp>
        <p:nvSpPr>
          <p:cNvPr id="1048582" name="TextBox 5"/>
          <p:cNvSpPr txBox="1"/>
          <p:nvPr userDrawn="1"/>
        </p:nvSpPr>
        <p:spPr>
          <a:xfrm>
            <a:off x="0" y="6150114"/>
            <a:ext cx="12218504" cy="707886"/>
          </a:xfrm>
          <a:prstGeom prst="rect">
            <a:avLst/>
          </a:prstGeom>
          <a:solidFill>
            <a:srgbClr val="4A66AB"/>
          </a:solidFill>
          <a:ln>
            <a:solidFill>
              <a:schemeClr val="accent1"/>
            </a:solidFill>
          </a:ln>
        </p:spPr>
        <p:txBody>
          <a:bodyPr wrap="square" rtlCol="0">
            <a:spAutoFit/>
          </a:bodyPr>
          <a:lstStyle/>
          <a:p>
            <a:pPr algn="r">
              <a:lnSpc>
                <a:spcPct val="200000"/>
              </a:lnSpc>
            </a:pPr>
            <a:r>
              <a:rPr lang="fa-IR" sz="2000" dirty="0">
                <a:solidFill>
                  <a:schemeClr val="bg1"/>
                </a:solidFill>
                <a:latin typeface="IranNastaliq" panose="02000503000000020003" pitchFamily="2" charset="0"/>
                <a:cs typeface="IranNastaliq" panose="02000503000000020003" pitchFamily="2" charset="0"/>
              </a:rPr>
              <a:t>        مرکز</a:t>
            </a:r>
            <a:r>
              <a:rPr lang="fa-IR" sz="2000" baseline="0" dirty="0">
                <a:solidFill>
                  <a:schemeClr val="bg1"/>
                </a:solidFill>
                <a:latin typeface="IranNastaliq" panose="02000503000000020003" pitchFamily="2" charset="0"/>
                <a:cs typeface="IranNastaliq" panose="02000503000000020003" pitchFamily="2" charset="0"/>
              </a:rPr>
              <a:t> مدیریت بیماری های واگیر   </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048583" name="Flowchart: Alternate Process 8"/>
          <p:cNvSpPr/>
          <p:nvPr userDrawn="1"/>
        </p:nvSpPr>
        <p:spPr>
          <a:xfrm>
            <a:off x="5474901" y="241539"/>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pic>
        <p:nvPicPr>
          <p:cNvPr id="2097152" name="Picture 12"/>
          <p:cNvPicPr>
            <a:picLocks noChangeAspect="1"/>
          </p:cNvPicPr>
          <p:nvPr userDrawn="1"/>
        </p:nvPicPr>
        <p:blipFill>
          <a:blip r:embed="rId2" cstate="print"/>
          <a:stretch>
            <a:fillRect/>
          </a:stretch>
        </p:blipFill>
        <p:spPr>
          <a:xfrm>
            <a:off x="5474901" y="241539"/>
            <a:ext cx="1527505" cy="1185951"/>
          </a:xfrm>
          <a:prstGeom prst="rect">
            <a:avLst/>
          </a:prstGeom>
        </p:spPr>
      </p:pic>
      <p:sp>
        <p:nvSpPr>
          <p:cNvPr id="1048584"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585" name="Title 1"/>
          <p:cNvSpPr>
            <a:spLocks noGrp="1"/>
          </p:cNvSpPr>
          <p:nvPr>
            <p:ph type="title"/>
          </p:nvPr>
        </p:nvSpPr>
        <p:spPr>
          <a:xfrm>
            <a:off x="1868557" y="2086293"/>
            <a:ext cx="8733182" cy="2976038"/>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defRPr sz="48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Tree>
    <p:extLst>
      <p:ext uri="{BB962C8B-B14F-4D97-AF65-F5344CB8AC3E}">
        <p14:creationId xmlns:p14="http://schemas.microsoft.com/office/powerpoint/2010/main" val="171494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48587" name="Content Placeholder 2"/>
          <p:cNvSpPr>
            <a:spLocks noGrp="1"/>
          </p:cNvSpPr>
          <p:nvPr>
            <p:ph idx="1"/>
          </p:nvPr>
        </p:nvSpPr>
        <p:spPr>
          <a:xfrm>
            <a:off x="295550" y="1661361"/>
            <a:ext cx="11587595" cy="4549738"/>
          </a:xfrm>
        </p:spPr>
        <p:txBody>
          <a:bodyPr/>
          <a:lstStyle>
            <a:lvl1pPr algn="r" rtl="1">
              <a:buClr>
                <a:srgbClr val="C00000"/>
              </a:buClr>
              <a:defRPr>
                <a:solidFill>
                  <a:schemeClr val="accent6">
                    <a:lumMod val="50000"/>
                  </a:schemeClr>
                </a:solidFill>
                <a:cs typeface="B Nazanin" panose="00000400000000000000" pitchFamily="2" charset="-78"/>
              </a:defRPr>
            </a:lvl1pPr>
            <a:lvl2pPr algn="r" rtl="1">
              <a:buClr>
                <a:srgbClr val="C00000"/>
              </a:buClr>
              <a:defRPr>
                <a:solidFill>
                  <a:schemeClr val="accent6">
                    <a:lumMod val="50000"/>
                  </a:schemeClr>
                </a:solidFill>
                <a:cs typeface="B Nazanin" panose="00000400000000000000" pitchFamily="2" charset="-78"/>
              </a:defRPr>
            </a:lvl2pPr>
            <a:lvl3pPr algn="r" rtl="1">
              <a:buClr>
                <a:srgbClr val="C00000"/>
              </a:buClr>
              <a:defRPr>
                <a:solidFill>
                  <a:schemeClr val="accent6">
                    <a:lumMod val="50000"/>
                  </a:schemeClr>
                </a:solidFill>
                <a:cs typeface="B Nazanin" panose="00000400000000000000" pitchFamily="2" charset="-78"/>
              </a:defRPr>
            </a:lvl3pPr>
            <a:lvl4pPr algn="r" rtl="1">
              <a:buClr>
                <a:srgbClr val="C00000"/>
              </a:buClr>
              <a:defRPr>
                <a:solidFill>
                  <a:schemeClr val="accent6">
                    <a:lumMod val="50000"/>
                  </a:schemeClr>
                </a:solidFill>
                <a:cs typeface="B Nazanin" panose="00000400000000000000" pitchFamily="2" charset="-78"/>
              </a:defRPr>
            </a:lvl4pPr>
            <a:lvl5pPr algn="r" rtl="1">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588" name="Date Placeholder 3"/>
          <p:cNvSpPr>
            <a:spLocks noGrp="1"/>
          </p:cNvSpPr>
          <p:nvPr>
            <p:ph type="dt" sz="half" idx="10"/>
          </p:nvPr>
        </p:nvSpPr>
        <p:spPr/>
        <p:txBody>
          <a:bodyPr/>
          <a:lstStyle/>
          <a:p>
            <a:fld id="{77DDB53A-65B5-44B0-B1D1-61130CD6100C}" type="datetimeFigureOut">
              <a:rPr lang="en-US" smtClean="0"/>
              <a:t>7/10/2024</a:t>
            </a:fld>
            <a:endParaRPr lang="en-US"/>
          </a:p>
        </p:txBody>
      </p:sp>
      <p:sp>
        <p:nvSpPr>
          <p:cNvPr id="1048589"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1048590" name="Flowchart: Alternate Process 8"/>
          <p:cNvSpPr/>
          <p:nvPr userDrawn="1"/>
        </p:nvSpPr>
        <p:spPr>
          <a:xfrm>
            <a:off x="10345111" y="124925"/>
            <a:ext cx="1512047" cy="1325563"/>
          </a:xfrm>
          <a:prstGeom prst="flowChartAlternateProcess">
            <a:avLst/>
          </a:prstGeom>
          <a:solidFill>
            <a:srgbClr val="4A66A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1048591" name="TextBox 6"/>
          <p:cNvSpPr txBox="1"/>
          <p:nvPr userDrawn="1"/>
        </p:nvSpPr>
        <p:spPr>
          <a:xfrm>
            <a:off x="0" y="6271786"/>
            <a:ext cx="12192000" cy="553998"/>
          </a:xfrm>
          <a:prstGeom prst="rect">
            <a:avLst/>
          </a:prstGeom>
          <a:solidFill>
            <a:srgbClr val="4A66AB"/>
          </a:solidFill>
        </p:spPr>
        <p:txBody>
          <a:bodyPr wrap="square" rtlCol="0">
            <a:spAutoFit/>
          </a:bodyPr>
          <a:lstStyle/>
          <a:p>
            <a:pPr algn="r">
              <a:lnSpc>
                <a:spcPct val="150000"/>
              </a:lnSpc>
            </a:pPr>
            <a:r>
              <a:rPr lang="fa-IR" sz="2000">
                <a:solidFill>
                  <a:schemeClr val="bg1"/>
                </a:solidFill>
                <a:latin typeface="IranNastaliq" panose="02000503000000020003" pitchFamily="2" charset="0"/>
                <a:cs typeface="IranNastaliq" panose="02000503000000020003" pitchFamily="2" charset="0"/>
              </a:rPr>
              <a:t>مرکز</a:t>
            </a:r>
            <a:r>
              <a:rPr lang="fa-IR" sz="2000" baseline="0">
                <a:solidFill>
                  <a:schemeClr val="bg1"/>
                </a:solidFill>
                <a:latin typeface="IranNastaliq" panose="02000503000000020003" pitchFamily="2" charset="0"/>
                <a:cs typeface="IranNastaliq" panose="02000503000000020003" pitchFamily="2" charset="0"/>
              </a:rPr>
              <a:t> مدیریت بیماری های واگیر</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048592"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593" name="Title 1"/>
          <p:cNvSpPr>
            <a:spLocks noGrp="1"/>
          </p:cNvSpPr>
          <p:nvPr>
            <p:ph type="title"/>
          </p:nvPr>
        </p:nvSpPr>
        <p:spPr>
          <a:xfrm>
            <a:off x="269563" y="124925"/>
            <a:ext cx="9922806" cy="1325563"/>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effectLst/>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153" name="Picture 1"/>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3477527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10" name="Title 1"/>
          <p:cNvSpPr>
            <a:spLocks noGrp="1"/>
          </p:cNvSpPr>
          <p:nvPr>
            <p:ph type="title"/>
          </p:nvPr>
        </p:nvSpPr>
        <p:spPr>
          <a:xfrm>
            <a:off x="831850" y="1829006"/>
            <a:ext cx="10515600" cy="2852737"/>
          </a:xfrm>
          <a:prstGeom prst="roundRect">
            <a:avLst/>
          </a:prstGeom>
        </p:spPr>
        <p:txBody>
          <a:bodyPr anchor="ctr"/>
          <a:lstStyle>
            <a:lvl1pPr>
              <a:defRPr sz="6000" b="1">
                <a:solidFill>
                  <a:schemeClr val="accent6">
                    <a:lumMod val="50000"/>
                  </a:schemeClr>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
        <p:nvSpPr>
          <p:cNvPr id="1048811" name="Text Placeholder 2"/>
          <p:cNvSpPr>
            <a:spLocks noGrp="1"/>
          </p:cNvSpPr>
          <p:nvPr>
            <p:ph type="body" idx="1"/>
          </p:nvPr>
        </p:nvSpPr>
        <p:spPr>
          <a:xfrm>
            <a:off x="838200" y="4681743"/>
            <a:ext cx="10515600" cy="1500187"/>
          </a:xfrm>
          <a:prstGeom prst="roundRect">
            <a:avLst/>
          </a:prstGeom>
        </p:spPr>
        <p:txBody>
          <a:bodyPr/>
          <a:lstStyle>
            <a:lvl1pPr marL="0" indent="0">
              <a:buNone/>
              <a:defRPr sz="2400">
                <a:solidFill>
                  <a:srgbClr val="C34949"/>
                </a:solidFill>
                <a:cs typeface="B Nazanin" panose="00000400000000000000" pitchFamily="2" charset="-7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48812" name="Date Placeholder 3"/>
          <p:cNvSpPr>
            <a:spLocks noGrp="1"/>
          </p:cNvSpPr>
          <p:nvPr>
            <p:ph type="dt" sz="half" idx="10"/>
          </p:nvPr>
        </p:nvSpPr>
        <p:spPr/>
        <p:txBody>
          <a:bodyPr/>
          <a:lstStyle/>
          <a:p>
            <a:fld id="{77DDB53A-65B5-44B0-B1D1-61130CD6100C}" type="datetimeFigureOut">
              <a:rPr lang="en-US" smtClean="0"/>
              <a:t>7/10/2024</a:t>
            </a:fld>
            <a:endParaRPr lang="en-US"/>
          </a:p>
        </p:txBody>
      </p:sp>
      <p:sp>
        <p:nvSpPr>
          <p:cNvPr id="1048813" name="Footer Placeholder 4"/>
          <p:cNvSpPr>
            <a:spLocks noGrp="1"/>
          </p:cNvSpPr>
          <p:nvPr>
            <p:ph type="ftr" sz="quarter" idx="11"/>
          </p:nvPr>
        </p:nvSpPr>
        <p:spPr/>
        <p:txBody>
          <a:bodyPr/>
          <a:lstStyle/>
          <a:p>
            <a:endParaRPr lang="en-US"/>
          </a:p>
        </p:txBody>
      </p:sp>
      <p:sp>
        <p:nvSpPr>
          <p:cNvPr id="1048814"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1048815" name="TextBox 6"/>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مرکز</a:t>
            </a:r>
            <a:r>
              <a:rPr lang="fa-IR" sz="1800" baseline="0" dirty="0">
                <a:solidFill>
                  <a:schemeClr val="bg1"/>
                </a:solidFill>
                <a:latin typeface="IranNastaliq" panose="02000503000000020003" pitchFamily="2" charset="0"/>
                <a:cs typeface="IranNastaliq" panose="02000503000000020003" pitchFamily="2" charset="0"/>
              </a:rPr>
              <a:t> مدیریت بیماری های واگیر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048816" name="Footer Placeholder 4"/>
          <p:cNvSpPr txBox="1"/>
          <p:nvPr userDrawn="1"/>
        </p:nvSpPr>
        <p:spPr>
          <a:xfrm>
            <a:off x="111135" y="6356350"/>
            <a:ext cx="2735582" cy="38116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817" name="Flowchart: Alternate Process 8"/>
          <p:cNvSpPr/>
          <p:nvPr userDrawn="1"/>
        </p:nvSpPr>
        <p:spPr>
          <a:xfrm>
            <a:off x="5329129" y="135523"/>
            <a:ext cx="1512047" cy="1325563"/>
          </a:xfrm>
          <a:prstGeom prst="flowChartAlternateProcess">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r" rtl="1">
              <a:lnSpc>
                <a:spcPct val="90000"/>
              </a:lnSpc>
              <a:spcBef>
                <a:spcPct val="0"/>
              </a:spcBef>
            </a:pPr>
            <a:endParaRPr lang="en-US" dirty="0"/>
          </a:p>
        </p:txBody>
      </p:sp>
      <p:pic>
        <p:nvPicPr>
          <p:cNvPr id="2097284" name="Picture 9"/>
          <p:cNvPicPr>
            <a:picLocks noChangeAspect="1"/>
          </p:cNvPicPr>
          <p:nvPr userDrawn="1"/>
        </p:nvPicPr>
        <p:blipFill>
          <a:blip r:embed="rId2" cstate="print"/>
          <a:stretch>
            <a:fillRect/>
          </a:stretch>
        </p:blipFill>
        <p:spPr>
          <a:xfrm>
            <a:off x="5321653" y="233818"/>
            <a:ext cx="1527505" cy="1185951"/>
          </a:xfrm>
          <a:prstGeom prst="rect">
            <a:avLst/>
          </a:prstGeom>
        </p:spPr>
      </p:pic>
    </p:spTree>
    <p:extLst>
      <p:ext uri="{BB962C8B-B14F-4D97-AF65-F5344CB8AC3E}">
        <p14:creationId xmlns:p14="http://schemas.microsoft.com/office/powerpoint/2010/main" val="3453657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48682" name="Content Placeholder 2"/>
          <p:cNvSpPr>
            <a:spLocks noGrp="1"/>
          </p:cNvSpPr>
          <p:nvPr>
            <p:ph sz="half" idx="1" hasCustomPrompt="1"/>
          </p:nvPr>
        </p:nvSpPr>
        <p:spPr>
          <a:xfrm>
            <a:off x="838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683" name="Content Placeholder 3"/>
          <p:cNvSpPr>
            <a:spLocks noGrp="1"/>
          </p:cNvSpPr>
          <p:nvPr>
            <p:ph sz="half" idx="2"/>
          </p:nvPr>
        </p:nvSpPr>
        <p:spPr>
          <a:xfrm>
            <a:off x="6172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684" name="Date Placeholder 4"/>
          <p:cNvSpPr>
            <a:spLocks noGrp="1"/>
          </p:cNvSpPr>
          <p:nvPr>
            <p:ph type="dt" sz="half" idx="10"/>
          </p:nvPr>
        </p:nvSpPr>
        <p:spPr/>
        <p:txBody>
          <a:bodyPr/>
          <a:lstStyle/>
          <a:p>
            <a:fld id="{77DDB53A-65B5-44B0-B1D1-61130CD6100C}" type="datetimeFigureOut">
              <a:rPr lang="en-US" smtClean="0"/>
              <a:t>7/10/2024</a:t>
            </a:fld>
            <a:endParaRPr lang="en-US"/>
          </a:p>
        </p:txBody>
      </p:sp>
      <p:sp>
        <p:nvSpPr>
          <p:cNvPr id="1048685" name="Footer Placeholder 5"/>
          <p:cNvSpPr>
            <a:spLocks noGrp="1"/>
          </p:cNvSpPr>
          <p:nvPr>
            <p:ph type="ftr" sz="quarter" idx="11"/>
          </p:nvPr>
        </p:nvSpPr>
        <p:spPr/>
        <p:txBody>
          <a:bodyPr/>
          <a:lstStyle/>
          <a:p>
            <a:endParaRPr lang="en-US"/>
          </a:p>
        </p:txBody>
      </p:sp>
      <p:sp>
        <p:nvSpPr>
          <p:cNvPr id="1048686"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48687" name="TextBox 9"/>
          <p:cNvSpPr txBox="1"/>
          <p:nvPr userDrawn="1"/>
        </p:nvSpPr>
        <p:spPr>
          <a:xfrm>
            <a:off x="0" y="6293318"/>
            <a:ext cx="12192000" cy="624839"/>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048688"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689" name="Title 1"/>
          <p:cNvSpPr>
            <a:spLocks noGrp="1"/>
          </p:cNvSpPr>
          <p:nvPr>
            <p:ph type="title"/>
          </p:nvPr>
        </p:nvSpPr>
        <p:spPr>
          <a:xfrm>
            <a:off x="269563" y="154181"/>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mj-cs"/>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048690" name="Flowchart: Alternate Process 13"/>
          <p:cNvSpPr/>
          <p:nvPr userDrawn="1"/>
        </p:nvSpPr>
        <p:spPr>
          <a:xfrm>
            <a:off x="10345111" y="12492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pic>
        <p:nvPicPr>
          <p:cNvPr id="2097180" name="Picture 16"/>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4234739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48818" name="Text Placeholder 2"/>
          <p:cNvSpPr>
            <a:spLocks noGrp="1"/>
          </p:cNvSpPr>
          <p:nvPr>
            <p:ph type="body" idx="1"/>
          </p:nvPr>
        </p:nvSpPr>
        <p:spPr>
          <a:xfrm>
            <a:off x="839788" y="1681163"/>
            <a:ext cx="5157787"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48819" name="Content Placeholder 3"/>
          <p:cNvSpPr>
            <a:spLocks noGrp="1"/>
          </p:cNvSpPr>
          <p:nvPr>
            <p:ph sz="half" idx="2"/>
          </p:nvPr>
        </p:nvSpPr>
        <p:spPr>
          <a:xfrm>
            <a:off x="839788" y="2505075"/>
            <a:ext cx="5157787"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0"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48821" name="Content Placeholder 5"/>
          <p:cNvSpPr>
            <a:spLocks noGrp="1"/>
          </p:cNvSpPr>
          <p:nvPr>
            <p:ph sz="quarter" idx="4"/>
          </p:nvPr>
        </p:nvSpPr>
        <p:spPr>
          <a:xfrm>
            <a:off x="6172200" y="2505075"/>
            <a:ext cx="5183188"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2" name="Date Placeholder 6"/>
          <p:cNvSpPr>
            <a:spLocks noGrp="1"/>
          </p:cNvSpPr>
          <p:nvPr>
            <p:ph type="dt" sz="half" idx="10"/>
          </p:nvPr>
        </p:nvSpPr>
        <p:spPr/>
        <p:txBody>
          <a:bodyPr/>
          <a:lstStyle/>
          <a:p>
            <a:fld id="{77DDB53A-65B5-44B0-B1D1-61130CD6100C}" type="datetimeFigureOut">
              <a:rPr lang="en-US" smtClean="0"/>
              <a:t>7/10/2024</a:t>
            </a:fld>
            <a:endParaRPr lang="en-US"/>
          </a:p>
        </p:txBody>
      </p:sp>
      <p:sp>
        <p:nvSpPr>
          <p:cNvPr id="1048823" name="Footer Placeholder 7"/>
          <p:cNvSpPr>
            <a:spLocks noGrp="1"/>
          </p:cNvSpPr>
          <p:nvPr>
            <p:ph type="ftr" sz="quarter" idx="11"/>
          </p:nvPr>
        </p:nvSpPr>
        <p:spPr/>
        <p:txBody>
          <a:bodyPr/>
          <a:lstStyle/>
          <a:p>
            <a:endParaRPr lang="en-US"/>
          </a:p>
        </p:txBody>
      </p:sp>
      <p:sp>
        <p:nvSpPr>
          <p:cNvPr id="1048824" name="Slide Number Placeholder 8"/>
          <p:cNvSpPr>
            <a:spLocks noGrp="1"/>
          </p:cNvSpPr>
          <p:nvPr>
            <p:ph type="sldNum" sz="quarter" idx="12"/>
          </p:nvPr>
        </p:nvSpPr>
        <p:spPr/>
        <p:txBody>
          <a:bodyPr/>
          <a:lstStyle/>
          <a:p>
            <a:fld id="{927FC9A7-90EF-4829-A3B1-C268C46BA0D9}" type="slidenum">
              <a:rPr lang="en-US" smtClean="0"/>
              <a:t>‹#›</a:t>
            </a:fld>
            <a:endParaRPr lang="en-US"/>
          </a:p>
        </p:txBody>
      </p:sp>
      <p:sp>
        <p:nvSpPr>
          <p:cNvPr id="1048825" name="Flowchart: Alternate Process 9"/>
          <p:cNvSpPr/>
          <p:nvPr userDrawn="1"/>
        </p:nvSpPr>
        <p:spPr>
          <a:xfrm>
            <a:off x="10345111" y="14730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048826" name="Title 1"/>
          <p:cNvSpPr>
            <a:spLocks noGrp="1"/>
          </p:cNvSpPr>
          <p:nvPr>
            <p:ph type="title"/>
          </p:nvPr>
        </p:nvSpPr>
        <p:spPr>
          <a:xfrm>
            <a:off x="269563" y="193937"/>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285" name="Picture 12"/>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2762657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48778" name="Date Placeholder 2"/>
          <p:cNvSpPr>
            <a:spLocks noGrp="1"/>
          </p:cNvSpPr>
          <p:nvPr>
            <p:ph type="dt" sz="half" idx="10"/>
          </p:nvPr>
        </p:nvSpPr>
        <p:spPr/>
        <p:txBody>
          <a:bodyPr/>
          <a:lstStyle/>
          <a:p>
            <a:fld id="{77DDB53A-65B5-44B0-B1D1-61130CD6100C}" type="datetimeFigureOut">
              <a:rPr lang="en-US" smtClean="0"/>
              <a:t>7/10/2024</a:t>
            </a:fld>
            <a:endParaRPr lang="en-US"/>
          </a:p>
        </p:txBody>
      </p:sp>
      <p:sp>
        <p:nvSpPr>
          <p:cNvPr id="1048779" name="Footer Placeholder 3"/>
          <p:cNvSpPr>
            <a:spLocks noGrp="1"/>
          </p:cNvSpPr>
          <p:nvPr>
            <p:ph type="ftr" sz="quarter" idx="11"/>
          </p:nvPr>
        </p:nvSpPr>
        <p:spPr/>
        <p:txBody>
          <a:bodyPr/>
          <a:lstStyle/>
          <a:p>
            <a:endParaRPr lang="en-US"/>
          </a:p>
        </p:txBody>
      </p:sp>
      <p:sp>
        <p:nvSpPr>
          <p:cNvPr id="1048780" name="Slide Number Placeholder 4"/>
          <p:cNvSpPr>
            <a:spLocks noGrp="1"/>
          </p:cNvSpPr>
          <p:nvPr>
            <p:ph type="sldNum" sz="quarter" idx="12"/>
          </p:nvPr>
        </p:nvSpPr>
        <p:spPr/>
        <p:txBody>
          <a:bodyPr/>
          <a:lstStyle/>
          <a:p>
            <a:fld id="{927FC9A7-90EF-4829-A3B1-C268C46BA0D9}" type="slidenum">
              <a:rPr lang="en-US" smtClean="0"/>
              <a:t>‹#›</a:t>
            </a:fld>
            <a:endParaRPr lang="en-US"/>
          </a:p>
        </p:txBody>
      </p:sp>
      <p:sp>
        <p:nvSpPr>
          <p:cNvPr id="1048781" name="Flowchart: Alternate Process 8"/>
          <p:cNvSpPr/>
          <p:nvPr userDrawn="1"/>
        </p:nvSpPr>
        <p:spPr>
          <a:xfrm>
            <a:off x="10358365" y="126051"/>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048782"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048783" name="TextBox 10"/>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048784" name="Footer Placeholder 4"/>
          <p:cNvSpPr txBox="1"/>
          <p:nvPr userDrawn="1"/>
        </p:nvSpPr>
        <p:spPr>
          <a:xfrm>
            <a:off x="111135" y="6399807"/>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effectLst>
                  <a:outerShdw blurRad="38100" dist="38100" dir="2700000" algn="tl">
                    <a:srgbClr val="000000">
                      <a:alpha val="43137"/>
                    </a:srgbClr>
                  </a:outerShdw>
                </a:effectLst>
              </a:rPr>
              <a:t>http://icdc.behdasht.gov.ir</a:t>
            </a:r>
          </a:p>
        </p:txBody>
      </p:sp>
      <p:pic>
        <p:nvPicPr>
          <p:cNvPr id="2097280" name="Picture 11"/>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97579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10" name="Title 1"/>
          <p:cNvSpPr>
            <a:spLocks noGrp="1"/>
          </p:cNvSpPr>
          <p:nvPr>
            <p:ph type="title"/>
          </p:nvPr>
        </p:nvSpPr>
        <p:spPr>
          <a:xfrm>
            <a:off x="831850" y="1829006"/>
            <a:ext cx="10515600" cy="2852737"/>
          </a:xfrm>
          <a:prstGeom prst="roundRect">
            <a:avLst/>
          </a:prstGeom>
        </p:spPr>
        <p:txBody>
          <a:bodyPr anchor="ctr"/>
          <a:lstStyle>
            <a:lvl1pPr>
              <a:defRPr sz="6000" b="1">
                <a:solidFill>
                  <a:schemeClr val="accent6">
                    <a:lumMod val="50000"/>
                  </a:schemeClr>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
        <p:nvSpPr>
          <p:cNvPr id="1048811" name="Text Placeholder 2"/>
          <p:cNvSpPr>
            <a:spLocks noGrp="1"/>
          </p:cNvSpPr>
          <p:nvPr>
            <p:ph type="body" idx="1"/>
          </p:nvPr>
        </p:nvSpPr>
        <p:spPr>
          <a:xfrm>
            <a:off x="838200" y="4681743"/>
            <a:ext cx="10515600" cy="1500187"/>
          </a:xfrm>
          <a:prstGeom prst="roundRect">
            <a:avLst/>
          </a:prstGeom>
        </p:spPr>
        <p:txBody>
          <a:bodyPr/>
          <a:lstStyle>
            <a:lvl1pPr marL="0" indent="0">
              <a:buNone/>
              <a:defRPr sz="2400">
                <a:solidFill>
                  <a:srgbClr val="C34949"/>
                </a:solidFill>
                <a:cs typeface="B Nazanin" panose="00000400000000000000" pitchFamily="2" charset="-7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48812"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13"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14"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15" name="TextBox 6"/>
          <p:cNvSpPr txBox="1"/>
          <p:nvPr userDrawn="1"/>
        </p:nvSpPr>
        <p:spPr>
          <a:xfrm>
            <a:off x="0" y="6293318"/>
            <a:ext cx="12192000" cy="577081"/>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مرکز مدیریت بیماری های واگیر   </a:t>
            </a:r>
            <a:endParaRPr kumimoji="0" lang="en-US"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816" name="Footer Placeholder 4"/>
          <p:cNvSpPr txBox="1"/>
          <p:nvPr userDrawn="1"/>
        </p:nvSpPr>
        <p:spPr>
          <a:xfrm>
            <a:off x="111135" y="6356350"/>
            <a:ext cx="2735582" cy="381169"/>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817" name="Flowchart: Alternate Process 8"/>
          <p:cNvSpPr/>
          <p:nvPr userDrawn="1"/>
        </p:nvSpPr>
        <p:spPr>
          <a:xfrm>
            <a:off x="5329129" y="135523"/>
            <a:ext cx="1512047" cy="1325563"/>
          </a:xfrm>
          <a:prstGeom prst="flowChartAlternateProcess">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pic>
        <p:nvPicPr>
          <p:cNvPr id="2097284" name="Picture 9"/>
          <p:cNvPicPr>
            <a:picLocks noChangeAspect="1"/>
          </p:cNvPicPr>
          <p:nvPr userDrawn="1"/>
        </p:nvPicPr>
        <p:blipFill>
          <a:blip r:embed="rId2" cstate="print"/>
          <a:stretch>
            <a:fillRect/>
          </a:stretch>
        </p:blipFill>
        <p:spPr>
          <a:xfrm>
            <a:off x="5321653" y="233818"/>
            <a:ext cx="1527505" cy="1185951"/>
          </a:xfrm>
          <a:prstGeom prst="rect">
            <a:avLst/>
          </a:prstGeom>
        </p:spPr>
      </p:pic>
    </p:spTree>
    <p:extLst>
      <p:ext uri="{BB962C8B-B14F-4D97-AF65-F5344CB8AC3E}">
        <p14:creationId xmlns:p14="http://schemas.microsoft.com/office/powerpoint/2010/main" val="3922111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48" name="Date Placeholder 1"/>
          <p:cNvSpPr>
            <a:spLocks noGrp="1"/>
          </p:cNvSpPr>
          <p:nvPr>
            <p:ph type="dt" sz="half" idx="10"/>
          </p:nvPr>
        </p:nvSpPr>
        <p:spPr/>
        <p:txBody>
          <a:bodyPr/>
          <a:lstStyle/>
          <a:p>
            <a:fld id="{77DDB53A-65B5-44B0-B1D1-61130CD6100C}" type="datetimeFigureOut">
              <a:rPr lang="en-US" smtClean="0"/>
              <a:t>7/10/2024</a:t>
            </a:fld>
            <a:endParaRPr lang="en-US"/>
          </a:p>
        </p:txBody>
      </p:sp>
      <p:sp>
        <p:nvSpPr>
          <p:cNvPr id="1048749" name="Footer Placeholder 2"/>
          <p:cNvSpPr>
            <a:spLocks noGrp="1"/>
          </p:cNvSpPr>
          <p:nvPr>
            <p:ph type="ftr" sz="quarter" idx="11"/>
          </p:nvPr>
        </p:nvSpPr>
        <p:spPr/>
        <p:txBody>
          <a:bodyPr/>
          <a:lstStyle/>
          <a:p>
            <a:endParaRPr lang="en-US"/>
          </a:p>
        </p:txBody>
      </p:sp>
      <p:sp>
        <p:nvSpPr>
          <p:cNvPr id="1048750" name="Slide Number Placeholder 3"/>
          <p:cNvSpPr>
            <a:spLocks noGrp="1"/>
          </p:cNvSpPr>
          <p:nvPr>
            <p:ph type="sldNum" sz="quarter" idx="12"/>
          </p:nvPr>
        </p:nvSpPr>
        <p:spPr/>
        <p:txBody>
          <a:bodyPr/>
          <a:lstStyle/>
          <a:p>
            <a:fld id="{927FC9A7-90EF-4829-A3B1-C268C46BA0D9}" type="slidenum">
              <a:rPr lang="en-US" smtClean="0"/>
              <a:t>‹#›</a:t>
            </a:fld>
            <a:endParaRPr lang="en-US"/>
          </a:p>
        </p:txBody>
      </p:sp>
    </p:spTree>
    <p:extLst>
      <p:ext uri="{BB962C8B-B14F-4D97-AF65-F5344CB8AC3E}">
        <p14:creationId xmlns:p14="http://schemas.microsoft.com/office/powerpoint/2010/main" val="4292226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48827" name="Content Placeholder 2"/>
          <p:cNvSpPr>
            <a:spLocks noGrp="1"/>
          </p:cNvSpPr>
          <p:nvPr>
            <p:ph idx="1"/>
          </p:nvPr>
        </p:nvSpPr>
        <p:spPr>
          <a:xfrm>
            <a:off x="448574" y="1483744"/>
            <a:ext cx="6590581" cy="4695156"/>
          </a:xfrm>
        </p:spPr>
        <p:txBody>
          <a:bodyPr/>
          <a:lstStyle>
            <a:lvl1pPr>
              <a:buClr>
                <a:srgbClr val="C00000"/>
              </a:buClr>
              <a:defRPr sz="3200">
                <a:solidFill>
                  <a:schemeClr val="accent6">
                    <a:lumMod val="50000"/>
                  </a:schemeClr>
                </a:solidFill>
                <a:cs typeface="B Nazanin" panose="00000400000000000000" pitchFamily="2" charset="-78"/>
              </a:defRPr>
            </a:lvl1pPr>
            <a:lvl2pPr>
              <a:buClr>
                <a:srgbClr val="C00000"/>
              </a:buClr>
              <a:defRPr sz="2800">
                <a:solidFill>
                  <a:schemeClr val="accent6">
                    <a:lumMod val="50000"/>
                  </a:schemeClr>
                </a:solidFill>
                <a:cs typeface="B Nazanin" panose="00000400000000000000" pitchFamily="2" charset="-78"/>
              </a:defRPr>
            </a:lvl2pPr>
            <a:lvl3pPr>
              <a:buClr>
                <a:srgbClr val="C00000"/>
              </a:buClr>
              <a:defRPr sz="2400">
                <a:solidFill>
                  <a:schemeClr val="accent6">
                    <a:lumMod val="50000"/>
                  </a:schemeClr>
                </a:solidFill>
                <a:cs typeface="B Nazanin" panose="00000400000000000000" pitchFamily="2" charset="-78"/>
              </a:defRPr>
            </a:lvl3pPr>
            <a:lvl4pPr>
              <a:buClr>
                <a:srgbClr val="C00000"/>
              </a:buClr>
              <a:defRPr sz="2000">
                <a:solidFill>
                  <a:schemeClr val="accent6">
                    <a:lumMod val="50000"/>
                  </a:schemeClr>
                </a:solidFill>
                <a:cs typeface="B Nazanin" panose="00000400000000000000" pitchFamily="2" charset="-78"/>
              </a:defRPr>
            </a:lvl4pPr>
            <a:lvl5pPr>
              <a:buClr>
                <a:srgbClr val="C00000"/>
              </a:buClr>
              <a:defRPr sz="2000">
                <a:solidFill>
                  <a:schemeClr val="accent6">
                    <a:lumMod val="50000"/>
                  </a:schemeClr>
                </a:solidFill>
                <a:cs typeface="B Nazanin" panose="00000400000000000000" pitchFamily="2" charset="-78"/>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8" name="Text Placeholder 3"/>
          <p:cNvSpPr>
            <a:spLocks noGrp="1"/>
          </p:cNvSpPr>
          <p:nvPr>
            <p:ph type="body" sz="half" idx="2"/>
          </p:nvPr>
        </p:nvSpPr>
        <p:spPr>
          <a:xfrm>
            <a:off x="7413109" y="2001078"/>
            <a:ext cx="4336068" cy="4143316"/>
          </a:xfrm>
        </p:spPr>
        <p:txBody>
          <a:bodyPr/>
          <a:lstStyle>
            <a:lvl1pPr marL="0" indent="0">
              <a:buNone/>
              <a:defRPr sz="1600">
                <a:solidFill>
                  <a:schemeClr val="accent6">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48829" name="Date Placeholder 4"/>
          <p:cNvSpPr>
            <a:spLocks noGrp="1"/>
          </p:cNvSpPr>
          <p:nvPr>
            <p:ph type="dt" sz="half" idx="10"/>
          </p:nvPr>
        </p:nvSpPr>
        <p:spPr/>
        <p:txBody>
          <a:bodyPr/>
          <a:lstStyle/>
          <a:p>
            <a:fld id="{77DDB53A-65B5-44B0-B1D1-61130CD6100C}" type="datetimeFigureOut">
              <a:rPr lang="en-US" smtClean="0"/>
              <a:t>7/10/2024</a:t>
            </a:fld>
            <a:endParaRPr lang="en-US"/>
          </a:p>
        </p:txBody>
      </p:sp>
      <p:sp>
        <p:nvSpPr>
          <p:cNvPr id="1048830" name="Footer Placeholder 5"/>
          <p:cNvSpPr>
            <a:spLocks noGrp="1"/>
          </p:cNvSpPr>
          <p:nvPr>
            <p:ph type="ftr" sz="quarter" idx="11"/>
          </p:nvPr>
        </p:nvSpPr>
        <p:spPr/>
        <p:txBody>
          <a:bodyPr/>
          <a:lstStyle/>
          <a:p>
            <a:endParaRPr lang="en-US"/>
          </a:p>
        </p:txBody>
      </p:sp>
      <p:sp>
        <p:nvSpPr>
          <p:cNvPr id="1048831"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48832" name="Flowchart: Alternate Process 9"/>
          <p:cNvSpPr/>
          <p:nvPr userDrawn="1"/>
        </p:nvSpPr>
        <p:spPr>
          <a:xfrm>
            <a:off x="162288" y="7425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1048833" name="TextBox 11"/>
          <p:cNvSpPr txBox="1"/>
          <p:nvPr userDrawn="1"/>
        </p:nvSpPr>
        <p:spPr>
          <a:xfrm>
            <a:off x="0" y="6293318"/>
            <a:ext cx="12192000" cy="577081"/>
          </a:xfrm>
          <a:prstGeom prst="rect">
            <a:avLst/>
          </a:prstGeom>
          <a:solidFill>
            <a:srgbClr val="C00000"/>
          </a:solidFill>
        </p:spPr>
        <p:txBody>
          <a:bodyPr wrap="square" rtlCol="0">
            <a:spAutoFit/>
          </a:bodyPr>
          <a:lstStyle/>
          <a:p>
            <a:pPr algn="r">
              <a:lnSpc>
                <a:spcPct val="200000"/>
              </a:lnSpc>
            </a:pP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048834"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835" name="Title 1"/>
          <p:cNvSpPr>
            <a:spLocks noGrp="1"/>
          </p:cNvSpPr>
          <p:nvPr>
            <p:ph type="title"/>
          </p:nvPr>
        </p:nvSpPr>
        <p:spPr>
          <a:xfrm>
            <a:off x="7295792" y="88423"/>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mj-cs"/>
              </a:defRPr>
            </a:lvl1pPr>
          </a:lstStyle>
          <a:p>
            <a:r>
              <a:rPr lang="en-US" dirty="0"/>
              <a:t>Click to edit Master title style</a:t>
            </a:r>
          </a:p>
        </p:txBody>
      </p:sp>
      <p:pic>
        <p:nvPicPr>
          <p:cNvPr id="2097286" name="Picture 14"/>
          <p:cNvPicPr>
            <a:picLocks noChangeAspect="1"/>
          </p:cNvPicPr>
          <p:nvPr userDrawn="1"/>
        </p:nvPicPr>
        <p:blipFill>
          <a:blip r:embed="rId2"/>
          <a:stretch>
            <a:fillRect/>
          </a:stretch>
        </p:blipFill>
        <p:spPr>
          <a:xfrm>
            <a:off x="250854" y="145777"/>
            <a:ext cx="1334914" cy="1182526"/>
          </a:xfrm>
          <a:prstGeom prst="rect">
            <a:avLst/>
          </a:prstGeom>
        </p:spPr>
      </p:pic>
    </p:spTree>
    <p:extLst>
      <p:ext uri="{BB962C8B-B14F-4D97-AF65-F5344CB8AC3E}">
        <p14:creationId xmlns:p14="http://schemas.microsoft.com/office/powerpoint/2010/main" val="698029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48793" name="Text Placeholder 3"/>
          <p:cNvSpPr>
            <a:spLocks noGrp="1"/>
          </p:cNvSpPr>
          <p:nvPr>
            <p:ph type="body" sz="half" idx="2"/>
          </p:nvPr>
        </p:nvSpPr>
        <p:spPr>
          <a:xfrm>
            <a:off x="7413109" y="2057400"/>
            <a:ext cx="4336068" cy="4086994"/>
          </a:xfrm>
        </p:spPr>
        <p:txBody>
          <a:bodyPr/>
          <a:lstStyle>
            <a:lvl1pPr marL="0" indent="0">
              <a:buNone/>
              <a:defRPr sz="1600">
                <a:solidFill>
                  <a:schemeClr val="accent5">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48794" name="Date Placeholder 4"/>
          <p:cNvSpPr>
            <a:spLocks noGrp="1"/>
          </p:cNvSpPr>
          <p:nvPr>
            <p:ph type="dt" sz="half" idx="10"/>
          </p:nvPr>
        </p:nvSpPr>
        <p:spPr/>
        <p:txBody>
          <a:bodyPr/>
          <a:lstStyle/>
          <a:p>
            <a:fld id="{77DDB53A-65B5-44B0-B1D1-61130CD6100C}" type="datetimeFigureOut">
              <a:rPr lang="en-US" smtClean="0"/>
              <a:t>7/10/2024</a:t>
            </a:fld>
            <a:endParaRPr lang="en-US"/>
          </a:p>
        </p:txBody>
      </p:sp>
      <p:sp>
        <p:nvSpPr>
          <p:cNvPr id="1048795" name="Footer Placeholder 5"/>
          <p:cNvSpPr>
            <a:spLocks noGrp="1"/>
          </p:cNvSpPr>
          <p:nvPr>
            <p:ph type="ftr" sz="quarter" idx="11"/>
          </p:nvPr>
        </p:nvSpPr>
        <p:spPr/>
        <p:txBody>
          <a:bodyPr/>
          <a:lstStyle/>
          <a:p>
            <a:endParaRPr lang="en-US"/>
          </a:p>
        </p:txBody>
      </p:sp>
      <p:sp>
        <p:nvSpPr>
          <p:cNvPr id="1048796" name="Slide Number Placeholder 6"/>
          <p:cNvSpPr>
            <a:spLocks noGrp="1"/>
          </p:cNvSpPr>
          <p:nvPr>
            <p:ph type="sldNum" sz="quarter" idx="12"/>
          </p:nvPr>
        </p:nvSpPr>
        <p:spPr/>
        <p:txBody>
          <a:bodyPr/>
          <a:lstStyle/>
          <a:p>
            <a:fld id="{927FC9A7-90EF-4829-A3B1-C268C46BA0D9}" type="slidenum">
              <a:rPr lang="en-US" smtClean="0"/>
              <a:t>‹#›</a:t>
            </a:fld>
            <a:endParaRPr lang="en-US"/>
          </a:p>
        </p:txBody>
      </p:sp>
      <p:sp>
        <p:nvSpPr>
          <p:cNvPr id="1048797" name="Flowchart: Alternate Process 9"/>
          <p:cNvSpPr/>
          <p:nvPr userDrawn="1"/>
        </p:nvSpPr>
        <p:spPr>
          <a:xfrm>
            <a:off x="175540" y="61007"/>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dirty="0"/>
          </a:p>
        </p:txBody>
      </p:sp>
      <p:sp>
        <p:nvSpPr>
          <p:cNvPr id="1048798" name="TextBox 11"/>
          <p:cNvSpPr txBox="1"/>
          <p:nvPr userDrawn="1"/>
        </p:nvSpPr>
        <p:spPr>
          <a:xfrm>
            <a:off x="0" y="6280917"/>
            <a:ext cx="12192000" cy="577081"/>
          </a:xfrm>
          <a:prstGeom prst="rect">
            <a:avLst/>
          </a:prstGeom>
          <a:solidFill>
            <a:srgbClr val="C00000"/>
          </a:solidFill>
        </p:spPr>
        <p:txBody>
          <a:bodyPr wrap="square" rtlCol="0">
            <a:spAutoFit/>
          </a:bodyPr>
          <a:lstStyle/>
          <a:p>
            <a:pPr algn="r">
              <a:lnSpc>
                <a:spcPct val="200000"/>
              </a:lnSpc>
            </a:pPr>
            <a:r>
              <a:rPr lang="fa-IR" sz="1800" dirty="0">
                <a:solidFill>
                  <a:schemeClr val="bg1"/>
                </a:solidFill>
                <a:latin typeface="IranNastaliq" panose="02000503000000020003" pitchFamily="2" charset="0"/>
                <a:cs typeface="IranNastaliq" panose="02000503000000020003" pitchFamily="2" charset="0"/>
              </a:rPr>
              <a:t>      </a:t>
            </a:r>
            <a:r>
              <a:rPr lang="fa-IR" sz="1800" baseline="0" dirty="0">
                <a:solidFill>
                  <a:schemeClr val="bg1"/>
                </a:solidFill>
                <a:latin typeface="IranNastaliq" panose="02000503000000020003" pitchFamily="2" charset="0"/>
                <a:cs typeface="IranNastaliq" panose="02000503000000020003" pitchFamily="2" charset="0"/>
              </a:rPr>
              <a:t> </a:t>
            </a:r>
            <a:endParaRPr lang="en-US" sz="1800" dirty="0">
              <a:solidFill>
                <a:schemeClr val="bg1"/>
              </a:solidFill>
              <a:latin typeface="IranNastaliq" panose="02000503000000020003" pitchFamily="2" charset="0"/>
              <a:cs typeface="IranNastaliq" panose="02000503000000020003" pitchFamily="2" charset="0"/>
            </a:endParaRPr>
          </a:p>
        </p:txBody>
      </p:sp>
      <p:sp>
        <p:nvSpPr>
          <p:cNvPr id="1048799"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800" name="Title 1"/>
          <p:cNvSpPr>
            <a:spLocks noGrp="1"/>
          </p:cNvSpPr>
          <p:nvPr>
            <p:ph type="title"/>
          </p:nvPr>
        </p:nvSpPr>
        <p:spPr>
          <a:xfrm>
            <a:off x="7295792" y="167935"/>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
        <p:nvSpPr>
          <p:cNvPr id="1048801" name="Picture Placeholder 2"/>
          <p:cNvSpPr>
            <a:spLocks noGrp="1"/>
          </p:cNvSpPr>
          <p:nvPr>
            <p:ph type="pic" idx="1"/>
          </p:nvPr>
        </p:nvSpPr>
        <p:spPr>
          <a:xfrm>
            <a:off x="414068" y="1489358"/>
            <a:ext cx="6490093" cy="46649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2097282" name="Picture 15"/>
          <p:cNvPicPr>
            <a:picLocks noChangeAspect="1"/>
          </p:cNvPicPr>
          <p:nvPr userDrawn="1"/>
        </p:nvPicPr>
        <p:blipFill>
          <a:blip r:embed="rId2"/>
          <a:stretch>
            <a:fillRect/>
          </a:stretch>
        </p:blipFill>
        <p:spPr>
          <a:xfrm>
            <a:off x="264106" y="154683"/>
            <a:ext cx="1334914" cy="1182526"/>
          </a:xfrm>
          <a:prstGeom prst="rect">
            <a:avLst/>
          </a:prstGeom>
        </p:spPr>
      </p:pic>
    </p:spTree>
    <p:extLst>
      <p:ext uri="{BB962C8B-B14F-4D97-AF65-F5344CB8AC3E}">
        <p14:creationId xmlns:p14="http://schemas.microsoft.com/office/powerpoint/2010/main" val="3072287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48802" name="Vertical Text Placeholder 2"/>
          <p:cNvSpPr>
            <a:spLocks noGrp="1"/>
          </p:cNvSpPr>
          <p:nvPr>
            <p:ph type="body" orient="vert" idx="1"/>
          </p:nvPr>
        </p:nvSpPr>
        <p:spPr/>
        <p:txBody>
          <a:bodyPr vert="eaVert"/>
          <a:lstStyle>
            <a:lvl1pPr>
              <a:buClr>
                <a:srgbClr val="C00000"/>
              </a:buClr>
              <a:defRPr>
                <a:solidFill>
                  <a:schemeClr val="accent6">
                    <a:lumMod val="50000"/>
                  </a:schemeClr>
                </a:solidFill>
                <a:cs typeface="+mj-cs"/>
              </a:defRPr>
            </a:lvl1pPr>
            <a:lvl2pPr>
              <a:buClr>
                <a:srgbClr val="C00000"/>
              </a:buClr>
              <a:defRPr>
                <a:solidFill>
                  <a:schemeClr val="accent6">
                    <a:lumMod val="50000"/>
                  </a:schemeClr>
                </a:solidFill>
                <a:cs typeface="+mj-cs"/>
              </a:defRPr>
            </a:lvl2pPr>
            <a:lvl3pPr>
              <a:buClr>
                <a:srgbClr val="C00000"/>
              </a:buClr>
              <a:defRPr>
                <a:solidFill>
                  <a:schemeClr val="accent6">
                    <a:lumMod val="50000"/>
                  </a:schemeClr>
                </a:solidFill>
                <a:cs typeface="+mj-cs"/>
              </a:defRPr>
            </a:lvl3pPr>
            <a:lvl4pPr>
              <a:buClr>
                <a:srgbClr val="C00000"/>
              </a:buClr>
              <a:defRPr>
                <a:solidFill>
                  <a:schemeClr val="accent6">
                    <a:lumMod val="50000"/>
                  </a:schemeClr>
                </a:solidFill>
                <a:cs typeface="+mj-cs"/>
              </a:defRPr>
            </a:lvl4pPr>
            <a:lvl5pPr>
              <a:buClr>
                <a:srgbClr val="C00000"/>
              </a:buClr>
              <a:defRPr>
                <a:solidFill>
                  <a:schemeClr val="accent6">
                    <a:lumMod val="50000"/>
                  </a:schemeClr>
                </a:solidFill>
                <a:cs typeface="+mj-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03" name="Date Placeholder 3"/>
          <p:cNvSpPr>
            <a:spLocks noGrp="1"/>
          </p:cNvSpPr>
          <p:nvPr>
            <p:ph type="dt" sz="half" idx="10"/>
          </p:nvPr>
        </p:nvSpPr>
        <p:spPr/>
        <p:txBody>
          <a:bodyPr/>
          <a:lstStyle/>
          <a:p>
            <a:fld id="{77DDB53A-65B5-44B0-B1D1-61130CD6100C}" type="datetimeFigureOut">
              <a:rPr lang="en-US" smtClean="0"/>
              <a:t>7/10/2024</a:t>
            </a:fld>
            <a:endParaRPr lang="en-US"/>
          </a:p>
        </p:txBody>
      </p:sp>
      <p:sp>
        <p:nvSpPr>
          <p:cNvPr id="1048804" name="Footer Placeholder 4"/>
          <p:cNvSpPr>
            <a:spLocks noGrp="1"/>
          </p:cNvSpPr>
          <p:nvPr>
            <p:ph type="ftr" sz="quarter" idx="11"/>
          </p:nvPr>
        </p:nvSpPr>
        <p:spPr/>
        <p:txBody>
          <a:bodyPr/>
          <a:lstStyle/>
          <a:p>
            <a:endParaRPr lang="en-US"/>
          </a:p>
        </p:txBody>
      </p:sp>
      <p:sp>
        <p:nvSpPr>
          <p:cNvPr id="1048805"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1048806" name="Flowchart: Alternate Process 6"/>
          <p:cNvSpPr/>
          <p:nvPr userDrawn="1"/>
        </p:nvSpPr>
        <p:spPr>
          <a:xfrm>
            <a:off x="10345111" y="11279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algn="r" rtl="1">
              <a:lnSpc>
                <a:spcPct val="90000"/>
              </a:lnSpc>
              <a:spcBef>
                <a:spcPct val="0"/>
              </a:spcBef>
            </a:pPr>
            <a:endParaRPr lang="en-US" sz="4400" b="1">
              <a:solidFill>
                <a:schemeClr val="bg1">
                  <a:lumMod val="95000"/>
                </a:schemeClr>
              </a:solidFill>
              <a:latin typeface="+mj-lt"/>
              <a:ea typeface="+mj-ea"/>
              <a:cs typeface="B Nazanin" panose="00000400000000000000" pitchFamily="2" charset="-78"/>
            </a:endParaRPr>
          </a:p>
        </p:txBody>
      </p:sp>
      <p:sp>
        <p:nvSpPr>
          <p:cNvPr id="1048807" name="TextBox 9"/>
          <p:cNvSpPr txBox="1"/>
          <p:nvPr userDrawn="1"/>
        </p:nvSpPr>
        <p:spPr>
          <a:xfrm>
            <a:off x="0" y="6227058"/>
            <a:ext cx="12192000" cy="630942"/>
          </a:xfrm>
          <a:prstGeom prst="rect">
            <a:avLst/>
          </a:prstGeom>
          <a:solidFill>
            <a:srgbClr val="C00000"/>
          </a:solidFill>
        </p:spPr>
        <p:txBody>
          <a:bodyPr wrap="square" rtlCol="0">
            <a:spAutoFit/>
          </a:bodyPr>
          <a:lstStyle/>
          <a:p>
            <a:pPr algn="r">
              <a:lnSpc>
                <a:spcPct val="200000"/>
              </a:lnSpc>
            </a:pPr>
            <a:endParaRPr lang="en-US" sz="2000" dirty="0">
              <a:solidFill>
                <a:schemeClr val="bg1"/>
              </a:solidFill>
              <a:latin typeface="IranNastaliq" panose="02000503000000020003" pitchFamily="2" charset="0"/>
              <a:cs typeface="IranNastaliq" panose="02000503000000020003" pitchFamily="2" charset="0"/>
            </a:endParaRPr>
          </a:p>
        </p:txBody>
      </p:sp>
      <p:sp>
        <p:nvSpPr>
          <p:cNvPr id="1048808" name="Footer Placeholder 4"/>
          <p:cNvSpPr txBox="1"/>
          <p:nvPr userDrawn="1"/>
        </p:nvSpPr>
        <p:spPr>
          <a:xfrm>
            <a:off x="111135" y="6360051"/>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809"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283" name="Picture 12"/>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128309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48785" name="Vertical Text Placeholder 2"/>
          <p:cNvSpPr>
            <a:spLocks noGrp="1"/>
          </p:cNvSpPr>
          <p:nvPr>
            <p:ph type="body" orient="vert" idx="1"/>
          </p:nvPr>
        </p:nvSpPr>
        <p:spPr>
          <a:xfrm>
            <a:off x="838200" y="365125"/>
            <a:ext cx="7734300" cy="5811838"/>
          </a:xfrm>
        </p:spPr>
        <p:txBody>
          <a:bodyPr vert="eaVert"/>
          <a:lstStyle>
            <a:lvl1pPr>
              <a:buClr>
                <a:srgbClr val="C00000"/>
              </a:buClr>
              <a:defRPr>
                <a:solidFill>
                  <a:schemeClr val="accent6">
                    <a:lumMod val="50000"/>
                  </a:schemeClr>
                </a:solidFill>
              </a:defRPr>
            </a:lvl1pPr>
            <a:lvl2pPr>
              <a:buClr>
                <a:srgbClr val="C00000"/>
              </a:buClr>
              <a:defRPr>
                <a:solidFill>
                  <a:schemeClr val="accent6">
                    <a:lumMod val="50000"/>
                  </a:schemeClr>
                </a:solidFill>
              </a:defRPr>
            </a:lvl2pPr>
            <a:lvl3pPr>
              <a:buClr>
                <a:srgbClr val="C00000"/>
              </a:buClr>
              <a:defRPr>
                <a:solidFill>
                  <a:schemeClr val="accent6">
                    <a:lumMod val="50000"/>
                  </a:schemeClr>
                </a:solidFill>
              </a:defRPr>
            </a:lvl3pPr>
            <a:lvl4pPr>
              <a:buClr>
                <a:srgbClr val="C00000"/>
              </a:buClr>
              <a:defRPr>
                <a:solidFill>
                  <a:schemeClr val="accent6">
                    <a:lumMod val="50000"/>
                  </a:schemeClr>
                </a:solidFill>
              </a:defRPr>
            </a:lvl4pPr>
            <a:lvl5pPr>
              <a:buClr>
                <a:srgbClr val="C00000"/>
              </a:buClr>
              <a:defRPr>
                <a:solidFill>
                  <a:schemeClr val="accent6">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786" name="Date Placeholder 3"/>
          <p:cNvSpPr>
            <a:spLocks noGrp="1"/>
          </p:cNvSpPr>
          <p:nvPr>
            <p:ph type="dt" sz="half" idx="10"/>
          </p:nvPr>
        </p:nvSpPr>
        <p:spPr/>
        <p:txBody>
          <a:bodyPr/>
          <a:lstStyle/>
          <a:p>
            <a:fld id="{77DDB53A-65B5-44B0-B1D1-61130CD6100C}" type="datetimeFigureOut">
              <a:rPr lang="en-US" smtClean="0"/>
              <a:t>7/10/2024</a:t>
            </a:fld>
            <a:endParaRPr lang="en-US"/>
          </a:p>
        </p:txBody>
      </p:sp>
      <p:sp>
        <p:nvSpPr>
          <p:cNvPr id="1048787" name="Footer Placeholder 4"/>
          <p:cNvSpPr>
            <a:spLocks noGrp="1"/>
          </p:cNvSpPr>
          <p:nvPr>
            <p:ph type="ftr" sz="quarter" idx="11"/>
          </p:nvPr>
        </p:nvSpPr>
        <p:spPr/>
        <p:txBody>
          <a:bodyPr/>
          <a:lstStyle/>
          <a:p>
            <a:endParaRPr lang="en-US"/>
          </a:p>
        </p:txBody>
      </p:sp>
      <p:sp>
        <p:nvSpPr>
          <p:cNvPr id="1048788" name="Slide Number Placeholder 5"/>
          <p:cNvSpPr>
            <a:spLocks noGrp="1"/>
          </p:cNvSpPr>
          <p:nvPr>
            <p:ph type="sldNum" sz="quarter" idx="12"/>
          </p:nvPr>
        </p:nvSpPr>
        <p:spPr/>
        <p:txBody>
          <a:bodyPr/>
          <a:lstStyle/>
          <a:p>
            <a:fld id="{927FC9A7-90EF-4829-A3B1-C268C46BA0D9}" type="slidenum">
              <a:rPr lang="en-US" smtClean="0"/>
              <a:t>‹#›</a:t>
            </a:fld>
            <a:endParaRPr lang="en-US"/>
          </a:p>
        </p:txBody>
      </p:sp>
      <p:sp>
        <p:nvSpPr>
          <p:cNvPr id="1048789" name="Flowchart: Alternate Process 6"/>
          <p:cNvSpPr/>
          <p:nvPr userDrawn="1"/>
        </p:nvSpPr>
        <p:spPr>
          <a:xfrm rot="5400000">
            <a:off x="9626761" y="4156627"/>
            <a:ext cx="1140761" cy="2899914"/>
          </a:xfrm>
          <a:prstGeom prst="flowChartAlternateProcess">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r" rtl="1">
              <a:lnSpc>
                <a:spcPct val="90000"/>
              </a:lnSpc>
              <a:spcBef>
                <a:spcPct val="0"/>
              </a:spcBef>
            </a:pPr>
            <a:endParaRPr lang="en-US" sz="4400" b="1" dirty="0">
              <a:solidFill>
                <a:schemeClr val="bg1">
                  <a:lumMod val="95000"/>
                </a:schemeClr>
              </a:solidFill>
              <a:latin typeface="+mj-lt"/>
              <a:ea typeface="+mj-ea"/>
              <a:cs typeface="B Nazanin" panose="00000400000000000000" pitchFamily="2" charset="-78"/>
            </a:endParaRPr>
          </a:p>
        </p:txBody>
      </p:sp>
      <p:sp>
        <p:nvSpPr>
          <p:cNvPr id="1048790" name="TextBox 11"/>
          <p:cNvSpPr txBox="1"/>
          <p:nvPr userDrawn="1"/>
        </p:nvSpPr>
        <p:spPr>
          <a:xfrm>
            <a:off x="0" y="6227058"/>
            <a:ext cx="12192000" cy="630942"/>
          </a:xfrm>
          <a:prstGeom prst="rect">
            <a:avLst/>
          </a:prstGeom>
          <a:solidFill>
            <a:srgbClr val="C00000"/>
          </a:solidFill>
        </p:spPr>
        <p:txBody>
          <a:bodyPr wrap="square" rtlCol="0">
            <a:spAutoFit/>
          </a:bodyPr>
          <a:lstStyle/>
          <a:p>
            <a:pPr algn="r">
              <a:lnSpc>
                <a:spcPct val="200000"/>
              </a:lnSpc>
            </a:pPr>
            <a:r>
              <a:rPr lang="fa-IR" sz="2000" baseline="0" dirty="0">
                <a:solidFill>
                  <a:schemeClr val="bg1"/>
                </a:solidFill>
                <a:latin typeface="IranNastaliq" panose="02000503000000020003" pitchFamily="2" charset="0"/>
                <a:cs typeface="IranNastaliq" panose="02000503000000020003" pitchFamily="2" charset="0"/>
              </a:rPr>
              <a:t>  </a:t>
            </a:r>
            <a:endParaRPr lang="en-US" sz="2000" dirty="0">
              <a:solidFill>
                <a:schemeClr val="bg1"/>
              </a:solidFill>
              <a:latin typeface="IranNastaliq" panose="02000503000000020003" pitchFamily="2" charset="0"/>
              <a:cs typeface="IranNastaliq" panose="02000503000000020003" pitchFamily="2" charset="0"/>
            </a:endParaRPr>
          </a:p>
        </p:txBody>
      </p:sp>
      <p:sp>
        <p:nvSpPr>
          <p:cNvPr id="1048791" name="Footer Placeholder 4"/>
          <p:cNvSpPr txBox="1"/>
          <p:nvPr userDrawn="1"/>
        </p:nvSpPr>
        <p:spPr>
          <a:xfrm>
            <a:off x="111135" y="6373303"/>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http://icdc.behdasht.gov.ir</a:t>
            </a:r>
          </a:p>
        </p:txBody>
      </p:sp>
      <p:sp>
        <p:nvSpPr>
          <p:cNvPr id="1048792" name="Title 1"/>
          <p:cNvSpPr>
            <a:spLocks noGrp="1"/>
          </p:cNvSpPr>
          <p:nvPr>
            <p:ph type="title"/>
          </p:nvPr>
        </p:nvSpPr>
        <p:spPr>
          <a:xfrm rot="5400000">
            <a:off x="7877501" y="1069968"/>
            <a:ext cx="4639701" cy="2934001"/>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lvl1pPr algn="ct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pic>
        <p:nvPicPr>
          <p:cNvPr id="2097281" name="Picture 10"/>
          <p:cNvPicPr>
            <a:picLocks noChangeAspect="1"/>
          </p:cNvPicPr>
          <p:nvPr userDrawn="1"/>
        </p:nvPicPr>
        <p:blipFill>
          <a:blip r:embed="rId2"/>
          <a:stretch>
            <a:fillRect/>
          </a:stretch>
        </p:blipFill>
        <p:spPr>
          <a:xfrm>
            <a:off x="9621078" y="5060846"/>
            <a:ext cx="1243520" cy="1101565"/>
          </a:xfrm>
          <a:prstGeom prst="rect">
            <a:avLst/>
          </a:prstGeom>
        </p:spPr>
      </p:pic>
    </p:spTree>
    <p:extLst>
      <p:ext uri="{BB962C8B-B14F-4D97-AF65-F5344CB8AC3E}">
        <p14:creationId xmlns:p14="http://schemas.microsoft.com/office/powerpoint/2010/main" val="3952734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212042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D1FFDD-7F0E-4F44-89C8-739DA6C79B77}"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226208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1FFDD-7F0E-4F44-89C8-739DA6C79B77}"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4293632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D1FFDD-7F0E-4F44-89C8-739DA6C79B77}"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55106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D1FFDD-7F0E-4F44-89C8-739DA6C79B77}"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0114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48682" name="Content Placeholder 2"/>
          <p:cNvSpPr>
            <a:spLocks noGrp="1"/>
          </p:cNvSpPr>
          <p:nvPr>
            <p:ph sz="half" idx="1" hasCustomPrompt="1"/>
          </p:nvPr>
        </p:nvSpPr>
        <p:spPr>
          <a:xfrm>
            <a:off x="838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683" name="Content Placeholder 3"/>
          <p:cNvSpPr>
            <a:spLocks noGrp="1"/>
          </p:cNvSpPr>
          <p:nvPr>
            <p:ph sz="half" idx="2"/>
          </p:nvPr>
        </p:nvSpPr>
        <p:spPr>
          <a:xfrm>
            <a:off x="6172200" y="1825625"/>
            <a:ext cx="5181600" cy="435133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684"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685"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686"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687" name="TextBox 9"/>
          <p:cNvSpPr txBox="1"/>
          <p:nvPr userDrawn="1"/>
        </p:nvSpPr>
        <p:spPr>
          <a:xfrm>
            <a:off x="0" y="6293318"/>
            <a:ext cx="12192000" cy="624839"/>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a:t>
            </a:r>
            <a:endParaRPr kumimoji="0" lang="en-US"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688"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689" name="Title 1"/>
          <p:cNvSpPr>
            <a:spLocks noGrp="1"/>
          </p:cNvSpPr>
          <p:nvPr>
            <p:ph type="title"/>
          </p:nvPr>
        </p:nvSpPr>
        <p:spPr>
          <a:xfrm>
            <a:off x="269563" y="154181"/>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mj-cs"/>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048690" name="Flowchart: Alternate Process 13"/>
          <p:cNvSpPr/>
          <p:nvPr userDrawn="1"/>
        </p:nvSpPr>
        <p:spPr>
          <a:xfrm>
            <a:off x="10345111" y="12492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pic>
        <p:nvPicPr>
          <p:cNvPr id="2097180" name="Picture 16"/>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3266657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D1FFDD-7F0E-4F44-89C8-739DA6C79B77}"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863173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D1FFDD-7F0E-4F44-89C8-739DA6C79B77}"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1796225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1FFDD-7F0E-4F44-89C8-739DA6C79B77}"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2992050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1FFDD-7F0E-4F44-89C8-739DA6C79B77}"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751356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D1FFDD-7F0E-4F44-89C8-739DA6C79B77}"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040928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1FFDD-7F0E-4F44-89C8-739DA6C79B77}"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3910394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1FFDD-7F0E-4F44-89C8-739DA6C79B77}"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A9CDC-20BF-4A7A-B353-D76B53067CF6}" type="slidenum">
              <a:rPr lang="en-US" smtClean="0"/>
              <a:t>‹#›</a:t>
            </a:fld>
            <a:endParaRPr lang="en-US"/>
          </a:p>
        </p:txBody>
      </p:sp>
    </p:spTree>
    <p:extLst>
      <p:ext uri="{BB962C8B-B14F-4D97-AF65-F5344CB8AC3E}">
        <p14:creationId xmlns:p14="http://schemas.microsoft.com/office/powerpoint/2010/main" val="2990589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221188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9889013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86124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48818" name="Text Placeholder 2"/>
          <p:cNvSpPr>
            <a:spLocks noGrp="1"/>
          </p:cNvSpPr>
          <p:nvPr>
            <p:ph type="body" idx="1"/>
          </p:nvPr>
        </p:nvSpPr>
        <p:spPr>
          <a:xfrm>
            <a:off x="839788" y="1681163"/>
            <a:ext cx="5157787"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48819" name="Content Placeholder 3"/>
          <p:cNvSpPr>
            <a:spLocks noGrp="1"/>
          </p:cNvSpPr>
          <p:nvPr>
            <p:ph sz="half" idx="2"/>
          </p:nvPr>
        </p:nvSpPr>
        <p:spPr>
          <a:xfrm>
            <a:off x="839788" y="2505075"/>
            <a:ext cx="5157787"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0"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C00000"/>
                </a:solidFill>
                <a:cs typeface="B Nazanin"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48821" name="Content Placeholder 5"/>
          <p:cNvSpPr>
            <a:spLocks noGrp="1"/>
          </p:cNvSpPr>
          <p:nvPr>
            <p:ph sz="quarter" idx="4"/>
          </p:nvPr>
        </p:nvSpPr>
        <p:spPr>
          <a:xfrm>
            <a:off x="6172200" y="2505075"/>
            <a:ext cx="5183188" cy="3684588"/>
          </a:xfrm>
        </p:spPr>
        <p:txBody>
          <a:bodyPr/>
          <a:lstStyle>
            <a:lvl1pPr>
              <a:buClr>
                <a:srgbClr val="C00000"/>
              </a:buClr>
              <a:defRPr>
                <a:solidFill>
                  <a:schemeClr val="accent6">
                    <a:lumMod val="50000"/>
                  </a:schemeClr>
                </a:solidFill>
                <a:cs typeface="B Nazanin" panose="00000400000000000000" pitchFamily="2" charset="-78"/>
              </a:defRPr>
            </a:lvl1pPr>
            <a:lvl2pPr>
              <a:buClr>
                <a:srgbClr val="C00000"/>
              </a:buClr>
              <a:defRPr>
                <a:solidFill>
                  <a:schemeClr val="accent6">
                    <a:lumMod val="50000"/>
                  </a:schemeClr>
                </a:solidFill>
                <a:cs typeface="B Nazanin" panose="00000400000000000000" pitchFamily="2" charset="-78"/>
              </a:defRPr>
            </a:lvl2pPr>
            <a:lvl3pPr>
              <a:buClr>
                <a:srgbClr val="C00000"/>
              </a:buClr>
              <a:defRPr>
                <a:solidFill>
                  <a:schemeClr val="accent6">
                    <a:lumMod val="50000"/>
                  </a:schemeClr>
                </a:solidFill>
                <a:cs typeface="B Nazanin" panose="00000400000000000000" pitchFamily="2" charset="-78"/>
              </a:defRPr>
            </a:lvl3pPr>
            <a:lvl4pPr>
              <a:buClr>
                <a:srgbClr val="C00000"/>
              </a:buClr>
              <a:defRPr>
                <a:solidFill>
                  <a:schemeClr val="accent6">
                    <a:lumMod val="50000"/>
                  </a:schemeClr>
                </a:solidFill>
                <a:cs typeface="B Nazanin" panose="00000400000000000000" pitchFamily="2" charset="-78"/>
              </a:defRPr>
            </a:lvl4pPr>
            <a:lvl5pPr>
              <a:buClr>
                <a:srgbClr val="C00000"/>
              </a:buClr>
              <a:defRPr>
                <a:solidFill>
                  <a:schemeClr val="accent6">
                    <a:lumMod val="50000"/>
                  </a:schemeClr>
                </a:solidFill>
                <a:cs typeface="B Nazanin"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2"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23"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24"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25" name="Flowchart: Alternate Process 9"/>
          <p:cNvSpPr/>
          <p:nvPr userDrawn="1"/>
        </p:nvSpPr>
        <p:spPr>
          <a:xfrm>
            <a:off x="10345111" y="147305"/>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prstClr val="white">
                  <a:lumMod val="95000"/>
                </a:prstClr>
              </a:solidFill>
              <a:effectLst/>
              <a:uLnTx/>
              <a:uFillTx/>
              <a:latin typeface="Calibri Light"/>
              <a:ea typeface="+mn-ea"/>
              <a:cs typeface="B Nazanin" panose="00000400000000000000" pitchFamily="2" charset="-78"/>
            </a:endParaRPr>
          </a:p>
        </p:txBody>
      </p:sp>
      <p:sp>
        <p:nvSpPr>
          <p:cNvPr id="1048826" name="Title 1"/>
          <p:cNvSpPr>
            <a:spLocks noGrp="1"/>
          </p:cNvSpPr>
          <p:nvPr>
            <p:ph type="title"/>
          </p:nvPr>
        </p:nvSpPr>
        <p:spPr>
          <a:xfrm>
            <a:off x="269563" y="193937"/>
            <a:ext cx="9922806" cy="1325563"/>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pic>
        <p:nvPicPr>
          <p:cNvPr id="2097285" name="Picture 12"/>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777528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512435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72BD0A-1A1E-49A4-802A-5A72D9400DB8}"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453298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2BD0A-1A1E-49A4-802A-5A72D9400DB8}"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935649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2BD0A-1A1E-49A4-802A-5A72D9400DB8}"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65382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027955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3456723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2008626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5ADD7E1-ED51-4CF8-8B2E-5BD660432C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70724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897656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7558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48778"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79"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80"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81" name="Flowchart: Alternate Process 8"/>
          <p:cNvSpPr/>
          <p:nvPr userDrawn="1"/>
        </p:nvSpPr>
        <p:spPr>
          <a:xfrm>
            <a:off x="10358365" y="126051"/>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prstClr val="white">
                  <a:lumMod val="95000"/>
                </a:prstClr>
              </a:solidFill>
              <a:effectLst/>
              <a:uLnTx/>
              <a:uFillTx/>
              <a:latin typeface="Calibri Light"/>
              <a:ea typeface="+mn-ea"/>
              <a:cs typeface="B Nazanin" panose="00000400000000000000" pitchFamily="2" charset="-78"/>
            </a:endParaRPr>
          </a:p>
        </p:txBody>
      </p:sp>
      <p:sp>
        <p:nvSpPr>
          <p:cNvPr id="1048782" name="Title 1"/>
          <p:cNvSpPr>
            <a:spLocks noGrp="1"/>
          </p:cNvSpPr>
          <p:nvPr>
            <p:ph type="title"/>
          </p:nvPr>
        </p:nvSpPr>
        <p:spPr>
          <a:xfrm>
            <a:off x="269563" y="124925"/>
            <a:ext cx="9922806"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defRPr b="1">
                <a:solidFill>
                  <a:schemeClr val="bg1"/>
                </a:solidFill>
                <a:cs typeface="B Nazanin" panose="00000400000000000000" pitchFamily="2" charset="-78"/>
              </a:defRPr>
            </a:lvl1pPr>
          </a:lstStyle>
          <a:p>
            <a:pPr algn="r" rtl="1"/>
            <a:endParaRPr lang="en-US" sz="4000" dirty="0">
              <a:ln w="22225">
                <a:noFill/>
                <a:prstDash val="solid"/>
              </a:ln>
              <a:solidFill>
                <a:schemeClr val="bg1"/>
              </a:solidFill>
              <a:effectLst>
                <a:outerShdw blurRad="38100" dist="38100" dir="2700000" algn="tl">
                  <a:srgbClr val="000000">
                    <a:alpha val="43137"/>
                  </a:srgbClr>
                </a:outerShdw>
              </a:effectLst>
              <a:cs typeface="B Nazanin" panose="00000400000000000000" pitchFamily="2" charset="-78"/>
            </a:endParaRPr>
          </a:p>
        </p:txBody>
      </p:sp>
      <p:sp>
        <p:nvSpPr>
          <p:cNvPr id="1048783" name="TextBox 10"/>
          <p:cNvSpPr txBox="1"/>
          <p:nvPr userDrawn="1"/>
        </p:nvSpPr>
        <p:spPr>
          <a:xfrm>
            <a:off x="0" y="6293318"/>
            <a:ext cx="12192000" cy="577081"/>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a:t>
            </a:r>
            <a:endParaRPr kumimoji="0" lang="en-US"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784" name="Footer Placeholder 4"/>
          <p:cNvSpPr txBox="1"/>
          <p:nvPr userDrawn="1"/>
        </p:nvSpPr>
        <p:spPr>
          <a:xfrm>
            <a:off x="111135" y="6399807"/>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pic>
        <p:nvPicPr>
          <p:cNvPr id="2097280" name="Picture 11"/>
          <p:cNvPicPr>
            <a:picLocks noChangeAspect="1"/>
          </p:cNvPicPr>
          <p:nvPr userDrawn="1"/>
        </p:nvPicPr>
        <p:blipFill>
          <a:blip r:embed="rId2"/>
          <a:stretch>
            <a:fillRect/>
          </a:stretch>
        </p:blipFill>
        <p:spPr>
          <a:xfrm>
            <a:off x="10433677" y="196443"/>
            <a:ext cx="1334914" cy="1182526"/>
          </a:xfrm>
          <a:prstGeom prst="rect">
            <a:avLst/>
          </a:prstGeom>
        </p:spPr>
      </p:pic>
    </p:spTree>
    <p:extLst>
      <p:ext uri="{BB962C8B-B14F-4D97-AF65-F5344CB8AC3E}">
        <p14:creationId xmlns:p14="http://schemas.microsoft.com/office/powerpoint/2010/main" val="2291271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72BD0A-1A1E-49A4-802A-5A72D9400DB8}"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3705958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969785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2BD0A-1A1E-49A4-802A-5A72D9400DB8}"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5ADD7E1-ED51-4CF8-8B2E-5BD660432C39}" type="slidenum">
              <a:rPr lang="en-US" smtClean="0"/>
              <a:t>‹#›</a:t>
            </a:fld>
            <a:endParaRPr lang="en-US"/>
          </a:p>
        </p:txBody>
      </p:sp>
    </p:spTree>
    <p:extLst>
      <p:ext uri="{BB962C8B-B14F-4D97-AF65-F5344CB8AC3E}">
        <p14:creationId xmlns:p14="http://schemas.microsoft.com/office/powerpoint/2010/main" val="150838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48"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49"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50"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Tree>
    <p:extLst>
      <p:ext uri="{BB962C8B-B14F-4D97-AF65-F5344CB8AC3E}">
        <p14:creationId xmlns:p14="http://schemas.microsoft.com/office/powerpoint/2010/main" val="337716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48827" name="Content Placeholder 2"/>
          <p:cNvSpPr>
            <a:spLocks noGrp="1"/>
          </p:cNvSpPr>
          <p:nvPr>
            <p:ph idx="1"/>
          </p:nvPr>
        </p:nvSpPr>
        <p:spPr>
          <a:xfrm>
            <a:off x="448574" y="1483744"/>
            <a:ext cx="6590581" cy="4695156"/>
          </a:xfrm>
        </p:spPr>
        <p:txBody>
          <a:bodyPr/>
          <a:lstStyle>
            <a:lvl1pPr>
              <a:buClr>
                <a:srgbClr val="C00000"/>
              </a:buClr>
              <a:defRPr sz="3200">
                <a:solidFill>
                  <a:schemeClr val="accent6">
                    <a:lumMod val="50000"/>
                  </a:schemeClr>
                </a:solidFill>
                <a:cs typeface="B Nazanin" panose="00000400000000000000" pitchFamily="2" charset="-78"/>
              </a:defRPr>
            </a:lvl1pPr>
            <a:lvl2pPr>
              <a:buClr>
                <a:srgbClr val="C00000"/>
              </a:buClr>
              <a:defRPr sz="2800">
                <a:solidFill>
                  <a:schemeClr val="accent6">
                    <a:lumMod val="50000"/>
                  </a:schemeClr>
                </a:solidFill>
                <a:cs typeface="B Nazanin" panose="00000400000000000000" pitchFamily="2" charset="-78"/>
              </a:defRPr>
            </a:lvl2pPr>
            <a:lvl3pPr>
              <a:buClr>
                <a:srgbClr val="C00000"/>
              </a:buClr>
              <a:defRPr sz="2400">
                <a:solidFill>
                  <a:schemeClr val="accent6">
                    <a:lumMod val="50000"/>
                  </a:schemeClr>
                </a:solidFill>
                <a:cs typeface="B Nazanin" panose="00000400000000000000" pitchFamily="2" charset="-78"/>
              </a:defRPr>
            </a:lvl3pPr>
            <a:lvl4pPr>
              <a:buClr>
                <a:srgbClr val="C00000"/>
              </a:buClr>
              <a:defRPr sz="2000">
                <a:solidFill>
                  <a:schemeClr val="accent6">
                    <a:lumMod val="50000"/>
                  </a:schemeClr>
                </a:solidFill>
                <a:cs typeface="B Nazanin" panose="00000400000000000000" pitchFamily="2" charset="-78"/>
              </a:defRPr>
            </a:lvl4pPr>
            <a:lvl5pPr>
              <a:buClr>
                <a:srgbClr val="C00000"/>
              </a:buClr>
              <a:defRPr sz="2000">
                <a:solidFill>
                  <a:schemeClr val="accent6">
                    <a:lumMod val="50000"/>
                  </a:schemeClr>
                </a:solidFill>
                <a:cs typeface="B Nazanin" panose="00000400000000000000" pitchFamily="2" charset="-78"/>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48828" name="Text Placeholder 3"/>
          <p:cNvSpPr>
            <a:spLocks noGrp="1"/>
          </p:cNvSpPr>
          <p:nvPr>
            <p:ph type="body" sz="half" idx="2"/>
          </p:nvPr>
        </p:nvSpPr>
        <p:spPr>
          <a:xfrm>
            <a:off x="7413109" y="2001078"/>
            <a:ext cx="4336068" cy="4143316"/>
          </a:xfrm>
        </p:spPr>
        <p:txBody>
          <a:bodyPr/>
          <a:lstStyle>
            <a:lvl1pPr marL="0" indent="0">
              <a:buNone/>
              <a:defRPr sz="1600">
                <a:solidFill>
                  <a:schemeClr val="accent6">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48829"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30"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31"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832" name="Flowchart: Alternate Process 9"/>
          <p:cNvSpPr/>
          <p:nvPr userDrawn="1"/>
        </p:nvSpPr>
        <p:spPr>
          <a:xfrm>
            <a:off x="162288" y="74259"/>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sp>
        <p:nvSpPr>
          <p:cNvPr id="1048833" name="TextBox 11"/>
          <p:cNvSpPr txBox="1"/>
          <p:nvPr userDrawn="1"/>
        </p:nvSpPr>
        <p:spPr>
          <a:xfrm>
            <a:off x="0" y="6293318"/>
            <a:ext cx="12192000" cy="577081"/>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a:t>
            </a:r>
            <a:endParaRPr kumimoji="0" lang="en-US"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834"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835" name="Title 1"/>
          <p:cNvSpPr>
            <a:spLocks noGrp="1"/>
          </p:cNvSpPr>
          <p:nvPr>
            <p:ph type="title"/>
          </p:nvPr>
        </p:nvSpPr>
        <p:spPr>
          <a:xfrm>
            <a:off x="7295792" y="88423"/>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mj-cs"/>
              </a:defRPr>
            </a:lvl1pPr>
          </a:lstStyle>
          <a:p>
            <a:r>
              <a:rPr lang="en-US" dirty="0"/>
              <a:t>Click to edit Master title style</a:t>
            </a:r>
          </a:p>
        </p:txBody>
      </p:sp>
      <p:pic>
        <p:nvPicPr>
          <p:cNvPr id="2097286" name="Picture 14"/>
          <p:cNvPicPr>
            <a:picLocks noChangeAspect="1"/>
          </p:cNvPicPr>
          <p:nvPr userDrawn="1"/>
        </p:nvPicPr>
        <p:blipFill>
          <a:blip r:embed="rId2"/>
          <a:stretch>
            <a:fillRect/>
          </a:stretch>
        </p:blipFill>
        <p:spPr>
          <a:xfrm>
            <a:off x="250854" y="145777"/>
            <a:ext cx="1334914" cy="1182526"/>
          </a:xfrm>
          <a:prstGeom prst="rect">
            <a:avLst/>
          </a:prstGeom>
        </p:spPr>
      </p:pic>
    </p:spTree>
    <p:extLst>
      <p:ext uri="{BB962C8B-B14F-4D97-AF65-F5344CB8AC3E}">
        <p14:creationId xmlns:p14="http://schemas.microsoft.com/office/powerpoint/2010/main" val="3854508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48793" name="Text Placeholder 3"/>
          <p:cNvSpPr>
            <a:spLocks noGrp="1"/>
          </p:cNvSpPr>
          <p:nvPr>
            <p:ph type="body" sz="half" idx="2"/>
          </p:nvPr>
        </p:nvSpPr>
        <p:spPr>
          <a:xfrm>
            <a:off x="7413109" y="2057400"/>
            <a:ext cx="4336068" cy="4086994"/>
          </a:xfrm>
        </p:spPr>
        <p:txBody>
          <a:bodyPr/>
          <a:lstStyle>
            <a:lvl1pPr marL="0" indent="0">
              <a:buNone/>
              <a:defRPr sz="1600">
                <a:solidFill>
                  <a:schemeClr val="accent5">
                    <a:lumMod val="50000"/>
                  </a:schemeClr>
                </a:solidFill>
                <a:cs typeface="B Nazanin" panose="00000400000000000000" pitchFamily="2" charset="-7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48794"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95"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96"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797" name="Flowchart: Alternate Process 9"/>
          <p:cNvSpPr/>
          <p:nvPr userDrawn="1"/>
        </p:nvSpPr>
        <p:spPr>
          <a:xfrm>
            <a:off x="175540" y="61007"/>
            <a:ext cx="1512047" cy="1325563"/>
          </a:xfrm>
          <a:prstGeom prst="flowChartAlternateProcess">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B Nazanin"/>
            </a:endParaRPr>
          </a:p>
        </p:txBody>
      </p:sp>
      <p:sp>
        <p:nvSpPr>
          <p:cNvPr id="1048798" name="TextBox 11"/>
          <p:cNvSpPr txBox="1"/>
          <p:nvPr userDrawn="1"/>
        </p:nvSpPr>
        <p:spPr>
          <a:xfrm>
            <a:off x="0" y="6280917"/>
            <a:ext cx="12192000" cy="577081"/>
          </a:xfrm>
          <a:prstGeom prst="rect">
            <a:avLst/>
          </a:prstGeom>
          <a:solidFill>
            <a:srgbClr val="C00000"/>
          </a:solidFill>
        </p:spPr>
        <p:txBody>
          <a:bodyPr wrap="square" rtlCol="0">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rPr>
              <a:t>       </a:t>
            </a:r>
            <a:endParaRPr kumimoji="0" lang="en-US" sz="1800" b="0" i="0" u="none" strike="noStrike" kern="1200" cap="none" spc="0" normalizeH="0" baseline="0" noProof="0" dirty="0">
              <a:ln>
                <a:noFill/>
              </a:ln>
              <a:solidFill>
                <a:prstClr val="white"/>
              </a:solidFill>
              <a:effectLst/>
              <a:uLnTx/>
              <a:uFillTx/>
              <a:latin typeface="IranNastaliq" panose="02000503000000020003" pitchFamily="2" charset="0"/>
              <a:ea typeface="+mn-ea"/>
              <a:cs typeface="IranNastaliq" panose="02000503000000020003" pitchFamily="2" charset="0"/>
            </a:endParaRPr>
          </a:p>
        </p:txBody>
      </p:sp>
      <p:sp>
        <p:nvSpPr>
          <p:cNvPr id="1048799" name="Footer Placeholder 4"/>
          <p:cNvSpPr txBox="1"/>
          <p:nvPr userDrawn="1"/>
        </p:nvSpPr>
        <p:spPr>
          <a:xfrm>
            <a:off x="111135" y="6386555"/>
            <a:ext cx="2701079" cy="37746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B Nazanin"/>
              </a:rPr>
              <a:t>http://icdc.behdasht.gov.ir</a:t>
            </a:r>
          </a:p>
        </p:txBody>
      </p:sp>
      <p:sp>
        <p:nvSpPr>
          <p:cNvPr id="1048800" name="Title 1"/>
          <p:cNvSpPr>
            <a:spLocks noGrp="1"/>
          </p:cNvSpPr>
          <p:nvPr>
            <p:ph type="title"/>
          </p:nvPr>
        </p:nvSpPr>
        <p:spPr>
          <a:xfrm>
            <a:off x="7295792" y="167935"/>
            <a:ext cx="4539650" cy="1705042"/>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algn="r">
              <a:defRPr sz="3200" b="1">
                <a:solidFill>
                  <a:schemeClr val="bg1"/>
                </a:solidFill>
                <a:effectLst>
                  <a:outerShdw blurRad="38100" dist="38100" dir="2700000" algn="tl">
                    <a:srgbClr val="000000">
                      <a:alpha val="43137"/>
                    </a:srgbClr>
                  </a:outerShdw>
                </a:effectLst>
                <a:cs typeface="B Nazanin" panose="00000400000000000000" pitchFamily="2" charset="-78"/>
              </a:defRPr>
            </a:lvl1pPr>
          </a:lstStyle>
          <a:p>
            <a:r>
              <a:rPr lang="en-US" dirty="0"/>
              <a:t>Click to edit Master title style</a:t>
            </a:r>
          </a:p>
        </p:txBody>
      </p:sp>
      <p:sp>
        <p:nvSpPr>
          <p:cNvPr id="1048801" name="Picture Placeholder 2"/>
          <p:cNvSpPr>
            <a:spLocks noGrp="1"/>
          </p:cNvSpPr>
          <p:nvPr>
            <p:ph type="pic" idx="1"/>
          </p:nvPr>
        </p:nvSpPr>
        <p:spPr>
          <a:xfrm>
            <a:off x="414068" y="1489358"/>
            <a:ext cx="6490093" cy="46649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2097282" name="Picture 15"/>
          <p:cNvPicPr>
            <a:picLocks noChangeAspect="1"/>
          </p:cNvPicPr>
          <p:nvPr userDrawn="1"/>
        </p:nvPicPr>
        <p:blipFill>
          <a:blip r:embed="rId2"/>
          <a:stretch>
            <a:fillRect/>
          </a:stretch>
        </p:blipFill>
        <p:spPr>
          <a:xfrm>
            <a:off x="264106" y="154683"/>
            <a:ext cx="1334914" cy="1182526"/>
          </a:xfrm>
          <a:prstGeom prst="rect">
            <a:avLst/>
          </a:prstGeom>
        </p:spPr>
      </p:pic>
    </p:spTree>
    <p:extLst>
      <p:ext uri="{BB962C8B-B14F-4D97-AF65-F5344CB8AC3E}">
        <p14:creationId xmlns:p14="http://schemas.microsoft.com/office/powerpoint/2010/main" val="176014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DDB53A-65B5-44B0-B1D1-61130CD6100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7FC9A7-90EF-4829-A3B1-C268C46BA0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B Nazani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B Nazanin"/>
            </a:endParaRPr>
          </a:p>
        </p:txBody>
      </p:sp>
    </p:spTree>
    <p:extLst>
      <p:ext uri="{BB962C8B-B14F-4D97-AF65-F5344CB8AC3E}">
        <p14:creationId xmlns:p14="http://schemas.microsoft.com/office/powerpoint/2010/main" val="387981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1" eaLnBrk="1" latinLnBrk="0" hangingPunct="1">
        <a:lnSpc>
          <a:spcPct val="90000"/>
        </a:lnSpc>
        <a:spcBef>
          <a:spcPct val="0"/>
        </a:spcBef>
        <a:buNone/>
        <a:defRPr sz="4400" kern="1200">
          <a:solidFill>
            <a:schemeClr val="tx1"/>
          </a:solidFill>
          <a:latin typeface="+mj-lt"/>
          <a:ea typeface="+mj-ea"/>
          <a:cs typeface="B Nazanin" panose="00000400000000000000" pitchFamily="2" charset="-78"/>
        </a:defRPr>
      </a:lvl1pPr>
    </p:titleStyle>
    <p:bodyStyle>
      <a:lvl1pPr marL="228600" indent="-228600" algn="r" defTabSz="914400" rtl="1" eaLnBrk="1" latinLnBrk="0" hangingPunct="1">
        <a:lnSpc>
          <a:spcPct val="90000"/>
        </a:lnSpc>
        <a:spcBef>
          <a:spcPts val="1000"/>
        </a:spcBef>
        <a:buClr>
          <a:srgbClr val="FC5D16"/>
        </a:buClr>
        <a:buFont typeface="Arial" panose="020B0604020202020204" pitchFamily="34" charset="0"/>
        <a:buChar char="•"/>
        <a:defRPr sz="2800" kern="1200">
          <a:solidFill>
            <a:schemeClr val="tx1"/>
          </a:solidFill>
          <a:latin typeface="+mn-lt"/>
          <a:ea typeface="+mn-ea"/>
          <a:cs typeface="B Nazanin" panose="00000400000000000000" pitchFamily="2" charset="-78"/>
        </a:defRPr>
      </a:lvl1pPr>
      <a:lvl2pPr marL="685800" indent="-228600" algn="r" defTabSz="914400" rtl="1" eaLnBrk="1" latinLnBrk="0" hangingPunct="1">
        <a:lnSpc>
          <a:spcPct val="90000"/>
        </a:lnSpc>
        <a:spcBef>
          <a:spcPts val="500"/>
        </a:spcBef>
        <a:buClr>
          <a:srgbClr val="FC5D16"/>
        </a:buClr>
        <a:buFont typeface="Arial" panose="020B0604020202020204" pitchFamily="34" charset="0"/>
        <a:buChar char="•"/>
        <a:defRPr sz="2400" kern="1200">
          <a:solidFill>
            <a:schemeClr val="tx1"/>
          </a:solidFill>
          <a:latin typeface="+mn-lt"/>
          <a:ea typeface="+mn-ea"/>
          <a:cs typeface="B Nazanin" panose="00000400000000000000" pitchFamily="2" charset="-78"/>
        </a:defRPr>
      </a:lvl2pPr>
      <a:lvl3pPr marL="1143000" indent="-228600" algn="r" defTabSz="914400" rtl="1" eaLnBrk="1" latinLnBrk="0" hangingPunct="1">
        <a:lnSpc>
          <a:spcPct val="90000"/>
        </a:lnSpc>
        <a:spcBef>
          <a:spcPts val="500"/>
        </a:spcBef>
        <a:buClr>
          <a:srgbClr val="FC5D16"/>
        </a:buClr>
        <a:buFont typeface="Arial" panose="020B0604020202020204" pitchFamily="34" charset="0"/>
        <a:buChar char="•"/>
        <a:defRPr sz="2000" kern="1200">
          <a:solidFill>
            <a:schemeClr val="tx1"/>
          </a:solidFill>
          <a:latin typeface="+mn-lt"/>
          <a:ea typeface="+mn-ea"/>
          <a:cs typeface="B Nazanin" panose="00000400000000000000" pitchFamily="2" charset="-78"/>
        </a:defRPr>
      </a:lvl3pPr>
      <a:lvl4pPr marL="1600200" indent="-228600" algn="r" defTabSz="914400" rtl="1" eaLnBrk="1" latinLnBrk="0" hangingPunct="1">
        <a:lnSpc>
          <a:spcPct val="90000"/>
        </a:lnSpc>
        <a:spcBef>
          <a:spcPts val="500"/>
        </a:spcBef>
        <a:buClr>
          <a:srgbClr val="FC5D16"/>
        </a:buClr>
        <a:buFont typeface="Arial" panose="020B0604020202020204" pitchFamily="34" charset="0"/>
        <a:buChar char="•"/>
        <a:defRPr sz="1800" kern="1200">
          <a:solidFill>
            <a:schemeClr val="tx1"/>
          </a:solidFill>
          <a:latin typeface="+mn-lt"/>
          <a:ea typeface="+mn-ea"/>
          <a:cs typeface="B Nazanin" panose="00000400000000000000" pitchFamily="2" charset="-78"/>
        </a:defRPr>
      </a:lvl4pPr>
      <a:lvl5pPr marL="2057400" indent="-228600" algn="r" defTabSz="914400" rtl="1" eaLnBrk="1" latinLnBrk="0" hangingPunct="1">
        <a:lnSpc>
          <a:spcPct val="90000"/>
        </a:lnSpc>
        <a:spcBef>
          <a:spcPts val="500"/>
        </a:spcBef>
        <a:buClr>
          <a:srgbClr val="FC5D16"/>
        </a:buClr>
        <a:buFont typeface="Arial" panose="020B0604020202020204" pitchFamily="34" charset="0"/>
        <a:buChar char="•"/>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3488F-61B8-46DC-BB2D-866185F104EA}" type="datetimeFigureOut">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01/04/1446</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893950-353C-44A5-84D5-B99552BEDFAF}" type="slidenum">
              <a:rPr kumimoji="0" lang="fa-I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61217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DB53A-65B5-44B0-B1D1-61130CD6100C}" type="datetimeFigureOut">
              <a:rPr lang="en-US" smtClean="0"/>
              <a:t>7/10/2024</a:t>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FC9A7-90EF-4829-A3B1-C268C46BA0D9}" type="slidenum">
              <a:rPr lang="en-US" smtClean="0"/>
              <a:t>‹#›</a:t>
            </a:fld>
            <a:endParaRPr lang="en-US"/>
          </a:p>
        </p:txBody>
      </p:sp>
    </p:spTree>
    <p:extLst>
      <p:ext uri="{BB962C8B-B14F-4D97-AF65-F5344CB8AC3E}">
        <p14:creationId xmlns:p14="http://schemas.microsoft.com/office/powerpoint/2010/main" val="24947461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914400" rtl="1" eaLnBrk="1" latinLnBrk="0" hangingPunct="1">
        <a:lnSpc>
          <a:spcPct val="90000"/>
        </a:lnSpc>
        <a:spcBef>
          <a:spcPct val="0"/>
        </a:spcBef>
        <a:buNone/>
        <a:defRPr sz="4400" kern="1200">
          <a:solidFill>
            <a:schemeClr val="tx1"/>
          </a:solidFill>
          <a:latin typeface="+mj-lt"/>
          <a:ea typeface="+mj-ea"/>
          <a:cs typeface="B Nazanin" panose="00000400000000000000" pitchFamily="2" charset="-78"/>
        </a:defRPr>
      </a:lvl1pPr>
    </p:titleStyle>
    <p:bodyStyle>
      <a:lvl1pPr marL="228600" indent="-228600" algn="r" defTabSz="914400" rtl="1" eaLnBrk="1" latinLnBrk="0" hangingPunct="1">
        <a:lnSpc>
          <a:spcPct val="90000"/>
        </a:lnSpc>
        <a:spcBef>
          <a:spcPts val="1000"/>
        </a:spcBef>
        <a:buClr>
          <a:srgbClr val="FC5D16"/>
        </a:buClr>
        <a:buFont typeface="Arial" panose="020B0604020202020204" pitchFamily="34" charset="0"/>
        <a:buChar char="•"/>
        <a:defRPr sz="2800" kern="1200">
          <a:solidFill>
            <a:schemeClr val="tx1"/>
          </a:solidFill>
          <a:latin typeface="+mn-lt"/>
          <a:ea typeface="+mn-ea"/>
          <a:cs typeface="B Nazanin" panose="00000400000000000000" pitchFamily="2" charset="-78"/>
        </a:defRPr>
      </a:lvl1pPr>
      <a:lvl2pPr marL="685800" indent="-228600" algn="r" defTabSz="914400" rtl="1" eaLnBrk="1" latinLnBrk="0" hangingPunct="1">
        <a:lnSpc>
          <a:spcPct val="90000"/>
        </a:lnSpc>
        <a:spcBef>
          <a:spcPts val="500"/>
        </a:spcBef>
        <a:buClr>
          <a:srgbClr val="FC5D16"/>
        </a:buClr>
        <a:buFont typeface="Arial" panose="020B0604020202020204" pitchFamily="34" charset="0"/>
        <a:buChar char="•"/>
        <a:defRPr sz="2400" kern="1200">
          <a:solidFill>
            <a:schemeClr val="tx1"/>
          </a:solidFill>
          <a:latin typeface="+mn-lt"/>
          <a:ea typeface="+mn-ea"/>
          <a:cs typeface="B Nazanin" panose="00000400000000000000" pitchFamily="2" charset="-78"/>
        </a:defRPr>
      </a:lvl2pPr>
      <a:lvl3pPr marL="1143000" indent="-228600" algn="r" defTabSz="914400" rtl="1" eaLnBrk="1" latinLnBrk="0" hangingPunct="1">
        <a:lnSpc>
          <a:spcPct val="90000"/>
        </a:lnSpc>
        <a:spcBef>
          <a:spcPts val="500"/>
        </a:spcBef>
        <a:buClr>
          <a:srgbClr val="FC5D16"/>
        </a:buClr>
        <a:buFont typeface="Arial" panose="020B0604020202020204" pitchFamily="34" charset="0"/>
        <a:buChar char="•"/>
        <a:defRPr sz="2000" kern="1200">
          <a:solidFill>
            <a:schemeClr val="tx1"/>
          </a:solidFill>
          <a:latin typeface="+mn-lt"/>
          <a:ea typeface="+mn-ea"/>
          <a:cs typeface="B Nazanin" panose="00000400000000000000" pitchFamily="2" charset="-78"/>
        </a:defRPr>
      </a:lvl3pPr>
      <a:lvl4pPr marL="1600200" indent="-228600" algn="r" defTabSz="914400" rtl="1" eaLnBrk="1" latinLnBrk="0" hangingPunct="1">
        <a:lnSpc>
          <a:spcPct val="90000"/>
        </a:lnSpc>
        <a:spcBef>
          <a:spcPts val="500"/>
        </a:spcBef>
        <a:buClr>
          <a:srgbClr val="FC5D16"/>
        </a:buClr>
        <a:buFont typeface="Arial" panose="020B0604020202020204" pitchFamily="34" charset="0"/>
        <a:buChar char="•"/>
        <a:defRPr sz="1800" kern="1200">
          <a:solidFill>
            <a:schemeClr val="tx1"/>
          </a:solidFill>
          <a:latin typeface="+mn-lt"/>
          <a:ea typeface="+mn-ea"/>
          <a:cs typeface="B Nazanin" panose="00000400000000000000" pitchFamily="2" charset="-78"/>
        </a:defRPr>
      </a:lvl4pPr>
      <a:lvl5pPr marL="2057400" indent="-228600" algn="r" defTabSz="914400" rtl="1" eaLnBrk="1" latinLnBrk="0" hangingPunct="1">
        <a:lnSpc>
          <a:spcPct val="90000"/>
        </a:lnSpc>
        <a:spcBef>
          <a:spcPts val="500"/>
        </a:spcBef>
        <a:buClr>
          <a:srgbClr val="FC5D16"/>
        </a:buClr>
        <a:buFont typeface="Arial" panose="020B0604020202020204" pitchFamily="34" charset="0"/>
        <a:buChar char="•"/>
        <a:defRPr sz="1800" kern="1200">
          <a:solidFill>
            <a:schemeClr val="tx1"/>
          </a:solidFill>
          <a:latin typeface="+mn-lt"/>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1FFDD-7F0E-4F44-89C8-739DA6C79B77}" type="datetimeFigureOut">
              <a:rPr lang="en-US" smtClean="0"/>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A9CDC-20BF-4A7A-B353-D76B53067CF6}" type="slidenum">
              <a:rPr lang="en-US" smtClean="0"/>
              <a:t>‹#›</a:t>
            </a:fld>
            <a:endParaRPr lang="en-US"/>
          </a:p>
        </p:txBody>
      </p:sp>
    </p:spTree>
    <p:extLst>
      <p:ext uri="{BB962C8B-B14F-4D97-AF65-F5344CB8AC3E}">
        <p14:creationId xmlns:p14="http://schemas.microsoft.com/office/powerpoint/2010/main" val="16109200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772BD0A-1A1E-49A4-802A-5A72D9400DB8}" type="datetimeFigureOut">
              <a:rPr lang="en-US" smtClean="0"/>
              <a:t>7/10/2024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5ADD7E1-ED51-4CF8-8B2E-5BD660432C39}" type="slidenum">
              <a:rPr lang="en-US" smtClean="0"/>
              <a:t>‹#›</a:t>
            </a:fld>
            <a:endParaRPr lang="en-US"/>
          </a:p>
        </p:txBody>
      </p:sp>
    </p:spTree>
    <p:extLst>
      <p:ext uri="{BB962C8B-B14F-4D97-AF65-F5344CB8AC3E}">
        <p14:creationId xmlns:p14="http://schemas.microsoft.com/office/powerpoint/2010/main" val="19184975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title"/>
          </p:nvPr>
        </p:nvSpPr>
        <p:spPr>
          <a:xfrm>
            <a:off x="1771718" y="1819175"/>
            <a:ext cx="8733182" cy="4013733"/>
          </a:xfrm>
          <a:solidFill>
            <a:schemeClr val="bg2">
              <a:lumMod val="90000"/>
            </a:schemeClr>
          </a:solidFill>
        </p:spPr>
        <p:txBody>
          <a:bodyPr>
            <a:normAutofit fontScale="90000"/>
          </a:bodyPr>
          <a:lstStyle/>
          <a:p>
            <a:pPr>
              <a:lnSpc>
                <a:spcPct val="100000"/>
              </a:lnSpc>
            </a:pPr>
            <a:br>
              <a:rPr lang="fa-IR" sz="4000" dirty="0">
                <a:solidFill>
                  <a:schemeClr val="tx1"/>
                </a:solidFill>
                <a:latin typeface="AGA Arabesque" panose="05010101010101010101" pitchFamily="2" charset="2"/>
                <a:cs typeface="+mj-cs"/>
              </a:rPr>
            </a:br>
            <a:r>
              <a:rPr lang="fa-IR" sz="4900" dirty="0">
                <a:solidFill>
                  <a:schemeClr val="tx1"/>
                </a:solidFill>
                <a:latin typeface="AGA Arabesque" panose="05010101010101010101" pitchFamily="2" charset="2"/>
                <a:cs typeface="B Titr" panose="00000700000000000000" pitchFamily="2" charset="-78"/>
              </a:rPr>
              <a:t>نظام مراقبت بیماری تب </a:t>
            </a:r>
            <a:r>
              <a:rPr lang="en-US" sz="4900" dirty="0">
                <a:solidFill>
                  <a:schemeClr val="tx1"/>
                </a:solidFill>
                <a:latin typeface="Arial" panose="020B0604020202020204" pitchFamily="34" charset="0"/>
                <a:cs typeface="Arial" panose="020B0604020202020204" pitchFamily="34" charset="0"/>
              </a:rPr>
              <a:t>Dengue</a:t>
            </a:r>
            <a:br>
              <a:rPr lang="fa-IR" sz="4900" dirty="0">
                <a:solidFill>
                  <a:schemeClr val="tx1"/>
                </a:solidFill>
                <a:latin typeface="AGA Arabesque" panose="05010101010101010101" pitchFamily="2" charset="2"/>
                <a:cs typeface="B Titr" panose="00000700000000000000" pitchFamily="2" charset="-78"/>
              </a:rPr>
            </a:br>
            <a:br>
              <a:rPr lang="en-US" sz="4900" dirty="0">
                <a:solidFill>
                  <a:schemeClr val="tx1"/>
                </a:solidFill>
                <a:latin typeface="AGA Arabesque" panose="05010101010101010101" pitchFamily="2" charset="2"/>
                <a:cs typeface="B Titr" panose="00000700000000000000" pitchFamily="2" charset="-78"/>
              </a:rPr>
            </a:br>
            <a:r>
              <a:rPr lang="fa-IR" sz="2700" dirty="0">
                <a:solidFill>
                  <a:schemeClr val="tx1"/>
                </a:solidFill>
                <a:latin typeface="AGA Arabesque" panose="05010101010101010101" pitchFamily="2" charset="2"/>
                <a:cs typeface="B Titr" panose="00000700000000000000" pitchFamily="2" charset="-78"/>
              </a:rPr>
              <a:t>گروه مبارزه با بیماریهای واگیر</a:t>
            </a:r>
            <a:br>
              <a:rPr lang="en-US" sz="2700" dirty="0">
                <a:solidFill>
                  <a:srgbClr val="C00000"/>
                </a:solidFill>
                <a:cs typeface="B Titr" panose="00000700000000000000" pitchFamily="2" charset="-78"/>
              </a:rPr>
            </a:br>
            <a:br>
              <a:rPr lang="fa-IR" sz="3200" dirty="0">
                <a:solidFill>
                  <a:schemeClr val="tx1"/>
                </a:solidFill>
                <a:latin typeface="AGA Arabesque" panose="05010101010101010101" pitchFamily="2" charset="2"/>
                <a:cs typeface="+mj-cs"/>
              </a:rPr>
            </a:br>
            <a:br>
              <a:rPr lang="en-US" sz="2700" dirty="0">
                <a:solidFill>
                  <a:schemeClr val="tx1"/>
                </a:solidFill>
                <a:latin typeface="AGA Arabesque" panose="05010101010101010101" pitchFamily="2" charset="2"/>
                <a:cs typeface="+mj-cs"/>
              </a:rPr>
            </a:br>
            <a:r>
              <a:rPr lang="fa-IR" sz="2000" dirty="0">
                <a:solidFill>
                  <a:schemeClr val="tx1"/>
                </a:solidFill>
                <a:latin typeface="AGA Arabesque" panose="05010101010101010101" pitchFamily="2" charset="2"/>
              </a:rPr>
              <a:t>تیر ماه 1403</a:t>
            </a:r>
            <a:br>
              <a:rPr lang="fa-IR" sz="2400" dirty="0">
                <a:solidFill>
                  <a:schemeClr val="tx1"/>
                </a:solidFill>
                <a:latin typeface="AGA Arabesque" panose="05010101010101010101" pitchFamily="2" charset="2"/>
              </a:rPr>
            </a:br>
            <a:endParaRPr lang="en-US" sz="2400" dirty="0">
              <a:solidFill>
                <a:schemeClr val="tx1"/>
              </a:solidFill>
              <a:latin typeface="AGA Arabesque" panose="05010101010101010101" pitchFamily="2" charset="2"/>
              <a:cs typeface="+mj-cs"/>
            </a:endParaRPr>
          </a:p>
        </p:txBody>
      </p:sp>
    </p:spTree>
    <p:extLst>
      <p:ext uri="{BB962C8B-B14F-4D97-AF65-F5344CB8AC3E}">
        <p14:creationId xmlns:p14="http://schemas.microsoft.com/office/powerpoint/2010/main" val="429272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262" y="294005"/>
            <a:ext cx="9769642" cy="1197911"/>
          </a:xfr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r"/>
            <a:br>
              <a:rPr lang="fa-IR" sz="4000" b="1" i="0" dirty="0">
                <a:solidFill>
                  <a:schemeClr val="tx2">
                    <a:lumMod val="60000"/>
                    <a:lumOff val="40000"/>
                  </a:schemeClr>
                </a:solidFill>
                <a:effectLst/>
                <a:latin typeface="B Nazanin" panose="00000400000000000000" pitchFamily="2" charset="-78"/>
                <a:cs typeface="+mn-cs"/>
              </a:rPr>
            </a:br>
            <a:r>
              <a:rPr lang="fa-IR" sz="4000" b="1" i="0" dirty="0">
                <a:solidFill>
                  <a:schemeClr val="tx2">
                    <a:lumMod val="60000"/>
                    <a:lumOff val="40000"/>
                  </a:schemeClr>
                </a:solidFill>
                <a:effectLst/>
                <a:latin typeface="B Nazanin" panose="00000400000000000000" pitchFamily="2" charset="-78"/>
                <a:cs typeface="+mn-cs"/>
              </a:rPr>
              <a:t>روش های انتقال بیماری تب دانگ</a:t>
            </a:r>
            <a:r>
              <a:rPr lang="fa-IR" sz="4000" dirty="0">
                <a:solidFill>
                  <a:schemeClr val="tx2">
                    <a:lumMod val="60000"/>
                    <a:lumOff val="40000"/>
                  </a:schemeClr>
                </a:solidFill>
                <a:cs typeface="+mn-cs"/>
              </a:rPr>
              <a:t> </a:t>
            </a:r>
            <a:br>
              <a:rPr lang="fa-IR" sz="4000" dirty="0">
                <a:solidFill>
                  <a:schemeClr val="tx2">
                    <a:lumMod val="60000"/>
                    <a:lumOff val="40000"/>
                  </a:schemeClr>
                </a:solidFill>
                <a:cs typeface="+mn-cs"/>
              </a:rPr>
            </a:br>
            <a:endParaRPr lang="en-US" sz="4000" dirty="0">
              <a:solidFill>
                <a:schemeClr val="tx2">
                  <a:lumMod val="60000"/>
                  <a:lumOff val="40000"/>
                </a:schemeClr>
              </a:solidFill>
              <a:cs typeface="+mn-cs"/>
            </a:endParaRPr>
          </a:p>
        </p:txBody>
      </p:sp>
      <p:sp>
        <p:nvSpPr>
          <p:cNvPr id="3" name="Content Placeholder 2"/>
          <p:cNvSpPr>
            <a:spLocks noGrp="1"/>
          </p:cNvSpPr>
          <p:nvPr>
            <p:ph idx="1"/>
          </p:nvPr>
        </p:nvSpPr>
        <p:spPr>
          <a:xfrm>
            <a:off x="0" y="1764144"/>
            <a:ext cx="12192000" cy="4114801"/>
          </a:xfrm>
        </p:spPr>
        <p:txBody>
          <a:bodyPr>
            <a:noAutofit/>
          </a:bodyPr>
          <a:lstStyle/>
          <a:p>
            <a:pPr algn="just" rtl="1"/>
            <a:r>
              <a:rPr lang="fa-IR" b="1" i="0" dirty="0">
                <a:solidFill>
                  <a:srgbClr val="1F3864"/>
                </a:solidFill>
                <a:effectLst/>
                <a:latin typeface="B Nazanin" panose="00000400000000000000" pitchFamily="2" charset="-78"/>
                <a:cs typeface="B Nazanin" panose="00000400000000000000" pitchFamily="2" charset="-78"/>
              </a:rPr>
              <a:t>عفونت از طریق گزش پشه ماده آئدس اجیپتی و آئدس آلبوپیکتوس آلوده به ویروس اتفاق می افتد</a:t>
            </a:r>
          </a:p>
          <a:p>
            <a:pPr algn="just" rtl="1"/>
            <a:endParaRPr lang="fa-IR" b="1" dirty="0"/>
          </a:p>
          <a:p>
            <a:pPr algn="just" rtl="1"/>
            <a:r>
              <a:rPr lang="fa-IR" b="1" dirty="0">
                <a:solidFill>
                  <a:srgbClr val="1F3864"/>
                </a:solidFill>
                <a:cs typeface="B Nazanin" panose="00000400000000000000" pitchFamily="2" charset="-78"/>
              </a:rPr>
              <a:t>پشه </a:t>
            </a:r>
            <a:r>
              <a:rPr lang="fa-IR" b="1" dirty="0">
                <a:solidFill>
                  <a:srgbClr val="C00000"/>
                </a:solidFill>
                <a:cs typeface="B Nazanin" panose="00000400000000000000" pitchFamily="2" charset="-78"/>
              </a:rPr>
              <a:t>8تا 12روز بعد از خوردن </a:t>
            </a:r>
            <a:r>
              <a:rPr lang="fa-IR" b="1" dirty="0">
                <a:solidFill>
                  <a:srgbClr val="1F3864"/>
                </a:solidFill>
                <a:cs typeface="B Nazanin" panose="00000400000000000000" pitchFamily="2" charset="-78"/>
              </a:rPr>
              <a:t>خون آلوده به ویروس تا</a:t>
            </a:r>
            <a:r>
              <a:rPr lang="en-US" b="1" dirty="0">
                <a:solidFill>
                  <a:srgbClr val="1F3864"/>
                </a:solidFill>
                <a:cs typeface="B Nazanin" panose="00000400000000000000" pitchFamily="2" charset="-78"/>
              </a:rPr>
              <a:t> </a:t>
            </a:r>
            <a:r>
              <a:rPr lang="fa-IR" b="1" dirty="0">
                <a:solidFill>
                  <a:srgbClr val="1F3864"/>
                </a:solidFill>
                <a:cs typeface="B Nazanin" panose="00000400000000000000" pitchFamily="2" charset="-78"/>
              </a:rPr>
              <a:t>پایان زندگی اش آلوده کننده خواهد بود </a:t>
            </a:r>
          </a:p>
          <a:p>
            <a:pPr algn="just" rtl="1"/>
            <a:endParaRPr lang="fa-IR" b="1" dirty="0">
              <a:solidFill>
                <a:srgbClr val="1F3864"/>
              </a:solidFill>
              <a:cs typeface="B Nazanin" panose="00000400000000000000" pitchFamily="2" charset="-78"/>
            </a:endParaRPr>
          </a:p>
          <a:p>
            <a:pPr algn="just" rtl="1"/>
            <a:r>
              <a:rPr lang="fa-IR" b="1" i="0" dirty="0">
                <a:solidFill>
                  <a:srgbClr val="1F3864"/>
                </a:solidFill>
                <a:effectLst/>
                <a:latin typeface="B Nazanin" panose="00000400000000000000" pitchFamily="2" charset="-78"/>
                <a:cs typeface="B Nazanin" panose="00000400000000000000" pitchFamily="2" charset="-78"/>
              </a:rPr>
              <a:t>انتقال ویروس از انسان به پشه، از </a:t>
            </a:r>
            <a:r>
              <a:rPr lang="fa-IR" b="1" i="0" dirty="0">
                <a:solidFill>
                  <a:srgbClr val="C00000"/>
                </a:solidFill>
                <a:effectLst/>
                <a:latin typeface="B Nazanin" panose="00000400000000000000" pitchFamily="2" charset="-78"/>
                <a:cs typeface="B Nazanin" panose="00000400000000000000" pitchFamily="2" charset="-78"/>
              </a:rPr>
              <a:t>2روزقبل از شروع علائم تا 2روز پس از </a:t>
            </a:r>
            <a:r>
              <a:rPr lang="fa-IR" b="1" i="0" dirty="0">
                <a:solidFill>
                  <a:srgbClr val="1F3864"/>
                </a:solidFill>
                <a:effectLst/>
                <a:latin typeface="B Nazanin" panose="00000400000000000000" pitchFamily="2" charset="-78"/>
                <a:cs typeface="B Nazanin" panose="00000400000000000000" pitchFamily="2" charset="-78"/>
              </a:rPr>
              <a:t>قطع تب رخ می دهد</a:t>
            </a:r>
          </a:p>
          <a:p>
            <a:pPr algn="just" rtl="1"/>
            <a:endParaRPr lang="fa-IR" b="1" dirty="0"/>
          </a:p>
          <a:p>
            <a:pPr algn="just" rtl="1"/>
            <a:r>
              <a:rPr lang="fa-IR" b="1" i="0" dirty="0">
                <a:solidFill>
                  <a:srgbClr val="1F3864"/>
                </a:solidFill>
                <a:effectLst/>
                <a:latin typeface="B Nazanin" panose="00000400000000000000" pitchFamily="2" charset="-78"/>
                <a:cs typeface="B Nazanin" panose="00000400000000000000" pitchFamily="2" charset="-78"/>
              </a:rPr>
              <a:t>در اکثر بیماران ویروس بمدت </a:t>
            </a:r>
            <a:r>
              <a:rPr lang="fa-IR" b="1" i="0" dirty="0">
                <a:solidFill>
                  <a:srgbClr val="C00000"/>
                </a:solidFill>
                <a:effectLst/>
                <a:latin typeface="B Nazanin" panose="00000400000000000000" pitchFamily="2" charset="-78"/>
                <a:cs typeface="B Nazanin" panose="00000400000000000000" pitchFamily="2" charset="-78"/>
              </a:rPr>
              <a:t>4 تا 5 روز </a:t>
            </a:r>
            <a:r>
              <a:rPr lang="fa-IR" b="1" i="0" dirty="0">
                <a:solidFill>
                  <a:srgbClr val="1F3864"/>
                </a:solidFill>
                <a:effectLst/>
                <a:latin typeface="B Nazanin" panose="00000400000000000000" pitchFamily="2" charset="-78"/>
                <a:cs typeface="B Nazanin" panose="00000400000000000000" pitchFamily="2" charset="-78"/>
              </a:rPr>
              <a:t>در خون وجود دارد، اما ممکن است تا 12روز طول بکشد</a:t>
            </a:r>
            <a:r>
              <a:rPr lang="fa-IR" b="1" dirty="0"/>
              <a:t> </a:t>
            </a:r>
            <a:br>
              <a:rPr lang="fa-IR" b="1" dirty="0"/>
            </a:br>
            <a:br>
              <a:rPr lang="fa-IR" b="1" dirty="0"/>
            </a:br>
            <a:br>
              <a:rPr lang="fa-IR" b="1" dirty="0"/>
            </a:br>
            <a:endParaRPr lang="fa-IR" b="1" dirty="0">
              <a:cs typeface="B Nazanin" panose="00000400000000000000" pitchFamily="2" charset="-78"/>
            </a:endParaRPr>
          </a:p>
          <a:p>
            <a:pPr algn="just" rtl="1"/>
            <a:r>
              <a:rPr lang="fa-IR" b="1" dirty="0">
                <a:cs typeface="B Nazanin" panose="00000400000000000000" pitchFamily="2" charset="-78"/>
              </a:rPr>
              <a:t> </a:t>
            </a:r>
            <a:endParaRPr lang="en-US" b="1" dirty="0">
              <a:cs typeface="B Nazanin" panose="00000400000000000000" pitchFamily="2" charset="-78"/>
            </a:endParaRPr>
          </a:p>
        </p:txBody>
      </p:sp>
    </p:spTree>
    <p:extLst>
      <p:ext uri="{BB962C8B-B14F-4D97-AF65-F5344CB8AC3E}">
        <p14:creationId xmlns:p14="http://schemas.microsoft.com/office/powerpoint/2010/main" val="158515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264" y="297748"/>
            <a:ext cx="9707881" cy="1117166"/>
          </a:xfrm>
          <a:solidFill>
            <a:schemeClr val="accent6">
              <a:lumMod val="40000"/>
              <a:lumOff val="60000"/>
            </a:schemeClr>
          </a:solidFill>
        </p:spPr>
        <p:txBody>
          <a:bodyPr>
            <a:normAutofit fontScale="90000"/>
          </a:bodyPr>
          <a:lstStyle/>
          <a:p>
            <a:pPr algn="r" rtl="1"/>
            <a:br>
              <a:rPr lang="fa-IR" sz="3100" dirty="0">
                <a:solidFill>
                  <a:schemeClr val="tx2">
                    <a:lumMod val="60000"/>
                    <a:lumOff val="40000"/>
                  </a:schemeClr>
                </a:solidFill>
                <a:cs typeface="+mn-cs"/>
              </a:rPr>
            </a:br>
            <a:r>
              <a:rPr lang="fa-IR" b="1" i="0" dirty="0">
                <a:solidFill>
                  <a:schemeClr val="tx2">
                    <a:lumMod val="60000"/>
                    <a:lumOff val="40000"/>
                  </a:schemeClr>
                </a:solidFill>
                <a:effectLst/>
                <a:latin typeface="B Nazanin" panose="00000400000000000000" pitchFamily="2" charset="-78"/>
                <a:cs typeface="+mn-cs"/>
              </a:rPr>
              <a:t>دوره نهفتگی بیماری تب دانگ</a:t>
            </a:r>
            <a:r>
              <a:rPr lang="fa-IR" sz="4000" dirty="0">
                <a:solidFill>
                  <a:schemeClr val="tx2">
                    <a:lumMod val="60000"/>
                    <a:lumOff val="40000"/>
                  </a:schemeClr>
                </a:solidFill>
                <a:cs typeface="+mn-cs"/>
              </a:rPr>
              <a:t> </a:t>
            </a:r>
            <a:br>
              <a:rPr lang="fa-IR" sz="2000" dirty="0">
                <a:solidFill>
                  <a:schemeClr val="tx2">
                    <a:lumMod val="60000"/>
                    <a:lumOff val="40000"/>
                  </a:schemeClr>
                </a:solidFill>
                <a:cs typeface="+mn-cs"/>
              </a:rPr>
            </a:br>
            <a:endParaRPr lang="en-US" sz="4000" dirty="0">
              <a:solidFill>
                <a:schemeClr val="tx2">
                  <a:lumMod val="60000"/>
                  <a:lumOff val="40000"/>
                </a:schemeClr>
              </a:solidFill>
              <a:cs typeface="+mn-cs"/>
            </a:endParaRPr>
          </a:p>
        </p:txBody>
      </p:sp>
      <p:sp>
        <p:nvSpPr>
          <p:cNvPr id="3" name="Content Placeholder 2"/>
          <p:cNvSpPr>
            <a:spLocks noGrp="1"/>
          </p:cNvSpPr>
          <p:nvPr>
            <p:ph idx="1"/>
          </p:nvPr>
        </p:nvSpPr>
        <p:spPr>
          <a:xfrm>
            <a:off x="92364" y="1690837"/>
            <a:ext cx="12099635" cy="4531361"/>
          </a:xfrm>
        </p:spPr>
        <p:txBody>
          <a:bodyPr>
            <a:noAutofit/>
          </a:bodyPr>
          <a:lstStyle/>
          <a:p>
            <a:pPr algn="just" rtl="1"/>
            <a:r>
              <a:rPr lang="fa-IR" sz="2800" b="1" i="0" dirty="0">
                <a:solidFill>
                  <a:srgbClr val="1F3864"/>
                </a:solidFill>
                <a:effectLst/>
                <a:latin typeface="B Nazanin" panose="00000400000000000000" pitchFamily="2" charset="-78"/>
                <a:cs typeface="B Nazanin" panose="00000400000000000000" pitchFamily="2" charset="-78"/>
              </a:rPr>
              <a:t>دوره نهفتگی بیماری </a:t>
            </a:r>
            <a:r>
              <a:rPr lang="fa-IR" sz="2800" b="1" i="0" dirty="0">
                <a:solidFill>
                  <a:srgbClr val="C00000"/>
                </a:solidFill>
                <a:effectLst/>
                <a:latin typeface="B Nazanin" panose="00000400000000000000" pitchFamily="2" charset="-78"/>
                <a:cs typeface="B Nazanin" panose="00000400000000000000" pitchFamily="2" charset="-78"/>
              </a:rPr>
              <a:t>4 تا 10روز بعد از گزش انسان </a:t>
            </a:r>
            <a:r>
              <a:rPr lang="fa-IR" sz="2800" b="1" i="0" dirty="0">
                <a:solidFill>
                  <a:srgbClr val="1F3864"/>
                </a:solidFill>
                <a:effectLst/>
                <a:latin typeface="B Nazanin" panose="00000400000000000000" pitchFamily="2" charset="-78"/>
                <a:cs typeface="B Nazanin" panose="00000400000000000000" pitchFamily="2" charset="-78"/>
              </a:rPr>
              <a:t>توسط پشه آلوده است.</a:t>
            </a:r>
          </a:p>
          <a:p>
            <a:pPr algn="just" rtl="1"/>
            <a:endParaRPr lang="fa-IR" sz="4000" b="1" dirty="0"/>
          </a:p>
          <a:p>
            <a:pPr marL="0" indent="0" algn="just" rtl="1">
              <a:buNone/>
            </a:pPr>
            <a:r>
              <a:rPr lang="fa-IR" sz="2800" b="1" i="0" dirty="0">
                <a:solidFill>
                  <a:srgbClr val="FF0000"/>
                </a:solidFill>
                <a:effectLst/>
                <a:latin typeface="B Nazanin" panose="00000400000000000000" pitchFamily="2" charset="-78"/>
                <a:cs typeface="B Nazanin" panose="00000400000000000000" pitchFamily="2" charset="-78"/>
              </a:rPr>
              <a:t>سایر روشهای انتقال تب دانگ</a:t>
            </a:r>
            <a:r>
              <a:rPr lang="fa-IR" sz="4000" b="1" dirty="0">
                <a:solidFill>
                  <a:srgbClr val="FF0000"/>
                </a:solidFill>
              </a:rPr>
              <a:t>:</a:t>
            </a:r>
          </a:p>
          <a:p>
            <a:pPr algn="just" rtl="1"/>
            <a:r>
              <a:rPr lang="fa-IR" sz="2800" b="1" i="0" dirty="0">
                <a:solidFill>
                  <a:srgbClr val="1F3864"/>
                </a:solidFill>
                <a:effectLst/>
                <a:latin typeface="B Nazanin" panose="00000400000000000000" pitchFamily="2" charset="-78"/>
                <a:cs typeface="B Nazanin" panose="00000400000000000000" pitchFamily="2" charset="-78"/>
              </a:rPr>
              <a:t>احتمال انتقال از مادر به نوزاد به میزان کمی وجود داشته و بستگی به زمان عفونت مادر باردار دارد</a:t>
            </a:r>
          </a:p>
          <a:p>
            <a:pPr algn="just" rtl="1"/>
            <a:endParaRPr lang="fa-IR" sz="2800" b="1" i="0" dirty="0">
              <a:solidFill>
                <a:srgbClr val="1F3864"/>
              </a:solidFill>
              <a:effectLst/>
              <a:latin typeface="B Nazanin" panose="00000400000000000000" pitchFamily="2" charset="-78"/>
              <a:cs typeface="B Nazanin" panose="00000400000000000000" pitchFamily="2" charset="-78"/>
            </a:endParaRPr>
          </a:p>
          <a:p>
            <a:pPr algn="just" rtl="1"/>
            <a:r>
              <a:rPr lang="fa-IR" sz="2800" b="1" i="0" dirty="0">
                <a:solidFill>
                  <a:srgbClr val="1F3864"/>
                </a:solidFill>
                <a:effectLst/>
                <a:latin typeface="B Nazanin" panose="00000400000000000000" pitchFamily="2" charset="-78"/>
                <a:cs typeface="B Nazanin" panose="00000400000000000000" pitchFamily="2" charset="-78"/>
              </a:rPr>
              <a:t>احتمال بدنیا آمدن زود هنگام نوزاد،نوزاد با وزن پایین و یا دیسترس جنینی مطرح است</a:t>
            </a:r>
            <a:r>
              <a:rPr lang="fa-IR" sz="4000" b="1" dirty="0"/>
              <a:t> </a:t>
            </a:r>
            <a:br>
              <a:rPr lang="fa-IR" sz="2800" b="1" dirty="0"/>
            </a:br>
            <a:br>
              <a:rPr lang="fa-IR" sz="2800" b="1" dirty="0"/>
            </a:br>
            <a:br>
              <a:rPr lang="fa-IR" sz="2800" b="1" dirty="0"/>
            </a:br>
            <a:br>
              <a:rPr lang="fa-IR" sz="2800" b="1" dirty="0"/>
            </a:br>
            <a:br>
              <a:rPr lang="fa-IR" sz="2800" b="1" dirty="0"/>
            </a:br>
            <a:br>
              <a:rPr lang="fa-IR" sz="2800" b="1" dirty="0"/>
            </a:br>
            <a:endParaRPr lang="fa-IR" sz="2800" b="1" dirty="0">
              <a:cs typeface="B Nazanin" panose="00000400000000000000" pitchFamily="2" charset="-78"/>
            </a:endParaRPr>
          </a:p>
          <a:p>
            <a:pPr algn="just" rtl="1"/>
            <a:r>
              <a:rPr lang="fa-IR" sz="2800" b="1" dirty="0">
                <a:cs typeface="B Nazanin" panose="00000400000000000000" pitchFamily="2" charset="-78"/>
              </a:rPr>
              <a:t> </a:t>
            </a:r>
            <a:endParaRPr lang="en-US" sz="2800" b="1" dirty="0">
              <a:cs typeface="B Nazanin" panose="00000400000000000000" pitchFamily="2" charset="-78"/>
            </a:endParaRPr>
          </a:p>
        </p:txBody>
      </p:sp>
    </p:spTree>
    <p:extLst>
      <p:ext uri="{BB962C8B-B14F-4D97-AF65-F5344CB8AC3E}">
        <p14:creationId xmlns:p14="http://schemas.microsoft.com/office/powerpoint/2010/main" val="396671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073" y="1540043"/>
            <a:ext cx="12145817" cy="4714240"/>
          </a:xfrm>
          <a:ln>
            <a:noFill/>
          </a:ln>
        </p:spPr>
        <p:txBody>
          <a:bodyPr>
            <a:noAutofit/>
          </a:bodyPr>
          <a:lstStyle/>
          <a:p>
            <a:pPr algn="just" rtl="1">
              <a:lnSpc>
                <a:spcPct val="100000"/>
              </a:lnSpc>
              <a:buFont typeface="Wingdings" panose="05000000000000000000" pitchFamily="2" charset="2"/>
              <a:buChar char="ü"/>
            </a:pPr>
            <a:r>
              <a:rPr lang="fa-IR" sz="2000" b="1" dirty="0">
                <a:solidFill>
                  <a:srgbClr val="00B050"/>
                </a:solidFill>
              </a:rPr>
              <a:t>تغییرات آب و هوایی </a:t>
            </a:r>
            <a:r>
              <a:rPr lang="fa-IR" sz="2000" b="1" dirty="0">
                <a:solidFill>
                  <a:srgbClr val="FF0000"/>
                </a:solidFill>
              </a:rPr>
              <a:t>مهمترین </a:t>
            </a:r>
            <a:r>
              <a:rPr lang="fa-IR" sz="2000" b="1" dirty="0"/>
              <a:t>عامل در گسترش پشه ناقل از مناطق نیمه گرمسیري به مناطق معتدل جهان میباشد.</a:t>
            </a:r>
          </a:p>
          <a:p>
            <a:pPr algn="just" rtl="1">
              <a:lnSpc>
                <a:spcPct val="100000"/>
              </a:lnSpc>
              <a:buFont typeface="Wingdings" panose="05000000000000000000" pitchFamily="2" charset="2"/>
              <a:buChar char="ü"/>
            </a:pPr>
            <a:endParaRPr lang="fa-IR" sz="2000" b="1" dirty="0"/>
          </a:p>
          <a:p>
            <a:pPr algn="just" rtl="1">
              <a:lnSpc>
                <a:spcPct val="100000"/>
              </a:lnSpc>
              <a:buFont typeface="Wingdings" panose="05000000000000000000" pitchFamily="2" charset="2"/>
              <a:buChar char="ü"/>
            </a:pPr>
            <a:r>
              <a:rPr lang="fa-IR" sz="2000" b="1" dirty="0"/>
              <a:t>تب دنگی در میان بیماري هاي ویروسی منتقله توسط بندپایان </a:t>
            </a:r>
            <a:r>
              <a:rPr lang="fa-IR" sz="2000" b="1" dirty="0">
                <a:solidFill>
                  <a:srgbClr val="FF0000"/>
                </a:solidFill>
              </a:rPr>
              <a:t>سریعترین گسترش </a:t>
            </a:r>
            <a:r>
              <a:rPr lang="fa-IR" sz="2000" b="1" dirty="0"/>
              <a:t>را دارد.</a:t>
            </a:r>
          </a:p>
          <a:p>
            <a:pPr algn="just" rtl="1">
              <a:lnSpc>
                <a:spcPct val="100000"/>
              </a:lnSpc>
              <a:buFont typeface="Wingdings" panose="05000000000000000000" pitchFamily="2" charset="2"/>
              <a:buChar char="ü"/>
            </a:pPr>
            <a:endParaRPr lang="fa-IR" sz="2000" b="1" dirty="0"/>
          </a:p>
          <a:p>
            <a:pPr algn="just" rtl="1">
              <a:lnSpc>
                <a:spcPct val="100000"/>
              </a:lnSpc>
              <a:buFont typeface="Wingdings" panose="05000000000000000000" pitchFamily="2" charset="2"/>
              <a:buChar char="ü"/>
            </a:pPr>
            <a:r>
              <a:rPr lang="fa-IR" sz="2000" b="1" dirty="0"/>
              <a:t>موارد این بیماري ظرف</a:t>
            </a:r>
            <a:r>
              <a:rPr lang="fa-IR" sz="2000" b="1" dirty="0">
                <a:solidFill>
                  <a:srgbClr val="00B050"/>
                </a:solidFill>
              </a:rPr>
              <a:t> 50 سال </a:t>
            </a:r>
            <a:r>
              <a:rPr lang="fa-IR" sz="2000" b="1" dirty="0"/>
              <a:t>گذشته </a:t>
            </a:r>
            <a:r>
              <a:rPr lang="fa-IR" sz="2000" b="1" dirty="0">
                <a:solidFill>
                  <a:srgbClr val="FF0000"/>
                </a:solidFill>
              </a:rPr>
              <a:t>30 برابر </a:t>
            </a:r>
            <a:r>
              <a:rPr lang="fa-IR" sz="2000" b="1" dirty="0"/>
              <a:t>شده است.</a:t>
            </a:r>
          </a:p>
          <a:p>
            <a:pPr algn="just" rtl="1">
              <a:lnSpc>
                <a:spcPct val="100000"/>
              </a:lnSpc>
              <a:buFont typeface="Wingdings" panose="05000000000000000000" pitchFamily="2" charset="2"/>
              <a:buChar char="ü"/>
            </a:pPr>
            <a:endParaRPr lang="fa-IR" sz="2000" b="1" dirty="0"/>
          </a:p>
          <a:p>
            <a:pPr algn="just" rtl="1">
              <a:lnSpc>
                <a:spcPct val="100000"/>
              </a:lnSpc>
              <a:buFont typeface="Wingdings" panose="05000000000000000000" pitchFamily="2" charset="2"/>
              <a:buChar char="ü"/>
            </a:pPr>
            <a:r>
              <a:rPr lang="fa-IR" sz="2000" b="1" dirty="0"/>
              <a:t> </a:t>
            </a:r>
            <a:r>
              <a:rPr lang="fa-IR" sz="2000" b="1" dirty="0">
                <a:solidFill>
                  <a:schemeClr val="tx1">
                    <a:lumMod val="95000"/>
                    <a:lumOff val="5000"/>
                  </a:schemeClr>
                </a:solidFill>
              </a:rPr>
              <a:t>هر سال</a:t>
            </a:r>
            <a:r>
              <a:rPr lang="fa-IR" sz="2000" b="1" dirty="0"/>
              <a:t>، </a:t>
            </a:r>
            <a:r>
              <a:rPr lang="fa-IR" sz="2000" b="1" dirty="0">
                <a:solidFill>
                  <a:srgbClr val="FF0000"/>
                </a:solidFill>
              </a:rPr>
              <a:t>50 تا 100 میلیون </a:t>
            </a:r>
            <a:r>
              <a:rPr lang="fa-IR" sz="2000" b="1" dirty="0"/>
              <a:t>عفونت تب دنگی در جهان رخ میدهد (حد اکثر تخمین تا 400 میلیون مورد در سال)</a:t>
            </a:r>
          </a:p>
          <a:p>
            <a:pPr algn="just" rtl="1">
              <a:lnSpc>
                <a:spcPct val="100000"/>
              </a:lnSpc>
              <a:buFont typeface="Wingdings" panose="05000000000000000000" pitchFamily="2" charset="2"/>
              <a:buChar char="ü"/>
            </a:pPr>
            <a:endParaRPr lang="fa-IR" sz="2000" b="1" dirty="0"/>
          </a:p>
          <a:p>
            <a:pPr algn="just" rtl="1">
              <a:lnSpc>
                <a:spcPct val="100000"/>
              </a:lnSpc>
              <a:buFont typeface="Wingdings" panose="05000000000000000000" pitchFamily="2" charset="2"/>
              <a:buChar char="ü"/>
            </a:pPr>
            <a:r>
              <a:rPr lang="fa-IR" sz="2000" b="1" dirty="0"/>
              <a:t>قبل از سال هاي </a:t>
            </a:r>
            <a:r>
              <a:rPr lang="fa-IR" sz="2000" b="1" dirty="0">
                <a:solidFill>
                  <a:srgbClr val="00B050"/>
                </a:solidFill>
              </a:rPr>
              <a:t>1970</a:t>
            </a:r>
            <a:r>
              <a:rPr lang="fa-IR" sz="2000" b="1" dirty="0"/>
              <a:t> تنها در </a:t>
            </a:r>
            <a:r>
              <a:rPr lang="fa-IR" sz="2000" b="1" dirty="0">
                <a:solidFill>
                  <a:srgbClr val="FF0000"/>
                </a:solidFill>
              </a:rPr>
              <a:t>9 کشور </a:t>
            </a:r>
            <a:r>
              <a:rPr lang="fa-IR" sz="2000" b="1" dirty="0"/>
              <a:t>این بیماري را گزارش کرده بودند اکنون این بیماري در بیش از </a:t>
            </a:r>
            <a:r>
              <a:rPr lang="fa-IR" sz="2000" b="1" dirty="0">
                <a:solidFill>
                  <a:srgbClr val="FF0000"/>
                </a:solidFill>
              </a:rPr>
              <a:t>128 کشور </a:t>
            </a:r>
            <a:r>
              <a:rPr lang="fa-IR" sz="2000" b="1" dirty="0"/>
              <a:t>جهان </a:t>
            </a:r>
            <a:r>
              <a:rPr lang="fa-IR" sz="2000" b="1" dirty="0">
                <a:solidFill>
                  <a:srgbClr val="C00000"/>
                </a:solidFill>
              </a:rPr>
              <a:t>بومی </a:t>
            </a:r>
            <a:r>
              <a:rPr lang="fa-IR" sz="2000" b="1" dirty="0"/>
              <a:t>شده است.</a:t>
            </a:r>
          </a:p>
        </p:txBody>
      </p:sp>
      <p:sp>
        <p:nvSpPr>
          <p:cNvPr id="4" name="Title 1">
            <a:extLst>
              <a:ext uri="{FF2B5EF4-FFF2-40B4-BE49-F238E27FC236}">
                <a16:creationId xmlns:a16="http://schemas.microsoft.com/office/drawing/2014/main" id="{D5A06415-99F4-4622-A4F2-427BD7926FBE}"/>
              </a:ext>
            </a:extLst>
          </p:cNvPr>
          <p:cNvSpPr>
            <a:spLocks noGrp="1"/>
          </p:cNvSpPr>
          <p:nvPr>
            <p:ph type="title"/>
          </p:nvPr>
        </p:nvSpPr>
        <p:spPr>
          <a:xfrm>
            <a:off x="423512" y="211757"/>
            <a:ext cx="9837018" cy="1145405"/>
          </a:xfr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fa-IR" altLang="en-US" dirty="0"/>
              <a:t>اهمیت بیماری دانگ</a:t>
            </a:r>
            <a:endParaRPr lang="en-US" altLang="en-US" dirty="0"/>
          </a:p>
        </p:txBody>
      </p:sp>
    </p:spTree>
    <p:extLst>
      <p:ext uri="{BB962C8B-B14F-4D97-AF65-F5344CB8AC3E}">
        <p14:creationId xmlns:p14="http://schemas.microsoft.com/office/powerpoint/2010/main" val="315837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3"/>
          <p:cNvSpPr>
            <a:spLocks noGrp="1"/>
          </p:cNvSpPr>
          <p:nvPr>
            <p:ph type="title"/>
          </p:nvPr>
        </p:nvSpPr>
        <p:spPr>
          <a:xfrm>
            <a:off x="314180" y="-79900"/>
            <a:ext cx="9495874" cy="1100831"/>
          </a:xfrm>
          <a:solidFill>
            <a:srgbClr val="C00000"/>
          </a:solidFill>
        </p:spPr>
        <p:txBody>
          <a:bodyPr>
            <a:normAutofit fontScale="90000"/>
          </a:bodyPr>
          <a:lstStyle/>
          <a:p>
            <a:r>
              <a:rPr lang="fa-IR" sz="3600" dirty="0"/>
              <a:t>پراکندگی جهانی بیماری </a:t>
            </a:r>
            <a:r>
              <a:rPr lang="fa-IR" sz="3600"/>
              <a:t>تب دانگ(2024)</a:t>
            </a:r>
            <a:br>
              <a:rPr lang="fa-IR" sz="3600" dirty="0"/>
            </a:br>
            <a:endParaRPr lang="en-US" sz="3600" dirty="0"/>
          </a:p>
        </p:txBody>
      </p:sp>
      <p:pic>
        <p:nvPicPr>
          <p:cNvPr id="8" name="Picture 7">
            <a:extLst>
              <a:ext uri="{FF2B5EF4-FFF2-40B4-BE49-F238E27FC236}">
                <a16:creationId xmlns:a16="http://schemas.microsoft.com/office/drawing/2014/main" id="{59408686-F459-BCC7-B219-B2AF6F0E3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5" y="1020931"/>
            <a:ext cx="10091325" cy="5206939"/>
          </a:xfrm>
          <a:prstGeom prst="rect">
            <a:avLst/>
          </a:prstGeom>
        </p:spPr>
      </p:pic>
    </p:spTree>
    <p:extLst>
      <p:ext uri="{BB962C8B-B14F-4D97-AF65-F5344CB8AC3E}">
        <p14:creationId xmlns:p14="http://schemas.microsoft.com/office/powerpoint/2010/main" val="340234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Content Placeholder 1"/>
          <p:cNvSpPr>
            <a:spLocks noGrp="1" noEditPoints="1"/>
          </p:cNvSpPr>
          <p:nvPr>
            <p:ph sz="half" idx="1"/>
          </p:nvPr>
        </p:nvSpPr>
        <p:spPr>
          <a:xfrm>
            <a:off x="694980" y="1539186"/>
            <a:ext cx="5181600" cy="4376871"/>
          </a:xfrm>
        </p:spPr>
        <p:txBody>
          <a:bodyPr>
            <a:noAutofit/>
          </a:bodyPr>
          <a:lstStyle/>
          <a:p>
            <a:pPr marL="0" indent="0" algn="r">
              <a:buClr>
                <a:schemeClr val="accent1">
                  <a:lumMod val="75000"/>
                </a:schemeClr>
              </a:buClr>
              <a:buNone/>
            </a:pPr>
            <a:r>
              <a:rPr lang="fa-IR" sz="2000" b="1" dirty="0">
                <a:solidFill>
                  <a:srgbClr val="FF0000"/>
                </a:solidFill>
              </a:rPr>
              <a:t>سنگاپور:</a:t>
            </a:r>
          </a:p>
          <a:p>
            <a:pPr marL="0" indent="0" algn="r">
              <a:buClr>
                <a:schemeClr val="accent1">
                  <a:lumMod val="75000"/>
                </a:schemeClr>
              </a:buClr>
              <a:buNone/>
            </a:pPr>
            <a:r>
              <a:rPr lang="fa-IR" sz="1800" b="1" dirty="0">
                <a:solidFill>
                  <a:schemeClr val="bg1">
                    <a:lumMod val="50000"/>
                  </a:schemeClr>
                </a:solidFill>
              </a:rPr>
              <a:t>سال 2019: </a:t>
            </a:r>
            <a:r>
              <a:rPr lang="fa-IR" sz="1800" b="1" dirty="0">
                <a:solidFill>
                  <a:schemeClr val="tx2"/>
                </a:solidFill>
              </a:rPr>
              <a:t>15998 بیمار مشکوک </a:t>
            </a:r>
          </a:p>
          <a:p>
            <a:pPr marL="0" indent="0" algn="r">
              <a:buClr>
                <a:schemeClr val="accent1">
                  <a:lumMod val="75000"/>
                </a:schemeClr>
              </a:buClr>
              <a:buNone/>
            </a:pPr>
            <a:r>
              <a:rPr lang="fa-IR" sz="1800" b="1" dirty="0">
                <a:solidFill>
                  <a:schemeClr val="bg1">
                    <a:lumMod val="50000"/>
                  </a:schemeClr>
                </a:solidFill>
              </a:rPr>
              <a:t>سال 2020: 31535</a:t>
            </a:r>
            <a:r>
              <a:rPr lang="fa-IR" sz="1800" b="1" dirty="0"/>
              <a:t> مورد قطعی و 32 مورد مرگ</a:t>
            </a:r>
          </a:p>
          <a:p>
            <a:pPr marL="0" indent="0" algn="r">
              <a:buClr>
                <a:schemeClr val="accent1">
                  <a:lumMod val="75000"/>
                </a:schemeClr>
              </a:buClr>
              <a:buNone/>
            </a:pPr>
            <a:endParaRPr lang="fa-IR" sz="1800" b="1" dirty="0">
              <a:solidFill>
                <a:schemeClr val="bg1">
                  <a:lumMod val="50000"/>
                </a:schemeClr>
              </a:solidFill>
            </a:endParaRPr>
          </a:p>
          <a:p>
            <a:pPr marL="0" indent="0" algn="r">
              <a:buClr>
                <a:schemeClr val="accent1">
                  <a:lumMod val="75000"/>
                </a:schemeClr>
              </a:buClr>
              <a:buNone/>
            </a:pPr>
            <a:r>
              <a:rPr lang="fa-IR" sz="2000" b="1" dirty="0">
                <a:solidFill>
                  <a:srgbClr val="FF0000"/>
                </a:solidFill>
              </a:rPr>
              <a:t>سودان:  </a:t>
            </a:r>
            <a:r>
              <a:rPr lang="fa-IR" sz="1800" b="1" dirty="0">
                <a:solidFill>
                  <a:schemeClr val="bg1">
                    <a:lumMod val="50000"/>
                  </a:schemeClr>
                </a:solidFill>
              </a:rPr>
              <a:t>سال 2019: </a:t>
            </a:r>
            <a:r>
              <a:rPr lang="fa-IR" sz="1800" b="1" dirty="0">
                <a:solidFill>
                  <a:schemeClr val="tx2"/>
                </a:solidFill>
              </a:rPr>
              <a:t>1197 بیمار مشکوک و 5 مرگ</a:t>
            </a:r>
          </a:p>
          <a:p>
            <a:pPr marL="0" indent="0" algn="r">
              <a:buClr>
                <a:schemeClr val="accent1">
                  <a:lumMod val="75000"/>
                </a:schemeClr>
              </a:buClr>
              <a:buNone/>
            </a:pPr>
            <a:endParaRPr lang="fa-IR" sz="1800" b="1" dirty="0">
              <a:solidFill>
                <a:schemeClr val="tx2"/>
              </a:solidFill>
            </a:endParaRPr>
          </a:p>
          <a:p>
            <a:pPr marL="0" indent="0" algn="r">
              <a:buClr>
                <a:schemeClr val="accent1">
                  <a:lumMod val="75000"/>
                </a:schemeClr>
              </a:buClr>
              <a:buNone/>
            </a:pPr>
            <a:r>
              <a:rPr lang="fa-IR" sz="2000" b="1" dirty="0">
                <a:solidFill>
                  <a:srgbClr val="FF0000"/>
                </a:solidFill>
              </a:rPr>
              <a:t>جامائیکا</a:t>
            </a:r>
            <a:r>
              <a:rPr lang="fa-IR" sz="2000" b="1" dirty="0"/>
              <a:t>: </a:t>
            </a:r>
            <a:r>
              <a:rPr lang="fa-IR" sz="1800" b="1" dirty="0">
                <a:solidFill>
                  <a:schemeClr val="bg1">
                    <a:lumMod val="50000"/>
                  </a:schemeClr>
                </a:solidFill>
              </a:rPr>
              <a:t>سال 2019: </a:t>
            </a:r>
            <a:r>
              <a:rPr lang="fa-IR" sz="1800" b="1" dirty="0">
                <a:solidFill>
                  <a:schemeClr val="tx2"/>
                </a:solidFill>
              </a:rPr>
              <a:t>339 مورد مشکوک و 6 مرگ</a:t>
            </a:r>
          </a:p>
          <a:p>
            <a:pPr marL="0" indent="0" algn="r">
              <a:buClr>
                <a:schemeClr val="accent1">
                  <a:lumMod val="75000"/>
                </a:schemeClr>
              </a:buClr>
              <a:buNone/>
            </a:pPr>
            <a:endParaRPr lang="fa-IR" sz="1800" b="1" dirty="0">
              <a:solidFill>
                <a:schemeClr val="tx2"/>
              </a:solidFill>
            </a:endParaRPr>
          </a:p>
          <a:p>
            <a:pPr marL="0" indent="0" algn="r">
              <a:buClr>
                <a:schemeClr val="accent1">
                  <a:lumMod val="75000"/>
                </a:schemeClr>
              </a:buClr>
              <a:buNone/>
            </a:pPr>
            <a:r>
              <a:rPr lang="fa-IR" sz="2000" b="1" dirty="0">
                <a:solidFill>
                  <a:srgbClr val="FF0000"/>
                </a:solidFill>
              </a:rPr>
              <a:t>افغانستان: </a:t>
            </a:r>
            <a:r>
              <a:rPr lang="fa-IR" sz="1800" b="1" dirty="0">
                <a:solidFill>
                  <a:schemeClr val="bg1">
                    <a:lumMod val="50000"/>
                  </a:schemeClr>
                </a:solidFill>
              </a:rPr>
              <a:t>سال 2019: </a:t>
            </a:r>
            <a:r>
              <a:rPr lang="fa-IR" sz="1800" b="1" dirty="0"/>
              <a:t>14 مورد قطعی و 1 مورد مرگ</a:t>
            </a:r>
          </a:p>
          <a:p>
            <a:pPr marL="0" indent="0" algn="r">
              <a:buClr>
                <a:schemeClr val="accent1">
                  <a:lumMod val="75000"/>
                </a:schemeClr>
              </a:buClr>
              <a:buNone/>
            </a:pPr>
            <a:endParaRPr lang="fa-IR" sz="1800" b="1" dirty="0"/>
          </a:p>
          <a:p>
            <a:pPr marL="0" indent="0" algn="r">
              <a:buClr>
                <a:schemeClr val="accent1">
                  <a:lumMod val="75000"/>
                </a:schemeClr>
              </a:buClr>
              <a:buNone/>
            </a:pPr>
            <a:r>
              <a:rPr lang="fa-IR" sz="2000" b="1" dirty="0">
                <a:solidFill>
                  <a:srgbClr val="FF0000"/>
                </a:solidFill>
              </a:rPr>
              <a:t>عمان</a:t>
            </a:r>
            <a:r>
              <a:rPr lang="fa-IR" sz="2000" b="1" dirty="0"/>
              <a:t>:        </a:t>
            </a:r>
            <a:r>
              <a:rPr lang="fa-IR" sz="1800" b="1" dirty="0">
                <a:solidFill>
                  <a:schemeClr val="bg1">
                    <a:lumMod val="50000"/>
                  </a:schemeClr>
                </a:solidFill>
              </a:rPr>
              <a:t>سال 2019:  </a:t>
            </a:r>
            <a:r>
              <a:rPr lang="fa-IR" sz="1800" b="1" dirty="0"/>
              <a:t>343 بیمار</a:t>
            </a:r>
          </a:p>
          <a:p>
            <a:pPr marL="0" indent="0" algn="r">
              <a:buClr>
                <a:schemeClr val="accent1">
                  <a:lumMod val="75000"/>
                </a:schemeClr>
              </a:buClr>
              <a:buNone/>
            </a:pPr>
            <a:endParaRPr lang="fa-IR" sz="1800" b="1" dirty="0"/>
          </a:p>
          <a:p>
            <a:pPr marL="0" indent="0" algn="r">
              <a:buClr>
                <a:schemeClr val="accent1">
                  <a:lumMod val="75000"/>
                </a:schemeClr>
              </a:buClr>
              <a:buNone/>
            </a:pPr>
            <a:endParaRPr lang="en-US" sz="1800" b="1" dirty="0">
              <a:solidFill>
                <a:schemeClr val="bg1">
                  <a:lumMod val="50000"/>
                </a:schemeClr>
              </a:solidFill>
            </a:endParaRPr>
          </a:p>
        </p:txBody>
      </p:sp>
      <p:sp>
        <p:nvSpPr>
          <p:cNvPr id="1048615" name="Content Placeholder 4"/>
          <p:cNvSpPr>
            <a:spLocks noGrp="1" noEditPoints="1"/>
          </p:cNvSpPr>
          <p:nvPr>
            <p:ph sz="half" idx="2"/>
          </p:nvPr>
        </p:nvSpPr>
        <p:spPr>
          <a:xfrm>
            <a:off x="6172200" y="1682405"/>
            <a:ext cx="5181600" cy="4090432"/>
          </a:xfrm>
        </p:spPr>
        <p:txBody>
          <a:bodyPr>
            <a:normAutofit lnSpcReduction="10000"/>
          </a:bodyPr>
          <a:lstStyle/>
          <a:p>
            <a:pPr marL="0" indent="0" algn="r" rtl="1">
              <a:buClr>
                <a:schemeClr val="accent1">
                  <a:lumMod val="75000"/>
                </a:schemeClr>
              </a:buClr>
              <a:buNone/>
            </a:pPr>
            <a:r>
              <a:rPr lang="fa-IR" sz="2400" b="1" dirty="0">
                <a:solidFill>
                  <a:srgbClr val="FF0000"/>
                </a:solidFill>
              </a:rPr>
              <a:t>پاکستان (از سال 1991 تاکنون)</a:t>
            </a:r>
            <a:endParaRPr lang="fa-IR" sz="2400" b="1" dirty="0">
              <a:solidFill>
                <a:schemeClr val="tx1">
                  <a:lumMod val="75000"/>
                  <a:lumOff val="25000"/>
                </a:schemeClr>
              </a:solidFill>
            </a:endParaRPr>
          </a:p>
          <a:p>
            <a:pPr marL="0" indent="0" algn="r" rtl="1">
              <a:buClr>
                <a:schemeClr val="accent1">
                  <a:lumMod val="75000"/>
                </a:schemeClr>
              </a:buClr>
              <a:buNone/>
            </a:pPr>
            <a:r>
              <a:rPr lang="fa-IR" sz="2000" b="1" dirty="0">
                <a:solidFill>
                  <a:schemeClr val="tx1"/>
                </a:solidFill>
                <a:cs typeface="B Titr" panose="00000700000000000000" pitchFamily="2" charset="-78"/>
              </a:rPr>
              <a:t>-</a:t>
            </a:r>
            <a:r>
              <a:rPr lang="fa-IR" sz="2000" b="1" dirty="0">
                <a:solidFill>
                  <a:schemeClr val="tx1"/>
                </a:solidFill>
              </a:rPr>
              <a:t> </a:t>
            </a:r>
            <a:r>
              <a:rPr lang="fa-IR" sz="1800" b="1" dirty="0">
                <a:solidFill>
                  <a:schemeClr val="tx1"/>
                </a:solidFill>
              </a:rPr>
              <a:t>اپیدمی در سال های</a:t>
            </a:r>
            <a:r>
              <a:rPr lang="fa-IR" sz="2000" b="1" dirty="0">
                <a:solidFill>
                  <a:schemeClr val="tx1"/>
                </a:solidFill>
              </a:rPr>
              <a:t>1994</a:t>
            </a:r>
            <a:r>
              <a:rPr lang="fa-IR" sz="2000" b="1" dirty="0"/>
              <a:t>، 1995، 2003 و 2010</a:t>
            </a:r>
          </a:p>
          <a:p>
            <a:pPr marL="287338" lvl="1" indent="-287338" algn="r" rtl="1">
              <a:lnSpc>
                <a:spcPct val="150000"/>
              </a:lnSpc>
              <a:buClr>
                <a:schemeClr val="accent1">
                  <a:lumMod val="75000"/>
                </a:schemeClr>
              </a:buClr>
              <a:buFontTx/>
              <a:buChar char="-"/>
            </a:pPr>
            <a:r>
              <a:rPr lang="fa-IR" sz="2000" b="1" dirty="0"/>
              <a:t>2011</a:t>
            </a:r>
            <a:r>
              <a:rPr lang="en-US" sz="2000" b="1" dirty="0">
                <a:solidFill>
                  <a:schemeClr val="bg2">
                    <a:lumMod val="50000"/>
                  </a:schemeClr>
                </a:solidFill>
              </a:rPr>
              <a:t>:</a:t>
            </a:r>
            <a:r>
              <a:rPr lang="fa-IR" sz="2000" b="1" dirty="0">
                <a:solidFill>
                  <a:schemeClr val="accent1"/>
                </a:solidFill>
              </a:rPr>
              <a:t>بیش از 550/000  بیمار مشکوک (لاهور)</a:t>
            </a:r>
          </a:p>
          <a:p>
            <a:pPr marL="287338" lvl="1" indent="-287338" algn="r" rtl="1">
              <a:lnSpc>
                <a:spcPct val="150000"/>
              </a:lnSpc>
              <a:buClr>
                <a:schemeClr val="accent1">
                  <a:lumMod val="75000"/>
                </a:schemeClr>
              </a:buClr>
              <a:buFontTx/>
              <a:buChar char="-"/>
            </a:pPr>
            <a:r>
              <a:rPr lang="fa-IR" b="1" dirty="0"/>
              <a:t>2017</a:t>
            </a:r>
            <a:r>
              <a:rPr lang="en-US" b="1" dirty="0">
                <a:solidFill>
                  <a:schemeClr val="bg2">
                    <a:lumMod val="50000"/>
                  </a:schemeClr>
                </a:solidFill>
              </a:rPr>
              <a:t>:</a:t>
            </a:r>
            <a:r>
              <a:rPr lang="en-US" b="1" dirty="0">
                <a:solidFill>
                  <a:schemeClr val="bg2">
                    <a:lumMod val="75000"/>
                  </a:schemeClr>
                </a:solidFill>
              </a:rPr>
              <a:t> </a:t>
            </a:r>
            <a:r>
              <a:rPr lang="fa-IR" sz="2000" b="1" dirty="0">
                <a:solidFill>
                  <a:schemeClr val="accent1"/>
                </a:solidFill>
              </a:rPr>
              <a:t>125/136 بیمار و 69 مورد مرگ</a:t>
            </a:r>
          </a:p>
          <a:p>
            <a:pPr marL="287338" lvl="1" indent="-287338" algn="r" rtl="1">
              <a:lnSpc>
                <a:spcPct val="150000"/>
              </a:lnSpc>
              <a:buClr>
                <a:schemeClr val="accent1">
                  <a:lumMod val="75000"/>
                </a:schemeClr>
              </a:buClr>
              <a:buFontTx/>
              <a:buChar char="-"/>
            </a:pPr>
            <a:r>
              <a:rPr lang="fa-IR" b="1" dirty="0"/>
              <a:t>2019</a:t>
            </a:r>
            <a:r>
              <a:rPr lang="en-US" b="1" dirty="0"/>
              <a:t>:</a:t>
            </a:r>
            <a:r>
              <a:rPr lang="en-US" sz="2000" b="1" dirty="0">
                <a:solidFill>
                  <a:schemeClr val="accent1"/>
                </a:solidFill>
              </a:rPr>
              <a:t> </a:t>
            </a:r>
            <a:r>
              <a:rPr lang="fa-IR" sz="2000" b="1" dirty="0">
                <a:solidFill>
                  <a:schemeClr val="accent1"/>
                </a:solidFill>
              </a:rPr>
              <a:t>43</a:t>
            </a:r>
            <a:r>
              <a:rPr lang="fa-IR" sz="1200" b="1" dirty="0">
                <a:solidFill>
                  <a:schemeClr val="accent1"/>
                </a:solidFill>
              </a:rPr>
              <a:t>/</a:t>
            </a:r>
            <a:r>
              <a:rPr lang="fa-IR" sz="2000" b="1" dirty="0">
                <a:solidFill>
                  <a:schemeClr val="accent1"/>
                </a:solidFill>
              </a:rPr>
              <a:t>498بیمار و 95 مرگ</a:t>
            </a:r>
          </a:p>
          <a:p>
            <a:pPr marL="287338" lvl="1" indent="-287338" algn="r" rtl="1">
              <a:lnSpc>
                <a:spcPct val="150000"/>
              </a:lnSpc>
              <a:buClr>
                <a:schemeClr val="accent1">
                  <a:lumMod val="75000"/>
                </a:schemeClr>
              </a:buClr>
              <a:buFontTx/>
              <a:buChar char="-"/>
            </a:pPr>
            <a:r>
              <a:rPr lang="fa-IR" b="1" dirty="0"/>
              <a:t>2021: </a:t>
            </a:r>
            <a:r>
              <a:rPr lang="fa-IR" sz="2000" b="1" dirty="0">
                <a:solidFill>
                  <a:schemeClr val="accent1"/>
                </a:solidFill>
              </a:rPr>
              <a:t>48</a:t>
            </a:r>
            <a:r>
              <a:rPr lang="fa-IR" sz="1200" b="1" dirty="0">
                <a:solidFill>
                  <a:schemeClr val="accent1"/>
                </a:solidFill>
              </a:rPr>
              <a:t>/</a:t>
            </a:r>
            <a:r>
              <a:rPr lang="fa-IR" sz="2000" b="1" dirty="0">
                <a:solidFill>
                  <a:schemeClr val="accent1"/>
                </a:solidFill>
              </a:rPr>
              <a:t>906بیمار و 183 مرگ</a:t>
            </a:r>
          </a:p>
          <a:p>
            <a:pPr marL="287338" lvl="1" indent="-287338" algn="r" rtl="1">
              <a:lnSpc>
                <a:spcPct val="150000"/>
              </a:lnSpc>
              <a:buClr>
                <a:schemeClr val="accent1">
                  <a:lumMod val="75000"/>
                </a:schemeClr>
              </a:buClr>
              <a:buFontTx/>
              <a:buChar char="-"/>
            </a:pPr>
            <a:r>
              <a:rPr lang="fa-IR" b="1" dirty="0"/>
              <a:t>2022</a:t>
            </a:r>
            <a:r>
              <a:rPr lang="en-US" b="1" dirty="0">
                <a:solidFill>
                  <a:schemeClr val="tx2"/>
                </a:solidFill>
              </a:rPr>
              <a:t>:</a:t>
            </a:r>
            <a:r>
              <a:rPr lang="fa-IR" sz="2000" b="1" dirty="0">
                <a:solidFill>
                  <a:schemeClr val="accent1"/>
                </a:solidFill>
              </a:rPr>
              <a:t>25</a:t>
            </a:r>
            <a:r>
              <a:rPr lang="fa-IR" sz="1400" b="1" dirty="0">
                <a:solidFill>
                  <a:schemeClr val="accent1"/>
                </a:solidFill>
              </a:rPr>
              <a:t>/</a:t>
            </a:r>
            <a:r>
              <a:rPr lang="fa-IR" sz="2000" b="1" dirty="0">
                <a:solidFill>
                  <a:schemeClr val="accent1"/>
                </a:solidFill>
              </a:rPr>
              <a:t>932 بیمار و 62 مرگ</a:t>
            </a:r>
            <a:r>
              <a:rPr lang="en-US" sz="2000" b="1" dirty="0">
                <a:solidFill>
                  <a:schemeClr val="accent1"/>
                </a:solidFill>
              </a:rPr>
              <a:t>-</a:t>
            </a:r>
            <a:r>
              <a:rPr lang="fa-IR" sz="2000" b="1" dirty="0">
                <a:solidFill>
                  <a:schemeClr val="accent1"/>
                </a:solidFill>
              </a:rPr>
              <a:t> </a:t>
            </a:r>
            <a:r>
              <a:rPr lang="fa-IR" sz="2000" b="1" dirty="0">
                <a:solidFill>
                  <a:srgbClr val="FF0000"/>
                </a:solidFill>
              </a:rPr>
              <a:t>در جلسه </a:t>
            </a:r>
            <a:r>
              <a:rPr lang="en-US" sz="2000" b="1" dirty="0">
                <a:solidFill>
                  <a:srgbClr val="FF0000"/>
                </a:solidFill>
              </a:rPr>
              <a:t>G5</a:t>
            </a:r>
            <a:r>
              <a:rPr lang="fa-IR" sz="2000" b="1" dirty="0">
                <a:solidFill>
                  <a:srgbClr val="FF0000"/>
                </a:solidFill>
              </a:rPr>
              <a:t> در تهران 1/5 میلیون مورد مثبت گزارش شد.</a:t>
            </a:r>
          </a:p>
          <a:p>
            <a:pPr marL="0" indent="0" algn="r" rtl="1">
              <a:buNone/>
            </a:pPr>
            <a:endParaRPr lang="en-US" sz="2200" b="1" dirty="0">
              <a:solidFill>
                <a:schemeClr val="bg1">
                  <a:lumMod val="50000"/>
                </a:schemeClr>
              </a:solidFill>
            </a:endParaRPr>
          </a:p>
        </p:txBody>
      </p:sp>
      <p:sp>
        <p:nvSpPr>
          <p:cNvPr id="1048616" name="Title 2"/>
          <p:cNvSpPr>
            <a:spLocks noGrp="1" noEditPoints="1"/>
          </p:cNvSpPr>
          <p:nvPr>
            <p:ph type="title"/>
          </p:nvPr>
        </p:nvSpPr>
        <p:spPr>
          <a:xfrm>
            <a:off x="269563" y="124926"/>
            <a:ext cx="9922806" cy="1193736"/>
          </a:xfrm>
          <a:solidFill>
            <a:schemeClr val="accent6">
              <a:lumMod val="75000"/>
            </a:schemeClr>
          </a:solidFill>
          <a:ln>
            <a:solidFill>
              <a:srgbClr val="FF0000"/>
            </a:solidFill>
          </a:ln>
        </p:spPr>
        <p:txBody>
          <a:bodyPr>
            <a:normAutofit/>
          </a:bodyPr>
          <a:lstStyle/>
          <a:p>
            <a:r>
              <a:rPr lang="fa-IR" sz="3600" dirty="0">
                <a:cs typeface="B Compset" panose="00000400000000000000" pitchFamily="2" charset="-78"/>
              </a:rPr>
              <a:t>اپیدمی های بزرگ بیماری دانگ از 2019 به بعد در سراسر جهان</a:t>
            </a:r>
            <a:endParaRPr lang="en-US" sz="3600" dirty="0">
              <a:cs typeface="B Compset" panose="00000400000000000000" pitchFamily="2" charset="-78"/>
            </a:endParaRPr>
          </a:p>
        </p:txBody>
      </p:sp>
    </p:spTree>
    <p:extLst>
      <p:ext uri="{BB962C8B-B14F-4D97-AF65-F5344CB8AC3E}">
        <p14:creationId xmlns:p14="http://schemas.microsoft.com/office/powerpoint/2010/main" val="320564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Content Placeholder 1"/>
          <p:cNvSpPr>
            <a:spLocks noGrp="1" noEditPoints="1"/>
          </p:cNvSpPr>
          <p:nvPr>
            <p:ph sz="half" idx="1"/>
          </p:nvPr>
        </p:nvSpPr>
        <p:spPr>
          <a:solidFill>
            <a:schemeClr val="accent2">
              <a:lumMod val="60000"/>
              <a:lumOff val="40000"/>
            </a:schemeClr>
          </a:solidFill>
        </p:spPr>
        <p:txBody>
          <a:bodyPr>
            <a:normAutofit fontScale="92500" lnSpcReduction="10000"/>
          </a:bodyPr>
          <a:lstStyle/>
          <a:p>
            <a:pPr marL="0" indent="0" algn="r" rtl="1">
              <a:buClr>
                <a:schemeClr val="accent1">
                  <a:lumMod val="75000"/>
                </a:schemeClr>
              </a:buClr>
              <a:buNone/>
            </a:pPr>
            <a:r>
              <a:rPr lang="fa-IR" sz="2400" b="1" dirty="0">
                <a:solidFill>
                  <a:srgbClr val="FF0000"/>
                </a:solidFill>
              </a:rPr>
              <a:t>مالزی:     </a:t>
            </a:r>
            <a:r>
              <a:rPr lang="fa-IR" sz="2400" b="1" dirty="0">
                <a:solidFill>
                  <a:schemeClr val="bg1">
                    <a:lumMod val="50000"/>
                  </a:schemeClr>
                </a:solidFill>
              </a:rPr>
              <a:t>سال 2019</a:t>
            </a:r>
            <a:r>
              <a:rPr lang="fa-IR" sz="2400" b="1" dirty="0">
                <a:solidFill>
                  <a:srgbClr val="FF0000"/>
                </a:solidFill>
              </a:rPr>
              <a:t>: </a:t>
            </a:r>
            <a:r>
              <a:rPr lang="fa-IR" sz="2400" b="1" dirty="0"/>
              <a:t>130101 بیمار و 182 مرگ</a:t>
            </a:r>
          </a:p>
          <a:p>
            <a:pPr marL="0" indent="0" algn="r" rtl="1">
              <a:buClr>
                <a:schemeClr val="accent1">
                  <a:lumMod val="75000"/>
                </a:schemeClr>
              </a:buClr>
              <a:buNone/>
            </a:pPr>
            <a:r>
              <a:rPr lang="fa-IR" sz="2400" b="1" dirty="0">
                <a:solidFill>
                  <a:srgbClr val="FF0000"/>
                </a:solidFill>
              </a:rPr>
              <a:t>اندونزی</a:t>
            </a:r>
            <a:r>
              <a:rPr lang="fa-IR" sz="2400" b="1" dirty="0">
                <a:solidFill>
                  <a:schemeClr val="bg1">
                    <a:lumMod val="50000"/>
                  </a:schemeClr>
                </a:solidFill>
              </a:rPr>
              <a:t>:  سال 2019</a:t>
            </a:r>
            <a:r>
              <a:rPr lang="fa-IR" sz="2400" b="1" dirty="0">
                <a:solidFill>
                  <a:srgbClr val="FF0000"/>
                </a:solidFill>
              </a:rPr>
              <a:t>: </a:t>
            </a:r>
            <a:r>
              <a:rPr lang="fa-IR" sz="2400" b="1" dirty="0"/>
              <a:t>106000 بیمار و 110 مرگ</a:t>
            </a:r>
          </a:p>
          <a:p>
            <a:pPr marL="0" indent="0" algn="r" rtl="1">
              <a:buClr>
                <a:schemeClr val="accent1">
                  <a:lumMod val="75000"/>
                </a:schemeClr>
              </a:buClr>
              <a:buNone/>
            </a:pPr>
            <a:r>
              <a:rPr lang="fa-IR" sz="2400" b="1" dirty="0">
                <a:solidFill>
                  <a:srgbClr val="FF0000"/>
                </a:solidFill>
              </a:rPr>
              <a:t>ویتنام:    </a:t>
            </a:r>
            <a:r>
              <a:rPr lang="fa-IR" sz="2400" b="1" dirty="0">
                <a:solidFill>
                  <a:schemeClr val="bg1">
                    <a:lumMod val="50000"/>
                  </a:schemeClr>
                </a:solidFill>
              </a:rPr>
              <a:t>سال 2019</a:t>
            </a:r>
            <a:r>
              <a:rPr lang="fa-IR" sz="2400" b="1" dirty="0">
                <a:solidFill>
                  <a:srgbClr val="FF0000"/>
                </a:solidFill>
              </a:rPr>
              <a:t>:  </a:t>
            </a:r>
            <a:r>
              <a:rPr lang="fa-IR" sz="2400" b="1" dirty="0"/>
              <a:t>320702 بیمار و 52 مرگ</a:t>
            </a:r>
          </a:p>
          <a:p>
            <a:pPr marL="0" indent="0" algn="r" rtl="1">
              <a:buClr>
                <a:schemeClr val="accent1">
                  <a:lumMod val="75000"/>
                </a:schemeClr>
              </a:buClr>
              <a:buNone/>
            </a:pPr>
            <a:r>
              <a:rPr lang="fa-IR" sz="2400" b="1" dirty="0">
                <a:solidFill>
                  <a:srgbClr val="FF0000"/>
                </a:solidFill>
              </a:rPr>
              <a:t>فیلیپین: </a:t>
            </a:r>
            <a:r>
              <a:rPr lang="fa-IR" sz="2400" b="1" dirty="0">
                <a:solidFill>
                  <a:schemeClr val="bg1">
                    <a:lumMod val="50000"/>
                  </a:schemeClr>
                </a:solidFill>
              </a:rPr>
              <a:t>سال 2019</a:t>
            </a:r>
            <a:r>
              <a:rPr lang="fa-IR" sz="2400" b="1" dirty="0">
                <a:solidFill>
                  <a:srgbClr val="FF0000"/>
                </a:solidFill>
              </a:rPr>
              <a:t>: </a:t>
            </a:r>
            <a:r>
              <a:rPr lang="fa-IR" sz="2400" b="1" dirty="0"/>
              <a:t>371717 بیمار و 1407 مرگ</a:t>
            </a:r>
          </a:p>
          <a:p>
            <a:pPr marL="0" indent="0" algn="r" rtl="1">
              <a:buClr>
                <a:schemeClr val="accent1">
                  <a:lumMod val="75000"/>
                </a:schemeClr>
              </a:buClr>
              <a:buNone/>
            </a:pPr>
            <a:endParaRPr lang="fa-IR" sz="2400" b="1" dirty="0"/>
          </a:p>
          <a:p>
            <a:pPr marL="0" indent="0" algn="r" rtl="1">
              <a:buClr>
                <a:schemeClr val="accent1">
                  <a:lumMod val="75000"/>
                </a:schemeClr>
              </a:buClr>
              <a:buNone/>
            </a:pPr>
            <a:r>
              <a:rPr lang="fa-IR" sz="2400" b="1" dirty="0">
                <a:solidFill>
                  <a:srgbClr val="FF0000"/>
                </a:solidFill>
              </a:rPr>
              <a:t>هند:</a:t>
            </a:r>
            <a:r>
              <a:rPr lang="fa-IR" sz="2400" b="1" dirty="0"/>
              <a:t>       سال 2019: 315157 بیمار</a:t>
            </a:r>
          </a:p>
          <a:p>
            <a:pPr marL="0" indent="0" algn="r" rtl="1">
              <a:buClr>
                <a:schemeClr val="accent1">
                  <a:lumMod val="75000"/>
                </a:schemeClr>
              </a:buClr>
              <a:buNone/>
            </a:pPr>
            <a:r>
              <a:rPr lang="fa-IR" sz="2400" b="1" dirty="0"/>
              <a:t>              سال 2021: 245191 بیمار</a:t>
            </a:r>
          </a:p>
          <a:p>
            <a:pPr marL="0" indent="0" algn="r" rtl="1">
              <a:buClr>
                <a:schemeClr val="accent1">
                  <a:lumMod val="75000"/>
                </a:schemeClr>
              </a:buClr>
              <a:buNone/>
            </a:pPr>
            <a:endParaRPr lang="fa-IR" sz="2400" b="1" dirty="0"/>
          </a:p>
          <a:p>
            <a:pPr marL="0" indent="0" algn="r" rtl="1">
              <a:buClr>
                <a:schemeClr val="accent1">
                  <a:lumMod val="75000"/>
                </a:schemeClr>
              </a:buClr>
              <a:buNone/>
            </a:pPr>
            <a:r>
              <a:rPr lang="fa-IR" sz="2400" b="1" dirty="0">
                <a:solidFill>
                  <a:srgbClr val="FF0000"/>
                </a:solidFill>
              </a:rPr>
              <a:t>تیمور شرقی</a:t>
            </a:r>
            <a:r>
              <a:rPr lang="fa-IR" sz="2400" b="1" dirty="0"/>
              <a:t>:  </a:t>
            </a:r>
            <a:r>
              <a:rPr lang="fa-IR" sz="2400" b="1" dirty="0">
                <a:solidFill>
                  <a:srgbClr val="0070C0"/>
                </a:solidFill>
              </a:rPr>
              <a:t>سال 2020</a:t>
            </a:r>
            <a:r>
              <a:rPr lang="fa-IR" sz="2400" b="1" dirty="0"/>
              <a:t>: 901 بیمار و 11 مرگ</a:t>
            </a:r>
          </a:p>
          <a:p>
            <a:pPr marL="0" indent="0" algn="r" rtl="1">
              <a:buClr>
                <a:schemeClr val="accent1">
                  <a:lumMod val="75000"/>
                </a:schemeClr>
              </a:buClr>
              <a:buNone/>
            </a:pPr>
            <a:r>
              <a:rPr lang="fa-IR" sz="2400" b="1" dirty="0"/>
              <a:t>                       </a:t>
            </a:r>
            <a:r>
              <a:rPr lang="fa-IR" sz="2400" b="1" dirty="0">
                <a:solidFill>
                  <a:srgbClr val="0070C0"/>
                </a:solidFill>
              </a:rPr>
              <a:t>سال 2021</a:t>
            </a:r>
            <a:r>
              <a:rPr lang="fa-IR" sz="2400" b="1" dirty="0"/>
              <a:t>: 1451 بیمار و 10 مرگ</a:t>
            </a:r>
          </a:p>
          <a:p>
            <a:pPr marL="0" indent="0" algn="r" rtl="1">
              <a:buClr>
                <a:schemeClr val="accent1">
                  <a:lumMod val="75000"/>
                </a:schemeClr>
              </a:buClr>
              <a:buNone/>
            </a:pPr>
            <a:r>
              <a:rPr lang="fa-IR" sz="2400" b="1" dirty="0">
                <a:solidFill>
                  <a:srgbClr val="0070C0"/>
                </a:solidFill>
              </a:rPr>
              <a:t>                       سال 2022</a:t>
            </a:r>
            <a:r>
              <a:rPr lang="fa-IR" sz="2400" b="1" dirty="0"/>
              <a:t>: 1286 بیمار و 20 مرگ</a:t>
            </a:r>
          </a:p>
          <a:p>
            <a:pPr algn="r" rtl="1"/>
            <a:endParaRPr lang="en-US" sz="2400" dirty="0"/>
          </a:p>
        </p:txBody>
      </p:sp>
      <p:sp>
        <p:nvSpPr>
          <p:cNvPr id="1048618" name="Content Placeholder 4"/>
          <p:cNvSpPr>
            <a:spLocks noGrp="1" noEditPoints="1"/>
          </p:cNvSpPr>
          <p:nvPr>
            <p:ph sz="half" idx="2"/>
          </p:nvPr>
        </p:nvSpPr>
        <p:spPr>
          <a:xfrm>
            <a:off x="6583166" y="1825625"/>
            <a:ext cx="5181600" cy="4351338"/>
          </a:xfrm>
          <a:solidFill>
            <a:schemeClr val="accent2">
              <a:lumMod val="60000"/>
              <a:lumOff val="40000"/>
            </a:schemeClr>
          </a:solidFill>
        </p:spPr>
        <p:txBody>
          <a:bodyPr>
            <a:normAutofit fontScale="62500" lnSpcReduction="20000"/>
          </a:bodyPr>
          <a:lstStyle/>
          <a:p>
            <a:pPr marL="0" indent="0" algn="r" rtl="1">
              <a:buClr>
                <a:schemeClr val="accent1">
                  <a:lumMod val="75000"/>
                </a:schemeClr>
              </a:buClr>
              <a:buNone/>
            </a:pPr>
            <a:r>
              <a:rPr lang="fa-IR" b="1" dirty="0">
                <a:solidFill>
                  <a:srgbClr val="FF0000"/>
                </a:solidFill>
              </a:rPr>
              <a:t>بنگلادش:</a:t>
            </a:r>
          </a:p>
          <a:p>
            <a:pPr marL="0" indent="895350" algn="r" rtl="1">
              <a:buClr>
                <a:schemeClr val="accent1">
                  <a:lumMod val="75000"/>
                </a:schemeClr>
              </a:buClr>
              <a:buNone/>
            </a:pPr>
            <a:r>
              <a:rPr lang="fa-IR" b="1" dirty="0">
                <a:solidFill>
                  <a:schemeClr val="accent1"/>
                </a:solidFill>
              </a:rPr>
              <a:t>سال 2019: </a:t>
            </a:r>
            <a:r>
              <a:rPr lang="fa-IR" b="1" dirty="0">
                <a:solidFill>
                  <a:schemeClr val="tx2"/>
                </a:solidFill>
              </a:rPr>
              <a:t>101354 بیمار و 164 مرگ</a:t>
            </a:r>
          </a:p>
          <a:p>
            <a:pPr marL="0" indent="0" algn="r" rtl="1">
              <a:buClr>
                <a:schemeClr val="accent1">
                  <a:lumMod val="75000"/>
                </a:schemeClr>
              </a:buClr>
              <a:buNone/>
            </a:pPr>
            <a:r>
              <a:rPr lang="fa-IR" b="1" dirty="0">
                <a:solidFill>
                  <a:schemeClr val="accent1"/>
                </a:solidFill>
              </a:rPr>
              <a:t>                  سال 2022:  </a:t>
            </a:r>
            <a:r>
              <a:rPr lang="fa-IR" b="1" dirty="0">
                <a:solidFill>
                  <a:schemeClr val="tx2"/>
                </a:solidFill>
              </a:rPr>
              <a:t>52807 بیمار و281 مرگ</a:t>
            </a:r>
          </a:p>
          <a:p>
            <a:pPr marL="0" indent="0" algn="r" rtl="1">
              <a:buClr>
                <a:schemeClr val="accent1">
                  <a:lumMod val="75000"/>
                </a:schemeClr>
              </a:buClr>
              <a:buNone/>
            </a:pPr>
            <a:r>
              <a:rPr lang="fa-IR" b="1" dirty="0">
                <a:solidFill>
                  <a:schemeClr val="accent1"/>
                </a:solidFill>
              </a:rPr>
              <a:t>                 سال 2023:  </a:t>
            </a:r>
            <a:r>
              <a:rPr lang="fa-IR" b="1" dirty="0">
                <a:solidFill>
                  <a:schemeClr val="tx2"/>
                </a:solidFill>
              </a:rPr>
              <a:t>209000 بیمار و1017 مرگ</a:t>
            </a:r>
          </a:p>
          <a:p>
            <a:pPr marL="0" indent="0" algn="r" rtl="1">
              <a:buClr>
                <a:schemeClr val="accent1">
                  <a:lumMod val="75000"/>
                </a:schemeClr>
              </a:buClr>
              <a:buNone/>
            </a:pPr>
            <a:endParaRPr lang="fa-IR" b="1" dirty="0">
              <a:solidFill>
                <a:schemeClr val="tx2"/>
              </a:solidFill>
            </a:endParaRPr>
          </a:p>
          <a:p>
            <a:pPr marL="0" indent="0" algn="r" rtl="1">
              <a:buClr>
                <a:schemeClr val="accent1">
                  <a:lumMod val="75000"/>
                </a:schemeClr>
              </a:buClr>
              <a:buNone/>
            </a:pPr>
            <a:r>
              <a:rPr lang="fa-IR" b="1" dirty="0">
                <a:solidFill>
                  <a:srgbClr val="FF0000"/>
                </a:solidFill>
              </a:rPr>
              <a:t>اردوگاه آوارگان روهینگیایی در بنگلادش: </a:t>
            </a:r>
          </a:p>
          <a:p>
            <a:pPr marL="0" indent="0" algn="r" rtl="1">
              <a:buClr>
                <a:schemeClr val="accent1">
                  <a:lumMod val="75000"/>
                </a:schemeClr>
              </a:buClr>
              <a:buNone/>
            </a:pPr>
            <a:r>
              <a:rPr lang="fa-IR" b="1" dirty="0">
                <a:solidFill>
                  <a:srgbClr val="00B050"/>
                </a:solidFill>
              </a:rPr>
              <a:t>         سال 2022</a:t>
            </a:r>
            <a:r>
              <a:rPr lang="fa-IR" b="1" dirty="0">
                <a:solidFill>
                  <a:srgbClr val="FF0000"/>
                </a:solidFill>
              </a:rPr>
              <a:t>: </a:t>
            </a:r>
            <a:r>
              <a:rPr lang="fa-IR" b="1" dirty="0"/>
              <a:t>7687 بیمار و 6 مرگ</a:t>
            </a:r>
          </a:p>
          <a:p>
            <a:pPr marL="0" indent="0" algn="r" rtl="1">
              <a:buClr>
                <a:schemeClr val="accent1">
                  <a:lumMod val="75000"/>
                </a:schemeClr>
              </a:buClr>
              <a:buNone/>
            </a:pPr>
            <a:endParaRPr lang="fa-IR" b="1" dirty="0"/>
          </a:p>
          <a:p>
            <a:pPr marL="0" indent="0" algn="r" rtl="1">
              <a:buClr>
                <a:schemeClr val="accent1">
                  <a:lumMod val="75000"/>
                </a:schemeClr>
              </a:buClr>
              <a:buNone/>
            </a:pPr>
            <a:r>
              <a:rPr lang="fa-IR" b="1" dirty="0">
                <a:solidFill>
                  <a:srgbClr val="FF0000"/>
                </a:solidFill>
              </a:rPr>
              <a:t>فرانسه:   </a:t>
            </a:r>
          </a:p>
          <a:p>
            <a:pPr marL="0" indent="0" algn="r" rtl="1">
              <a:buClr>
                <a:schemeClr val="accent1">
                  <a:lumMod val="75000"/>
                </a:schemeClr>
              </a:buClr>
              <a:buNone/>
              <a:tabLst>
                <a:tab pos="682625" algn="l"/>
              </a:tabLst>
            </a:pPr>
            <a:r>
              <a:rPr lang="fa-IR" b="1" dirty="0">
                <a:solidFill>
                  <a:schemeClr val="tx2"/>
                </a:solidFill>
              </a:rPr>
              <a:t>           </a:t>
            </a:r>
            <a:r>
              <a:rPr lang="fa-IR" b="1" dirty="0">
                <a:solidFill>
                  <a:schemeClr val="accent6"/>
                </a:solidFill>
              </a:rPr>
              <a:t>سال 2019</a:t>
            </a:r>
            <a:r>
              <a:rPr lang="fa-IR" b="1" dirty="0">
                <a:solidFill>
                  <a:schemeClr val="tx2"/>
                </a:solidFill>
              </a:rPr>
              <a:t>: 22000 بیمار مشکوک</a:t>
            </a:r>
          </a:p>
          <a:p>
            <a:pPr marL="0" indent="0" algn="r" rtl="1">
              <a:buClr>
                <a:schemeClr val="accent1">
                  <a:lumMod val="75000"/>
                </a:schemeClr>
              </a:buClr>
              <a:buNone/>
              <a:tabLst>
                <a:tab pos="682625" algn="l"/>
              </a:tabLst>
            </a:pPr>
            <a:r>
              <a:rPr lang="fa-IR" b="1" dirty="0">
                <a:solidFill>
                  <a:schemeClr val="accent6"/>
                </a:solidFill>
              </a:rPr>
              <a:t>           سال 2020</a:t>
            </a:r>
            <a:r>
              <a:rPr lang="fa-IR" b="1" dirty="0">
                <a:solidFill>
                  <a:schemeClr val="tx2"/>
                </a:solidFill>
              </a:rPr>
              <a:t>: 3533 مورد قطعی و 16 مرگ</a:t>
            </a:r>
          </a:p>
          <a:p>
            <a:pPr marL="0" indent="0" algn="r" rtl="1">
              <a:buClr>
                <a:schemeClr val="accent1">
                  <a:lumMod val="75000"/>
                </a:schemeClr>
              </a:buClr>
              <a:buNone/>
            </a:pPr>
            <a:r>
              <a:rPr lang="fa-IR" b="1" dirty="0">
                <a:solidFill>
                  <a:srgbClr val="FF0000"/>
                </a:solidFill>
              </a:rPr>
              <a:t>نپال:</a:t>
            </a:r>
          </a:p>
          <a:p>
            <a:pPr marL="0" indent="0" algn="r" rtl="1">
              <a:buClr>
                <a:schemeClr val="accent1">
                  <a:lumMod val="75000"/>
                </a:schemeClr>
              </a:buClr>
              <a:buNone/>
            </a:pPr>
            <a:r>
              <a:rPr lang="fa-IR" b="1" dirty="0">
                <a:solidFill>
                  <a:schemeClr val="tx2"/>
                </a:solidFill>
              </a:rPr>
              <a:t>        </a:t>
            </a:r>
            <a:r>
              <a:rPr lang="fa-IR" b="1" dirty="0">
                <a:solidFill>
                  <a:schemeClr val="accent2">
                    <a:lumMod val="75000"/>
                  </a:schemeClr>
                </a:solidFill>
              </a:rPr>
              <a:t>سال 2022</a:t>
            </a:r>
            <a:r>
              <a:rPr lang="fa-IR" b="1" dirty="0">
                <a:solidFill>
                  <a:schemeClr val="tx2"/>
                </a:solidFill>
              </a:rPr>
              <a:t>:   28109 بیمار و 38 مورد مرگ</a:t>
            </a:r>
          </a:p>
          <a:p>
            <a:pPr marL="0" indent="0" algn="r" rtl="1">
              <a:buClr>
                <a:schemeClr val="accent1">
                  <a:lumMod val="75000"/>
                </a:schemeClr>
              </a:buClr>
              <a:buNone/>
            </a:pPr>
            <a:endParaRPr lang="fa-IR" b="1" dirty="0">
              <a:solidFill>
                <a:schemeClr val="tx2"/>
              </a:solidFill>
            </a:endParaRPr>
          </a:p>
          <a:p>
            <a:pPr algn="r" rtl="1"/>
            <a:endParaRPr lang="en-US" dirty="0"/>
          </a:p>
        </p:txBody>
      </p:sp>
      <p:sp>
        <p:nvSpPr>
          <p:cNvPr id="1048619" name="Title 2"/>
          <p:cNvSpPr>
            <a:spLocks noGrp="1" noEditPoints="1"/>
          </p:cNvSpPr>
          <p:nvPr>
            <p:ph type="title"/>
          </p:nvPr>
        </p:nvSpPr>
        <p:spPr>
          <a:xfrm>
            <a:off x="269563" y="124926"/>
            <a:ext cx="9922806" cy="1193736"/>
          </a:xfrm>
          <a:solidFill>
            <a:schemeClr val="accent6">
              <a:lumMod val="75000"/>
            </a:schemeClr>
          </a:solidFill>
          <a:ln>
            <a:solidFill>
              <a:srgbClr val="FF0000"/>
            </a:solidFill>
          </a:ln>
        </p:spPr>
        <p:txBody>
          <a:bodyPr>
            <a:normAutofit/>
          </a:bodyPr>
          <a:lstStyle/>
          <a:p>
            <a:pPr algn="r"/>
            <a:r>
              <a:rPr lang="fa-IR" sz="4000" dirty="0">
                <a:solidFill>
                  <a:schemeClr val="bg1"/>
                </a:solidFill>
                <a:cs typeface="B Compset" panose="00000400000000000000" pitchFamily="2" charset="-78"/>
              </a:rPr>
              <a:t>اپیدمی های بزرگ تب دانگ از 2019 به بعد در سراسر جهان</a:t>
            </a:r>
            <a:endParaRPr lang="en-US" sz="4000" dirty="0">
              <a:solidFill>
                <a:schemeClr val="bg1"/>
              </a:solidFill>
              <a:cs typeface="B Compset" panose="00000400000000000000" pitchFamily="2" charset="-78"/>
            </a:endParaRPr>
          </a:p>
        </p:txBody>
      </p:sp>
    </p:spTree>
    <p:extLst>
      <p:ext uri="{BB962C8B-B14F-4D97-AF65-F5344CB8AC3E}">
        <p14:creationId xmlns:p14="http://schemas.microsoft.com/office/powerpoint/2010/main" val="177921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6849C-AEE6-3325-52AC-87B63898A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0"/>
            <a:ext cx="9372600" cy="6858000"/>
          </a:xfrm>
          <a:prstGeom prst="rect">
            <a:avLst/>
          </a:prstGeom>
        </p:spPr>
      </p:pic>
    </p:spTree>
    <p:extLst>
      <p:ext uri="{BB962C8B-B14F-4D97-AF65-F5344CB8AC3E}">
        <p14:creationId xmlns:p14="http://schemas.microsoft.com/office/powerpoint/2010/main" val="9871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636" y="249622"/>
            <a:ext cx="9890760" cy="1136416"/>
          </a:xfr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r"/>
            <a:r>
              <a:rPr lang="fa-IR" sz="4000" dirty="0">
                <a:solidFill>
                  <a:schemeClr val="bg2">
                    <a:lumMod val="50000"/>
                  </a:schemeClr>
                </a:solidFill>
                <a:cs typeface="+mn-cs"/>
              </a:rPr>
              <a:t>تعاریف اپیدمیولوژیک </a:t>
            </a:r>
            <a:r>
              <a:rPr lang="fa-IR" sz="4000" dirty="0">
                <a:solidFill>
                  <a:srgbClr val="FF0000"/>
                </a:solidFill>
                <a:cs typeface="+mn-cs"/>
              </a:rPr>
              <a:t>موارد مشکوک </a:t>
            </a:r>
            <a:r>
              <a:rPr lang="fa-IR" sz="4000" dirty="0">
                <a:solidFill>
                  <a:schemeClr val="bg2">
                    <a:lumMod val="50000"/>
                  </a:schemeClr>
                </a:solidFill>
                <a:cs typeface="+mn-cs"/>
              </a:rPr>
              <a:t>تب دانگ </a:t>
            </a:r>
            <a:endParaRPr lang="en-US" sz="4000" dirty="0">
              <a:solidFill>
                <a:schemeClr val="bg2">
                  <a:lumMod val="50000"/>
                </a:schemeClr>
              </a:solidFill>
              <a:cs typeface="+mn-cs"/>
            </a:endParaRPr>
          </a:p>
        </p:txBody>
      </p:sp>
      <p:sp>
        <p:nvSpPr>
          <p:cNvPr id="3" name="Content Placeholder 2"/>
          <p:cNvSpPr>
            <a:spLocks noGrp="1"/>
          </p:cNvSpPr>
          <p:nvPr>
            <p:ph idx="1"/>
          </p:nvPr>
        </p:nvSpPr>
        <p:spPr>
          <a:xfrm>
            <a:off x="5361273" y="1607420"/>
            <a:ext cx="6487426" cy="4522234"/>
          </a:xfrm>
          <a:solidFill>
            <a:schemeClr val="tx2">
              <a:lumMod val="20000"/>
              <a:lumOff val="80000"/>
            </a:schemeClr>
          </a:solidFill>
          <a:ln>
            <a:solidFill>
              <a:srgbClr val="C00000"/>
            </a:solidFill>
          </a:ln>
        </p:spPr>
        <p:txBody>
          <a:bodyPr>
            <a:normAutofit fontScale="85000" lnSpcReduction="20000"/>
          </a:bodyPr>
          <a:lstStyle/>
          <a:p>
            <a:pPr marL="0" indent="0" algn="r" rtl="1">
              <a:buNone/>
            </a:pPr>
            <a:r>
              <a:rPr lang="fa-IR" sz="1800" dirty="0">
                <a:solidFill>
                  <a:srgbClr val="FF0000"/>
                </a:solidFill>
              </a:rPr>
              <a:t>   </a:t>
            </a:r>
            <a:r>
              <a:rPr lang="fa-IR" sz="3300" b="1" dirty="0">
                <a:solidFill>
                  <a:srgbClr val="FF0000"/>
                </a:solidFill>
              </a:rPr>
              <a:t>مورد مشکوک</a:t>
            </a:r>
            <a:r>
              <a:rPr lang="fa-IR" sz="1900" dirty="0">
                <a:solidFill>
                  <a:srgbClr val="FF0000"/>
                </a:solidFill>
              </a:rPr>
              <a:t>: </a:t>
            </a:r>
          </a:p>
          <a:p>
            <a:pPr marL="0" indent="0" algn="r" rtl="1">
              <a:buNone/>
            </a:pPr>
            <a:endParaRPr lang="fa-IR" sz="2400" b="1" dirty="0"/>
          </a:p>
          <a:p>
            <a:pPr marL="0" indent="0" algn="r" rtl="1">
              <a:buNone/>
            </a:pPr>
            <a:r>
              <a:rPr lang="fa-IR" sz="2400" b="1" dirty="0"/>
              <a:t>تب </a:t>
            </a:r>
            <a:r>
              <a:rPr lang="fa-IR" sz="2400" b="1" dirty="0">
                <a:solidFill>
                  <a:srgbClr val="FF0000"/>
                </a:solidFill>
              </a:rPr>
              <a:t>طول کشیده  </a:t>
            </a:r>
            <a:r>
              <a:rPr lang="fa-IR" sz="2400" b="1" dirty="0"/>
              <a:t>(تب دهانی بالای 38 درجه) حداقل به مدت 3روز</a:t>
            </a:r>
          </a:p>
          <a:p>
            <a:pPr marL="0" indent="0">
              <a:buNone/>
            </a:pPr>
            <a:r>
              <a:rPr lang="fa-IR" sz="2400" b="1" dirty="0">
                <a:solidFill>
                  <a:srgbClr val="C00000"/>
                </a:solidFill>
              </a:rPr>
              <a:t>     </a:t>
            </a:r>
          </a:p>
          <a:p>
            <a:pPr marL="0" indent="0">
              <a:buNone/>
            </a:pPr>
            <a:r>
              <a:rPr lang="fa-IR" sz="2400" b="1" dirty="0">
                <a:solidFill>
                  <a:srgbClr val="C00000"/>
                </a:solidFill>
              </a:rPr>
              <a:t>    </a:t>
            </a:r>
            <a:r>
              <a:rPr lang="fa-IR" sz="3100" b="1" dirty="0">
                <a:solidFill>
                  <a:srgbClr val="FF0000"/>
                </a:solidFill>
              </a:rPr>
              <a:t>همراه با :</a:t>
            </a:r>
          </a:p>
          <a:p>
            <a:r>
              <a:rPr lang="fa-IR" sz="3100" dirty="0"/>
              <a:t>   سکونت در کشورهای آندمیک بیماری یا استان های در معرض خطر (دارای پشه ناقل: هرمزگان، گیلان و سیستان و بلوچستان (چابهار)</a:t>
            </a:r>
          </a:p>
          <a:p>
            <a:pPr marL="0" indent="0" algn="r" rtl="1">
              <a:buNone/>
            </a:pPr>
            <a:r>
              <a:rPr lang="fa-IR" sz="3000" b="1" dirty="0">
                <a:solidFill>
                  <a:srgbClr val="FF0000"/>
                </a:solidFill>
              </a:rPr>
              <a:t>        یا </a:t>
            </a:r>
          </a:p>
          <a:p>
            <a:pPr algn="r" rtl="1"/>
            <a:r>
              <a:rPr lang="fa-IR" sz="3000" dirty="0"/>
              <a:t> سابقه مسافرت به کشورهای آندمیک بیماری دانگ</a:t>
            </a:r>
          </a:p>
          <a:p>
            <a:pPr marL="0" indent="0">
              <a:buNone/>
            </a:pPr>
            <a:r>
              <a:rPr lang="fa-IR" sz="3000" dirty="0"/>
              <a:t>      </a:t>
            </a:r>
            <a:r>
              <a:rPr lang="fa-IR" sz="3100" b="1" dirty="0">
                <a:solidFill>
                  <a:srgbClr val="FF0000"/>
                </a:solidFill>
              </a:rPr>
              <a:t>یا</a:t>
            </a:r>
          </a:p>
          <a:p>
            <a:pPr algn="r" rtl="1"/>
            <a:r>
              <a:rPr lang="fa-IR" sz="3000" dirty="0"/>
              <a:t> تماس با مورد مشکوک و محتمل</a:t>
            </a:r>
            <a:endParaRPr lang="en-US" sz="3000" dirty="0"/>
          </a:p>
        </p:txBody>
      </p:sp>
      <p:sp>
        <p:nvSpPr>
          <p:cNvPr id="4" name="TextBox 3"/>
          <p:cNvSpPr txBox="1"/>
          <p:nvPr/>
        </p:nvSpPr>
        <p:spPr>
          <a:xfrm>
            <a:off x="614412" y="1532998"/>
            <a:ext cx="4094480" cy="4678204"/>
          </a:xfrm>
          <a:prstGeom prst="rect">
            <a:avLst/>
          </a:prstGeom>
          <a:solidFill>
            <a:schemeClr val="accent1">
              <a:lumMod val="40000"/>
              <a:lumOff val="60000"/>
            </a:schemeClr>
          </a:solidFill>
          <a:ln>
            <a:solidFill>
              <a:srgbClr val="C00000"/>
            </a:solidFill>
          </a:ln>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a:ln>
                  <a:noFill/>
                </a:ln>
                <a:solidFill>
                  <a:srgbClr val="C00000"/>
                </a:solidFill>
                <a:effectLst/>
                <a:uLnTx/>
                <a:uFillTx/>
                <a:latin typeface="Calibri"/>
                <a:ea typeface="+mn-ea"/>
                <a:cs typeface="B Nazanin"/>
              </a:rPr>
              <a:t>به علاوه </a:t>
            </a:r>
            <a:r>
              <a:rPr kumimoji="0" lang="fa-IR" sz="2400" b="0" i="0" u="none" strike="noStrike" kern="1200" cap="none" spc="0" normalizeH="0" baseline="0" noProof="0" dirty="0">
                <a:ln>
                  <a:noFill/>
                </a:ln>
                <a:solidFill>
                  <a:prstClr val="black"/>
                </a:solidFill>
                <a:effectLst/>
                <a:uLnTx/>
                <a:uFillTx/>
                <a:latin typeface="Calibri"/>
                <a:ea typeface="+mn-ea"/>
                <a:cs typeface="B Nazanin"/>
              </a:rPr>
              <a:t>:</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بدن درد و سردرد</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14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درد حدقه چشم </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16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 احساس ضعف و خستگی </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16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 علائم گوارشی: بی اشتهایی – تهوع – استفراغ – اسهال </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 پوست بر افروخته صورت</a:t>
            </a: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18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a:ea typeface="+mn-ea"/>
                <a:cs typeface="B Nazanin"/>
              </a:rPr>
              <a:t> راش ماکولوپاپولر </a:t>
            </a:r>
            <a:endParaRPr kumimoji="0" lang="en-US" sz="2400" b="0" i="0" u="none" strike="noStrike" kern="1200" cap="none" spc="0" normalizeH="0" baseline="0" noProof="0" dirty="0">
              <a:ln>
                <a:noFill/>
              </a:ln>
              <a:solidFill>
                <a:prstClr val="black"/>
              </a:solidFill>
              <a:effectLst/>
              <a:uLnTx/>
              <a:uFillTx/>
              <a:latin typeface="Calibri"/>
              <a:ea typeface="+mn-ea"/>
              <a:cs typeface="B Nazanin"/>
            </a:endParaRPr>
          </a:p>
          <a:p>
            <a:pPr marL="285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a-IR" sz="2000" b="0" i="0" u="none" strike="noStrike" kern="1200" cap="none" spc="0" normalizeH="0" baseline="0" noProof="0" dirty="0">
              <a:ln>
                <a:noFill/>
              </a:ln>
              <a:solidFill>
                <a:prstClr val="black"/>
              </a:solidFill>
              <a:effectLst/>
              <a:uLnTx/>
              <a:uFillTx/>
              <a:latin typeface="Calibri"/>
              <a:ea typeface="+mn-ea"/>
              <a:cs typeface="B Nazanin"/>
            </a:endParaRPr>
          </a:p>
        </p:txBody>
      </p:sp>
    </p:spTree>
    <p:extLst>
      <p:ext uri="{BB962C8B-B14F-4D97-AF65-F5344CB8AC3E}">
        <p14:creationId xmlns:p14="http://schemas.microsoft.com/office/powerpoint/2010/main" val="361192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rtl="1">
              <a:buNone/>
            </a:pPr>
            <a:r>
              <a:rPr lang="fa-IR" b="1" dirty="0"/>
              <a:t>تعریف مورد محتمل </a:t>
            </a:r>
            <a:r>
              <a:rPr lang="fa-IR" b="1" dirty="0">
                <a:solidFill>
                  <a:schemeClr val="accent2">
                    <a:lumMod val="50000"/>
                  </a:schemeClr>
                </a:solidFill>
              </a:rPr>
              <a:t>بیماری تب دانگ بدون علائم هشداردهنده :</a:t>
            </a:r>
          </a:p>
          <a:p>
            <a:pPr marL="0" indent="0" algn="r" rtl="1">
              <a:buNone/>
            </a:pPr>
            <a:endParaRPr lang="en-US" b="1" dirty="0">
              <a:solidFill>
                <a:schemeClr val="accent2">
                  <a:lumMod val="50000"/>
                </a:schemeClr>
              </a:solidFill>
            </a:endParaRPr>
          </a:p>
          <a:p>
            <a:pPr algn="r" rtl="1">
              <a:buFont typeface="Wingdings" panose="05000000000000000000" pitchFamily="2" charset="2"/>
              <a:buChar char="§"/>
            </a:pPr>
            <a:r>
              <a:rPr lang="fa-IR" b="1" dirty="0">
                <a:solidFill>
                  <a:schemeClr val="bg2">
                    <a:lumMod val="50000"/>
                  </a:schemeClr>
                </a:solidFill>
              </a:rPr>
              <a:t>مورد مشکوک  </a:t>
            </a:r>
          </a:p>
          <a:p>
            <a:pPr marL="0" indent="0" algn="ctr" rtl="1">
              <a:buNone/>
            </a:pPr>
            <a:r>
              <a:rPr lang="fa-IR" b="1" dirty="0">
                <a:solidFill>
                  <a:schemeClr val="accent2">
                    <a:lumMod val="50000"/>
                  </a:schemeClr>
                </a:solidFill>
              </a:rPr>
              <a:t>     </a:t>
            </a:r>
            <a:r>
              <a:rPr lang="fa-IR" b="1" dirty="0">
                <a:solidFill>
                  <a:srgbClr val="C00000"/>
                </a:solidFill>
              </a:rPr>
              <a:t>به علاوه</a:t>
            </a:r>
          </a:p>
          <a:p>
            <a:pPr marL="0" indent="0" algn="r" rtl="1">
              <a:buNone/>
            </a:pPr>
            <a:r>
              <a:rPr lang="fa-IR" dirty="0"/>
              <a:t>یکی از علائم آزمایشگاهی زیر:</a:t>
            </a:r>
          </a:p>
          <a:p>
            <a:pPr algn="r" rtl="1">
              <a:buFont typeface="Wingdings" panose="05000000000000000000" pitchFamily="2" charset="2"/>
              <a:buChar char="ü"/>
            </a:pPr>
            <a:r>
              <a:rPr lang="fa-IR" dirty="0"/>
              <a:t>تست آزمایشگاهی: حداقل یک مورد</a:t>
            </a:r>
            <a:r>
              <a:rPr lang="en-US" dirty="0"/>
              <a:t>CBC</a:t>
            </a:r>
            <a:r>
              <a:rPr lang="fa-IR" dirty="0"/>
              <a:t> </a:t>
            </a:r>
            <a:r>
              <a:rPr lang="en-US" dirty="0"/>
              <a:t> </a:t>
            </a:r>
            <a:r>
              <a:rPr lang="fa-IR" dirty="0"/>
              <a:t>لکوپنی همراه با ترومبوسیتوپنی یا بدون آن) پلاکت زیر 100 هزار</a:t>
            </a:r>
          </a:p>
          <a:p>
            <a:pPr algn="r" rtl="1">
              <a:buFont typeface="Wingdings" panose="05000000000000000000" pitchFamily="2" charset="2"/>
              <a:buChar char="ü"/>
            </a:pPr>
            <a:r>
              <a:rPr lang="en-US" dirty="0"/>
              <a:t>IgM </a:t>
            </a:r>
            <a:r>
              <a:rPr lang="fa-IR" dirty="0"/>
              <a:t> مثبت</a:t>
            </a:r>
            <a:endParaRPr lang="en-US" b="1" dirty="0">
              <a:solidFill>
                <a:schemeClr val="accent2">
                  <a:lumMod val="50000"/>
                </a:schemeClr>
              </a:solidFill>
            </a:endParaRPr>
          </a:p>
        </p:txBody>
      </p:sp>
      <p:sp>
        <p:nvSpPr>
          <p:cNvPr id="4" name="Title 1"/>
          <p:cNvSpPr>
            <a:spLocks noGrp="1"/>
          </p:cNvSpPr>
          <p:nvPr>
            <p:ph type="title"/>
          </p:nvPr>
        </p:nvSpPr>
        <p:spPr>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r"/>
            <a:r>
              <a:rPr lang="fa-IR" sz="4000" dirty="0">
                <a:solidFill>
                  <a:schemeClr val="bg2">
                    <a:lumMod val="50000"/>
                  </a:schemeClr>
                </a:solidFill>
                <a:cs typeface="+mn-cs"/>
              </a:rPr>
              <a:t>تعاریف اپیدمیولوژیک </a:t>
            </a:r>
            <a:r>
              <a:rPr lang="fa-IR" sz="4000" dirty="0">
                <a:solidFill>
                  <a:srgbClr val="FF0000"/>
                </a:solidFill>
                <a:cs typeface="+mn-cs"/>
              </a:rPr>
              <a:t>مورد </a:t>
            </a:r>
            <a:r>
              <a:rPr lang="fa-IR" sz="3600" dirty="0">
                <a:solidFill>
                  <a:srgbClr val="FF0000"/>
                </a:solidFill>
                <a:cs typeface="+mn-cs"/>
              </a:rPr>
              <a:t>محتمل </a:t>
            </a:r>
            <a:br>
              <a:rPr lang="fa-IR" sz="3600" dirty="0">
                <a:solidFill>
                  <a:srgbClr val="FF0000"/>
                </a:solidFill>
                <a:cs typeface="+mn-cs"/>
              </a:rPr>
            </a:br>
            <a:r>
              <a:rPr lang="fa-IR" sz="3600" dirty="0">
                <a:solidFill>
                  <a:srgbClr val="FF0000"/>
                </a:solidFill>
                <a:cs typeface="+mn-cs"/>
              </a:rPr>
              <a:t>بدون علائم </a:t>
            </a:r>
            <a:r>
              <a:rPr lang="fa-IR" sz="4000" dirty="0">
                <a:solidFill>
                  <a:srgbClr val="FF0000"/>
                </a:solidFill>
              </a:rPr>
              <a:t>هشداردهنده</a:t>
            </a:r>
            <a:r>
              <a:rPr lang="fa-IR" sz="4000" dirty="0">
                <a:solidFill>
                  <a:schemeClr val="accent2">
                    <a:lumMod val="50000"/>
                  </a:schemeClr>
                </a:solidFill>
              </a:rPr>
              <a:t> </a:t>
            </a:r>
            <a:r>
              <a:rPr lang="fa-IR" sz="4000" dirty="0">
                <a:solidFill>
                  <a:schemeClr val="bg2">
                    <a:lumMod val="50000"/>
                  </a:schemeClr>
                </a:solidFill>
              </a:rPr>
              <a:t>تب دانگ</a:t>
            </a:r>
            <a:r>
              <a:rPr lang="fa-IR" sz="4000" dirty="0">
                <a:solidFill>
                  <a:schemeClr val="bg2">
                    <a:lumMod val="50000"/>
                  </a:schemeClr>
                </a:solidFill>
                <a:cs typeface="+mn-cs"/>
              </a:rPr>
              <a:t> </a:t>
            </a:r>
            <a:endParaRPr lang="en-US" sz="4000" dirty="0">
              <a:solidFill>
                <a:schemeClr val="bg2">
                  <a:lumMod val="50000"/>
                </a:schemeClr>
              </a:solidFill>
              <a:cs typeface="+mn-cs"/>
            </a:endParaRPr>
          </a:p>
        </p:txBody>
      </p:sp>
    </p:spTree>
    <p:extLst>
      <p:ext uri="{BB962C8B-B14F-4D97-AF65-F5344CB8AC3E}">
        <p14:creationId xmlns:p14="http://schemas.microsoft.com/office/powerpoint/2010/main" val="2074748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1A5DF-CA7A-7640-D201-1B36CD34E95C}"/>
              </a:ext>
            </a:extLst>
          </p:cNvPr>
          <p:cNvSpPr>
            <a:spLocks noGrp="1"/>
          </p:cNvSpPr>
          <p:nvPr>
            <p:ph idx="1"/>
          </p:nvPr>
        </p:nvSpPr>
        <p:spPr/>
        <p:txBody>
          <a:bodyPr>
            <a:normAutofit lnSpcReduction="10000"/>
          </a:bodyPr>
          <a:lstStyle/>
          <a:p>
            <a:pPr marL="0" indent="0" algn="r" rtl="1">
              <a:buNone/>
            </a:pPr>
            <a:r>
              <a:rPr lang="en-US" sz="3600" b="1" dirty="0">
                <a:latin typeface="Wingdings" panose="05000000000000000000" pitchFamily="2" charset="2"/>
              </a:rPr>
              <a:t> </a:t>
            </a:r>
            <a:r>
              <a:rPr lang="fa-IR" sz="3600" b="1" dirty="0">
                <a:latin typeface="Wingdings" panose="05000000000000000000" pitchFamily="2" charset="2"/>
              </a:rPr>
              <a:t>مورد قطعی:</a:t>
            </a:r>
            <a:endParaRPr lang="en-US" sz="3600" b="1" dirty="0">
              <a:latin typeface="Wingdings" panose="05000000000000000000" pitchFamily="2" charset="2"/>
            </a:endParaRPr>
          </a:p>
          <a:p>
            <a:pPr marL="0" indent="0" algn="r" rtl="1">
              <a:buNone/>
            </a:pPr>
            <a:endParaRPr lang="fa-IR" sz="3600" b="1" dirty="0">
              <a:latin typeface="Wingdings" panose="05000000000000000000" pitchFamily="2" charset="2"/>
            </a:endParaRPr>
          </a:p>
          <a:p>
            <a:pPr>
              <a:buFont typeface="Wingdings" panose="05000000000000000000" pitchFamily="2" charset="2"/>
              <a:buChar char="ü"/>
            </a:pPr>
            <a:r>
              <a:rPr lang="fa-IR" sz="3200" b="1" i="0" dirty="0">
                <a:solidFill>
                  <a:srgbClr val="1F3864"/>
                </a:solidFill>
                <a:effectLst/>
                <a:latin typeface="B Nazanin" panose="00000400000000000000" pitchFamily="2" charset="-78"/>
                <a:cs typeface="B Nazanin" panose="00000400000000000000" pitchFamily="2" charset="-78"/>
              </a:rPr>
              <a:t>بیمار مشکوک یا محتمل</a:t>
            </a:r>
            <a:br>
              <a:rPr lang="fa-IR" sz="3200" b="1" i="0" dirty="0">
                <a:solidFill>
                  <a:srgbClr val="1F3864"/>
                </a:solidFill>
                <a:effectLst/>
                <a:latin typeface="B Nazanin" panose="00000400000000000000" pitchFamily="2" charset="-78"/>
                <a:cs typeface="B Nazanin" panose="00000400000000000000" pitchFamily="2" charset="-78"/>
              </a:rPr>
            </a:br>
            <a:r>
              <a:rPr lang="en-US" sz="3200" b="1" i="0" dirty="0">
                <a:solidFill>
                  <a:srgbClr val="1F3864"/>
                </a:solidFill>
                <a:effectLst/>
                <a:latin typeface="B Nazanin" panose="00000400000000000000" pitchFamily="2" charset="-78"/>
                <a:cs typeface="B Nazanin" panose="00000400000000000000" pitchFamily="2" charset="-78"/>
              </a:rPr>
              <a:t>					</a:t>
            </a:r>
            <a:r>
              <a:rPr lang="fa-IR" sz="3200" b="1" i="0" dirty="0">
                <a:solidFill>
                  <a:srgbClr val="FF0000"/>
                </a:solidFill>
                <a:effectLst/>
                <a:latin typeface="B Nazanin" panose="00000400000000000000" pitchFamily="2" charset="-78"/>
                <a:cs typeface="B Nazanin" panose="00000400000000000000" pitchFamily="2" charset="-78"/>
              </a:rPr>
              <a:t>به علاوه</a:t>
            </a:r>
            <a:endParaRPr lang="en-US" sz="3200" b="1" i="0" dirty="0">
              <a:solidFill>
                <a:srgbClr val="FF0000"/>
              </a:solidFill>
              <a:effectLst/>
              <a:latin typeface="B Nazanin" panose="00000400000000000000" pitchFamily="2" charset="-78"/>
              <a:cs typeface="B Nazanin" panose="00000400000000000000" pitchFamily="2" charset="-78"/>
            </a:endParaRPr>
          </a:p>
          <a:p>
            <a:pPr marL="0" indent="0">
              <a:buNone/>
            </a:pPr>
            <a:endParaRPr lang="en-US" sz="3200" b="1" i="0" dirty="0">
              <a:solidFill>
                <a:srgbClr val="FF0000"/>
              </a:solidFill>
              <a:effectLst/>
              <a:latin typeface="B Nazanin" panose="00000400000000000000" pitchFamily="2" charset="-78"/>
              <a:cs typeface="B Nazanin" panose="00000400000000000000" pitchFamily="2" charset="-78"/>
            </a:endParaRPr>
          </a:p>
          <a:p>
            <a:pPr>
              <a:buFont typeface="Wingdings" panose="05000000000000000000" pitchFamily="2" charset="2"/>
              <a:buChar char="ü"/>
            </a:pPr>
            <a:r>
              <a:rPr lang="fa-IR" sz="3200" b="1" i="0" dirty="0">
                <a:solidFill>
                  <a:srgbClr val="1F3864"/>
                </a:solidFill>
                <a:effectLst/>
                <a:latin typeface="B Nazanin" panose="00000400000000000000" pitchFamily="2" charset="-78"/>
              </a:rPr>
              <a:t>تست آزمایشگاهی: تست مولکولی (</a:t>
            </a:r>
            <a:r>
              <a:rPr lang="en-US" sz="3200" b="1" dirty="0">
                <a:solidFill>
                  <a:srgbClr val="1F3864"/>
                </a:solidFill>
                <a:latin typeface="Calibri" panose="020F0502020204030204" pitchFamily="34" charset="0"/>
              </a:rPr>
              <a:t>PCR</a:t>
            </a:r>
            <a:r>
              <a:rPr lang="fa-IR" sz="3200" b="1" i="0" dirty="0">
                <a:solidFill>
                  <a:srgbClr val="1F3864"/>
                </a:solidFill>
                <a:effectLst/>
                <a:latin typeface="B Nazanin" panose="00000400000000000000" pitchFamily="2" charset="-78"/>
              </a:rPr>
              <a:t>)</a:t>
            </a:r>
            <a:r>
              <a:rPr lang="en-US" sz="3200" b="1" i="0" dirty="0">
                <a:solidFill>
                  <a:srgbClr val="1F3864"/>
                </a:solidFill>
                <a:effectLst/>
                <a:latin typeface="Calibri" panose="020F0502020204030204" pitchFamily="34" charset="0"/>
              </a:rPr>
              <a:t> </a:t>
            </a:r>
            <a:r>
              <a:rPr lang="fa-IR" sz="3200" b="1" i="0" dirty="0">
                <a:solidFill>
                  <a:srgbClr val="1F3864"/>
                </a:solidFill>
                <a:effectLst/>
                <a:latin typeface="B Nazanin" panose="00000400000000000000" pitchFamily="2" charset="-78"/>
              </a:rPr>
              <a:t>یا تست</a:t>
            </a:r>
            <a:r>
              <a:rPr lang="en-US" sz="3200" b="1" i="0" dirty="0">
                <a:solidFill>
                  <a:srgbClr val="1F3864"/>
                </a:solidFill>
                <a:effectLst/>
                <a:latin typeface="B Nazanin" panose="00000400000000000000" pitchFamily="2" charset="-78"/>
              </a:rPr>
              <a:t> </a:t>
            </a:r>
            <a:r>
              <a:rPr lang="en-US" sz="3200" b="1" i="0" dirty="0">
                <a:solidFill>
                  <a:srgbClr val="1F3864"/>
                </a:solidFill>
                <a:effectLst/>
                <a:latin typeface="Calibri" panose="020F0502020204030204" pitchFamily="34" charset="0"/>
              </a:rPr>
              <a:t>NS1</a:t>
            </a:r>
            <a:r>
              <a:rPr lang="fa-IR" sz="3200" b="1" i="0" dirty="0">
                <a:solidFill>
                  <a:srgbClr val="1F3864"/>
                </a:solidFill>
                <a:effectLst/>
                <a:latin typeface="B Nazanin" panose="00000400000000000000" pitchFamily="2" charset="-78"/>
              </a:rPr>
              <a:t>آنتی ژن مثبت</a:t>
            </a:r>
            <a:endParaRPr lang="en-US" sz="3200" b="1" i="0" dirty="0">
              <a:solidFill>
                <a:srgbClr val="1F3864"/>
              </a:solidFill>
              <a:effectLst/>
              <a:latin typeface="B Nazanin" panose="00000400000000000000" pitchFamily="2" charset="-78"/>
            </a:endParaRPr>
          </a:p>
          <a:p>
            <a:pPr>
              <a:buFont typeface="Wingdings" panose="05000000000000000000" pitchFamily="2" charset="2"/>
              <a:buChar char="ü"/>
            </a:pPr>
            <a:r>
              <a:rPr lang="fa-IR" sz="3200" b="1" i="0" dirty="0">
                <a:solidFill>
                  <a:srgbClr val="1F3864"/>
                </a:solidFill>
                <a:effectLst/>
                <a:latin typeface="B Nazanin" panose="00000400000000000000" pitchFamily="2" charset="-78"/>
              </a:rPr>
              <a:t>کشت ویروس</a:t>
            </a:r>
            <a:r>
              <a:rPr lang="en-US" sz="3200" b="1" i="0" dirty="0">
                <a:solidFill>
                  <a:srgbClr val="1F3864"/>
                </a:solidFill>
                <a:effectLst/>
                <a:latin typeface="B Nazanin" panose="00000400000000000000" pitchFamily="2" charset="-78"/>
              </a:rPr>
              <a:t> </a:t>
            </a:r>
            <a:r>
              <a:rPr lang="en-US" sz="3200" dirty="0">
                <a:solidFill>
                  <a:srgbClr val="1F3864"/>
                </a:solidFill>
                <a:latin typeface="Calibri" panose="020F0502020204030204" pitchFamily="34" charset="0"/>
              </a:rPr>
              <a:t>Plaque Reduction Neutralized Test(PRNT) </a:t>
            </a:r>
            <a:br>
              <a:rPr lang="fa-IR" sz="3200" b="0" i="0" dirty="0">
                <a:solidFill>
                  <a:srgbClr val="1F3864"/>
                </a:solidFill>
                <a:effectLst/>
                <a:latin typeface="B Nazanin" panose="00000400000000000000" pitchFamily="2" charset="-78"/>
                <a:cs typeface="B Nazanin" panose="00000400000000000000" pitchFamily="2" charset="-78"/>
              </a:rPr>
            </a:br>
            <a:br>
              <a:rPr lang="fa-IR" sz="3000" dirty="0"/>
            </a:br>
            <a:endParaRPr lang="en-US" sz="3000" dirty="0"/>
          </a:p>
        </p:txBody>
      </p:sp>
      <p:sp>
        <p:nvSpPr>
          <p:cNvPr id="5" name="Title 1"/>
          <p:cNvSpPr>
            <a:spLocks noGrp="1"/>
          </p:cNvSpPr>
          <p:nvPr>
            <p:ph type="title"/>
          </p:nvPr>
        </p:nvSpPr>
        <p:spPr>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r"/>
            <a:r>
              <a:rPr lang="fa-IR" sz="4000" dirty="0">
                <a:solidFill>
                  <a:schemeClr val="bg2">
                    <a:lumMod val="50000"/>
                  </a:schemeClr>
                </a:solidFill>
                <a:cs typeface="+mn-cs"/>
              </a:rPr>
              <a:t>تعاریف اپیدمیولوژیک </a:t>
            </a:r>
            <a:r>
              <a:rPr lang="fa-IR" sz="4000" dirty="0">
                <a:solidFill>
                  <a:srgbClr val="FF0000"/>
                </a:solidFill>
                <a:cs typeface="+mn-cs"/>
              </a:rPr>
              <a:t>مورد قطعی </a:t>
            </a:r>
            <a:r>
              <a:rPr lang="fa-IR" sz="4000" dirty="0">
                <a:solidFill>
                  <a:schemeClr val="bg2">
                    <a:lumMod val="50000"/>
                  </a:schemeClr>
                </a:solidFill>
                <a:cs typeface="+mn-cs"/>
              </a:rPr>
              <a:t>تب دانگ </a:t>
            </a:r>
            <a:endParaRPr lang="en-US" sz="4000" dirty="0">
              <a:solidFill>
                <a:schemeClr val="bg2">
                  <a:lumMod val="50000"/>
                </a:schemeClr>
              </a:solidFill>
              <a:cs typeface="+mn-cs"/>
            </a:endParaRPr>
          </a:p>
        </p:txBody>
      </p:sp>
    </p:spTree>
    <p:extLst>
      <p:ext uri="{BB962C8B-B14F-4D97-AF65-F5344CB8AC3E}">
        <p14:creationId xmlns:p14="http://schemas.microsoft.com/office/powerpoint/2010/main" val="425762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0AC39-B2B8-9C2C-BCD5-26F934E32E05}"/>
              </a:ext>
            </a:extLst>
          </p:cNvPr>
          <p:cNvSpPr>
            <a:spLocks noGrp="1"/>
          </p:cNvSpPr>
          <p:nvPr>
            <p:ph idx="1"/>
          </p:nvPr>
        </p:nvSpPr>
        <p:spPr/>
        <p:txBody>
          <a:bodyPr/>
          <a:lstStyle/>
          <a:p>
            <a:r>
              <a:rPr lang="fa-IR" dirty="0"/>
              <a:t>پشه های خانواده آئدس </a:t>
            </a:r>
            <a:r>
              <a:rPr lang="fa-IR" dirty="0">
                <a:solidFill>
                  <a:srgbClr val="FF0000"/>
                </a:solidFill>
              </a:rPr>
              <a:t>ناقل</a:t>
            </a:r>
            <a:r>
              <a:rPr lang="fa-IR" dirty="0"/>
              <a:t> چند بیماری مهم ویروسی می باشند:</a:t>
            </a:r>
          </a:p>
          <a:p>
            <a:pPr>
              <a:buFont typeface="Courier New" panose="02070309020205020404" pitchFamily="49" charset="0"/>
              <a:buChar char="o"/>
            </a:pPr>
            <a:r>
              <a:rPr lang="fa-IR" dirty="0">
                <a:solidFill>
                  <a:srgbClr val="FF0000"/>
                </a:solidFill>
              </a:rPr>
              <a:t>تب دنگی</a:t>
            </a:r>
          </a:p>
          <a:p>
            <a:pPr>
              <a:buFont typeface="Courier New" panose="02070309020205020404" pitchFamily="49" charset="0"/>
              <a:buChar char="o"/>
            </a:pPr>
            <a:r>
              <a:rPr lang="fa-IR" dirty="0"/>
              <a:t>چیکن گونیا</a:t>
            </a:r>
          </a:p>
          <a:p>
            <a:pPr>
              <a:buFont typeface="Courier New" panose="02070309020205020404" pitchFamily="49" charset="0"/>
              <a:buChar char="o"/>
            </a:pPr>
            <a:r>
              <a:rPr lang="fa-IR" dirty="0"/>
              <a:t>زیکا</a:t>
            </a:r>
          </a:p>
          <a:p>
            <a:pPr>
              <a:buFont typeface="Courier New" panose="02070309020205020404" pitchFamily="49" charset="0"/>
              <a:buChar char="o"/>
            </a:pPr>
            <a:r>
              <a:rPr lang="fa-IR" dirty="0"/>
              <a:t>تب زرد</a:t>
            </a:r>
          </a:p>
          <a:p>
            <a:pPr>
              <a:buFont typeface="Courier New" panose="02070309020205020404" pitchFamily="49" charset="0"/>
              <a:buChar char="o"/>
            </a:pPr>
            <a:r>
              <a:rPr lang="fa-IR" dirty="0"/>
              <a:t>تب دره ریفت</a:t>
            </a:r>
          </a:p>
          <a:p>
            <a:pPr>
              <a:buFont typeface="Courier New" panose="02070309020205020404" pitchFamily="49" charset="0"/>
              <a:buChar char="o"/>
            </a:pPr>
            <a:endParaRPr lang="en-US" dirty="0"/>
          </a:p>
        </p:txBody>
      </p:sp>
      <p:sp>
        <p:nvSpPr>
          <p:cNvPr id="3" name="Title 2">
            <a:extLst>
              <a:ext uri="{FF2B5EF4-FFF2-40B4-BE49-F238E27FC236}">
                <a16:creationId xmlns:a16="http://schemas.microsoft.com/office/drawing/2014/main" id="{E9DED9EE-508B-4676-387F-07973341434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CE65A51-37D4-31BA-4DD0-F40C4350C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7" y="2431600"/>
            <a:ext cx="4488644" cy="3009260"/>
          </a:xfrm>
          <a:prstGeom prst="rect">
            <a:avLst/>
          </a:prstGeom>
        </p:spPr>
      </p:pic>
      <p:pic>
        <p:nvPicPr>
          <p:cNvPr id="7" name="Picture 6">
            <a:extLst>
              <a:ext uri="{FF2B5EF4-FFF2-40B4-BE49-F238E27FC236}">
                <a16:creationId xmlns:a16="http://schemas.microsoft.com/office/drawing/2014/main" id="{A33B2F07-29FE-97D5-CB05-EC64C8B76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194" y="4225089"/>
            <a:ext cx="4762500" cy="1943100"/>
          </a:xfrm>
          <a:prstGeom prst="rect">
            <a:avLst/>
          </a:prstGeom>
        </p:spPr>
      </p:pic>
    </p:spTree>
    <p:extLst>
      <p:ext uri="{BB962C8B-B14F-4D97-AF65-F5344CB8AC3E}">
        <p14:creationId xmlns:p14="http://schemas.microsoft.com/office/powerpoint/2010/main" val="334649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EFB8-47D1-5EB5-F8B1-DA9E170CE76A}"/>
              </a:ext>
            </a:extLst>
          </p:cNvPr>
          <p:cNvSpPr>
            <a:spLocks noGrp="1"/>
          </p:cNvSpPr>
          <p:nvPr>
            <p:ph type="title"/>
          </p:nvPr>
        </p:nvSpPr>
        <p:spPr>
          <a:xfrm>
            <a:off x="2156319" y="177114"/>
            <a:ext cx="8911687" cy="1280890"/>
          </a:xfrm>
        </p:spPr>
        <p:txBody>
          <a:bodyPr>
            <a:normAutofit fontScale="90000"/>
          </a:bodyPr>
          <a:lstStyle/>
          <a:p>
            <a:pPr algn="ctr"/>
            <a:r>
              <a:rPr lang="fa-IR" sz="4000" b="1" i="0" dirty="0">
                <a:solidFill>
                  <a:srgbClr val="FF0000"/>
                </a:solidFill>
                <a:effectLst/>
                <a:latin typeface="B Nazanin" panose="00000400000000000000" pitchFamily="2" charset="-78"/>
                <a:cs typeface="B Nazanin" panose="00000400000000000000" pitchFamily="2" charset="-78"/>
              </a:rPr>
              <a:t>فازهای عفونت دانگ</a:t>
            </a:r>
            <a:r>
              <a:rPr lang="fa-IR" sz="7300" dirty="0">
                <a:solidFill>
                  <a:srgbClr val="FF0000"/>
                </a:solidFill>
              </a:rPr>
              <a:t> </a:t>
            </a:r>
            <a:br>
              <a:rPr lang="fa-IR" dirty="0"/>
            </a:br>
            <a:endParaRPr lang="en-US" dirty="0"/>
          </a:p>
        </p:txBody>
      </p:sp>
      <p:sp>
        <p:nvSpPr>
          <p:cNvPr id="3" name="Content Placeholder 2">
            <a:extLst>
              <a:ext uri="{FF2B5EF4-FFF2-40B4-BE49-F238E27FC236}">
                <a16:creationId xmlns:a16="http://schemas.microsoft.com/office/drawing/2014/main" id="{7366006C-FFE6-5D0C-3988-C87AF833B928}"/>
              </a:ext>
            </a:extLst>
          </p:cNvPr>
          <p:cNvSpPr>
            <a:spLocks noGrp="1"/>
          </p:cNvSpPr>
          <p:nvPr>
            <p:ph idx="1"/>
          </p:nvPr>
        </p:nvSpPr>
        <p:spPr>
          <a:xfrm>
            <a:off x="838200" y="1159518"/>
            <a:ext cx="10515600" cy="5521368"/>
          </a:xfrm>
        </p:spPr>
        <p:txBody>
          <a:bodyPr>
            <a:normAutofit fontScale="25000" lnSpcReduction="20000"/>
          </a:bodyPr>
          <a:lstStyle/>
          <a:p>
            <a:pPr algn="r" rtl="1"/>
            <a:r>
              <a:rPr lang="fa-IR" sz="9600" b="1" i="0" dirty="0">
                <a:solidFill>
                  <a:srgbClr val="2E74B5"/>
                </a:solidFill>
                <a:effectLst/>
                <a:latin typeface="B Nazanin" panose="00000400000000000000" pitchFamily="2" charset="-78"/>
                <a:cs typeface="B Nazanin" panose="00000400000000000000" pitchFamily="2" charset="-78"/>
              </a:rPr>
              <a:t>فاز تب</a:t>
            </a:r>
            <a:r>
              <a:rPr lang="fa-IR" sz="9600" dirty="0"/>
              <a:t> </a:t>
            </a:r>
          </a:p>
          <a:p>
            <a:pPr algn="r" rtl="1"/>
            <a:r>
              <a:rPr lang="fa-IR" sz="8000" b="1" i="0" dirty="0">
                <a:solidFill>
                  <a:srgbClr val="1F3864"/>
                </a:solidFill>
                <a:effectLst/>
                <a:latin typeface="B Nazanin" panose="00000400000000000000" pitchFamily="2" charset="-78"/>
                <a:cs typeface="B Nazanin" panose="00000400000000000000" pitchFamily="2" charset="-78"/>
              </a:rPr>
              <a:t>مرحله تب دار به صورت ناگهانی شروع شده و 2تا 7روز طول می کشد و ممکن است دو مرحله ای باشد</a:t>
            </a:r>
            <a:r>
              <a:rPr lang="fa-IR" sz="8000" b="1" dirty="0"/>
              <a:t> </a:t>
            </a:r>
          </a:p>
          <a:p>
            <a:pPr algn="r" rtl="1"/>
            <a:r>
              <a:rPr lang="fa-IR" sz="8000" b="1" i="0" dirty="0">
                <a:solidFill>
                  <a:srgbClr val="1F3864"/>
                </a:solidFill>
                <a:effectLst/>
                <a:latin typeface="B Nazanin" panose="00000400000000000000" pitchFamily="2" charset="-78"/>
                <a:cs typeface="B Nazanin" panose="00000400000000000000" pitchFamily="2" charset="-78"/>
              </a:rPr>
              <a:t>سایر علائم بیماری شامل سر درد شدید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درد عضلانی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درد مفصلی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درد استخوانی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درد حدقه چشم</a:t>
            </a:r>
          </a:p>
          <a:p>
            <a:pPr marL="0" indent="0" algn="r"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بی اشتهایی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استفراغ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بثورات جلدی ماکولر یا ماکولوپاپولر و تظاهرات خونریزی خفیف مثل پتشی –</a:t>
            </a:r>
          </a:p>
          <a:p>
            <a:pPr marL="0" indent="0" algn="r"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اکیموز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پورپورا - خونریزی از بینی و لثه </a:t>
            </a:r>
            <a:r>
              <a:rPr lang="fa-IR" sz="8000" b="1" i="0" dirty="0">
                <a:solidFill>
                  <a:srgbClr val="1F3864"/>
                </a:solidFill>
                <a:effectLst/>
                <a:latin typeface="Times New Roman" panose="02020603050405020304" pitchFamily="18" charset="0"/>
              </a:rPr>
              <a:t>– </a:t>
            </a:r>
            <a:r>
              <a:rPr lang="fa-IR" sz="8000" b="1" i="0" dirty="0">
                <a:solidFill>
                  <a:srgbClr val="1F3864"/>
                </a:solidFill>
                <a:effectLst/>
                <a:latin typeface="B Nazanin" panose="00000400000000000000" pitchFamily="2" charset="-78"/>
                <a:cs typeface="B Nazanin" panose="00000400000000000000" pitchFamily="2" charset="-78"/>
              </a:rPr>
              <a:t>هما چوری و تست تورنیکه مثبت است. در طول 48سااعت</a:t>
            </a:r>
          </a:p>
          <a:p>
            <a:pPr marL="0" indent="0" algn="just"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اول بعضی بیماران گلو درد و قرمزی حلق و صورت بر افروخته دارند</a:t>
            </a:r>
            <a:r>
              <a:rPr lang="fa-IR" sz="8000" b="1" dirty="0"/>
              <a:t> </a:t>
            </a:r>
          </a:p>
          <a:p>
            <a:pPr algn="r" rtl="1"/>
            <a:endParaRPr lang="fa-IR" sz="8000" b="1" dirty="0"/>
          </a:p>
          <a:p>
            <a:pPr algn="r" rtl="1"/>
            <a:r>
              <a:rPr lang="fa-IR" sz="8000" b="1" i="0" dirty="0">
                <a:solidFill>
                  <a:srgbClr val="1F3864"/>
                </a:solidFill>
                <a:effectLst/>
                <a:latin typeface="B Nazanin" panose="00000400000000000000" pitchFamily="2" charset="-78"/>
                <a:cs typeface="B Nazanin" panose="00000400000000000000" pitchFamily="2" charset="-78"/>
              </a:rPr>
              <a:t>علائم هشدار دهنده بیماری دانگ شدید در اواخر مرحله تب دار ظاهر می شود و این زمانی است که تب</a:t>
            </a:r>
          </a:p>
          <a:p>
            <a:pPr marL="0" indent="0" algn="r"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بیمار به سمت قطع شدن می رود. در این مرحله استفراغ های مکرر، درد شدید شکم،</a:t>
            </a:r>
          </a:p>
          <a:p>
            <a:pPr marL="0" indent="0" algn="r"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خونریزی از مخاط ها، اشکال در تنفس، علائم شوک هیپوولمیک،کاهش سریع پلاکت های خون و افزایش</a:t>
            </a:r>
          </a:p>
          <a:p>
            <a:pPr marL="0" indent="0" algn="r" rtl="1">
              <a:buNone/>
            </a:pPr>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هماتوکریت مشاهده می شود.</a:t>
            </a:r>
            <a:br>
              <a:rPr lang="fa-IR" sz="5800" dirty="0"/>
            </a:br>
            <a:br>
              <a:rPr lang="fa-IR" sz="2800" dirty="0"/>
            </a:br>
            <a:endParaRPr lang="fa-IR" sz="4000" dirty="0"/>
          </a:p>
          <a:p>
            <a:pPr algn="r" rtl="1"/>
            <a:br>
              <a:rPr lang="fa-IR" dirty="0"/>
            </a:br>
            <a:br>
              <a:rPr lang="fa-IR" dirty="0"/>
            </a:br>
            <a:endParaRPr lang="en-US" dirty="0"/>
          </a:p>
        </p:txBody>
      </p:sp>
    </p:spTree>
    <p:extLst>
      <p:ext uri="{BB962C8B-B14F-4D97-AF65-F5344CB8AC3E}">
        <p14:creationId xmlns:p14="http://schemas.microsoft.com/office/powerpoint/2010/main" val="254913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EFB8-47D1-5EB5-F8B1-DA9E170CE76A}"/>
              </a:ext>
            </a:extLst>
          </p:cNvPr>
          <p:cNvSpPr>
            <a:spLocks noGrp="1"/>
          </p:cNvSpPr>
          <p:nvPr>
            <p:ph type="title"/>
          </p:nvPr>
        </p:nvSpPr>
        <p:spPr>
          <a:xfrm>
            <a:off x="2263411" y="212008"/>
            <a:ext cx="8911687" cy="1280890"/>
          </a:xfrm>
        </p:spPr>
        <p:txBody>
          <a:bodyPr>
            <a:normAutofit fontScale="90000"/>
          </a:bodyPr>
          <a:lstStyle/>
          <a:p>
            <a:pPr algn="ctr"/>
            <a:r>
              <a:rPr lang="fa-IR" sz="4000" b="1" i="0" dirty="0">
                <a:solidFill>
                  <a:srgbClr val="FF0000"/>
                </a:solidFill>
                <a:effectLst/>
                <a:latin typeface="B Nazanin" panose="00000400000000000000" pitchFamily="2" charset="-78"/>
                <a:cs typeface="B Nazanin" panose="00000400000000000000" pitchFamily="2" charset="-78"/>
              </a:rPr>
              <a:t>فازهای عفونت دانگ</a:t>
            </a:r>
            <a:r>
              <a:rPr lang="fa-IR" sz="7300" dirty="0">
                <a:solidFill>
                  <a:srgbClr val="FF0000"/>
                </a:solidFill>
              </a:rPr>
              <a:t> </a:t>
            </a:r>
            <a:br>
              <a:rPr lang="fa-IR" dirty="0"/>
            </a:br>
            <a:endParaRPr lang="en-US" dirty="0"/>
          </a:p>
        </p:txBody>
      </p:sp>
      <p:sp>
        <p:nvSpPr>
          <p:cNvPr id="3" name="Content Placeholder 2">
            <a:extLst>
              <a:ext uri="{FF2B5EF4-FFF2-40B4-BE49-F238E27FC236}">
                <a16:creationId xmlns:a16="http://schemas.microsoft.com/office/drawing/2014/main" id="{7366006C-FFE6-5D0C-3988-C87AF833B928}"/>
              </a:ext>
            </a:extLst>
          </p:cNvPr>
          <p:cNvSpPr>
            <a:spLocks noGrp="1"/>
          </p:cNvSpPr>
          <p:nvPr>
            <p:ph idx="1"/>
          </p:nvPr>
        </p:nvSpPr>
        <p:spPr>
          <a:xfrm>
            <a:off x="71021" y="1196335"/>
            <a:ext cx="11984855" cy="5661665"/>
          </a:xfrm>
        </p:spPr>
        <p:txBody>
          <a:bodyPr>
            <a:normAutofit fontScale="32500" lnSpcReduction="20000"/>
          </a:bodyPr>
          <a:lstStyle/>
          <a:p>
            <a:pPr algn="r" rtl="1"/>
            <a:r>
              <a:rPr lang="fa-IR" sz="9600" b="1" i="0" dirty="0">
                <a:solidFill>
                  <a:srgbClr val="2E74B5"/>
                </a:solidFill>
                <a:effectLst/>
                <a:latin typeface="B Nazanin" panose="00000400000000000000" pitchFamily="2" charset="-78"/>
                <a:cs typeface="B Nazanin" panose="00000400000000000000" pitchFamily="2" charset="-78"/>
              </a:rPr>
              <a:t>فاز بحرانی</a:t>
            </a:r>
            <a:r>
              <a:rPr lang="fa-IR" sz="9600" dirty="0"/>
              <a:t> </a:t>
            </a:r>
          </a:p>
          <a:p>
            <a:pPr algn="r" rtl="1"/>
            <a:r>
              <a:rPr lang="fa-IR" sz="7200" b="1" i="0" dirty="0">
                <a:solidFill>
                  <a:srgbClr val="1F3864"/>
                </a:solidFill>
                <a:effectLst/>
                <a:latin typeface="B Nazanin" panose="00000400000000000000" pitchFamily="2" charset="-78"/>
                <a:cs typeface="B Nazanin" panose="00000400000000000000" pitchFamily="2" charset="-78"/>
              </a:rPr>
              <a:t>وضعیت بیمار رو به وخامت میگذارد . معمولاً 1-2روز طول میکشد</a:t>
            </a:r>
          </a:p>
          <a:p>
            <a:pPr algn="r" rtl="1"/>
            <a:endParaRPr lang="fa-IR" sz="7200" b="1" i="0" dirty="0">
              <a:solidFill>
                <a:srgbClr val="1F3864"/>
              </a:solidFill>
              <a:effectLst/>
              <a:latin typeface="B Nazanin" panose="00000400000000000000" pitchFamily="2" charset="-78"/>
              <a:cs typeface="B Nazanin" panose="00000400000000000000" pitchFamily="2" charset="-78"/>
            </a:endParaRPr>
          </a:p>
          <a:p>
            <a:pPr algn="r" rtl="1"/>
            <a:r>
              <a:rPr lang="fa-IR" sz="7200" b="1" dirty="0"/>
              <a:t> </a:t>
            </a:r>
            <a:r>
              <a:rPr lang="fa-IR" sz="7200" b="1" i="0" dirty="0">
                <a:solidFill>
                  <a:srgbClr val="1F3864"/>
                </a:solidFill>
                <a:effectLst/>
                <a:latin typeface="B Nazanin" panose="00000400000000000000" pitchFamily="2" charset="-78"/>
                <a:cs typeface="B Nazanin" panose="00000400000000000000" pitchFamily="2" charset="-78"/>
              </a:rPr>
              <a:t>فاز بحرانی با </a:t>
            </a:r>
            <a:r>
              <a:rPr lang="fa-IR" sz="7200" b="1" i="0" dirty="0">
                <a:solidFill>
                  <a:srgbClr val="FF0000"/>
                </a:solidFill>
                <a:effectLst/>
                <a:latin typeface="B Nazanin" panose="00000400000000000000" pitchFamily="2" charset="-78"/>
                <a:cs typeface="B Nazanin" panose="00000400000000000000" pitchFamily="2" charset="-78"/>
              </a:rPr>
              <a:t>قطع تب </a:t>
            </a:r>
            <a:r>
              <a:rPr lang="fa-IR" sz="7200" b="1" i="0" dirty="0">
                <a:solidFill>
                  <a:srgbClr val="1F3864"/>
                </a:solidFill>
                <a:effectLst/>
                <a:latin typeface="B Nazanin" panose="00000400000000000000" pitchFamily="2" charset="-78"/>
                <a:cs typeface="B Nazanin" panose="00000400000000000000" pitchFamily="2" charset="-78"/>
              </a:rPr>
              <a:t>شروع می شود و معمولا ً 24تا 48ساعت طول می کشد. اکثر بیماران در طی این فاز رو به بهبود می روند اما بعضی ها هم دچار نشت پلاسما می شوند که این مرحله دانگ شدید است، که دلیل اصلی آن افزایش چشمگیرتراوایی(نفوذپاذیری) عروق است. </a:t>
            </a:r>
          </a:p>
          <a:p>
            <a:pPr marL="0" indent="0" algn="r" rtl="1">
              <a:buNone/>
            </a:pPr>
            <a:br>
              <a:rPr lang="fa-IR" sz="8000" dirty="0"/>
            </a:br>
            <a:r>
              <a:rPr lang="fa-IR" sz="8000" b="0" i="0" dirty="0">
                <a:solidFill>
                  <a:srgbClr val="1F3864"/>
                </a:solidFill>
                <a:effectLst/>
                <a:latin typeface="B Nazanin" panose="00000400000000000000" pitchFamily="2" charset="-78"/>
                <a:cs typeface="B Nazanin" panose="00000400000000000000" pitchFamily="2" charset="-78"/>
              </a:rPr>
              <a:t> </a:t>
            </a:r>
            <a:r>
              <a:rPr lang="fa-IR" sz="8000" b="1" i="0" dirty="0">
                <a:solidFill>
                  <a:srgbClr val="1F3864"/>
                </a:solidFill>
                <a:effectLst/>
                <a:latin typeface="B Nazanin" panose="00000400000000000000" pitchFamily="2" charset="-78"/>
                <a:cs typeface="B Nazanin" panose="00000400000000000000" pitchFamily="2" charset="-78"/>
              </a:rPr>
              <a:t>بیماران همچنین ممکن است علائم خونریزی شدید، استفراغ خونی، خونریزی از مقعد، ملنا و خونریزی از واژن شوند</a:t>
            </a:r>
          </a:p>
          <a:p>
            <a:pPr marL="0" indent="0" algn="r" rtl="1">
              <a:buNone/>
            </a:pPr>
            <a:r>
              <a:rPr lang="fa-IR" sz="8000" b="1" i="0" dirty="0">
                <a:solidFill>
                  <a:srgbClr val="1F3864"/>
                </a:solidFill>
                <a:effectLst/>
                <a:latin typeface="B Nazanin" panose="00000400000000000000" pitchFamily="2" charset="-78"/>
                <a:cs typeface="B Nazanin" panose="00000400000000000000" pitchFamily="2" charset="-78"/>
              </a:rPr>
              <a:t>بیماران مبتلا به دانگ شدید ممکن است با علائم هپاتیت، میوکاردیت، پانکراتیت یا آنسفالیت مراجعه کنند</a:t>
            </a:r>
            <a:r>
              <a:rPr lang="fa-IR" sz="8000" b="1" dirty="0"/>
              <a:t> </a:t>
            </a:r>
            <a:br>
              <a:rPr lang="fa-IR" sz="8000" dirty="0"/>
            </a:br>
            <a:endParaRPr lang="fa-IR" sz="8000" b="1" dirty="0"/>
          </a:p>
          <a:p>
            <a:pPr algn="r" rtl="1"/>
            <a:endParaRPr lang="fa-IR" sz="5800" b="1" dirty="0"/>
          </a:p>
          <a:p>
            <a:pPr algn="r" rtl="1"/>
            <a:endParaRPr lang="fa-IR" sz="5800" b="1" dirty="0"/>
          </a:p>
          <a:p>
            <a:pPr marL="0" indent="0" algn="r" rtl="1">
              <a:buNone/>
            </a:pPr>
            <a:br>
              <a:rPr lang="fa-IR" dirty="0"/>
            </a:br>
            <a:br>
              <a:rPr lang="fa-IR" dirty="0"/>
            </a:br>
            <a:endParaRPr lang="en-US" dirty="0"/>
          </a:p>
        </p:txBody>
      </p:sp>
    </p:spTree>
    <p:extLst>
      <p:ext uri="{BB962C8B-B14F-4D97-AF65-F5344CB8AC3E}">
        <p14:creationId xmlns:p14="http://schemas.microsoft.com/office/powerpoint/2010/main" val="50050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EFB8-47D1-5EB5-F8B1-DA9E170CE76A}"/>
              </a:ext>
            </a:extLst>
          </p:cNvPr>
          <p:cNvSpPr>
            <a:spLocks noGrp="1"/>
          </p:cNvSpPr>
          <p:nvPr>
            <p:ph type="title"/>
          </p:nvPr>
        </p:nvSpPr>
        <p:spPr/>
        <p:txBody>
          <a:bodyPr>
            <a:normAutofit fontScale="90000"/>
          </a:bodyPr>
          <a:lstStyle/>
          <a:p>
            <a:pPr algn="ctr"/>
            <a:r>
              <a:rPr lang="fa-IR" sz="4000" b="1" i="0" dirty="0">
                <a:solidFill>
                  <a:srgbClr val="FF0000"/>
                </a:solidFill>
                <a:effectLst/>
                <a:latin typeface="B Nazanin" panose="00000400000000000000" pitchFamily="2" charset="-78"/>
                <a:cs typeface="B Nazanin" panose="00000400000000000000" pitchFamily="2" charset="-78"/>
              </a:rPr>
              <a:t>فازهای عفونت دانگ</a:t>
            </a:r>
            <a:r>
              <a:rPr lang="fa-IR" sz="7300" dirty="0">
                <a:solidFill>
                  <a:srgbClr val="FF0000"/>
                </a:solidFill>
              </a:rPr>
              <a:t> </a:t>
            </a:r>
            <a:br>
              <a:rPr lang="fa-IR" dirty="0"/>
            </a:br>
            <a:endParaRPr lang="en-US" dirty="0"/>
          </a:p>
        </p:txBody>
      </p:sp>
      <p:sp>
        <p:nvSpPr>
          <p:cNvPr id="3" name="Content Placeholder 2">
            <a:extLst>
              <a:ext uri="{FF2B5EF4-FFF2-40B4-BE49-F238E27FC236}">
                <a16:creationId xmlns:a16="http://schemas.microsoft.com/office/drawing/2014/main" id="{7366006C-FFE6-5D0C-3988-C87AF833B928}"/>
              </a:ext>
            </a:extLst>
          </p:cNvPr>
          <p:cNvSpPr>
            <a:spLocks noGrp="1"/>
          </p:cNvSpPr>
          <p:nvPr>
            <p:ph idx="1"/>
          </p:nvPr>
        </p:nvSpPr>
        <p:spPr>
          <a:xfrm>
            <a:off x="838200" y="1492898"/>
            <a:ext cx="10515600" cy="5075853"/>
          </a:xfrm>
        </p:spPr>
        <p:txBody>
          <a:bodyPr>
            <a:normAutofit fontScale="25000" lnSpcReduction="20000"/>
          </a:bodyPr>
          <a:lstStyle/>
          <a:p>
            <a:pPr algn="r" rtl="1"/>
            <a:r>
              <a:rPr lang="fa-IR" sz="9600" b="1" i="0" dirty="0">
                <a:solidFill>
                  <a:srgbClr val="2E74B5"/>
                </a:solidFill>
                <a:effectLst/>
                <a:latin typeface="B Nazanin" panose="00000400000000000000" pitchFamily="2" charset="-78"/>
                <a:cs typeface="B Nazanin" panose="00000400000000000000" pitchFamily="2" charset="-78"/>
              </a:rPr>
              <a:t>فاز نقاهت</a:t>
            </a:r>
            <a:r>
              <a:rPr lang="fa-IR" sz="9600" dirty="0"/>
              <a:t> </a:t>
            </a:r>
            <a:br>
              <a:rPr lang="fa-IR" sz="7200" dirty="0"/>
            </a:br>
            <a:endParaRPr lang="fa-IR" sz="7200" dirty="0"/>
          </a:p>
          <a:p>
            <a:pPr algn="r" rtl="1"/>
            <a:r>
              <a:rPr lang="fa-IR" sz="8000" b="1" i="0" dirty="0">
                <a:solidFill>
                  <a:srgbClr val="1F3864"/>
                </a:solidFill>
                <a:effectLst/>
                <a:latin typeface="B Nazanin" panose="00000400000000000000" pitchFamily="2" charset="-78"/>
                <a:cs typeface="B Nazanin" panose="00000400000000000000" pitchFamily="2" charset="-78"/>
              </a:rPr>
              <a:t>در این مرحله ایمنی در برابر سروتیپ عامل بیماری ایجاد می شود. بهبودی در حال عمومی بیمار دیده</a:t>
            </a:r>
          </a:p>
          <a:p>
            <a:pPr algn="r" rtl="1"/>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میشود. این فاز وقتی شروع می شود که نشت پلاسما فروکش می کند و مایعات خارج شده از عروق شروع</a:t>
            </a:r>
          </a:p>
          <a:p>
            <a:pPr algn="r" rtl="1"/>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به بازگشت به داخل عروق (جذب مجدد) می کنند. هماتوکریت باثبات تر می شود و یا حتی ممکن است</a:t>
            </a:r>
          </a:p>
          <a:p>
            <a:pPr algn="r" rtl="1"/>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کاهش پیدا کند. وضعیت همودینامیک بیمار بهتر شده و ادرار مجددا ً برقرار می شود و گلبول های سفید</a:t>
            </a:r>
          </a:p>
          <a:p>
            <a:pPr algn="r" rtl="1"/>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هم شروع به افزایش میکنند. بیماران ممکن است در این مرحله بثورات جلدی اریتماتوز پیدا کنند که بعدا ً</a:t>
            </a:r>
          </a:p>
          <a:p>
            <a:pPr algn="r" rtl="1"/>
            <a:br>
              <a:rPr lang="fa-IR" sz="8000" b="1" i="0" dirty="0">
                <a:solidFill>
                  <a:srgbClr val="1F3864"/>
                </a:solidFill>
                <a:effectLst/>
                <a:latin typeface="B Nazanin" panose="00000400000000000000" pitchFamily="2" charset="-78"/>
                <a:cs typeface="B Nazanin" panose="00000400000000000000" pitchFamily="2" charset="-78"/>
              </a:rPr>
            </a:br>
            <a:r>
              <a:rPr lang="fa-IR" sz="8000" b="1" i="0" dirty="0">
                <a:solidFill>
                  <a:srgbClr val="1F3864"/>
                </a:solidFill>
                <a:effectLst/>
                <a:latin typeface="B Nazanin" panose="00000400000000000000" pitchFamily="2" charset="-78"/>
                <a:cs typeface="B Nazanin" panose="00000400000000000000" pitchFamily="2" charset="-78"/>
              </a:rPr>
              <a:t>پوسته پوسته شده و خارش دارد</a:t>
            </a:r>
            <a:r>
              <a:rPr lang="fa-IR" sz="8000" b="1" dirty="0"/>
              <a:t> </a:t>
            </a:r>
            <a:br>
              <a:rPr lang="fa-IR" sz="8000" b="1" dirty="0"/>
            </a:br>
            <a:br>
              <a:rPr lang="fa-IR" sz="8000" dirty="0"/>
            </a:br>
            <a:endParaRPr lang="fa-IR" sz="8000" b="1" dirty="0"/>
          </a:p>
          <a:p>
            <a:pPr algn="r" rtl="1"/>
            <a:endParaRPr lang="fa-IR" sz="5800" b="1" dirty="0"/>
          </a:p>
          <a:p>
            <a:pPr algn="r" rtl="1"/>
            <a:endParaRPr lang="fa-IR" sz="5800" b="1" dirty="0"/>
          </a:p>
          <a:p>
            <a:pPr algn="r" rtl="1"/>
            <a:br>
              <a:rPr lang="fa-IR" sz="5800" dirty="0"/>
            </a:br>
            <a:br>
              <a:rPr lang="fa-IR" sz="2800" dirty="0"/>
            </a:br>
            <a:endParaRPr lang="fa-IR" sz="4000" dirty="0"/>
          </a:p>
          <a:p>
            <a:pPr algn="r" rtl="1"/>
            <a:br>
              <a:rPr lang="fa-IR" dirty="0"/>
            </a:br>
            <a:br>
              <a:rPr lang="fa-IR" dirty="0"/>
            </a:br>
            <a:endParaRPr lang="en-US" dirty="0"/>
          </a:p>
        </p:txBody>
      </p:sp>
    </p:spTree>
    <p:extLst>
      <p:ext uri="{BB962C8B-B14F-4D97-AF65-F5344CB8AC3E}">
        <p14:creationId xmlns:p14="http://schemas.microsoft.com/office/powerpoint/2010/main" val="84076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F5590-B23A-0A3B-B541-489C72121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632278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429" y="0"/>
            <a:ext cx="8911687" cy="656948"/>
          </a:xfrm>
        </p:spPr>
        <p:txBody>
          <a:bodyPr>
            <a:normAutofit fontScale="90000"/>
          </a:bodyPr>
          <a:lstStyle/>
          <a:p>
            <a:pPr algn="ctr" rtl="1"/>
            <a:r>
              <a:rPr lang="fa-IR" sz="4000" b="1" dirty="0">
                <a:solidFill>
                  <a:srgbClr val="FF0000"/>
                </a:solidFill>
                <a:cs typeface="B Nazanin" panose="00000400000000000000" pitchFamily="2" charset="-78"/>
              </a:rPr>
              <a:t>علایم بالینی تب دنگ</a:t>
            </a:r>
            <a:endParaRPr lang="en-US" sz="4000" b="1" dirty="0">
              <a:solidFill>
                <a:srgbClr val="FF0000"/>
              </a:solidFill>
              <a:cs typeface="B Nazanin"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145" y="843380"/>
            <a:ext cx="9105406" cy="5792948"/>
          </a:xfrm>
          <a:prstGeom prst="rect">
            <a:avLst/>
          </a:prstGeom>
          <a:ln>
            <a:noFill/>
          </a:ln>
          <a:effectLst>
            <a:softEdge rad="112500"/>
          </a:effectLst>
        </p:spPr>
      </p:pic>
    </p:spTree>
    <p:extLst>
      <p:ext uri="{BB962C8B-B14F-4D97-AF65-F5344CB8AC3E}">
        <p14:creationId xmlns:p14="http://schemas.microsoft.com/office/powerpoint/2010/main" val="148210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ositive-tourniquet-test"/>
          <p:cNvPicPr>
            <a:picLocks noChangeAspect="1" noChangeArrowheads="1"/>
          </p:cNvPicPr>
          <p:nvPr/>
        </p:nvPicPr>
        <p:blipFill>
          <a:blip r:embed="rId2" cstate="print"/>
          <a:srcRect/>
          <a:stretch>
            <a:fillRect/>
          </a:stretch>
        </p:blipFill>
        <p:spPr bwMode="auto">
          <a:xfrm>
            <a:off x="541870" y="8"/>
            <a:ext cx="10837333" cy="6854825"/>
          </a:xfrm>
          <a:prstGeom prst="rect">
            <a:avLst/>
          </a:prstGeom>
          <a:noFill/>
          <a:ln w="28575">
            <a:solidFill>
              <a:schemeClr val="bg1"/>
            </a:solidFill>
            <a:miter lim="800000"/>
            <a:headEnd/>
            <a:tailEnd/>
          </a:ln>
        </p:spPr>
      </p:pic>
    </p:spTree>
    <p:extLst>
      <p:ext uri="{BB962C8B-B14F-4D97-AF65-F5344CB8AC3E}">
        <p14:creationId xmlns:p14="http://schemas.microsoft.com/office/powerpoint/2010/main" val="64145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65E1E-D24B-C8F5-523B-BDD75413EC42}"/>
              </a:ext>
            </a:extLst>
          </p:cNvPr>
          <p:cNvSpPr>
            <a:spLocks noGrp="1"/>
          </p:cNvSpPr>
          <p:nvPr>
            <p:ph type="title"/>
          </p:nvPr>
        </p:nvSpPr>
        <p:spPr>
          <a:xfrm>
            <a:off x="606393" y="238928"/>
            <a:ext cx="9541058" cy="876300"/>
          </a:xfrm>
          <a:solidFill>
            <a:schemeClr val="accent6">
              <a:lumMod val="40000"/>
              <a:lumOff val="60000"/>
            </a:schemeClr>
          </a:solidFill>
        </p:spPr>
        <p:txBody>
          <a:bodyPr>
            <a:normAutofit fontScale="90000"/>
          </a:bodyPr>
          <a:lstStyle/>
          <a:p>
            <a:pPr algn="r"/>
            <a:br>
              <a:rPr lang="fa-IR" sz="3600" b="1" dirty="0">
                <a:solidFill>
                  <a:schemeClr val="bg2">
                    <a:lumMod val="50000"/>
                  </a:schemeClr>
                </a:solidFill>
                <a:latin typeface="B Nazanin" panose="00000400000000000000" pitchFamily="2" charset="-78"/>
                <a:cs typeface="+mn-cs"/>
              </a:rPr>
            </a:br>
            <a:r>
              <a:rPr lang="fa-IR" sz="3600" b="1" dirty="0">
                <a:solidFill>
                  <a:schemeClr val="bg2">
                    <a:lumMod val="50000"/>
                  </a:schemeClr>
                </a:solidFill>
                <a:latin typeface="B Nazanin" panose="00000400000000000000" pitchFamily="2" charset="-78"/>
                <a:cs typeface="+mn-cs"/>
              </a:rPr>
              <a:t>بیماری تب دانگ شدید</a:t>
            </a:r>
            <a:br>
              <a:rPr lang="fa-IR" sz="3600" b="1" dirty="0">
                <a:solidFill>
                  <a:schemeClr val="bg2">
                    <a:lumMod val="50000"/>
                  </a:schemeClr>
                </a:solidFill>
                <a:latin typeface="B Nazanin" panose="00000400000000000000" pitchFamily="2" charset="-78"/>
                <a:cs typeface="+mn-cs"/>
              </a:rPr>
            </a:br>
            <a:endParaRPr lang="en-US" dirty="0">
              <a:solidFill>
                <a:schemeClr val="bg2">
                  <a:lumMod val="50000"/>
                </a:schemeClr>
              </a:solidFill>
              <a:cs typeface="+mn-cs"/>
            </a:endParaRPr>
          </a:p>
        </p:txBody>
      </p:sp>
      <p:sp>
        <p:nvSpPr>
          <p:cNvPr id="3" name="Content Placeholder 2">
            <a:extLst>
              <a:ext uri="{FF2B5EF4-FFF2-40B4-BE49-F238E27FC236}">
                <a16:creationId xmlns:a16="http://schemas.microsoft.com/office/drawing/2014/main" id="{D2B477D4-2F59-62C5-E592-79D93B6F53BE}"/>
              </a:ext>
            </a:extLst>
          </p:cNvPr>
          <p:cNvSpPr>
            <a:spLocks noGrp="1"/>
          </p:cNvSpPr>
          <p:nvPr>
            <p:ph idx="1"/>
          </p:nvPr>
        </p:nvSpPr>
        <p:spPr>
          <a:xfrm>
            <a:off x="606393" y="1018977"/>
            <a:ext cx="10898219" cy="3004384"/>
          </a:xfrm>
        </p:spPr>
        <p:txBody>
          <a:bodyPr>
            <a:noAutofit/>
          </a:bodyPr>
          <a:lstStyle/>
          <a:p>
            <a:pPr marL="0" indent="0" algn="r" rtl="1">
              <a:buNone/>
            </a:pPr>
            <a:br>
              <a:rPr lang="fa-IR" sz="2400" b="1" dirty="0">
                <a:solidFill>
                  <a:srgbClr val="833C0B"/>
                </a:solidFill>
                <a:latin typeface="B Nazanin" panose="00000400000000000000" pitchFamily="2" charset="-78"/>
                <a:cs typeface="B Nazanin" panose="00000400000000000000" pitchFamily="2" charset="-78"/>
              </a:rPr>
            </a:br>
            <a:r>
              <a:rPr lang="fa-IR" dirty="0">
                <a:solidFill>
                  <a:srgbClr val="1F3864"/>
                </a:solidFill>
                <a:latin typeface="B Nazanin" panose="00000400000000000000" pitchFamily="2" charset="-78"/>
                <a:cs typeface="B Nazanin" panose="00000400000000000000" pitchFamily="2" charset="-78"/>
              </a:rPr>
              <a:t>کمتر از ده درصد موارد  7-3 روز بعد از شروع تب و علائم بیماری، بیمار وارد فاز بحرانی می شود. </a:t>
            </a:r>
          </a:p>
          <a:p>
            <a:pPr marL="0" indent="0" algn="r" rtl="1">
              <a:buNone/>
            </a:pPr>
            <a:r>
              <a:rPr lang="fa-IR" dirty="0">
                <a:solidFill>
                  <a:srgbClr val="1F3864"/>
                </a:solidFill>
                <a:latin typeface="B Nazanin" panose="00000400000000000000" pitchFamily="2" charset="-78"/>
                <a:cs typeface="B Nazanin" panose="00000400000000000000" pitchFamily="2" charset="-78"/>
              </a:rPr>
              <a:t>هنگامیکه تب به زیر 38 درجه کاهش می یابد، علائم دانگ شدید ظاهر می شود. </a:t>
            </a:r>
          </a:p>
          <a:p>
            <a:pPr marL="0" indent="0" algn="r" rtl="1">
              <a:buNone/>
            </a:pPr>
            <a:r>
              <a:rPr lang="fa-IR" dirty="0">
                <a:solidFill>
                  <a:srgbClr val="1F3864"/>
                </a:solidFill>
                <a:latin typeface="B Nazanin" panose="00000400000000000000" pitchFamily="2" charset="-78"/>
                <a:cs typeface="B Nazanin" panose="00000400000000000000" pitchFamily="2" charset="-78"/>
              </a:rPr>
              <a:t>تعریف دانگ شدید عبارتست از: </a:t>
            </a:r>
          </a:p>
          <a:p>
            <a:pPr algn="r" rtl="1">
              <a:buFont typeface="Wingdings" panose="05000000000000000000" pitchFamily="2" charset="2"/>
              <a:buChar char="ü"/>
            </a:pPr>
            <a:r>
              <a:rPr lang="fa-IR" b="1" dirty="0">
                <a:solidFill>
                  <a:srgbClr val="1F3864"/>
                </a:solidFill>
                <a:latin typeface="B Nazanin" panose="00000400000000000000" pitchFamily="2" charset="-78"/>
                <a:cs typeface="B Nazanin" panose="00000400000000000000" pitchFamily="2" charset="-78"/>
              </a:rPr>
              <a:t>مورد مشکوک</a:t>
            </a:r>
            <a:br>
              <a:rPr lang="fa-IR" sz="2000" b="1" dirty="0">
                <a:solidFill>
                  <a:srgbClr val="1F3864"/>
                </a:solidFill>
                <a:latin typeface="B Nazanin" panose="00000400000000000000" pitchFamily="2" charset="-78"/>
                <a:cs typeface="B Nazanin" panose="00000400000000000000" pitchFamily="2" charset="-78"/>
              </a:rPr>
            </a:br>
            <a:r>
              <a:rPr lang="fa-IR" sz="2000" b="1" dirty="0">
                <a:solidFill>
                  <a:srgbClr val="1F3864"/>
                </a:solidFill>
                <a:latin typeface="B Nazanin" panose="00000400000000000000" pitchFamily="2" charset="-78"/>
              </a:rPr>
              <a:t>					</a:t>
            </a:r>
            <a:r>
              <a:rPr lang="fa-IR" b="1" dirty="0">
                <a:solidFill>
                  <a:srgbClr val="FF0000"/>
                </a:solidFill>
                <a:latin typeface="B Nazanin" panose="00000400000000000000" pitchFamily="2" charset="-78"/>
                <a:cs typeface="B Nazanin" panose="00000400000000000000" pitchFamily="2" charset="-78"/>
              </a:rPr>
              <a:t>به علاوه</a:t>
            </a:r>
            <a:r>
              <a:rPr lang="fa-IR" dirty="0">
                <a:cs typeface="B Nazanin" panose="00000400000000000000" pitchFamily="2" charset="-78"/>
              </a:rPr>
              <a:t> </a:t>
            </a:r>
            <a:br>
              <a:rPr lang="fa-IR" sz="2000" dirty="0">
                <a:cs typeface="B Nazanin" panose="00000400000000000000" pitchFamily="2" charset="-78"/>
              </a:rPr>
            </a:br>
            <a:r>
              <a:rPr lang="fa-IR" sz="2400" dirty="0">
                <a:cs typeface="B Nazanin" panose="00000400000000000000" pitchFamily="2" charset="-78"/>
              </a:rPr>
              <a:t>حداقل اختلال/التهاب شدید یکی از سیستمهای بدن:</a:t>
            </a:r>
          </a:p>
          <a:p>
            <a:pPr marL="0" indent="0" algn="r" rtl="1">
              <a:buNone/>
            </a:pPr>
            <a:br>
              <a:rPr lang="fa-IR" sz="2000" dirty="0">
                <a:cs typeface="B Nazanin" panose="00000400000000000000" pitchFamily="2" charset="-78"/>
              </a:rPr>
            </a:br>
            <a:endParaRPr lang="en-US" sz="2000" dirty="0">
              <a:cs typeface="B Nazanin" panose="00000400000000000000" pitchFamily="2" charset="-78"/>
            </a:endParaRPr>
          </a:p>
        </p:txBody>
      </p:sp>
      <p:sp>
        <p:nvSpPr>
          <p:cNvPr id="4" name="Rectangle 3"/>
          <p:cNvSpPr/>
          <p:nvPr/>
        </p:nvSpPr>
        <p:spPr>
          <a:xfrm>
            <a:off x="683394" y="4129237"/>
            <a:ext cx="10744216" cy="2069432"/>
          </a:xfrm>
          <a:prstGeom prst="rect">
            <a:avLst/>
          </a:prstGeom>
          <a:ln>
            <a:noFill/>
          </a:ln>
        </p:spPr>
        <p:style>
          <a:lnRef idx="2">
            <a:schemeClr val="accent1"/>
          </a:lnRef>
          <a:fillRef idx="1">
            <a:schemeClr val="lt1"/>
          </a:fillRef>
          <a:effectRef idx="0">
            <a:schemeClr val="accent1"/>
          </a:effectRef>
          <a:fontRef idx="minor">
            <a:schemeClr val="dk1"/>
          </a:fontRef>
        </p:style>
        <p:txBody>
          <a:bodyPr numCol="2" rtlCol="0" anchor="ctr"/>
          <a:lstStyle/>
          <a:p>
            <a:pPr algn="r" rtl="1">
              <a:buFont typeface="Wingdings" panose="05000000000000000000" pitchFamily="2" charset="2"/>
              <a:buChar char="ü"/>
            </a:pPr>
            <a:endParaRPr lang="fa-IR" sz="2000" dirty="0">
              <a:solidFill>
                <a:schemeClr val="bg2">
                  <a:lumMod val="50000"/>
                </a:schemeClr>
              </a:solidFill>
            </a:endParaRPr>
          </a:p>
          <a:p>
            <a:pPr algn="r" rtl="1">
              <a:buFont typeface="Wingdings" panose="05000000000000000000" pitchFamily="2" charset="2"/>
              <a:buChar char="ü"/>
            </a:pPr>
            <a:endParaRPr lang="fa-IR" sz="2000" dirty="0">
              <a:solidFill>
                <a:schemeClr val="bg2">
                  <a:lumMod val="50000"/>
                </a:schemeClr>
              </a:solidFill>
            </a:endParaRPr>
          </a:p>
          <a:p>
            <a:pPr algn="r" rtl="1">
              <a:buFont typeface="Wingdings" panose="05000000000000000000" pitchFamily="2" charset="2"/>
              <a:buChar char="ü"/>
            </a:pPr>
            <a:r>
              <a:rPr lang="fa-IR" sz="2000" dirty="0">
                <a:solidFill>
                  <a:schemeClr val="bg2">
                    <a:lumMod val="50000"/>
                  </a:schemeClr>
                </a:solidFill>
              </a:rPr>
              <a:t>نارسایی کلیه       </a:t>
            </a:r>
          </a:p>
          <a:p>
            <a:pPr algn="r" rtl="1">
              <a:buFont typeface="Wingdings" panose="05000000000000000000" pitchFamily="2" charset="2"/>
              <a:buChar char="ü"/>
            </a:pPr>
            <a:r>
              <a:rPr lang="fa-IR" sz="2000" dirty="0">
                <a:solidFill>
                  <a:schemeClr val="bg2">
                    <a:lumMod val="50000"/>
                  </a:schemeClr>
                </a:solidFill>
              </a:rPr>
              <a:t>التهاب شدید کبد 1000</a:t>
            </a:r>
            <a:r>
              <a:rPr lang="en-US" sz="2000" dirty="0">
                <a:solidFill>
                  <a:schemeClr val="bg2">
                    <a:lumMod val="50000"/>
                  </a:schemeClr>
                </a:solidFill>
              </a:rPr>
              <a:t>AST ,ALT &gt;</a:t>
            </a:r>
            <a:endParaRPr lang="fa-IR" sz="2000" dirty="0">
              <a:solidFill>
                <a:schemeClr val="bg2">
                  <a:lumMod val="50000"/>
                </a:schemeClr>
              </a:solidFill>
            </a:endParaRPr>
          </a:p>
          <a:p>
            <a:pPr algn="r" rtl="1">
              <a:buFont typeface="Wingdings" panose="05000000000000000000" pitchFamily="2" charset="2"/>
              <a:buChar char="ü"/>
            </a:pPr>
            <a:r>
              <a:rPr lang="fa-IR" sz="2000" dirty="0">
                <a:solidFill>
                  <a:schemeClr val="bg2">
                    <a:lumMod val="50000"/>
                  </a:schemeClr>
                </a:solidFill>
              </a:rPr>
              <a:t>میوکاردیت</a:t>
            </a:r>
          </a:p>
          <a:p>
            <a:pPr algn="r" rtl="1">
              <a:buFont typeface="Wingdings" panose="05000000000000000000" pitchFamily="2" charset="2"/>
              <a:buChar char="ü"/>
            </a:pPr>
            <a:r>
              <a:rPr lang="fa-IR" sz="2000" dirty="0">
                <a:solidFill>
                  <a:schemeClr val="bg2">
                    <a:lumMod val="50000"/>
                  </a:schemeClr>
                </a:solidFill>
              </a:rPr>
              <a:t>پلاکت زیر 20هزار</a:t>
            </a:r>
          </a:p>
          <a:p>
            <a:pPr algn="r" rtl="1">
              <a:buFont typeface="Wingdings" panose="05000000000000000000" pitchFamily="2" charset="2"/>
              <a:buChar char="ü"/>
            </a:pPr>
            <a:r>
              <a:rPr lang="fa-IR" sz="2000" dirty="0">
                <a:solidFill>
                  <a:schemeClr val="bg2">
                    <a:lumMod val="50000"/>
                  </a:schemeClr>
                </a:solidFill>
              </a:rPr>
              <a:t>اختلال سیستم همودینامیک : شوک بعلت </a:t>
            </a:r>
            <a:r>
              <a:rPr lang="fa-IR" sz="2000" dirty="0">
                <a:solidFill>
                  <a:srgbClr val="FF0000"/>
                </a:solidFill>
              </a:rPr>
              <a:t>نشت پلاسما      </a:t>
            </a:r>
          </a:p>
          <a:p>
            <a:pPr algn="r" rtl="1">
              <a:buFont typeface="Wingdings" panose="05000000000000000000" pitchFamily="2" charset="2"/>
              <a:buChar char="ü"/>
            </a:pPr>
            <a:r>
              <a:rPr lang="fa-IR" sz="2000" dirty="0">
                <a:solidFill>
                  <a:schemeClr val="bg2">
                    <a:lumMod val="50000"/>
                  </a:schemeClr>
                </a:solidFill>
              </a:rPr>
              <a:t>دیسترس تنفسی بعلت افیوژن پریکارد و پلور</a:t>
            </a:r>
          </a:p>
          <a:p>
            <a:pPr algn="r" rtl="1">
              <a:buFont typeface="Wingdings" panose="05000000000000000000" pitchFamily="2" charset="2"/>
              <a:buChar char="ü"/>
            </a:pPr>
            <a:r>
              <a:rPr lang="fa-IR" sz="2000" dirty="0">
                <a:solidFill>
                  <a:schemeClr val="bg2">
                    <a:lumMod val="50000"/>
                  </a:schemeClr>
                </a:solidFill>
              </a:rPr>
              <a:t>اختلال سیستم هماتولوژی : خونریزی از بیش از 2محل</a:t>
            </a:r>
          </a:p>
          <a:p>
            <a:pPr algn="r" rtl="1">
              <a:buFont typeface="Wingdings" panose="05000000000000000000" pitchFamily="2" charset="2"/>
              <a:buChar char="ü"/>
            </a:pPr>
            <a:r>
              <a:rPr lang="fa-IR" sz="2000" dirty="0">
                <a:solidFill>
                  <a:schemeClr val="bg2">
                    <a:lumMod val="50000"/>
                  </a:schemeClr>
                </a:solidFill>
              </a:rPr>
              <a:t>اختلال سیستم اعصاب مرکزی : تشنج و اختلال هوشیاری</a:t>
            </a:r>
          </a:p>
          <a:p>
            <a:pPr algn="r" rtl="1">
              <a:buFont typeface="Wingdings" panose="05000000000000000000" pitchFamily="2" charset="2"/>
              <a:buChar char="ü"/>
            </a:pPr>
            <a:endParaRPr lang="en-US" sz="2000" dirty="0">
              <a:solidFill>
                <a:schemeClr val="bg2">
                  <a:lumMod val="50000"/>
                </a:schemeClr>
              </a:solidFill>
            </a:endParaRPr>
          </a:p>
        </p:txBody>
      </p:sp>
    </p:spTree>
    <p:extLst>
      <p:ext uri="{BB962C8B-B14F-4D97-AF65-F5344CB8AC3E}">
        <p14:creationId xmlns:p14="http://schemas.microsoft.com/office/powerpoint/2010/main" val="210388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40F4D-183E-9E91-6C5F-28E006ABE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78840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27" descr="Rotation of flush face&amp; bleed per gum"/>
          <p:cNvPicPr>
            <a:picLocks noChangeAspect="1" noChangeArrowheads="1"/>
          </p:cNvPicPr>
          <p:nvPr/>
        </p:nvPicPr>
        <p:blipFill>
          <a:blip r:embed="rId2" cstate="print"/>
          <a:srcRect/>
          <a:stretch>
            <a:fillRect/>
          </a:stretch>
        </p:blipFill>
        <p:spPr bwMode="auto">
          <a:xfrm>
            <a:off x="451556" y="228600"/>
            <a:ext cx="5621867" cy="6324600"/>
          </a:xfrm>
          <a:prstGeom prst="rect">
            <a:avLst/>
          </a:prstGeom>
          <a:noFill/>
          <a:ln w="9525">
            <a:noFill/>
            <a:miter lim="800000"/>
            <a:headEnd/>
            <a:tailEnd/>
          </a:ln>
        </p:spPr>
      </p:pic>
      <p:pic>
        <p:nvPicPr>
          <p:cNvPr id="39939" name="Picture 1028" descr="dengue"/>
          <p:cNvPicPr>
            <a:picLocks noChangeAspect="1" noChangeArrowheads="1"/>
          </p:cNvPicPr>
          <p:nvPr/>
        </p:nvPicPr>
        <p:blipFill>
          <a:blip r:embed="rId3" cstate="print"/>
          <a:srcRect/>
          <a:stretch>
            <a:fillRect/>
          </a:stretch>
        </p:blipFill>
        <p:spPr bwMode="auto">
          <a:xfrm>
            <a:off x="6412094" y="3416309"/>
            <a:ext cx="5238044" cy="3203575"/>
          </a:xfrm>
          <a:prstGeom prst="rect">
            <a:avLst/>
          </a:prstGeom>
          <a:noFill/>
          <a:ln w="9525">
            <a:noFill/>
            <a:miter lim="800000"/>
            <a:headEnd/>
            <a:tailEnd/>
          </a:ln>
        </p:spPr>
      </p:pic>
      <p:pic>
        <p:nvPicPr>
          <p:cNvPr id="39940" name="Picture 1029"/>
          <p:cNvPicPr>
            <a:picLocks noChangeAspect="1" noChangeArrowheads="1"/>
          </p:cNvPicPr>
          <p:nvPr/>
        </p:nvPicPr>
        <p:blipFill>
          <a:blip r:embed="rId4" cstate="print"/>
          <a:srcRect t="13792"/>
          <a:stretch>
            <a:fillRect/>
          </a:stretch>
        </p:blipFill>
        <p:spPr bwMode="auto">
          <a:xfrm>
            <a:off x="6412094" y="228604"/>
            <a:ext cx="5328356" cy="3122613"/>
          </a:xfrm>
          <a:prstGeom prst="rect">
            <a:avLst/>
          </a:prstGeom>
          <a:noFill/>
          <a:ln w="9525">
            <a:noFill/>
            <a:miter lim="800000"/>
            <a:headEnd/>
            <a:tailEnd/>
          </a:ln>
        </p:spPr>
      </p:pic>
    </p:spTree>
    <p:extLst>
      <p:ext uri="{BB962C8B-B14F-4D97-AF65-F5344CB8AC3E}">
        <p14:creationId xmlns:p14="http://schemas.microsoft.com/office/powerpoint/2010/main" val="2326845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B4131-D72E-3DBD-31FD-69E360B56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3" y="75288"/>
            <a:ext cx="12203973" cy="6793345"/>
          </a:xfrm>
          <a:prstGeom prst="rect">
            <a:avLst/>
          </a:prstGeom>
        </p:spPr>
      </p:pic>
    </p:spTree>
    <p:extLst>
      <p:ext uri="{BB962C8B-B14F-4D97-AF65-F5344CB8AC3E}">
        <p14:creationId xmlns:p14="http://schemas.microsoft.com/office/powerpoint/2010/main" val="88204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FD108B-0345-335D-62A1-2CC562566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533" y="0"/>
            <a:ext cx="9092933" cy="6858000"/>
          </a:xfrm>
          <a:prstGeom prst="rect">
            <a:avLst/>
          </a:prstGeom>
        </p:spPr>
      </p:pic>
    </p:spTree>
    <p:extLst>
      <p:ext uri="{BB962C8B-B14F-4D97-AF65-F5344CB8AC3E}">
        <p14:creationId xmlns:p14="http://schemas.microsoft.com/office/powerpoint/2010/main" val="340340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4CCD4-B74B-DC28-59A5-B9A1C2C99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81" y="0"/>
            <a:ext cx="11866082" cy="6659417"/>
          </a:xfrm>
          <a:prstGeom prst="rect">
            <a:avLst/>
          </a:prstGeom>
        </p:spPr>
      </p:pic>
    </p:spTree>
    <p:extLst>
      <p:ext uri="{BB962C8B-B14F-4D97-AF65-F5344CB8AC3E}">
        <p14:creationId xmlns:p14="http://schemas.microsoft.com/office/powerpoint/2010/main" val="106314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abavi\Desktop\pch-32-s1-039-f01.jpg"/>
          <p:cNvPicPr>
            <a:picLocks noChangeAspect="1" noChangeArrowheads="1"/>
          </p:cNvPicPr>
          <p:nvPr/>
        </p:nvPicPr>
        <p:blipFill>
          <a:blip r:embed="rId2"/>
          <a:srcRect/>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33587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solidFill>
                  <a:srgbClr val="FF0000"/>
                </a:solidFill>
                <a:cs typeface="B Nazanin" panose="00000400000000000000" pitchFamily="2" charset="-78"/>
              </a:rPr>
              <a:t>نظام مراقبت سندرمیک</a:t>
            </a:r>
            <a:endParaRPr lang="en-US" b="1" dirty="0">
              <a:solidFill>
                <a:srgbClr val="FF0000"/>
              </a:solidFill>
              <a:cs typeface="B Nazanin" panose="00000400000000000000" pitchFamily="2" charset="-78"/>
            </a:endParaRPr>
          </a:p>
        </p:txBody>
      </p:sp>
      <p:sp>
        <p:nvSpPr>
          <p:cNvPr id="3" name="Content Placeholder 2"/>
          <p:cNvSpPr>
            <a:spLocks noGrp="1"/>
          </p:cNvSpPr>
          <p:nvPr>
            <p:ph idx="1"/>
          </p:nvPr>
        </p:nvSpPr>
        <p:spPr>
          <a:xfrm>
            <a:off x="2299652" y="1417320"/>
            <a:ext cx="8915400" cy="3777622"/>
          </a:xfrm>
        </p:spPr>
        <p:txBody>
          <a:bodyPr>
            <a:noAutofit/>
          </a:bodyPr>
          <a:lstStyle/>
          <a:p>
            <a:pPr algn="r" rtl="1"/>
            <a:r>
              <a:rPr lang="fa-IR" sz="2400" dirty="0">
                <a:cs typeface="B Nazanin" panose="00000400000000000000" pitchFamily="2" charset="-78"/>
              </a:rPr>
              <a:t>تقویت نظام مراقبت بخصوص راه اندازی نظام مراقبت سندرمیک در شرایط کنونی بهترین گزینه در بیماریابی سریع و به موقع می باشد.</a:t>
            </a:r>
          </a:p>
          <a:p>
            <a:pPr algn="r" rtl="1"/>
            <a:r>
              <a:rPr lang="fa-IR" sz="2400" dirty="0">
                <a:cs typeface="B Nazanin" panose="00000400000000000000" pitchFamily="2" charset="-78"/>
              </a:rPr>
              <a:t> بیماری دانگ در سندرمهای زیر قابل تشخیص است (دستورالعمل کشوری نظام مراقبت سندرمیک): </a:t>
            </a:r>
          </a:p>
          <a:p>
            <a:pPr algn="r" rtl="1"/>
            <a:r>
              <a:rPr lang="fa-IR" sz="2400" dirty="0">
                <a:cs typeface="B Nazanin" panose="00000400000000000000" pitchFamily="2" charset="-78"/>
              </a:rPr>
              <a:t>تب طول کشیده (حداقل 2 روز)</a:t>
            </a:r>
          </a:p>
          <a:p>
            <a:pPr algn="r" rtl="1"/>
            <a:r>
              <a:rPr lang="fa-IR" sz="2400" dirty="0">
                <a:cs typeface="B Nazanin" panose="00000400000000000000" pitchFamily="2" charset="-78"/>
              </a:rPr>
              <a:t>تب و راش حاد ماکولو پاپولر</a:t>
            </a:r>
          </a:p>
          <a:p>
            <a:pPr algn="r" rtl="1"/>
            <a:r>
              <a:rPr lang="fa-IR" sz="2400" dirty="0">
                <a:cs typeface="B Nazanin" panose="00000400000000000000" pitchFamily="2" charset="-78"/>
              </a:rPr>
              <a:t>سندرم شبه آنفلوانزا </a:t>
            </a:r>
          </a:p>
          <a:p>
            <a:pPr algn="r" rtl="1"/>
            <a:r>
              <a:rPr lang="fa-IR" sz="2400" dirty="0">
                <a:cs typeface="B Nazanin" panose="00000400000000000000" pitchFamily="2" charset="-78"/>
              </a:rPr>
              <a:t>تب و خونریزی (دیررس و نشانه دانگ شدید)</a:t>
            </a:r>
          </a:p>
          <a:p>
            <a:pPr algn="r" rtl="1"/>
            <a:r>
              <a:rPr lang="fa-IR" sz="2400" dirty="0">
                <a:cs typeface="B Nazanin" panose="00000400000000000000" pitchFamily="2" charset="-78"/>
              </a:rPr>
              <a:t>تب و علایم نورولوژیک (دیررس و نشانه دانگ شدید) </a:t>
            </a:r>
          </a:p>
          <a:p>
            <a:pPr algn="r" rtl="1"/>
            <a:r>
              <a:rPr lang="fa-IR" sz="2400" dirty="0">
                <a:cs typeface="B Nazanin" panose="00000400000000000000" pitchFamily="2" charset="-78"/>
              </a:rPr>
              <a:t>سندرم شوک عفونی (دیررس و نشانه دانگ شدید)</a:t>
            </a:r>
            <a:endParaRPr lang="en-US" sz="2400" dirty="0">
              <a:cs typeface="B Nazanin" panose="00000400000000000000" pitchFamily="2" charset="-78"/>
            </a:endParaRPr>
          </a:p>
        </p:txBody>
      </p:sp>
    </p:spTree>
    <p:extLst>
      <p:ext uri="{BB962C8B-B14F-4D97-AF65-F5344CB8AC3E}">
        <p14:creationId xmlns:p14="http://schemas.microsoft.com/office/powerpoint/2010/main" val="4154180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D827A3-48E7-3B8C-0CC2-12E2E60C8523}"/>
              </a:ext>
            </a:extLst>
          </p:cNvPr>
          <p:cNvSpPr>
            <a:spLocks noGrp="1"/>
          </p:cNvSpPr>
          <p:nvPr>
            <p:ph idx="1"/>
          </p:nvPr>
        </p:nvSpPr>
        <p:spPr/>
        <p:txBody>
          <a:bodyPr>
            <a:normAutofit/>
          </a:bodyPr>
          <a:lstStyle/>
          <a:p>
            <a:r>
              <a:rPr lang="fa-IR" sz="3600" dirty="0"/>
              <a:t>شرح حال ، معاینه و سابقه اپیدمیولوژیک مرتبط</a:t>
            </a:r>
          </a:p>
          <a:p>
            <a:endParaRPr lang="fa-IR" sz="3600" dirty="0"/>
          </a:p>
          <a:p>
            <a:r>
              <a:rPr lang="fa-IR" sz="3600" dirty="0"/>
              <a:t>تست سریع </a:t>
            </a:r>
            <a:r>
              <a:rPr lang="en-US" sz="3600" dirty="0"/>
              <a:t>(RAPID TEST)</a:t>
            </a:r>
          </a:p>
          <a:p>
            <a:endParaRPr lang="en-US" sz="3600" dirty="0"/>
          </a:p>
          <a:p>
            <a:r>
              <a:rPr lang="fa-IR" sz="3600" dirty="0"/>
              <a:t>سنجش آنتی بادی </a:t>
            </a:r>
            <a:r>
              <a:rPr lang="en-US" sz="3600" dirty="0"/>
              <a:t>IgM, IgG</a:t>
            </a:r>
            <a:r>
              <a:rPr lang="fa-IR" sz="3600" dirty="0"/>
              <a:t> و انجام </a:t>
            </a:r>
            <a:r>
              <a:rPr lang="en-US" sz="3600" dirty="0"/>
              <a:t>PCR</a:t>
            </a:r>
            <a:r>
              <a:rPr lang="fa-IR" sz="3600" dirty="0"/>
              <a:t> (انستیتو پاستور)</a:t>
            </a:r>
            <a:endParaRPr lang="en-US" sz="3600" dirty="0"/>
          </a:p>
        </p:txBody>
      </p:sp>
      <p:sp>
        <p:nvSpPr>
          <p:cNvPr id="3" name="Title 2">
            <a:extLst>
              <a:ext uri="{FF2B5EF4-FFF2-40B4-BE49-F238E27FC236}">
                <a16:creationId xmlns:a16="http://schemas.microsoft.com/office/drawing/2014/main" id="{5785B3E3-C681-D8E5-F594-F4D49ECAE1EF}"/>
              </a:ext>
            </a:extLst>
          </p:cNvPr>
          <p:cNvSpPr>
            <a:spLocks noGrp="1"/>
          </p:cNvSpPr>
          <p:nvPr>
            <p:ph type="title"/>
          </p:nvPr>
        </p:nvSpPr>
        <p:spPr/>
        <p:txBody>
          <a:bodyPr/>
          <a:lstStyle/>
          <a:p>
            <a:r>
              <a:rPr lang="fa-IR" dirty="0"/>
              <a:t>روش های تشخیص تب دنگی</a:t>
            </a:r>
            <a:endParaRPr lang="en-US" dirty="0"/>
          </a:p>
        </p:txBody>
      </p:sp>
    </p:spTree>
    <p:extLst>
      <p:ext uri="{BB962C8B-B14F-4D97-AF65-F5344CB8AC3E}">
        <p14:creationId xmlns:p14="http://schemas.microsoft.com/office/powerpoint/2010/main" val="236248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C18B6-A352-4CB1-53CB-4D086638A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80962"/>
            <a:ext cx="9677400" cy="6696075"/>
          </a:xfrm>
          <a:prstGeom prst="rect">
            <a:avLst/>
          </a:prstGeom>
        </p:spPr>
      </p:pic>
    </p:spTree>
    <p:extLst>
      <p:ext uri="{BB962C8B-B14F-4D97-AF65-F5344CB8AC3E}">
        <p14:creationId xmlns:p14="http://schemas.microsoft.com/office/powerpoint/2010/main" val="634621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3B0CD-BC55-696F-291E-5600EC2CC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775" y="42862"/>
            <a:ext cx="9696450" cy="6772275"/>
          </a:xfrm>
          <a:prstGeom prst="rect">
            <a:avLst/>
          </a:prstGeom>
        </p:spPr>
      </p:pic>
    </p:spTree>
    <p:extLst>
      <p:ext uri="{BB962C8B-B14F-4D97-AF65-F5344CB8AC3E}">
        <p14:creationId xmlns:p14="http://schemas.microsoft.com/office/powerpoint/2010/main" val="1183601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F6265-FAD3-2755-0331-4413D6F9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37" y="109537"/>
            <a:ext cx="9686925" cy="6638925"/>
          </a:xfrm>
          <a:prstGeom prst="rect">
            <a:avLst/>
          </a:prstGeom>
        </p:spPr>
      </p:pic>
    </p:spTree>
    <p:extLst>
      <p:ext uri="{BB962C8B-B14F-4D97-AF65-F5344CB8AC3E}">
        <p14:creationId xmlns:p14="http://schemas.microsoft.com/office/powerpoint/2010/main" val="1628418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5F73F-7343-7FEA-5526-7C1B4397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153" y="-1"/>
            <a:ext cx="9971691" cy="6858001"/>
          </a:xfrm>
          <a:prstGeom prst="rect">
            <a:avLst/>
          </a:prstGeom>
        </p:spPr>
      </p:pic>
    </p:spTree>
    <p:extLst>
      <p:ext uri="{BB962C8B-B14F-4D97-AF65-F5344CB8AC3E}">
        <p14:creationId xmlns:p14="http://schemas.microsoft.com/office/powerpoint/2010/main" val="3330188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267097" y="430060"/>
          <a:ext cx="9128777" cy="6327792"/>
        </p:xfrm>
        <a:graphic>
          <a:graphicData uri="http://schemas.openxmlformats.org/drawingml/2006/table">
            <a:tbl>
              <a:tblPr rtl="1">
                <a:tableStyleId>{5C22544A-7EE6-4342-B048-85BDC9FD1C3A}</a:tableStyleId>
              </a:tblPr>
              <a:tblGrid>
                <a:gridCol w="999501">
                  <a:extLst>
                    <a:ext uri="{9D8B030D-6E8A-4147-A177-3AD203B41FA5}">
                      <a16:colId xmlns:a16="http://schemas.microsoft.com/office/drawing/2014/main" val="1952581187"/>
                    </a:ext>
                  </a:extLst>
                </a:gridCol>
                <a:gridCol w="5743800">
                  <a:extLst>
                    <a:ext uri="{9D8B030D-6E8A-4147-A177-3AD203B41FA5}">
                      <a16:colId xmlns:a16="http://schemas.microsoft.com/office/drawing/2014/main" val="2974590584"/>
                    </a:ext>
                  </a:extLst>
                </a:gridCol>
                <a:gridCol w="2385476">
                  <a:extLst>
                    <a:ext uri="{9D8B030D-6E8A-4147-A177-3AD203B41FA5}">
                      <a16:colId xmlns:a16="http://schemas.microsoft.com/office/drawing/2014/main" val="1390221809"/>
                    </a:ext>
                  </a:extLst>
                </a:gridCol>
              </a:tblGrid>
              <a:tr h="117710">
                <a:tc>
                  <a:txBody>
                    <a:bodyPr/>
                    <a:lstStyle/>
                    <a:p>
                      <a:pPr algn="ctr" rtl="1" fontAlgn="ctr"/>
                      <a:r>
                        <a:rPr lang="fa-IR" sz="1600" b="1" u="none" strike="noStrike">
                          <a:effectLst/>
                          <a:cs typeface="B Nazanin" panose="00000400000000000000" pitchFamily="2" charset="-78"/>
                        </a:rPr>
                        <a:t>نام شهرستان</a:t>
                      </a:r>
                      <a:endParaRPr lang="fa-IR" sz="16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600" b="1" u="none" strike="noStrike">
                          <a:effectLst/>
                          <a:cs typeface="B Nazanin" panose="00000400000000000000" pitchFamily="2" charset="-78"/>
                        </a:rPr>
                        <a:t>آدرس</a:t>
                      </a:r>
                      <a:endParaRPr lang="fa-IR" sz="16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600" b="1" u="none" strike="noStrike">
                          <a:effectLst/>
                          <a:cs typeface="B Nazanin" panose="00000400000000000000" pitchFamily="2" charset="-78"/>
                        </a:rPr>
                        <a:t>شماره تلفن</a:t>
                      </a:r>
                      <a:endParaRPr lang="fa-IR" sz="16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extLst>
                  <a:ext uri="{0D108BD9-81ED-4DB2-BD59-A6C34878D82A}">
                    <a16:rowId xmlns:a16="http://schemas.microsoft.com/office/drawing/2014/main" val="1573025862"/>
                  </a:ext>
                </a:extLst>
              </a:tr>
              <a:tr h="156946">
                <a:tc>
                  <a:txBody>
                    <a:bodyPr/>
                    <a:lstStyle/>
                    <a:p>
                      <a:pPr algn="ctr" rtl="1" fontAlgn="ctr"/>
                      <a:r>
                        <a:rPr lang="fa-IR" sz="1400" b="1" u="none" strike="noStrike">
                          <a:effectLst/>
                          <a:cs typeface="B Nazanin" panose="00000400000000000000" pitchFamily="2" charset="-78"/>
                        </a:rPr>
                        <a:t>اردستان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اردستان -خیابان دکتر شریعتی- آزمایشگاه مرکزی اردستان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031-54246770</a:t>
                      </a:r>
                    </a:p>
                  </a:txBody>
                  <a:tcPr marL="9525" marR="9525" marT="9525" marB="0" anchor="b"/>
                </a:tc>
                <a:extLst>
                  <a:ext uri="{0D108BD9-81ED-4DB2-BD59-A6C34878D82A}">
                    <a16:rowId xmlns:a16="http://schemas.microsoft.com/office/drawing/2014/main" val="2578303199"/>
                  </a:ext>
                </a:extLst>
              </a:tr>
              <a:tr h="156946">
                <a:tc>
                  <a:txBody>
                    <a:bodyPr/>
                    <a:lstStyle/>
                    <a:p>
                      <a:pPr algn="ctr" rtl="1" fontAlgn="ctr"/>
                      <a:r>
                        <a:rPr lang="fa-IR" sz="1400" b="1" u="none" strike="noStrike">
                          <a:effectLst/>
                          <a:cs typeface="B Nazanin" panose="00000400000000000000" pitchFamily="2" charset="-78"/>
                        </a:rPr>
                        <a:t>اصفهان یک</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اصفهان -خیابان بزرگمهر -  فلکه احمد آباد- مرکز خدمات جامع سلامت نواب صفوی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031-32275360</a:t>
                      </a:r>
                    </a:p>
                  </a:txBody>
                  <a:tcPr marL="9525" marR="9525" marT="9525" marB="0" anchor="b"/>
                </a:tc>
                <a:extLst>
                  <a:ext uri="{0D108BD9-81ED-4DB2-BD59-A6C34878D82A}">
                    <a16:rowId xmlns:a16="http://schemas.microsoft.com/office/drawing/2014/main" val="341565265"/>
                  </a:ext>
                </a:extLst>
              </a:tr>
              <a:tr h="156946">
                <a:tc>
                  <a:txBody>
                    <a:bodyPr/>
                    <a:lstStyle/>
                    <a:p>
                      <a:pPr algn="ctr" rtl="1" fontAlgn="ctr"/>
                      <a:r>
                        <a:rPr lang="fa-IR" sz="1400" b="1" u="none" strike="noStrike">
                          <a:effectLst/>
                          <a:cs typeface="B Nazanin" panose="00000400000000000000" pitchFamily="2" charset="-78"/>
                        </a:rPr>
                        <a:t>اصفهان دو</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اصفهان - تقاطع خیابان شیخ مفید و فیض -مرکز بهداشت شماره دو اصفهان -  آزمایشگاه ملاهادی سبزواری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031-36615800</a:t>
                      </a:r>
                    </a:p>
                  </a:txBody>
                  <a:tcPr marL="9525" marR="9525" marT="9525" marB="0" anchor="b"/>
                </a:tc>
                <a:extLst>
                  <a:ext uri="{0D108BD9-81ED-4DB2-BD59-A6C34878D82A}">
                    <a16:rowId xmlns:a16="http://schemas.microsoft.com/office/drawing/2014/main" val="3418915886"/>
                  </a:ext>
                </a:extLst>
              </a:tr>
              <a:tr h="156946">
                <a:tc>
                  <a:txBody>
                    <a:bodyPr/>
                    <a:lstStyle/>
                    <a:p>
                      <a:pPr algn="ctr" rtl="1" fontAlgn="ctr"/>
                      <a:r>
                        <a:rPr lang="fa-IR" sz="1400" b="1" u="none" strike="noStrike">
                          <a:effectLst/>
                          <a:cs typeface="B Nazanin" panose="00000400000000000000" pitchFamily="2" charset="-78"/>
                        </a:rPr>
                        <a:t>کوهپایه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dirty="0">
                          <a:effectLst/>
                          <a:cs typeface="B Nazanin" panose="00000400000000000000" pitchFamily="2" charset="-78"/>
                        </a:rPr>
                        <a:t>کوهپایه - مرکز خدمات جامع سلامت شبانه روزی کوهپایه</a:t>
                      </a:r>
                      <a:endParaRPr lang="fa-IR" sz="1400" b="1" i="0" u="none" strike="noStrike" dirty="0">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031-46691006</a:t>
                      </a:r>
                    </a:p>
                  </a:txBody>
                  <a:tcPr marL="9525" marR="9525" marT="9525" marB="0" anchor="b"/>
                </a:tc>
                <a:extLst>
                  <a:ext uri="{0D108BD9-81ED-4DB2-BD59-A6C34878D82A}">
                    <a16:rowId xmlns:a16="http://schemas.microsoft.com/office/drawing/2014/main" val="835656002"/>
                  </a:ext>
                </a:extLst>
              </a:tr>
              <a:tr h="156946">
                <a:tc>
                  <a:txBody>
                    <a:bodyPr/>
                    <a:lstStyle/>
                    <a:p>
                      <a:pPr algn="ctr" rtl="1" fontAlgn="ctr"/>
                      <a:r>
                        <a:rPr lang="fa-IR" sz="1400" b="1" u="none" strike="noStrike">
                          <a:effectLst/>
                          <a:cs typeface="B Nazanin" panose="00000400000000000000" pitchFamily="2" charset="-78"/>
                        </a:rPr>
                        <a:t>برخوار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دولت آباد -بلوار سردار سلیمانی -  آزمایشگاه مرکز ولی عصر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031-45845041</a:t>
                      </a:r>
                    </a:p>
                  </a:txBody>
                  <a:tcPr marL="9525" marR="9525" marT="9525" marB="0" anchor="b"/>
                </a:tc>
                <a:extLst>
                  <a:ext uri="{0D108BD9-81ED-4DB2-BD59-A6C34878D82A}">
                    <a16:rowId xmlns:a16="http://schemas.microsoft.com/office/drawing/2014/main" val="3862238922"/>
                  </a:ext>
                </a:extLst>
              </a:tr>
              <a:tr h="156946">
                <a:tc>
                  <a:txBody>
                    <a:bodyPr/>
                    <a:lstStyle/>
                    <a:p>
                      <a:pPr algn="ctr" rtl="1" fontAlgn="ctr"/>
                      <a:r>
                        <a:rPr lang="fa-IR" sz="1400" b="1" u="none" strike="noStrike">
                          <a:effectLst/>
                          <a:cs typeface="B Nazanin" panose="00000400000000000000" pitchFamily="2" charset="-78"/>
                        </a:rPr>
                        <a:t>بوئین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محله میاندشت - آزمایشگاه مرکزی شهرستان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031-57522479</a:t>
                      </a:r>
                    </a:p>
                  </a:txBody>
                  <a:tcPr marL="9525" marR="9525" marT="9525" marB="0" anchor="b"/>
                </a:tc>
                <a:extLst>
                  <a:ext uri="{0D108BD9-81ED-4DB2-BD59-A6C34878D82A}">
                    <a16:rowId xmlns:a16="http://schemas.microsoft.com/office/drawing/2014/main" val="3029669694"/>
                  </a:ext>
                </a:extLst>
              </a:tr>
              <a:tr h="156946">
                <a:tc>
                  <a:txBody>
                    <a:bodyPr/>
                    <a:lstStyle/>
                    <a:p>
                      <a:pPr algn="ctr" rtl="1" fontAlgn="ctr"/>
                      <a:r>
                        <a:rPr lang="fa-IR" sz="1400" b="1" u="none" strike="noStrike">
                          <a:effectLst/>
                          <a:cs typeface="B Nazanin" panose="00000400000000000000" pitchFamily="2" charset="-78"/>
                        </a:rPr>
                        <a:t>تیران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خیابان پرستار - مرکز خدمات جامع سلامت شهری روستایی تیران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031-42221088</a:t>
                      </a:r>
                    </a:p>
                  </a:txBody>
                  <a:tcPr marL="9525" marR="9525" marT="9525" marB="0" anchor="b"/>
                </a:tc>
                <a:extLst>
                  <a:ext uri="{0D108BD9-81ED-4DB2-BD59-A6C34878D82A}">
                    <a16:rowId xmlns:a16="http://schemas.microsoft.com/office/drawing/2014/main" val="3539447308"/>
                  </a:ext>
                </a:extLst>
              </a:tr>
              <a:tr h="156946">
                <a:tc>
                  <a:txBody>
                    <a:bodyPr/>
                    <a:lstStyle/>
                    <a:p>
                      <a:pPr algn="ctr" rtl="1" fontAlgn="ctr"/>
                      <a:r>
                        <a:rPr lang="fa-IR" sz="1400" b="1" u="none" strike="noStrike">
                          <a:effectLst/>
                          <a:cs typeface="B Nazanin" panose="00000400000000000000" pitchFamily="2" charset="-78"/>
                        </a:rPr>
                        <a:t>چادگان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چادگان - آزمایشگاه مرکز خدمات جامع سلامت 17 شهریور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031-57726584</a:t>
                      </a:r>
                    </a:p>
                  </a:txBody>
                  <a:tcPr marL="9525" marR="9525" marT="9525" marB="0" anchor="b"/>
                </a:tc>
                <a:extLst>
                  <a:ext uri="{0D108BD9-81ED-4DB2-BD59-A6C34878D82A}">
                    <a16:rowId xmlns:a16="http://schemas.microsoft.com/office/drawing/2014/main" val="585509565"/>
                  </a:ext>
                </a:extLst>
              </a:tr>
              <a:tr h="153023">
                <a:tc>
                  <a:txBody>
                    <a:bodyPr/>
                    <a:lstStyle/>
                    <a:p>
                      <a:pPr algn="ctr" rtl="1" fontAlgn="ctr"/>
                      <a:r>
                        <a:rPr lang="fa-IR" sz="1400" b="1" u="none" strike="noStrike">
                          <a:effectLst/>
                          <a:cs typeface="B Nazanin" panose="00000400000000000000" pitchFamily="2" charset="-78"/>
                        </a:rPr>
                        <a:t>خمینی شهر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خمینی شهر - آزمایشگاه مرکزی امام رضا</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031-3362085</a:t>
                      </a:r>
                    </a:p>
                  </a:txBody>
                  <a:tcPr marL="9525" marR="9525" marT="9525" marB="0" anchor="b"/>
                </a:tc>
                <a:extLst>
                  <a:ext uri="{0D108BD9-81ED-4DB2-BD59-A6C34878D82A}">
                    <a16:rowId xmlns:a16="http://schemas.microsoft.com/office/drawing/2014/main" val="2072827346"/>
                  </a:ext>
                </a:extLst>
              </a:tr>
              <a:tr h="156946">
                <a:tc>
                  <a:txBody>
                    <a:bodyPr/>
                    <a:lstStyle/>
                    <a:p>
                      <a:pPr algn="ctr" rtl="1" fontAlgn="ctr"/>
                      <a:r>
                        <a:rPr lang="fa-IR" sz="1400" b="1" u="none" strike="noStrike">
                          <a:effectLst/>
                          <a:cs typeface="B Nazanin" panose="00000400000000000000" pitchFamily="2" charset="-78"/>
                        </a:rPr>
                        <a:t>خوانسار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خوانسار - میدان سرچشمه - آزمایشگاه مرکزی جواهری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031-57772609</a:t>
                      </a:r>
                    </a:p>
                  </a:txBody>
                  <a:tcPr marL="9525" marR="9525" marT="9525" marB="0" anchor="b"/>
                </a:tc>
                <a:extLst>
                  <a:ext uri="{0D108BD9-81ED-4DB2-BD59-A6C34878D82A}">
                    <a16:rowId xmlns:a16="http://schemas.microsoft.com/office/drawing/2014/main" val="709727502"/>
                  </a:ext>
                </a:extLst>
              </a:tr>
              <a:tr h="156946">
                <a:tc>
                  <a:txBody>
                    <a:bodyPr/>
                    <a:lstStyle/>
                    <a:p>
                      <a:pPr algn="ctr" rtl="1" fontAlgn="ctr"/>
                      <a:r>
                        <a:rPr lang="fa-IR" sz="1400" b="1" u="none" strike="noStrike">
                          <a:effectLst/>
                          <a:cs typeface="B Nazanin" panose="00000400000000000000" pitchFamily="2" charset="-78"/>
                        </a:rPr>
                        <a:t>خور و بیابانک</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خور و بیابانک - آزمایشگاه مرکز خدمات جامع سلامت شادن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031-46322285</a:t>
                      </a:r>
                    </a:p>
                  </a:txBody>
                  <a:tcPr marL="9525" marR="9525" marT="9525" marB="0" anchor="b"/>
                </a:tc>
                <a:extLst>
                  <a:ext uri="{0D108BD9-81ED-4DB2-BD59-A6C34878D82A}">
                    <a16:rowId xmlns:a16="http://schemas.microsoft.com/office/drawing/2014/main" val="510430684"/>
                  </a:ext>
                </a:extLst>
              </a:tr>
              <a:tr h="156946">
                <a:tc>
                  <a:txBody>
                    <a:bodyPr/>
                    <a:lstStyle/>
                    <a:p>
                      <a:pPr algn="ctr" rtl="1" fontAlgn="ctr"/>
                      <a:r>
                        <a:rPr lang="fa-IR" sz="1400" b="1" u="none" strike="noStrike">
                          <a:effectLst/>
                          <a:cs typeface="B Nazanin" panose="00000400000000000000" pitchFamily="2" charset="-78"/>
                        </a:rPr>
                        <a:t>دهاقان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دهاقان - بلوار شهید سلیمانی - جنب بانک کشاورزی-آزمایشگاه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031-53332999</a:t>
                      </a:r>
                    </a:p>
                  </a:txBody>
                  <a:tcPr marL="9525" marR="9525" marT="9525" marB="0" anchor="b"/>
                </a:tc>
                <a:extLst>
                  <a:ext uri="{0D108BD9-81ED-4DB2-BD59-A6C34878D82A}">
                    <a16:rowId xmlns:a16="http://schemas.microsoft.com/office/drawing/2014/main" val="78357110"/>
                  </a:ext>
                </a:extLst>
              </a:tr>
              <a:tr h="156946">
                <a:tc>
                  <a:txBody>
                    <a:bodyPr/>
                    <a:lstStyle/>
                    <a:p>
                      <a:pPr algn="ctr" rtl="1" fontAlgn="ctr"/>
                      <a:r>
                        <a:rPr lang="fa-IR" sz="1400" b="1" u="none" strike="noStrike">
                          <a:effectLst/>
                          <a:cs typeface="B Nazanin" panose="00000400000000000000" pitchFamily="2" charset="-78"/>
                        </a:rPr>
                        <a:t>سمیرم</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سمیرم - بلوار ابن سینا - آزمایشگاه حضرت امام خمینی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031-53662052</a:t>
                      </a:r>
                    </a:p>
                  </a:txBody>
                  <a:tcPr marL="9525" marR="9525" marT="9525" marB="0" anchor="b"/>
                </a:tc>
                <a:extLst>
                  <a:ext uri="{0D108BD9-81ED-4DB2-BD59-A6C34878D82A}">
                    <a16:rowId xmlns:a16="http://schemas.microsoft.com/office/drawing/2014/main" val="3767334123"/>
                  </a:ext>
                </a:extLst>
              </a:tr>
              <a:tr h="156946">
                <a:tc>
                  <a:txBody>
                    <a:bodyPr/>
                    <a:lstStyle/>
                    <a:p>
                      <a:pPr algn="ctr" rtl="1" fontAlgn="ctr"/>
                      <a:r>
                        <a:rPr lang="fa-IR" sz="1400" b="1" u="none" strike="noStrike">
                          <a:effectLst/>
                          <a:cs typeface="B Nazanin" panose="00000400000000000000" pitchFamily="2" charset="-78"/>
                        </a:rPr>
                        <a:t>شاهین شهر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شاهین شهر - خیابان شهید مطهری- آزمایشگاه شهید سرخوش </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031-45228580</a:t>
                      </a:r>
                    </a:p>
                  </a:txBody>
                  <a:tcPr marL="9525" marR="9525" marT="9525" marB="0" anchor="b"/>
                </a:tc>
                <a:extLst>
                  <a:ext uri="{0D108BD9-81ED-4DB2-BD59-A6C34878D82A}">
                    <a16:rowId xmlns:a16="http://schemas.microsoft.com/office/drawing/2014/main" val="354673291"/>
                  </a:ext>
                </a:extLst>
              </a:tr>
              <a:tr h="156946">
                <a:tc>
                  <a:txBody>
                    <a:bodyPr/>
                    <a:lstStyle/>
                    <a:p>
                      <a:pPr algn="ctr" rtl="1" fontAlgn="ctr"/>
                      <a:r>
                        <a:rPr lang="fa-IR" sz="1400" b="1" u="none" strike="noStrike">
                          <a:effectLst/>
                          <a:cs typeface="B Nazanin" panose="00000400000000000000" pitchFamily="2" charset="-78"/>
                        </a:rPr>
                        <a:t>شهرضا</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شهرضا - خیابان حکیم فرزانه- فرعی 15 - آزمایشگاه کسایی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031-53503338</a:t>
                      </a:r>
                    </a:p>
                  </a:txBody>
                  <a:tcPr marL="9525" marR="9525" marT="9525" marB="0" anchor="b"/>
                </a:tc>
                <a:extLst>
                  <a:ext uri="{0D108BD9-81ED-4DB2-BD59-A6C34878D82A}">
                    <a16:rowId xmlns:a16="http://schemas.microsoft.com/office/drawing/2014/main" val="3065432389"/>
                  </a:ext>
                </a:extLst>
              </a:tr>
              <a:tr h="156946">
                <a:tc>
                  <a:txBody>
                    <a:bodyPr/>
                    <a:lstStyle/>
                    <a:p>
                      <a:pPr algn="ctr" rtl="1" fontAlgn="ctr"/>
                      <a:r>
                        <a:rPr lang="fa-IR" sz="1400" b="1" u="none" strike="noStrike">
                          <a:effectLst/>
                          <a:cs typeface="B Nazanin" panose="00000400000000000000" pitchFamily="2" charset="-78"/>
                        </a:rPr>
                        <a:t>فریدن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شهر داران- خیابان نواب صفوی- مرکز بهداشت شهرستان فریدن-آزمایشگاه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fa-IR" sz="1100" b="1" i="0" u="none" strike="noStrike">
                          <a:solidFill>
                            <a:srgbClr val="000000"/>
                          </a:solidFill>
                          <a:effectLst/>
                          <a:latin typeface="B Nazanin" panose="00000400000000000000" pitchFamily="2" charset="-78"/>
                          <a:cs typeface="B Nazanin" panose="00000400000000000000" pitchFamily="2" charset="-78"/>
                        </a:rPr>
                        <a:t>031-57222601-داخلی 148</a:t>
                      </a:r>
                    </a:p>
                  </a:txBody>
                  <a:tcPr marL="9525" marR="9525" marT="9525" marB="0" anchor="b"/>
                </a:tc>
                <a:extLst>
                  <a:ext uri="{0D108BD9-81ED-4DB2-BD59-A6C34878D82A}">
                    <a16:rowId xmlns:a16="http://schemas.microsoft.com/office/drawing/2014/main" val="894866741"/>
                  </a:ext>
                </a:extLst>
              </a:tr>
              <a:tr h="156946">
                <a:tc>
                  <a:txBody>
                    <a:bodyPr/>
                    <a:lstStyle/>
                    <a:p>
                      <a:pPr algn="ctr" rtl="1" fontAlgn="ctr"/>
                      <a:r>
                        <a:rPr lang="fa-IR" sz="1400" b="1" u="none" strike="noStrike">
                          <a:effectLst/>
                          <a:cs typeface="B Nazanin" panose="00000400000000000000" pitchFamily="2" charset="-78"/>
                        </a:rPr>
                        <a:t>فریدون شهر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فریدون شهر - آزمایشگاه مرکزی شهرستان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031-57597791-2</a:t>
                      </a:r>
                    </a:p>
                  </a:txBody>
                  <a:tcPr marL="9525" marR="9525" marT="9525" marB="0" anchor="b"/>
                </a:tc>
                <a:extLst>
                  <a:ext uri="{0D108BD9-81ED-4DB2-BD59-A6C34878D82A}">
                    <a16:rowId xmlns:a16="http://schemas.microsoft.com/office/drawing/2014/main" val="1034316755"/>
                  </a:ext>
                </a:extLst>
              </a:tr>
              <a:tr h="156946">
                <a:tc>
                  <a:txBody>
                    <a:bodyPr/>
                    <a:lstStyle/>
                    <a:p>
                      <a:pPr algn="ctr" rtl="1" fontAlgn="ctr"/>
                      <a:r>
                        <a:rPr lang="fa-IR" sz="1400" b="1" u="none" strike="noStrike">
                          <a:effectLst/>
                          <a:cs typeface="B Nazanin" panose="00000400000000000000" pitchFamily="2" charset="-78"/>
                        </a:rPr>
                        <a:t>فلاورجان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فلاورجان - خیابان فردوسی - بلوار کارگر - آزمایشگاه شهید سعیدی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031-3744230</a:t>
                      </a:r>
                    </a:p>
                  </a:txBody>
                  <a:tcPr marL="9525" marR="9525" marT="9525" marB="0" anchor="b"/>
                </a:tc>
                <a:extLst>
                  <a:ext uri="{0D108BD9-81ED-4DB2-BD59-A6C34878D82A}">
                    <a16:rowId xmlns:a16="http://schemas.microsoft.com/office/drawing/2014/main" val="2935693619"/>
                  </a:ext>
                </a:extLst>
              </a:tr>
              <a:tr h="156946">
                <a:tc>
                  <a:txBody>
                    <a:bodyPr/>
                    <a:lstStyle/>
                    <a:p>
                      <a:pPr algn="ctr" rtl="1" fontAlgn="ctr"/>
                      <a:r>
                        <a:rPr lang="fa-IR" sz="1400" b="1" u="none" strike="noStrike">
                          <a:effectLst/>
                          <a:cs typeface="B Nazanin" panose="00000400000000000000" pitchFamily="2" charset="-78"/>
                        </a:rPr>
                        <a:t>گلپایگان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خیابان شهید رجایی - جنب مرکز خدمات جامع سلامت شهید صحت-آزمایشگاه فخر</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031-57422091</a:t>
                      </a:r>
                    </a:p>
                  </a:txBody>
                  <a:tcPr marL="9525" marR="9525" marT="9525" marB="0" anchor="b"/>
                </a:tc>
                <a:extLst>
                  <a:ext uri="{0D108BD9-81ED-4DB2-BD59-A6C34878D82A}">
                    <a16:rowId xmlns:a16="http://schemas.microsoft.com/office/drawing/2014/main" val="3204421757"/>
                  </a:ext>
                </a:extLst>
              </a:tr>
              <a:tr h="156946">
                <a:tc>
                  <a:txBody>
                    <a:bodyPr/>
                    <a:lstStyle/>
                    <a:p>
                      <a:pPr algn="ctr" rtl="1" fontAlgn="ctr"/>
                      <a:r>
                        <a:rPr lang="fa-IR" sz="1400" b="1" u="none" strike="noStrike">
                          <a:effectLst/>
                          <a:cs typeface="B Nazanin" panose="00000400000000000000" pitchFamily="2" charset="-78"/>
                        </a:rPr>
                        <a:t>لنجان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خیابان فردوسی - آزمایشگاه کلینیک حضرت زینب</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031-52223344</a:t>
                      </a:r>
                    </a:p>
                  </a:txBody>
                  <a:tcPr marL="9525" marR="9525" marT="9525" marB="0" anchor="b"/>
                </a:tc>
                <a:extLst>
                  <a:ext uri="{0D108BD9-81ED-4DB2-BD59-A6C34878D82A}">
                    <a16:rowId xmlns:a16="http://schemas.microsoft.com/office/drawing/2014/main" val="12051226"/>
                  </a:ext>
                </a:extLst>
              </a:tr>
              <a:tr h="156946">
                <a:tc>
                  <a:txBody>
                    <a:bodyPr/>
                    <a:lstStyle/>
                    <a:p>
                      <a:pPr algn="ctr" rtl="1" fontAlgn="ctr"/>
                      <a:r>
                        <a:rPr lang="fa-IR" sz="1400" b="1" u="none" strike="noStrike">
                          <a:effectLst/>
                          <a:cs typeface="B Nazanin" panose="00000400000000000000" pitchFamily="2" charset="-78"/>
                        </a:rPr>
                        <a:t>مبارکه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مرکز خدمات جامع سلامت سینا - 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031-52410012</a:t>
                      </a:r>
                    </a:p>
                  </a:txBody>
                  <a:tcPr marL="9525" marR="9525" marT="9525" marB="0" anchor="b"/>
                </a:tc>
                <a:extLst>
                  <a:ext uri="{0D108BD9-81ED-4DB2-BD59-A6C34878D82A}">
                    <a16:rowId xmlns:a16="http://schemas.microsoft.com/office/drawing/2014/main" val="1296461981"/>
                  </a:ext>
                </a:extLst>
              </a:tr>
              <a:tr h="156946">
                <a:tc>
                  <a:txBody>
                    <a:bodyPr/>
                    <a:lstStyle/>
                    <a:p>
                      <a:pPr algn="ctr" rtl="1" fontAlgn="ctr"/>
                      <a:r>
                        <a:rPr lang="fa-IR" sz="1400" b="1" u="none" strike="noStrike">
                          <a:effectLst/>
                          <a:cs typeface="B Nazanin" panose="00000400000000000000" pitchFamily="2" charset="-78"/>
                        </a:rPr>
                        <a:t>نائین</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نائین - آزمایشگاه مرکز خدمات جامع سلامت محمدیه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031-46256162</a:t>
                      </a:r>
                    </a:p>
                  </a:txBody>
                  <a:tcPr marL="9525" marR="9525" marT="9525" marB="0" anchor="b"/>
                </a:tc>
                <a:extLst>
                  <a:ext uri="{0D108BD9-81ED-4DB2-BD59-A6C34878D82A}">
                    <a16:rowId xmlns:a16="http://schemas.microsoft.com/office/drawing/2014/main" val="1552569239"/>
                  </a:ext>
                </a:extLst>
              </a:tr>
              <a:tr h="156946">
                <a:tc>
                  <a:txBody>
                    <a:bodyPr/>
                    <a:lstStyle/>
                    <a:p>
                      <a:pPr algn="ctr" rtl="1" fontAlgn="ctr"/>
                      <a:r>
                        <a:rPr lang="fa-IR" sz="1400" b="1" u="none" strike="noStrike">
                          <a:effectLst/>
                          <a:cs typeface="B Nazanin" panose="00000400000000000000" pitchFamily="2" charset="-78"/>
                        </a:rPr>
                        <a:t>نجف آباد</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نجف اباد - خیابان گلبهار غربی - ملک 2- 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031-42626481</a:t>
                      </a:r>
                    </a:p>
                  </a:txBody>
                  <a:tcPr marL="9525" marR="9525" marT="9525" marB="0" anchor="b"/>
                </a:tc>
                <a:extLst>
                  <a:ext uri="{0D108BD9-81ED-4DB2-BD59-A6C34878D82A}">
                    <a16:rowId xmlns:a16="http://schemas.microsoft.com/office/drawing/2014/main" val="2467528642"/>
                  </a:ext>
                </a:extLst>
              </a:tr>
              <a:tr h="156946">
                <a:tc>
                  <a:txBody>
                    <a:bodyPr/>
                    <a:lstStyle/>
                    <a:p>
                      <a:pPr algn="ctr" rtl="1" fontAlgn="ctr"/>
                      <a:r>
                        <a:rPr lang="fa-IR" sz="1400" b="1" u="none" strike="noStrike">
                          <a:effectLst/>
                          <a:cs typeface="B Nazanin" panose="00000400000000000000" pitchFamily="2" charset="-78"/>
                        </a:rPr>
                        <a:t>نطنز</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نطنز - میدان معلم - خیابان رهن- 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031-54222158</a:t>
                      </a:r>
                    </a:p>
                  </a:txBody>
                  <a:tcPr marL="9525" marR="9525" marT="9525" marB="0" anchor="b"/>
                </a:tc>
                <a:extLst>
                  <a:ext uri="{0D108BD9-81ED-4DB2-BD59-A6C34878D82A}">
                    <a16:rowId xmlns:a16="http://schemas.microsoft.com/office/drawing/2014/main" val="349607775"/>
                  </a:ext>
                </a:extLst>
              </a:tr>
              <a:tr h="156946">
                <a:tc>
                  <a:txBody>
                    <a:bodyPr/>
                    <a:lstStyle/>
                    <a:p>
                      <a:pPr algn="ctr" rtl="1" fontAlgn="ctr"/>
                      <a:r>
                        <a:rPr lang="fa-IR" sz="1400" b="1" u="none" strike="noStrike">
                          <a:effectLst/>
                          <a:cs typeface="B Nazanin" panose="00000400000000000000" pitchFamily="2" charset="-78"/>
                        </a:rPr>
                        <a:t>هرند</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اژیه - آزمایشگاه مرکز خدمات جامع سلامت اژیه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031-46502230</a:t>
                      </a:r>
                    </a:p>
                  </a:txBody>
                  <a:tcPr marL="9525" marR="9525" marT="9525" marB="0" anchor="b"/>
                </a:tc>
                <a:extLst>
                  <a:ext uri="{0D108BD9-81ED-4DB2-BD59-A6C34878D82A}">
                    <a16:rowId xmlns:a16="http://schemas.microsoft.com/office/drawing/2014/main" val="1239103645"/>
                  </a:ext>
                </a:extLst>
              </a:tr>
              <a:tr h="156946">
                <a:tc>
                  <a:txBody>
                    <a:bodyPr/>
                    <a:lstStyle/>
                    <a:p>
                      <a:pPr algn="ctr" rtl="1" fontAlgn="ctr"/>
                      <a:r>
                        <a:rPr lang="fa-IR" sz="1400" b="1" u="none" strike="noStrike">
                          <a:effectLst/>
                          <a:cs typeface="B Nazanin" panose="00000400000000000000" pitchFamily="2" charset="-78"/>
                        </a:rPr>
                        <a:t>ورزنه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ورزنه - آزمایشگاه مرکزی</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a:solidFill>
                            <a:srgbClr val="000000"/>
                          </a:solidFill>
                          <a:effectLst/>
                          <a:latin typeface="B Nazanin" panose="00000400000000000000" pitchFamily="2" charset="-78"/>
                          <a:cs typeface="B Nazanin" panose="00000400000000000000" pitchFamily="2" charset="-78"/>
                        </a:rPr>
                        <a:t>031-46485626</a:t>
                      </a:r>
                    </a:p>
                  </a:txBody>
                  <a:tcPr marL="9525" marR="9525" marT="9525" marB="0" anchor="b"/>
                </a:tc>
                <a:extLst>
                  <a:ext uri="{0D108BD9-81ED-4DB2-BD59-A6C34878D82A}">
                    <a16:rowId xmlns:a16="http://schemas.microsoft.com/office/drawing/2014/main" val="2104016306"/>
                  </a:ext>
                </a:extLst>
              </a:tr>
              <a:tr h="156946">
                <a:tc>
                  <a:txBody>
                    <a:bodyPr/>
                    <a:lstStyle/>
                    <a:p>
                      <a:pPr algn="ctr" rtl="1" fontAlgn="ctr"/>
                      <a:r>
                        <a:rPr lang="fa-IR" sz="1400" b="1" u="none" strike="noStrike">
                          <a:effectLst/>
                          <a:cs typeface="B Nazanin" panose="00000400000000000000" pitchFamily="2" charset="-78"/>
                        </a:rPr>
                        <a:t>جرقویه</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rtl="1" fontAlgn="ctr"/>
                      <a:r>
                        <a:rPr lang="fa-IR" sz="1400" b="1" u="none" strike="noStrike">
                          <a:effectLst/>
                          <a:cs typeface="B Nazanin" panose="00000400000000000000" pitchFamily="2" charset="-78"/>
                        </a:rPr>
                        <a:t>جرقویه - آزمایشگاه مرکزی نیک آباد</a:t>
                      </a:r>
                      <a:endParaRPr lang="fa-IR" sz="1400" b="1" i="0" u="none" strike="noStrike">
                        <a:solidFill>
                          <a:srgbClr val="000000"/>
                        </a:solidFill>
                        <a:effectLst/>
                        <a:latin typeface="B Nazanin" panose="00000400000000000000" pitchFamily="2" charset="-78"/>
                        <a:cs typeface="B Nazanin" panose="00000400000000000000" pitchFamily="2" charset="-78"/>
                      </a:endParaRPr>
                    </a:p>
                  </a:txBody>
                  <a:tcPr marL="3924" marR="3924" marT="3924" marB="0" anchor="ctr"/>
                </a:tc>
                <a:tc>
                  <a:txBody>
                    <a:bodyPr/>
                    <a:lstStyle/>
                    <a:p>
                      <a:pPr algn="ctr" fontAlgn="b"/>
                      <a:r>
                        <a:rPr lang="en-US" sz="1100" b="1" i="0" u="none" strike="noStrike" dirty="0">
                          <a:solidFill>
                            <a:srgbClr val="000000"/>
                          </a:solidFill>
                          <a:effectLst/>
                          <a:latin typeface="B Nazanin" panose="00000400000000000000" pitchFamily="2" charset="-78"/>
                          <a:cs typeface="B Nazanin" panose="00000400000000000000" pitchFamily="2" charset="-78"/>
                        </a:rPr>
                        <a:t>031-46655645</a:t>
                      </a:r>
                    </a:p>
                  </a:txBody>
                  <a:tcPr marL="9525" marR="9525" marT="9525" marB="0" anchor="b"/>
                </a:tc>
                <a:extLst>
                  <a:ext uri="{0D108BD9-81ED-4DB2-BD59-A6C34878D82A}">
                    <a16:rowId xmlns:a16="http://schemas.microsoft.com/office/drawing/2014/main" val="4100825373"/>
                  </a:ext>
                </a:extLst>
              </a:tr>
            </a:tbl>
          </a:graphicData>
        </a:graphic>
      </p:graphicFrame>
      <p:sp>
        <p:nvSpPr>
          <p:cNvPr id="2" name="Title 1"/>
          <p:cNvSpPr>
            <a:spLocks noGrp="1"/>
          </p:cNvSpPr>
          <p:nvPr>
            <p:ph type="title"/>
          </p:nvPr>
        </p:nvSpPr>
        <p:spPr>
          <a:xfrm>
            <a:off x="851263" y="0"/>
            <a:ext cx="10515600" cy="430061"/>
          </a:xfrm>
        </p:spPr>
        <p:txBody>
          <a:bodyPr>
            <a:noAutofit/>
          </a:bodyPr>
          <a:lstStyle/>
          <a:p>
            <a:pPr algn="ctr"/>
            <a:r>
              <a:rPr lang="fa-IR" sz="3200" dirty="0">
                <a:solidFill>
                  <a:srgbClr val="FF0000"/>
                </a:solidFill>
                <a:cs typeface="B Nazanin" panose="00000400000000000000" pitchFamily="2" charset="-78"/>
              </a:rPr>
              <a:t>لیست مراکز نمونه گیری سرپایی در شهرستانها</a:t>
            </a:r>
            <a:endParaRPr lang="en-US" sz="3200" dirty="0">
              <a:solidFill>
                <a:srgbClr val="FF0000"/>
              </a:solidFill>
              <a:cs typeface="B Nazanin" panose="00000400000000000000" pitchFamily="2" charset="-78"/>
            </a:endParaRPr>
          </a:p>
        </p:txBody>
      </p:sp>
    </p:spTree>
    <p:extLst>
      <p:ext uri="{BB962C8B-B14F-4D97-AF65-F5344CB8AC3E}">
        <p14:creationId xmlns:p14="http://schemas.microsoft.com/office/powerpoint/2010/main" val="252592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8384-D02B-55ED-3C39-7ACCF616458C}"/>
              </a:ext>
            </a:extLst>
          </p:cNvPr>
          <p:cNvSpPr>
            <a:spLocks noGrp="1"/>
          </p:cNvSpPr>
          <p:nvPr>
            <p:ph type="title"/>
          </p:nvPr>
        </p:nvSpPr>
        <p:spPr/>
        <p:txBody>
          <a:bodyPr/>
          <a:lstStyle/>
          <a:p>
            <a:r>
              <a:rPr lang="fa-IR" dirty="0"/>
              <a:t>تشخیص های افتراقی تب دنگی</a:t>
            </a:r>
            <a:endParaRPr lang="en-US" dirty="0"/>
          </a:p>
        </p:txBody>
      </p:sp>
      <p:pic>
        <p:nvPicPr>
          <p:cNvPr id="5" name="Content Placeholder 4">
            <a:extLst>
              <a:ext uri="{FF2B5EF4-FFF2-40B4-BE49-F238E27FC236}">
                <a16:creationId xmlns:a16="http://schemas.microsoft.com/office/drawing/2014/main" id="{E04E88C2-8C96-D22E-B358-6FE64CC0BF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250" y="1450488"/>
            <a:ext cx="7032506" cy="4827046"/>
          </a:xfrm>
        </p:spPr>
      </p:pic>
    </p:spTree>
    <p:extLst>
      <p:ext uri="{BB962C8B-B14F-4D97-AF65-F5344CB8AC3E}">
        <p14:creationId xmlns:p14="http://schemas.microsoft.com/office/powerpoint/2010/main" val="270548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400" b="1" dirty="0">
                <a:solidFill>
                  <a:srgbClr val="FF0000"/>
                </a:solidFill>
                <a:cs typeface="B Nazanin" panose="00000400000000000000" pitchFamily="2" charset="-78"/>
              </a:rPr>
              <a:t>عامل بیماری تب دانگ</a:t>
            </a:r>
            <a:endParaRPr lang="en-US" sz="4400" b="1" dirty="0">
              <a:solidFill>
                <a:srgbClr val="FF0000"/>
              </a:solidFill>
              <a:cs typeface="B Nazanin" panose="00000400000000000000" pitchFamily="2" charset="-78"/>
            </a:endParaRPr>
          </a:p>
        </p:txBody>
      </p:sp>
      <p:sp>
        <p:nvSpPr>
          <p:cNvPr id="3" name="Content Placeholder 2"/>
          <p:cNvSpPr>
            <a:spLocks noGrp="1"/>
          </p:cNvSpPr>
          <p:nvPr>
            <p:ph idx="1"/>
          </p:nvPr>
        </p:nvSpPr>
        <p:spPr>
          <a:xfrm>
            <a:off x="159798" y="2133600"/>
            <a:ext cx="11904955" cy="3777622"/>
          </a:xfrm>
        </p:spPr>
        <p:txBody>
          <a:bodyPr>
            <a:normAutofit fontScale="92500"/>
          </a:bodyPr>
          <a:lstStyle/>
          <a:p>
            <a:pPr algn="r" rtl="1"/>
            <a:r>
              <a:rPr lang="fa-IR" sz="2800" dirty="0">
                <a:cs typeface="B Nazanin" panose="00000400000000000000" pitchFamily="2" charset="-78"/>
              </a:rPr>
              <a:t>ویروس عامل بیماری از فلاویویروس ها است و چهار نوع سروتایپ دارد</a:t>
            </a:r>
            <a:r>
              <a:rPr lang="en-US" sz="2800" dirty="0">
                <a:cs typeface="B Nazanin" panose="00000400000000000000" pitchFamily="2" charset="-78"/>
              </a:rPr>
              <a:t>(DEN1,DEN2,DEN3,DEN4)</a:t>
            </a:r>
          </a:p>
          <a:p>
            <a:pPr algn="r" rtl="1"/>
            <a:endParaRPr lang="fa-IR" sz="2800" dirty="0">
              <a:cs typeface="B Nazanin" panose="00000400000000000000" pitchFamily="2" charset="-78"/>
            </a:endParaRPr>
          </a:p>
          <a:p>
            <a:pPr algn="r" rtl="1"/>
            <a:r>
              <a:rPr lang="fa-IR" sz="2800" dirty="0">
                <a:cs typeface="B Nazanin" panose="00000400000000000000" pitchFamily="2" charset="-78"/>
              </a:rPr>
              <a:t>سروتایپ نوع دوم، سروتایپ غالب است. </a:t>
            </a:r>
            <a:endParaRPr lang="en-US" sz="2800" dirty="0">
              <a:cs typeface="B Nazanin" panose="00000400000000000000" pitchFamily="2" charset="-78"/>
            </a:endParaRPr>
          </a:p>
          <a:p>
            <a:pPr algn="r" rtl="1"/>
            <a:endParaRPr lang="fa-IR" sz="2800" dirty="0">
              <a:cs typeface="B Nazanin" panose="00000400000000000000" pitchFamily="2" charset="-78"/>
            </a:endParaRPr>
          </a:p>
          <a:p>
            <a:pPr algn="r" rtl="1"/>
            <a:r>
              <a:rPr lang="fa-IR" sz="2800" dirty="0">
                <a:cs typeface="B Nazanin" panose="00000400000000000000" pitchFamily="2" charset="-78"/>
              </a:rPr>
              <a:t>هم در اطفال و هم در بالغین حدود 75 % موارد ابتلای به بیماری دانگ بدون علامت هستند. </a:t>
            </a:r>
            <a:endParaRPr lang="en-US" sz="2800" dirty="0">
              <a:cs typeface="B Nazanin" panose="00000400000000000000" pitchFamily="2" charset="-78"/>
            </a:endParaRPr>
          </a:p>
          <a:p>
            <a:pPr algn="r" rtl="1"/>
            <a:endParaRPr lang="fa-IR" sz="2800" dirty="0">
              <a:cs typeface="B Nazanin" panose="00000400000000000000" pitchFamily="2" charset="-78"/>
            </a:endParaRPr>
          </a:p>
          <a:p>
            <a:pPr algn="r" rtl="1"/>
            <a:r>
              <a:rPr lang="fa-IR" sz="2800" dirty="0">
                <a:cs typeface="B Nazanin" panose="00000400000000000000" pitchFamily="2" charset="-78"/>
              </a:rPr>
              <a:t>ابتلای به هر کدام از سرو تایپ های این ویروس ایمنی که ایجاد میکند فقط علیه همان سروتایپ اسَت</a:t>
            </a:r>
            <a:endParaRPr lang="en-US" sz="2800" dirty="0">
              <a:cs typeface="B Nazanin" panose="00000400000000000000" pitchFamily="2" charset="-78"/>
            </a:endParaRPr>
          </a:p>
          <a:p>
            <a:pPr algn="r" rtl="1"/>
            <a:endParaRPr lang="fa-IR" sz="2000" dirty="0">
              <a:cs typeface="B Nazanin" panose="00000400000000000000" pitchFamily="2" charset="-78"/>
            </a:endParaRPr>
          </a:p>
        </p:txBody>
      </p:sp>
    </p:spTree>
    <p:extLst>
      <p:ext uri="{BB962C8B-B14F-4D97-AF65-F5344CB8AC3E}">
        <p14:creationId xmlns:p14="http://schemas.microsoft.com/office/powerpoint/2010/main" val="390442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2C8B4A-364D-183D-106E-C27070ED68FD}"/>
              </a:ext>
            </a:extLst>
          </p:cNvPr>
          <p:cNvSpPr>
            <a:spLocks noGrp="1"/>
          </p:cNvSpPr>
          <p:nvPr>
            <p:ph idx="1"/>
          </p:nvPr>
        </p:nvSpPr>
        <p:spPr/>
        <p:txBody>
          <a:bodyPr>
            <a:normAutofit/>
          </a:bodyPr>
          <a:lstStyle/>
          <a:p>
            <a:r>
              <a:rPr lang="fa-IR" sz="3200" dirty="0"/>
              <a:t>درمان اختصاصی برای تب دنگی وجود ندارد.</a:t>
            </a:r>
          </a:p>
          <a:p>
            <a:r>
              <a:rPr lang="fa-IR" sz="3200" dirty="0"/>
              <a:t>تجویز آنتی بیوتیک مفید نیست.</a:t>
            </a:r>
          </a:p>
          <a:p>
            <a:r>
              <a:rPr lang="fa-IR" sz="3200" dirty="0"/>
              <a:t>تجویز کورتون مجاز نیست.</a:t>
            </a:r>
          </a:p>
          <a:p>
            <a:pPr algn="just"/>
            <a:r>
              <a:rPr lang="fa-IR" sz="3200" dirty="0"/>
              <a:t>تجویز آسپیرین و</a:t>
            </a:r>
            <a:r>
              <a:rPr lang="en-US" sz="3200" dirty="0"/>
              <a:t>NSAID </a:t>
            </a:r>
            <a:r>
              <a:rPr lang="fa-IR" sz="3200" dirty="0"/>
              <a:t> مجاز نیست.</a:t>
            </a:r>
          </a:p>
          <a:p>
            <a:pPr algn="just"/>
            <a:r>
              <a:rPr lang="fa-IR" sz="3200" dirty="0"/>
              <a:t>تسکین بدن درد و تب با استامینوفن انجام شود.</a:t>
            </a:r>
          </a:p>
          <a:p>
            <a:pPr algn="just"/>
            <a:r>
              <a:rPr lang="fa-IR" sz="3200" dirty="0"/>
              <a:t>توصیه به استراحت و مصرف مایعات مفید است..</a:t>
            </a:r>
          </a:p>
          <a:p>
            <a:pPr algn="just"/>
            <a:r>
              <a:rPr lang="fa-IR" sz="3200" dirty="0"/>
              <a:t>در صورت بروز علائم خطر ارجاع به بیمارستان ضروری است.</a:t>
            </a:r>
            <a:endParaRPr lang="en-US" sz="3200" dirty="0"/>
          </a:p>
        </p:txBody>
      </p:sp>
      <p:sp>
        <p:nvSpPr>
          <p:cNvPr id="4" name="Title 3">
            <a:extLst>
              <a:ext uri="{FF2B5EF4-FFF2-40B4-BE49-F238E27FC236}">
                <a16:creationId xmlns:a16="http://schemas.microsoft.com/office/drawing/2014/main" id="{6EA05A24-87EF-1C2F-19AA-A0F143F94DCB}"/>
              </a:ext>
            </a:extLst>
          </p:cNvPr>
          <p:cNvSpPr>
            <a:spLocks noGrp="1"/>
          </p:cNvSpPr>
          <p:nvPr>
            <p:ph type="title"/>
          </p:nvPr>
        </p:nvSpPr>
        <p:spPr/>
        <p:txBody>
          <a:bodyPr/>
          <a:lstStyle/>
          <a:p>
            <a:r>
              <a:rPr lang="fa-IR" dirty="0"/>
              <a:t>نکات درمانی</a:t>
            </a:r>
            <a:endParaRPr lang="en-US" dirty="0"/>
          </a:p>
        </p:txBody>
      </p:sp>
    </p:spTree>
    <p:extLst>
      <p:ext uri="{BB962C8B-B14F-4D97-AF65-F5344CB8AC3E}">
        <p14:creationId xmlns:p14="http://schemas.microsoft.com/office/powerpoint/2010/main" val="2392474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EBD88-05D0-09C5-EE34-6D74A5149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354" y="83127"/>
            <a:ext cx="8289580" cy="6774873"/>
          </a:xfrm>
          <a:prstGeom prst="rect">
            <a:avLst/>
          </a:prstGeom>
        </p:spPr>
      </p:pic>
    </p:spTree>
    <p:extLst>
      <p:ext uri="{BB962C8B-B14F-4D97-AF65-F5344CB8AC3E}">
        <p14:creationId xmlns:p14="http://schemas.microsoft.com/office/powerpoint/2010/main" val="3100943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r>
              <a:rPr lang="fa-IR" sz="3600" dirty="0">
                <a:cs typeface="+mj-cs"/>
              </a:rPr>
              <a:t>وضعیت فراوانی بیماریهای منتقله از پشه آئدس در کشور</a:t>
            </a:r>
            <a:endParaRPr lang="en-US" sz="3600" dirty="0">
              <a:cs typeface="+mj-cs"/>
            </a:endParaRPr>
          </a:p>
        </p:txBody>
      </p:sp>
      <p:sp>
        <p:nvSpPr>
          <p:cNvPr id="5" name="Title 1"/>
          <p:cNvSpPr txBox="1"/>
          <p:nvPr/>
        </p:nvSpPr>
        <p:spPr>
          <a:xfrm>
            <a:off x="2723835" y="1669002"/>
            <a:ext cx="5476859" cy="121867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ts val="1500"/>
              </a:lnSpc>
              <a:spcBef>
                <a:spcPct val="0"/>
              </a:spcBef>
              <a:spcAft>
                <a:spcPts val="0"/>
              </a:spcAft>
              <a:buClrTx/>
              <a:buSzTx/>
              <a:buFontTx/>
              <a:buNone/>
            </a:pPr>
            <a:r>
              <a:rPr kumimoji="0" lang="fa-IR" sz="2000" b="1" i="0" u="none" strike="noStrike" kern="1200" cap="none" spc="0" normalizeH="0" baseline="0" noProof="0" dirty="0">
                <a:ln>
                  <a:noFill/>
                </a:ln>
                <a:solidFill>
                  <a:srgbClr val="FF0000"/>
                </a:solidFill>
                <a:effectLst/>
                <a:uLnTx/>
                <a:uFillTx/>
                <a:latin typeface="Calibri Light"/>
                <a:ea typeface="+mj-ea"/>
                <a:cs typeface="+mn-cs"/>
              </a:rPr>
              <a:t>تعداد موارد مثبت (وارده از خارج کشور)</a:t>
            </a:r>
          </a:p>
          <a:p>
            <a:pPr marL="0" marR="0" lvl="0" indent="0" algn="ctr" defTabSz="914400" rtl="1" eaLnBrk="1" fontAlgn="auto" latinLnBrk="0" hangingPunct="1">
              <a:lnSpc>
                <a:spcPts val="1500"/>
              </a:lnSpc>
              <a:spcBef>
                <a:spcPct val="0"/>
              </a:spcBef>
              <a:spcAft>
                <a:spcPts val="0"/>
              </a:spcAft>
              <a:buClrTx/>
              <a:buSzTx/>
              <a:buFontTx/>
              <a:buNone/>
            </a:pPr>
            <a:endParaRPr kumimoji="0" lang="fa-IR" sz="2000" b="1" i="0" u="none" strike="noStrike" kern="1200" cap="none" spc="0" normalizeH="0" baseline="0" noProof="0" dirty="0">
              <a:ln>
                <a:noFill/>
              </a:ln>
              <a:solidFill>
                <a:schemeClr val="tx1"/>
              </a:solidFill>
              <a:effectLst/>
              <a:uLnTx/>
              <a:uFillTx/>
              <a:latin typeface="Calibri Light"/>
              <a:ea typeface="+mj-ea"/>
              <a:cs typeface="+mn-cs"/>
            </a:endParaRPr>
          </a:p>
          <a:p>
            <a:pPr marL="0" marR="0" lvl="0" indent="0" algn="ctr" defTabSz="914400" rtl="1" eaLnBrk="1" fontAlgn="auto" latinLnBrk="0" hangingPunct="1">
              <a:lnSpc>
                <a:spcPts val="1500"/>
              </a:lnSpc>
              <a:spcBef>
                <a:spcPct val="0"/>
              </a:spcBef>
              <a:spcAft>
                <a:spcPts val="0"/>
              </a:spcAft>
              <a:buClrTx/>
              <a:buSzTx/>
              <a:buFontTx/>
              <a:buNone/>
            </a:pPr>
            <a:r>
              <a:rPr kumimoji="0" lang="fa-IR" sz="2000" b="1" i="0" u="none" strike="noStrike" kern="1200" cap="none" spc="0" normalizeH="0" baseline="0" noProof="0" dirty="0">
                <a:ln>
                  <a:noFill/>
                </a:ln>
                <a:solidFill>
                  <a:schemeClr val="tx1"/>
                </a:solidFill>
                <a:effectLst/>
                <a:uLnTx/>
                <a:uFillTx/>
                <a:latin typeface="Calibri Light"/>
                <a:ea typeface="+mj-ea"/>
                <a:cs typeface="+mn-cs"/>
              </a:rPr>
              <a:t>از سال 1395 تا</a:t>
            </a:r>
            <a:r>
              <a:rPr kumimoji="0" lang="fa-IR" sz="2000" b="1" i="0" u="none" strike="noStrike" kern="1200" cap="none" spc="0" normalizeH="0" noProof="0" dirty="0">
                <a:ln>
                  <a:noFill/>
                </a:ln>
                <a:solidFill>
                  <a:schemeClr val="tx1"/>
                </a:solidFill>
                <a:effectLst/>
                <a:uLnTx/>
                <a:uFillTx/>
                <a:latin typeface="Calibri Light"/>
                <a:ea typeface="+mj-ea"/>
                <a:cs typeface="+mn-cs"/>
              </a:rPr>
              <a:t> 26</a:t>
            </a:r>
            <a:r>
              <a:rPr kumimoji="0" lang="fa-IR" sz="2000" b="1" i="0" u="none" strike="noStrike" kern="1200" cap="none" spc="0" normalizeH="0" baseline="0" noProof="0" dirty="0">
                <a:ln>
                  <a:noFill/>
                </a:ln>
                <a:solidFill>
                  <a:schemeClr val="tx1"/>
                </a:solidFill>
                <a:effectLst/>
                <a:uLnTx/>
                <a:uFillTx/>
                <a:latin typeface="Calibri Light"/>
                <a:ea typeface="+mj-ea"/>
                <a:cs typeface="+mn-cs"/>
              </a:rPr>
              <a:t> اردیبهشت 1403(اردیبهشت</a:t>
            </a:r>
            <a:r>
              <a:rPr kumimoji="0" lang="fa-IR" sz="2000" b="1" i="0" u="none" strike="noStrike" kern="1200" cap="none" spc="0" normalizeH="0" noProof="0" dirty="0">
                <a:ln>
                  <a:noFill/>
                </a:ln>
                <a:solidFill>
                  <a:schemeClr val="tx1"/>
                </a:solidFill>
                <a:effectLst/>
                <a:uLnTx/>
                <a:uFillTx/>
                <a:latin typeface="Calibri Light"/>
                <a:ea typeface="+mj-ea"/>
                <a:cs typeface="+mn-cs"/>
              </a:rPr>
              <a:t> </a:t>
            </a:r>
            <a:r>
              <a:rPr kumimoji="0" lang="fa-IR" sz="2000" b="1" i="0" u="none" strike="noStrike" kern="1200" cap="none" spc="0" normalizeH="0" baseline="0" noProof="0" dirty="0">
                <a:ln>
                  <a:noFill/>
                </a:ln>
                <a:solidFill>
                  <a:schemeClr val="tx1"/>
                </a:solidFill>
                <a:effectLst/>
                <a:uLnTx/>
                <a:uFillTx/>
                <a:latin typeface="Calibri Light"/>
                <a:ea typeface="+mj-ea"/>
                <a:cs typeface="+mn-cs"/>
              </a:rPr>
              <a:t>ماه)</a:t>
            </a:r>
          </a:p>
          <a:p>
            <a:pPr marL="0" marR="0" lvl="0" indent="0" algn="ctr" defTabSz="914400" rtl="1" eaLnBrk="1" fontAlgn="auto" latinLnBrk="0" hangingPunct="1">
              <a:lnSpc>
                <a:spcPts val="1500"/>
              </a:lnSpc>
              <a:spcBef>
                <a:spcPct val="0"/>
              </a:spcBef>
              <a:spcAft>
                <a:spcPts val="0"/>
              </a:spcAft>
              <a:buClrTx/>
              <a:buSzTx/>
              <a:buFontTx/>
              <a:buNone/>
            </a:pPr>
            <a:endParaRPr kumimoji="0" lang="fa-IR" sz="2000" b="1" i="0" u="none" strike="noStrike" kern="1200" cap="none" spc="0" normalizeH="0" baseline="0" noProof="0" dirty="0">
              <a:ln>
                <a:noFill/>
              </a:ln>
              <a:solidFill>
                <a:srgbClr val="FF0000"/>
              </a:solidFill>
              <a:effectLst/>
              <a:uLnTx/>
              <a:uFillTx/>
              <a:latin typeface="Calibri Light"/>
              <a:ea typeface="+mj-ea"/>
              <a:cs typeface="+mn-cs"/>
            </a:endParaRPr>
          </a:p>
          <a:p>
            <a:pPr marL="0" marR="0" lvl="0" indent="0" algn="ctr" defTabSz="914400" rtl="1" eaLnBrk="1" fontAlgn="auto" latinLnBrk="0" hangingPunct="1">
              <a:lnSpc>
                <a:spcPts val="1500"/>
              </a:lnSpc>
              <a:spcBef>
                <a:spcPct val="0"/>
              </a:spcBef>
              <a:spcAft>
                <a:spcPts val="0"/>
              </a:spcAft>
              <a:buClrTx/>
              <a:buSzTx/>
              <a:buFontTx/>
              <a:buNone/>
            </a:pPr>
            <a:r>
              <a:rPr kumimoji="0" lang="fa-IR" sz="2000" b="1" i="0" u="none" strike="noStrike" kern="1200" cap="none" spc="0" normalizeH="0" baseline="0" noProof="0" dirty="0">
                <a:ln>
                  <a:noFill/>
                </a:ln>
                <a:solidFill>
                  <a:srgbClr val="FF0000"/>
                </a:solidFill>
                <a:effectLst/>
                <a:uLnTx/>
                <a:uFillTx/>
                <a:latin typeface="Calibri Light"/>
                <a:ea typeface="+mj-ea"/>
                <a:cs typeface="+mn-cs"/>
              </a:rPr>
              <a:t>بیماری دانگ: </a:t>
            </a:r>
            <a:r>
              <a:rPr kumimoji="0" lang="fa-IR" sz="2000" b="1" i="0" u="none" strike="noStrike" kern="1200" cap="none" spc="0" normalizeH="0" baseline="0" noProof="0" dirty="0">
                <a:ln>
                  <a:noFill/>
                </a:ln>
                <a:solidFill>
                  <a:srgbClr val="000000"/>
                </a:solidFill>
                <a:effectLst/>
                <a:uLnTx/>
                <a:uFillTx/>
                <a:latin typeface="Calibri Light"/>
                <a:ea typeface="+mj-ea"/>
                <a:cs typeface="+mn-cs"/>
              </a:rPr>
              <a:t>75 مورد</a:t>
            </a:r>
            <a:r>
              <a:rPr kumimoji="0" lang="fa-IR" sz="2000" b="1" i="0" u="none" strike="noStrike" kern="1200" cap="none" spc="0" normalizeH="0" baseline="0" noProof="0" dirty="0">
                <a:ln>
                  <a:noFill/>
                </a:ln>
                <a:solidFill>
                  <a:srgbClr val="FF0000"/>
                </a:solidFill>
                <a:effectLst/>
                <a:uLnTx/>
                <a:uFillTx/>
                <a:latin typeface="Calibri Light" panose="020F0302020204030204"/>
                <a:ea typeface="+mj-ea"/>
                <a:cs typeface="+mn-cs"/>
              </a:rPr>
              <a:t>، چیکونگونیا:</a:t>
            </a:r>
            <a:r>
              <a:rPr kumimoji="0" lang="fa-IR" sz="2400" b="1" i="0" u="none" strike="noStrike" kern="1200" cap="none" spc="0" normalizeH="0" baseline="0" noProof="0" dirty="0">
                <a:ln>
                  <a:noFill/>
                </a:ln>
                <a:solidFill>
                  <a:srgbClr val="FF0000"/>
                </a:solidFill>
                <a:effectLst/>
                <a:uLnTx/>
                <a:uFillTx/>
                <a:latin typeface="Calibri Light" panose="020F0302020204030204"/>
                <a:ea typeface="+mj-ea"/>
                <a:cs typeface="+mn-cs"/>
              </a:rPr>
              <a:t> </a:t>
            </a:r>
            <a:r>
              <a:rPr kumimoji="0" lang="fa-IR" sz="2000" b="1" i="0" u="none" strike="noStrike" kern="1200" cap="none" spc="0" normalizeH="0" baseline="0" noProof="0" dirty="0">
                <a:ln>
                  <a:noFill/>
                </a:ln>
                <a:solidFill>
                  <a:srgbClr val="000000"/>
                </a:solidFill>
                <a:effectLst/>
                <a:uLnTx/>
                <a:uFillTx/>
                <a:latin typeface="Calibri Light"/>
                <a:ea typeface="+mj-ea"/>
                <a:cs typeface="+mn-cs"/>
              </a:rPr>
              <a:t>54 مورد</a:t>
            </a:r>
            <a:r>
              <a:rPr kumimoji="0" lang="fa-IR" sz="2000" b="1" i="0" u="none" strike="noStrike" kern="1200" cap="none" spc="0" normalizeH="0" baseline="0" noProof="0" dirty="0">
                <a:ln>
                  <a:noFill/>
                </a:ln>
                <a:solidFill>
                  <a:srgbClr val="FF0000"/>
                </a:solidFill>
                <a:effectLst/>
                <a:uLnTx/>
                <a:uFillTx/>
                <a:latin typeface="Calibri Light" panose="020F0302020204030204"/>
                <a:ea typeface="+mj-ea"/>
                <a:cs typeface="+mn-cs"/>
              </a:rPr>
              <a:t>، زیکا: </a:t>
            </a:r>
            <a:r>
              <a:rPr kumimoji="0" lang="fa-IR" sz="2000" b="1" i="0" u="none" strike="noStrike" kern="1200" cap="none" spc="0" normalizeH="0" baseline="0" noProof="0" dirty="0">
                <a:ln>
                  <a:noFill/>
                </a:ln>
                <a:solidFill>
                  <a:srgbClr val="000000"/>
                </a:solidFill>
                <a:effectLst/>
                <a:uLnTx/>
                <a:uFillTx/>
                <a:latin typeface="Calibri Light"/>
                <a:ea typeface="+mj-ea"/>
                <a:cs typeface="+mn-cs"/>
              </a:rPr>
              <a:t>صفر</a:t>
            </a:r>
            <a:r>
              <a:rPr kumimoji="0" lang="fa-IR" sz="2400" b="1" i="0" u="none" strike="noStrike" kern="1200" cap="none" spc="0" normalizeH="0" baseline="0" noProof="0" dirty="0">
                <a:ln>
                  <a:noFill/>
                </a:ln>
                <a:solidFill>
                  <a:srgbClr val="FF0000"/>
                </a:solidFill>
                <a:effectLst/>
                <a:uLnTx/>
                <a:uFillTx/>
                <a:latin typeface="Calibri Light" panose="020F0302020204030204"/>
                <a:ea typeface="+mj-ea"/>
                <a:cs typeface="+mn-cs"/>
              </a:rPr>
              <a:t> </a:t>
            </a:r>
            <a:endParaRPr kumimoji="0" lang="en-US" sz="2400" b="1" i="0" u="none" strike="noStrike" kern="1200" cap="none" spc="0" normalizeH="0" baseline="0" noProof="0" dirty="0">
              <a:ln>
                <a:noFill/>
              </a:ln>
              <a:solidFill>
                <a:srgbClr val="FF0000"/>
              </a:solidFill>
              <a:effectLst/>
              <a:uLnTx/>
              <a:uFillTx/>
              <a:latin typeface="Calibri Light"/>
              <a:ea typeface="+mj-ea"/>
              <a:cs typeface="+mn-cs"/>
            </a:endParaRPr>
          </a:p>
        </p:txBody>
      </p:sp>
      <p:sp>
        <p:nvSpPr>
          <p:cNvPr id="9" name="Title 1"/>
          <p:cNvSpPr txBox="1"/>
          <p:nvPr/>
        </p:nvSpPr>
        <p:spPr>
          <a:xfrm>
            <a:off x="2723835" y="3184158"/>
            <a:ext cx="5476859" cy="106963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ct val="90000"/>
              </a:lnSpc>
              <a:spcBef>
                <a:spcPct val="0"/>
              </a:spcBef>
              <a:spcAft>
                <a:spcPts val="0"/>
              </a:spcAft>
              <a:buClrTx/>
              <a:buSzTx/>
              <a:buFontTx/>
              <a:buNone/>
            </a:pPr>
            <a:r>
              <a:rPr kumimoji="0" lang="fa-IR" sz="2400" b="1" i="0" u="none" strike="noStrike" kern="1200" cap="none" spc="0" normalizeH="0" baseline="0" noProof="0" dirty="0">
                <a:ln>
                  <a:noFill/>
                </a:ln>
                <a:solidFill>
                  <a:srgbClr val="000000"/>
                </a:solidFill>
                <a:effectLst/>
                <a:uLnTx/>
                <a:uFillTx/>
                <a:latin typeface="Calibri Light"/>
                <a:cs typeface="+mn-cs"/>
              </a:rPr>
              <a:t>از ابتدای سال جاری تا</a:t>
            </a:r>
            <a:r>
              <a:rPr kumimoji="0" lang="fa-IR" sz="2400" b="1" i="0" u="none" strike="noStrike" kern="1200" cap="none" spc="0" normalizeH="0" noProof="0" dirty="0">
                <a:ln>
                  <a:noFill/>
                </a:ln>
                <a:solidFill>
                  <a:srgbClr val="000000"/>
                </a:solidFill>
                <a:effectLst/>
                <a:uLnTx/>
                <a:uFillTx/>
                <a:latin typeface="Calibri Light"/>
                <a:cs typeface="+mn-cs"/>
              </a:rPr>
              <a:t> 16 تیرماه:</a:t>
            </a:r>
            <a:r>
              <a:rPr kumimoji="0" lang="fa-IR" sz="2400" b="1" i="0" u="none" strike="noStrike" kern="1200" cap="none" spc="0" normalizeH="0" baseline="0" noProof="0" dirty="0">
                <a:ln>
                  <a:noFill/>
                </a:ln>
                <a:solidFill>
                  <a:srgbClr val="000000"/>
                </a:solidFill>
                <a:effectLst/>
                <a:uLnTx/>
                <a:uFillTx/>
                <a:latin typeface="Calibri Light"/>
                <a:cs typeface="+mn-cs"/>
              </a:rPr>
              <a:t> </a:t>
            </a:r>
            <a:r>
              <a:rPr lang="fa-IR" sz="2400" dirty="0">
                <a:solidFill>
                  <a:srgbClr val="FF0000"/>
                </a:solidFill>
                <a:latin typeface="Calibri Light"/>
                <a:cs typeface="+mn-cs"/>
              </a:rPr>
              <a:t>146</a:t>
            </a:r>
            <a:r>
              <a:rPr kumimoji="0" lang="fa-IR" sz="2400" b="1" i="0" u="none" strike="noStrike" kern="1200" cap="none" spc="0" normalizeH="0" baseline="0" noProof="0" dirty="0">
                <a:ln>
                  <a:noFill/>
                </a:ln>
                <a:solidFill>
                  <a:srgbClr val="000000"/>
                </a:solidFill>
                <a:effectLst/>
                <a:uLnTx/>
                <a:uFillTx/>
                <a:latin typeface="Calibri Light"/>
                <a:cs typeface="+mn-cs"/>
              </a:rPr>
              <a:t> مورد تایید شده تب دانگ (</a:t>
            </a:r>
            <a:r>
              <a:rPr kumimoji="0" lang="fa-IR" sz="2400" b="1" i="0" u="none" strike="noStrike" kern="1200" cap="none" spc="0" normalizeH="0" baseline="0" noProof="0" dirty="0">
                <a:ln>
                  <a:noFill/>
                </a:ln>
                <a:solidFill>
                  <a:srgbClr val="FF0000"/>
                </a:solidFill>
                <a:effectLst/>
                <a:uLnTx/>
                <a:uFillTx/>
                <a:latin typeface="Calibri Light"/>
                <a:cs typeface="+mn-cs"/>
              </a:rPr>
              <a:t>اکثرا</a:t>
            </a:r>
            <a:r>
              <a:rPr kumimoji="0" lang="fa-IR" sz="2400" b="1" i="0" u="none" strike="noStrike" kern="1200" cap="none" spc="0" normalizeH="0" baseline="0" noProof="0" dirty="0">
                <a:ln>
                  <a:noFill/>
                </a:ln>
                <a:solidFill>
                  <a:srgbClr val="000000"/>
                </a:solidFill>
                <a:effectLst/>
                <a:uLnTx/>
                <a:uFillTx/>
                <a:latin typeface="Calibri Light"/>
                <a:cs typeface="+mn-cs"/>
              </a:rPr>
              <a:t> وارده </a:t>
            </a:r>
            <a:r>
              <a:rPr kumimoji="0" lang="fa-IR" sz="2400" b="1" i="0" u="none" strike="noStrike" kern="1200" cap="none" spc="0" normalizeH="0" noProof="0" dirty="0">
                <a:ln>
                  <a:noFill/>
                </a:ln>
                <a:solidFill>
                  <a:srgbClr val="000000"/>
                </a:solidFill>
                <a:effectLst/>
                <a:uLnTx/>
                <a:uFillTx/>
                <a:latin typeface="Calibri Light"/>
                <a:cs typeface="+mn-cs"/>
              </a:rPr>
              <a:t>از امارات</a:t>
            </a:r>
            <a:r>
              <a:rPr kumimoji="0" lang="fa-IR" sz="2400" b="1" i="0" u="none" strike="noStrike" kern="1200" cap="none" spc="0" normalizeH="0" baseline="0" noProof="0" dirty="0">
                <a:ln>
                  <a:noFill/>
                </a:ln>
                <a:solidFill>
                  <a:srgbClr val="000000"/>
                </a:solidFill>
                <a:effectLst/>
                <a:uLnTx/>
                <a:uFillTx/>
                <a:latin typeface="Calibri Light"/>
                <a:cs typeface="+mn-cs"/>
              </a:rPr>
              <a:t>، </a:t>
            </a:r>
            <a:r>
              <a:rPr kumimoji="0" lang="fa-IR" sz="2400" b="1" i="0" u="none" strike="noStrike" kern="1200" cap="none" spc="0" normalizeH="0" baseline="0" noProof="0" dirty="0">
                <a:ln>
                  <a:noFill/>
                </a:ln>
                <a:solidFill>
                  <a:srgbClr val="FF0000"/>
                </a:solidFill>
                <a:effectLst/>
                <a:uLnTx/>
                <a:uFillTx/>
                <a:latin typeface="Calibri Light"/>
                <a:cs typeface="+mn-cs"/>
              </a:rPr>
              <a:t>1 </a:t>
            </a:r>
            <a:r>
              <a:rPr kumimoji="0" lang="fa-IR" sz="2400" b="1" i="0" u="none" strike="noStrike" kern="1200" cap="none" spc="0" normalizeH="0" baseline="0" noProof="0" dirty="0">
                <a:ln>
                  <a:noFill/>
                </a:ln>
                <a:solidFill>
                  <a:srgbClr val="000000"/>
                </a:solidFill>
                <a:effectLst/>
                <a:uLnTx/>
                <a:uFillTx/>
                <a:latin typeface="Calibri Light"/>
                <a:cs typeface="+mn-cs"/>
              </a:rPr>
              <a:t>مورد پاکستان،</a:t>
            </a:r>
            <a:r>
              <a:rPr kumimoji="0" lang="fa-IR" sz="2400" b="1" i="0" u="none" strike="noStrike" kern="1200" cap="none" spc="0" normalizeH="0" noProof="0" dirty="0">
                <a:ln>
                  <a:noFill/>
                </a:ln>
                <a:solidFill>
                  <a:srgbClr val="000000"/>
                </a:solidFill>
                <a:effectLst/>
                <a:uLnTx/>
                <a:uFillTx/>
                <a:latin typeface="Calibri Light"/>
                <a:cs typeface="+mn-cs"/>
              </a:rPr>
              <a:t> </a:t>
            </a:r>
            <a:r>
              <a:rPr kumimoji="0" lang="fa-IR" sz="2400" b="1" i="0" u="none" strike="noStrike" kern="1200" cap="none" spc="0" normalizeH="0" noProof="0" dirty="0">
                <a:ln>
                  <a:noFill/>
                </a:ln>
                <a:solidFill>
                  <a:srgbClr val="FF0000"/>
                </a:solidFill>
                <a:effectLst/>
                <a:uLnTx/>
                <a:uFillTx/>
                <a:latin typeface="Calibri Light"/>
                <a:cs typeface="+mn-cs"/>
              </a:rPr>
              <a:t>1 </a:t>
            </a:r>
            <a:r>
              <a:rPr kumimoji="0" lang="fa-IR" sz="2400" b="1" i="0" u="none" strike="noStrike" kern="1200" cap="none" spc="0" normalizeH="0" noProof="0" dirty="0">
                <a:ln>
                  <a:noFill/>
                </a:ln>
                <a:solidFill>
                  <a:srgbClr val="000000"/>
                </a:solidFill>
                <a:effectLst/>
                <a:uLnTx/>
                <a:uFillTx/>
                <a:latin typeface="Calibri Light"/>
                <a:cs typeface="+mn-cs"/>
              </a:rPr>
              <a:t>مورد بنین</a:t>
            </a:r>
            <a:r>
              <a:rPr kumimoji="0" lang="fa-IR" sz="2400" b="1" i="0" u="none" strike="noStrike" kern="1200" cap="none" spc="0" normalizeH="0" baseline="0" noProof="0" dirty="0">
                <a:ln>
                  <a:noFill/>
                </a:ln>
                <a:solidFill>
                  <a:srgbClr val="000000"/>
                </a:solidFill>
                <a:effectLst/>
                <a:uLnTx/>
                <a:uFillTx/>
                <a:latin typeface="Calibri Light"/>
                <a:cs typeface="+mn-cs"/>
              </a:rPr>
              <a:t> و </a:t>
            </a:r>
            <a:r>
              <a:rPr kumimoji="0" lang="fa-IR" sz="2400" b="1" i="0" u="none" strike="noStrike" kern="1200" cap="none" spc="0" normalizeH="0" baseline="0" noProof="0" dirty="0">
                <a:ln>
                  <a:noFill/>
                </a:ln>
                <a:solidFill>
                  <a:srgbClr val="FF0000"/>
                </a:solidFill>
                <a:effectLst/>
                <a:uLnTx/>
                <a:uFillTx/>
                <a:latin typeface="Calibri Light"/>
                <a:cs typeface="+mn-cs"/>
              </a:rPr>
              <a:t>1</a:t>
            </a:r>
            <a:r>
              <a:rPr kumimoji="0" lang="fa-IR" sz="2400" b="1" i="0" u="none" strike="noStrike" kern="1200" cap="none" spc="0" normalizeH="0" baseline="0" noProof="0" dirty="0">
                <a:ln>
                  <a:noFill/>
                </a:ln>
                <a:solidFill>
                  <a:srgbClr val="000000"/>
                </a:solidFill>
                <a:effectLst/>
                <a:uLnTx/>
                <a:uFillTx/>
                <a:latin typeface="Calibri Light"/>
                <a:cs typeface="+mn-cs"/>
              </a:rPr>
              <a:t> مورد</a:t>
            </a:r>
            <a:r>
              <a:rPr kumimoji="0" lang="fa-IR" sz="2400" b="1" i="0" u="none" strike="noStrike" kern="1200" cap="none" spc="0" normalizeH="0" noProof="0" dirty="0">
                <a:ln>
                  <a:noFill/>
                </a:ln>
                <a:solidFill>
                  <a:srgbClr val="000000"/>
                </a:solidFill>
                <a:effectLst/>
                <a:uLnTx/>
                <a:uFillTx/>
                <a:latin typeface="Calibri Light"/>
                <a:cs typeface="+mn-cs"/>
              </a:rPr>
              <a:t> عمان</a:t>
            </a:r>
            <a:r>
              <a:rPr kumimoji="0" lang="fa-IR" sz="2400" b="1" i="0" u="none" strike="noStrike" kern="1200" cap="none" spc="0" normalizeH="0" baseline="0" noProof="0" dirty="0">
                <a:ln>
                  <a:noFill/>
                </a:ln>
                <a:solidFill>
                  <a:srgbClr val="000000"/>
                </a:solidFill>
                <a:effectLst/>
                <a:uLnTx/>
                <a:uFillTx/>
                <a:latin typeface="Calibri Light"/>
                <a:cs typeface="+mn-cs"/>
              </a:rPr>
              <a:t>)</a:t>
            </a:r>
            <a:endParaRPr kumimoji="0" lang="en-US" sz="2400" b="1" i="0" u="none" strike="noStrike" kern="1200" cap="none" spc="0" normalizeH="0" baseline="0" noProof="0" dirty="0">
              <a:ln>
                <a:noFill/>
              </a:ln>
              <a:solidFill>
                <a:srgbClr val="000000"/>
              </a:solidFill>
              <a:effectLst/>
              <a:uLnTx/>
              <a:uFillTx/>
              <a:latin typeface="Calibri Light"/>
              <a:cs typeface="+mn-cs"/>
            </a:endParaRPr>
          </a:p>
        </p:txBody>
      </p:sp>
      <p:sp>
        <p:nvSpPr>
          <p:cNvPr id="7" name="Title 1"/>
          <p:cNvSpPr txBox="1"/>
          <p:nvPr/>
        </p:nvSpPr>
        <p:spPr>
          <a:xfrm>
            <a:off x="2704931" y="4625925"/>
            <a:ext cx="5476859" cy="1245094"/>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1" eaLnBrk="1" latinLnBrk="0" hangingPunct="1">
              <a:lnSpc>
                <a:spcPct val="90000"/>
              </a:lnSpc>
              <a:spcBef>
                <a:spcPct val="0"/>
              </a:spcBef>
              <a:buNone/>
              <a:defRPr sz="4400" b="1" kern="1200">
                <a:solidFill>
                  <a:schemeClr val="bg1"/>
                </a:solidFill>
                <a:effectLst/>
                <a:latin typeface="+mj-lt"/>
                <a:ea typeface="+mj-ea"/>
                <a:cs typeface="B Nazanin" panose="00000400000000000000" pitchFamily="2" charset="-78"/>
              </a:defRPr>
            </a:lvl1pPr>
          </a:lstStyle>
          <a:p>
            <a:pPr marL="0" marR="0" lvl="0" indent="0" algn="ctr" defTabSz="914400" rtl="1" eaLnBrk="1" fontAlgn="auto" latinLnBrk="0" hangingPunct="1">
              <a:lnSpc>
                <a:spcPct val="90000"/>
              </a:lnSpc>
              <a:spcBef>
                <a:spcPct val="0"/>
              </a:spcBef>
              <a:spcAft>
                <a:spcPts val="0"/>
              </a:spcAft>
              <a:buClrTx/>
              <a:buSzTx/>
              <a:buFontTx/>
              <a:buNone/>
            </a:pPr>
            <a:r>
              <a:rPr lang="fa-IR" sz="2800" dirty="0">
                <a:solidFill>
                  <a:srgbClr val="FF0000"/>
                </a:solidFill>
                <a:latin typeface="Calibri Light"/>
                <a:cs typeface="+mn-cs"/>
              </a:rPr>
              <a:t>کشف </a:t>
            </a:r>
            <a:r>
              <a:rPr lang="fa-IR" sz="2800" dirty="0">
                <a:solidFill>
                  <a:schemeClr val="tx1"/>
                </a:solidFill>
                <a:latin typeface="Calibri Light"/>
                <a:cs typeface="+mn-cs"/>
              </a:rPr>
              <a:t>11</a:t>
            </a:r>
            <a:r>
              <a:rPr lang="fa-IR" sz="2800" dirty="0">
                <a:solidFill>
                  <a:srgbClr val="FF0000"/>
                </a:solidFill>
                <a:latin typeface="Calibri Light"/>
                <a:cs typeface="+mn-cs"/>
              </a:rPr>
              <a:t> مورد تب دانگ بدون سابقه سفر</a:t>
            </a:r>
          </a:p>
          <a:p>
            <a:pPr marL="0" marR="0" lvl="0" indent="0" algn="ctr" defTabSz="914400" rtl="1" eaLnBrk="1" fontAlgn="auto" latinLnBrk="0" hangingPunct="1">
              <a:lnSpc>
                <a:spcPct val="90000"/>
              </a:lnSpc>
              <a:spcBef>
                <a:spcPct val="0"/>
              </a:spcBef>
              <a:spcAft>
                <a:spcPts val="0"/>
              </a:spcAft>
              <a:buClrTx/>
              <a:buSzTx/>
              <a:buFontTx/>
              <a:buNone/>
            </a:pPr>
            <a:r>
              <a:rPr lang="fa-IR" sz="2800" dirty="0">
                <a:solidFill>
                  <a:srgbClr val="FF0000"/>
                </a:solidFill>
                <a:latin typeface="Calibri Light"/>
                <a:cs typeface="+mn-cs"/>
              </a:rPr>
              <a:t> در بندر لنگه استان هرمزگان </a:t>
            </a:r>
          </a:p>
          <a:p>
            <a:pPr marL="0" marR="0" lvl="0" indent="0" algn="ctr" defTabSz="914400" rtl="1" eaLnBrk="1" fontAlgn="auto" latinLnBrk="0" hangingPunct="1">
              <a:lnSpc>
                <a:spcPct val="90000"/>
              </a:lnSpc>
              <a:spcBef>
                <a:spcPct val="0"/>
              </a:spcBef>
              <a:spcAft>
                <a:spcPts val="0"/>
              </a:spcAft>
              <a:buClrTx/>
              <a:buSzTx/>
              <a:buFontTx/>
              <a:buNone/>
            </a:pPr>
            <a:r>
              <a:rPr kumimoji="0" lang="fa-IR" sz="2800" b="1" i="0" u="none" strike="noStrike" kern="1200" cap="none" spc="0" normalizeH="0" baseline="0" noProof="0" dirty="0">
                <a:ln>
                  <a:noFill/>
                </a:ln>
                <a:solidFill>
                  <a:srgbClr val="FF0000"/>
                </a:solidFill>
                <a:effectLst/>
                <a:uLnTx/>
                <a:uFillTx/>
                <a:latin typeface="Calibri Light"/>
                <a:cs typeface="+mn-cs"/>
              </a:rPr>
              <a:t>تایید انتقال محلی</a:t>
            </a:r>
            <a:r>
              <a:rPr kumimoji="0" lang="fa-IR" sz="2800" b="1" i="0" u="none" strike="noStrike" kern="1200" cap="none" spc="0" normalizeH="0" noProof="0" dirty="0">
                <a:ln>
                  <a:noFill/>
                </a:ln>
                <a:solidFill>
                  <a:srgbClr val="FF0000"/>
                </a:solidFill>
                <a:effectLst/>
                <a:uLnTx/>
                <a:uFillTx/>
                <a:latin typeface="Calibri Light"/>
                <a:cs typeface="+mn-cs"/>
              </a:rPr>
              <a:t> بیماری در کشور</a:t>
            </a:r>
            <a:endParaRPr kumimoji="0" lang="en-US" sz="2800" b="1" i="0" u="none" strike="noStrike" kern="1200" cap="none" spc="0" normalizeH="0" baseline="0" noProof="0" dirty="0">
              <a:ln>
                <a:noFill/>
              </a:ln>
              <a:solidFill>
                <a:srgbClr val="FF0000"/>
              </a:solidFill>
              <a:effectLst/>
              <a:uLnTx/>
              <a:uFillTx/>
              <a:latin typeface="Calibri Light"/>
              <a:cs typeface="+mn-cs"/>
            </a:endParaRPr>
          </a:p>
        </p:txBody>
      </p:sp>
    </p:spTree>
    <p:extLst>
      <p:ext uri="{BB962C8B-B14F-4D97-AF65-F5344CB8AC3E}">
        <p14:creationId xmlns:p14="http://schemas.microsoft.com/office/powerpoint/2010/main" val="92382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A823F48-B642-0E8D-E744-964249CEDAEB}"/>
              </a:ext>
            </a:extLst>
          </p:cNvPr>
          <p:cNvGraphicFramePr>
            <a:graphicFrameLocks noGrp="1"/>
          </p:cNvGraphicFramePr>
          <p:nvPr>
            <p:ph idx="1"/>
            <p:extLst>
              <p:ext uri="{D42A27DB-BD31-4B8C-83A1-F6EECF244321}">
                <p14:modId xmlns:p14="http://schemas.microsoft.com/office/powerpoint/2010/main" val="3928176165"/>
              </p:ext>
            </p:extLst>
          </p:nvPr>
        </p:nvGraphicFramePr>
        <p:xfrm>
          <a:off x="295275" y="1662113"/>
          <a:ext cx="11587163" cy="45497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1AD47109-71C8-9397-63C1-A6998D764330}"/>
              </a:ext>
            </a:extLst>
          </p:cNvPr>
          <p:cNvSpPr>
            <a:spLocks noGrp="1"/>
          </p:cNvSpPr>
          <p:nvPr>
            <p:ph type="title"/>
          </p:nvPr>
        </p:nvSpPr>
        <p:spPr/>
        <p:txBody>
          <a:bodyPr/>
          <a:lstStyle/>
          <a:p>
            <a:r>
              <a:rPr lang="fa-IR" dirty="0"/>
              <a:t>فراوانی تب دنگی از سال 1395 تا 16 تیر 1403</a:t>
            </a:r>
            <a:endParaRPr lang="en-US" dirty="0"/>
          </a:p>
        </p:txBody>
      </p:sp>
    </p:spTree>
    <p:extLst>
      <p:ext uri="{BB962C8B-B14F-4D97-AF65-F5344CB8AC3E}">
        <p14:creationId xmlns:p14="http://schemas.microsoft.com/office/powerpoint/2010/main" val="2796060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Content Placeholder 1"/>
          <p:cNvSpPr>
            <a:spLocks noGrp="1"/>
          </p:cNvSpPr>
          <p:nvPr>
            <p:ph idx="1"/>
          </p:nvPr>
        </p:nvSpPr>
        <p:spPr/>
        <p:txBody>
          <a:bodyPr/>
          <a:lstStyle/>
          <a:p>
            <a:endParaRPr lang="fa-IR" b="1" dirty="0">
              <a:solidFill>
                <a:schemeClr val="tx1">
                  <a:lumMod val="85000"/>
                  <a:lumOff val="15000"/>
                </a:schemeClr>
              </a:solidFill>
              <a:cs typeface="B Titr" panose="00000700000000000000" pitchFamily="2" charset="-78"/>
            </a:endParaRPr>
          </a:p>
          <a:p>
            <a:endParaRPr lang="en-US" dirty="0"/>
          </a:p>
        </p:txBody>
      </p:sp>
      <p:sp>
        <p:nvSpPr>
          <p:cNvPr id="1048684" name="Title 2"/>
          <p:cNvSpPr>
            <a:spLocks noGrp="1"/>
          </p:cNvSpPr>
          <p:nvPr>
            <p:ph type="title"/>
          </p:nvPr>
        </p:nvSpPr>
        <p:spPr>
          <a:xfrm>
            <a:off x="428715" y="90071"/>
            <a:ext cx="9922806" cy="1014460"/>
          </a:xfrm>
        </p:spPr>
        <p:txBody>
          <a:bodyPr anchor="b">
            <a:normAutofit fontScale="90000"/>
          </a:bodyPr>
          <a:lstStyle/>
          <a:p>
            <a:pPr rtl="1"/>
            <a:br>
              <a:rPr lang="fa-IR" altLang="en-US" sz="4000" dirty="0"/>
            </a:br>
            <a:r>
              <a:rPr lang="fa-IR" altLang="en-US" sz="4000" dirty="0"/>
              <a:t>وضعیت آلودگی کشور به </a:t>
            </a:r>
            <a:r>
              <a:rPr lang="fa-IR" altLang="en-US" sz="4000" dirty="0">
                <a:solidFill>
                  <a:srgbClr val="FF0000"/>
                </a:solidFill>
              </a:rPr>
              <a:t>پشه </a:t>
            </a:r>
            <a:r>
              <a:rPr lang="fa-IR" sz="4000" dirty="0">
                <a:solidFill>
                  <a:srgbClr val="FF0000"/>
                </a:solidFill>
              </a:rPr>
              <a:t>آئدس </a:t>
            </a:r>
            <a:r>
              <a:rPr lang="fa-IR" altLang="en-US" sz="4000" dirty="0"/>
              <a:t>در حال حاضر در کشور</a:t>
            </a:r>
            <a:endParaRPr lang="en-US" sz="4000" dirty="0"/>
          </a:p>
        </p:txBody>
      </p:sp>
      <p:sp>
        <p:nvSpPr>
          <p:cNvPr id="1048685" name="Content Placeholder 5"/>
          <p:cNvSpPr txBox="1"/>
          <p:nvPr/>
        </p:nvSpPr>
        <p:spPr>
          <a:xfrm>
            <a:off x="809897" y="1760561"/>
            <a:ext cx="11168841" cy="4351338"/>
          </a:xfrm>
          <a:prstGeom prst="rect">
            <a:avLst/>
          </a:prstGeom>
          <a:solidFill>
            <a:schemeClr val="bg2"/>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3413" marR="0" lvl="0" indent="-4572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B Nazanin" panose="00000400000000000000" pitchFamily="2" charset="-78"/>
            </a:endParaRPr>
          </a:p>
          <a:p>
            <a:pPr marL="633413" marR="0" lvl="0" indent="-457200" algn="r" defTabSz="914400" rtl="1" eaLnBrk="1" fontAlgn="auto" latinLnBrk="0" hangingPunct="1">
              <a:lnSpc>
                <a:spcPct val="90000"/>
              </a:lnSpc>
              <a:spcBef>
                <a:spcPts val="1000"/>
              </a:spcBef>
              <a:spcAft>
                <a:spcPts val="0"/>
              </a:spcAft>
              <a:buClrTx/>
              <a:buSzTx/>
              <a:tabLst/>
              <a:defRPr/>
            </a:pPr>
            <a:r>
              <a:rPr lang="fa-IR" sz="2600" b="1" dirty="0">
                <a:solidFill>
                  <a:srgbClr val="000000">
                    <a:lumMod val="85000"/>
                    <a:lumOff val="15000"/>
                  </a:srgbClr>
                </a:solidFill>
                <a:latin typeface="Calibri" panose="020F0502020204030204"/>
                <a:cs typeface="B Nazanin" panose="00000400000000000000" pitchFamily="2" charset="-78"/>
              </a:rPr>
              <a:t>چهار استان</a:t>
            </a:r>
          </a:p>
          <a:p>
            <a:pPr marL="633413" marR="0" lvl="0" indent="-457200" algn="r" defTabSz="914400" rtl="1" eaLnBrk="1" fontAlgn="auto" latinLnBrk="0" hangingPunct="1">
              <a:lnSpc>
                <a:spcPct val="90000"/>
              </a:lnSpc>
              <a:spcBef>
                <a:spcPts val="1000"/>
              </a:spcBef>
              <a:spcAft>
                <a:spcPts val="0"/>
              </a:spcAft>
              <a:buClrTx/>
              <a:buSzTx/>
              <a:tabLst/>
              <a:defRPr/>
            </a:pPr>
            <a:r>
              <a:rPr kumimoji="0" lang="fa-IR" sz="26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B Nazanin" panose="00000400000000000000" pitchFamily="2" charset="-78"/>
              </a:rPr>
              <a:t>هرمزگان (10 شهرستان)</a:t>
            </a:r>
          </a:p>
          <a:p>
            <a:pPr marL="633413" marR="0" lvl="0" indent="-457200" algn="r" defTabSz="914400" rtl="1" eaLnBrk="1" fontAlgn="auto" latinLnBrk="0" hangingPunct="1">
              <a:lnSpc>
                <a:spcPct val="90000"/>
              </a:lnSpc>
              <a:spcBef>
                <a:spcPts val="1000"/>
              </a:spcBef>
              <a:spcAft>
                <a:spcPts val="0"/>
              </a:spcAft>
              <a:buClrTx/>
              <a:buSzTx/>
              <a:tabLst/>
              <a:defRPr/>
            </a:pPr>
            <a:r>
              <a:rPr lang="fa-IR" sz="2600" b="1" dirty="0">
                <a:solidFill>
                  <a:srgbClr val="000000">
                    <a:lumMod val="85000"/>
                    <a:lumOff val="15000"/>
                  </a:srgbClr>
                </a:solidFill>
                <a:latin typeface="Calibri" panose="020F0502020204030204"/>
                <a:cs typeface="B Nazanin" panose="00000400000000000000" pitchFamily="2" charset="-78"/>
              </a:rPr>
              <a:t>گیلان (12 شهرستان)</a:t>
            </a:r>
          </a:p>
          <a:p>
            <a:pPr marL="633413" marR="0" lvl="0" indent="-457200" algn="r" defTabSz="914400" rtl="1" eaLnBrk="1" fontAlgn="auto" latinLnBrk="0" hangingPunct="1">
              <a:lnSpc>
                <a:spcPct val="90000"/>
              </a:lnSpc>
              <a:spcBef>
                <a:spcPts val="1000"/>
              </a:spcBef>
              <a:spcAft>
                <a:spcPts val="0"/>
              </a:spcAft>
              <a:buClrTx/>
              <a:buSzTx/>
              <a:tabLst/>
              <a:defRPr/>
            </a:pPr>
            <a:r>
              <a:rPr kumimoji="0" lang="fa-IR" sz="26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B Nazanin" panose="00000400000000000000" pitchFamily="2" charset="-78"/>
              </a:rPr>
              <a:t>سیستان و بلوچستان (2 شهرستان)</a:t>
            </a:r>
          </a:p>
          <a:p>
            <a:pPr marL="633413" marR="0" lvl="0" indent="-457200" algn="r" defTabSz="914400" rtl="1" eaLnBrk="1" fontAlgn="auto" latinLnBrk="0" hangingPunct="1">
              <a:lnSpc>
                <a:spcPct val="90000"/>
              </a:lnSpc>
              <a:spcBef>
                <a:spcPts val="1000"/>
              </a:spcBef>
              <a:spcAft>
                <a:spcPts val="0"/>
              </a:spcAft>
              <a:buClrTx/>
              <a:buSzTx/>
              <a:tabLst/>
              <a:defRPr/>
            </a:pPr>
            <a:r>
              <a:rPr lang="fa-IR" sz="2600" b="1" dirty="0">
                <a:solidFill>
                  <a:srgbClr val="000000">
                    <a:lumMod val="85000"/>
                    <a:lumOff val="15000"/>
                  </a:srgbClr>
                </a:solidFill>
                <a:latin typeface="Calibri" panose="020F0502020204030204"/>
                <a:cs typeface="B Nazanin" panose="00000400000000000000" pitchFamily="2" charset="-78"/>
              </a:rPr>
              <a:t>بوشهر (2 شهرستان)</a:t>
            </a:r>
          </a:p>
          <a:p>
            <a:pPr marL="633413" marR="0" lvl="0" indent="-457200" algn="r" defTabSz="914400" rtl="1" eaLnBrk="1" fontAlgn="auto" latinLnBrk="0" hangingPunct="1">
              <a:lnSpc>
                <a:spcPct val="90000"/>
              </a:lnSpc>
              <a:spcBef>
                <a:spcPts val="1000"/>
              </a:spcBef>
              <a:spcAft>
                <a:spcPts val="0"/>
              </a:spcAft>
              <a:buClrTx/>
              <a:buSzTx/>
              <a:tabLst/>
              <a:defRPr/>
            </a:pPr>
            <a:endParaRPr kumimoji="0" lang="fa-IR" sz="26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B Nazanin" panose="00000400000000000000" pitchFamily="2" charset="-78"/>
            </a:endParaRPr>
          </a:p>
          <a:p>
            <a:pPr marL="633413" marR="0" lvl="0" indent="-457200" algn="r" defTabSz="914400" rtl="1" eaLnBrk="1" fontAlgn="auto" latinLnBrk="0" hangingPunct="1">
              <a:lnSpc>
                <a:spcPct val="90000"/>
              </a:lnSpc>
              <a:spcBef>
                <a:spcPts val="1000"/>
              </a:spcBef>
              <a:spcAft>
                <a:spcPts val="0"/>
              </a:spcAft>
              <a:buClrTx/>
              <a:buSzTx/>
              <a:tabLst/>
              <a:defRPr/>
            </a:pPr>
            <a:r>
              <a:rPr lang="fa-IR" sz="2600" b="1" dirty="0">
                <a:solidFill>
                  <a:srgbClr val="000000">
                    <a:lumMod val="85000"/>
                    <a:lumOff val="15000"/>
                  </a:srgbClr>
                </a:solidFill>
                <a:latin typeface="Calibri" panose="020F0502020204030204"/>
                <a:cs typeface="B Nazanin" panose="00000400000000000000" pitchFamily="2" charset="-78"/>
              </a:rPr>
              <a:t>جمعا: 26 شهرستان</a:t>
            </a:r>
            <a:endParaRPr kumimoji="0" lang="en-US" sz="26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B Nazanin" panose="00000400000000000000" pitchFamily="2" charset="-78"/>
            </a:endParaRPr>
          </a:p>
        </p:txBody>
      </p:sp>
    </p:spTree>
    <p:extLst>
      <p:ext uri="{BB962C8B-B14F-4D97-AF65-F5344CB8AC3E}">
        <p14:creationId xmlns:p14="http://schemas.microsoft.com/office/powerpoint/2010/main" val="464563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FB0BA-69F0-4A77-10CD-25C42CAEEF51}"/>
              </a:ext>
            </a:extLst>
          </p:cNvPr>
          <p:cNvSpPr>
            <a:spLocks noGrp="1"/>
          </p:cNvSpPr>
          <p:nvPr>
            <p:ph sz="half" idx="2"/>
          </p:nvPr>
        </p:nvSpPr>
        <p:spPr/>
        <p:txBody>
          <a:bodyPr/>
          <a:lstStyle/>
          <a:p>
            <a:r>
              <a:rPr lang="fa-IR" sz="3200" b="1" dirty="0"/>
              <a:t>ناقلین</a:t>
            </a:r>
          </a:p>
          <a:p>
            <a:endParaRPr lang="fa-IR" sz="3200" b="1" dirty="0"/>
          </a:p>
          <a:p>
            <a:r>
              <a:rPr lang="fa-IR" sz="3200" b="1" dirty="0"/>
              <a:t>بیماران</a:t>
            </a:r>
          </a:p>
          <a:p>
            <a:endParaRPr lang="fa-IR" sz="3200" b="1" dirty="0"/>
          </a:p>
          <a:p>
            <a:r>
              <a:rPr lang="fa-IR" sz="3200" b="1" dirty="0"/>
              <a:t>شرایط محیطی</a:t>
            </a:r>
          </a:p>
          <a:p>
            <a:endParaRPr lang="fa-IR" sz="3200" b="1" dirty="0"/>
          </a:p>
          <a:p>
            <a:r>
              <a:rPr lang="fa-IR" sz="3200" b="1" dirty="0"/>
              <a:t>اطلاع رسانی عمومی</a:t>
            </a:r>
          </a:p>
          <a:p>
            <a:endParaRPr lang="fa-IR" dirty="0"/>
          </a:p>
          <a:p>
            <a:endParaRPr lang="en-US" dirty="0"/>
          </a:p>
        </p:txBody>
      </p:sp>
      <p:sp>
        <p:nvSpPr>
          <p:cNvPr id="4" name="Title 3">
            <a:extLst>
              <a:ext uri="{FF2B5EF4-FFF2-40B4-BE49-F238E27FC236}">
                <a16:creationId xmlns:a16="http://schemas.microsoft.com/office/drawing/2014/main" id="{1EE23A37-172D-F41C-EE5D-86A72C6841AE}"/>
              </a:ext>
            </a:extLst>
          </p:cNvPr>
          <p:cNvSpPr>
            <a:spLocks noGrp="1"/>
          </p:cNvSpPr>
          <p:nvPr>
            <p:ph type="title"/>
          </p:nvPr>
        </p:nvSpPr>
        <p:spPr/>
        <p:txBody>
          <a:bodyPr/>
          <a:lstStyle/>
          <a:p>
            <a:r>
              <a:rPr lang="fa-IR" dirty="0"/>
              <a:t>حیطه های کنترل بیماری های منتقله از آئدس</a:t>
            </a:r>
            <a:endParaRPr lang="en-US" dirty="0"/>
          </a:p>
        </p:txBody>
      </p:sp>
    </p:spTree>
    <p:extLst>
      <p:ext uri="{BB962C8B-B14F-4D97-AF65-F5344CB8AC3E}">
        <p14:creationId xmlns:p14="http://schemas.microsoft.com/office/powerpoint/2010/main" val="414268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66A6-8404-3AE0-FDCA-23A4504A9043}"/>
              </a:ext>
            </a:extLst>
          </p:cNvPr>
          <p:cNvSpPr>
            <a:spLocks noGrp="1"/>
          </p:cNvSpPr>
          <p:nvPr>
            <p:ph type="title"/>
          </p:nvPr>
        </p:nvSpPr>
        <p:spPr/>
        <p:txBody>
          <a:bodyPr anchor="ctr">
            <a:normAutofit/>
          </a:bodyPr>
          <a:lstStyle/>
          <a:p>
            <a:pPr algn="ctr" rtl="1"/>
            <a:r>
              <a:rPr lang="fa-IR" sz="7200" dirty="0">
                <a:solidFill>
                  <a:srgbClr val="FF0000"/>
                </a:solidFill>
                <a:cs typeface="2  Titr" panose="00000700000000000000" pitchFamily="2" charset="-78"/>
              </a:rPr>
              <a:t>نکات مدیریتی</a:t>
            </a:r>
            <a:endParaRPr lang="en-US" sz="7200" dirty="0">
              <a:solidFill>
                <a:srgbClr val="FF0000"/>
              </a:solidFill>
              <a:cs typeface="2  Titr" panose="00000700000000000000" pitchFamily="2" charset="-78"/>
            </a:endParaRPr>
          </a:p>
        </p:txBody>
      </p:sp>
    </p:spTree>
    <p:extLst>
      <p:ext uri="{BB962C8B-B14F-4D97-AF65-F5344CB8AC3E}">
        <p14:creationId xmlns:p14="http://schemas.microsoft.com/office/powerpoint/2010/main" val="379985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آموزش رده های ستادی و محیطی</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399495" y="1825625"/>
            <a:ext cx="11381173" cy="4351338"/>
          </a:xfrm>
        </p:spPr>
        <p:txBody>
          <a:bodyPr/>
          <a:lstStyle/>
          <a:p>
            <a:pPr algn="r" rtl="1"/>
            <a:r>
              <a:rPr lang="fa-IR" dirty="0"/>
              <a:t>همکاران ستادی</a:t>
            </a:r>
          </a:p>
          <a:p>
            <a:pPr algn="r" rtl="1"/>
            <a:r>
              <a:rPr lang="fa-IR" dirty="0"/>
              <a:t>بهورزان</a:t>
            </a:r>
          </a:p>
          <a:p>
            <a:pPr algn="r" rtl="1"/>
            <a:r>
              <a:rPr lang="fa-IR" dirty="0"/>
              <a:t>مراقبین سلامت</a:t>
            </a:r>
          </a:p>
          <a:p>
            <a:pPr algn="r" rtl="1"/>
            <a:r>
              <a:rPr lang="fa-IR" dirty="0"/>
              <a:t>پزشکان</a:t>
            </a:r>
          </a:p>
          <a:p>
            <a:pPr algn="r" rtl="1"/>
            <a:r>
              <a:rPr lang="fa-IR" dirty="0"/>
              <a:t>سایر همکاران شاغل در محیط</a:t>
            </a:r>
          </a:p>
          <a:p>
            <a:pPr algn="r" rtl="1"/>
            <a:endParaRPr lang="fa-IR" dirty="0"/>
          </a:p>
          <a:p>
            <a:pPr algn="r" rtl="1"/>
            <a:endParaRPr lang="fa-IR" dirty="0"/>
          </a:p>
        </p:txBody>
      </p:sp>
    </p:spTree>
    <p:extLst>
      <p:ext uri="{BB962C8B-B14F-4D97-AF65-F5344CB8AC3E}">
        <p14:creationId xmlns:p14="http://schemas.microsoft.com/office/powerpoint/2010/main" val="1836545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a:xfrm>
            <a:off x="832281" y="18255"/>
            <a:ext cx="10515600" cy="1055943"/>
          </a:xfrm>
        </p:spPr>
        <p:txBody>
          <a:bodyPr/>
          <a:lstStyle/>
          <a:p>
            <a:pPr algn="ctr"/>
            <a:r>
              <a:rPr lang="fa-IR" dirty="0">
                <a:solidFill>
                  <a:srgbClr val="FF0000"/>
                </a:solidFill>
                <a:cs typeface="2  Titr" panose="00000700000000000000" pitchFamily="2" charset="-78"/>
              </a:rPr>
              <a:t>ایجاد همگرایی بین واحدهای ستادی</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405413" y="875713"/>
            <a:ext cx="11381173" cy="5964032"/>
          </a:xfrm>
        </p:spPr>
        <p:txBody>
          <a:bodyPr>
            <a:noAutofit/>
          </a:bodyPr>
          <a:lstStyle/>
          <a:p>
            <a:pPr algn="r" rtl="1"/>
            <a:r>
              <a:rPr lang="fa-IR" dirty="0">
                <a:cs typeface="2  Titr" panose="00000700000000000000" pitchFamily="2" charset="-78"/>
              </a:rPr>
              <a:t>بیماری ها</a:t>
            </a:r>
          </a:p>
          <a:p>
            <a:pPr algn="r" rtl="1"/>
            <a:endParaRPr lang="fa-IR" dirty="0">
              <a:cs typeface="2  Titr" panose="00000700000000000000" pitchFamily="2" charset="-78"/>
            </a:endParaRPr>
          </a:p>
          <a:p>
            <a:pPr algn="r" rtl="1"/>
            <a:r>
              <a:rPr lang="fa-IR" dirty="0">
                <a:cs typeface="2  Titr" panose="00000700000000000000" pitchFamily="2" charset="-78"/>
              </a:rPr>
              <a:t>بهداشت محیط</a:t>
            </a:r>
          </a:p>
          <a:p>
            <a:pPr algn="r" rtl="1"/>
            <a:endParaRPr lang="fa-IR" dirty="0">
              <a:cs typeface="2  Titr" panose="00000700000000000000" pitchFamily="2" charset="-78"/>
            </a:endParaRPr>
          </a:p>
          <a:p>
            <a:pPr algn="r" rtl="1"/>
            <a:r>
              <a:rPr lang="fa-IR" dirty="0">
                <a:cs typeface="2  Titr" panose="00000700000000000000" pitchFamily="2" charset="-78"/>
              </a:rPr>
              <a:t>آزمایشگاه</a:t>
            </a:r>
          </a:p>
          <a:p>
            <a:pPr algn="r" rtl="1"/>
            <a:endParaRPr lang="fa-IR" dirty="0">
              <a:cs typeface="2  Titr" panose="00000700000000000000" pitchFamily="2" charset="-78"/>
            </a:endParaRPr>
          </a:p>
          <a:p>
            <a:pPr algn="r" rtl="1"/>
            <a:r>
              <a:rPr lang="fa-IR" dirty="0">
                <a:cs typeface="2  Titr" panose="00000700000000000000" pitchFamily="2" charset="-78"/>
              </a:rPr>
              <a:t>مدیریت بلایا</a:t>
            </a:r>
          </a:p>
          <a:p>
            <a:pPr algn="r" rtl="1"/>
            <a:endParaRPr lang="fa-IR" dirty="0">
              <a:cs typeface="2  Titr" panose="00000700000000000000" pitchFamily="2" charset="-78"/>
            </a:endParaRPr>
          </a:p>
          <a:p>
            <a:pPr algn="r" rtl="1"/>
            <a:r>
              <a:rPr lang="fa-IR" dirty="0">
                <a:cs typeface="2  Titr" panose="00000700000000000000" pitchFamily="2" charset="-78"/>
              </a:rPr>
              <a:t>امور پزشکان</a:t>
            </a:r>
          </a:p>
          <a:p>
            <a:pPr algn="r" rtl="1"/>
            <a:endParaRPr lang="fa-IR" dirty="0">
              <a:cs typeface="2  Titr" panose="00000700000000000000" pitchFamily="2" charset="-78"/>
            </a:endParaRPr>
          </a:p>
          <a:p>
            <a:pPr algn="r" rtl="1"/>
            <a:r>
              <a:rPr lang="fa-IR" dirty="0">
                <a:cs typeface="2  Titr" panose="00000700000000000000" pitchFamily="2" charset="-78"/>
              </a:rPr>
              <a:t>مراقبین سلامت</a:t>
            </a:r>
          </a:p>
          <a:p>
            <a:pPr algn="r" rtl="1"/>
            <a:endParaRPr lang="fa-IR" dirty="0">
              <a:cs typeface="2  Titr" panose="00000700000000000000" pitchFamily="2" charset="-78"/>
            </a:endParaRPr>
          </a:p>
          <a:p>
            <a:pPr algn="r" rtl="1"/>
            <a:endParaRPr lang="fa-IR" dirty="0">
              <a:cs typeface="2  Titr" panose="00000700000000000000" pitchFamily="2" charset="-78"/>
            </a:endParaRPr>
          </a:p>
        </p:txBody>
      </p:sp>
    </p:spTree>
    <p:extLst>
      <p:ext uri="{BB962C8B-B14F-4D97-AF65-F5344CB8AC3E}">
        <p14:creationId xmlns:p14="http://schemas.microsoft.com/office/powerpoint/2010/main" val="2177132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گسترش بررسی های حشره شناسی</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399495" y="1825625"/>
            <a:ext cx="11381173" cy="4351338"/>
          </a:xfrm>
        </p:spPr>
        <p:txBody>
          <a:bodyPr/>
          <a:lstStyle/>
          <a:p>
            <a:pPr algn="just" rtl="1"/>
            <a:r>
              <a:rPr lang="fa-IR" dirty="0"/>
              <a:t>بررسی حشره شناسی در فرودگاه و گمرک اصفهان ، لنجان و مبارکه</a:t>
            </a:r>
          </a:p>
          <a:p>
            <a:pPr algn="just" rtl="1"/>
            <a:endParaRPr lang="fa-IR" dirty="0"/>
          </a:p>
          <a:p>
            <a:pPr algn="just" rtl="1"/>
            <a:r>
              <a:rPr lang="fa-IR" dirty="0"/>
              <a:t>شناسایی و بهره گیری از مشارکت دانش آموختگان حشره شناسی در شهرستان برای جست و جوی پشه آئدس</a:t>
            </a:r>
          </a:p>
        </p:txBody>
      </p:sp>
    </p:spTree>
    <p:extLst>
      <p:ext uri="{BB962C8B-B14F-4D97-AF65-F5344CB8AC3E}">
        <p14:creationId xmlns:p14="http://schemas.microsoft.com/office/powerpoint/2010/main" val="346612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E4BFE-46C0-9D6A-6691-B32855DF5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000" y="0"/>
            <a:ext cx="9216000" cy="6858000"/>
          </a:xfrm>
          <a:prstGeom prst="rect">
            <a:avLst/>
          </a:prstGeom>
        </p:spPr>
      </p:pic>
    </p:spTree>
    <p:extLst>
      <p:ext uri="{BB962C8B-B14F-4D97-AF65-F5344CB8AC3E}">
        <p14:creationId xmlns:p14="http://schemas.microsoft.com/office/powerpoint/2010/main" val="4216094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کنترل پشه ناقل</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73891" y="1825625"/>
            <a:ext cx="11979564" cy="4351338"/>
          </a:xfrm>
        </p:spPr>
        <p:txBody>
          <a:bodyPr/>
          <a:lstStyle/>
          <a:p>
            <a:pPr algn="just" rtl="1"/>
            <a:r>
              <a:rPr lang="fa-IR" dirty="0"/>
              <a:t>اجرای عملیات سم پاشی برای جلوگیری از استقرار پشه در صورت ابلاغ از مرکز بهداشت استان</a:t>
            </a:r>
          </a:p>
        </p:txBody>
      </p:sp>
    </p:spTree>
    <p:extLst>
      <p:ext uri="{BB962C8B-B14F-4D97-AF65-F5344CB8AC3E}">
        <p14:creationId xmlns:p14="http://schemas.microsoft.com/office/powerpoint/2010/main" val="1362470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شناسایی نقاط پرخطر از نظر تکثیر پشه</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399495" y="1825625"/>
            <a:ext cx="11381173" cy="4351338"/>
          </a:xfrm>
        </p:spPr>
        <p:txBody>
          <a:bodyPr/>
          <a:lstStyle/>
          <a:p>
            <a:pPr algn="r" rtl="1"/>
            <a:r>
              <a:rPr lang="fa-IR" dirty="0"/>
              <a:t>شناسایی ماندابها و نقاط تجمع لاستیک های مستعمل</a:t>
            </a:r>
          </a:p>
          <a:p>
            <a:pPr algn="r" rtl="1"/>
            <a:endParaRPr lang="fa-IR" dirty="0"/>
          </a:p>
          <a:p>
            <a:pPr algn="r" rtl="1"/>
            <a:r>
              <a:rPr lang="fa-IR" dirty="0"/>
              <a:t>بهره گیری از ظرفیت کارگروه سلامت شهرستان برای اصلاح نقاط آسیب پذیر</a:t>
            </a:r>
          </a:p>
          <a:p>
            <a:pPr algn="r" rtl="1"/>
            <a:endParaRPr lang="fa-IR" dirty="0"/>
          </a:p>
          <a:p>
            <a:pPr algn="r" rtl="1"/>
            <a:r>
              <a:rPr lang="fa-IR" dirty="0"/>
              <a:t>آموزش مردم و اصناف برای جلوگیری از تجمع آب در ظروف روباز</a:t>
            </a:r>
            <a:endParaRPr lang="en-US" dirty="0"/>
          </a:p>
          <a:p>
            <a:pPr algn="r" rtl="1"/>
            <a:endParaRPr lang="fa-IR" dirty="0"/>
          </a:p>
          <a:p>
            <a:pPr algn="r" rtl="1"/>
            <a:endParaRPr lang="fa-IR" dirty="0"/>
          </a:p>
          <a:p>
            <a:pPr algn="r" rtl="1"/>
            <a:endParaRPr lang="en-US" dirty="0"/>
          </a:p>
        </p:txBody>
      </p:sp>
    </p:spTree>
    <p:extLst>
      <p:ext uri="{BB962C8B-B14F-4D97-AF65-F5344CB8AC3E}">
        <p14:creationId xmlns:p14="http://schemas.microsoft.com/office/powerpoint/2010/main" val="2299864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9C999-EDDE-388F-1A1A-0F4C77D87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940" y="15240"/>
            <a:ext cx="4770120" cy="6827520"/>
          </a:xfrm>
          <a:prstGeom prst="rect">
            <a:avLst/>
          </a:prstGeom>
        </p:spPr>
      </p:pic>
    </p:spTree>
    <p:extLst>
      <p:ext uri="{BB962C8B-B14F-4D97-AF65-F5344CB8AC3E}">
        <p14:creationId xmlns:p14="http://schemas.microsoft.com/office/powerpoint/2010/main" val="3771029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63" y="124925"/>
            <a:ext cx="9922806" cy="1325563"/>
          </a:xfrm>
          <a:solidFill>
            <a:schemeClr val="accent6">
              <a:lumMod val="75000"/>
            </a:schemeClr>
          </a:solidFill>
        </p:spPr>
        <p:txBody>
          <a:bodyPr>
            <a:noAutofit/>
          </a:bodyPr>
          <a:lstStyle/>
          <a:p>
            <a:r>
              <a:rPr lang="fa-IR" sz="3200" dirty="0"/>
              <a:t>زیستگاههای مناسب پشه های آئدس اجیپتی وآئدس آلبوپیکتوس</a:t>
            </a:r>
            <a:br>
              <a:rPr lang="fa-IR" sz="3200" dirty="0"/>
            </a:br>
            <a:endParaRPr lang="en-US" sz="2000" dirty="0"/>
          </a:p>
        </p:txBody>
      </p:sp>
      <p:grpSp>
        <p:nvGrpSpPr>
          <p:cNvPr id="6" name="Group 5"/>
          <p:cNvGrpSpPr/>
          <p:nvPr/>
        </p:nvGrpSpPr>
        <p:grpSpPr>
          <a:xfrm>
            <a:off x="1591829" y="1508238"/>
            <a:ext cx="7696550" cy="4606006"/>
            <a:chOff x="109538" y="201613"/>
            <a:chExt cx="8623300" cy="6473825"/>
          </a:xfrm>
        </p:grpSpPr>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201613"/>
              <a:ext cx="86233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6916738" y="5048250"/>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9" name="Down Arrow 8"/>
            <p:cNvSpPr/>
            <p:nvPr/>
          </p:nvSpPr>
          <p:spPr>
            <a:xfrm>
              <a:off x="5697538" y="2379663"/>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0" name="Down Arrow 9"/>
            <p:cNvSpPr/>
            <p:nvPr/>
          </p:nvSpPr>
          <p:spPr>
            <a:xfrm>
              <a:off x="5043488" y="3167063"/>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1" name="Down Arrow 10"/>
            <p:cNvSpPr/>
            <p:nvPr/>
          </p:nvSpPr>
          <p:spPr>
            <a:xfrm>
              <a:off x="4057650" y="3438525"/>
              <a:ext cx="220663"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3" name="Down Arrow 12"/>
            <p:cNvSpPr/>
            <p:nvPr/>
          </p:nvSpPr>
          <p:spPr>
            <a:xfrm>
              <a:off x="4189413" y="2459038"/>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4" name="Down Arrow 13"/>
            <p:cNvSpPr/>
            <p:nvPr/>
          </p:nvSpPr>
          <p:spPr>
            <a:xfrm>
              <a:off x="3557588" y="2060575"/>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5" name="Down Arrow 14"/>
            <p:cNvSpPr/>
            <p:nvPr/>
          </p:nvSpPr>
          <p:spPr>
            <a:xfrm>
              <a:off x="1316038" y="5424488"/>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6" name="Down Arrow 15"/>
            <p:cNvSpPr/>
            <p:nvPr/>
          </p:nvSpPr>
          <p:spPr>
            <a:xfrm>
              <a:off x="1427163" y="4191000"/>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7" name="Down Arrow 16"/>
            <p:cNvSpPr/>
            <p:nvPr/>
          </p:nvSpPr>
          <p:spPr>
            <a:xfrm>
              <a:off x="485775" y="4456113"/>
              <a:ext cx="220663"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8" name="Down Arrow 17"/>
            <p:cNvSpPr/>
            <p:nvPr/>
          </p:nvSpPr>
          <p:spPr>
            <a:xfrm>
              <a:off x="314325" y="2728913"/>
              <a:ext cx="222250"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sp>
          <p:nvSpPr>
            <p:cNvPr id="19" name="Down Arrow 18"/>
            <p:cNvSpPr/>
            <p:nvPr/>
          </p:nvSpPr>
          <p:spPr>
            <a:xfrm>
              <a:off x="2201863" y="1957388"/>
              <a:ext cx="220662" cy="7969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B Nazanin"/>
              </a:endParaRPr>
            </a:p>
          </p:txBody>
        </p:sp>
      </p:grpSp>
    </p:spTree>
    <p:extLst>
      <p:ext uri="{BB962C8B-B14F-4D97-AF65-F5344CB8AC3E}">
        <p14:creationId xmlns:p14="http://schemas.microsoft.com/office/powerpoint/2010/main" val="3502982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11B5D-45B6-FCE4-0068-4F41E9A58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2144"/>
            <a:ext cx="6858000" cy="6858000"/>
          </a:xfrm>
          <a:prstGeom prst="rect">
            <a:avLst/>
          </a:prstGeom>
        </p:spPr>
      </p:pic>
    </p:spTree>
    <p:extLst>
      <p:ext uri="{BB962C8B-B14F-4D97-AF65-F5344CB8AC3E}">
        <p14:creationId xmlns:p14="http://schemas.microsoft.com/office/powerpoint/2010/main" val="2777272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توصیه های مناسب و سنجیده برای مسافران</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399495" y="1825625"/>
            <a:ext cx="11381173" cy="4351338"/>
          </a:xfrm>
        </p:spPr>
        <p:txBody>
          <a:bodyPr/>
          <a:lstStyle/>
          <a:p>
            <a:pPr algn="r" rtl="1"/>
            <a:r>
              <a:rPr lang="fa-IR" dirty="0"/>
              <a:t>اطلاع رسانی به رانندگان ، نظامیان و سایر افرادی که به مناطق آندمیک داخل یا خارج از کشور مسافرت می کنند.</a:t>
            </a:r>
          </a:p>
          <a:p>
            <a:pPr algn="r" rtl="1"/>
            <a:endParaRPr lang="fa-IR" dirty="0"/>
          </a:p>
          <a:p>
            <a:pPr algn="r" rtl="1"/>
            <a:endParaRPr lang="fa-IR" dirty="0"/>
          </a:p>
          <a:p>
            <a:pPr algn="r" rtl="1"/>
            <a:r>
              <a:rPr lang="fa-IR" dirty="0"/>
              <a:t>بهره گیری از رسانه های موجود در سایت </a:t>
            </a:r>
            <a:r>
              <a:rPr lang="en-US" dirty="0"/>
              <a:t>iec.behdasht.gov.ir</a:t>
            </a:r>
            <a:endParaRPr lang="fa-IR" dirty="0"/>
          </a:p>
          <a:p>
            <a:pPr algn="r" rtl="1"/>
            <a:endParaRPr lang="fa-IR" dirty="0"/>
          </a:p>
          <a:p>
            <a:pPr algn="r" rtl="1"/>
            <a:endParaRPr lang="fa-IR" dirty="0"/>
          </a:p>
        </p:txBody>
      </p:sp>
    </p:spTree>
    <p:extLst>
      <p:ext uri="{BB962C8B-B14F-4D97-AF65-F5344CB8AC3E}">
        <p14:creationId xmlns:p14="http://schemas.microsoft.com/office/powerpoint/2010/main" val="1378250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5" y="423727"/>
            <a:ext cx="10811691" cy="6081576"/>
          </a:xfrm>
          <a:prstGeom prst="rect">
            <a:avLst/>
          </a:prstGeom>
        </p:spPr>
      </p:pic>
    </p:spTree>
    <p:extLst>
      <p:ext uri="{BB962C8B-B14F-4D97-AF65-F5344CB8AC3E}">
        <p14:creationId xmlns:p14="http://schemas.microsoft.com/office/powerpoint/2010/main" val="1205484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ew Folder\dafeha\DSC06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9" y="319395"/>
            <a:ext cx="5809137" cy="6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ryt nashodeh\sperey separ 90.7.14\DSC015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062" y="319395"/>
            <a:ext cx="4714875" cy="6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885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BBC29-98E3-2187-20F9-6B05ED913178}"/>
              </a:ext>
            </a:extLst>
          </p:cNvPr>
          <p:cNvSpPr>
            <a:spLocks noGrp="1"/>
          </p:cNvSpPr>
          <p:nvPr>
            <p:ph type="title"/>
          </p:nvPr>
        </p:nvSpPr>
        <p:spPr/>
        <p:txBody>
          <a:bodyPr/>
          <a:lstStyle/>
          <a:p>
            <a:pPr algn="ctr"/>
            <a:r>
              <a:rPr lang="fa-IR" dirty="0">
                <a:solidFill>
                  <a:srgbClr val="FF0000"/>
                </a:solidFill>
                <a:cs typeface="2  Titr" panose="00000700000000000000" pitchFamily="2" charset="-78"/>
              </a:rPr>
              <a:t>جلب همکاری بخش خصوصی  شهرستان و بیمارستانها</a:t>
            </a:r>
            <a:endParaRPr lang="en-US" dirty="0">
              <a:cs typeface="2  Titr" panose="00000700000000000000" pitchFamily="2" charset="-78"/>
            </a:endParaRPr>
          </a:p>
        </p:txBody>
      </p:sp>
      <p:sp>
        <p:nvSpPr>
          <p:cNvPr id="5" name="Content Placeholder 4">
            <a:extLst>
              <a:ext uri="{FF2B5EF4-FFF2-40B4-BE49-F238E27FC236}">
                <a16:creationId xmlns:a16="http://schemas.microsoft.com/office/drawing/2014/main" id="{749D3540-23F4-4BDC-CE8D-F0274CE3C145}"/>
              </a:ext>
            </a:extLst>
          </p:cNvPr>
          <p:cNvSpPr>
            <a:spLocks noGrp="1"/>
          </p:cNvSpPr>
          <p:nvPr>
            <p:ph idx="1"/>
          </p:nvPr>
        </p:nvSpPr>
        <p:spPr>
          <a:xfrm>
            <a:off x="399495" y="1825625"/>
            <a:ext cx="11381173" cy="4351338"/>
          </a:xfrm>
        </p:spPr>
        <p:txBody>
          <a:bodyPr/>
          <a:lstStyle/>
          <a:p>
            <a:pPr algn="r" rtl="1"/>
            <a:r>
              <a:rPr lang="fa-IR" dirty="0"/>
              <a:t>اطلاع رسانی نکات کلیدی به پزشکان و کلینیک های شهرستان</a:t>
            </a:r>
          </a:p>
          <a:p>
            <a:pPr algn="r" rtl="1"/>
            <a:endParaRPr lang="fa-IR" dirty="0"/>
          </a:p>
          <a:p>
            <a:pPr algn="r" rtl="1"/>
            <a:r>
              <a:rPr lang="fa-IR" dirty="0"/>
              <a:t>تشکیل جلسه با بیمارستانهای شهرستان برای تقویت بیماریابی و گزارش دهی</a:t>
            </a:r>
          </a:p>
          <a:p>
            <a:pPr algn="r" rtl="1"/>
            <a:endParaRPr lang="fa-IR" dirty="0"/>
          </a:p>
        </p:txBody>
      </p:sp>
    </p:spTree>
    <p:extLst>
      <p:ext uri="{BB962C8B-B14F-4D97-AF65-F5344CB8AC3E}">
        <p14:creationId xmlns:p14="http://schemas.microsoft.com/office/powerpoint/2010/main" val="1889487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6170D-17EF-2468-D7EE-A85A9FCD6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6148"/>
            <a:ext cx="12192000" cy="3625704"/>
          </a:xfrm>
          <a:prstGeom prst="rect">
            <a:avLst/>
          </a:prstGeom>
        </p:spPr>
      </p:pic>
    </p:spTree>
    <p:extLst>
      <p:ext uri="{BB962C8B-B14F-4D97-AF65-F5344CB8AC3E}">
        <p14:creationId xmlns:p14="http://schemas.microsoft.com/office/powerpoint/2010/main" val="36904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21520"/>
            <a:ext cx="9528467" cy="1260771"/>
          </a:xfrm>
          <a:solidFill>
            <a:schemeClr val="accent6">
              <a:lumMod val="75000"/>
            </a:schemeClr>
          </a:solidFill>
        </p:spPr>
        <p:txBody>
          <a:bodyPr rtlCol="0">
            <a:noAutofit/>
          </a:bodyPr>
          <a:lstStyle/>
          <a:p>
            <a:pPr>
              <a:defRPr/>
            </a:pPr>
            <a:r>
              <a:rPr lang="fa-IR" sz="3200" dirty="0"/>
              <a:t>خصوصیات گونه های پشه آنوفل و آئدس مهاجم</a:t>
            </a:r>
            <a:endParaRPr lang="en-US" sz="3200" dirty="0"/>
          </a:p>
        </p:txBody>
      </p:sp>
      <p:graphicFrame>
        <p:nvGraphicFramePr>
          <p:cNvPr id="4" name="Content Placeholder 3"/>
          <p:cNvGraphicFramePr>
            <a:graphicFrameLocks noGrp="1"/>
          </p:cNvGraphicFramePr>
          <p:nvPr>
            <p:ph idx="1"/>
          </p:nvPr>
        </p:nvGraphicFramePr>
        <p:xfrm>
          <a:off x="1404658" y="1725619"/>
          <a:ext cx="8309442" cy="4213494"/>
        </p:xfrm>
        <a:graphic>
          <a:graphicData uri="http://schemas.openxmlformats.org/drawingml/2006/table">
            <a:tbl>
              <a:tblPr rtl="1" firstRow="1" firstCol="1" bandRow="1">
                <a:tableStyleId>{FABFCF23-3B69-468F-B69F-88F6DE6A72F2}</a:tableStyleId>
              </a:tblPr>
              <a:tblGrid>
                <a:gridCol w="1209952">
                  <a:extLst>
                    <a:ext uri="{9D8B030D-6E8A-4147-A177-3AD203B41FA5}">
                      <a16:colId xmlns:a16="http://schemas.microsoft.com/office/drawing/2014/main" val="20000"/>
                    </a:ext>
                  </a:extLst>
                </a:gridCol>
                <a:gridCol w="2224230">
                  <a:extLst>
                    <a:ext uri="{9D8B030D-6E8A-4147-A177-3AD203B41FA5}">
                      <a16:colId xmlns:a16="http://schemas.microsoft.com/office/drawing/2014/main" val="20001"/>
                    </a:ext>
                  </a:extLst>
                </a:gridCol>
                <a:gridCol w="1678349">
                  <a:extLst>
                    <a:ext uri="{9D8B030D-6E8A-4147-A177-3AD203B41FA5}">
                      <a16:colId xmlns:a16="http://schemas.microsoft.com/office/drawing/2014/main" val="20003"/>
                    </a:ext>
                  </a:extLst>
                </a:gridCol>
                <a:gridCol w="3196911">
                  <a:extLst>
                    <a:ext uri="{9D8B030D-6E8A-4147-A177-3AD203B41FA5}">
                      <a16:colId xmlns:a16="http://schemas.microsoft.com/office/drawing/2014/main" val="20002"/>
                    </a:ext>
                  </a:extLst>
                </a:gridCol>
              </a:tblGrid>
              <a:tr h="530498">
                <a:tc>
                  <a:txBody>
                    <a:bodyPr/>
                    <a:lstStyle/>
                    <a:p>
                      <a:pPr algn="ctr" rtl="1">
                        <a:lnSpc>
                          <a:spcPct val="115000"/>
                        </a:lnSpc>
                        <a:spcAft>
                          <a:spcPts val="0"/>
                        </a:spcAft>
                      </a:pPr>
                      <a:r>
                        <a:rPr lang="fa-IR" sz="1800" dirty="0">
                          <a:solidFill>
                            <a:schemeClr val="tx1"/>
                          </a:solidFill>
                          <a:effectLst/>
                        </a:rPr>
                        <a:t>نوع گونه  </a:t>
                      </a:r>
                      <a:endParaRPr lang="en-US" sz="18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rtl="1">
                        <a:lnSpc>
                          <a:spcPct val="115000"/>
                        </a:lnSpc>
                        <a:spcAft>
                          <a:spcPts val="0"/>
                        </a:spcAft>
                      </a:pPr>
                      <a:r>
                        <a:rPr lang="fa-IR" sz="2400" b="1" dirty="0">
                          <a:solidFill>
                            <a:schemeClr val="tx1"/>
                          </a:solidFill>
                          <a:effectLst/>
                          <a:cs typeface="+mn-cs"/>
                        </a:rPr>
                        <a:t>آنوفل (ناقل</a:t>
                      </a:r>
                      <a:r>
                        <a:rPr lang="fa-IR" sz="2400" b="1" baseline="0" dirty="0">
                          <a:solidFill>
                            <a:schemeClr val="tx1"/>
                          </a:solidFill>
                          <a:effectLst/>
                          <a:cs typeface="+mn-cs"/>
                        </a:rPr>
                        <a:t> مالاریا)</a:t>
                      </a:r>
                      <a:endParaRPr lang="en-US" sz="2400" b="1" dirty="0">
                        <a:solidFill>
                          <a:schemeClr val="tx1"/>
                        </a:solidFill>
                        <a:effectLst/>
                        <a:latin typeface="Calibri" panose="020F0502020204030204" pitchFamily="34" charset="0"/>
                        <a:ea typeface="Calibri" panose="020F0502020204030204" pitchFamily="34" charset="0"/>
                        <a:cs typeface="+mn-cs"/>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solidFill>
                      <a:schemeClr val="accent2">
                        <a:lumMod val="20000"/>
                        <a:lumOff val="80000"/>
                      </a:schemeClr>
                    </a:solidFill>
                  </a:tcPr>
                </a:tc>
                <a:tc>
                  <a:txBody>
                    <a:bodyPr/>
                    <a:lstStyle/>
                    <a:p>
                      <a:pPr algn="ctr" rtl="1">
                        <a:lnSpc>
                          <a:spcPct val="115000"/>
                        </a:lnSpc>
                        <a:spcAft>
                          <a:spcPts val="0"/>
                        </a:spcAft>
                      </a:pPr>
                      <a:r>
                        <a:rPr lang="fa-IR" sz="2400" dirty="0">
                          <a:effectLst/>
                        </a:rPr>
                        <a:t>آئدس اجیپتی</a:t>
                      </a:r>
                      <a:endParaRPr lang="en-US" sz="24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2400" dirty="0">
                          <a:effectLst/>
                        </a:rPr>
                        <a:t>آئدس آلبوپیکتوس</a:t>
                      </a:r>
                      <a:endParaRPr lang="fa-IR" sz="2400" b="1" dirty="0">
                        <a:solidFill>
                          <a:schemeClr val="tx1"/>
                        </a:solidFill>
                        <a:effectLst/>
                        <a:latin typeface="Times New Roman" panose="02020603050405020304" pitchFamily="18"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0"/>
                  </a:ext>
                </a:extLst>
              </a:tr>
              <a:tr h="266177">
                <a:tc rowSpan="2">
                  <a:txBody>
                    <a:bodyPr/>
                    <a:lstStyle/>
                    <a:p>
                      <a:pPr algn="ctr" rtl="1">
                        <a:lnSpc>
                          <a:spcPct val="115000"/>
                        </a:lnSpc>
                        <a:spcAft>
                          <a:spcPts val="0"/>
                        </a:spcAft>
                      </a:pPr>
                      <a:r>
                        <a:rPr lang="fa-IR" sz="1800" dirty="0">
                          <a:effectLst/>
                        </a:rPr>
                        <a:t>پراکندگی</a:t>
                      </a:r>
                      <a:endParaRPr lang="en-US" sz="1800" b="1"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rtl="1">
                        <a:lnSpc>
                          <a:spcPct val="115000"/>
                        </a:lnSpc>
                        <a:spcAft>
                          <a:spcPts val="0"/>
                        </a:spcAft>
                      </a:pPr>
                      <a:r>
                        <a:rPr lang="fa-IR" sz="1600" dirty="0">
                          <a:effectLst/>
                        </a:rPr>
                        <a:t>حاره و نیمه حاره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dirty="0">
                          <a:effectLst/>
                        </a:rPr>
                        <a:t>حاره و نیمه حاره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حاره و معتدله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1"/>
                  </a:ext>
                </a:extLst>
              </a:tr>
              <a:tr h="266177">
                <a:tc vMerge="1">
                  <a:txBody>
                    <a:bodyPr/>
                    <a:lstStyle/>
                    <a:p>
                      <a:pPr algn="ctr" rtl="1">
                        <a:lnSpc>
                          <a:spcPct val="115000"/>
                        </a:lnSpc>
                        <a:spcAft>
                          <a:spcPts val="0"/>
                        </a:spcAft>
                      </a:pPr>
                      <a:endParaRPr lang="en-US" sz="1400" b="1" dirty="0">
                        <a:solidFill>
                          <a:srgbClr val="00000A"/>
                        </a:solidFill>
                        <a:effectLst/>
                        <a:latin typeface="Calibri" panose="020F0502020204030204" pitchFamily="34" charset="0"/>
                        <a:ea typeface="Calibri" panose="020F0502020204030204" pitchFamily="34" charset="0"/>
                        <a:cs typeface="+mn-cs"/>
                      </a:endParaRPr>
                    </a:p>
                  </a:txBody>
                  <a:tcPr marL="51437" marR="51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rtl="1">
                        <a:lnSpc>
                          <a:spcPct val="115000"/>
                        </a:lnSpc>
                        <a:spcAft>
                          <a:spcPts val="0"/>
                        </a:spcAft>
                      </a:pPr>
                      <a:r>
                        <a:rPr lang="fa-IR" sz="1600" dirty="0">
                          <a:solidFill>
                            <a:srgbClr val="00B050"/>
                          </a:solidFill>
                          <a:effectLst/>
                        </a:rPr>
                        <a:t>روستایی</a:t>
                      </a:r>
                      <a:endParaRPr lang="en-US" sz="1600" b="1" dirty="0">
                        <a:solidFill>
                          <a:srgbClr val="00B050"/>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b="1" dirty="0">
                          <a:solidFill>
                            <a:srgbClr val="FF0000"/>
                          </a:solidFill>
                          <a:effectLst/>
                        </a:rPr>
                        <a:t>شهری</a:t>
                      </a:r>
                      <a:endParaRPr lang="en-US" sz="16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شهری و روستایی</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2"/>
                  </a:ext>
                </a:extLst>
              </a:tr>
              <a:tr h="532352">
                <a:tc>
                  <a:txBody>
                    <a:bodyPr/>
                    <a:lstStyle/>
                    <a:p>
                      <a:pPr algn="ctr" rtl="1">
                        <a:lnSpc>
                          <a:spcPct val="115000"/>
                        </a:lnSpc>
                        <a:spcAft>
                          <a:spcPts val="0"/>
                        </a:spcAft>
                      </a:pPr>
                      <a:r>
                        <a:rPr lang="fa-IR" sz="1800" dirty="0">
                          <a:effectLst/>
                        </a:rPr>
                        <a:t>محل های زیست گاه لاروی</a:t>
                      </a:r>
                      <a:endParaRPr lang="en-US" sz="1800" b="1"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rtl="1">
                        <a:lnSpc>
                          <a:spcPct val="115000"/>
                        </a:lnSpc>
                        <a:spcAft>
                          <a:spcPts val="0"/>
                        </a:spcAft>
                      </a:pPr>
                      <a:r>
                        <a:rPr lang="fa-IR" sz="1600" dirty="0">
                          <a:solidFill>
                            <a:srgbClr val="00B050"/>
                          </a:solidFill>
                          <a:effectLst/>
                        </a:rPr>
                        <a:t>زیستگاه طبیعی </a:t>
                      </a:r>
                      <a:r>
                        <a:rPr lang="fa-IR" sz="1600" dirty="0">
                          <a:effectLst/>
                        </a:rPr>
                        <a:t>و </a:t>
                      </a:r>
                    </a:p>
                    <a:p>
                      <a:pPr algn="ctr" rtl="1">
                        <a:lnSpc>
                          <a:spcPct val="115000"/>
                        </a:lnSpc>
                        <a:spcAft>
                          <a:spcPts val="0"/>
                        </a:spcAft>
                      </a:pPr>
                      <a:r>
                        <a:rPr lang="fa-IR" sz="1600" dirty="0">
                          <a:effectLst/>
                        </a:rPr>
                        <a:t>ظروف مصنوعی محتوی آب</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dirty="0">
                          <a:solidFill>
                            <a:srgbClr val="FF0000"/>
                          </a:solidFill>
                          <a:effectLst/>
                        </a:rPr>
                        <a:t>ظروف مصنوعی </a:t>
                      </a:r>
                      <a:r>
                        <a:rPr lang="fa-IR" sz="1600" dirty="0">
                          <a:effectLst/>
                        </a:rPr>
                        <a:t>محتوی آب</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زیستگاه طبیعی و </a:t>
                      </a:r>
                    </a:p>
                    <a:p>
                      <a:pPr algn="ctr" rtl="1">
                        <a:lnSpc>
                          <a:spcPct val="115000"/>
                        </a:lnSpc>
                        <a:spcAft>
                          <a:spcPts val="0"/>
                        </a:spcAft>
                      </a:pPr>
                      <a:r>
                        <a:rPr lang="fa-IR" sz="1600" dirty="0">
                          <a:effectLst/>
                        </a:rPr>
                        <a:t>ظروف مصنوعی محتوی آب</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3"/>
                  </a:ext>
                </a:extLst>
              </a:tr>
              <a:tr h="388108">
                <a:tc rowSpan="4">
                  <a:txBody>
                    <a:bodyPr/>
                    <a:lstStyle/>
                    <a:p>
                      <a:pPr algn="ctr" rtl="1">
                        <a:lnSpc>
                          <a:spcPct val="115000"/>
                        </a:lnSpc>
                        <a:spcAft>
                          <a:spcPts val="0"/>
                        </a:spcAft>
                      </a:pPr>
                      <a:r>
                        <a:rPr lang="fa-IR" sz="1800" dirty="0">
                          <a:effectLst/>
                        </a:rPr>
                        <a:t> </a:t>
                      </a:r>
                      <a:endParaRPr lang="en-US" sz="1800" dirty="0">
                        <a:effectLst/>
                      </a:endParaRPr>
                    </a:p>
                    <a:p>
                      <a:pPr algn="ctr" rtl="1">
                        <a:lnSpc>
                          <a:spcPct val="115000"/>
                        </a:lnSpc>
                        <a:spcAft>
                          <a:spcPts val="0"/>
                        </a:spcAft>
                      </a:pPr>
                      <a:r>
                        <a:rPr lang="fa-IR" sz="1800" dirty="0">
                          <a:effectLst/>
                        </a:rPr>
                        <a:t> </a:t>
                      </a:r>
                      <a:endParaRPr lang="en-US" sz="1800" dirty="0">
                        <a:effectLst/>
                      </a:endParaRPr>
                    </a:p>
                    <a:p>
                      <a:pPr algn="ctr" rtl="1">
                        <a:lnSpc>
                          <a:spcPct val="115000"/>
                        </a:lnSpc>
                        <a:spcAft>
                          <a:spcPts val="0"/>
                        </a:spcAft>
                      </a:pPr>
                      <a:r>
                        <a:rPr lang="fa-IR" sz="1800" dirty="0">
                          <a:effectLst/>
                        </a:rPr>
                        <a:t>عادات خونخواری</a:t>
                      </a:r>
                      <a:endParaRPr lang="en-US" sz="1800" b="1"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rtl="1">
                        <a:lnSpc>
                          <a:spcPct val="115000"/>
                        </a:lnSpc>
                        <a:spcAft>
                          <a:spcPts val="0"/>
                        </a:spcAft>
                      </a:pPr>
                      <a:r>
                        <a:rPr lang="fa-IR" sz="1600" dirty="0">
                          <a:solidFill>
                            <a:srgbClr val="00B050"/>
                          </a:solidFill>
                          <a:effectLst/>
                        </a:rPr>
                        <a:t>انسان و حیوانات</a:t>
                      </a:r>
                      <a:endParaRPr lang="fa-IR" sz="1600" b="1" dirty="0">
                        <a:solidFill>
                          <a:srgbClr val="00B050"/>
                        </a:solidFill>
                        <a:effectLst/>
                        <a:latin typeface="Times New Roman" panose="02020603050405020304" pitchFamily="18"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b="1" dirty="0">
                          <a:solidFill>
                            <a:srgbClr val="FF0000"/>
                          </a:solidFill>
                          <a:effectLst/>
                        </a:rPr>
                        <a:t>انسان</a:t>
                      </a:r>
                      <a:endParaRPr lang="fa-IR" sz="1600" b="1" dirty="0">
                        <a:solidFill>
                          <a:srgbClr val="FF0000"/>
                        </a:solidFill>
                        <a:effectLst/>
                        <a:latin typeface="Times New Roman" panose="02020603050405020304" pitchFamily="18"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انسان و حیوانات</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4"/>
                  </a:ext>
                </a:extLst>
              </a:tr>
              <a:tr h="266177">
                <a:tc vMerge="1">
                  <a:txBody>
                    <a:bodyPr/>
                    <a:lstStyle/>
                    <a:p>
                      <a:endParaRPr lang="en-US"/>
                    </a:p>
                  </a:txBody>
                  <a:tcPr/>
                </a:tc>
                <a:tc>
                  <a:txBody>
                    <a:bodyPr/>
                    <a:lstStyle/>
                    <a:p>
                      <a:pPr algn="ctr" rtl="1">
                        <a:lnSpc>
                          <a:spcPct val="115000"/>
                        </a:lnSpc>
                        <a:spcAft>
                          <a:spcPts val="0"/>
                        </a:spcAft>
                      </a:pPr>
                      <a:r>
                        <a:rPr lang="fa-IR" sz="2000" dirty="0">
                          <a:solidFill>
                            <a:srgbClr val="00B050"/>
                          </a:solidFill>
                          <a:effectLst/>
                        </a:rPr>
                        <a:t>خونخواری در شب </a:t>
                      </a:r>
                      <a:endParaRPr lang="en-US" sz="2000" b="1" dirty="0">
                        <a:solidFill>
                          <a:srgbClr val="00B050"/>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2000" b="1" dirty="0">
                          <a:solidFill>
                            <a:srgbClr val="FF0000"/>
                          </a:solidFill>
                          <a:effectLst/>
                        </a:rPr>
                        <a:t>خونخواری در روز </a:t>
                      </a:r>
                      <a:endParaRPr lang="en-US" sz="20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2000" dirty="0">
                          <a:solidFill>
                            <a:srgbClr val="FF0000"/>
                          </a:solidFill>
                          <a:effectLst/>
                        </a:rPr>
                        <a:t>خونخواری در روز</a:t>
                      </a:r>
                      <a:endParaRPr lang="en-US" sz="2000" b="1" dirty="0">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5"/>
                  </a:ext>
                </a:extLst>
              </a:tr>
              <a:tr h="266177">
                <a:tc vMerge="1">
                  <a:txBody>
                    <a:bodyPr/>
                    <a:lstStyle/>
                    <a:p>
                      <a:endParaRPr lang="en-US"/>
                    </a:p>
                  </a:txBody>
                  <a:tcPr/>
                </a:tc>
                <a:tc>
                  <a:txBody>
                    <a:bodyPr/>
                    <a:lstStyle/>
                    <a:p>
                      <a:pPr algn="ctr" rtl="1">
                        <a:lnSpc>
                          <a:spcPct val="115000"/>
                        </a:lnSpc>
                        <a:spcAft>
                          <a:spcPts val="0"/>
                        </a:spcAft>
                      </a:pPr>
                      <a:r>
                        <a:rPr lang="fa-IR" sz="1600" dirty="0">
                          <a:effectLst/>
                        </a:rPr>
                        <a:t>خونخواری در داخل و خارج از ساختمانها </a:t>
                      </a:r>
                      <a:r>
                        <a:rPr lang="fa-IR" sz="1600" baseline="0" dirty="0">
                          <a:effectLst/>
                        </a:rPr>
                        <a:t> و منازل</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dirty="0">
                          <a:effectLst/>
                        </a:rPr>
                        <a:t>خونخواری عمدتا در داخل </a:t>
                      </a:r>
                      <a:r>
                        <a:rPr lang="fa-IR" sz="1600" dirty="0" err="1">
                          <a:effectLst/>
                        </a:rPr>
                        <a:t>ساختمانها</a:t>
                      </a:r>
                      <a:r>
                        <a:rPr lang="fa-IR" sz="1600" dirty="0">
                          <a:effectLst/>
                        </a:rPr>
                        <a:t> و منازل</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خونخواری در داخل و خارج از </a:t>
                      </a:r>
                      <a:r>
                        <a:rPr lang="fa-IR" sz="1600" dirty="0" err="1">
                          <a:effectLst/>
                        </a:rPr>
                        <a:t>ساختمانها</a:t>
                      </a:r>
                      <a:r>
                        <a:rPr lang="fa-IR" sz="1600" dirty="0">
                          <a:effectLst/>
                        </a:rPr>
                        <a:t> </a:t>
                      </a:r>
                      <a:r>
                        <a:rPr lang="fa-IR" sz="1600" baseline="0" dirty="0">
                          <a:effectLst/>
                        </a:rPr>
                        <a:t> و منازل</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6"/>
                  </a:ext>
                </a:extLst>
              </a:tr>
              <a:tr h="0">
                <a:tc vMerge="1">
                  <a:txBody>
                    <a:bodyPr/>
                    <a:lstStyle/>
                    <a:p>
                      <a:endParaRPr lang="en-US"/>
                    </a:p>
                  </a:txBody>
                  <a:tcPr/>
                </a:tc>
                <a:tc>
                  <a:txBody>
                    <a:bodyPr/>
                    <a:lstStyle/>
                    <a:p>
                      <a:pPr algn="ctr" rtl="1">
                        <a:lnSpc>
                          <a:spcPct val="115000"/>
                        </a:lnSpc>
                        <a:spcAft>
                          <a:spcPts val="0"/>
                        </a:spcAft>
                      </a:pPr>
                      <a:r>
                        <a:rPr lang="fa-IR" sz="1600" dirty="0">
                          <a:effectLst/>
                        </a:rPr>
                        <a:t>یک خونخواری در هر سیکل گونوتروفیک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b="1" dirty="0">
                          <a:solidFill>
                            <a:srgbClr val="FF0000"/>
                          </a:solidFill>
                          <a:effectLst/>
                        </a:rPr>
                        <a:t>چندین</a:t>
                      </a:r>
                      <a:r>
                        <a:rPr lang="fa-IR" sz="1600" dirty="0">
                          <a:effectLst/>
                        </a:rPr>
                        <a:t> خونخواری در هر سیکل گونوتروفیک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tcPr>
                </a:tc>
                <a:tc>
                  <a:txBody>
                    <a:bodyPr/>
                    <a:lstStyle/>
                    <a:p>
                      <a:pPr algn="ctr" rtl="1">
                        <a:lnSpc>
                          <a:spcPct val="115000"/>
                        </a:lnSpc>
                        <a:spcAft>
                          <a:spcPts val="0"/>
                        </a:spcAft>
                      </a:pPr>
                      <a:r>
                        <a:rPr lang="fa-IR" sz="1600" dirty="0">
                          <a:effectLst/>
                        </a:rPr>
                        <a:t>یک خونخواری در هر سیکل گونوتروفیک </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7"/>
                  </a:ext>
                </a:extLst>
              </a:tr>
              <a:tr h="266177">
                <a:tc>
                  <a:txBody>
                    <a:bodyPr/>
                    <a:lstStyle/>
                    <a:p>
                      <a:pPr algn="ctr" rtl="1">
                        <a:lnSpc>
                          <a:spcPct val="115000"/>
                        </a:lnSpc>
                        <a:spcAft>
                          <a:spcPts val="0"/>
                        </a:spcAft>
                      </a:pPr>
                      <a:r>
                        <a:rPr lang="fa-IR" sz="1800" dirty="0">
                          <a:effectLst/>
                        </a:rPr>
                        <a:t>طول پرواز</a:t>
                      </a:r>
                      <a:endParaRPr lang="en-US" sz="1800" b="1" dirty="0">
                        <a:solidFill>
                          <a:schemeClr val="bg1"/>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rtl="1">
                        <a:lnSpc>
                          <a:spcPct val="115000"/>
                        </a:lnSpc>
                        <a:spcAft>
                          <a:spcPts val="0"/>
                        </a:spcAft>
                      </a:pPr>
                      <a:r>
                        <a:rPr lang="fa-IR" sz="1600" dirty="0">
                          <a:effectLst/>
                        </a:rPr>
                        <a:t>به طور متوسط1500 متر</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12700" cap="flat" cmpd="sng" algn="ctr">
                      <a:solidFill>
                        <a:schemeClr val="tx1"/>
                      </a:solidFill>
                      <a:prstDash val="solid"/>
                      <a:round/>
                      <a:headEnd type="none" w="med" len="med"/>
                      <a:tailEnd type="none" w="med" len="med"/>
                    </a:lnL>
                    <a:lnR w="76200" cap="flat" cmpd="sng" algn="ctr">
                      <a:solidFill>
                        <a:srgbClr val="FF0000"/>
                      </a:solidFill>
                      <a:prstDash val="solid"/>
                      <a:round/>
                      <a:headEnd type="none" w="med" len="med"/>
                      <a:tailEnd type="none" w="med" len="med"/>
                    </a:lnR>
                  </a:tcPr>
                </a:tc>
                <a:tc>
                  <a:txBody>
                    <a:bodyPr/>
                    <a:lstStyle/>
                    <a:p>
                      <a:pPr algn="ctr" rtl="1">
                        <a:lnSpc>
                          <a:spcPct val="115000"/>
                        </a:lnSpc>
                        <a:spcAft>
                          <a:spcPts val="0"/>
                        </a:spcAft>
                      </a:pPr>
                      <a:r>
                        <a:rPr lang="fa-IR" sz="1600" dirty="0">
                          <a:effectLst/>
                        </a:rPr>
                        <a:t>500-400  متر</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L w="76200" cap="flat" cmpd="sng" algn="ctr">
                      <a:solidFill>
                        <a:srgbClr val="FF0000"/>
                      </a:solidFill>
                      <a:prstDash val="solid"/>
                      <a:round/>
                      <a:headEnd type="none" w="med" len="med"/>
                      <a:tailEnd type="none" w="med" len="med"/>
                    </a:lnL>
                    <a:lnB w="76200" cap="flat" cmpd="sng" algn="ctr">
                      <a:solidFill>
                        <a:srgbClr val="FF0000"/>
                      </a:solidFill>
                      <a:prstDash val="solid"/>
                      <a:round/>
                      <a:headEnd type="none" w="med" len="med"/>
                      <a:tailEnd type="none" w="med" len="med"/>
                    </a:lnB>
                  </a:tcPr>
                </a:tc>
                <a:tc>
                  <a:txBody>
                    <a:bodyPr/>
                    <a:lstStyle/>
                    <a:p>
                      <a:pPr algn="ctr" rtl="1">
                        <a:lnSpc>
                          <a:spcPct val="115000"/>
                        </a:lnSpc>
                        <a:spcAft>
                          <a:spcPts val="0"/>
                        </a:spcAft>
                      </a:pPr>
                      <a:r>
                        <a:rPr lang="fa-IR" sz="1600" dirty="0">
                          <a:effectLst/>
                        </a:rPr>
                        <a:t>500-400  متر</a:t>
                      </a:r>
                      <a:endParaRPr lang="en-US" sz="1600" b="1" dirty="0">
                        <a:solidFill>
                          <a:srgbClr val="00000A"/>
                        </a:solidFill>
                        <a:effectLst/>
                        <a:latin typeface="Calibri" panose="020F0502020204030204" pitchFamily="34" charset="0"/>
                        <a:ea typeface="Calibri" panose="020F0502020204030204" pitchFamily="34" charset="0"/>
                        <a:cs typeface="B Nazanin" panose="00000400000000000000" pitchFamily="2" charset="-78"/>
                      </a:endParaRPr>
                    </a:p>
                  </a:txBody>
                  <a:tcPr marL="51437" marR="51437" marT="0" marB="0">
                    <a:lnR w="76200" cap="flat" cmpd="sng" algn="ctr">
                      <a:solidFill>
                        <a:srgbClr val="FF0000"/>
                      </a:solidFill>
                      <a:prstDash val="solid"/>
                      <a:round/>
                      <a:headEnd type="none" w="med" len="med"/>
                      <a:tailEnd type="none" w="med" len="med"/>
                    </a:lnR>
                    <a:lnB w="762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37930" name="Picture 4"/>
          <p:cNvPicPr>
            <a:picLocks noChangeAspect="1" noChangeArrowheads="1"/>
          </p:cNvPicPr>
          <p:nvPr/>
        </p:nvPicPr>
        <p:blipFill>
          <a:blip r:embed="rId3">
            <a:extLst>
              <a:ext uri="{28A0092B-C50C-407E-A947-70E740481C1C}">
                <a14:useLocalDpi xmlns:a14="http://schemas.microsoft.com/office/drawing/2010/main" val="0"/>
              </a:ext>
            </a:extLst>
          </a:blip>
          <a:srcRect r="52029"/>
          <a:stretch>
            <a:fillRect/>
          </a:stretch>
        </p:blipFill>
        <p:spPr bwMode="auto">
          <a:xfrm>
            <a:off x="9987841" y="4621616"/>
            <a:ext cx="1834240" cy="131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5"/>
          <p:cNvPicPr>
            <a:picLocks noChangeAspect="1" noChangeArrowheads="1"/>
          </p:cNvPicPr>
          <p:nvPr/>
        </p:nvPicPr>
        <p:blipFill>
          <a:blip r:embed="rId3">
            <a:extLst>
              <a:ext uri="{28A0092B-C50C-407E-A947-70E740481C1C}">
                <a14:useLocalDpi xmlns:a14="http://schemas.microsoft.com/office/drawing/2010/main" val="0"/>
              </a:ext>
            </a:extLst>
          </a:blip>
          <a:srcRect l="52925"/>
          <a:stretch>
            <a:fillRect/>
          </a:stretch>
        </p:blipFill>
        <p:spPr bwMode="auto">
          <a:xfrm>
            <a:off x="9987841" y="3067432"/>
            <a:ext cx="1759645" cy="135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10175587" y="1482291"/>
            <a:ext cx="1379120" cy="1428706"/>
            <a:chOff x="10226978" y="1713297"/>
            <a:chExt cx="1379120" cy="142870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6978" y="1713297"/>
              <a:ext cx="1379120" cy="1379120"/>
            </a:xfrm>
            <a:prstGeom prst="ellipse">
              <a:avLst/>
            </a:prstGeom>
            <a:ln>
              <a:noFill/>
            </a:ln>
            <a:effectLst>
              <a:softEdge rad="112500"/>
            </a:effectLst>
          </p:spPr>
        </p:pic>
        <p:sp>
          <p:nvSpPr>
            <p:cNvPr id="3" name="Rectangle 2"/>
            <p:cNvSpPr/>
            <p:nvPr/>
          </p:nvSpPr>
          <p:spPr>
            <a:xfrm>
              <a:off x="10226978" y="2845276"/>
              <a:ext cx="1376956" cy="2967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a:t>آنوفل استفنسی</a:t>
              </a:r>
              <a:endParaRPr lang="en-US" dirty="0"/>
            </a:p>
          </p:txBody>
        </p:sp>
      </p:grpSp>
    </p:spTree>
    <p:extLst>
      <p:ext uri="{BB962C8B-B14F-4D97-AF65-F5344CB8AC3E}">
        <p14:creationId xmlns:p14="http://schemas.microsoft.com/office/powerpoint/2010/main" val="1318880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nSpc>
                <a:spcPct val="170000"/>
              </a:lnSpc>
              <a:buNone/>
            </a:pPr>
            <a:r>
              <a:rPr lang="fa-IR" b="1" dirty="0">
                <a:solidFill>
                  <a:schemeClr val="tx1"/>
                </a:solidFill>
              </a:rPr>
              <a:t>تبادلات بین </a:t>
            </a:r>
            <a:r>
              <a:rPr lang="fa-IR" b="1" dirty="0" err="1">
                <a:solidFill>
                  <a:schemeClr val="tx1"/>
                </a:solidFill>
              </a:rPr>
              <a:t>المللی</a:t>
            </a:r>
            <a:r>
              <a:rPr lang="fa-IR" b="1" dirty="0">
                <a:solidFill>
                  <a:schemeClr val="tx1"/>
                </a:solidFill>
              </a:rPr>
              <a:t> و جابجایی تخم از طریق کالا بویژه تایر و  گیاه لاکی </a:t>
            </a:r>
            <a:r>
              <a:rPr lang="fa-IR" b="1" dirty="0" err="1">
                <a:solidFill>
                  <a:schemeClr val="tx1"/>
                </a:solidFill>
              </a:rPr>
              <a:t>بامبو</a:t>
            </a:r>
            <a:endParaRPr lang="fa-IR" b="1" dirty="0">
              <a:solidFill>
                <a:schemeClr val="tx1"/>
              </a:solidFill>
            </a:endParaRPr>
          </a:p>
          <a:p>
            <a:pPr marL="0" indent="0">
              <a:lnSpc>
                <a:spcPct val="170000"/>
              </a:lnSpc>
              <a:buNone/>
            </a:pPr>
            <a:endParaRPr lang="en-US" dirty="0">
              <a:solidFill>
                <a:schemeClr val="tx1"/>
              </a:solidFill>
            </a:endParaRPr>
          </a:p>
        </p:txBody>
      </p:sp>
      <p:sp>
        <p:nvSpPr>
          <p:cNvPr id="3" name="Title 2"/>
          <p:cNvSpPr>
            <a:spLocks noGrp="1"/>
          </p:cNvSpPr>
          <p:nvPr>
            <p:ph type="title"/>
          </p:nvPr>
        </p:nvSpPr>
        <p:spPr>
          <a:solidFill>
            <a:schemeClr val="accent6">
              <a:lumMod val="75000"/>
            </a:schemeClr>
          </a:solidFill>
        </p:spPr>
        <p:txBody>
          <a:bodyPr/>
          <a:lstStyle/>
          <a:p>
            <a:r>
              <a:rPr lang="fa-IR" dirty="0"/>
              <a:t>مهمترین راههای گسترش پشه آئدس</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5191" y="2649333"/>
            <a:ext cx="3334356" cy="2299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5394064" y="2649333"/>
            <a:ext cx="1227199" cy="1421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4187000" y="3654713"/>
            <a:ext cx="1043966" cy="2228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59" y="2669416"/>
            <a:ext cx="3069977" cy="2299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899" y="1660124"/>
            <a:ext cx="12112101" cy="4550975"/>
          </a:xfrm>
        </p:spPr>
        <p:txBody>
          <a:bodyPr/>
          <a:lstStyle/>
          <a:p>
            <a:pPr marL="0" indent="0">
              <a:buNone/>
            </a:pPr>
            <a:r>
              <a:rPr lang="fa-IR" b="1" dirty="0">
                <a:solidFill>
                  <a:schemeClr val="tx1"/>
                </a:solidFill>
              </a:rPr>
              <a:t>(تصاویر </a:t>
            </a:r>
            <a:r>
              <a:rPr lang="fa-IR" b="1" dirty="0" err="1">
                <a:solidFill>
                  <a:schemeClr val="tx1"/>
                </a:solidFill>
              </a:rPr>
              <a:t>زیستگاههایی</a:t>
            </a:r>
            <a:r>
              <a:rPr lang="fa-IR" b="1" dirty="0">
                <a:solidFill>
                  <a:schemeClr val="tx1"/>
                </a:solidFill>
              </a:rPr>
              <a:t> در بنادر جنوبی کشور که در برخی از آنها لارو یا بالغ </a:t>
            </a:r>
            <a:r>
              <a:rPr lang="fa-IR" b="1" dirty="0" err="1">
                <a:solidFill>
                  <a:schemeClr val="tx1"/>
                </a:solidFill>
              </a:rPr>
              <a:t>آئدس</a:t>
            </a:r>
            <a:r>
              <a:rPr lang="fa-IR" b="1" dirty="0">
                <a:solidFill>
                  <a:schemeClr val="tx1"/>
                </a:solidFill>
              </a:rPr>
              <a:t> صید شده است)</a:t>
            </a:r>
          </a:p>
          <a:p>
            <a:pPr marL="0" indent="0">
              <a:buNone/>
            </a:pPr>
            <a:endParaRPr lang="en-US" dirty="0">
              <a:solidFill>
                <a:schemeClr val="tx1"/>
              </a:solidFill>
            </a:endParaRPr>
          </a:p>
        </p:txBody>
      </p:sp>
      <p:sp>
        <p:nvSpPr>
          <p:cNvPr id="3" name="Title 2"/>
          <p:cNvSpPr>
            <a:spLocks noGrp="1"/>
          </p:cNvSpPr>
          <p:nvPr>
            <p:ph type="title"/>
          </p:nvPr>
        </p:nvSpPr>
        <p:spPr>
          <a:xfrm>
            <a:off x="269563" y="172072"/>
            <a:ext cx="9922806" cy="1325563"/>
          </a:xfrm>
          <a:solidFill>
            <a:schemeClr val="accent6">
              <a:lumMod val="75000"/>
            </a:schemeClr>
          </a:solidFill>
        </p:spPr>
        <p:txBody>
          <a:bodyPr>
            <a:normAutofit/>
          </a:bodyPr>
          <a:lstStyle/>
          <a:p>
            <a:r>
              <a:rPr lang="fa-IR" sz="3200" dirty="0" err="1"/>
              <a:t>زیستگاههای</a:t>
            </a:r>
            <a:r>
              <a:rPr lang="fa-IR" sz="3200" dirty="0"/>
              <a:t> مناسب پشه های </a:t>
            </a:r>
            <a:r>
              <a:rPr lang="fa-IR" sz="3200" dirty="0" err="1"/>
              <a:t>آئدس</a:t>
            </a:r>
            <a:r>
              <a:rPr lang="fa-IR" sz="3200" dirty="0"/>
              <a:t> </a:t>
            </a:r>
            <a:r>
              <a:rPr lang="fa-IR" sz="3200" dirty="0" err="1"/>
              <a:t>اجیپتی</a:t>
            </a:r>
            <a:r>
              <a:rPr lang="fa-IR" sz="3200" dirty="0"/>
              <a:t> </a:t>
            </a:r>
            <a:r>
              <a:rPr lang="fa-IR" sz="3200" dirty="0" err="1"/>
              <a:t>وآئدس</a:t>
            </a:r>
            <a:r>
              <a:rPr lang="fa-IR" sz="3200" dirty="0"/>
              <a:t> </a:t>
            </a:r>
            <a:r>
              <a:rPr lang="fa-IR" sz="3200" dirty="0" err="1"/>
              <a:t>آلبوپیکتوس</a:t>
            </a:r>
            <a:endParaRPr lang="en-US" sz="3200" dirty="0"/>
          </a:p>
        </p:txBody>
      </p:sp>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7159" y="2537114"/>
            <a:ext cx="2819354" cy="159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9044"/>
          <a:stretch/>
        </p:blipFill>
        <p:spPr>
          <a:xfrm>
            <a:off x="6089347" y="2537115"/>
            <a:ext cx="2500980" cy="1593450"/>
          </a:xfrm>
          <a:prstGeom prst="rect">
            <a:avLst/>
          </a:prstGeom>
        </p:spPr>
      </p:pic>
      <p:pic>
        <p:nvPicPr>
          <p:cNvPr id="6" name="Picture 5"/>
          <p:cNvPicPr/>
          <p:nvPr/>
        </p:nvPicPr>
        <p:blipFill>
          <a:blip r:embed="rId4"/>
          <a:stretch>
            <a:fillRect/>
          </a:stretch>
        </p:blipFill>
        <p:spPr>
          <a:xfrm>
            <a:off x="3273482" y="2537114"/>
            <a:ext cx="2537449" cy="1593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44" y="2537114"/>
            <a:ext cx="2843649" cy="157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descr="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167684" y="4376289"/>
            <a:ext cx="2827467" cy="1589085"/>
          </a:xfrm>
          <a:prstGeom prst="rect">
            <a:avLst/>
          </a:prstGeom>
        </p:spPr>
      </p:pic>
      <p:pic>
        <p:nvPicPr>
          <p:cNvPr id="9" name="Picture 8"/>
          <p:cNvPicPr>
            <a:picLocks noChangeAspect="1"/>
          </p:cNvPicPr>
          <p:nvPr/>
        </p:nvPicPr>
        <p:blipFill>
          <a:blip r:embed="rId7"/>
          <a:stretch>
            <a:fillRect/>
          </a:stretch>
        </p:blipFill>
        <p:spPr>
          <a:xfrm>
            <a:off x="6089347" y="4376289"/>
            <a:ext cx="2641074" cy="1646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8"/>
          <a:stretch>
            <a:fillRect/>
          </a:stretch>
        </p:blipFill>
        <p:spPr>
          <a:xfrm>
            <a:off x="2940408" y="4376289"/>
            <a:ext cx="2870523" cy="16468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p:nvPr/>
        </p:nvPicPr>
        <p:blipFill>
          <a:blip r:embed="rId9"/>
          <a:stretch>
            <a:fillRect/>
          </a:stretch>
        </p:blipFill>
        <p:spPr>
          <a:xfrm>
            <a:off x="269563" y="4342162"/>
            <a:ext cx="2428973" cy="1705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358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6">
              <a:lumMod val="75000"/>
            </a:schemeClr>
          </a:solidFill>
        </p:spPr>
        <p:txBody>
          <a:bodyPr>
            <a:normAutofit/>
          </a:bodyPr>
          <a:lstStyle/>
          <a:p>
            <a:r>
              <a:rPr lang="fa-IR" sz="3200" dirty="0" err="1"/>
              <a:t>زیستگاههای</a:t>
            </a:r>
            <a:r>
              <a:rPr lang="fa-IR" sz="3200" dirty="0"/>
              <a:t> مناسب پشه های </a:t>
            </a:r>
            <a:r>
              <a:rPr lang="fa-IR" sz="3200" dirty="0" err="1"/>
              <a:t>آئدس</a:t>
            </a:r>
            <a:r>
              <a:rPr lang="fa-IR" sz="3200" dirty="0"/>
              <a:t> </a:t>
            </a:r>
            <a:r>
              <a:rPr lang="fa-IR" sz="3200" dirty="0" err="1"/>
              <a:t>اجیپتی</a:t>
            </a:r>
            <a:r>
              <a:rPr lang="fa-IR" sz="3200" dirty="0"/>
              <a:t> </a:t>
            </a:r>
            <a:r>
              <a:rPr lang="fa-IR" sz="3200" dirty="0" err="1"/>
              <a:t>وآئدس</a:t>
            </a:r>
            <a:r>
              <a:rPr lang="fa-IR" sz="3200" dirty="0"/>
              <a:t> </a:t>
            </a:r>
            <a:r>
              <a:rPr lang="fa-IR" sz="3200" dirty="0" err="1"/>
              <a:t>آلبوپیکتوس</a:t>
            </a:r>
            <a:endParaRPr lang="en-US" sz="3200" dirty="0"/>
          </a:p>
        </p:txBody>
      </p:sp>
      <p:pic>
        <p:nvPicPr>
          <p:cNvPr id="4"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510441" y="1619951"/>
            <a:ext cx="2896985" cy="13799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713" y="1619951"/>
            <a:ext cx="2093748" cy="1975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srcRect/>
          <a:stretch>
            <a:fillRect/>
          </a:stretch>
        </p:blipFill>
        <p:spPr bwMode="auto">
          <a:xfrm>
            <a:off x="1730824" y="1721203"/>
            <a:ext cx="1981361" cy="15483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4"/>
          <p:cNvPicPr>
            <a:picLocks noChangeArrowheads="1"/>
          </p:cNvPicPr>
          <p:nvPr/>
        </p:nvPicPr>
        <p:blipFill>
          <a:blip r:embed="rId5" cstate="print"/>
          <a:srcRect l="13887" t="23495" r="16479"/>
          <a:stretch>
            <a:fillRect/>
          </a:stretch>
        </p:blipFill>
        <p:spPr bwMode="auto">
          <a:xfrm>
            <a:off x="6510441" y="3169327"/>
            <a:ext cx="2814834" cy="1826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055713" y="3896427"/>
            <a:ext cx="2197970" cy="2197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Content Placeholder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730824" y="3540249"/>
            <a:ext cx="1899193" cy="2554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83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Calibri Light"/>
        <a:ea typeface=""/>
        <a:cs typeface="B Nazanin"/>
      </a:majorFont>
      <a:minorFont>
        <a:latin typeface="Calibri"/>
        <a:ea typeface=""/>
        <a:cs typeface="B Nazani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Calibri Light"/>
        <a:ea typeface=""/>
        <a:cs typeface="B Nazanin"/>
      </a:majorFont>
      <a:minorFont>
        <a:latin typeface="Calibri"/>
        <a:ea typeface=""/>
        <a:cs typeface="B Nazani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2041</Words>
  <Application>Microsoft Office PowerPoint</Application>
  <PresentationFormat>Widescreen</PresentationFormat>
  <Paragraphs>400</Paragraphs>
  <Slides>59</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59</vt:i4>
      </vt:variant>
    </vt:vector>
  </HeadingPairs>
  <TitlesOfParts>
    <vt:vector size="76" baseType="lpstr">
      <vt:lpstr>AGA Arabesque</vt:lpstr>
      <vt:lpstr>Calibri Light</vt:lpstr>
      <vt:lpstr>IranNastaliq</vt:lpstr>
      <vt:lpstr>Arial</vt:lpstr>
      <vt:lpstr>Wingdings 3</vt:lpstr>
      <vt:lpstr>Calibri</vt:lpstr>
      <vt:lpstr>Times New Roman</vt:lpstr>
      <vt:lpstr>Courier New</vt:lpstr>
      <vt:lpstr>B Nazanin</vt:lpstr>
      <vt:lpstr>Verdana</vt:lpstr>
      <vt:lpstr>Century Gothic</vt:lpstr>
      <vt:lpstr>Wingdings</vt:lpstr>
      <vt:lpstr>1_Office Theme</vt:lpstr>
      <vt:lpstr>Office Theme</vt:lpstr>
      <vt:lpstr>2_Office Theme</vt:lpstr>
      <vt:lpstr>3_Office Theme</vt:lpstr>
      <vt:lpstr>Wisp</vt:lpstr>
      <vt:lpstr> نظام مراقبت بیماری تب Dengue  گروه مبارزه با بیماریهای واگیر   تیر ماه 1403 </vt:lpstr>
      <vt:lpstr>PowerPoint Presentation</vt:lpstr>
      <vt:lpstr>PowerPoint Presentation</vt:lpstr>
      <vt:lpstr>عامل بیماری تب دانگ</vt:lpstr>
      <vt:lpstr>PowerPoint Presentation</vt:lpstr>
      <vt:lpstr>خصوصیات گونه های پشه آنوفل و آئدس مهاجم</vt:lpstr>
      <vt:lpstr>مهمترین راههای گسترش پشه آئدس</vt:lpstr>
      <vt:lpstr>زیستگاههای مناسب پشه های آئدس اجیپتی وآئدس آلبوپیکتوس</vt:lpstr>
      <vt:lpstr>زیستگاههای مناسب پشه های آئدس اجیپتی وآئدس آلبوپیکتوس</vt:lpstr>
      <vt:lpstr> روش های انتقال بیماری تب دانگ  </vt:lpstr>
      <vt:lpstr> دوره نهفتگی بیماری تب دانگ  </vt:lpstr>
      <vt:lpstr>اهمیت بیماری دانگ</vt:lpstr>
      <vt:lpstr>پراکندگی جهانی بیماری تب دانگ(2024) </vt:lpstr>
      <vt:lpstr>اپیدمی های بزرگ بیماری دانگ از 2019 به بعد در سراسر جهان</vt:lpstr>
      <vt:lpstr>اپیدمی های بزرگ تب دانگ از 2019 به بعد در سراسر جهان</vt:lpstr>
      <vt:lpstr>PowerPoint Presentation</vt:lpstr>
      <vt:lpstr>تعاریف اپیدمیولوژیک موارد مشکوک تب دانگ </vt:lpstr>
      <vt:lpstr>تعاریف اپیدمیولوژیک مورد محتمل  بدون علائم هشداردهنده تب دانگ </vt:lpstr>
      <vt:lpstr>تعاریف اپیدمیولوژیک مورد قطعی تب دانگ </vt:lpstr>
      <vt:lpstr>فازهای عفونت دانگ  </vt:lpstr>
      <vt:lpstr>فازهای عفونت دانگ  </vt:lpstr>
      <vt:lpstr>فازهای عفونت دانگ  </vt:lpstr>
      <vt:lpstr>PowerPoint Presentation</vt:lpstr>
      <vt:lpstr>علایم بالینی تب دنگ</vt:lpstr>
      <vt:lpstr>PowerPoint Presentation</vt:lpstr>
      <vt:lpstr> بیماری تب دانگ شدید </vt:lpstr>
      <vt:lpstr>PowerPoint Presentation</vt:lpstr>
      <vt:lpstr>PowerPoint Presentation</vt:lpstr>
      <vt:lpstr>PowerPoint Presentation</vt:lpstr>
      <vt:lpstr>PowerPoint Presentation</vt:lpstr>
      <vt:lpstr>PowerPoint Presentation</vt:lpstr>
      <vt:lpstr>نظام مراقبت سندرمیک</vt:lpstr>
      <vt:lpstr>روش های تشخیص تب دنگی</vt:lpstr>
      <vt:lpstr>PowerPoint Presentation</vt:lpstr>
      <vt:lpstr>PowerPoint Presentation</vt:lpstr>
      <vt:lpstr>PowerPoint Presentation</vt:lpstr>
      <vt:lpstr>PowerPoint Presentation</vt:lpstr>
      <vt:lpstr>لیست مراکز نمونه گیری سرپایی در شهرستانها</vt:lpstr>
      <vt:lpstr>تشخیص های افتراقی تب دنگی</vt:lpstr>
      <vt:lpstr>نکات درمانی</vt:lpstr>
      <vt:lpstr>PowerPoint Presentation</vt:lpstr>
      <vt:lpstr>وضعیت فراوانی بیماریهای منتقله از پشه آئدس در کشور</vt:lpstr>
      <vt:lpstr>فراوانی تب دنگی از سال 1395 تا 16 تیر 1403</vt:lpstr>
      <vt:lpstr> وضعیت آلودگی کشور به پشه آئدس در حال حاضر در کشور</vt:lpstr>
      <vt:lpstr>حیطه های کنترل بیماری های منتقله از آئدس</vt:lpstr>
      <vt:lpstr>نکات مدیریتی</vt:lpstr>
      <vt:lpstr>آموزش رده های ستادی و محیطی</vt:lpstr>
      <vt:lpstr>ایجاد همگرایی بین واحدهای ستادی</vt:lpstr>
      <vt:lpstr>گسترش بررسی های حشره شناسی</vt:lpstr>
      <vt:lpstr>کنترل پشه ناقل</vt:lpstr>
      <vt:lpstr>شناسایی نقاط پرخطر از نظر تکثیر پشه</vt:lpstr>
      <vt:lpstr>PowerPoint Presentation</vt:lpstr>
      <vt:lpstr>زیستگاههای مناسب پشه های آئدس اجیپتی وآئدس آلبوپیکتوس </vt:lpstr>
      <vt:lpstr>PowerPoint Presentation</vt:lpstr>
      <vt:lpstr>توصیه های مناسب و سنجیده برای مسافران</vt:lpstr>
      <vt:lpstr>PowerPoint Presentation</vt:lpstr>
      <vt:lpstr>PowerPoint Presentation</vt:lpstr>
      <vt:lpstr>جلب همکاری بخش خصوصی  شهرستان و بیمارستانها</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آئدس مهاجم و بیماریهای منتقله ازآن تب دانگ، چیکونگونیا و زیکا   اداره کنترل بیماریهای منتقله توسط ناقلین مرکز مدیریت بیماریهای واگیر  تیر ماه 1403</dc:title>
  <dc:creator>A.R.I</dc:creator>
  <cp:lastModifiedBy>PC</cp:lastModifiedBy>
  <cp:revision>77</cp:revision>
  <dcterms:created xsi:type="dcterms:W3CDTF">2024-07-03T05:05:58Z</dcterms:created>
  <dcterms:modified xsi:type="dcterms:W3CDTF">2024-07-10T05:59:51Z</dcterms:modified>
</cp:coreProperties>
</file>