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</p:sldMasterIdLst>
  <p:notesMasterIdLst>
    <p:notesMasterId r:id="rId44"/>
  </p:notesMasterIdLst>
  <p:sldIdLst>
    <p:sldId id="258" r:id="rId3"/>
    <p:sldId id="372" r:id="rId4"/>
    <p:sldId id="381" r:id="rId5"/>
    <p:sldId id="421" r:id="rId6"/>
    <p:sldId id="382" r:id="rId7"/>
    <p:sldId id="389" r:id="rId8"/>
    <p:sldId id="391" r:id="rId9"/>
    <p:sldId id="392" r:id="rId10"/>
    <p:sldId id="393" r:id="rId11"/>
    <p:sldId id="383" r:id="rId12"/>
    <p:sldId id="394" r:id="rId13"/>
    <p:sldId id="374" r:id="rId14"/>
    <p:sldId id="395" r:id="rId15"/>
    <p:sldId id="396" r:id="rId16"/>
    <p:sldId id="376" r:id="rId17"/>
    <p:sldId id="397" r:id="rId18"/>
    <p:sldId id="398" r:id="rId19"/>
    <p:sldId id="361" r:id="rId20"/>
    <p:sldId id="384" r:id="rId21"/>
    <p:sldId id="387" r:id="rId22"/>
    <p:sldId id="399" r:id="rId23"/>
    <p:sldId id="388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8" r:id="rId40"/>
    <p:sldId id="419" r:id="rId41"/>
    <p:sldId id="420" r:id="rId42"/>
    <p:sldId id="32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" y="5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E2EB8-F64D-49B3-9997-26BD6147B998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49686-2817-4D35-AC72-3325F48FA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2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C32191-C46A-46D7-975D-6F49437B7130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12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320B4-9AAF-413F-B594-3134890182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2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3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5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9418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 u="sng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1404.05.12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 u="sng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keshvari@med.mui.ac.ir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 u="sng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098E145D-8A4C-471D-9483-368BA234D394}" type="slidenum">
              <a:rPr lang="ar-SA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31035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9057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129D5-4CA5-4FCC-9011-C4FED8AD2A0D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7471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9746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"/>
            <a:ext cx="12124267" cy="6856413"/>
            <a:chOff x="0" y="0"/>
            <a:chExt cx="5728" cy="4319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13" name="Rectangle 1028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1029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1030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1031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1033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034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7" name="Rectangle 1035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" name="Group 1036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9" name="Picture 1037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Freeform 1038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" name="Freeform 1039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Freeform 1040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6401" name="Rectangle 1041"/>
          <p:cNvSpPr>
            <a:spLocks noGrp="1" noChangeArrowheads="1"/>
          </p:cNvSpPr>
          <p:nvPr>
            <p:ph type="ctrTitle"/>
          </p:nvPr>
        </p:nvSpPr>
        <p:spPr>
          <a:xfrm>
            <a:off x="2203451" y="1806575"/>
            <a:ext cx="9855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02" name="Rectangle 1042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3559175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" name="Rectangle 1043"/>
          <p:cNvSpPr>
            <a:spLocks noGrp="1" noChangeArrowheads="1"/>
          </p:cNvSpPr>
          <p:nvPr>
            <p:ph type="dt" sz="half" idx="10"/>
          </p:nvPr>
        </p:nvSpPr>
        <p:spPr>
          <a:xfrm>
            <a:off x="2032001" y="6350000"/>
            <a:ext cx="2298700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20" name="Rectangle 1044"/>
          <p:cNvSpPr>
            <a:spLocks noGrp="1" noChangeArrowheads="1"/>
          </p:cNvSpPr>
          <p:nvPr>
            <p:ph type="ftr" sz="quarter" idx="11"/>
          </p:nvPr>
        </p:nvSpPr>
        <p:spPr>
          <a:xfrm>
            <a:off x="4857751" y="6350000"/>
            <a:ext cx="4599516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21" name="Rectangle 10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855201" y="6350000"/>
            <a:ext cx="2298700" cy="457200"/>
          </a:xfrm>
        </p:spPr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fld id="{C7A4EB42-CE0D-492A-9CA7-E2B5DE99D5D5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1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ED3E-425E-4BC3-923A-12A6DBB2C7A0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0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9FED-62F7-42F6-BA70-C14779A1DCEE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5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78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2734" y="1981200"/>
            <a:ext cx="49826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568" y="1981200"/>
            <a:ext cx="49826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B704A-EE71-4037-A240-6E348CB3ED05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71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8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9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4AA2-9A32-4319-8D07-8DA0C52A34B9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73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4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7A55-3CF2-4BFF-9248-3833B2DF601D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2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4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833D-536C-4323-B2DB-1B237A20EE7F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75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88874-FA80-436C-87A8-F1393D2460C6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56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8953-A208-47A8-B8BB-42E72FF60DAF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96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E6E8-208E-485E-A963-C116A7B67E10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85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085" y="304800"/>
            <a:ext cx="2542116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2734" y="304800"/>
            <a:ext cx="74231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79E5-F8E2-4186-B564-F415CE343F45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93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1" y="304800"/>
            <a:ext cx="100859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972734" y="1981200"/>
            <a:ext cx="4982633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8568" y="1981200"/>
            <a:ext cx="498263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75F7-786C-411D-A232-C838EA04CD48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3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1" y="304800"/>
            <a:ext cx="100859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72734" y="1981200"/>
            <a:ext cx="498263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158568" y="1981200"/>
            <a:ext cx="4982633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91A9-C8E6-4F08-B732-17AEF52E0C6B}" type="slidenum">
              <a:rPr lang="en-US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9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3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2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2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2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grpSp>
          <p:nvGrpSpPr>
            <p:cNvPr id="1032" name="Group 1027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40" name="Rectangle 1028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41" name="Picture 1029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42" name="Freeform 1030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Freeform 1031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Freeform 1032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3" name="Group 1033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34" name="Rectangle 1034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Line 1035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Line 1036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Line 1037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Line 1038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Freeform 1039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1040"/>
          <p:cNvSpPr>
            <a:spLocks noGrp="1" noChangeArrowheads="1"/>
          </p:cNvSpPr>
          <p:nvPr>
            <p:ph type="title"/>
          </p:nvPr>
        </p:nvSpPr>
        <p:spPr bwMode="auto">
          <a:xfrm>
            <a:off x="2038351" y="304800"/>
            <a:ext cx="10085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2733" y="1981200"/>
            <a:ext cx="1016846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78" name="Rectangle 10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74851" y="6248400"/>
            <a:ext cx="23770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15379" name="Rectangle 10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63067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15380" name="Rectangle 10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5067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D38DB-0C40-496A-BB34-12C47C411168}" type="slidenum">
              <a:rPr lang="en-US">
                <a:solidFill>
                  <a:srgbClr val="9966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3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394.jpg"/>
          <p:cNvPicPr>
            <a:picLocks noChangeAspect="1"/>
          </p:cNvPicPr>
          <p:nvPr/>
        </p:nvPicPr>
        <p:blipFill>
          <a:blip r:embed="rId2"/>
          <a:srcRect b="7778"/>
          <a:stretch>
            <a:fillRect/>
          </a:stretch>
        </p:blipFill>
        <p:spPr>
          <a:xfrm>
            <a:off x="118618" y="38100"/>
            <a:ext cx="11815197" cy="681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7" descr="alla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keshvari@med.mui.ac.ir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1404.05.12</a:t>
            </a:r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مقدمه... سالمندی جمعیت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متولدین اوایل </a:t>
            </a:r>
            <a:r>
              <a:rPr lang="fa-IR" sz="2400" dirty="0">
                <a:cs typeface="B Nazanin" panose="00000400000000000000" pitchFamily="2" charset="-78"/>
              </a:rPr>
              <a:t>دهه ۱۹۰۰</a:t>
            </a:r>
            <a:r>
              <a:rPr lang="fa-IR" sz="2400" dirty="0" smtClean="0">
                <a:cs typeface="B Nazanin" panose="00000400000000000000" pitchFamily="2" charset="-78"/>
              </a:rPr>
              <a:t>: شاهد </a:t>
            </a:r>
            <a:r>
              <a:rPr lang="fa-IR" sz="2400" dirty="0">
                <a:cs typeface="B Nazanin" panose="00000400000000000000" pitchFamily="2" charset="-78"/>
              </a:rPr>
              <a:t>تغییرات عظیمی در موارد زیر بودند</a:t>
            </a:r>
            <a:r>
              <a:rPr lang="fa-IR" sz="2400" dirty="0" smtClean="0">
                <a:cs typeface="B Nazanin" panose="00000400000000000000" pitchFamily="2" charset="-78"/>
              </a:rPr>
              <a:t>:</a:t>
            </a:r>
          </a:p>
          <a:p>
            <a:pPr lvl="1" algn="r" rtl="1"/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شرایط اجتماعی-اقتصادی</a:t>
            </a:r>
          </a:p>
          <a:p>
            <a:pPr lvl="1" algn="r" rtl="1"/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بهداشت</a:t>
            </a:r>
          </a:p>
          <a:p>
            <a:pPr lvl="1" algn="r" rtl="1"/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سبک زندگی</a:t>
            </a:r>
          </a:p>
          <a:p>
            <a:pPr lvl="1" algn="r" rtl="1"/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مراقبت‌های پزشکی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</a:t>
            </a:r>
            <a:r>
              <a:rPr lang="fa-IR" sz="2400" dirty="0">
                <a:cs typeface="B Nazanin" panose="00000400000000000000" pitchFamily="2" charset="-78"/>
              </a:rPr>
              <a:t>تغییرات منجر به کاهش چشمگیر در موارد زیر شد</a:t>
            </a:r>
            <a:r>
              <a:rPr lang="fa-IR" sz="2400" dirty="0" smtClean="0">
                <a:cs typeface="B Nazanin" panose="00000400000000000000" pitchFamily="2" charset="-78"/>
              </a:rPr>
              <a:t>:</a:t>
            </a:r>
          </a:p>
          <a:p>
            <a:pPr lvl="1" algn="r" rtl="1"/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مرگ‌ومیر نوزادان</a:t>
            </a:r>
          </a:p>
          <a:p>
            <a:pPr lvl="1" algn="r" rtl="1"/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نرخ </a:t>
            </a:r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بیماری‌های عفونی و تنفسی</a:t>
            </a:r>
            <a:endParaRPr lang="en-US" sz="20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4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3352800"/>
            <a:ext cx="10168467" cy="1341863"/>
          </a:xfrm>
        </p:spPr>
        <p:txBody>
          <a:bodyPr/>
          <a:lstStyle/>
          <a:p>
            <a:pPr marL="0" indent="0" algn="ctr">
              <a:buNone/>
            </a:pPr>
            <a:r>
              <a:rPr lang="fa-IR" sz="4000" b="1" dirty="0"/>
              <a:t>تغییرات فیزیولوژیک در سالمندان </a:t>
            </a:r>
            <a:r>
              <a:rPr lang="fa-IR" sz="4000" b="1" dirty="0" smtClean="0"/>
              <a:t>موثر </a:t>
            </a:r>
            <a:r>
              <a:rPr lang="fa-IR" sz="4000" b="1" dirty="0"/>
              <a:t>بر روند </a:t>
            </a:r>
            <a:r>
              <a:rPr lang="fa-IR" sz="4000" b="1" dirty="0" smtClean="0"/>
              <a:t>یادگیری</a:t>
            </a:r>
          </a:p>
          <a:p>
            <a:pPr marL="0" indent="0" algn="ctr">
              <a:buNone/>
            </a:pPr>
            <a:endParaRPr lang="fa-IR" sz="4000" b="1" dirty="0" smtClean="0"/>
          </a:p>
          <a:p>
            <a:pPr marL="0" indent="0" algn="ctr">
              <a:buNone/>
            </a:pPr>
            <a:endParaRPr lang="fa-IR" sz="4000" b="1" dirty="0" smtClean="0"/>
          </a:p>
          <a:p>
            <a:pPr marL="0" indent="0" algn="ctr">
              <a:buNone/>
            </a:pPr>
            <a:endParaRPr lang="fa-IR" sz="4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5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fa-IR" b="1" dirty="0">
                <a:solidFill>
                  <a:schemeClr val="tx1"/>
                </a:solidFill>
              </a:rPr>
              <a:t>تغییرات در عملکرد حسی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بینایی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137" y="1447799"/>
            <a:ext cx="10168467" cy="4977063"/>
          </a:xfrm>
        </p:spPr>
        <p:txBody>
          <a:bodyPr/>
          <a:lstStyle/>
          <a:p>
            <a:pPr algn="r" rtl="1"/>
            <a:endParaRPr lang="fa-IR" sz="2000" dirty="0"/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نقایص </a:t>
            </a:r>
            <a:r>
              <a:rPr lang="fa-IR" sz="2000" b="1" dirty="0">
                <a:cs typeface="B Nazanin" panose="00000400000000000000" pitchFamily="2" charset="-78"/>
              </a:rPr>
              <a:t>عملکردی مهم: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پیرچشمی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تغییرات سیستم بینایی: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کاهش توانایی عدسی در تطبیق بینایی نزدیک (</a:t>
            </a:r>
            <a:r>
              <a:rPr lang="fa-IR" sz="2000" dirty="0" smtClean="0">
                <a:cs typeface="B Nazanin" panose="00000400000000000000" pitchFamily="2" charset="-78"/>
              </a:rPr>
              <a:t>پیرچشمی </a:t>
            </a:r>
            <a:r>
              <a:rPr lang="en-US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P</a:t>
            </a:r>
            <a:r>
              <a:rPr lang="en-US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resbyopia</a:t>
            </a:r>
            <a:r>
              <a:rPr lang="fa-IR" sz="2000" dirty="0" smtClean="0">
                <a:cs typeface="B Nazanin" panose="00000400000000000000" pitchFamily="2" charset="-78"/>
              </a:rPr>
              <a:t>)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کند </a:t>
            </a:r>
            <a:r>
              <a:rPr lang="fa-IR" sz="2000" dirty="0">
                <a:cs typeface="B Nazanin" panose="00000400000000000000" pitchFamily="2" charset="-78"/>
              </a:rPr>
              <a:t>شدن فرآیند تطابق با </a:t>
            </a:r>
            <a:r>
              <a:rPr lang="fa-IR" sz="2000" dirty="0" smtClean="0">
                <a:cs typeface="B Nazanin" panose="00000400000000000000" pitchFamily="2" charset="-78"/>
              </a:rPr>
              <a:t>تاریکی وکاهش </a:t>
            </a:r>
            <a:r>
              <a:rPr lang="fa-IR" sz="2000" dirty="0">
                <a:cs typeface="B Nazanin" panose="00000400000000000000" pitchFamily="2" charset="-78"/>
              </a:rPr>
              <a:t>میزان رسیدن نور به شبکیه</a:t>
            </a:r>
            <a:r>
              <a:rPr lang="fa-IR" sz="2000" dirty="0" smtClean="0">
                <a:cs typeface="B Nazanin" panose="00000400000000000000" pitchFamily="2" charset="-78"/>
              </a:rPr>
              <a:t> (نیاز </a:t>
            </a:r>
            <a:r>
              <a:rPr lang="fa-IR" sz="2000" dirty="0">
                <a:cs typeface="B Nazanin" panose="00000400000000000000" pitchFamily="2" charset="-78"/>
              </a:rPr>
              <a:t>به تنظیم نور ساختمان)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کاهش شفافیت عدسی و زرد شدن عدسی (کاهش توانایی تشخیص رنگ‌ها)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نقایص </a:t>
            </a:r>
            <a:r>
              <a:rPr lang="fa-IR" sz="2400" b="1" dirty="0">
                <a:cs typeface="B Nazanin" panose="00000400000000000000" pitchFamily="2" charset="-78"/>
              </a:rPr>
              <a:t>عملکردی </a:t>
            </a:r>
            <a:r>
              <a:rPr lang="fa-IR" sz="2400" b="1" dirty="0" smtClean="0">
                <a:cs typeface="B Nazanin" panose="00000400000000000000" pitchFamily="2" charset="-78"/>
              </a:rPr>
              <a:t>مهم :</a:t>
            </a:r>
          </a:p>
          <a:p>
            <a:pPr lvl="3"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پیرچشمی</a:t>
            </a:r>
          </a:p>
          <a:p>
            <a:pPr lvl="3"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گلوکوم</a:t>
            </a:r>
          </a:p>
          <a:p>
            <a:pPr lvl="3"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کاتاراکت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4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/>
              <a:t>راهکارهای مقابله با مشکلات بینایی در آموزش به </a:t>
            </a:r>
            <a:r>
              <a:rPr lang="fa-IR" sz="3600" b="1" dirty="0" smtClean="0"/>
              <a:t>سالمندان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یادآوری </a:t>
            </a:r>
            <a:r>
              <a:rPr lang="fa-IR" sz="2000" b="1" dirty="0">
                <a:cs typeface="B Nazanin" panose="00000400000000000000" pitchFamily="2" charset="-78"/>
              </a:rPr>
              <a:t>برای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همراه داشتن عینک </a:t>
            </a:r>
            <a:r>
              <a:rPr lang="fa-IR" sz="2000" b="1" dirty="0">
                <a:cs typeface="B Nazanin" panose="00000400000000000000" pitchFamily="2" charset="-78"/>
              </a:rPr>
              <a:t>در برنامه‌های </a:t>
            </a:r>
            <a:r>
              <a:rPr lang="fa-IR" sz="2000" b="1" dirty="0" smtClean="0">
                <a:cs typeface="B Nazanin" panose="00000400000000000000" pitchFamily="2" charset="-78"/>
              </a:rPr>
              <a:t>آموزشی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دادن </a:t>
            </a:r>
            <a:r>
              <a:rPr lang="fa-IR" sz="2000" b="1" dirty="0">
                <a:cs typeface="B Nazanin" panose="00000400000000000000" pitchFamily="2" charset="-78"/>
              </a:rPr>
              <a:t>زمان برای گذاشتن عینک خود قبل از شروع </a:t>
            </a:r>
            <a:r>
              <a:rPr lang="fa-IR" sz="2000" b="1" dirty="0" smtClean="0">
                <a:cs typeface="B Nazanin" panose="00000400000000000000" pitchFamily="2" charset="-78"/>
              </a:rPr>
              <a:t>آموزش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استفاده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از آموزش‌های شفاهی </a:t>
            </a:r>
            <a:r>
              <a:rPr lang="fa-IR" sz="2000" b="1" dirty="0">
                <a:cs typeface="B Nazanin" panose="00000400000000000000" pitchFamily="2" charset="-78"/>
              </a:rPr>
              <a:t>و کاربرد زبان واضح و قابل </a:t>
            </a:r>
            <a:r>
              <a:rPr lang="fa-IR" sz="2000" b="1" dirty="0" smtClean="0">
                <a:cs typeface="B Nazanin" panose="00000400000000000000" pitchFamily="2" charset="-78"/>
              </a:rPr>
              <a:t>فهم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استفاده </a:t>
            </a:r>
            <a:r>
              <a:rPr lang="fa-IR" sz="2000" b="1" dirty="0">
                <a:cs typeface="B Nazanin" panose="00000400000000000000" pitchFamily="2" charset="-78"/>
              </a:rPr>
              <a:t>از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نوارهای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صوتی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استفاده </a:t>
            </a:r>
            <a:r>
              <a:rPr lang="fa-IR" sz="2000" b="1" dirty="0">
                <a:cs typeface="B Nazanin" panose="00000400000000000000" pitchFamily="2" charset="-78"/>
              </a:rPr>
              <a:t>از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روشنایی اضافی </a:t>
            </a:r>
            <a:r>
              <a:rPr lang="fa-IR" sz="2000" b="1" dirty="0">
                <a:cs typeface="B Nazanin" panose="00000400000000000000" pitchFamily="2" charset="-78"/>
              </a:rPr>
              <a:t>هنگام آموزش </a:t>
            </a:r>
            <a:r>
              <a:rPr lang="fa-IR" sz="2000" b="1" dirty="0" smtClean="0">
                <a:cs typeface="B Nazanin" panose="00000400000000000000" pitchFamily="2" charset="-78"/>
              </a:rPr>
              <a:t>سالمند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اجتناب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از لامپ‌های بزرگ</a:t>
            </a:r>
            <a:r>
              <a:rPr lang="fa-IR" sz="2000" b="1" dirty="0">
                <a:cs typeface="B Nazanin" panose="00000400000000000000" pitchFamily="2" charset="-78"/>
              </a:rPr>
              <a:t>، نور مستقیم خورشید، و کاغذ </a:t>
            </a:r>
            <a:r>
              <a:rPr lang="fa-IR" sz="2000" b="1" dirty="0" smtClean="0">
                <a:cs typeface="B Nazanin" panose="00000400000000000000" pitchFamily="2" charset="-78"/>
              </a:rPr>
              <a:t>براق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استفاده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نکردن از رنگ‌های آبی، سبز و سایه‌های بنفش </a:t>
            </a:r>
            <a:r>
              <a:rPr lang="fa-IR" sz="2000" b="1" dirty="0">
                <a:cs typeface="B Nazanin" panose="00000400000000000000" pitchFamily="2" charset="-78"/>
              </a:rPr>
              <a:t>در متون چاپی و راهنماها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996633"/>
                </a:solidFill>
              </a:rPr>
              <a:t>keshvari@med.mui.ac.ir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4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4976" y="318247"/>
            <a:ext cx="9843248" cy="1143000"/>
          </a:xfrm>
          <a:solidFill>
            <a:schemeClr val="bg2"/>
          </a:solidFill>
        </p:spPr>
        <p:txBody>
          <a:bodyPr/>
          <a:lstStyle/>
          <a:p>
            <a:pPr algn="ctr" rtl="1"/>
            <a:r>
              <a:rPr lang="fa-IR" sz="4000" b="1" dirty="0">
                <a:solidFill>
                  <a:schemeClr val="accent3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تغييرات در سيستم هاي حسي </a:t>
            </a:r>
            <a:r>
              <a:rPr lang="fa-IR" sz="4000" b="1" dirty="0" smtClean="0">
                <a:solidFill>
                  <a:schemeClr val="accent3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شنوايي</a:t>
            </a:r>
            <a:endParaRPr lang="en-US" sz="4000" b="1" dirty="0">
              <a:solidFill>
                <a:schemeClr val="accent3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4976" y="1721223"/>
            <a:ext cx="9843248" cy="470364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كاهش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شنوايي </a:t>
            </a:r>
            <a:r>
              <a:rPr lang="fa-IR" sz="2400" b="1" dirty="0">
                <a:cs typeface="B Nazanin" panose="00000400000000000000" pitchFamily="2" charset="-78"/>
              </a:rPr>
              <a:t>به </a:t>
            </a:r>
            <a:r>
              <a:rPr lang="fa-IR" sz="2400" b="1" dirty="0" smtClean="0">
                <a:cs typeface="B Nazanin" panose="00000400000000000000" pitchFamily="2" charset="-78"/>
              </a:rPr>
              <a:t>دلیل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تغييرات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غير قابل برگشت گوش داخلي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یا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پير گوشي 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presbycusis</a:t>
            </a:r>
            <a:endParaRPr lang="fa-IR" sz="24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40 ـ 25 درصد جمعیت 65 سال و بالاتر </a:t>
            </a:r>
          </a:p>
          <a:p>
            <a:pPr lvl="1" algn="r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 66 ـ 40 درصد افراد بالاتر از 75 سال ، و </a:t>
            </a:r>
          </a:p>
          <a:p>
            <a:pPr lvl="1" algn="r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بیش از 90 ـ 80 درصد افراد بالای 85 سال </a:t>
            </a:r>
          </a:p>
          <a:p>
            <a:pPr lvl="1" algn="r" rtl="1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دچار کم شنوایی هستند.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افراد سالمند غالباً قادر به پيگيري مكالمات نيستند.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فرد سالمند در برابر صحبت ها  پاسخ هاي نامناسبي می دهد.</a:t>
            </a:r>
            <a:endParaRPr lang="en-US" sz="2400" b="1" dirty="0" smtClean="0"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شنوایی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تغییرات </a:t>
            </a:r>
            <a:r>
              <a:rPr lang="fa-IR" sz="2400" b="1" dirty="0">
                <a:cs typeface="B Nazanin" panose="00000400000000000000" pitchFamily="2" charset="-78"/>
              </a:rPr>
              <a:t>سیستم شنوایی در سالمندان</a:t>
            </a:r>
            <a:r>
              <a:rPr lang="fa-IR" sz="2400" b="1" dirty="0" smtClean="0">
                <a:cs typeface="B Nazanin" panose="00000400000000000000" pitchFamily="2" charset="-78"/>
              </a:rPr>
              <a:t>:</a:t>
            </a:r>
          </a:p>
          <a:p>
            <a:pPr lvl="2"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کاهش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انعطاف‌پذیری </a:t>
            </a:r>
            <a:r>
              <a:rPr lang="fa-IR" sz="2000" b="1" dirty="0">
                <a:cs typeface="B Nazanin" panose="00000400000000000000" pitchFamily="2" charset="-78"/>
              </a:rPr>
              <a:t>استخوانچه‌های گوش </a:t>
            </a:r>
            <a:r>
              <a:rPr lang="fa-IR" sz="2000" b="1" dirty="0" smtClean="0">
                <a:cs typeface="B Nazanin" panose="00000400000000000000" pitchFamily="2" charset="-78"/>
              </a:rPr>
              <a:t>میانی</a:t>
            </a:r>
          </a:p>
          <a:p>
            <a:pPr lvl="2"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کاهش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خاصیت ارتجاعی </a:t>
            </a:r>
            <a:r>
              <a:rPr lang="fa-IR" sz="2000" b="1" dirty="0">
                <a:cs typeface="B Nazanin" panose="00000400000000000000" pitchFamily="2" charset="-78"/>
              </a:rPr>
              <a:t>پرده </a:t>
            </a:r>
            <a:r>
              <a:rPr lang="fa-IR" sz="2000" b="1" dirty="0" smtClean="0">
                <a:cs typeface="B Nazanin" panose="00000400000000000000" pitchFamily="2" charset="-78"/>
              </a:rPr>
              <a:t>گوش</a:t>
            </a:r>
          </a:p>
          <a:p>
            <a:pPr lvl="2"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آتروفی </a:t>
            </a:r>
            <a:r>
              <a:rPr lang="fa-IR" sz="2000" b="1" dirty="0">
                <a:cs typeface="B Nazanin" panose="00000400000000000000" pitchFamily="2" charset="-78"/>
              </a:rPr>
              <a:t>گوش </a:t>
            </a:r>
            <a:r>
              <a:rPr lang="fa-IR" sz="2000" b="1" dirty="0" smtClean="0">
                <a:cs typeface="B Nazanin" panose="00000400000000000000" pitchFamily="2" charset="-78"/>
              </a:rPr>
              <a:t>داخلی</a:t>
            </a:r>
          </a:p>
          <a:p>
            <a:pPr lvl="2"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پیرگوشی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و ناتوانی در تشخیص و شناسایی </a:t>
            </a:r>
            <a:r>
              <a:rPr lang="fa-IR" sz="2000" b="1" dirty="0" smtClean="0">
                <a:cs typeface="B Nazanin" panose="00000400000000000000" pitchFamily="2" charset="-78"/>
              </a:rPr>
              <a:t>صداها</a:t>
            </a:r>
          </a:p>
          <a:p>
            <a:pPr lvl="2"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کاهش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توانایی شنیدن </a:t>
            </a:r>
            <a:r>
              <a:rPr lang="fa-IR" sz="2000" b="1" dirty="0">
                <a:cs typeface="B Nazanin" panose="00000400000000000000" pitchFamily="2" charset="-78"/>
              </a:rPr>
              <a:t>صداهای فرکانس بالا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/>
              <a:t>راهکارهای مقابله با مشکلات شنوایی در آموزش به </a:t>
            </a:r>
            <a:r>
              <a:rPr lang="fa-IR" sz="3600" b="1" dirty="0" smtClean="0"/>
              <a:t>سالمندان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کاهش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فرکانس صداها </a:t>
            </a:r>
            <a:r>
              <a:rPr lang="fa-IR" sz="2000" b="1" dirty="0">
                <a:cs typeface="B Nazanin" panose="00000400000000000000" pitchFamily="2" charset="-78"/>
              </a:rPr>
              <a:t>به‌ویژه در آموزش‌دهندگان و مراقبان زن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واضح و شمرده </a:t>
            </a:r>
            <a:r>
              <a:rPr lang="fa-IR" sz="2000" b="1" dirty="0">
                <a:cs typeface="B Nazanin" panose="00000400000000000000" pitchFamily="2" charset="-78"/>
              </a:rPr>
              <a:t>صحبت کردن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اجتناب از بالا بردن صدا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قرار گرفتن روبه‌روی بیمار </a:t>
            </a:r>
            <a:r>
              <a:rPr lang="fa-IR" sz="2000" b="1" dirty="0">
                <a:cs typeface="B Nazanin" panose="00000400000000000000" pitchFamily="2" charset="-78"/>
              </a:rPr>
              <a:t>و تلفظ واضح کلمات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قابل رؤیت بودن</a:t>
            </a:r>
            <a:r>
              <a:rPr lang="fa-IR" sz="2000" b="1" dirty="0">
                <a:cs typeface="B Nazanin" panose="00000400000000000000" pitchFamily="2" charset="-78"/>
              </a:rPr>
              <a:t> صورت، دهان و لب‌ها در تمام مدت به‌منظور تسهیل لب‌خوانی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حذف صداهای محیطی </a:t>
            </a:r>
            <a:r>
              <a:rPr lang="fa-IR" sz="2000" b="1" dirty="0">
                <a:cs typeface="B Nazanin" panose="00000400000000000000" pitchFamily="2" charset="-78"/>
              </a:rPr>
              <a:t>غیرضروری مانند موسیقی‌های پس‌زمینه، </a:t>
            </a:r>
            <a:r>
              <a:rPr lang="fa-IR" sz="2000" b="1" dirty="0" smtClean="0">
                <a:cs typeface="B Nazanin" panose="00000400000000000000" pitchFamily="2" charset="-78"/>
              </a:rPr>
              <a:t>پچ‌پچ، </a:t>
            </a:r>
            <a:r>
              <a:rPr lang="fa-IR" sz="2000" b="1" dirty="0">
                <a:cs typeface="B Nazanin" panose="00000400000000000000" pitchFamily="2" charset="-78"/>
              </a:rPr>
              <a:t>یا </a:t>
            </a:r>
            <a:r>
              <a:rPr lang="fa-IR" sz="2000" b="1" dirty="0" smtClean="0">
                <a:cs typeface="B Nazanin" panose="00000400000000000000" pitchFamily="2" charset="-78"/>
              </a:rPr>
              <a:t>هیاهو شلوغی در </a:t>
            </a:r>
            <a:r>
              <a:rPr lang="fa-IR" sz="2000" b="1" dirty="0">
                <a:cs typeface="B Nazanin" panose="00000400000000000000" pitchFamily="2" charset="-78"/>
              </a:rPr>
              <a:t>سالن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5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fa-IR" sz="5400" dirty="0" smtClean="0">
                <a:solidFill>
                  <a:schemeClr val="bg2">
                    <a:lumMod val="50000"/>
                  </a:schemeClr>
                </a:solidFill>
              </a:rPr>
              <a:t>هومئوستاز</a:t>
            </a:r>
            <a:br>
              <a:rPr lang="fa-IR" sz="5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a-IR" sz="2800" i="0" dirty="0">
                <a:solidFill>
                  <a:schemeClr val="bg2">
                    <a:lumMod val="50000"/>
                  </a:schemeClr>
                </a:solidFill>
              </a:rPr>
              <a:t> حفظ پایداریِ محیط داخلی بدن و ثابت نگه داشتن شرایط فیزیکی و شیمیایی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075" y="1790700"/>
            <a:ext cx="10168467" cy="44196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endParaRPr lang="fa-IR" sz="2800" b="1" dirty="0"/>
          </a:p>
          <a:p>
            <a:pPr marL="0" indent="0" algn="r" rtl="1">
              <a:buNone/>
            </a:pPr>
            <a:r>
              <a:rPr lang="fa-IR" sz="2800" b="1" dirty="0">
                <a:cs typeface="B Nazanin" panose="00000400000000000000" pitchFamily="2" charset="-78"/>
              </a:rPr>
              <a:t>سالمندی با موارد زیر همراه است:</a:t>
            </a:r>
            <a:endParaRPr lang="fa-IR" sz="2800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اختلال در </a:t>
            </a:r>
            <a:r>
              <a:rPr lang="fa-IR" sz="2400" b="1" dirty="0" smtClean="0">
                <a:cs typeface="B Nazanin" panose="00000400000000000000" pitchFamily="2" charset="-78"/>
              </a:rPr>
              <a:t>هومئوستاز</a:t>
            </a:r>
          </a:p>
          <a:p>
            <a:pPr marL="457200" lvl="1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▪️ </a:t>
            </a:r>
            <a:r>
              <a:rPr lang="fa-IR" sz="2400" dirty="0">
                <a:cs typeface="B Nazanin" panose="00000400000000000000" pitchFamily="2" charset="-78"/>
              </a:rPr>
              <a:t>به معنای کاهش توانایی بدن در پاسخ به چالش‌های </a:t>
            </a:r>
            <a:r>
              <a:rPr lang="fa-IR" sz="2400" dirty="0" smtClean="0">
                <a:cs typeface="B Nazanin" panose="00000400000000000000" pitchFamily="2" charset="-78"/>
              </a:rPr>
              <a:t>مختلف</a:t>
            </a:r>
          </a:p>
          <a:p>
            <a:pPr marL="457200" lvl="1" indent="0" algn="r" rtl="1"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نارسایی در چندین مکانیسم </a:t>
            </a:r>
            <a:r>
              <a:rPr lang="fa-IR" sz="2800" dirty="0" smtClean="0">
                <a:cs typeface="B Nazanin" panose="00000400000000000000" pitchFamily="2" charset="-78"/>
              </a:rPr>
              <a:t>هموستاتیک</a:t>
            </a:r>
          </a:p>
          <a:p>
            <a:pPr lvl="1" algn="r" rtl="1"/>
            <a:r>
              <a:rPr lang="fa-IR" sz="2400" b="1" dirty="0" smtClean="0">
                <a:cs typeface="B Nazanin" panose="00000400000000000000" pitchFamily="2" charset="-78"/>
              </a:rPr>
              <a:t>افزایش </a:t>
            </a:r>
            <a:r>
              <a:rPr lang="fa-IR" sz="2400" b="1" dirty="0">
                <a:cs typeface="B Nazanin" panose="00000400000000000000" pitchFamily="2" charset="-78"/>
              </a:rPr>
              <a:t>خطر هیپوترمی </a:t>
            </a:r>
            <a:r>
              <a:rPr lang="fa-IR" sz="2400" dirty="0">
                <a:cs typeface="B Nazanin" panose="00000400000000000000" pitchFamily="2" charset="-78"/>
              </a:rPr>
              <a:t>(افت دمای بدن) در مواجهه با کاهش دمای </a:t>
            </a:r>
            <a:r>
              <a:rPr lang="fa-IR" sz="2400" dirty="0" smtClean="0">
                <a:cs typeface="B Nazanin" panose="00000400000000000000" pitchFamily="2" charset="-78"/>
              </a:rPr>
              <a:t>محیط</a:t>
            </a:r>
          </a:p>
          <a:p>
            <a:pPr lvl="1" algn="r" rtl="1"/>
            <a:r>
              <a:rPr lang="fa-IR" sz="2400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افزایش </a:t>
            </a:r>
            <a:r>
              <a:rPr lang="fa-IR" sz="2400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خطر هایپرترمی </a:t>
            </a:r>
            <a:r>
              <a:rPr lang="fa-IR" sz="2400" dirty="0">
                <a:cs typeface="B Nazanin" panose="00000400000000000000" pitchFamily="2" charset="-78"/>
              </a:rPr>
              <a:t>و گرمازدگی در مواجهه با افزایش دمای محیط</a:t>
            </a:r>
          </a:p>
          <a:p>
            <a:pPr lvl="2">
              <a:buClr>
                <a:srgbClr val="996633"/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endParaRPr lang="fa-IR" sz="1600" dirty="0" smtClean="0"/>
          </a:p>
          <a:p>
            <a:pPr marL="342900" lvl="1" indent="-342900"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</a:pPr>
            <a:endParaRPr lang="fa-IR" sz="16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96633"/>
                </a:solidFill>
              </a:rPr>
              <a:t>keshvari@med.mui.ac.ir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 dirty="0">
                <a:solidFill>
                  <a:schemeClr val="tx1"/>
                </a:solidFill>
              </a:rPr>
              <a:t>هومئوستاز</a:t>
            </a:r>
            <a:br>
              <a:rPr lang="fa-IR" sz="5400" dirty="0">
                <a:solidFill>
                  <a:schemeClr val="tx1"/>
                </a:solidFill>
              </a:rPr>
            </a:br>
            <a:r>
              <a:rPr lang="fa-IR" sz="2800" i="0" dirty="0">
                <a:solidFill>
                  <a:schemeClr val="tx1"/>
                </a:solidFill>
              </a:rPr>
              <a:t> حفظ پایداریِ محیط داخلی بدن و ثابت نگه داشتن شرایط فیزیکی و شیمیایی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733" y="1981200"/>
            <a:ext cx="10168467" cy="4876800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سالمندی </a:t>
            </a:r>
            <a:r>
              <a:rPr lang="fa-IR" sz="2000" b="1" dirty="0">
                <a:cs typeface="B Nazanin" panose="00000400000000000000" pitchFamily="2" charset="-78"/>
              </a:rPr>
              <a:t>با اختلال در هموستاز همراه است، به‌ویژه هنگام مواجهه با شرایط زیر: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وضعیت ایستاده </a:t>
            </a:r>
            <a:r>
              <a:rPr lang="fa-IR" sz="2000" b="1" dirty="0">
                <a:cs typeface="B Nazanin" panose="00000400000000000000" pitchFamily="2" charset="-78"/>
              </a:rPr>
              <a:t>(قامت عمودی)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خوردن غذا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کاهش حجم خون </a:t>
            </a:r>
            <a:r>
              <a:rPr lang="fa-IR" sz="2000" b="1" dirty="0">
                <a:cs typeface="B Nazanin" panose="00000400000000000000" pitchFamily="2" charset="-78"/>
              </a:rPr>
              <a:t>یا چالش‌های مایعات بدن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افزایش یا کاهش </a:t>
            </a:r>
            <a:r>
              <a:rPr lang="fa-IR" sz="2000" b="1" dirty="0">
                <a:cs typeface="B Nazanin" panose="00000400000000000000" pitchFamily="2" charset="-78"/>
              </a:rPr>
              <a:t>سطح سدیم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افزایش یا کاهش </a:t>
            </a:r>
            <a:r>
              <a:rPr lang="fa-IR" sz="2000" b="1" dirty="0">
                <a:cs typeface="B Nazanin" panose="00000400000000000000" pitchFamily="2" charset="-78"/>
              </a:rPr>
              <a:t>سطح گلوکز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پر شدن مثانه </a:t>
            </a:r>
            <a:r>
              <a:rPr lang="fa-IR" sz="2000" b="1" dirty="0">
                <a:cs typeface="B Nazanin" panose="00000400000000000000" pitchFamily="2" charset="-78"/>
              </a:rPr>
              <a:t>یا انسداد خروجی مثانه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سوختگی‌های شدید </a:t>
            </a:r>
            <a:r>
              <a:rPr lang="fa-IR" sz="2000" b="1" dirty="0">
                <a:cs typeface="B Nazanin" panose="00000400000000000000" pitchFamily="2" charset="-78"/>
              </a:rPr>
              <a:t>یا ضربه‌های جسمی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استراحت مطلق </a:t>
            </a:r>
            <a:r>
              <a:rPr lang="fa-IR" sz="2000" b="1" dirty="0">
                <a:cs typeface="B Nazanin" panose="00000400000000000000" pitchFamily="2" charset="-78"/>
              </a:rPr>
              <a:t>در تخت یا انجام ورزش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996633"/>
                </a:solidFill>
              </a:rPr>
              <a:t>keshvari@med.mui.ac.ir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540000" cy="457200"/>
          </a:xfrm>
        </p:spPr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9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32001" y="1053540"/>
            <a:ext cx="9855200" cy="191826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fa-I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تغییرات سالمندی موثر بر فرایند آموزش و یادگیری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692401" y="3949139"/>
            <a:ext cx="8534400" cy="1752600"/>
          </a:xfrm>
        </p:spPr>
        <p:txBody>
          <a:bodyPr/>
          <a:lstStyle/>
          <a:p>
            <a:pPr algn="ctr"/>
            <a:r>
              <a:rPr lang="fa-IR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دکتر ماهرخ </a:t>
            </a:r>
            <a:r>
              <a:rPr lang="fa-IR" sz="2400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کشوری</a:t>
            </a:r>
          </a:p>
          <a:p>
            <a:pPr algn="ctr"/>
            <a:endParaRPr lang="fa-IR" sz="1200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6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دانشیار دانشکده پرستاری و مامایی</a:t>
            </a:r>
          </a:p>
          <a:p>
            <a:pPr algn="ctr">
              <a:lnSpc>
                <a:spcPct val="150000"/>
              </a:lnSpc>
            </a:pPr>
            <a:r>
              <a:rPr lang="fa-IR" sz="16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دانشگاه علوم پزشکی اصفهان</a:t>
            </a:r>
            <a:endParaRPr lang="en-US" sz="1600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9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تغییرات سیستم عصبی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733" y="1981200"/>
            <a:ext cx="10168467" cy="4876800"/>
          </a:xfrm>
        </p:spPr>
        <p:txBody>
          <a:bodyPr/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در </a:t>
            </a:r>
            <a:r>
              <a:rPr lang="fa-IR" sz="2000" b="1" dirty="0">
                <a:cs typeface="B Nazanin" panose="00000400000000000000" pitchFamily="2" charset="-78"/>
              </a:rPr>
              <a:t>افراد مسن، تغییرات زیر در سیستم عصبی مشاهده می‌شود</a:t>
            </a:r>
            <a:r>
              <a:rPr lang="fa-IR" sz="2000" b="1" dirty="0" smtClean="0">
                <a:cs typeface="B Nazanin" panose="00000400000000000000" pitchFamily="2" charset="-78"/>
              </a:rPr>
              <a:t>: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تعادل:</a:t>
            </a:r>
          </a:p>
          <a:p>
            <a:pPr lvl="1" algn="r" rtl="1"/>
            <a:r>
              <a:rPr lang="fa-IR" sz="1800" b="1" dirty="0" smtClean="0">
                <a:cs typeface="B Nazanin" panose="00000400000000000000" pitchFamily="2" charset="-78"/>
              </a:rPr>
              <a:t>کاهش </a:t>
            </a:r>
            <a:r>
              <a:rPr lang="fa-IR" sz="1800" b="1" dirty="0">
                <a:cs typeface="B Nazanin" panose="00000400000000000000" pitchFamily="2" charset="-78"/>
              </a:rPr>
              <a:t>کنترل وضعیتی به دلیل از دست دادن نشانه‌های </a:t>
            </a:r>
            <a:r>
              <a:rPr lang="fa-IR" sz="1800" b="1" dirty="0" smtClean="0">
                <a:cs typeface="B Nazanin" panose="00000400000000000000" pitchFamily="2" charset="-78"/>
              </a:rPr>
              <a:t>حسی </a:t>
            </a:r>
          </a:p>
          <a:p>
            <a:pPr lvl="1" algn="r" rtl="1"/>
            <a:r>
              <a:rPr lang="fa-IR" sz="1800" b="1" dirty="0" smtClean="0">
                <a:cs typeface="B Nazanin" panose="00000400000000000000" pitchFamily="2" charset="-78"/>
              </a:rPr>
              <a:t>این </a:t>
            </a:r>
            <a:r>
              <a:rPr lang="fa-IR" sz="1800" b="1" dirty="0">
                <a:cs typeface="B Nazanin" panose="00000400000000000000" pitchFamily="2" charset="-78"/>
              </a:rPr>
              <a:t>موضوع باعث افزایش خطر زمین‌خوردن در سالمندان </a:t>
            </a:r>
            <a:r>
              <a:rPr lang="fa-IR" sz="1800" b="1" dirty="0" smtClean="0">
                <a:cs typeface="B Nazanin" panose="00000400000000000000" pitchFamily="2" charset="-78"/>
              </a:rPr>
              <a:t>می‌شود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سرگیجه و دوران سر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lvl="1" algn="r" rtl="1"/>
            <a:r>
              <a:rPr lang="fa-IR" sz="1800" b="1" dirty="0" smtClean="0">
                <a:cs typeface="B Nazanin" panose="00000400000000000000" pitchFamily="2" charset="-78"/>
              </a:rPr>
              <a:t>کاهش </a:t>
            </a:r>
            <a:r>
              <a:rPr lang="fa-IR" sz="1800" b="1" dirty="0">
                <a:cs typeface="B Nazanin" panose="00000400000000000000" pitchFamily="2" charset="-78"/>
              </a:rPr>
              <a:t>ورودی‌های حسی منجر به سرگیجه </a:t>
            </a:r>
            <a:r>
              <a:rPr lang="fa-IR" sz="1800" b="1" dirty="0" smtClean="0">
                <a:cs typeface="B Nazanin" panose="00000400000000000000" pitchFamily="2" charset="-78"/>
              </a:rPr>
              <a:t>می‌شود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سنکوپ:</a:t>
            </a:r>
          </a:p>
          <a:p>
            <a:pPr lvl="1" algn="r" rtl="1"/>
            <a:r>
              <a:rPr lang="fa-IR" sz="1800" b="1" dirty="0" smtClean="0">
                <a:cs typeface="B Nazanin" panose="00000400000000000000" pitchFamily="2" charset="-78"/>
              </a:rPr>
              <a:t>از </a:t>
            </a:r>
            <a:r>
              <a:rPr lang="fa-IR" sz="1800" b="1" dirty="0">
                <a:cs typeface="B Nazanin" panose="00000400000000000000" pitchFamily="2" charset="-78"/>
              </a:rPr>
              <a:t>دست دادن موقت </a:t>
            </a:r>
            <a:r>
              <a:rPr lang="fa-IR" sz="1800" b="1" dirty="0" smtClean="0">
                <a:cs typeface="B Nazanin" panose="00000400000000000000" pitchFamily="2" charset="-78"/>
              </a:rPr>
              <a:t>هوشیاری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افت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فشار خون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وضعیتی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هایپرترمی</a:t>
            </a:r>
            <a:r>
              <a:rPr lang="fa-IR" sz="2000" b="1" dirty="0" smtClean="0">
                <a:cs typeface="B Nazanin" panose="00000400000000000000" pitchFamily="2" charset="-78"/>
              </a:rPr>
              <a:t>:افزایش </a:t>
            </a:r>
            <a:r>
              <a:rPr lang="fa-IR" sz="2000" b="1" dirty="0">
                <a:cs typeface="B Nazanin" panose="00000400000000000000" pitchFamily="2" charset="-78"/>
              </a:rPr>
              <a:t>بیش از حد دمای </a:t>
            </a:r>
            <a:r>
              <a:rPr lang="fa-IR" sz="2000" b="1" dirty="0" smtClean="0">
                <a:cs typeface="B Nazanin" panose="00000400000000000000" pitchFamily="2" charset="-78"/>
              </a:rPr>
              <a:t>بدن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هیپوترمی</a:t>
            </a:r>
            <a:r>
              <a:rPr lang="fa-IR" sz="2000" b="1" dirty="0" smtClean="0">
                <a:cs typeface="B Nazanin" panose="00000400000000000000" pitchFamily="2" charset="-78"/>
              </a:rPr>
              <a:t>:کاهش </a:t>
            </a:r>
            <a:r>
              <a:rPr lang="fa-IR" sz="2000" b="1" dirty="0">
                <a:cs typeface="B Nazanin" panose="00000400000000000000" pitchFamily="2" charset="-78"/>
              </a:rPr>
              <a:t>بیش از حد دمای </a:t>
            </a:r>
            <a:r>
              <a:rPr lang="fa-IR" sz="2000" b="1" dirty="0" smtClean="0">
                <a:cs typeface="B Nazanin" panose="00000400000000000000" pitchFamily="2" charset="-78"/>
              </a:rPr>
              <a:t>بدن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تغییرات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یا اختلالات خواب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 </a:t>
            </a:r>
            <a:r>
              <a:rPr lang="fa-IR" sz="2000" b="1" dirty="0" smtClean="0">
                <a:cs typeface="B Nazanin" panose="00000400000000000000" pitchFamily="2" charset="-78"/>
              </a:rPr>
              <a:t>بیش </a:t>
            </a:r>
            <a:r>
              <a:rPr lang="fa-IR" sz="2000" b="1" dirty="0">
                <a:cs typeface="B Nazanin" panose="00000400000000000000" pitchFamily="2" charset="-78"/>
              </a:rPr>
              <a:t>از ۵۰٪ افراد بالای ۶۵ سال دچار اختلالات خواب هستند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عملکرد ذهنی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عملکرد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ذهنی </a:t>
            </a:r>
            <a:r>
              <a:rPr lang="fa-IR" sz="2400" b="1" dirty="0">
                <a:cs typeface="B Nazanin" panose="00000400000000000000" pitchFamily="2" charset="-78"/>
              </a:rPr>
              <a:t>نیز مثل خیلی از عملکردهای دیگر بدن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تحت تأثیر سن </a:t>
            </a:r>
            <a:r>
              <a:rPr lang="fa-IR" sz="2400" b="1" dirty="0">
                <a:cs typeface="B Nazanin" panose="00000400000000000000" pitchFamily="2" charset="-78"/>
              </a:rPr>
              <a:t>قرار می‌گیرد. 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مغز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مسئول تمام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فعالیت‌های شناختی مثل حافظه، تصمیم‌گیری، پردازش اطلاعات، خردمندی، و یادگیری </a:t>
            </a:r>
            <a:r>
              <a:rPr lang="fa-IR" sz="2400" b="1" dirty="0">
                <a:cs typeface="B Nazanin" panose="00000400000000000000" pitchFamily="2" charset="-78"/>
              </a:rPr>
              <a:t>است که با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افزایش سن دچار تغییرات </a:t>
            </a:r>
            <a:r>
              <a:rPr lang="fa-IR" sz="2400" b="1" dirty="0">
                <a:cs typeface="B Nazanin" panose="00000400000000000000" pitchFamily="2" charset="-78"/>
              </a:rPr>
              <a:t>می‌شوند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تغییرات ذهنی طبیعی </a:t>
            </a:r>
            <a:r>
              <a:rPr lang="fa-IR" sz="2400" b="1" dirty="0">
                <a:cs typeface="B Nazanin" panose="00000400000000000000" pitchFamily="2" charset="-78"/>
              </a:rPr>
              <a:t>مرتبط با سن را در حوزه‌های فوق «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سالخوردگی شناختی</a:t>
            </a:r>
            <a:r>
              <a:rPr lang="fa-IR" sz="2400" b="1" dirty="0">
                <a:cs typeface="B Nazanin" panose="00000400000000000000" pitchFamily="2" charset="-78"/>
              </a:rPr>
              <a:t>» یا </a:t>
            </a:r>
            <a:r>
              <a:rPr lang="fa-IR" sz="2400" b="1" dirty="0" smtClean="0">
                <a:cs typeface="B Nazanin" panose="00000400000000000000" pitchFamily="2" charset="-78"/>
              </a:rPr>
              <a:t>«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افت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شناختی طبیعی ناشی از سالمندی</a:t>
            </a:r>
            <a:r>
              <a:rPr lang="fa-IR" sz="2400" b="1" dirty="0">
                <a:cs typeface="B Nazanin" panose="00000400000000000000" pitchFamily="2" charset="-78"/>
              </a:rPr>
              <a:t>» می‌نامند.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2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b="1" dirty="0"/>
              <a:t>تغییرات در توانایی‌های عملکردی سیستم </a:t>
            </a:r>
            <a:r>
              <a:rPr lang="fa-IR" sz="3200" b="1" dirty="0" smtClean="0"/>
              <a:t>عصبی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196" y="1896978"/>
            <a:ext cx="10168467" cy="4961021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شناخت </a:t>
            </a:r>
            <a:endParaRPr lang="fa-IR" sz="24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افراد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سالمند سالم</a:t>
            </a:r>
            <a:r>
              <a:rPr lang="fa-IR" sz="2400" dirty="0">
                <a:cs typeface="B Nazanin" panose="00000400000000000000" pitchFamily="2" charset="-78"/>
              </a:rPr>
              <a:t>، با وجود تغییرات فیزیولوژیکی،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توانایی شناختی خود را حفظ می‌کنند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کاهش توانایی تمرکز </a:t>
            </a:r>
            <a:r>
              <a:rPr lang="fa-IR" sz="2400" dirty="0">
                <a:cs typeface="B Nazanin" panose="00000400000000000000" pitchFamily="2" charset="-78"/>
              </a:rPr>
              <a:t>همزمان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بر بیش از یک وظیفه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کاهش سرعت واکنش </a:t>
            </a:r>
            <a:r>
              <a:rPr lang="fa-IR" sz="2400" dirty="0">
                <a:cs typeface="B Nazanin" panose="00000400000000000000" pitchFamily="2" charset="-78"/>
              </a:rPr>
              <a:t>در پردازش اطلاعات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افزایش زمان </a:t>
            </a:r>
            <a:r>
              <a:rPr lang="fa-IR" sz="2400" dirty="0">
                <a:cs typeface="B Nazanin" panose="00000400000000000000" pitchFamily="2" charset="-78"/>
              </a:rPr>
              <a:t>مورد نیاز برای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یادگیری و پردازش اطلاعات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جدید</a:t>
            </a:r>
            <a:r>
              <a:rPr lang="fa-IR" sz="2400" dirty="0" smtClean="0">
                <a:cs typeface="B Nazanin" panose="00000400000000000000" pitchFamily="2" charset="-78"/>
              </a:rPr>
              <a:t>:</a:t>
            </a: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سرعت پردازش اطلاعات </a:t>
            </a:r>
            <a:r>
              <a:rPr lang="fa-IR" sz="2000" dirty="0">
                <a:cs typeface="B Nazanin" panose="00000400000000000000" pitchFamily="2" charset="-78"/>
              </a:rPr>
              <a:t>با افزایش سن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کاهش می‌یابد</a:t>
            </a:r>
            <a:r>
              <a:rPr lang="fa-IR" sz="2000" dirty="0">
                <a:cs typeface="B Nazanin" panose="00000400000000000000" pitchFamily="2" charset="-78"/>
              </a:rPr>
              <a:t>.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این </a:t>
            </a:r>
            <a:r>
              <a:rPr lang="fa-IR" sz="2000" dirty="0">
                <a:cs typeface="B Nazanin" panose="00000400000000000000" pitchFamily="2" charset="-78"/>
              </a:rPr>
              <a:t>کاهش در اوایل بلوغ شروع می‌شود و طبیعتاً در ۷۰ تا ۸۰ سالگی نسبت به جوانی کمتر است.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کاهش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سرعت بازیابی اطلاعات</a:t>
            </a:r>
            <a:r>
              <a:rPr lang="fa-IR" sz="2400" dirty="0">
                <a:cs typeface="B Nazanin" panose="00000400000000000000" pitchFamily="2" charset="-78"/>
              </a:rPr>
              <a:t>؛ مشکل در یافتن واژه‌ها یا پدیده "نوک زبان"</a:t>
            </a:r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90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حافظه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528011"/>
            <a:ext cx="10168467" cy="4948989"/>
          </a:xfrm>
        </p:spPr>
        <p:txBody>
          <a:bodyPr/>
          <a:lstStyle/>
          <a:p>
            <a:pPr algn="r" rtl="1"/>
            <a:endParaRPr lang="en-US" sz="20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 smtClean="0"/>
              <a:t>🔹</a:t>
            </a: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تعریف حافظه</a:t>
            </a:r>
            <a:r>
              <a:rPr lang="fa-IR" sz="2000" b="1" dirty="0">
                <a:cs typeface="B Nazanin" panose="00000400000000000000" pitchFamily="2" charset="-78"/>
              </a:rPr>
              <a:t>:</a:t>
            </a:r>
            <a:r>
              <a:rPr lang="fa-IR" sz="2000" dirty="0">
                <a:cs typeface="B Nazanin" panose="00000400000000000000" pitchFamily="2" charset="-78"/>
              </a:rPr>
              <a:t> شامل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توانمندی دریافت، طبقه‌بندی، ذخیره و یادآوری اطلاعات </a:t>
            </a:r>
            <a:r>
              <a:rPr lang="fa-IR" sz="2000" dirty="0">
                <a:cs typeface="B Nazanin" panose="00000400000000000000" pitchFamily="2" charset="-78"/>
              </a:rPr>
              <a:t>می‌باشد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10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b="1" dirty="0">
                <a:cs typeface="B Nazanin" panose="00000400000000000000" pitchFamily="2" charset="-78"/>
              </a:rPr>
              <a:t>🔹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مراحل شکل‌گیری و بازیابی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حافظه(پردازش حافظه):</a:t>
            </a:r>
            <a:endParaRPr lang="fa-IR" sz="20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رمزگذاری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Encoding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اندوزش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یا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یادسپاری </a:t>
            </a:r>
            <a:r>
              <a:rPr lang="en-US" sz="2000" dirty="0" smtClean="0">
                <a:cs typeface="B Nazanin" panose="00000400000000000000" pitchFamily="2" charset="-78"/>
              </a:rPr>
              <a:t>Storage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یادآوری یا بازیابی </a:t>
            </a:r>
            <a:r>
              <a:rPr lang="en-US" sz="2000" dirty="0" smtClean="0">
                <a:cs typeface="B Nazanin" panose="00000400000000000000" pitchFamily="2" charset="-78"/>
              </a:rPr>
              <a:t>Recall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سالمند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نیاز به فرصت و حمایت بیشتری </a:t>
            </a:r>
            <a:r>
              <a:rPr lang="fa-IR" sz="2400" dirty="0" smtClean="0">
                <a:cs typeface="B Nazanin" panose="00000400000000000000" pitchFamily="2" charset="-78"/>
              </a:rPr>
              <a:t>دارد تا اطلاعات را در حافظه‌ی خود رمزگذاری و ثبت </a:t>
            </a:r>
            <a:r>
              <a:rPr lang="fa-IR" sz="2400" dirty="0" smtClean="0">
                <a:cs typeface="B Nazanin" panose="00000400000000000000" pitchFamily="2" charset="-78"/>
              </a:rPr>
              <a:t>نماید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این پروسه نیاز به زمان و توجه و تمرکز دارد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2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69" t="12557" r="5909" b="15357"/>
          <a:stretch/>
        </p:blipFill>
        <p:spPr>
          <a:xfrm>
            <a:off x="2218266" y="515119"/>
            <a:ext cx="8686801" cy="60489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7093" y="5879068"/>
            <a:ext cx="1827974" cy="3693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مسیر پردازش حافظه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733" y="1752600"/>
            <a:ext cx="10168467" cy="49530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2000" dirty="0">
                <a:cs typeface="B Nazanin" panose="00000400000000000000" pitchFamily="2" charset="-78"/>
              </a:rPr>
              <a:t> </a:t>
            </a:r>
            <a:r>
              <a:rPr lang="fa-IR" sz="2000" dirty="0" smtClean="0">
                <a:cs typeface="B Nazanin" panose="00000400000000000000" pitchFamily="2" charset="-78"/>
              </a:rPr>
              <a:t>مسیراطلاعات </a:t>
            </a:r>
            <a:r>
              <a:rPr lang="fa-IR" sz="2000" dirty="0">
                <a:cs typeface="B Nazanin" panose="00000400000000000000" pitchFamily="2" charset="-78"/>
              </a:rPr>
              <a:t>از زمان دریافت تا بازیابی در حافظه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 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1.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دریافت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اطلاعات از طریق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حواس پنج‌گانه </a:t>
            </a:r>
            <a:r>
              <a:rPr lang="fa-IR" sz="2000" dirty="0">
                <a:cs typeface="B Nazanin" panose="00000400000000000000" pitchFamily="2" charset="-78"/>
              </a:rPr>
              <a:t>(بینایی، شنوایی، بویایی، چشایی و لامسه) </a:t>
            </a:r>
            <a:r>
              <a:rPr lang="fa-IR" sz="2000" dirty="0" smtClean="0">
                <a:cs typeface="B Nazanin" panose="00000400000000000000" pitchFamily="2" charset="-78"/>
              </a:rPr>
              <a:t>،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2</a:t>
            </a:r>
            <a:r>
              <a:rPr lang="fa-IR" sz="2000" b="1" dirty="0">
                <a:cs typeface="B Nazanin" panose="00000400000000000000" pitchFamily="2" charset="-78"/>
              </a:rPr>
              <a:t>. 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حافظه حسی</a:t>
            </a:r>
            <a:r>
              <a:rPr lang="fa-IR" sz="2000" b="1" dirty="0" smtClean="0">
                <a:cs typeface="B Nazanin" panose="00000400000000000000" pitchFamily="2" charset="-78"/>
              </a:rPr>
              <a:t>: </a:t>
            </a:r>
            <a:r>
              <a:rPr lang="fa-IR" sz="2000" dirty="0" smtClean="0">
                <a:cs typeface="B Nazanin" panose="00000400000000000000" pitchFamily="2" charset="-78"/>
              </a:rPr>
              <a:t>اطلاعات </a:t>
            </a:r>
            <a:r>
              <a:rPr lang="fa-IR" sz="2000" dirty="0">
                <a:cs typeface="B Nazanin" panose="00000400000000000000" pitchFamily="2" charset="-78"/>
              </a:rPr>
              <a:t>دریافتی به طور موقت در حافظه حسی ذخیره می‌شوند. این حافظه ظرفیت و ماندگاری محدودی دارد و اطلاعات در آن برای مدت کوتاهی (معمولاً کمتر از یک ثانیه) باقی می‌مانند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2000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رمزگذاری و ذخیره‌سازی در حافظه‌های کوتاه‌مدت و بلندمدت</a:t>
            </a:r>
          </a:p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3</a:t>
            </a:r>
            <a:r>
              <a:rPr lang="fa-IR" sz="2000" b="1" dirty="0">
                <a:cs typeface="B Nazanin" panose="00000400000000000000" pitchFamily="2" charset="-78"/>
              </a:rPr>
              <a:t>.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حافظه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کوتاه‌مدت: </a:t>
            </a:r>
            <a:r>
              <a:rPr lang="fa-IR" sz="2000" dirty="0" smtClean="0">
                <a:cs typeface="B Nazanin" panose="00000400000000000000" pitchFamily="2" charset="-78"/>
              </a:rPr>
              <a:t>اطلاعاتی </a:t>
            </a:r>
            <a:r>
              <a:rPr lang="fa-IR" sz="2000" dirty="0">
                <a:cs typeface="B Nazanin" panose="00000400000000000000" pitchFamily="2" charset="-78"/>
              </a:rPr>
              <a:t>که به آنها توجه می‌شود، به حافظه کوتاه‌مدت منتقل می‌شوند. این حافظه نیز ظرفیت محدودی دارد و اطلاعات در آن برای مدت کوتاهی (حدود ۲۰ تا ۳۰ ثانیه) نگهداری می‌شوند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4.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حافظه بلندمدت: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اطلاعاتی که در حافظه کوتاه‌مدت تکرار و مرور می‌شوند یا به دلایل مختلف اهمیت پیدا می‌کنند، به حافظه بلندمدت منتقل می‌شوند. این حافظه ظرفیت نامحدود دارد و اطلاعات در آن برای مدت طولانی ذخیره می‌شوند.</a:t>
            </a:r>
          </a:p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5. 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بازیابی اطلاعات: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اطلاعات ذخیره‌شده در حافظه بلندمدت در صورت نیاز بازیابی می‌شوند و به حافظه کوتاه‌مدت یا آگاهی منتقل می‌شوند.</a:t>
            </a:r>
          </a:p>
          <a:p>
            <a:pPr algn="r" rtl="1"/>
            <a:endParaRPr lang="en-US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9966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512" y="0"/>
            <a:ext cx="2255716" cy="296900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63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003" y="437148"/>
            <a:ext cx="4429926" cy="1143000"/>
          </a:xfrm>
        </p:spPr>
        <p:txBody>
          <a:bodyPr/>
          <a:lstStyle/>
          <a:p>
            <a:pPr algn="ctr"/>
            <a:r>
              <a:rPr lang="fa-IR" dirty="0"/>
              <a:t>مسیر پردازش حافظه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733" y="1828801"/>
            <a:ext cx="10168467" cy="4876800"/>
          </a:xfrm>
        </p:spPr>
        <p:txBody>
          <a:bodyPr/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نکات مهم:</a:t>
            </a:r>
            <a:endParaRPr lang="fa-IR" sz="16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توجه:</a:t>
            </a:r>
          </a:p>
          <a:p>
            <a:pPr algn="r" rtl="1" fontAlgn="ctr"/>
            <a:r>
              <a:rPr lang="fa-IR" sz="2000" b="1" dirty="0">
                <a:cs typeface="B Nazanin" panose="00000400000000000000" pitchFamily="2" charset="-78"/>
              </a:rPr>
              <a:t>برای اینکه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اطلاعات از حافظه حسی به حافظه کوتاه‌مدت منتقل شوند</a:t>
            </a:r>
            <a:r>
              <a:rPr lang="fa-IR" sz="2000" b="1" dirty="0">
                <a:cs typeface="B Nazanin" panose="00000400000000000000" pitchFamily="2" charset="-78"/>
              </a:rPr>
              <a:t>، نیاز به توجه است. </a:t>
            </a:r>
          </a:p>
          <a:p>
            <a:pPr algn="r" rtl="1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تکرار:</a:t>
            </a:r>
          </a:p>
          <a:p>
            <a:pPr algn="r" rtl="1" fontAlgn="ctr"/>
            <a:r>
              <a:rPr lang="fa-IR" sz="2000" b="1" dirty="0">
                <a:cs typeface="B Nazanin" panose="00000400000000000000" pitchFamily="2" charset="-78"/>
              </a:rPr>
              <a:t>تکرار و مرور اطلاعات به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تثبیت آنها در حافظه کوتاه‌مدت و انتقال به حافظه بلندمدت </a:t>
            </a:r>
            <a:r>
              <a:rPr lang="fa-IR" sz="2000" b="1" dirty="0">
                <a:cs typeface="B Nazanin" panose="00000400000000000000" pitchFamily="2" charset="-78"/>
              </a:rPr>
              <a:t>کمک می‌کند. </a:t>
            </a:r>
          </a:p>
          <a:p>
            <a:pPr algn="r" rtl="1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کدگذاری:</a:t>
            </a:r>
          </a:p>
          <a:p>
            <a:pPr algn="r" rtl="1" fontAlgn="ctr"/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تبدیل اطلاعات به فرمی قابل ذخیره‌سازی در مغز</a:t>
            </a:r>
            <a:r>
              <a:rPr lang="fa-IR" sz="2000" b="1" dirty="0">
                <a:cs typeface="B Nazanin" panose="00000400000000000000" pitchFamily="2" charset="-78"/>
              </a:rPr>
              <a:t>، به رمزگذاری اطلاعات کمک می‌کند. </a:t>
            </a:r>
          </a:p>
          <a:p>
            <a:pPr algn="r" rtl="1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ارتباط:</a:t>
            </a:r>
          </a:p>
          <a:p>
            <a:pPr algn="r" rtl="1" fontAlgn="ctr"/>
            <a:r>
              <a:rPr lang="fa-IR" sz="2000" b="1" dirty="0">
                <a:cs typeface="B Nazanin" panose="00000400000000000000" pitchFamily="2" charset="-78"/>
              </a:rPr>
              <a:t>ایجاد 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ارتباط بین اطلاعات جدید و اطلاعات قبلی</a:t>
            </a:r>
            <a:r>
              <a:rPr lang="fa-IR" sz="2000" b="1" dirty="0">
                <a:cs typeface="B Nazanin" panose="00000400000000000000" pitchFamily="2" charset="-78"/>
              </a:rPr>
              <a:t>، به یادآوری بهتر کمک می‌کند. </a:t>
            </a:r>
          </a:p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سازماندهی:</a:t>
            </a:r>
            <a:endParaRPr lang="fa-IR" sz="20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سازماندهی و دسته‌بندی اطلاعات</a:t>
            </a:r>
            <a:r>
              <a:rPr lang="fa-IR" sz="2000" b="1" dirty="0" smtClean="0">
                <a:cs typeface="B Nazanin" panose="00000400000000000000" pitchFamily="2" charset="-78"/>
              </a:rPr>
              <a:t>، </a:t>
            </a:r>
            <a:r>
              <a:rPr lang="fa-IR" sz="2000" b="1" dirty="0">
                <a:cs typeface="B Nazanin" panose="00000400000000000000" pitchFamily="2" charset="-78"/>
              </a:rPr>
              <a:t>به پردازش و بازیابی بهتر آنها کمک می‌کند. 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7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b="1" dirty="0"/>
              <a:t>حافظه حسی </a:t>
            </a:r>
            <a:r>
              <a:rPr lang="en-US" sz="3600" b="1" dirty="0" smtClean="0"/>
              <a:t>(Sensory </a:t>
            </a:r>
            <a:r>
              <a:rPr lang="en-US" sz="3600" b="1" dirty="0"/>
              <a:t>Memory)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نخستین مرحله پردازش اطلاعات </a:t>
            </a:r>
            <a:r>
              <a:rPr lang="fa-IR" sz="2400" b="1" dirty="0">
                <a:cs typeface="B Nazanin" panose="00000400000000000000" pitchFamily="2" charset="-78"/>
              </a:rPr>
              <a:t>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در این مرحله، اطلاعات حسی از محیط برای مدت زمان بسیار کوتاهی ذخیره </a:t>
            </a:r>
            <a:r>
              <a:rPr lang="fa-IR" sz="2400" b="1" dirty="0" smtClean="0">
                <a:cs typeface="B Nazanin" panose="00000400000000000000" pitchFamily="2" charset="-78"/>
              </a:rPr>
              <a:t>می‌شوند(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0/5 ثانیه</a:t>
            </a:r>
            <a:r>
              <a:rPr lang="fa-IR" sz="2400" b="1" dirty="0" smtClean="0">
                <a:cs typeface="B Nazanin" panose="00000400000000000000" pitchFamily="2" charset="-78"/>
              </a:rPr>
              <a:t> برای </a:t>
            </a:r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اطلاعات دیداری </a:t>
            </a:r>
            <a:r>
              <a:rPr lang="fa-IR" sz="2400" b="1" dirty="0" smtClean="0">
                <a:cs typeface="B Nazanin" panose="00000400000000000000" pitchFamily="2" charset="-78"/>
              </a:rPr>
              <a:t>و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4-3 ثانیه </a:t>
            </a:r>
            <a:r>
              <a:rPr lang="fa-IR" sz="2400" b="1" dirty="0" smtClean="0">
                <a:cs typeface="B Nazanin" panose="00000400000000000000" pitchFamily="2" charset="-78"/>
              </a:rPr>
              <a:t>برای </a:t>
            </a:r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اطلاعات شنیداری</a:t>
            </a:r>
            <a:r>
              <a:rPr lang="fa-IR" sz="2400" b="1" dirty="0" smtClean="0">
                <a:cs typeface="B Nazanin" panose="00000400000000000000" pitchFamily="2" charset="-78"/>
              </a:rPr>
              <a:t>).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اگر به خاطرات حسی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توجه</a:t>
            </a:r>
            <a:r>
              <a:rPr lang="fa-IR" sz="2400" b="1" dirty="0">
                <a:cs typeface="B Nazanin" panose="00000400000000000000" pitchFamily="2" charset="-78"/>
              </a:rPr>
              <a:t> کنیم، اطلاعات به مرحله بعدی یعنی حافظه کوتاه‌مدت انتقال داده می‌شوند.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99663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4381" b="7449"/>
          <a:stretch/>
        </p:blipFill>
        <p:spPr>
          <a:xfrm>
            <a:off x="105010" y="65049"/>
            <a:ext cx="5938019" cy="226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52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118" y="257407"/>
            <a:ext cx="6909356" cy="1143000"/>
          </a:xfrm>
        </p:spPr>
        <p:txBody>
          <a:bodyPr/>
          <a:lstStyle/>
          <a:p>
            <a:pPr algn="ctr" rtl="1"/>
            <a:r>
              <a:rPr lang="fa-IR" sz="3200" b="1" dirty="0" smtClean="0"/>
              <a:t>حافظه کوتاه‌مدت</a:t>
            </a:r>
            <a:r>
              <a:rPr lang="en-US" sz="3200" b="1" dirty="0"/>
              <a:t>Short-Term Memory</a:t>
            </a:r>
            <a:r>
              <a:rPr lang="en-US" sz="3200" b="1" dirty="0" smtClean="0"/>
              <a:t>)</a:t>
            </a:r>
            <a:r>
              <a:rPr lang="fa-IR" sz="3200" b="1" dirty="0" smtClean="0"/>
              <a:t>)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یعنی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توانایی به‌خاطر سپردن</a:t>
            </a:r>
            <a:r>
              <a:rPr lang="fa-IR" sz="2400" b="1" dirty="0">
                <a:cs typeface="B Nazanin" panose="00000400000000000000" pitchFamily="2" charset="-78"/>
              </a:rPr>
              <a:t> اطلاعاتی که در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گذشته‌ی نزدیک </a:t>
            </a:r>
            <a:r>
              <a:rPr lang="fa-IR" sz="2400" b="1" dirty="0">
                <a:cs typeface="B Nazanin" panose="00000400000000000000" pitchFamily="2" charset="-78"/>
              </a:rPr>
              <a:t>اتفاق افتاده‌اند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این </a:t>
            </a:r>
            <a:r>
              <a:rPr lang="fa-IR" sz="2400" b="1" dirty="0">
                <a:cs typeface="B Nazanin" panose="00000400000000000000" pitchFamily="2" charset="-78"/>
              </a:rPr>
              <a:t>حافظه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ارتباط نزدیکی با یادگیری </a:t>
            </a:r>
            <a:r>
              <a:rPr lang="fa-IR" sz="2400" b="1" dirty="0">
                <a:cs typeface="B Nazanin" panose="00000400000000000000" pitchFamily="2" charset="-78"/>
              </a:rPr>
              <a:t>دارد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نقص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این حافظه </a:t>
            </a:r>
            <a:r>
              <a:rPr lang="fa-IR" sz="2400" b="1" dirty="0">
                <a:cs typeface="B Nazanin" panose="00000400000000000000" pitchFamily="2" charset="-78"/>
              </a:rPr>
              <a:t>می‌تواند جدی باشد و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منجر به مشکل در یادگیری و ثبت اطلاعات جدید </a:t>
            </a:r>
            <a:r>
              <a:rPr lang="fa-IR" sz="2400" b="1" dirty="0">
                <a:cs typeface="B Nazanin" panose="00000400000000000000" pitchFamily="2" charset="-78"/>
              </a:rPr>
              <a:t>شود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در این مرحله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رمز گذاری </a:t>
            </a:r>
            <a:r>
              <a:rPr lang="fa-IR" sz="2400" b="1" dirty="0" smtClean="0">
                <a:cs typeface="B Nazanin" panose="00000400000000000000" pitchFamily="2" charset="-78"/>
              </a:rPr>
              <a:t>انجام می شود.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0" t="47884" r="27825" b="16498"/>
          <a:stretch/>
        </p:blipFill>
        <p:spPr>
          <a:xfrm>
            <a:off x="289932" y="4285786"/>
            <a:ext cx="4928839" cy="272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01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/>
              <a:t>حافظه فعال</a:t>
            </a:r>
            <a:r>
              <a:rPr lang="en-US" b="1" dirty="0" smtClean="0"/>
              <a:t>Working </a:t>
            </a:r>
            <a:r>
              <a:rPr lang="en-US" b="1" dirty="0"/>
              <a:t>Memory</a:t>
            </a:r>
            <a:r>
              <a:rPr lang="en-US" b="1" dirty="0" smtClean="0"/>
              <a:t>)</a:t>
            </a:r>
            <a:r>
              <a:rPr lang="fa-IR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منظور از این نوع حافظه،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توانایی نگهداری موقت اطلاعات در ذهن و دستکاری آن است </a:t>
            </a:r>
            <a:r>
              <a:rPr lang="fa-IR" sz="2000" b="1" dirty="0">
                <a:cs typeface="B Nazanin" panose="00000400000000000000" pitchFamily="2" charset="-78"/>
              </a:rPr>
              <a:t>و مشخصه‌ی بارز آن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گنجایش کم </a:t>
            </a:r>
            <a:r>
              <a:rPr lang="fa-IR" sz="2000" b="1" dirty="0">
                <a:cs typeface="B Nazanin" panose="00000400000000000000" pitchFamily="2" charset="-78"/>
              </a:rPr>
              <a:t>است.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به‌عنوان مثال: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حفظ کردن یک شماره تلفن و سپس شماره‌گیری</a:t>
            </a:r>
            <a:r>
              <a:rPr lang="fa-IR" sz="2000" b="1" dirty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حافظه‌ی فعال در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مهارت‌های دیگر شناختی مثل تصمیم‌گیری، توانایی حل مسئله و پردازش زبان </a:t>
            </a:r>
            <a:r>
              <a:rPr lang="fa-IR" sz="2000" b="1" dirty="0">
                <a:cs typeface="B Nazanin" panose="00000400000000000000" pitchFamily="2" charset="-78"/>
              </a:rPr>
              <a:t>تأثیر دارد.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حافظه‌ی فعال در واقع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تلفیقی از حافظه کوتاه‌مدت است به‌اضافه‌ی عنصر توجه </a:t>
            </a:r>
            <a:r>
              <a:rPr lang="fa-IR" sz="2000" b="1" dirty="0">
                <a:cs typeface="B Nazanin" panose="00000400000000000000" pitchFamily="2" charset="-78"/>
              </a:rPr>
              <a:t>و یک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سیستم پویا </a:t>
            </a:r>
            <a:r>
              <a:rPr lang="fa-IR" sz="2000" b="1" dirty="0">
                <a:cs typeface="B Nazanin" panose="00000400000000000000" pitchFamily="2" charset="-78"/>
              </a:rPr>
              <a:t>است.</a:t>
            </a:r>
          </a:p>
          <a:p>
            <a:pPr algn="r" rtl="1">
              <a:lnSpc>
                <a:spcPct val="200000"/>
              </a:lnSpc>
            </a:pP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این 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حافظه در دوران سالمندی اختلال پیدا می‌کند.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accent3">
                    <a:lumMod val="90000"/>
                  </a:schemeClr>
                </a:solidFill>
              </a:rPr>
              <a:t>اهداف این جلسه:</a:t>
            </a:r>
            <a:endParaRPr lang="en-US" b="1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733" y="1981200"/>
            <a:ext cx="10168467" cy="4724400"/>
          </a:xfrm>
          <a:noFill/>
        </p:spPr>
        <p:txBody>
          <a:bodyPr/>
          <a:lstStyle/>
          <a:p>
            <a:pPr algn="r" rtl="1"/>
            <a:r>
              <a:rPr lang="fa-IR" b="1" dirty="0">
                <a:latin typeface="2  Titr"/>
                <a:cs typeface="B Nazanin" panose="00000400000000000000" pitchFamily="2" charset="-78"/>
              </a:rPr>
              <a:t>آشنایی </a:t>
            </a:r>
            <a:r>
              <a:rPr lang="fa-IR" b="1" dirty="0" smtClean="0">
                <a:latin typeface="2  Titr"/>
                <a:cs typeface="B Nazanin" panose="00000400000000000000" pitchFamily="2" charset="-78"/>
              </a:rPr>
              <a:t>فراگیران</a:t>
            </a:r>
            <a:r>
              <a:rPr lang="fa-IR" b="1" dirty="0" smtClean="0">
                <a:latin typeface="2  Titr"/>
                <a:cs typeface="B Nazanin" panose="00000400000000000000" pitchFamily="2" charset="-78"/>
              </a:rPr>
              <a:t> </a:t>
            </a:r>
            <a:r>
              <a:rPr lang="fa-IR" b="1" dirty="0" smtClean="0">
                <a:latin typeface="2  Titr"/>
                <a:cs typeface="B Nazanin" panose="00000400000000000000" pitchFamily="2" charset="-78"/>
              </a:rPr>
              <a:t>عزیز با:</a:t>
            </a:r>
            <a:endParaRPr lang="fa-IR" dirty="0" smtClean="0">
              <a:latin typeface="2  Titr"/>
              <a:cs typeface="B Nazanin" panose="00000400000000000000" pitchFamily="2" charset="-78"/>
            </a:endParaRPr>
          </a:p>
          <a:p>
            <a:pPr lvl="1" algn="r" rtl="1"/>
            <a:r>
              <a:rPr lang="fa-IR" sz="2400" b="1" dirty="0" smtClean="0">
                <a:cs typeface="B Nazanin" panose="00000400000000000000" pitchFamily="2" charset="-78"/>
              </a:rPr>
              <a:t>مفاهیم وتعاریف سالمندی</a:t>
            </a:r>
          </a:p>
          <a:p>
            <a:pPr lvl="1" algn="r" rtl="1"/>
            <a:r>
              <a:rPr lang="fa-IR" sz="2400" b="1" dirty="0">
                <a:cs typeface="B Nazanin" panose="00000400000000000000" pitchFamily="2" charset="-78"/>
              </a:rPr>
              <a:t>تغییرات فیزیولوژیک در سالمندان موثر بر روند یادگیری</a:t>
            </a:r>
          </a:p>
          <a:p>
            <a:pPr lvl="1" algn="r" rtl="1"/>
            <a:r>
              <a:rPr lang="fa-IR" sz="2400" b="1" dirty="0">
                <a:cs typeface="B Nazanin" panose="00000400000000000000" pitchFamily="2" charset="-78"/>
              </a:rPr>
              <a:t>تغییرات در عملکرد </a:t>
            </a:r>
            <a:r>
              <a:rPr lang="fa-IR" sz="2400" b="1" dirty="0" smtClean="0">
                <a:cs typeface="B Nazanin" panose="00000400000000000000" pitchFamily="2" charset="-78"/>
              </a:rPr>
              <a:t>حسی</a:t>
            </a:r>
          </a:p>
          <a:p>
            <a:pPr lvl="1" algn="r" rtl="1"/>
            <a:r>
              <a:rPr lang="fa-IR" sz="2400" b="1" dirty="0" smtClean="0">
                <a:cs typeface="B Nazanin" panose="00000400000000000000" pitchFamily="2" charset="-78"/>
              </a:rPr>
              <a:t> هومئوستاز</a:t>
            </a:r>
          </a:p>
          <a:p>
            <a:pPr lvl="1" algn="r" rtl="1"/>
            <a:r>
              <a:rPr lang="fa-IR" sz="2400" b="1" dirty="0">
                <a:cs typeface="B Nazanin" panose="00000400000000000000" pitchFamily="2" charset="-78"/>
              </a:rPr>
              <a:t>تغییرات سیستم </a:t>
            </a:r>
            <a:r>
              <a:rPr lang="fa-IR" sz="2400" b="1" dirty="0" smtClean="0">
                <a:cs typeface="B Nazanin" panose="00000400000000000000" pitchFamily="2" charset="-78"/>
              </a:rPr>
              <a:t>عصبی</a:t>
            </a:r>
          </a:p>
          <a:p>
            <a:pPr lvl="1" algn="r" rtl="1"/>
            <a:r>
              <a:rPr lang="fa-IR" sz="2400" b="1" dirty="0">
                <a:cs typeface="B Nazanin" panose="00000400000000000000" pitchFamily="2" charset="-78"/>
              </a:rPr>
              <a:t>مسیر پردازش </a:t>
            </a:r>
            <a:r>
              <a:rPr lang="fa-IR" sz="2400" b="1" dirty="0" smtClean="0">
                <a:cs typeface="B Nazanin" panose="00000400000000000000" pitchFamily="2" charset="-78"/>
              </a:rPr>
              <a:t>حافظه</a:t>
            </a:r>
          </a:p>
          <a:p>
            <a:pPr lvl="1" algn="r" rtl="1"/>
            <a:r>
              <a:rPr lang="fa-IR" sz="2400" b="1" dirty="0">
                <a:cs typeface="B Nazanin" panose="00000400000000000000" pitchFamily="2" charset="-78"/>
              </a:rPr>
              <a:t>توجه و </a:t>
            </a:r>
            <a:r>
              <a:rPr lang="fa-IR" sz="2400" b="1" dirty="0" smtClean="0">
                <a:cs typeface="B Nazanin" panose="00000400000000000000" pitchFamily="2" charset="-78"/>
              </a:rPr>
              <a:t>تمرکز</a:t>
            </a:r>
          </a:p>
          <a:p>
            <a:pPr lvl="1" algn="r" rtl="1"/>
            <a:r>
              <a:rPr lang="fa-IR" sz="2400" b="1" dirty="0">
                <a:cs typeface="B Nazanin" panose="00000400000000000000" pitchFamily="2" charset="-78"/>
              </a:rPr>
              <a:t>فواید آموزش برای سالمندان</a:t>
            </a:r>
            <a:endParaRPr lang="fa-IR" sz="2400" b="1" dirty="0" smtClean="0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996633"/>
                </a:solidFill>
              </a:rPr>
              <a:t>keshvari@med.mui.ac.ir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9966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52" y="2100498"/>
            <a:ext cx="2100877" cy="1679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 smtClean="0"/>
              <a:t>مقایسه </a:t>
            </a:r>
            <a:r>
              <a:rPr lang="fa-IR" sz="3600" b="1" dirty="0"/>
              <a:t>اثرات سالمندی بر حافظه فعال و </a:t>
            </a:r>
            <a:r>
              <a:rPr lang="fa-IR" sz="3600" b="1" dirty="0" smtClean="0"/>
              <a:t>کوتاه‌مدت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در حالی‌که تمام اندازه‌های حافظه کاری و کوتاه‌مدت همراه با سن کاهش می‌یابد، این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کاهش</a:t>
            </a:r>
            <a:r>
              <a:rPr lang="fa-IR" sz="2400" b="1" dirty="0">
                <a:cs typeface="B Nazanin" panose="00000400000000000000" pitchFamily="2" charset="-78"/>
              </a:rPr>
              <a:t> در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حافظه کاری بیشتر از حافظه کوتاه‌مدت </a:t>
            </a:r>
            <a:r>
              <a:rPr lang="fa-IR" sz="2400" b="1" dirty="0">
                <a:cs typeface="B Nazanin" panose="00000400000000000000" pitchFamily="2" charset="-78"/>
              </a:rPr>
              <a:t>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بر این اساس، به نظر می‌رسد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سالمندان بیشتر در تکالیفی که نیازمند اندوزش و پردازش </a:t>
            </a:r>
            <a:r>
              <a:rPr lang="fa-IR" sz="2400" b="1" dirty="0">
                <a:cs typeface="B Nazanin" panose="00000400000000000000" pitchFamily="2" charset="-78"/>
              </a:rPr>
              <a:t>است، </a:t>
            </a:r>
            <a:r>
              <a:rPr lang="fa-IR" sz="2400" b="1" dirty="0">
                <a:solidFill>
                  <a:srgbClr val="00B0F0"/>
                </a:solidFill>
                <a:cs typeface="B Nazanin" panose="00000400000000000000" pitchFamily="2" charset="-78"/>
              </a:rPr>
              <a:t>در مقایسه با تکالیفی که صرفاً نیازمند اندوزش </a:t>
            </a:r>
            <a:r>
              <a:rPr lang="fa-IR" sz="2400" b="1" dirty="0">
                <a:cs typeface="B Nazanin" panose="00000400000000000000" pitchFamily="2" charset="-78"/>
              </a:rPr>
              <a:t>هستند،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آسیب بیشتری می‌بینند.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87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/>
              <a:t>حافظه رویدادی </a:t>
            </a:r>
            <a:r>
              <a:rPr lang="en-US" b="1" dirty="0" smtClean="0"/>
              <a:t>(Episodic </a:t>
            </a:r>
            <a:r>
              <a:rPr lang="en-US" b="1" dirty="0"/>
              <a:t>Memory)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351" y="1790700"/>
            <a:ext cx="10168467" cy="49149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حافظه‌ی رویدادی </a:t>
            </a:r>
            <a:r>
              <a:rPr lang="fa-IR" sz="1800" b="1" dirty="0">
                <a:cs typeface="B Nazanin" panose="00000400000000000000" pitchFamily="2" charset="-78"/>
              </a:rPr>
              <a:t>توانایی </a:t>
            </a: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به‌خاطر سپردن تجارب فردی از وقایعی </a:t>
            </a:r>
            <a:r>
              <a:rPr lang="fa-IR" sz="1800" b="1" dirty="0">
                <a:cs typeface="B Nazanin" panose="00000400000000000000" pitchFamily="2" charset="-78"/>
              </a:rPr>
              <a:t>است که </a:t>
            </a: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در زمان و مکان‌های مشخصی </a:t>
            </a:r>
            <a:r>
              <a:rPr lang="fa-IR" sz="1800" b="1" dirty="0">
                <a:cs typeface="B Nazanin" panose="00000400000000000000" pitchFamily="2" charset="-78"/>
              </a:rPr>
              <a:t>اتفاق افتاده‌اند.</a:t>
            </a:r>
          </a:p>
          <a:p>
            <a:pPr algn="r" rtl="1">
              <a:lnSpc>
                <a:spcPct val="150000"/>
              </a:lnSpc>
            </a:pPr>
            <a:r>
              <a:rPr lang="fa-IR" sz="1800" b="1" dirty="0">
                <a:cs typeface="B Nazanin" panose="00000400000000000000" pitchFamily="2" charset="-78"/>
              </a:rPr>
              <a:t>از این حافظه برای پاسخ به سوالاتی مانند «دیشب چه‌کار کردی؟» یا یادآوری اولین باری که برف دیدیم یا در دریا شنا کردیم استفاده می‌کنیم.</a:t>
            </a:r>
          </a:p>
          <a:p>
            <a:pPr algn="r" rtl="1">
              <a:lnSpc>
                <a:spcPct val="150000"/>
              </a:lnSpc>
            </a:pPr>
            <a:r>
              <a:rPr lang="fa-IR" sz="1800" b="1" dirty="0">
                <a:cs typeface="B Nazanin" panose="00000400000000000000" pitchFamily="2" charset="-78"/>
              </a:rPr>
              <a:t>خاطرات، به‌خصوص </a:t>
            </a: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اتفاقات مهم</a:t>
            </a:r>
            <a:r>
              <a:rPr lang="fa-IR" sz="1800" b="1" dirty="0">
                <a:cs typeface="B Nazanin" panose="00000400000000000000" pitchFamily="2" charset="-78"/>
              </a:rPr>
              <a:t>، راحت‌تر به یاد آورده می‌شوند.</a:t>
            </a:r>
          </a:p>
          <a:p>
            <a:pPr algn="ctr" rtl="1">
              <a:lnSpc>
                <a:spcPct val="150000"/>
              </a:lnSpc>
            </a:pPr>
            <a:r>
              <a:rPr lang="fa-IR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این نوع حافظه در دوران سالمندی دچار اختلال می‌شود.</a:t>
            </a:r>
          </a:p>
          <a:p>
            <a:pPr algn="r" rtl="1">
              <a:lnSpc>
                <a:spcPct val="150000"/>
              </a:lnSpc>
            </a:pPr>
            <a:r>
              <a:rPr lang="fa-IR" sz="1800" b="1" dirty="0">
                <a:cs typeface="B Nazanin" panose="00000400000000000000" pitchFamily="2" charset="-78"/>
              </a:rPr>
              <a:t>کاهش حافظه‌ی اپیزودیک ممکن است باعث شود </a:t>
            </a: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سالمندان به‌ویژه در مورد وقایع اخیر دچار فراموشی شوند</a:t>
            </a:r>
            <a:r>
              <a:rPr lang="fa-IR" sz="1800" b="1" dirty="0" smtClean="0">
                <a:cs typeface="B Nazanin" panose="00000400000000000000" pitchFamily="2" charset="-78"/>
              </a:rPr>
              <a:t>.</a:t>
            </a:r>
            <a:endParaRPr lang="en-US" sz="1800" b="1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نکات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کلیدی:</a:t>
            </a:r>
          </a:p>
          <a:p>
            <a:pPr algn="r" rtl="1">
              <a:lnSpc>
                <a:spcPct val="150000"/>
              </a:lnSpc>
            </a:pPr>
            <a:r>
              <a:rPr lang="fa-IR" sz="1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حافظه </a:t>
            </a: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رویدادی بخشی از حافظه بلندمدت </a:t>
            </a:r>
            <a:r>
              <a:rPr lang="fa-IR" sz="1800" b="1" dirty="0">
                <a:cs typeface="B Nazanin" panose="00000400000000000000" pitchFamily="2" charset="-78"/>
              </a:rPr>
              <a:t>است که به </a:t>
            </a: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تجربیات شخصی </a:t>
            </a:r>
            <a:r>
              <a:rPr lang="fa-IR" sz="1800" b="1" dirty="0">
                <a:cs typeface="B Nazanin" panose="00000400000000000000" pitchFamily="2" charset="-78"/>
              </a:rPr>
              <a:t>مربوط می‌شود</a:t>
            </a:r>
            <a:r>
              <a:rPr lang="fa-IR" sz="1800" b="1" dirty="0" smtClean="0">
                <a:cs typeface="B Nazanin" panose="00000400000000000000" pitchFamily="2" charset="-78"/>
              </a:rPr>
              <a:t>.</a:t>
            </a:r>
            <a:endParaRPr lang="en-US" sz="1800" b="1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b="1" dirty="0" smtClean="0">
                <a:cs typeface="B Nazanin" panose="00000400000000000000" pitchFamily="2" charset="-78"/>
              </a:rPr>
              <a:t>با </a:t>
            </a:r>
            <a:r>
              <a:rPr lang="fa-IR" sz="1800" b="1" dirty="0">
                <a:cs typeface="B Nazanin" panose="00000400000000000000" pitchFamily="2" charset="-78"/>
              </a:rPr>
              <a:t>افزایش سن، ت</a:t>
            </a:r>
            <a:r>
              <a:rPr lang="fa-IR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وانایی یادآوری جزئیات وقایع اخیر کاهش می‌یابد</a:t>
            </a:r>
            <a:r>
              <a:rPr lang="fa-IR" sz="1800" b="1" dirty="0">
                <a:cs typeface="B Nazanin" panose="00000400000000000000" pitchFamily="2" charset="-78"/>
              </a:rPr>
              <a:t>، در حالی‌که </a:t>
            </a:r>
            <a:r>
              <a:rPr lang="fa-IR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خاطرات قدیمی‌تر ممکن است بهتر حفظ شوند</a:t>
            </a:r>
            <a:r>
              <a:rPr lang="fa-IR" sz="1800" b="1" dirty="0" smtClean="0">
                <a:cs typeface="B Nazanin" panose="00000400000000000000" pitchFamily="2" charset="-78"/>
              </a:rPr>
              <a:t>.</a:t>
            </a:r>
            <a:endParaRPr lang="en-US" sz="1800" b="1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این </a:t>
            </a: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نوع حافظه برای زندگی روزمره، تعاملات اجتماعی و هویت فردی بسیار مهم است.</a:t>
            </a:r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0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/>
              <a:t>حافظه رویه‌ای </a:t>
            </a:r>
            <a:r>
              <a:rPr lang="en-US" b="1" dirty="0" smtClean="0"/>
              <a:t>(Procedural </a:t>
            </a:r>
            <a:r>
              <a:rPr lang="en-US" b="1" dirty="0"/>
              <a:t>Memory)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790700"/>
            <a:ext cx="10168467" cy="50673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حافظه </a:t>
            </a:r>
            <a:r>
              <a:rPr lang="fa-IR" sz="2000" dirty="0">
                <a:cs typeface="B Nazanin" panose="00000400000000000000" pitchFamily="2" charset="-78"/>
              </a:rPr>
              <a:t>رویه‌ای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شامل توانایی‌های ذهنی و جسمی </a:t>
            </a:r>
            <a:r>
              <a:rPr lang="fa-IR" sz="2000" dirty="0">
                <a:cs typeface="B Nazanin" panose="00000400000000000000" pitchFamily="2" charset="-78"/>
              </a:rPr>
              <a:t>است که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در طول زمان کسب شده‌اند</a:t>
            </a:r>
            <a:r>
              <a:rPr lang="fa-IR" sz="2000" dirty="0">
                <a:cs typeface="B Nazanin" panose="00000400000000000000" pitchFamily="2" charset="-78"/>
              </a:rPr>
              <a:t>، مانند </a:t>
            </a:r>
            <a:r>
              <a:rPr lang="fa-IR" sz="2000" dirty="0">
                <a:solidFill>
                  <a:srgbClr val="00B0F0"/>
                </a:solidFill>
                <a:cs typeface="B Nazanin" panose="00000400000000000000" pitchFamily="2" charset="-78"/>
              </a:rPr>
              <a:t>رانندگی، دوچرخه‌سواری، نوشتن، و تایپ کردن با صفحه‌کلید.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این نوع حافظه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معمولاً به‌صورت خودکار و بدون تفکر آگاهانه عمل می‌کند.</a:t>
            </a:r>
          </a:p>
          <a:p>
            <a:pPr algn="ctr" rtl="1">
              <a:lnSpc>
                <a:spcPct val="150000"/>
              </a:lnSpc>
            </a:pPr>
            <a:r>
              <a:rPr lang="fa-IR" sz="2000" dirty="0">
                <a:solidFill>
                  <a:srgbClr val="00B0F0"/>
                </a:solidFill>
                <a:cs typeface="B Nazanin" panose="00000400000000000000" pitchFamily="2" charset="-78"/>
              </a:rPr>
              <a:t>حافظه رویه‌ای تحت تأثیر افزایش سن قرار نمی‌گیرد.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توانایی انجام فعالیت‌های آموخته‌شده قبلی تغییر نمی‌کند</a:t>
            </a:r>
            <a:r>
              <a:rPr lang="fa-IR" sz="2000" dirty="0">
                <a:cs typeface="B Nazanin" panose="00000400000000000000" pitchFamily="2" charset="-78"/>
              </a:rPr>
              <a:t>، اما </a:t>
            </a:r>
            <a:r>
              <a:rPr lang="fa-IR" sz="2000" dirty="0">
                <a:solidFill>
                  <a:srgbClr val="00B0F0"/>
                </a:solidFill>
                <a:cs typeface="B Nazanin" panose="00000400000000000000" pitchFamily="2" charset="-78"/>
              </a:rPr>
              <a:t>یادگیری فعالیت‌های جدید نیازمند زمان و تمرین بیشتری برای ثبت در حافظه رویه‌ای است</a:t>
            </a:r>
            <a:r>
              <a:rPr lang="fa-IR" sz="20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.</a:t>
            </a:r>
            <a:endParaRPr lang="en-US" sz="2000" dirty="0" smtClean="0">
              <a:solidFill>
                <a:srgbClr val="00B0F0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cs typeface="B Nazanin" panose="00000400000000000000" pitchFamily="2" charset="-78"/>
              </a:rPr>
              <a:t>نکات </a:t>
            </a:r>
            <a:r>
              <a:rPr lang="fa-IR" sz="2000" dirty="0" smtClean="0">
                <a:cs typeface="B Nazanin" panose="00000400000000000000" pitchFamily="2" charset="-78"/>
              </a:rPr>
              <a:t>کلیدی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حافظه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رویه‌ای بخشی از حافظه بلندمدت </a:t>
            </a:r>
            <a:r>
              <a:rPr lang="fa-IR" sz="2000" dirty="0">
                <a:cs typeface="B Nazanin" panose="00000400000000000000" pitchFamily="2" charset="-78"/>
              </a:rPr>
              <a:t>است که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مربوط به مهارت‌ها و عادت‌هاست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برخلاف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حافظه رویدادی یا فعال</a:t>
            </a:r>
            <a:r>
              <a:rPr lang="fa-IR" sz="2000" dirty="0">
                <a:cs typeface="B Nazanin" panose="00000400000000000000" pitchFamily="2" charset="-78"/>
              </a:rPr>
              <a:t>، </a:t>
            </a:r>
            <a:r>
              <a:rPr lang="fa-IR" sz="2000" dirty="0">
                <a:solidFill>
                  <a:srgbClr val="00B0F0"/>
                </a:solidFill>
                <a:cs typeface="B Nazanin" panose="00000400000000000000" pitchFamily="2" charset="-78"/>
              </a:rPr>
              <a:t>این نوع حافظه با افزایش سن کمتر دچار افت می‌شود</a:t>
            </a:r>
            <a:r>
              <a:rPr lang="fa-IR" sz="20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.</a:t>
            </a:r>
            <a:endParaRPr lang="en-US" sz="2000" dirty="0" smtClean="0">
              <a:solidFill>
                <a:srgbClr val="00B0F0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یادگیری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مهارت‌های جدید </a:t>
            </a:r>
            <a:r>
              <a:rPr lang="fa-IR" sz="2000" dirty="0">
                <a:cs typeface="B Nazanin" panose="00000400000000000000" pitchFamily="2" charset="-78"/>
              </a:rPr>
              <a:t>در سالمندی ممکن است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دشوارتر </a:t>
            </a:r>
            <a:r>
              <a:rPr lang="fa-IR" sz="2000" dirty="0">
                <a:cs typeface="B Nazanin" panose="00000400000000000000" pitchFamily="2" charset="-78"/>
              </a:rPr>
              <a:t>باشد، اما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مهارت‌های قدیمی حفظ می‌شوند.</a:t>
            </a:r>
          </a:p>
          <a:p>
            <a:pPr algn="r" rt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85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b="1" dirty="0"/>
              <a:t>حافظه بلندمدت </a:t>
            </a:r>
            <a:r>
              <a:rPr lang="en-US" sz="3600" b="1" dirty="0" smtClean="0"/>
              <a:t>(Long-Term </a:t>
            </a:r>
            <a:r>
              <a:rPr lang="en-US" sz="3600" b="1" dirty="0"/>
              <a:t>Memory)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733" y="1981200"/>
            <a:ext cx="10168467" cy="4724400"/>
          </a:xfrm>
        </p:spPr>
        <p:txBody>
          <a:bodyPr/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هر آنچه می‌دانیم، انجام داده‌ایم و تجربه کرده‌ایم </a:t>
            </a:r>
            <a:r>
              <a:rPr lang="fa-IR" sz="2400" b="1" dirty="0">
                <a:cs typeface="B Nazanin" panose="00000400000000000000" pitchFamily="2" charset="-78"/>
              </a:rPr>
              <a:t>در حافظه بلندمدت ذخیره می‌شود.</a:t>
            </a:r>
          </a:p>
          <a:p>
            <a:pPr algn="ctr" rtl="1"/>
            <a:r>
              <a:rPr lang="fa-IR" sz="2400" b="1" dirty="0">
                <a:solidFill>
                  <a:srgbClr val="00B0F0"/>
                </a:solidFill>
                <a:cs typeface="B Nazanin" panose="00000400000000000000" pitchFamily="2" charset="-78"/>
              </a:rPr>
              <a:t>این نوع حافظه تحت تأثیر سالمندی قرار نمی‌گیرد.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افراد سالمند در یادآوری اطلاعات و خاطراتی که قبلاً آموخته‌اند مشکلی ندارند، </a:t>
            </a:r>
            <a:r>
              <a:rPr lang="fa-IR" sz="2400" b="1" dirty="0">
                <a:solidFill>
                  <a:srgbClr val="00B0F0"/>
                </a:solidFill>
                <a:cs typeface="B Nazanin" panose="00000400000000000000" pitchFamily="2" charset="-78"/>
              </a:rPr>
              <a:t>اما برای یادآوری آن‌ها زمان بیشتری نیاز دارند.</a:t>
            </a:r>
          </a:p>
          <a:p>
            <a:pPr marL="0" indent="0" algn="r" rtl="1"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نکات </a:t>
            </a:r>
            <a:r>
              <a:rPr lang="fa-IR" sz="2400" b="1" dirty="0">
                <a:cs typeface="B Nazanin" panose="00000400000000000000" pitchFamily="2" charset="-78"/>
              </a:rPr>
              <a:t>کلیدی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حافظه بلندمدت شامل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دانش، تجربیات و خاطرات گذشته </a:t>
            </a:r>
            <a:r>
              <a:rPr lang="fa-IR" sz="2400" b="1" dirty="0">
                <a:cs typeface="B Nazanin" panose="00000400000000000000" pitchFamily="2" charset="-78"/>
              </a:rPr>
              <a:t>است.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برخلاف حافظه فعال یا رویدادی،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حافظه بلندمدت با افزایش سن کمتر دچار اختلال می‌شود</a:t>
            </a:r>
            <a:r>
              <a:rPr lang="fa-IR" sz="2400" b="1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سرعت بازیابی اطلاعات ممکن است کاهش یابد</a:t>
            </a:r>
            <a:r>
              <a:rPr lang="fa-IR" sz="2400" b="1" dirty="0">
                <a:cs typeface="B Nazanin" panose="00000400000000000000" pitchFamily="2" charset="-78"/>
              </a:rPr>
              <a:t>، اما </a:t>
            </a:r>
            <a:r>
              <a:rPr lang="fa-IR" sz="2400" b="1" dirty="0">
                <a:solidFill>
                  <a:srgbClr val="00B0F0"/>
                </a:solidFill>
                <a:cs typeface="B Nazanin" panose="00000400000000000000" pitchFamily="2" charset="-78"/>
              </a:rPr>
              <a:t>خود اطلاعات معمولاً حفظ می‌شوند</a:t>
            </a:r>
            <a:r>
              <a:rPr lang="fa-IR" sz="2400" b="1" dirty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3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/>
              <a:t>تقسیم‌بندی حافظه بر اساس جهت </a:t>
            </a:r>
            <a:r>
              <a:rPr lang="fa-IR" sz="4000" b="1" dirty="0" smtClean="0"/>
              <a:t>زمانی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000" b="1" dirty="0" smtClean="0">
                <a:cs typeface="B Nazanin" panose="00000400000000000000" pitchFamily="2" charset="-78"/>
              </a:rPr>
              <a:t>1</a:t>
            </a:r>
            <a:r>
              <a:rPr lang="fa-IR" sz="2000" b="1" dirty="0">
                <a:cs typeface="B Nazanin" panose="00000400000000000000" pitchFamily="2" charset="-78"/>
              </a:rPr>
              <a:t>.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حافظه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آینده‌نگر: </a:t>
            </a:r>
            <a:r>
              <a:rPr lang="fa-IR" sz="2000" b="1" dirty="0" smtClean="0">
                <a:cs typeface="B Nazanin" panose="00000400000000000000" pitchFamily="2" charset="-78"/>
              </a:rPr>
              <a:t>توانایی </a:t>
            </a:r>
            <a:r>
              <a:rPr lang="fa-IR" sz="2000" b="1" dirty="0">
                <a:cs typeface="B Nazanin" panose="00000400000000000000" pitchFamily="2" charset="-78"/>
              </a:rPr>
              <a:t>به‌خاطر سپردن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فعالیت‌هایی که در آینده باید انجام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شود</a:t>
            </a:r>
            <a:r>
              <a:rPr lang="en-US" sz="2000" b="1" dirty="0" smtClean="0">
                <a:cs typeface="B Nazanin" panose="00000400000000000000" pitchFamily="2" charset="-78"/>
              </a:rPr>
              <a:t>)</a:t>
            </a:r>
            <a:r>
              <a:rPr lang="fa-IR" sz="2000" b="1" dirty="0" smtClean="0">
                <a:cs typeface="B Nazanin" panose="00000400000000000000" pitchFamily="2" charset="-78"/>
              </a:rPr>
              <a:t>نوعی </a:t>
            </a:r>
            <a:r>
              <a:rPr lang="fa-IR" sz="2000" b="1" dirty="0">
                <a:cs typeface="B Nazanin" panose="00000400000000000000" pitchFamily="2" charset="-78"/>
              </a:rPr>
              <a:t>برنامه‌ریزی برای آینده </a:t>
            </a:r>
            <a:r>
              <a:rPr lang="fa-IR" sz="2000" b="1" dirty="0" smtClean="0">
                <a:cs typeface="B Nazanin" panose="00000400000000000000" pitchFamily="2" charset="-78"/>
              </a:rPr>
              <a:t>نزدیک).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 smtClean="0">
                <a:cs typeface="B Nazanin" panose="00000400000000000000" pitchFamily="2" charset="-78"/>
              </a:rPr>
              <a:t>در </a:t>
            </a:r>
            <a:r>
              <a:rPr lang="fa-IR" sz="2000" b="1" dirty="0">
                <a:cs typeface="B Nazanin" panose="00000400000000000000" pitchFamily="2" charset="-78"/>
              </a:rPr>
              <a:t>سالمندی ممکن است دچار اختلال شود و باعث شود فرد سالمند کارهایی را که قصد انجامشان دارد فراموش </a:t>
            </a:r>
            <a:r>
              <a:rPr lang="fa-IR" sz="2000" b="1" dirty="0" smtClean="0">
                <a:cs typeface="B Nazanin" panose="00000400000000000000" pitchFamily="2" charset="-78"/>
              </a:rPr>
              <a:t>کند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 smtClean="0">
                <a:cs typeface="B Nazanin" panose="00000400000000000000" pitchFamily="2" charset="-78"/>
              </a:rPr>
              <a:t>2</a:t>
            </a:r>
            <a:r>
              <a:rPr lang="fa-IR" sz="2000" b="1" dirty="0">
                <a:cs typeface="B Nazanin" panose="00000400000000000000" pitchFamily="2" charset="-78"/>
              </a:rPr>
              <a:t>.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حافظه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گذشته‌نگر: </a:t>
            </a:r>
            <a:r>
              <a:rPr lang="fa-IR" sz="2000" b="1" dirty="0" smtClean="0">
                <a:cs typeface="B Nazanin" panose="00000400000000000000" pitchFamily="2" charset="-78"/>
              </a:rPr>
              <a:t>کمک </a:t>
            </a:r>
            <a:r>
              <a:rPr lang="fa-IR" sz="2000" b="1" dirty="0">
                <a:cs typeface="B Nazanin" panose="00000400000000000000" pitchFamily="2" charset="-78"/>
              </a:rPr>
              <a:t>به یادآوری موضوعاتی </a:t>
            </a:r>
            <a:r>
              <a:rPr lang="fa-IR" sz="2000" b="1" dirty="0" smtClean="0">
                <a:cs typeface="B Nazanin" panose="00000400000000000000" pitchFamily="2" charset="-78"/>
              </a:rPr>
              <a:t>که </a:t>
            </a:r>
            <a:r>
              <a:rPr lang="fa-IR" sz="2000" b="1" dirty="0">
                <a:cs typeface="B Nazanin" panose="00000400000000000000" pitchFamily="2" charset="-78"/>
              </a:rPr>
              <a:t>مربوط به گذشته </a:t>
            </a:r>
            <a:r>
              <a:rPr lang="fa-IR" sz="2000" b="1" dirty="0" smtClean="0">
                <a:cs typeface="B Nazanin" panose="00000400000000000000" pitchFamily="2" charset="-78"/>
              </a:rPr>
              <a:t>است</a:t>
            </a:r>
          </a:p>
          <a:p>
            <a:pPr algn="just" rt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9966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77" y="3883743"/>
            <a:ext cx="9061380" cy="259325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5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توجه </a:t>
            </a:r>
            <a:r>
              <a:rPr lang="fa-IR" b="1" dirty="0"/>
              <a:t>و </a:t>
            </a:r>
            <a:r>
              <a:rPr lang="fa-IR" b="1" dirty="0" smtClean="0"/>
              <a:t>تمرکز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تعریف</a:t>
            </a:r>
            <a:r>
              <a:rPr lang="fa-IR" sz="2800" b="1" dirty="0">
                <a:cs typeface="B Nazanin" panose="00000400000000000000" pitchFamily="2" charset="-78"/>
              </a:rPr>
              <a:t>: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marL="400050" lvl="1" indent="0" algn="r" rtl="1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توانایی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تمرکز و فوکوس کردن روی موضوع خاص </a:t>
            </a:r>
            <a:r>
              <a:rPr lang="fa-IR" sz="2400" b="1" dirty="0">
                <a:cs typeface="B Nazanin" panose="00000400000000000000" pitchFamily="2" charset="-78"/>
              </a:rPr>
              <a:t>تا بتوان اطلاعات مرتبط با آن موضوع را پردازش کرد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marL="400050" lvl="1" indent="0" algn="ctr" rtl="1">
              <a:buNone/>
            </a:pPr>
            <a:r>
              <a:rPr lang="fa-IR" dirty="0"/>
              <a:t>انواع توجه و </a:t>
            </a:r>
            <a:r>
              <a:rPr lang="fa-IR" dirty="0" smtClean="0"/>
              <a:t>تمرکز</a:t>
            </a:r>
          </a:p>
          <a:p>
            <a:pPr marL="400050" lvl="1" indent="0" algn="ctr" rt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99663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14" y="4090875"/>
            <a:ext cx="8541542" cy="208132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70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/>
              <a:t>تأثیر سن بر توجه و تمرکز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تغییرات شناختی با افزایش سن: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توجه انتخابی و توجه تقسیم‌شده </a:t>
            </a:r>
            <a:r>
              <a:rPr lang="fa-IR" sz="2000" b="1" dirty="0">
                <a:cs typeface="B Nazanin" panose="00000400000000000000" pitchFamily="2" charset="-78"/>
              </a:rPr>
              <a:t>با افزایش سن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کمتر </a:t>
            </a:r>
            <a:r>
              <a:rPr lang="fa-IR" sz="2000" b="1" dirty="0">
                <a:cs typeface="B Nazanin" panose="00000400000000000000" pitchFamily="2" charset="-78"/>
              </a:rPr>
              <a:t>می‌شوند</a:t>
            </a:r>
          </a:p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توجه پایدار تغییر قابل توجهی 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نمی‌کند</a:t>
            </a:r>
          </a:p>
          <a:p>
            <a:pPr algn="r" rtl="1">
              <a:lnSpc>
                <a:spcPct val="150000"/>
              </a:lnSpc>
            </a:pP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نتیجه </a:t>
            </a:r>
            <a:r>
              <a:rPr lang="fa-IR" sz="2000" b="1" dirty="0">
                <a:cs typeface="B Nazanin" panose="00000400000000000000" pitchFamily="2" charset="-78"/>
              </a:rPr>
              <a:t>عملی: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افراد سالمند در محیط‌های شلوغ، پر سر و صدا یا با محرک‌های </a:t>
            </a:r>
            <a:r>
              <a:rPr lang="fa-IR" sz="2000" b="1" dirty="0" smtClean="0">
                <a:cs typeface="B Nazanin" panose="00000400000000000000" pitchFamily="2" charset="-78"/>
              </a:rPr>
              <a:t>زیاد و بینایی،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بیشتر دچار حواس‌پرتی </a:t>
            </a:r>
            <a:r>
              <a:rPr lang="fa-IR" sz="2000" b="1" dirty="0">
                <a:cs typeface="B Nazanin" panose="00000400000000000000" pitchFamily="2" charset="-78"/>
              </a:rPr>
              <a:t>می‌شوند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انجام چند وظیفه هم‌زمان </a:t>
            </a:r>
            <a:r>
              <a:rPr lang="fa-IR" sz="2000" b="1" dirty="0">
                <a:cs typeface="B Nazanin" panose="00000400000000000000" pitchFamily="2" charset="-78"/>
              </a:rPr>
              <a:t>یا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تغییر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توجه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از یک موضوع به موضوع دیگر </a:t>
            </a:r>
            <a:r>
              <a:rPr lang="fa-IR" sz="2000" b="1" dirty="0">
                <a:cs typeface="B Nazanin" panose="00000400000000000000" pitchFamily="2" charset="-78"/>
              </a:rPr>
              <a:t>برایشان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دشوارتر</a:t>
            </a:r>
            <a:r>
              <a:rPr lang="fa-IR" sz="2000" b="1" dirty="0">
                <a:cs typeface="B Nazanin" panose="00000400000000000000" pitchFamily="2" charset="-78"/>
              </a:rPr>
              <a:t> می‌شود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72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/>
              <a:t>توانایی‌های زبانی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تعریف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توانایی درک کلام، تولید گفتار و </a:t>
            </a:r>
            <a:r>
              <a:rPr lang="fa-IR" sz="2400" b="1" dirty="0" smtClean="0">
                <a:cs typeface="B Nazanin" panose="00000400000000000000" pitchFamily="2" charset="-78"/>
              </a:rPr>
              <a:t>نوشتن</a:t>
            </a:r>
          </a:p>
          <a:p>
            <a:pPr algn="r" rtl="1"/>
            <a:endParaRPr lang="fa-IR" sz="2000" b="1" dirty="0">
              <a:cs typeface="B Nazanin" panose="00000400000000000000" pitchFamily="2" charset="-78"/>
            </a:endParaRPr>
          </a:p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تأثیر سن بر توانایی </a:t>
            </a:r>
            <a:r>
              <a:rPr lang="fa-IR" sz="2400" b="1" dirty="0" smtClean="0">
                <a:cs typeface="B Nazanin" panose="00000400000000000000" pitchFamily="2" charset="-78"/>
              </a:rPr>
              <a:t>زبانی</a:t>
            </a:r>
          </a:p>
          <a:p>
            <a:pPr algn="ct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9966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919" y="3735659"/>
            <a:ext cx="9186343" cy="289374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59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 b="1" dirty="0"/>
              <a:t>عملکرد </a:t>
            </a:r>
            <a:r>
              <a:rPr lang="fa-IR" sz="4000" b="1" dirty="0" smtClean="0"/>
              <a:t>اجرائی(</a:t>
            </a:r>
            <a:r>
              <a:rPr lang="en-US" sz="4000" b="1" dirty="0"/>
              <a:t>Executive function</a:t>
            </a:r>
            <a:r>
              <a:rPr lang="fa-IR" sz="4000" b="1" dirty="0" smtClean="0"/>
              <a:t>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733" y="1981199"/>
            <a:ext cx="10168467" cy="4684295"/>
          </a:xfrm>
        </p:spPr>
        <p:txBody>
          <a:bodyPr/>
          <a:lstStyle/>
          <a:p>
            <a:pPr algn="r" rtl="1"/>
            <a:r>
              <a:rPr lang="en-US" sz="1400" b="1" dirty="0" smtClean="0"/>
              <a:t>🔹 </a:t>
            </a:r>
            <a:r>
              <a:rPr lang="fa-IR" sz="2000" dirty="0" smtClean="0">
                <a:cs typeface="B Nazanin" panose="00000400000000000000" pitchFamily="2" charset="-78"/>
              </a:rPr>
              <a:t>عملکرد </a:t>
            </a:r>
            <a:r>
              <a:rPr lang="fa-IR" sz="2000" dirty="0">
                <a:cs typeface="B Nazanin" panose="00000400000000000000" pitchFamily="2" charset="-78"/>
              </a:rPr>
              <a:t>اجرائی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به توانایی ذهن در مدیریت فعالیت‌هایی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مانند: برنامه‌ریزی، سازماندهی، حل مسئله، تفکر انتزاعی، انعطاف‌پذیری ذهنی، و رفتارهای مرتبط.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با این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توانایی‌ها</a:t>
            </a:r>
          </a:p>
          <a:p>
            <a:pPr algn="r" rtl="1"/>
            <a:endParaRPr lang="fa-IR" sz="1800" dirty="0">
              <a:cs typeface="B Nazanin" panose="00000400000000000000" pitchFamily="2" charset="-78"/>
            </a:endParaRPr>
          </a:p>
          <a:p>
            <a:pPr algn="r" rtl="1"/>
            <a:r>
              <a:rPr lang="en-US" sz="1800" b="1" dirty="0">
                <a:cs typeface="B Nazanin" panose="00000400000000000000" pitchFamily="2" charset="-78"/>
              </a:rPr>
              <a:t>🔹 </a:t>
            </a:r>
            <a:r>
              <a:rPr lang="fa-IR" sz="1800" b="1" dirty="0">
                <a:cs typeface="B Nazanin" panose="00000400000000000000" pitchFamily="2" charset="-78"/>
              </a:rPr>
              <a:t>نقش‌های کلیدی عملکرد اجرائی:</a:t>
            </a:r>
            <a:endParaRPr lang="fa-IR" sz="1800" dirty="0">
              <a:cs typeface="B Nazanin" panose="00000400000000000000" pitchFamily="2" charset="-78"/>
            </a:endParaRPr>
          </a:p>
          <a:p>
            <a:pPr lvl="2" algn="r" rtl="1"/>
            <a:r>
              <a:rPr lang="fa-IR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حل مسائل پیچیده</a:t>
            </a:r>
          </a:p>
          <a:p>
            <a:pPr lvl="2" algn="r" rtl="1"/>
            <a:r>
              <a:rPr lang="fa-IR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برنامه‌ریزی فعالیت‌ها</a:t>
            </a:r>
          </a:p>
          <a:p>
            <a:pPr lvl="2" algn="r" rtl="1"/>
            <a:r>
              <a:rPr lang="fa-IR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سازماندهی اطلاعات</a:t>
            </a:r>
          </a:p>
          <a:p>
            <a:pPr lvl="2" algn="r" rtl="1"/>
            <a:r>
              <a:rPr lang="fa-IR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تفکر انتزاعی</a:t>
            </a:r>
          </a:p>
          <a:p>
            <a:pPr lvl="2" algn="r" rtl="1"/>
            <a:r>
              <a:rPr lang="fa-IR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تطبیق با شرایط جدید</a:t>
            </a:r>
          </a:p>
          <a:p>
            <a:pPr lvl="2" algn="r" rtl="1"/>
            <a:r>
              <a:rPr lang="fa-IR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استدلال و تصمیم‌گیری</a:t>
            </a:r>
          </a:p>
          <a:p>
            <a:pPr lvl="2" algn="r" rtl="1"/>
            <a:r>
              <a:rPr lang="fa-IR" sz="1800" b="1" dirty="0">
                <a:solidFill>
                  <a:srgbClr val="00B0F0"/>
                </a:solidFill>
                <a:cs typeface="B Nazanin" panose="00000400000000000000" pitchFamily="2" charset="-78"/>
              </a:rPr>
              <a:t>رفتار اجتماعی مناسب</a:t>
            </a:r>
          </a:p>
          <a:p>
            <a:pPr algn="r" rtl="1"/>
            <a:r>
              <a:rPr lang="fa-IR" sz="1800" b="1" dirty="0" smtClean="0">
                <a:cs typeface="B Nazanin" panose="00000400000000000000" pitchFamily="2" charset="-78"/>
              </a:rPr>
              <a:t>نکته </a:t>
            </a:r>
            <a:r>
              <a:rPr lang="fa-IR" sz="1800" b="1" dirty="0">
                <a:cs typeface="B Nazanin" panose="00000400000000000000" pitchFamily="2" charset="-78"/>
              </a:rPr>
              <a:t>مهم:</a:t>
            </a:r>
            <a:r>
              <a:rPr lang="fa-IR" sz="1800" dirty="0">
                <a:cs typeface="B Nazanin" panose="00000400000000000000" pitchFamily="2" charset="-78"/>
              </a:rPr>
              <a:t> </a:t>
            </a:r>
            <a:endParaRPr lang="fa-IR" sz="1800" dirty="0" smtClean="0">
              <a:cs typeface="B Nazanin" panose="00000400000000000000" pitchFamily="2" charset="-78"/>
            </a:endParaRPr>
          </a:p>
          <a:p>
            <a:pPr lvl="1" algn="ctr" rtl="1"/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عملکرد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اجرائی با افزایش سن، به‌ویژه پس از ۷۰ سالگی، کاهش می‌یابد.</a:t>
            </a:r>
          </a:p>
          <a:p>
            <a:pPr algn="r" rt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42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هوش کریستالیزه</a:t>
            </a:r>
            <a:r>
              <a:rPr lang="en-US" dirty="0"/>
              <a:t>🔹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790700"/>
            <a:ext cx="10168467" cy="5536532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تعریف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: </a:t>
            </a:r>
            <a:endParaRPr lang="fa-IR" sz="20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هوش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کریستالیزه </a:t>
            </a:r>
            <a:r>
              <a:rPr lang="fa-IR" sz="2000" b="1" dirty="0">
                <a:cs typeface="B Nazanin" panose="00000400000000000000" pitchFamily="2" charset="-78"/>
              </a:rPr>
              <a:t>شامل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تمام چیزهایی است که فرد در طول زمان یاد گرفته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مانند:مهارت‌ها، توانایی‌ها، ودانش.</a:t>
            </a:r>
          </a:p>
          <a:p>
            <a:pPr algn="r" rtl="1">
              <a:lnSpc>
                <a:spcPct val="150000"/>
              </a:lnSpc>
            </a:pP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ویژگی‌ها</a:t>
            </a:r>
            <a:r>
              <a:rPr lang="fa-IR" sz="2000" b="1" dirty="0" smtClean="0">
                <a:cs typeface="B Nazanin" panose="00000400000000000000" pitchFamily="2" charset="-78"/>
              </a:rPr>
              <a:t>: 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با 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افزایش سن ثابت می‌ماند یا حتی بهتر </a:t>
            </a:r>
            <a:r>
              <a:rPr lang="fa-IR" sz="2000" b="1" dirty="0" smtClean="0">
                <a:cs typeface="B Nazanin" panose="00000400000000000000" pitchFamily="2" charset="-78"/>
              </a:rPr>
              <a:t>می‌شود، چون 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وابسته 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به تجربه، تمرین و یادگیری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است و با </a:t>
            </a:r>
            <a:r>
              <a:rPr lang="fa-IR" sz="2000" b="1" dirty="0">
                <a:cs typeface="B Nazanin" panose="00000400000000000000" pitchFamily="2" charset="-78"/>
              </a:rPr>
              <a:t>افزایش سن، مهارت‌ها و دانش فرد بیشتر </a:t>
            </a:r>
            <a:r>
              <a:rPr lang="fa-IR" sz="2000" b="1" dirty="0" smtClean="0">
                <a:cs typeface="B Nazanin" panose="00000400000000000000" pitchFamily="2" charset="-78"/>
              </a:rPr>
              <a:t>می‌شود.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رشد 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این نوع هوش فرد را به سمت خردمندی هدایت 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می‌کند</a:t>
            </a:r>
          </a:p>
          <a:p>
            <a:pPr algn="r" rtl="1">
              <a:lnSpc>
                <a:spcPct val="150000"/>
              </a:lnSpc>
            </a:pP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مزایا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برای سالمندان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جبران 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کاهش توانایی در حوزه‌هایی مثل سرعت 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پردازش، </a:t>
            </a:r>
            <a:r>
              <a:rPr lang="fa-IR" sz="20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عملکرد </a:t>
            </a:r>
            <a:r>
              <a:rPr lang="fa-IR" sz="2000" b="1" dirty="0">
                <a:solidFill>
                  <a:srgbClr val="00B0F0"/>
                </a:solidFill>
                <a:cs typeface="B Nazanin" panose="00000400000000000000" pitchFamily="2" charset="-78"/>
              </a:rPr>
              <a:t>بهتر در مسائل پیچیده </a:t>
            </a:r>
            <a:r>
              <a:rPr lang="fa-IR" sz="2000" b="1" dirty="0">
                <a:cs typeface="B Nazanin" panose="00000400000000000000" pitchFamily="2" charset="-78"/>
              </a:rPr>
              <a:t>که نیاز به تفکر، دانش و تجربه </a:t>
            </a:r>
            <a:r>
              <a:rPr lang="fa-IR" sz="2000" b="1" dirty="0" smtClean="0">
                <a:cs typeface="B Nazanin" panose="00000400000000000000" pitchFamily="2" charset="-78"/>
              </a:rPr>
              <a:t>دارند در </a:t>
            </a:r>
            <a:r>
              <a:rPr lang="fa-IR" sz="2000" b="1" dirty="0">
                <a:cs typeface="B Nazanin" panose="00000400000000000000" pitchFamily="2" charset="-78"/>
              </a:rPr>
              <a:t>برخی زمینه‌ها از جوانان بهتر عمل می‌کنند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0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endParaRPr lang="en-US" sz="3800" b="1" dirty="0">
              <a:cs typeface="B Jadid" panose="00000700000000000000" pitchFamily="2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rtl="1" eaLnBrk="1" hangingPunct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یک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فرآیند زیست شناختی مشترک </a:t>
            </a:r>
            <a:r>
              <a:rPr lang="fa-IR" sz="2400" dirty="0">
                <a:cs typeface="B Nazanin" panose="00000400000000000000" pitchFamily="2" charset="-78"/>
              </a:rPr>
              <a:t>برای تمامی موجودات زنده است. </a:t>
            </a:r>
          </a:p>
          <a:p>
            <a:pPr algn="just" rtl="1" eaLnBrk="1" hangingPunct="1">
              <a:lnSpc>
                <a:spcPct val="200000"/>
              </a:lnSpc>
            </a:pP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از زمان تولد </a:t>
            </a:r>
            <a:r>
              <a:rPr lang="fa-IR" sz="2400" dirty="0">
                <a:cs typeface="B Nazanin" panose="00000400000000000000" pitchFamily="2" charset="-78"/>
              </a:rPr>
              <a:t>شروع می شود و نمیتوان آن را متوقف یا معکوس نمود. </a:t>
            </a:r>
          </a:p>
          <a:p>
            <a:pPr algn="just" rtl="1" eaLnBrk="1" hangingPunct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با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مراقبت صحیح </a:t>
            </a:r>
            <a:r>
              <a:rPr lang="fa-IR" sz="2400" dirty="0">
                <a:cs typeface="B Nazanin" panose="00000400000000000000" pitchFamily="2" charset="-78"/>
              </a:rPr>
              <a:t>می توان فرآیند سالمندی را به تاخیر انداخت. </a:t>
            </a:r>
          </a:p>
          <a:p>
            <a:pPr algn="just" rtl="1" eaLnBrk="1" hangingPunct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از فردی به فرد دیگر متفاوت است.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4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929467" y="457200"/>
            <a:ext cx="6705600" cy="838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a-IR" sz="5400" b="1" kern="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سالمندی</a:t>
            </a:r>
            <a:r>
              <a:rPr lang="fa-IR" b="1" kern="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endParaRPr lang="en-US" b="1" kern="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فواید آموزش برای سالمندان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075" y="1704473"/>
            <a:ext cx="10168467" cy="5249779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۱</a:t>
            </a:r>
            <a:r>
              <a:rPr lang="fa-IR" sz="2000" b="1" dirty="0">
                <a:cs typeface="B Nazanin" panose="00000400000000000000" pitchFamily="2" charset="-78"/>
              </a:rPr>
              <a:t>.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فعال و کارا باقی ماندن در دوران بازنشستگی </a:t>
            </a:r>
            <a:r>
              <a:rPr lang="fa-IR" sz="2000" dirty="0">
                <a:cs typeface="B Nazanin" panose="00000400000000000000" pitchFamily="2" charset="-78"/>
              </a:rPr>
              <a:t>→ کمک می‌کند سالمندان احساس مفید بودن داشته باشند و از انزوا دور بمانند.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۲.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افزایش اعتماد به نفس و عزت نفس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→ یادگیری مهارت‌های جدید باعث تقویت حس ارزشمندی می‌شود.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۳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. افزایش مشارکت در فعالیت‌های اجتماعی و تقویت روابط اجتماعی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→ آموزش می‌تواند بهانه‌ای برای تعامل بیشتر با دیگران باشد.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۴.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انتقال تجارب و دانش خود با همسالان و سایر نسل‌ها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→ سالمندان نقش مهمی در انتقال خرد و تجربه دارند.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۵.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کاهش شکاف بین نسلی با روزآمد نمودن دانش سالمندان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→ آشنایی با فناوری و مفاهیم جدید باعث نزدیکی بیشتر با نسل‌های جوان‌تر می‌شود.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۶.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حفظ و ارتقای کرامت و منزلت سالمندان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→ آموزش می‌تواند جایگاه اجتماعی سالمندان را تقویت کند.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۷.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ارتقای کیفیت زندگی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→ یادگیری مداوم باعث افزایش رضایت، نشاط و سلامت روان می‌شود.</a:t>
            </a:r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87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286001" y="395288"/>
            <a:ext cx="7521575" cy="1447800"/>
          </a:xfrm>
        </p:spPr>
        <p:txBody>
          <a:bodyPr/>
          <a:lstStyle/>
          <a:p>
            <a:pPr algn="ctr">
              <a:defRPr/>
            </a:pPr>
            <a:r>
              <a:rPr lang="fa-I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 تشکر از بذل توجه شما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330282E-79A2-45CC-87F3-1EC95EFFBC54}" type="slidenum">
              <a:rPr lang="en-US" altLang="en-US" sz="1400">
                <a:solidFill>
                  <a:prstClr val="black"/>
                </a:solidFill>
                <a:cs typeface="Arial" pitchFamily="34" charset="0"/>
              </a:rPr>
              <a:pPr/>
              <a:t>41</a:t>
            </a:fld>
            <a:endParaRPr lang="en-US" altLang="en-US" sz="14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" name="Picture 4" descr="1440x900_high_resolution_flower_art_123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915556"/>
            <a:ext cx="7354253" cy="426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keshvari@med.mui.ac.ir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7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مفهوم سالمندی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سالمندی </a:t>
            </a:r>
            <a:r>
              <a:rPr lang="fa-IR" sz="2400" b="1" dirty="0">
                <a:cs typeface="B Nazanin" panose="00000400000000000000" pitchFamily="2" charset="-78"/>
              </a:rPr>
              <a:t>چیست؟</a:t>
            </a:r>
            <a:r>
              <a:rPr lang="fa-IR" sz="2400" dirty="0">
                <a:cs typeface="B Nazanin" panose="00000400000000000000" pitchFamily="2" charset="-78"/>
              </a:rPr>
              <a:t> سالمندی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الگویی از تغییرات در طول زندگی </a:t>
            </a:r>
            <a:r>
              <a:rPr lang="fa-IR" sz="2400" dirty="0">
                <a:cs typeface="B Nazanin" panose="00000400000000000000" pitchFamily="2" charset="-78"/>
              </a:rPr>
              <a:t>است که با افزایش سن رخ می‌دهد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5</a:t>
            </a:fld>
            <a:endParaRPr lang="en-US">
              <a:solidFill>
                <a:srgbClr val="99663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00359"/>
              </p:ext>
            </p:extLst>
          </p:nvPr>
        </p:nvGraphicFramePr>
        <p:xfrm>
          <a:off x="2654875" y="2950365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414008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9166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rgbClr val="002060"/>
                          </a:solidFill>
                          <a:cs typeface="B Mitra" panose="00000400000000000000" pitchFamily="2" charset="-78"/>
                        </a:rPr>
                        <a:t>توضیح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rgbClr val="002060"/>
                          </a:solidFill>
                        </a:rPr>
                        <a:t>نوع سن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874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Mitra" panose="00000400000000000000" pitchFamily="2" charset="-78"/>
                        </a:rPr>
                        <a:t>وضعیت جسمی و عملکرد </a:t>
                      </a:r>
                      <a:r>
                        <a:rPr lang="fa-IR" dirty="0" smtClean="0">
                          <a:cs typeface="B Mitra" panose="00000400000000000000" pitchFamily="2" charset="-78"/>
                        </a:rPr>
                        <a:t>اندام‌هاو سیستم‌های بدن فرد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سن زیستی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02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توانایی‌های ذهنی و </a:t>
                      </a:r>
                      <a:r>
                        <a:rPr lang="fa-IR" dirty="0" smtClean="0">
                          <a:cs typeface="B Mitra" panose="00000400000000000000" pitchFamily="2" charset="-78"/>
                        </a:rPr>
                        <a:t>احساسی</a:t>
                      </a:r>
                    </a:p>
                    <a:p>
                      <a:pPr algn="ctr"/>
                      <a:r>
                        <a:rPr lang="fa-IR" dirty="0" smtClean="0">
                          <a:cs typeface="B Mitra" panose="00000400000000000000" pitchFamily="2" charset="-78"/>
                        </a:rPr>
                        <a:t>ظرفیت‌های سازگاری فرد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سن روان‌شناختی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68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نقش‌ها و انتظارات اجتماعی مرتبط با </a:t>
                      </a:r>
                      <a:r>
                        <a:rPr lang="fa-IR" dirty="0" smtClean="0">
                          <a:cs typeface="B Mitra" panose="00000400000000000000" pitchFamily="2" charset="-78"/>
                        </a:rPr>
                        <a:t>سن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سن اجتماعی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49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سن ثبت‌شده در اسناد رسمی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سن قانونی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63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توانایی انجام فعالیت‌های روزمره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سن عملکردی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2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58732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00" y="202993"/>
            <a:ext cx="2420322" cy="1164437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4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تعریف سالمندی از دیدگاه تقویمی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57" t="51968" r="26967" b="22674"/>
          <a:stretch/>
        </p:blipFill>
        <p:spPr>
          <a:xfrm>
            <a:off x="2671439" y="3741080"/>
            <a:ext cx="8599449" cy="24532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0764" y="6437971"/>
            <a:ext cx="38608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96633"/>
                </a:solidFill>
              </a:rPr>
              <a:t>keshvari@med.mui.ac.ir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6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123" y="1812380"/>
            <a:ext cx="8987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سن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تقویمی </a:t>
            </a:r>
            <a:r>
              <a:rPr lang="fa-IR" b="1" dirty="0">
                <a:cs typeface="B Nazanin" panose="00000400000000000000" pitchFamily="2" charset="-78"/>
              </a:rPr>
              <a:t>بر اساس سن شناسنامه‌ای فرد تعیین می‌شود.</a:t>
            </a:r>
          </a:p>
          <a:p>
            <a:pPr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 در </a:t>
            </a:r>
            <a:r>
              <a:rPr lang="fa-IR" b="1" dirty="0">
                <a:cs typeface="B Nazanin" panose="00000400000000000000" pitchFamily="2" charset="-78"/>
              </a:rPr>
              <a:t>بسیاری از کشورها،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افراد 65 سال و بالاتر </a:t>
            </a:r>
            <a:endParaRPr lang="en-US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Nazanin" panose="00000400000000000000" pitchFamily="2" charset="-78"/>
              </a:rPr>
              <a:t>طبق </a:t>
            </a:r>
            <a:r>
              <a:rPr lang="fa-IR" b="1" dirty="0">
                <a:cs typeface="B Nazanin" panose="00000400000000000000" pitchFamily="2" charset="-78"/>
              </a:rPr>
              <a:t>تعریف سازمان جهانی </a:t>
            </a:r>
            <a:r>
              <a:rPr lang="fa-IR" b="1" dirty="0" smtClean="0">
                <a:cs typeface="B Nazanin" panose="00000400000000000000" pitchFamily="2" charset="-78"/>
              </a:rPr>
              <a:t>بهداشت، در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کشورهای در حال توسعه</a:t>
            </a:r>
            <a:r>
              <a:rPr lang="fa-IR" b="1" dirty="0">
                <a:cs typeface="B Nazanin" panose="00000400000000000000" pitchFamily="2" charset="-78"/>
              </a:rPr>
              <a:t>،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افراد 60 سال و بالاتر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مطالعات در </a:t>
            </a:r>
            <a:r>
              <a:rPr lang="fa-IR" b="1" dirty="0" smtClean="0"/>
              <a:t>کشور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دو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مطالعه با عنوان‌های:</a:t>
            </a:r>
          </a:p>
          <a:p>
            <a:pPr algn="r" rtl="1"/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سیمای سلامت سالمندان ۱۳۷۸</a:t>
            </a:r>
          </a:p>
          <a:p>
            <a:pPr algn="r" rtl="1"/>
            <a:r>
              <a:rPr lang="fa-IR" sz="2000" b="1" dirty="0">
                <a:solidFill>
                  <a:srgbClr val="0070C0"/>
                </a:solidFill>
                <a:cs typeface="B Nazanin" panose="00000400000000000000" pitchFamily="2" charset="-78"/>
              </a:rPr>
              <a:t>سیمای سلامت سالمندان </a:t>
            </a:r>
            <a:r>
              <a:rPr lang="fa-IR" sz="2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۱۳۹۱</a:t>
            </a:r>
            <a:endParaRPr lang="en-US" sz="2000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 rtl="1"/>
            <a:endParaRPr lang="fa-IR" sz="2400" dirty="0"/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مهم: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حدود </a:t>
            </a:r>
            <a:r>
              <a:rPr lang="fa-IR" sz="2000" b="1" dirty="0">
                <a:cs typeface="B Nazanin" panose="00000400000000000000" pitchFamily="2" charset="-78"/>
              </a:rPr>
              <a:t>۴۰٪</a:t>
            </a:r>
            <a:r>
              <a:rPr lang="fa-IR" sz="2000" dirty="0">
                <a:cs typeface="B Nazanin" panose="00000400000000000000" pitchFamily="2" charset="-78"/>
              </a:rPr>
              <a:t> از سالمندان در راه رفتن مشکل داشتند.</a:t>
            </a:r>
          </a:p>
          <a:p>
            <a:pPr lvl="1" algn="r" rtl="1"/>
            <a:r>
              <a:rPr lang="fa-IR" sz="2000" b="1" dirty="0">
                <a:cs typeface="B Nazanin" panose="00000400000000000000" pitchFamily="2" charset="-78"/>
              </a:rPr>
              <a:t>۳۳٪</a:t>
            </a:r>
            <a:r>
              <a:rPr lang="fa-IR" sz="2000" dirty="0">
                <a:cs typeface="B Nazanin" panose="00000400000000000000" pitchFamily="2" charset="-78"/>
              </a:rPr>
              <a:t> برای راه رفتن از </a:t>
            </a:r>
            <a:r>
              <a:rPr lang="fa-IR" sz="2000" b="1" dirty="0">
                <a:cs typeface="B Nazanin" panose="00000400000000000000" pitchFamily="2" charset="-78"/>
              </a:rPr>
              <a:t>وسیله کمکی</a:t>
            </a:r>
            <a:r>
              <a:rPr lang="fa-IR" sz="2000" dirty="0">
                <a:cs typeface="B Nazanin" panose="00000400000000000000" pitchFamily="2" charset="-78"/>
              </a:rPr>
              <a:t> استفاده می‌کردند.</a:t>
            </a: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حدود </a:t>
            </a:r>
            <a:r>
              <a:rPr lang="fa-IR" sz="2000" b="1" dirty="0">
                <a:cs typeface="B Nazanin" panose="00000400000000000000" pitchFamily="2" charset="-78"/>
              </a:rPr>
              <a:t>۵۰٪</a:t>
            </a:r>
            <a:r>
              <a:rPr lang="fa-IR" sz="2000" dirty="0">
                <a:cs typeface="B Nazanin" panose="00000400000000000000" pitchFamily="2" charset="-78"/>
              </a:rPr>
              <a:t> برای </a:t>
            </a:r>
            <a:r>
              <a:rPr lang="fa-IR" sz="2000" b="1" dirty="0">
                <a:cs typeface="B Nazanin" panose="00000400000000000000" pitchFamily="2" charset="-78"/>
              </a:rPr>
              <a:t>خرید، پخت غذا و مراجعه به پزشک</a:t>
            </a:r>
            <a:r>
              <a:rPr lang="fa-IR" sz="2000" dirty="0">
                <a:cs typeface="B Nazanin" panose="00000400000000000000" pitchFamily="2" charset="-78"/>
              </a:rPr>
              <a:t> نیاز به کمک داشتند.</a:t>
            </a:r>
          </a:p>
          <a:p>
            <a:pPr lvl="1" algn="r" rtl="1"/>
            <a:r>
              <a:rPr lang="fa-IR" sz="2000" b="1" dirty="0">
                <a:cs typeface="B Nazanin" panose="00000400000000000000" pitchFamily="2" charset="-78"/>
              </a:rPr>
              <a:t>۱۴.۶٪</a:t>
            </a:r>
            <a:r>
              <a:rPr lang="fa-IR" sz="2000" dirty="0">
                <a:cs typeface="B Nazanin" panose="00000400000000000000" pitchFamily="2" charset="-78"/>
              </a:rPr>
              <a:t> بدون کمک قادر به </a:t>
            </a:r>
            <a:r>
              <a:rPr lang="fa-IR" sz="2000" b="1" dirty="0">
                <a:cs typeface="B Nazanin" panose="00000400000000000000" pitchFamily="2" charset="-78"/>
              </a:rPr>
              <a:t>تأمین بهداشت فردی</a:t>
            </a:r>
            <a:r>
              <a:rPr lang="fa-IR" sz="2000" dirty="0">
                <a:cs typeface="B Nazanin" panose="00000400000000000000" pitchFamily="2" charset="-78"/>
              </a:rPr>
              <a:t> نبودند.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7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0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/>
              <a:t>سیمای سلامت سالمندان ۱۳۹۱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17" y="1981200"/>
            <a:ext cx="9855200" cy="4114800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نتایج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مطالعه: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/>
              <a:t>۳۱.۵٪ مشکل شنوایی داشتند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/>
              <a:t>حدود ۶۰٪ مشکل دهان و دندان داشتند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/>
              <a:t>۱۱٪ دچار نوعی از بی‌اختیاری ادرار یا مدفوع بودند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/>
              <a:t>۱۹.۸٪ دارای افت فشار خون وضعیتی بودند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/>
              <a:t>۴۵٪ دچار بی‌خوابی یا کم‌خوابی بودند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/>
              <a:t>۶۴٪ در انجام فعالیت‌های متوسط دچار محدودیت بودند</a:t>
            </a: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1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میزان باسوادی سالمندان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30" t="30443" r="19245" b="31617"/>
          <a:stretch/>
        </p:blipFill>
        <p:spPr>
          <a:xfrm>
            <a:off x="2297252" y="1996068"/>
            <a:ext cx="9827015" cy="36687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keshvari@med.mui.ac.ir</a:t>
            </a:r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ED3E-425E-4BC3-923A-12A6DBB2C7A0}" type="slidenum">
              <a:rPr lang="en-US" smtClean="0">
                <a:solidFill>
                  <a:srgbClr val="996633"/>
                </a:solidFill>
              </a:rPr>
              <a:pPr>
                <a:defRPr/>
              </a:pPr>
              <a:t>9</a:t>
            </a:fld>
            <a:endParaRPr lang="en-US">
              <a:solidFill>
                <a:srgbClr val="9966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96633"/>
                </a:solidFill>
              </a:rPr>
              <a:t>1404.05.12</a:t>
            </a:r>
            <a:endParaRPr 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37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2436</Words>
  <Application>Microsoft Office PowerPoint</Application>
  <PresentationFormat>Widescreen</PresentationFormat>
  <Paragraphs>409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MS PGothic</vt:lpstr>
      <vt:lpstr>2  Titr</vt:lpstr>
      <vt:lpstr>Arial</vt:lpstr>
      <vt:lpstr>B Jadid</vt:lpstr>
      <vt:lpstr>B Mitra</vt:lpstr>
      <vt:lpstr>B Nazanin</vt:lpstr>
      <vt:lpstr>B Titr</vt:lpstr>
      <vt:lpstr>Calibri</vt:lpstr>
      <vt:lpstr>Candara</vt:lpstr>
      <vt:lpstr>Garamond</vt:lpstr>
      <vt:lpstr>Symbol</vt:lpstr>
      <vt:lpstr>Times New Roman</vt:lpstr>
      <vt:lpstr>Wingdings</vt:lpstr>
      <vt:lpstr>Waveform</vt:lpstr>
      <vt:lpstr>Sunny Days</vt:lpstr>
      <vt:lpstr>PowerPoint Presentation</vt:lpstr>
      <vt:lpstr>تغییرات سالمندی موثر بر فرایند آموزش و یادگیری</vt:lpstr>
      <vt:lpstr>اهداف این جلسه:</vt:lpstr>
      <vt:lpstr>PowerPoint Presentation</vt:lpstr>
      <vt:lpstr>مفهوم سالمندی</vt:lpstr>
      <vt:lpstr>تعریف سالمندی از دیدگاه تقویمی</vt:lpstr>
      <vt:lpstr>مطالعات در کشور</vt:lpstr>
      <vt:lpstr>سیمای سلامت سالمندان ۱۳۹۱</vt:lpstr>
      <vt:lpstr>میزان باسوادی سالمندان</vt:lpstr>
      <vt:lpstr>مقدمه... سالمندی جمعیت</vt:lpstr>
      <vt:lpstr>PowerPoint Presentation</vt:lpstr>
      <vt:lpstr>تغییرات در عملکرد حسی</vt:lpstr>
      <vt:lpstr>بینایی</vt:lpstr>
      <vt:lpstr>راهکارهای مقابله با مشکلات بینایی در آموزش به سالمندان</vt:lpstr>
      <vt:lpstr>تغييرات در سيستم هاي حسي شنوايي</vt:lpstr>
      <vt:lpstr>شنوایی</vt:lpstr>
      <vt:lpstr>راهکارهای مقابله با مشکلات شنوایی در آموزش به سالمندان</vt:lpstr>
      <vt:lpstr>هومئوستاز  حفظ پایداریِ محیط داخلی بدن و ثابت نگه داشتن شرایط فیزیکی و شیمیایی</vt:lpstr>
      <vt:lpstr>هومئوستاز  حفظ پایداریِ محیط داخلی بدن و ثابت نگه داشتن شرایط فیزیکی و شیمیایی</vt:lpstr>
      <vt:lpstr>تغییرات سیستم عصبی</vt:lpstr>
      <vt:lpstr>عملکرد ذهنی </vt:lpstr>
      <vt:lpstr>تغییرات در توانایی‌های عملکردی سیستم عصبی</vt:lpstr>
      <vt:lpstr>حافظه</vt:lpstr>
      <vt:lpstr>PowerPoint Presentation</vt:lpstr>
      <vt:lpstr>مسیر پردازش حافظه</vt:lpstr>
      <vt:lpstr>مسیر پردازش حافظه</vt:lpstr>
      <vt:lpstr>حافظه حسی (Sensory Memory)</vt:lpstr>
      <vt:lpstr>حافظه کوتاه‌مدتShort-Term Memory))</vt:lpstr>
      <vt:lpstr>حافظه فعالWorking Memory))</vt:lpstr>
      <vt:lpstr>مقایسه اثرات سالمندی بر حافظه فعال و کوتاه‌مدت</vt:lpstr>
      <vt:lpstr>حافظه رویدادی (Episodic Memory)</vt:lpstr>
      <vt:lpstr>حافظه رویه‌ای (Procedural Memory)</vt:lpstr>
      <vt:lpstr>حافظه بلندمدت (Long-Term Memory)</vt:lpstr>
      <vt:lpstr>تقسیم‌بندی حافظه بر اساس جهت زمانی</vt:lpstr>
      <vt:lpstr>توجه و تمرکز</vt:lpstr>
      <vt:lpstr>تأثیر سن بر توجه و تمرکز</vt:lpstr>
      <vt:lpstr>توانایی‌های زبانی</vt:lpstr>
      <vt:lpstr>عملکرد اجرائی(Executive function)</vt:lpstr>
      <vt:lpstr>هوش کریستالیزه🔹 </vt:lpstr>
      <vt:lpstr>فواید آموزش برای سالمندان</vt:lpstr>
      <vt:lpstr>با تشکر از بذل توجه شما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ILR Akbari</cp:lastModifiedBy>
  <cp:revision>167</cp:revision>
  <dcterms:created xsi:type="dcterms:W3CDTF">2017-09-24T01:29:00Z</dcterms:created>
  <dcterms:modified xsi:type="dcterms:W3CDTF">2025-08-02T21:41:48Z</dcterms:modified>
</cp:coreProperties>
</file>