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bookmarkIdSeed="13">
  <p:sldMasterIdLst>
    <p:sldMasterId id="2147483839" r:id="rId1"/>
  </p:sldMasterIdLst>
  <p:notesMasterIdLst>
    <p:notesMasterId r:id="rId95"/>
  </p:notesMasterIdLst>
  <p:handoutMasterIdLst>
    <p:handoutMasterId r:id="rId96"/>
  </p:handoutMasterIdLst>
  <p:sldIdLst>
    <p:sldId id="1032" r:id="rId2"/>
    <p:sldId id="901" r:id="rId3"/>
    <p:sldId id="904" r:id="rId4"/>
    <p:sldId id="871" r:id="rId5"/>
    <p:sldId id="905" r:id="rId6"/>
    <p:sldId id="870" r:id="rId7"/>
    <p:sldId id="882" r:id="rId8"/>
    <p:sldId id="896" r:id="rId9"/>
    <p:sldId id="886" r:id="rId10"/>
    <p:sldId id="1056" r:id="rId11"/>
    <p:sldId id="963" r:id="rId12"/>
    <p:sldId id="1057" r:id="rId13"/>
    <p:sldId id="1058" r:id="rId14"/>
    <p:sldId id="1059" r:id="rId15"/>
    <p:sldId id="1060" r:id="rId16"/>
    <p:sldId id="1061" r:id="rId17"/>
    <p:sldId id="1062" r:id="rId18"/>
    <p:sldId id="1063" r:id="rId19"/>
    <p:sldId id="965" r:id="rId20"/>
    <p:sldId id="968" r:id="rId21"/>
    <p:sldId id="972" r:id="rId22"/>
    <p:sldId id="973" r:id="rId23"/>
    <p:sldId id="974" r:id="rId24"/>
    <p:sldId id="975" r:id="rId25"/>
    <p:sldId id="976" r:id="rId26"/>
    <p:sldId id="977" r:id="rId27"/>
    <p:sldId id="978" r:id="rId28"/>
    <p:sldId id="1103" r:id="rId29"/>
    <p:sldId id="1104" r:id="rId30"/>
    <p:sldId id="1105" r:id="rId31"/>
    <p:sldId id="1106" r:id="rId32"/>
    <p:sldId id="979" r:id="rId33"/>
    <p:sldId id="980" r:id="rId34"/>
    <p:sldId id="981" r:id="rId35"/>
    <p:sldId id="982" r:id="rId36"/>
    <p:sldId id="983" r:id="rId37"/>
    <p:sldId id="984" r:id="rId38"/>
    <p:sldId id="985" r:id="rId39"/>
    <p:sldId id="986" r:id="rId40"/>
    <p:sldId id="987" r:id="rId41"/>
    <p:sldId id="988" r:id="rId42"/>
    <p:sldId id="989" r:id="rId43"/>
    <p:sldId id="990" r:id="rId44"/>
    <p:sldId id="991" r:id="rId45"/>
    <p:sldId id="992" r:id="rId46"/>
    <p:sldId id="993" r:id="rId47"/>
    <p:sldId id="994" r:id="rId48"/>
    <p:sldId id="995" r:id="rId49"/>
    <p:sldId id="996" r:id="rId50"/>
    <p:sldId id="997" r:id="rId51"/>
    <p:sldId id="998" r:id="rId52"/>
    <p:sldId id="999" r:id="rId53"/>
    <p:sldId id="1000" r:id="rId54"/>
    <p:sldId id="1009" r:id="rId55"/>
    <p:sldId id="1010" r:id="rId56"/>
    <p:sldId id="1011" r:id="rId57"/>
    <p:sldId id="1012" r:id="rId58"/>
    <p:sldId id="1013" r:id="rId59"/>
    <p:sldId id="1014" r:id="rId60"/>
    <p:sldId id="1015" r:id="rId61"/>
    <p:sldId id="1016" r:id="rId62"/>
    <p:sldId id="1017" r:id="rId63"/>
    <p:sldId id="1018" r:id="rId64"/>
    <p:sldId id="1019" r:id="rId65"/>
    <p:sldId id="1020" r:id="rId66"/>
    <p:sldId id="1021" r:id="rId67"/>
    <p:sldId id="1022" r:id="rId68"/>
    <p:sldId id="1064" r:id="rId69"/>
    <p:sldId id="1065" r:id="rId70"/>
    <p:sldId id="1066" r:id="rId71"/>
    <p:sldId id="1067" r:id="rId72"/>
    <p:sldId id="1068" r:id="rId73"/>
    <p:sldId id="1069" r:id="rId74"/>
    <p:sldId id="1070" r:id="rId75"/>
    <p:sldId id="1071" r:id="rId76"/>
    <p:sldId id="1072" r:id="rId77"/>
    <p:sldId id="1073" r:id="rId78"/>
    <p:sldId id="1087" r:id="rId79"/>
    <p:sldId id="1088" r:id="rId80"/>
    <p:sldId id="1089" r:id="rId81"/>
    <p:sldId id="1090" r:id="rId82"/>
    <p:sldId id="1091" r:id="rId83"/>
    <p:sldId id="1092" r:id="rId84"/>
    <p:sldId id="1093" r:id="rId85"/>
    <p:sldId id="1094" r:id="rId86"/>
    <p:sldId id="1095" r:id="rId87"/>
    <p:sldId id="1096" r:id="rId88"/>
    <p:sldId id="1097" r:id="rId89"/>
    <p:sldId id="1098" r:id="rId90"/>
    <p:sldId id="1099" r:id="rId91"/>
    <p:sldId id="1100" r:id="rId92"/>
    <p:sldId id="1101" r:id="rId93"/>
    <p:sldId id="1102" r:id="rId94"/>
  </p:sldIdLst>
  <p:sldSz cx="9144000" cy="6858000" type="screen4x3"/>
  <p:notesSz cx="9144000" cy="6858000"/>
  <p:embeddedFontLst>
    <p:embeddedFont>
      <p:font typeface="Franklin Gothic Demi" panose="020B0703020102020204" pitchFamily="34" charset="0"/>
      <p:regular r:id="rId97"/>
      <p:italic r:id="rId98"/>
    </p:embeddedFont>
    <p:embeddedFont>
      <p:font typeface="Calibri" panose="020F0502020204030204" pitchFamily="34" charset="0"/>
      <p:regular r:id="rId99"/>
      <p:bold r:id="rId100"/>
      <p:italic r:id="rId101"/>
      <p:boldItalic r:id="rId102"/>
    </p:embeddedFont>
    <p:embeddedFont>
      <p:font typeface="B Zar" panose="00000400000000000000" pitchFamily="2" charset="-78"/>
      <p:regular r:id="rId103"/>
      <p:bold r:id="rId104"/>
    </p:embeddedFont>
    <p:embeddedFont>
      <p:font typeface="Trebuchet MS" panose="020B0603020202020204" pitchFamily="34" charset="0"/>
      <p:regular r:id="rId105"/>
      <p:bold r:id="rId106"/>
      <p:italic r:id="rId107"/>
      <p:boldItalic r:id="rId108"/>
    </p:embeddedFont>
    <p:embeddedFont>
      <p:font typeface="2  Titr" panose="00000700000000000000" pitchFamily="2" charset="-78"/>
      <p:bold r:id="rId109"/>
    </p:embeddedFont>
    <p:embeddedFont>
      <p:font typeface="Tahoma" panose="020B0604030504040204" pitchFamily="34" charset="0"/>
      <p:regular r:id="rId110"/>
      <p:bold r:id="rId111"/>
    </p:embeddedFont>
    <p:embeddedFont>
      <p:font typeface="2  Nazanin" panose="020B0604020202020204" charset="0"/>
      <p:regular r:id="rId112"/>
      <p:bold r:id="rId113"/>
    </p:embeddedFont>
    <p:embeddedFont>
      <p:font typeface="Franklin Gothic Medium" panose="020B0603020102020204" pitchFamily="34" charset="0"/>
      <p:regular r:id="rId114"/>
      <p:italic r:id="rId115"/>
    </p:embeddedFont>
    <p:embeddedFont>
      <p:font typeface="Kartika" panose="020B0604020202020204" charset="0"/>
      <p:regular r:id="rId116"/>
      <p:bold r:id="rId117"/>
    </p:embeddedFont>
    <p:embeddedFont>
      <p:font typeface="Wingdings 3" panose="05040102010807070707" pitchFamily="18" charset="2"/>
      <p:regular r:id="rId118"/>
    </p:embeddedFont>
    <p:embeddedFont>
      <p:font typeface="B Mitra" panose="00000400000000000000" pitchFamily="2" charset="-78"/>
      <p:regular r:id="rId119"/>
      <p:bold r:id="rId120"/>
    </p:embeddedFont>
    <p:embeddedFont>
      <p:font typeface="B Titr" panose="00000700000000000000" pitchFamily="2" charset="-78"/>
      <p:bold r:id="rId121"/>
    </p:embeddedFont>
    <p:embeddedFont>
      <p:font typeface="Cambria Math" panose="02040503050406030204" pitchFamily="18" charset="0"/>
      <p:regular r:id="rId122"/>
    </p:embeddedFont>
    <p:embeddedFont>
      <p:font typeface="Garamond" panose="02020404030301010803" pitchFamily="18" charset="0"/>
      <p:regular r:id="rId123"/>
      <p:bold r:id="rId124"/>
      <p:italic r:id="rId125"/>
    </p:embeddedFont>
    <p:embeddedFont>
      <p:font typeface="Verdana" panose="020B0604030504040204" pitchFamily="34" charset="0"/>
      <p:regular r:id="rId126"/>
      <p:bold r:id="rId127"/>
      <p:italic r:id="rId128"/>
      <p:boldItalic r:id="rId129"/>
    </p:embeddedFont>
    <p:embeddedFont>
      <p:font typeface="B Nazanin" panose="00000400000000000000" pitchFamily="2" charset="-78"/>
      <p:regular r:id="rId130"/>
      <p:bold r:id="rId131"/>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0000"/>
    <a:srgbClr val="0033CC"/>
    <a:srgbClr val="E60000"/>
    <a:srgbClr val="E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372" autoAdjust="0"/>
    <p:restoredTop sz="76302" autoAdjust="0"/>
  </p:normalViewPr>
  <p:slideViewPr>
    <p:cSldViewPr>
      <p:cViewPr varScale="1">
        <p:scale>
          <a:sx n="85" d="100"/>
          <a:sy n="85" d="100"/>
        </p:scale>
        <p:origin x="2112"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4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21.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123" Type="http://schemas.openxmlformats.org/officeDocument/2006/relationships/font" Target="fonts/font27.fntdata"/><Relationship Id="rId128" Type="http://schemas.openxmlformats.org/officeDocument/2006/relationships/font" Target="fonts/font3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7.fntdata"/><Relationship Id="rId118" Type="http://schemas.openxmlformats.org/officeDocument/2006/relationships/font" Target="fonts/font22.fntdata"/><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7.fntdata"/><Relationship Id="rId108" Type="http://schemas.openxmlformats.org/officeDocument/2006/relationships/font" Target="fonts/font12.fntdata"/><Relationship Id="rId124" Type="http://schemas.openxmlformats.org/officeDocument/2006/relationships/font" Target="fonts/font28.fntdata"/><Relationship Id="rId129" Type="http://schemas.openxmlformats.org/officeDocument/2006/relationships/font" Target="fonts/font3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8.fntdata"/><Relationship Id="rId119" Type="http://schemas.openxmlformats.org/officeDocument/2006/relationships/font" Target="fonts/font2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34.fntdata"/><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font" Target="fonts/font24.fntdata"/><Relationship Id="rId125"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4.fntdata"/><Relationship Id="rId115" Type="http://schemas.openxmlformats.org/officeDocument/2006/relationships/font" Target="fonts/font19.fntdata"/><Relationship Id="rId131" Type="http://schemas.openxmlformats.org/officeDocument/2006/relationships/font" Target="fonts/font3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126"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121" Type="http://schemas.openxmlformats.org/officeDocument/2006/relationships/font" Target="fonts/font2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5.fntdata"/><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0.fntdata"/><Relationship Id="rId127" Type="http://schemas.openxmlformats.org/officeDocument/2006/relationships/font" Target="fonts/font3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122"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16.fntdata"/><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hmoudi\Desktop\National%20income%20and%20population%20index.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130894547070523E-2"/>
          <c:y val="1.6410506560578894E-2"/>
          <c:w val="0.91723217622284392"/>
          <c:h val="0.80730522288001483"/>
        </c:manualLayout>
      </c:layout>
      <c:lineChart>
        <c:grouping val="standard"/>
        <c:varyColors val="0"/>
        <c:ser>
          <c:idx val="2"/>
          <c:order val="0"/>
          <c:tx>
            <c:strRef>
              <c:f>Sheet1!$A$18</c:f>
              <c:strCache>
                <c:ptCount val="1"/>
                <c:pt idx="0">
                  <c:v>شاخص جمعیت نسبت به سال 1338</c:v>
                </c:pt>
              </c:strCache>
            </c:strRef>
          </c:tx>
          <c:marker>
            <c:symbol val="none"/>
          </c:marker>
          <c:cat>
            <c:strRef>
              <c:f>Sheet1!$B$15:$AW$15</c:f>
              <c:strCache>
                <c:ptCount val="48"/>
                <c:pt idx="0">
                  <c:v>1338</c:v>
                </c:pt>
                <c:pt idx="1">
                  <c:v>1339</c:v>
                </c:pt>
                <c:pt idx="2">
                  <c:v>1340</c:v>
                </c:pt>
                <c:pt idx="3">
                  <c:v>1341</c:v>
                </c:pt>
                <c:pt idx="4">
                  <c:v>1342</c:v>
                </c:pt>
                <c:pt idx="5">
                  <c:v>1343</c:v>
                </c:pt>
                <c:pt idx="6">
                  <c:v>1344</c:v>
                </c:pt>
                <c:pt idx="7">
                  <c:v>1345</c:v>
                </c:pt>
                <c:pt idx="8">
                  <c:v>1346</c:v>
                </c:pt>
                <c:pt idx="9">
                  <c:v>1347</c:v>
                </c:pt>
                <c:pt idx="10">
                  <c:v>1348</c:v>
                </c:pt>
                <c:pt idx="11">
                  <c:v>1349</c:v>
                </c:pt>
                <c:pt idx="12">
                  <c:v>1350</c:v>
                </c:pt>
                <c:pt idx="13">
                  <c:v>1351</c:v>
                </c:pt>
                <c:pt idx="14">
                  <c:v>1352</c:v>
                </c:pt>
                <c:pt idx="15">
                  <c:v>1353</c:v>
                </c:pt>
                <c:pt idx="16">
                  <c:v>1354</c:v>
                </c:pt>
                <c:pt idx="17">
                  <c:v>1355</c:v>
                </c:pt>
                <c:pt idx="18">
                  <c:v>1356</c:v>
                </c:pt>
                <c:pt idx="19">
                  <c:v>1357</c:v>
                </c:pt>
                <c:pt idx="20">
                  <c:v>1358</c:v>
                </c:pt>
                <c:pt idx="21">
                  <c:v>1359</c:v>
                </c:pt>
                <c:pt idx="22">
                  <c:v>1360</c:v>
                </c:pt>
                <c:pt idx="23">
                  <c:v>1361</c:v>
                </c:pt>
                <c:pt idx="24">
                  <c:v>1362</c:v>
                </c:pt>
                <c:pt idx="25">
                  <c:v>1363</c:v>
                </c:pt>
                <c:pt idx="26">
                  <c:v>1364</c:v>
                </c:pt>
                <c:pt idx="27">
                  <c:v>1365</c:v>
                </c:pt>
                <c:pt idx="28">
                  <c:v>1366</c:v>
                </c:pt>
                <c:pt idx="29">
                  <c:v>1367</c:v>
                </c:pt>
                <c:pt idx="30">
                  <c:v>1368</c:v>
                </c:pt>
                <c:pt idx="31">
                  <c:v>1369</c:v>
                </c:pt>
                <c:pt idx="32">
                  <c:v>1370</c:v>
                </c:pt>
                <c:pt idx="33">
                  <c:v>1371</c:v>
                </c:pt>
                <c:pt idx="34">
                  <c:v>1372</c:v>
                </c:pt>
                <c:pt idx="35">
                  <c:v>1373</c:v>
                </c:pt>
                <c:pt idx="36">
                  <c:v>1374</c:v>
                </c:pt>
                <c:pt idx="37">
                  <c:v>1375</c:v>
                </c:pt>
                <c:pt idx="38">
                  <c:v>1376</c:v>
                </c:pt>
                <c:pt idx="39">
                  <c:v>1377</c:v>
                </c:pt>
                <c:pt idx="40">
                  <c:v>1378</c:v>
                </c:pt>
                <c:pt idx="41">
                  <c:v>1379</c:v>
                </c:pt>
                <c:pt idx="42">
                  <c:v>1380</c:v>
                </c:pt>
                <c:pt idx="43">
                  <c:v>1381</c:v>
                </c:pt>
                <c:pt idx="44">
                  <c:v>1382</c:v>
                </c:pt>
                <c:pt idx="45">
                  <c:v>1383</c:v>
                </c:pt>
                <c:pt idx="46">
                  <c:v>1384</c:v>
                </c:pt>
                <c:pt idx="47">
                  <c:v>1385</c:v>
                </c:pt>
              </c:strCache>
            </c:strRef>
          </c:cat>
          <c:val>
            <c:numRef>
              <c:f>Sheet1!$B$18:$AW$18</c:f>
              <c:numCache>
                <c:formatCode>0.0</c:formatCode>
                <c:ptCount val="48"/>
                <c:pt idx="0">
                  <c:v>0.10648337721189906</c:v>
                </c:pt>
                <c:pt idx="1">
                  <c:v>0.11433011609794687</c:v>
                </c:pt>
                <c:pt idx="2">
                  <c:v>0.12061578851515617</c:v>
                </c:pt>
                <c:pt idx="3">
                  <c:v>0.1270086404457883</c:v>
                </c:pt>
                <c:pt idx="4">
                  <c:v>0.13043486998497439</c:v>
                </c:pt>
                <c:pt idx="5">
                  <c:v>0.1421958878786268</c:v>
                </c:pt>
                <c:pt idx="6">
                  <c:v>0.15849692422968681</c:v>
                </c:pt>
                <c:pt idx="7">
                  <c:v>0.17402811746410371</c:v>
                </c:pt>
                <c:pt idx="8">
                  <c:v>0.18913394201494801</c:v>
                </c:pt>
                <c:pt idx="9">
                  <c:v>0.21222345419450836</c:v>
                </c:pt>
                <c:pt idx="10">
                  <c:v>0.23463454928155814</c:v>
                </c:pt>
                <c:pt idx="11">
                  <c:v>0.26305368054505662</c:v>
                </c:pt>
                <c:pt idx="12">
                  <c:v>0.33472566506571966</c:v>
                </c:pt>
                <c:pt idx="13">
                  <c:v>0.43102957917968049</c:v>
                </c:pt>
                <c:pt idx="14">
                  <c:v>0.6422634084278237</c:v>
                </c:pt>
                <c:pt idx="15">
                  <c:v>1.1561967535721478</c:v>
                </c:pt>
                <c:pt idx="16">
                  <c:v>1.2604259106438782</c:v>
                </c:pt>
                <c:pt idx="17">
                  <c:v>1.7019271635757167</c:v>
                </c:pt>
                <c:pt idx="18">
                  <c:v>1.9313352676759914</c:v>
                </c:pt>
                <c:pt idx="19">
                  <c:v>1.7707805833029979</c:v>
                </c:pt>
                <c:pt idx="20">
                  <c:v>2.2742170051631487</c:v>
                </c:pt>
                <c:pt idx="21">
                  <c:v>2.2935807657611216</c:v>
                </c:pt>
                <c:pt idx="22">
                  <c:v>2.7681832776111825</c:v>
                </c:pt>
                <c:pt idx="23">
                  <c:v>3.6485945052151836</c:v>
                </c:pt>
                <c:pt idx="24">
                  <c:v>4.5335766017025714</c:v>
                </c:pt>
                <c:pt idx="25">
                  <c:v>4.834690622206895</c:v>
                </c:pt>
                <c:pt idx="26">
                  <c:v>5.0767940572727888</c:v>
                </c:pt>
                <c:pt idx="27">
                  <c:v>4.9608991151165629</c:v>
                </c:pt>
                <c:pt idx="28">
                  <c:v>6.2094148637654873</c:v>
                </c:pt>
                <c:pt idx="29">
                  <c:v>7.0128452650451969</c:v>
                </c:pt>
                <c:pt idx="30">
                  <c:v>8.7471278232493415</c:v>
                </c:pt>
                <c:pt idx="31">
                  <c:v>11.91021990825668</c:v>
                </c:pt>
                <c:pt idx="32">
                  <c:v>16.851189759301928</c:v>
                </c:pt>
                <c:pt idx="33">
                  <c:v>22.400604776025304</c:v>
                </c:pt>
                <c:pt idx="34">
                  <c:v>34.557091816988645</c:v>
                </c:pt>
                <c:pt idx="35">
                  <c:v>44.491494238951994</c:v>
                </c:pt>
                <c:pt idx="36">
                  <c:v>64.104104494147379</c:v>
                </c:pt>
                <c:pt idx="37">
                  <c:v>84.518652305900346</c:v>
                </c:pt>
                <c:pt idx="38">
                  <c:v>100</c:v>
                </c:pt>
                <c:pt idx="39" formatCode="0">
                  <c:v>112.93176412899852</c:v>
                </c:pt>
                <c:pt idx="40" formatCode="0">
                  <c:v>150.53113299624712</c:v>
                </c:pt>
                <c:pt idx="41" formatCode="0">
                  <c:v>202.92789230586146</c:v>
                </c:pt>
                <c:pt idx="42" formatCode="0">
                  <c:v>236.33820615217925</c:v>
                </c:pt>
                <c:pt idx="43" formatCode="0">
                  <c:v>320.40809987859024</c:v>
                </c:pt>
                <c:pt idx="44" formatCode="0">
                  <c:v>396.8498971094009</c:v>
                </c:pt>
                <c:pt idx="45" formatCode="0">
                  <c:v>520.60334375056766</c:v>
                </c:pt>
                <c:pt idx="46" formatCode="0">
                  <c:v>675.4935331879409</c:v>
                </c:pt>
                <c:pt idx="47" formatCode="0">
                  <c:v>828.72165814406799</c:v>
                </c:pt>
              </c:numCache>
            </c:numRef>
          </c:val>
          <c:smooth val="0"/>
          <c:extLst>
            <c:ext xmlns:c16="http://schemas.microsoft.com/office/drawing/2014/chart" uri="{C3380CC4-5D6E-409C-BE32-E72D297353CC}">
              <c16:uniqueId val="{00000000-7DC5-4D30-A0F9-D406D7199956}"/>
            </c:ext>
          </c:extLst>
        </c:ser>
        <c:ser>
          <c:idx val="3"/>
          <c:order val="1"/>
          <c:tx>
            <c:strRef>
              <c:f>Sheet1!$A$19</c:f>
              <c:strCache>
                <c:ptCount val="1"/>
                <c:pt idx="0">
                  <c:v>شاخص درامد ملی به قیمت ثابت سال 1376 نسبت به سال 1338</c:v>
                </c:pt>
              </c:strCache>
            </c:strRef>
          </c:tx>
          <c:marker>
            <c:symbol val="none"/>
          </c:marker>
          <c:cat>
            <c:strRef>
              <c:f>Sheet1!$B$15:$AW$15</c:f>
              <c:strCache>
                <c:ptCount val="48"/>
                <c:pt idx="0">
                  <c:v>1338</c:v>
                </c:pt>
                <c:pt idx="1">
                  <c:v>1339</c:v>
                </c:pt>
                <c:pt idx="2">
                  <c:v>1340</c:v>
                </c:pt>
                <c:pt idx="3">
                  <c:v>1341</c:v>
                </c:pt>
                <c:pt idx="4">
                  <c:v>1342</c:v>
                </c:pt>
                <c:pt idx="5">
                  <c:v>1343</c:v>
                </c:pt>
                <c:pt idx="6">
                  <c:v>1344</c:v>
                </c:pt>
                <c:pt idx="7">
                  <c:v>1345</c:v>
                </c:pt>
                <c:pt idx="8">
                  <c:v>1346</c:v>
                </c:pt>
                <c:pt idx="9">
                  <c:v>1347</c:v>
                </c:pt>
                <c:pt idx="10">
                  <c:v>1348</c:v>
                </c:pt>
                <c:pt idx="11">
                  <c:v>1349</c:v>
                </c:pt>
                <c:pt idx="12">
                  <c:v>1350</c:v>
                </c:pt>
                <c:pt idx="13">
                  <c:v>1351</c:v>
                </c:pt>
                <c:pt idx="14">
                  <c:v>1352</c:v>
                </c:pt>
                <c:pt idx="15">
                  <c:v>1353</c:v>
                </c:pt>
                <c:pt idx="16">
                  <c:v>1354</c:v>
                </c:pt>
                <c:pt idx="17">
                  <c:v>1355</c:v>
                </c:pt>
                <c:pt idx="18">
                  <c:v>1356</c:v>
                </c:pt>
                <c:pt idx="19">
                  <c:v>1357</c:v>
                </c:pt>
                <c:pt idx="20">
                  <c:v>1358</c:v>
                </c:pt>
                <c:pt idx="21">
                  <c:v>1359</c:v>
                </c:pt>
                <c:pt idx="22">
                  <c:v>1360</c:v>
                </c:pt>
                <c:pt idx="23">
                  <c:v>1361</c:v>
                </c:pt>
                <c:pt idx="24">
                  <c:v>1362</c:v>
                </c:pt>
                <c:pt idx="25">
                  <c:v>1363</c:v>
                </c:pt>
                <c:pt idx="26">
                  <c:v>1364</c:v>
                </c:pt>
                <c:pt idx="27">
                  <c:v>1365</c:v>
                </c:pt>
                <c:pt idx="28">
                  <c:v>1366</c:v>
                </c:pt>
                <c:pt idx="29">
                  <c:v>1367</c:v>
                </c:pt>
                <c:pt idx="30">
                  <c:v>1368</c:v>
                </c:pt>
                <c:pt idx="31">
                  <c:v>1369</c:v>
                </c:pt>
                <c:pt idx="32">
                  <c:v>1370</c:v>
                </c:pt>
                <c:pt idx="33">
                  <c:v>1371</c:v>
                </c:pt>
                <c:pt idx="34">
                  <c:v>1372</c:v>
                </c:pt>
                <c:pt idx="35">
                  <c:v>1373</c:v>
                </c:pt>
                <c:pt idx="36">
                  <c:v>1374</c:v>
                </c:pt>
                <c:pt idx="37">
                  <c:v>1375</c:v>
                </c:pt>
                <c:pt idx="38">
                  <c:v>1376</c:v>
                </c:pt>
                <c:pt idx="39">
                  <c:v>1377</c:v>
                </c:pt>
                <c:pt idx="40">
                  <c:v>1378</c:v>
                </c:pt>
                <c:pt idx="41">
                  <c:v>1379</c:v>
                </c:pt>
                <c:pt idx="42">
                  <c:v>1380</c:v>
                </c:pt>
                <c:pt idx="43">
                  <c:v>1381</c:v>
                </c:pt>
                <c:pt idx="44">
                  <c:v>1382</c:v>
                </c:pt>
                <c:pt idx="45">
                  <c:v>1383</c:v>
                </c:pt>
                <c:pt idx="46">
                  <c:v>1384</c:v>
                </c:pt>
                <c:pt idx="47">
                  <c:v>1385</c:v>
                </c:pt>
              </c:strCache>
            </c:strRef>
          </c:cat>
          <c:val>
            <c:numRef>
              <c:f>Sheet1!$B$19:$AW$19</c:f>
              <c:numCache>
                <c:formatCode>0</c:formatCode>
                <c:ptCount val="48"/>
                <c:pt idx="0">
                  <c:v>34.797164237888957</c:v>
                </c:pt>
                <c:pt idx="1">
                  <c:v>35.803137718261787</c:v>
                </c:pt>
                <c:pt idx="2">
                  <c:v>36.832086123145594</c:v>
                </c:pt>
                <c:pt idx="3">
                  <c:v>37.882368386503892</c:v>
                </c:pt>
                <c:pt idx="4">
                  <c:v>38.957266640409586</c:v>
                </c:pt>
                <c:pt idx="5">
                  <c:v>40.055139818826312</c:v>
                </c:pt>
                <c:pt idx="6">
                  <c:v>41.175987921753972</c:v>
                </c:pt>
                <c:pt idx="7">
                  <c:v>42.321452015229092</c:v>
                </c:pt>
                <c:pt idx="8">
                  <c:v>43.548969410529082</c:v>
                </c:pt>
                <c:pt idx="9">
                  <c:v>44.7436654850991</c:v>
                </c:pt>
                <c:pt idx="10">
                  <c:v>45.962977550216578</c:v>
                </c:pt>
                <c:pt idx="11">
                  <c:v>47.20690560588158</c:v>
                </c:pt>
                <c:pt idx="12">
                  <c:v>48.475449652093978</c:v>
                </c:pt>
                <c:pt idx="13">
                  <c:v>49.768609688853907</c:v>
                </c:pt>
                <c:pt idx="14">
                  <c:v>51.088026782197716</c:v>
                </c:pt>
                <c:pt idx="15">
                  <c:v>52.433700932125539</c:v>
                </c:pt>
                <c:pt idx="16">
                  <c:v>53.856505185768647</c:v>
                </c:pt>
                <c:pt idx="17">
                  <c:v>55.318695024287777</c:v>
                </c:pt>
                <c:pt idx="18">
                  <c:v>57.004069843770495</c:v>
                </c:pt>
                <c:pt idx="19">
                  <c:v>59.2047393987134</c:v>
                </c:pt>
                <c:pt idx="20">
                  <c:v>62.345739792569262</c:v>
                </c:pt>
                <c:pt idx="21">
                  <c:v>65.061704082972327</c:v>
                </c:pt>
                <c:pt idx="22">
                  <c:v>67.646383090455558</c:v>
                </c:pt>
                <c:pt idx="23">
                  <c:v>70.237626362084811</c:v>
                </c:pt>
                <c:pt idx="24">
                  <c:v>72.925692529867405</c:v>
                </c:pt>
                <c:pt idx="25">
                  <c:v>75.818891952212155</c:v>
                </c:pt>
                <c:pt idx="26">
                  <c:v>78.454444006826819</c:v>
                </c:pt>
                <c:pt idx="27">
                  <c:v>81.14251017460937</c:v>
                </c:pt>
                <c:pt idx="28">
                  <c:v>83.139687541026618</c:v>
                </c:pt>
                <c:pt idx="29">
                  <c:v>85.186096888538756</c:v>
                </c:pt>
                <c:pt idx="30">
                  <c:v>87.283379283182356</c:v>
                </c:pt>
                <c:pt idx="31">
                  <c:v>89.431534724957388</c:v>
                </c:pt>
                <c:pt idx="32">
                  <c:v>91.632204279900222</c:v>
                </c:pt>
                <c:pt idx="33">
                  <c:v>92.976237363791469</c:v>
                </c:pt>
                <c:pt idx="34">
                  <c:v>94.341604306157294</c:v>
                </c:pt>
                <c:pt idx="35">
                  <c:v>95.725022974924471</c:v>
                </c:pt>
                <c:pt idx="36">
                  <c:v>97.129775502166126</c:v>
                </c:pt>
                <c:pt idx="37">
                  <c:v>98.554220821845931</c:v>
                </c:pt>
                <c:pt idx="38">
                  <c:v>100</c:v>
                </c:pt>
                <c:pt idx="39">
                  <c:v>101.46711303662859</c:v>
                </c:pt>
                <c:pt idx="40">
                  <c:v>102.95391886569516</c:v>
                </c:pt>
                <c:pt idx="41">
                  <c:v>104.47682814756458</c:v>
                </c:pt>
                <c:pt idx="42">
                  <c:v>107.16375705658385</c:v>
                </c:pt>
                <c:pt idx="43">
                  <c:v>108.80336418537482</c:v>
                </c:pt>
                <c:pt idx="44">
                  <c:v>110.46805500853354</c:v>
                </c:pt>
                <c:pt idx="45">
                  <c:v>112.15821517657862</c:v>
                </c:pt>
                <c:pt idx="46">
                  <c:v>113.87423690429304</c:v>
                </c:pt>
                <c:pt idx="47">
                  <c:v>115.68823355651827</c:v>
                </c:pt>
              </c:numCache>
            </c:numRef>
          </c:val>
          <c:smooth val="0"/>
          <c:extLst>
            <c:ext xmlns:c16="http://schemas.microsoft.com/office/drawing/2014/chart" uri="{C3380CC4-5D6E-409C-BE32-E72D297353CC}">
              <c16:uniqueId val="{00000001-7DC5-4D30-A0F9-D406D7199956}"/>
            </c:ext>
          </c:extLst>
        </c:ser>
        <c:dLbls>
          <c:showLegendKey val="0"/>
          <c:showVal val="0"/>
          <c:showCatName val="0"/>
          <c:showSerName val="0"/>
          <c:showPercent val="0"/>
          <c:showBubbleSize val="0"/>
        </c:dLbls>
        <c:smooth val="0"/>
        <c:axId val="153957728"/>
        <c:axId val="153961536"/>
      </c:lineChart>
      <c:valAx>
        <c:axId val="153961536"/>
        <c:scaling>
          <c:orientation val="minMax"/>
        </c:scaling>
        <c:delete val="0"/>
        <c:axPos val="l"/>
        <c:majorGridlines/>
        <c:numFmt formatCode="0.0" sourceLinked="1"/>
        <c:majorTickMark val="none"/>
        <c:minorTickMark val="none"/>
        <c:tickLblPos val="nextTo"/>
        <c:crossAx val="153957728"/>
        <c:crosses val="autoZero"/>
        <c:crossBetween val="between"/>
      </c:valAx>
      <c:catAx>
        <c:axId val="153957728"/>
        <c:scaling>
          <c:orientation val="minMax"/>
        </c:scaling>
        <c:delete val="0"/>
        <c:axPos val="b"/>
        <c:numFmt formatCode="General" sourceLinked="0"/>
        <c:majorTickMark val="none"/>
        <c:minorTickMark val="none"/>
        <c:tickLblPos val="nextTo"/>
        <c:crossAx val="153961536"/>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90819F2-F87E-4C8C-AD77-9A5B146504B0}" type="datetimeFigureOut">
              <a:rPr lang="en-US" smtClean="0"/>
              <a:pPr/>
              <a:t>2/26/2024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8A4B0C0C-1794-4643-9CEF-B52D78011AA8}" type="slidenum">
              <a:rPr lang="en-US" smtClean="0"/>
              <a:pPr/>
              <a:t>‹#›</a:t>
            </a:fld>
            <a:endParaRPr lang="en-US"/>
          </a:p>
        </p:txBody>
      </p:sp>
    </p:spTree>
    <p:extLst>
      <p:ext uri="{BB962C8B-B14F-4D97-AF65-F5344CB8AC3E}">
        <p14:creationId xmlns:p14="http://schemas.microsoft.com/office/powerpoint/2010/main" val="118818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1600" y="0"/>
            <a:ext cx="3962400" cy="3429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2117" y="0"/>
            <a:ext cx="3962400" cy="342900"/>
          </a:xfrm>
          <a:prstGeom prst="rect">
            <a:avLst/>
          </a:prstGeom>
        </p:spPr>
        <p:txBody>
          <a:bodyPr vert="horz" lIns="91440" tIns="45720" rIns="91440" bIns="45720" rtlCol="1"/>
          <a:lstStyle>
            <a:lvl1pPr algn="l">
              <a:defRPr sz="1200"/>
            </a:lvl1pPr>
          </a:lstStyle>
          <a:p>
            <a:fld id="{C7115B4D-F9DF-48F0-BFED-2B23840520F7}" type="datetimeFigureOut">
              <a:rPr lang="fa-IR" smtClean="0"/>
              <a:pPr/>
              <a:t>17/08/1445</a:t>
            </a:fld>
            <a:endParaRPr lang="fa-IR"/>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5181600" y="6513910"/>
            <a:ext cx="3962400" cy="3429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2117" y="6513910"/>
            <a:ext cx="3962400" cy="342900"/>
          </a:xfrm>
          <a:prstGeom prst="rect">
            <a:avLst/>
          </a:prstGeom>
        </p:spPr>
        <p:txBody>
          <a:bodyPr vert="horz" lIns="91440" tIns="45720" rIns="91440" bIns="45720" rtlCol="1" anchor="b"/>
          <a:lstStyle>
            <a:lvl1pPr algn="l">
              <a:defRPr sz="1200"/>
            </a:lvl1pPr>
          </a:lstStyle>
          <a:p>
            <a:fld id="{4D883868-B257-44DB-A4A5-95CB8287FA28}" type="slidenum">
              <a:rPr lang="fa-IR" smtClean="0"/>
              <a:pPr/>
              <a:t>‹#›</a:t>
            </a:fld>
            <a:endParaRPr lang="fa-IR"/>
          </a:p>
        </p:txBody>
      </p:sp>
    </p:spTree>
    <p:extLst>
      <p:ext uri="{BB962C8B-B14F-4D97-AF65-F5344CB8AC3E}">
        <p14:creationId xmlns:p14="http://schemas.microsoft.com/office/powerpoint/2010/main" val="69892964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pPr/>
              <a:t>2</a:t>
            </a:fld>
            <a:endParaRPr lang="fa-IR"/>
          </a:p>
        </p:txBody>
      </p:sp>
    </p:spTree>
    <p:extLst>
      <p:ext uri="{BB962C8B-B14F-4D97-AF65-F5344CB8AC3E}">
        <p14:creationId xmlns:p14="http://schemas.microsoft.com/office/powerpoint/2010/main" val="2490605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9A40906-F1C4-4895-A350-9038B3C7149D}" type="slidenum">
              <a:rPr lang="en-US" smtClean="0"/>
              <a:pPr/>
              <a:t>44</a:t>
            </a:fld>
            <a:endParaRPr lang="en-US"/>
          </a:p>
        </p:txBody>
      </p:sp>
    </p:spTree>
    <p:extLst>
      <p:ext uri="{BB962C8B-B14F-4D97-AF65-F5344CB8AC3E}">
        <p14:creationId xmlns:p14="http://schemas.microsoft.com/office/powerpoint/2010/main" val="4504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9A40906-F1C4-4895-A350-9038B3C7149D}" type="slidenum">
              <a:rPr lang="en-US" smtClean="0"/>
              <a:pPr/>
              <a:t>46</a:t>
            </a:fld>
            <a:endParaRPr lang="en-US"/>
          </a:p>
        </p:txBody>
      </p:sp>
    </p:spTree>
    <p:extLst>
      <p:ext uri="{BB962C8B-B14F-4D97-AF65-F5344CB8AC3E}">
        <p14:creationId xmlns:p14="http://schemas.microsoft.com/office/powerpoint/2010/main" val="164225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A40906-F1C4-4895-A350-9038B3C7149D}" type="slidenum">
              <a:rPr lang="en-US" smtClean="0"/>
              <a:pPr/>
              <a:t>61</a:t>
            </a:fld>
            <a:endParaRPr lang="en-US"/>
          </a:p>
        </p:txBody>
      </p:sp>
    </p:spTree>
    <p:extLst>
      <p:ext uri="{BB962C8B-B14F-4D97-AF65-F5344CB8AC3E}">
        <p14:creationId xmlns:p14="http://schemas.microsoft.com/office/powerpoint/2010/main" val="133289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A40906-F1C4-4895-A350-9038B3C7149D}" type="slidenum">
              <a:rPr lang="en-US" smtClean="0"/>
              <a:pPr/>
              <a:t>67</a:t>
            </a:fld>
            <a:endParaRPr lang="en-US"/>
          </a:p>
        </p:txBody>
      </p:sp>
    </p:spTree>
    <p:extLst>
      <p:ext uri="{BB962C8B-B14F-4D97-AF65-F5344CB8AC3E}">
        <p14:creationId xmlns:p14="http://schemas.microsoft.com/office/powerpoint/2010/main" val="4255082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solidFill>
                  <a:prstClr val="black"/>
                </a:solidFill>
              </a:rPr>
              <a:pPr/>
              <a:t>69</a:t>
            </a:fld>
            <a:endParaRPr lang="fa-IR">
              <a:solidFill>
                <a:prstClr val="black"/>
              </a:solidFill>
            </a:endParaRPr>
          </a:p>
        </p:txBody>
      </p:sp>
    </p:spTree>
    <p:extLst>
      <p:ext uri="{BB962C8B-B14F-4D97-AF65-F5344CB8AC3E}">
        <p14:creationId xmlns:p14="http://schemas.microsoft.com/office/powerpoint/2010/main" val="425324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pPr/>
              <a:t>3</a:t>
            </a:fld>
            <a:endParaRPr lang="fa-IR"/>
          </a:p>
        </p:txBody>
      </p:sp>
    </p:spTree>
    <p:extLst>
      <p:ext uri="{BB962C8B-B14F-4D97-AF65-F5344CB8AC3E}">
        <p14:creationId xmlns:p14="http://schemas.microsoft.com/office/powerpoint/2010/main" val="414523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pPr/>
              <a:t>26</a:t>
            </a:fld>
            <a:endParaRPr lang="fa-IR"/>
          </a:p>
        </p:txBody>
      </p:sp>
    </p:spTree>
    <p:extLst>
      <p:ext uri="{BB962C8B-B14F-4D97-AF65-F5344CB8AC3E}">
        <p14:creationId xmlns:p14="http://schemas.microsoft.com/office/powerpoint/2010/main" val="71072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A40906-F1C4-4895-A350-9038B3C7149D}" type="slidenum">
              <a:rPr lang="en-US" smtClean="0"/>
              <a:pPr/>
              <a:t>29</a:t>
            </a:fld>
            <a:endParaRPr lang="en-US"/>
          </a:p>
        </p:txBody>
      </p:sp>
    </p:spTree>
    <p:extLst>
      <p:ext uri="{BB962C8B-B14F-4D97-AF65-F5344CB8AC3E}">
        <p14:creationId xmlns:p14="http://schemas.microsoft.com/office/powerpoint/2010/main" val="205339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83868-B257-44DB-A4A5-95CB8287FA28}" type="slidenum">
              <a:rPr lang="fa-IR" smtClean="0"/>
              <a:pPr/>
              <a:t>32</a:t>
            </a:fld>
            <a:endParaRPr lang="fa-IR"/>
          </a:p>
        </p:txBody>
      </p:sp>
    </p:spTree>
    <p:extLst>
      <p:ext uri="{BB962C8B-B14F-4D97-AF65-F5344CB8AC3E}">
        <p14:creationId xmlns:p14="http://schemas.microsoft.com/office/powerpoint/2010/main" val="209206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83868-B257-44DB-A4A5-95CB8287FA28}" type="slidenum">
              <a:rPr lang="fa-IR" smtClean="0"/>
              <a:pPr/>
              <a:t>33</a:t>
            </a:fld>
            <a:endParaRPr lang="fa-IR"/>
          </a:p>
        </p:txBody>
      </p:sp>
    </p:spTree>
    <p:extLst>
      <p:ext uri="{BB962C8B-B14F-4D97-AF65-F5344CB8AC3E}">
        <p14:creationId xmlns:p14="http://schemas.microsoft.com/office/powerpoint/2010/main" val="3451154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fa-IR" dirty="0"/>
          </a:p>
        </p:txBody>
      </p:sp>
      <p:sp>
        <p:nvSpPr>
          <p:cNvPr id="4" name="Slide Number Placeholder 3"/>
          <p:cNvSpPr>
            <a:spLocks noGrp="1"/>
          </p:cNvSpPr>
          <p:nvPr>
            <p:ph type="sldNum" sz="quarter" idx="10"/>
          </p:nvPr>
        </p:nvSpPr>
        <p:spPr/>
        <p:txBody>
          <a:bodyPr/>
          <a:lstStyle/>
          <a:p>
            <a:fld id="{02D71388-F831-4DBA-B3AA-B2A059177343}" type="slidenum">
              <a:rPr lang="fa-IR" smtClean="0"/>
              <a:pPr/>
              <a:t>34</a:t>
            </a:fld>
            <a:endParaRPr lang="fa-IR"/>
          </a:p>
        </p:txBody>
      </p:sp>
    </p:spTree>
    <p:extLst>
      <p:ext uri="{BB962C8B-B14F-4D97-AF65-F5344CB8AC3E}">
        <p14:creationId xmlns:p14="http://schemas.microsoft.com/office/powerpoint/2010/main" val="3895684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A40906-F1C4-4895-A350-9038B3C7149D}" type="slidenum">
              <a:rPr lang="en-US" smtClean="0"/>
              <a:pPr/>
              <a:t>35</a:t>
            </a:fld>
            <a:endParaRPr lang="en-US"/>
          </a:p>
        </p:txBody>
      </p:sp>
    </p:spTree>
    <p:extLst>
      <p:ext uri="{BB962C8B-B14F-4D97-AF65-F5344CB8AC3E}">
        <p14:creationId xmlns:p14="http://schemas.microsoft.com/office/powerpoint/2010/main" val="384499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9A40906-F1C4-4895-A350-9038B3C7149D}" type="slidenum">
              <a:rPr lang="en-US" smtClean="0"/>
              <a:pPr/>
              <a:t>41</a:t>
            </a:fld>
            <a:endParaRPr lang="en-US"/>
          </a:p>
        </p:txBody>
      </p:sp>
    </p:spTree>
    <p:extLst>
      <p:ext uri="{BB962C8B-B14F-4D97-AF65-F5344CB8AC3E}">
        <p14:creationId xmlns:p14="http://schemas.microsoft.com/office/powerpoint/2010/main" val="196429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94445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286539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57247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93485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91187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3419079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1576226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156111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08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2045507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274811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101847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38963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121808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186786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376551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21EF40-0A30-4362-AFA1-F10238B48CC0}" type="datetimeFigureOut">
              <a:rPr lang="fa-IR" smtClean="0"/>
              <a:pPr/>
              <a:t>17/08/1445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85B2606-2A86-480C-B308-084DCADA9668}" type="slidenum">
              <a:rPr lang="fa-IR" smtClean="0"/>
              <a:pPr/>
              <a:t>‹#›</a:t>
            </a:fld>
            <a:endParaRPr lang="fa-IR"/>
          </a:p>
        </p:txBody>
      </p:sp>
    </p:spTree>
    <p:extLst>
      <p:ext uri="{BB962C8B-B14F-4D97-AF65-F5344CB8AC3E}">
        <p14:creationId xmlns:p14="http://schemas.microsoft.com/office/powerpoint/2010/main" val="806527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21EF40-0A30-4362-AFA1-F10238B48CC0}" type="datetimeFigureOut">
              <a:rPr lang="fa-IR" smtClean="0"/>
              <a:pPr/>
              <a:t>17/08/1445</a:t>
            </a:fld>
            <a:endParaRPr lang="fa-I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85B2606-2A86-480C-B308-084DCADA9668}" type="slidenum">
              <a:rPr lang="fa-IR" smtClean="0"/>
              <a:pPr/>
              <a:t>‹#›</a:t>
            </a:fld>
            <a:endParaRPr lang="fa-IR"/>
          </a:p>
        </p:txBody>
      </p:sp>
    </p:spTree>
    <p:extLst>
      <p:ext uri="{BB962C8B-B14F-4D97-AF65-F5344CB8AC3E}">
        <p14:creationId xmlns:p14="http://schemas.microsoft.com/office/powerpoint/2010/main" val="395267333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hyperlink" Target="/action/showPublisher"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fa.wikipedia.org/wiki/%DA%A9%D8%B4%D9%88%D8%B1%D9%87%D8%A7%DB%8C_%D8%AF%D8%B1_%D8%AD%D8%A7%D9%84_%D8%AA%D9%88%D8%B3%D8%B9%D9%87" TargetMode="External"/><Relationship Id="rId2" Type="http://schemas.openxmlformats.org/officeDocument/2006/relationships/hyperlink" Target="https://fa.wikipedia.org/wiki/%DA%A9%D8%B4%D9%88%D8%B1%D9%87%D8%A7%DB%8C_%D8%AA%D9%88%D8%B3%D8%B9%D9%87_%DB%8C%D8%A7%D9%81%D8%AA%D9%87"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mckinsey.com/insights/growth/can_long-term_global_growth_be_saved"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s://www.gov.uk/government/publications/health-profile-for-england-2018"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3212862"/>
            <a:ext cx="6400800" cy="2254376"/>
          </a:xfrm>
        </p:spPr>
        <p:txBody>
          <a:bodyPr>
            <a:normAutofit/>
          </a:bodyPr>
          <a:lstStyle/>
          <a:p>
            <a:pPr rtl="1"/>
            <a:endParaRPr lang="fa-IR" b="1" dirty="0" smtClean="0">
              <a:solidFill>
                <a:schemeClr val="tx1"/>
              </a:solidFill>
              <a:cs typeface="B Nazanin" pitchFamily="2" charset="-78"/>
            </a:endParaRPr>
          </a:p>
          <a:p>
            <a:pPr algn="ctr" rtl="1"/>
            <a:r>
              <a:rPr lang="fa-IR" b="1" dirty="0" smtClean="0">
                <a:solidFill>
                  <a:schemeClr val="tx1"/>
                </a:solidFill>
                <a:cs typeface="B Nazanin" pitchFamily="2" charset="-78"/>
              </a:rPr>
              <a:t>دکتر محمد جواد محمودی</a:t>
            </a:r>
            <a:endParaRPr lang="en-US" b="1" dirty="0" smtClean="0">
              <a:solidFill>
                <a:schemeClr val="tx1"/>
              </a:solidFill>
              <a:cs typeface="B Nazanin" pitchFamily="2" charset="-78"/>
            </a:endParaRPr>
          </a:p>
          <a:p>
            <a:pPr rtl="1"/>
            <a:endParaRPr lang="en-US" b="1" dirty="0" smtClean="0">
              <a:solidFill>
                <a:schemeClr val="tx1"/>
              </a:solidFill>
              <a:cs typeface="B Nazanin" pitchFamily="2" charset="-78"/>
            </a:endParaRPr>
          </a:p>
          <a:p>
            <a:pPr algn="ctr">
              <a:defRPr/>
            </a:pPr>
            <a:r>
              <a:rPr lang="fa-IR" sz="28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cs typeface="B Titr" pitchFamily="2" charset="-78"/>
              </a:rPr>
              <a:t>موسسه تحقیقات جمعیت کشور</a:t>
            </a:r>
          </a:p>
          <a:p>
            <a:pPr rtl="1"/>
            <a:endParaRPr lang="fa-IR" b="1" dirty="0" smtClean="0">
              <a:solidFill>
                <a:schemeClr val="tx1"/>
              </a:solidFill>
              <a:cs typeface="B Nazanin" pitchFamily="2" charset="-78"/>
            </a:endParaRPr>
          </a:p>
        </p:txBody>
      </p:sp>
      <p:sp>
        <p:nvSpPr>
          <p:cNvPr id="2" name="Title 1"/>
          <p:cNvSpPr>
            <a:spLocks noGrp="1"/>
          </p:cNvSpPr>
          <p:nvPr>
            <p:ph type="ctrTitle"/>
          </p:nvPr>
        </p:nvSpPr>
        <p:spPr>
          <a:xfrm>
            <a:off x="611560" y="980728"/>
            <a:ext cx="7014592" cy="1470025"/>
          </a:xfrm>
        </p:spPr>
        <p:txBody>
          <a:bodyPr>
            <a:normAutofit fontScale="90000"/>
          </a:bodyPr>
          <a:lstStyle/>
          <a:p>
            <a:pPr algn="ctr"/>
            <a:r>
              <a:rPr lang="fa-IR" b="1" dirty="0" smtClean="0">
                <a:cs typeface="B Nazanin" pitchFamily="2" charset="-78"/>
              </a:rPr>
              <a:t> </a:t>
            </a:r>
            <a:br>
              <a:rPr lang="fa-IR" b="1" dirty="0" smtClean="0">
                <a:cs typeface="B Nazanin" pitchFamily="2" charset="-78"/>
              </a:rPr>
            </a:br>
            <a:r>
              <a:rPr lang="fa-IR" sz="3600" b="1" dirty="0" smtClean="0">
                <a:cs typeface="B Nazanin" pitchFamily="2" charset="-78"/>
              </a:rPr>
              <a:t>مناسبات جمعیت، نیروی کار، رشد اقتصادی و تولید ناخالص داخلی</a:t>
            </a:r>
            <a:endParaRPr lang="en-US" sz="3600" b="1" dirty="0">
              <a:cs typeface="B Nazanin" pitchFamily="2" charset="-78"/>
            </a:endParaRPr>
          </a:p>
        </p:txBody>
      </p:sp>
    </p:spTree>
    <p:extLst>
      <p:ext uri="{BB962C8B-B14F-4D97-AF65-F5344CB8AC3E}">
        <p14:creationId xmlns:p14="http://schemas.microsoft.com/office/powerpoint/2010/main" val="560128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smtClean="0"/>
              <a:t>بازدهی نهایی</a:t>
            </a:r>
          </a:p>
          <a:p>
            <a:pPr algn="r" rtl="1"/>
            <a:r>
              <a:rPr lang="fa-IR" dirty="0" smtClean="0"/>
              <a:t>قانون بازده نزولی</a:t>
            </a:r>
          </a:p>
          <a:p>
            <a:pPr algn="r" rtl="1"/>
            <a:r>
              <a:rPr lang="fa-IR" dirty="0" smtClean="0"/>
              <a:t>نرخ رشد اقتصادی </a:t>
            </a:r>
          </a:p>
          <a:p>
            <a:pPr algn="r" rtl="1"/>
            <a:r>
              <a:rPr lang="fa-IR" dirty="0"/>
              <a:t>نرخ رشد </a:t>
            </a:r>
            <a:r>
              <a:rPr lang="fa-IR" dirty="0" smtClean="0"/>
              <a:t>جمعیت، نرخ باروری</a:t>
            </a:r>
            <a:endParaRPr lang="fa-IR" dirty="0"/>
          </a:p>
          <a:p>
            <a:pPr algn="r" rtl="1"/>
            <a:r>
              <a:rPr lang="fa-IR" dirty="0" smtClean="0"/>
              <a:t>جمعیت مطلوب</a:t>
            </a:r>
            <a:endParaRPr lang="en-US" dirty="0" smtClean="0"/>
          </a:p>
          <a:p>
            <a:pPr algn="r" rtl="1"/>
            <a:r>
              <a:rPr lang="fa-IR" dirty="0" smtClean="0"/>
              <a:t>نرخ رشد تولید سرانه </a:t>
            </a:r>
          </a:p>
          <a:p>
            <a:pPr algn="r" rtl="1"/>
            <a:r>
              <a:rPr lang="fa-IR" dirty="0" smtClean="0"/>
              <a:t>بهره وری</a:t>
            </a:r>
          </a:p>
          <a:p>
            <a:pPr algn="r" rtl="1"/>
            <a:r>
              <a:rPr lang="fa-IR" dirty="0" smtClean="0"/>
              <a:t>گذار جمعیتی:</a:t>
            </a:r>
            <a:r>
              <a:rPr lang="fa-IR" b="1" dirty="0" smtClean="0">
                <a:cs typeface="B Nazanin" pitchFamily="2" charset="-78"/>
              </a:rPr>
              <a:t> </a:t>
            </a:r>
            <a:r>
              <a:rPr lang="fa-IR" b="1" dirty="0">
                <a:cs typeface="B Nazanin" pitchFamily="2" charset="-78"/>
              </a:rPr>
              <a:t>رشد جمعيت در هر جامعه‌اي تابعي از مجموعه عوامل موجود در نظام اقتصادي، اجتماعي و نيز فرهنگي است </a:t>
            </a:r>
            <a:endParaRPr lang="en-US" dirty="0"/>
          </a:p>
        </p:txBody>
      </p:sp>
    </p:spTree>
    <p:extLst>
      <p:ext uri="{BB962C8B-B14F-4D97-AF65-F5344CB8AC3E}">
        <p14:creationId xmlns:p14="http://schemas.microsoft.com/office/powerpoint/2010/main" val="2102510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cs typeface="B Nazanin" pitchFamily="2" charset="-78"/>
              </a:rPr>
              <a:t>مقدمه</a:t>
            </a:r>
            <a:endParaRPr lang="en-US" b="1" dirty="0">
              <a:cs typeface="B Nazanin" pitchFamily="2" charset="-78"/>
            </a:endParaRPr>
          </a:p>
        </p:txBody>
      </p:sp>
      <p:sp>
        <p:nvSpPr>
          <p:cNvPr id="3" name="Content Placeholder 2"/>
          <p:cNvSpPr>
            <a:spLocks noGrp="1"/>
          </p:cNvSpPr>
          <p:nvPr>
            <p:ph idx="1"/>
          </p:nvPr>
        </p:nvSpPr>
        <p:spPr>
          <a:xfrm>
            <a:off x="395536" y="1844824"/>
            <a:ext cx="8229600" cy="4536504"/>
          </a:xfrm>
        </p:spPr>
        <p:txBody>
          <a:bodyPr>
            <a:normAutofit/>
          </a:bodyPr>
          <a:lstStyle/>
          <a:p>
            <a:pPr algn="ctr" rtl="1"/>
            <a:r>
              <a:rPr lang="fa-IR" sz="3600" b="1" dirty="0" smtClean="0">
                <a:cs typeface="B Nazanin" pitchFamily="2" charset="-78"/>
              </a:rPr>
              <a:t>در صورتي كه اقتصاد كشور در وضعيتي باشد كه بازدهي نهايي نيروي انساني مثبت باشد، افزايش جمعيت باعث افزايش توليد ملي خواهد گشت. جمعيت مطلوب از نظر درآمد ملي و توليد ملي حدي از جمعيت است كه در آن بازدهي نهايي نيروي انساني برابر صفر باشد. در چنين صورتي افزايش يا كاهش فيزيكي جمعيت باعث كاهش درآمد ملي مي‌گردد</a:t>
            </a:r>
            <a:r>
              <a:rPr lang="fa-IR" b="1" dirty="0" smtClean="0">
                <a:cs typeface="B Nazanin" pitchFamily="2" charset="-78"/>
              </a:rPr>
              <a:t>.</a:t>
            </a:r>
            <a:endParaRPr lang="en-US" dirty="0">
              <a:cs typeface="B Nazanin" pitchFamily="2" charset="-78"/>
            </a:endParaRPr>
          </a:p>
        </p:txBody>
      </p:sp>
    </p:spTree>
    <p:extLst>
      <p:ext uri="{BB962C8B-B14F-4D97-AF65-F5344CB8AC3E}">
        <p14:creationId xmlns:p14="http://schemas.microsoft.com/office/powerpoint/2010/main" val="632736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5852" t="26804" r="28047" b="38124"/>
          <a:stretch/>
        </p:blipFill>
        <p:spPr>
          <a:xfrm>
            <a:off x="107504" y="188640"/>
            <a:ext cx="9036496" cy="4740212"/>
          </a:xfrm>
          <a:prstGeom prst="rect">
            <a:avLst/>
          </a:prstGeom>
        </p:spPr>
      </p:pic>
      <p:pic>
        <p:nvPicPr>
          <p:cNvPr id="5" name="Picture 4"/>
          <p:cNvPicPr>
            <a:picLocks noChangeAspect="1"/>
          </p:cNvPicPr>
          <p:nvPr/>
        </p:nvPicPr>
        <p:blipFill rotWithShape="1">
          <a:blip r:embed="rId3"/>
          <a:srcRect l="4125" r="12370"/>
          <a:stretch/>
        </p:blipFill>
        <p:spPr>
          <a:xfrm>
            <a:off x="0" y="4928852"/>
            <a:ext cx="9143999" cy="1913124"/>
          </a:xfrm>
          <a:prstGeom prst="rect">
            <a:avLst/>
          </a:prstGeom>
        </p:spPr>
      </p:pic>
    </p:spTree>
    <p:extLst>
      <p:ext uri="{BB962C8B-B14F-4D97-AF65-F5344CB8AC3E}">
        <p14:creationId xmlns:p14="http://schemas.microsoft.com/office/powerpoint/2010/main" val="2202460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t="28452" r="10486" b="25448"/>
          <a:stretch/>
        </p:blipFill>
        <p:spPr>
          <a:xfrm>
            <a:off x="0" y="260648"/>
            <a:ext cx="9144000" cy="6597352"/>
          </a:xfrm>
          <a:prstGeom prst="rect">
            <a:avLst/>
          </a:prstGeom>
        </p:spPr>
      </p:pic>
    </p:spTree>
    <p:extLst>
      <p:ext uri="{BB962C8B-B14F-4D97-AF65-F5344CB8AC3E}">
        <p14:creationId xmlns:p14="http://schemas.microsoft.com/office/powerpoint/2010/main" val="2333456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8956" t="44916" r="11470" b="12276"/>
          <a:stretch/>
        </p:blipFill>
        <p:spPr>
          <a:xfrm>
            <a:off x="0" y="188640"/>
            <a:ext cx="9144000" cy="6669360"/>
          </a:xfrm>
          <a:prstGeom prst="rect">
            <a:avLst/>
          </a:prstGeom>
        </p:spPr>
      </p:pic>
    </p:spTree>
    <p:extLst>
      <p:ext uri="{BB962C8B-B14F-4D97-AF65-F5344CB8AC3E}">
        <p14:creationId xmlns:p14="http://schemas.microsoft.com/office/powerpoint/2010/main" val="3909182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9205" t="1" r="11293" b="55448"/>
          <a:stretch/>
        </p:blipFill>
        <p:spPr>
          <a:xfrm>
            <a:off x="0" y="0"/>
            <a:ext cx="9144000" cy="7029400"/>
          </a:xfrm>
          <a:prstGeom prst="rect">
            <a:avLst/>
          </a:prstGeom>
        </p:spPr>
      </p:pic>
    </p:spTree>
    <p:extLst>
      <p:ext uri="{BB962C8B-B14F-4D97-AF65-F5344CB8AC3E}">
        <p14:creationId xmlns:p14="http://schemas.microsoft.com/office/powerpoint/2010/main" val="163662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5201" t="68899" r="12200" b="5551"/>
          <a:stretch/>
        </p:blipFill>
        <p:spPr>
          <a:xfrm>
            <a:off x="-25276" y="609600"/>
            <a:ext cx="9036496" cy="4891122"/>
          </a:xfrm>
          <a:prstGeom prst="rect">
            <a:avLst/>
          </a:prstGeom>
        </p:spPr>
      </p:pic>
    </p:spTree>
    <p:extLst>
      <p:ext uri="{BB962C8B-B14F-4D97-AF65-F5344CB8AC3E}">
        <p14:creationId xmlns:p14="http://schemas.microsoft.com/office/powerpoint/2010/main" val="396415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2681" t="41623" r="3900" b="2398"/>
          <a:stretch/>
        </p:blipFill>
        <p:spPr>
          <a:xfrm>
            <a:off x="-179512" y="-152771"/>
            <a:ext cx="9323512" cy="7002015"/>
          </a:xfrm>
          <a:prstGeom prst="rect">
            <a:avLst/>
          </a:prstGeom>
        </p:spPr>
      </p:pic>
    </p:spTree>
    <p:extLst>
      <p:ext uri="{BB962C8B-B14F-4D97-AF65-F5344CB8AC3E}">
        <p14:creationId xmlns:p14="http://schemas.microsoft.com/office/powerpoint/2010/main" val="3020928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486" t="2109" r="8290" b="64962"/>
          <a:stretch/>
        </p:blipFill>
        <p:spPr>
          <a:xfrm>
            <a:off x="107504" y="0"/>
            <a:ext cx="9036496" cy="6669360"/>
          </a:xfrm>
          <a:prstGeom prst="rect">
            <a:avLst/>
          </a:prstGeom>
        </p:spPr>
      </p:pic>
    </p:spTree>
    <p:extLst>
      <p:ext uri="{BB962C8B-B14F-4D97-AF65-F5344CB8AC3E}">
        <p14:creationId xmlns:p14="http://schemas.microsoft.com/office/powerpoint/2010/main" val="82721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76672"/>
            <a:ext cx="7344816" cy="6124754"/>
          </a:xfrm>
          <a:prstGeom prst="rect">
            <a:avLst/>
          </a:prstGeom>
        </p:spPr>
        <p:txBody>
          <a:bodyPr wrap="square">
            <a:spAutoFit/>
          </a:bodyPr>
          <a:lstStyle/>
          <a:p>
            <a:pPr algn="just"/>
            <a:r>
              <a:rPr lang="fa-IR" sz="2800" b="1" dirty="0">
                <a:cs typeface="B Nazanin" pitchFamily="2" charset="-78"/>
              </a:rPr>
              <a:t>يكي از وجوه تمايز مهم </a:t>
            </a:r>
            <a:r>
              <a:rPr lang="fa-IR" sz="2800" b="1" u="sng" dirty="0">
                <a:cs typeface="B Nazanin" pitchFamily="2" charset="-78"/>
              </a:rPr>
              <a:t>انديشه اقتصادي قديم و جديد </a:t>
            </a:r>
            <a:r>
              <a:rPr lang="fa-IR" sz="2800" b="1" dirty="0">
                <a:cs typeface="B Nazanin" pitchFamily="2" charset="-78"/>
              </a:rPr>
              <a:t>به مفهوم ثروت و منشا آن مربوط مي‌شود. در انديشه قدما كه ارسطو بارز‌ترين نماينده آنها است، ثروت صرفا به نياز‌هاي معيشتي انسان‌ها تعريف مي‌شود و عرضه آن منحصرا به طبيعت باز مي‌گردد. انسان‌ها مصرف‌كننده ثروتي هستند كه طبيعت به آنها ارزاني مي‌دارد و آنها نقشي در توليد آن ندارند. </a:t>
            </a:r>
            <a:r>
              <a:rPr lang="fa-IR" sz="2800" b="1" u="sng" dirty="0">
                <a:cs typeface="B Nazanin" pitchFamily="2" charset="-78"/>
              </a:rPr>
              <a:t>اما در انديشه مدرن، طبيعت سهم اندكي در توليد ثروت دارد و مقدار آن اساسا تابعي از كار و صنعت انسان‌ها است</a:t>
            </a:r>
            <a:r>
              <a:rPr lang="fa-IR" sz="2800" b="1" dirty="0">
                <a:cs typeface="B Nazanin" pitchFamily="2" charset="-78"/>
              </a:rPr>
              <a:t>. به علاوه، ثروت تنها در رابطه با نياز‌هاي معيشتي تعريف </a:t>
            </a:r>
            <a:r>
              <a:rPr lang="fa-IR" sz="2800" b="1" dirty="0" smtClean="0">
                <a:cs typeface="B Nazanin" pitchFamily="2" charset="-78"/>
              </a:rPr>
              <a:t>نمي‌شود</a:t>
            </a:r>
            <a:r>
              <a:rPr lang="fa-IR" sz="2800" b="1" dirty="0">
                <a:cs typeface="B Nazanin" pitchFamily="2" charset="-78"/>
              </a:rPr>
              <a:t>،</a:t>
            </a:r>
            <a:r>
              <a:rPr lang="fa-IR" sz="2800" b="1" dirty="0" smtClean="0">
                <a:cs typeface="B Nazanin" pitchFamily="2" charset="-78"/>
              </a:rPr>
              <a:t> </a:t>
            </a:r>
            <a:r>
              <a:rPr lang="fa-IR" sz="2800" b="1" dirty="0">
                <a:cs typeface="B Nazanin" pitchFamily="2" charset="-78"/>
              </a:rPr>
              <a:t>بلكه همه خواسته‌هاي انساني اعم از ضروري و غير آن در اين تعريف جديد جاي دارند. در هر صورت انسان مدرن در مركز توليد و مصرف قرار دارد و سطح معيشت و رفاه وي نه در سايه بزرگواري طبيعت بلكه با كار و همت خود او بهبود مي‌يابد. </a:t>
            </a:r>
            <a:endParaRPr lang="en-US" sz="2800" b="1" dirty="0">
              <a:cs typeface="B Nazanin" pitchFamily="2" charset="-78"/>
            </a:endParaRPr>
          </a:p>
        </p:txBody>
      </p:sp>
    </p:spTree>
    <p:extLst>
      <p:ext uri="{BB962C8B-B14F-4D97-AF65-F5344CB8AC3E}">
        <p14:creationId xmlns:p14="http://schemas.microsoft.com/office/powerpoint/2010/main" val="3510254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besmellah[1]"/>
          <p:cNvPicPr>
            <a:picLocks noChangeAspect="1" noChangeArrowheads="1"/>
          </p:cNvPicPr>
          <p:nvPr/>
        </p:nvPicPr>
        <p:blipFill>
          <a:blip r:embed="rId3" cstate="print"/>
          <a:srcRect/>
          <a:stretch>
            <a:fillRect/>
          </a:stretch>
        </p:blipFill>
        <p:spPr bwMode="auto">
          <a:xfrm>
            <a:off x="2339752" y="1916832"/>
            <a:ext cx="2735263" cy="1673225"/>
          </a:xfrm>
          <a:prstGeom prst="rect">
            <a:avLst/>
          </a:prstGeom>
          <a:noFill/>
        </p:spPr>
      </p:pic>
    </p:spTree>
    <p:extLst>
      <p:ext uri="{BB962C8B-B14F-4D97-AF65-F5344CB8AC3E}">
        <p14:creationId xmlns:p14="http://schemas.microsoft.com/office/powerpoint/2010/main" val="39257698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98658"/>
                                        </p:tgtEl>
                                        <p:attrNameLst>
                                          <p:attrName>style.visibility</p:attrName>
                                        </p:attrNameLst>
                                      </p:cBhvr>
                                      <p:to>
                                        <p:strVal val="visible"/>
                                      </p:to>
                                    </p:set>
                                    <p:anim calcmode="lin" valueType="num">
                                      <p:cBhvr>
                                        <p:cTn id="7" dur="1000" fill="hold"/>
                                        <p:tgtEl>
                                          <p:spTgt spid="198658"/>
                                        </p:tgtEl>
                                        <p:attrNameLst>
                                          <p:attrName>ppt_w</p:attrName>
                                        </p:attrNameLst>
                                      </p:cBhvr>
                                      <p:tavLst>
                                        <p:tav tm="0">
                                          <p:val>
                                            <p:fltVal val="0"/>
                                          </p:val>
                                        </p:tav>
                                        <p:tav tm="100000">
                                          <p:val>
                                            <p:strVal val="#ppt_w"/>
                                          </p:val>
                                        </p:tav>
                                      </p:tavLst>
                                    </p:anim>
                                    <p:anim calcmode="lin" valueType="num">
                                      <p:cBhvr>
                                        <p:cTn id="8" dur="1000" fill="hold"/>
                                        <p:tgtEl>
                                          <p:spTgt spid="198658"/>
                                        </p:tgtEl>
                                        <p:attrNameLst>
                                          <p:attrName>ppt_h</p:attrName>
                                        </p:attrNameLst>
                                      </p:cBhvr>
                                      <p:tavLst>
                                        <p:tav tm="0">
                                          <p:val>
                                            <p:fltVal val="0"/>
                                          </p:val>
                                        </p:tav>
                                        <p:tav tm="100000">
                                          <p:val>
                                            <p:strVal val="#ppt_h"/>
                                          </p:val>
                                        </p:tav>
                                      </p:tavLst>
                                    </p:anim>
                                    <p:anim calcmode="lin" valueType="num">
                                      <p:cBhvr>
                                        <p:cTn id="9" dur="1000" fill="hold"/>
                                        <p:tgtEl>
                                          <p:spTgt spid="1986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8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302359"/>
            <a:ext cx="7488832" cy="6555641"/>
          </a:xfrm>
          <a:prstGeom prst="rect">
            <a:avLst/>
          </a:prstGeom>
        </p:spPr>
        <p:txBody>
          <a:bodyPr wrap="square">
            <a:spAutoFit/>
          </a:bodyPr>
          <a:lstStyle/>
          <a:p>
            <a:pPr algn="just"/>
            <a:r>
              <a:rPr lang="fa-IR" sz="2800" b="1" dirty="0">
                <a:cs typeface="B Nazanin" pitchFamily="2" charset="-78"/>
              </a:rPr>
              <a:t>در انديشه اقتصادي مدرن منابع طبيعي در درازمدت بخشي از مجموعه متغيرهاي تشكيل‌دهنده نظام اقتصادي محسوب مي‌شوند و محاسبه مقادير آنها خارج از اين نظام اقتصادي و سطح تكنولوژيكي آن، معني ندارد. از اين رو پيش‌بيني‌هاي درازمدت در خصوص منابع طبيعي اقتصادي، به علت عدم‌امكان پيش‌بيني تحولات علمي و فني و سطح پيشرفت نظام اقتصادي (بهره‌وري)، فاقد پايه علمي درستي خواهد بود. بنابراين نگاه مالتوسي به قضيه كمبود منابع غذايي (طبيعي) از ديدگاه علمي فاقد مبناي قابل‌دفاع است. از سوي ديگر، </a:t>
            </a:r>
            <a:r>
              <a:rPr lang="fa-IR" sz="2800" b="1" i="1" u="sng" dirty="0">
                <a:cs typeface="B Nazanin" pitchFamily="2" charset="-78"/>
              </a:rPr>
              <a:t>نرخ رشد جمعيت </a:t>
            </a:r>
            <a:r>
              <a:rPr lang="fa-IR" sz="2800" b="1" dirty="0">
                <a:cs typeface="B Nazanin" pitchFamily="2" charset="-78"/>
              </a:rPr>
              <a:t>را نيز مستقل از كل متغيرهاي اقتصادي تاثيرگذار نمي‌توان بررسي كرد. همچنانكه نظريه «گذار جمعيتي» بيان مي‌دارد، رشد جمعيت در هر جامعه‌اي تابعي از مجموعه عوامل موجود در نظام اقتصادي، اجتماعي و نيز فرهنگي است و برخلاف رويكرد مالتوسي تنها بستگي به ميزان توليد مواد غذايي و ارزش اقتصادي آن ندارد.</a:t>
            </a:r>
            <a:endParaRPr lang="en-US" sz="2800" b="1" dirty="0">
              <a:cs typeface="B Nazanin" pitchFamily="2" charset="-78"/>
            </a:endParaRPr>
          </a:p>
        </p:txBody>
      </p:sp>
    </p:spTree>
    <p:extLst>
      <p:ext uri="{BB962C8B-B14F-4D97-AF65-F5344CB8AC3E}">
        <p14:creationId xmlns:p14="http://schemas.microsoft.com/office/powerpoint/2010/main" val="2798587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24744"/>
            <a:ext cx="7416824" cy="2677656"/>
          </a:xfrm>
          <a:prstGeom prst="rect">
            <a:avLst/>
          </a:prstGeom>
        </p:spPr>
        <p:txBody>
          <a:bodyPr wrap="square">
            <a:spAutoFit/>
          </a:bodyPr>
          <a:lstStyle/>
          <a:p>
            <a:pPr algn="just"/>
            <a:r>
              <a:rPr lang="fa-IR" sz="2800" b="1" dirty="0">
                <a:cs typeface="B Nazanin" pitchFamily="2" charset="-78"/>
              </a:rPr>
              <a:t>تئوري‌گذار جمعيتي </a:t>
            </a:r>
            <a:r>
              <a:rPr lang="fa-IR" sz="2800" b="1" dirty="0" smtClean="0">
                <a:cs typeface="B Nazanin" pitchFamily="2" charset="-78"/>
              </a:rPr>
              <a:t>در واقع </a:t>
            </a:r>
            <a:r>
              <a:rPr lang="fa-IR" sz="2800" b="1" dirty="0">
                <a:cs typeface="B Nazanin" pitchFamily="2" charset="-78"/>
              </a:rPr>
              <a:t>گزارش چگونگي تاثير توسعه اقتصادي بر تحولات جمعيتي جوامع بشري است. اما اگر تاثير توسعه اقتصادي در مرحله دوم گذار جمعيتي، يعني كاهش ميزان مرگ و مير، كاملا واضح و پذيرفتني است، تاثير توسعه بر كاهش ميزان مواليد- مرحله سوم‌گذار- شايد نياز به توضيح </a:t>
            </a:r>
            <a:r>
              <a:rPr lang="fa-IR" sz="2800" b="1" dirty="0" smtClean="0">
                <a:cs typeface="B Nazanin" pitchFamily="2" charset="-78"/>
              </a:rPr>
              <a:t>بيشتري </a:t>
            </a:r>
            <a:r>
              <a:rPr lang="fa-IR" sz="2800" b="1" dirty="0">
                <a:cs typeface="B Nazanin" pitchFamily="2" charset="-78"/>
              </a:rPr>
              <a:t>داشته باشد</a:t>
            </a:r>
            <a:r>
              <a:rPr lang="fa-IR" sz="2800" dirty="0" smtClean="0"/>
              <a:t>.</a:t>
            </a:r>
            <a:endParaRPr lang="en-US" sz="2800" dirty="0"/>
          </a:p>
        </p:txBody>
      </p:sp>
    </p:spTree>
    <p:extLst>
      <p:ext uri="{BB962C8B-B14F-4D97-AF65-F5344CB8AC3E}">
        <p14:creationId xmlns:p14="http://schemas.microsoft.com/office/powerpoint/2010/main" val="4187106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980728"/>
            <a:ext cx="8856984" cy="4832092"/>
          </a:xfrm>
          <a:prstGeom prst="rect">
            <a:avLst/>
          </a:prstGeom>
        </p:spPr>
        <p:txBody>
          <a:bodyPr wrap="square">
            <a:spAutoFit/>
          </a:bodyPr>
          <a:lstStyle/>
          <a:p>
            <a:pPr algn="just"/>
            <a:r>
              <a:rPr lang="fa-IR" sz="2800" b="1" dirty="0"/>
              <a:t> </a:t>
            </a:r>
            <a:r>
              <a:rPr lang="fa-IR" sz="2800" b="1" dirty="0">
                <a:cs typeface="B Nazanin" pitchFamily="2" charset="-78"/>
              </a:rPr>
              <a:t>درخصوص چگونگي تعيين ابعاد خانواده از لحاظ اقتصادي دو نظريه اصلي وجود </a:t>
            </a:r>
            <a:r>
              <a:rPr lang="fa-IR" sz="2800" b="1" dirty="0" smtClean="0">
                <a:cs typeface="B Nazanin" pitchFamily="2" charset="-78"/>
              </a:rPr>
              <a:t>دارد</a:t>
            </a:r>
            <a:r>
              <a:rPr lang="en-US" sz="2800" b="1" dirty="0" smtClean="0">
                <a:cs typeface="B Nazanin" pitchFamily="2" charset="-78"/>
              </a:rPr>
              <a:t>:</a:t>
            </a:r>
          </a:p>
          <a:p>
            <a:pPr algn="just"/>
            <a:r>
              <a:rPr lang="fa-IR" sz="2800" b="1" dirty="0" smtClean="0">
                <a:cs typeface="B Nazanin" pitchFamily="2" charset="-78"/>
              </a:rPr>
              <a:t>الف- </a:t>
            </a:r>
            <a:r>
              <a:rPr lang="fa-IR" sz="2800" b="1" dirty="0">
                <a:cs typeface="B Nazanin" pitchFamily="2" charset="-78"/>
              </a:rPr>
              <a:t>رويكرد اقتصاد خرد </a:t>
            </a:r>
            <a:r>
              <a:rPr lang="fa-IR" sz="2800" b="1" dirty="0" smtClean="0">
                <a:cs typeface="B Nazanin" pitchFamily="2" charset="-78"/>
              </a:rPr>
              <a:t>مدرن. </a:t>
            </a:r>
            <a:r>
              <a:rPr lang="fa-IR" sz="2800" b="1" dirty="0">
                <a:cs typeface="B Nazanin" pitchFamily="2" charset="-78"/>
              </a:rPr>
              <a:t>در اين مدل تقاضا براي داشتن فرزندان</a:t>
            </a:r>
            <a:r>
              <a:rPr lang="fa-IR" sz="2800" b="1" dirty="0" smtClean="0">
                <a:cs typeface="B Nazanin" pitchFamily="2" charset="-78"/>
              </a:rPr>
              <a:t>، </a:t>
            </a:r>
            <a:r>
              <a:rPr lang="fa-IR" sz="2800" b="1" dirty="0">
                <a:cs typeface="B Nazanin" pitchFamily="2" charset="-78"/>
              </a:rPr>
              <a:t>تابعي است </a:t>
            </a:r>
            <a:r>
              <a:rPr lang="fa-IR" sz="2800" b="1" dirty="0" smtClean="0">
                <a:cs typeface="B Nazanin" pitchFamily="2" charset="-78"/>
              </a:rPr>
              <a:t>از:</a:t>
            </a:r>
            <a:endParaRPr lang="en-US" sz="2800" b="1" dirty="0" smtClean="0">
              <a:cs typeface="B Nazanin" pitchFamily="2" charset="-78"/>
            </a:endParaRPr>
          </a:p>
          <a:p>
            <a:pPr algn="just"/>
            <a:r>
              <a:rPr lang="fa-IR" sz="2800" b="1" dirty="0" smtClean="0">
                <a:cs typeface="B Nazanin" pitchFamily="2" charset="-78"/>
              </a:rPr>
              <a:t> 1- درآمد </a:t>
            </a:r>
            <a:r>
              <a:rPr lang="fa-IR" sz="2800" b="1" dirty="0">
                <a:cs typeface="B Nazanin" pitchFamily="2" charset="-78"/>
              </a:rPr>
              <a:t>خانوار، </a:t>
            </a:r>
            <a:endParaRPr lang="en-US" sz="2800" b="1" dirty="0" smtClean="0">
              <a:cs typeface="B Nazanin" pitchFamily="2" charset="-78"/>
            </a:endParaRPr>
          </a:p>
          <a:p>
            <a:pPr algn="just"/>
            <a:r>
              <a:rPr lang="fa-IR" sz="2800" b="1" dirty="0" smtClean="0">
                <a:cs typeface="B Nazanin" pitchFamily="2" charset="-78"/>
              </a:rPr>
              <a:t>2- مطلوبيت </a:t>
            </a:r>
            <a:r>
              <a:rPr lang="fa-IR" sz="2800" b="1" dirty="0">
                <a:cs typeface="B Nazanin" pitchFamily="2" charset="-78"/>
              </a:rPr>
              <a:t>داشتن </a:t>
            </a:r>
            <a:r>
              <a:rPr lang="fa-IR" sz="2800" b="1" dirty="0" smtClean="0">
                <a:cs typeface="B Nazanin" pitchFamily="2" charset="-78"/>
              </a:rPr>
              <a:t>فرزندان</a:t>
            </a:r>
            <a:endParaRPr lang="en-US" sz="2800" b="1" dirty="0" smtClean="0">
              <a:cs typeface="B Nazanin" pitchFamily="2" charset="-78"/>
            </a:endParaRPr>
          </a:p>
          <a:p>
            <a:pPr algn="just"/>
            <a:r>
              <a:rPr lang="fa-IR" sz="2800" b="1" dirty="0" smtClean="0">
                <a:cs typeface="B Nazanin" pitchFamily="2" charset="-78"/>
              </a:rPr>
              <a:t>3- </a:t>
            </a:r>
            <a:r>
              <a:rPr lang="fa-IR" sz="2800" b="1" dirty="0">
                <a:cs typeface="B Nazanin" pitchFamily="2" charset="-78"/>
              </a:rPr>
              <a:t>مطلوبيت يك فرزند </a:t>
            </a:r>
            <a:r>
              <a:rPr lang="fa-IR" sz="2800" b="1" dirty="0" smtClean="0">
                <a:cs typeface="B Nazanin" pitchFamily="2" charset="-78"/>
              </a:rPr>
              <a:t>بيشتر </a:t>
            </a:r>
            <a:endParaRPr lang="en-US" sz="2800" b="1" dirty="0" smtClean="0">
              <a:cs typeface="B Nazanin" pitchFamily="2" charset="-78"/>
            </a:endParaRPr>
          </a:p>
          <a:p>
            <a:pPr algn="just"/>
            <a:r>
              <a:rPr lang="fa-IR" sz="2800" b="1" dirty="0" smtClean="0">
                <a:cs typeface="B Nazanin" pitchFamily="2" charset="-78"/>
              </a:rPr>
              <a:t>4- هزينه </a:t>
            </a:r>
            <a:r>
              <a:rPr lang="fa-IR" sz="2800" b="1" dirty="0">
                <a:cs typeface="B Nazanin" pitchFamily="2" charset="-78"/>
              </a:rPr>
              <a:t>آموزش و بزرگ‌كردن آنها (اينجا هزينه فرصت وقتي كه مادر براي فرزند صرف </a:t>
            </a:r>
            <a:r>
              <a:rPr lang="fa-IR" sz="2800" b="1" dirty="0" smtClean="0">
                <a:cs typeface="B Nazanin" pitchFamily="2" charset="-78"/>
              </a:rPr>
              <a:t>مي‌كند</a:t>
            </a:r>
            <a:r>
              <a:rPr lang="fa-IR" sz="2800" b="1" dirty="0">
                <a:cs typeface="B Nazanin" pitchFamily="2" charset="-78"/>
              </a:rPr>
              <a:t>،</a:t>
            </a:r>
            <a:r>
              <a:rPr lang="fa-IR" sz="2800" b="1" dirty="0" smtClean="0">
                <a:cs typeface="B Nazanin" pitchFamily="2" charset="-78"/>
              </a:rPr>
              <a:t> </a:t>
            </a:r>
            <a:r>
              <a:rPr lang="fa-IR" sz="2800" b="1" dirty="0">
                <a:cs typeface="B Nazanin" pitchFamily="2" charset="-78"/>
              </a:rPr>
              <a:t>نيز در نظر گرفته مي‌شود</a:t>
            </a:r>
            <a:r>
              <a:rPr lang="fa-IR" sz="2800" b="1" dirty="0" smtClean="0">
                <a:cs typeface="B Nazanin" pitchFamily="2" charset="-78"/>
              </a:rPr>
              <a:t>)</a:t>
            </a:r>
            <a:endParaRPr lang="en-US" sz="2800" b="1" dirty="0" smtClean="0">
              <a:cs typeface="B Nazanin" pitchFamily="2" charset="-78"/>
            </a:endParaRPr>
          </a:p>
          <a:p>
            <a:pPr algn="just"/>
            <a:r>
              <a:rPr lang="fa-IR" sz="2800" b="1" dirty="0" smtClean="0">
                <a:cs typeface="B Nazanin" pitchFamily="2" charset="-78"/>
              </a:rPr>
              <a:t> 5- درآمد </a:t>
            </a:r>
            <a:r>
              <a:rPr lang="fa-IR" sz="2800" b="1" dirty="0">
                <a:cs typeface="B Nazanin" pitchFamily="2" charset="-78"/>
              </a:rPr>
              <a:t>و نفع آتي فرزندان براي </a:t>
            </a:r>
            <a:r>
              <a:rPr lang="fa-IR" sz="2800" b="1" dirty="0" smtClean="0">
                <a:cs typeface="B Nazanin" pitchFamily="2" charset="-78"/>
              </a:rPr>
              <a:t>والدين</a:t>
            </a:r>
            <a:endParaRPr lang="en-US" sz="2800" b="1" dirty="0" smtClean="0">
              <a:cs typeface="B Nazanin" pitchFamily="2" charset="-78"/>
            </a:endParaRPr>
          </a:p>
          <a:p>
            <a:pPr algn="just"/>
            <a:r>
              <a:rPr lang="fa-IR" sz="2800" b="1" dirty="0" smtClean="0">
                <a:cs typeface="B Nazanin" pitchFamily="2" charset="-78"/>
              </a:rPr>
              <a:t>6- قيمت </a:t>
            </a:r>
            <a:r>
              <a:rPr lang="fa-IR" sz="2800" b="1" dirty="0">
                <a:cs typeface="B Nazanin" pitchFamily="2" charset="-78"/>
              </a:rPr>
              <a:t>و مطلوبيت ساير </a:t>
            </a:r>
            <a:r>
              <a:rPr lang="fa-IR" sz="2800" b="1" dirty="0" smtClean="0">
                <a:cs typeface="B Nazanin" pitchFamily="2" charset="-78"/>
              </a:rPr>
              <a:t>كالاها.(</a:t>
            </a:r>
            <a:r>
              <a:rPr lang="fa-IR" sz="2800" b="1" dirty="0">
                <a:cs typeface="B Nazanin" pitchFamily="2" charset="-78"/>
              </a:rPr>
              <a:t>تودارو، 319-315) </a:t>
            </a:r>
            <a:r>
              <a:rPr lang="fa-IR" sz="2800" b="1" dirty="0" smtClean="0">
                <a:cs typeface="B Nazanin" pitchFamily="2" charset="-78"/>
              </a:rPr>
              <a:t>.</a:t>
            </a:r>
          </a:p>
        </p:txBody>
      </p:sp>
    </p:spTree>
    <p:extLst>
      <p:ext uri="{BB962C8B-B14F-4D97-AF65-F5344CB8AC3E}">
        <p14:creationId xmlns:p14="http://schemas.microsoft.com/office/powerpoint/2010/main" val="198651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20688"/>
            <a:ext cx="7596336" cy="5632311"/>
          </a:xfrm>
          <a:prstGeom prst="rect">
            <a:avLst/>
          </a:prstGeom>
        </p:spPr>
        <p:txBody>
          <a:bodyPr wrap="square">
            <a:spAutoFit/>
          </a:bodyPr>
          <a:lstStyle/>
          <a:p>
            <a:pPr algn="just"/>
            <a:r>
              <a:rPr lang="fa-IR" sz="2400" b="1" dirty="0">
                <a:cs typeface="B Nazanin" pitchFamily="2" charset="-78"/>
              </a:rPr>
              <a:t>تئوري ديگري كه چگونگي اندازه خانواده را از لحاظ اقتصادي توضيح مي‌دهد و جنبه كلي‌تر و همه شمول‌تري دارد، عبارت است از: </a:t>
            </a:r>
            <a:endParaRPr lang="en-US" sz="2400" b="1" dirty="0" smtClean="0">
              <a:cs typeface="B Nazanin" pitchFamily="2" charset="-78"/>
            </a:endParaRPr>
          </a:p>
          <a:p>
            <a:r>
              <a:rPr lang="fa-IR" sz="2400" b="1" dirty="0" smtClean="0">
                <a:cs typeface="B Nazanin" pitchFamily="2" charset="-78"/>
              </a:rPr>
              <a:t>ب- </a:t>
            </a:r>
            <a:r>
              <a:rPr lang="fa-IR" sz="2400" b="1" dirty="0">
                <a:cs typeface="B Nazanin" pitchFamily="2" charset="-78"/>
              </a:rPr>
              <a:t>نظريه جريان ثروت بين نسل‌ها، كه توسط «كالدول» </a:t>
            </a:r>
            <a:r>
              <a:rPr lang="fa-IR" sz="2400" b="1" dirty="0" smtClean="0">
                <a:cs typeface="B Nazanin" pitchFamily="2" charset="-78"/>
              </a:rPr>
              <a:t>پرورانده و </a:t>
            </a:r>
            <a:r>
              <a:rPr lang="fa-IR" sz="2400" b="1" dirty="0">
                <a:cs typeface="B Nazanin" pitchFamily="2" charset="-78"/>
              </a:rPr>
              <a:t>ارائه شده است. «كالدول» به منظور تحليل جمعيت شناسانه، جوامع كمتر توسعه يافته را به سه دسته تقسيم مي‌كند، جوامع ابتدايي، سنتي و در حال گذار. نكته مهمي كه «كالدول» بر آن تاكيد مي‌كند اين است كه در جوامع ابتدايي و سنتي جريان منابع (ثروت) عمدتا از فرزندان به طرف والدين يا به طور كلي از جوان‌ترها به سوي مسن‌ترها است. در جوامع انتقالي، از سنتي به صنعتي مدرن، جريان منابع ثروت بين نسل‌ها </a:t>
            </a:r>
            <a:r>
              <a:rPr lang="fa-IR" sz="2400" b="1" dirty="0" smtClean="0">
                <a:cs typeface="B Nazanin" pitchFamily="2" charset="-78"/>
              </a:rPr>
              <a:t>تغيير جهت </a:t>
            </a:r>
            <a:r>
              <a:rPr lang="fa-IR" sz="2400" b="1" dirty="0">
                <a:cs typeface="B Nazanin" pitchFamily="2" charset="-78"/>
              </a:rPr>
              <a:t>مي‌دهد و معكوس مي‌شود</a:t>
            </a:r>
            <a:r>
              <a:rPr lang="fa-IR" sz="2400" b="1" dirty="0" smtClean="0">
                <a:cs typeface="B Nazanin" pitchFamily="2" charset="-78"/>
              </a:rPr>
              <a:t>.</a:t>
            </a:r>
            <a:r>
              <a:rPr lang="en-US" sz="2400" b="1" dirty="0" smtClean="0">
                <a:cs typeface="B Nazanin" pitchFamily="2" charset="-78"/>
              </a:rPr>
              <a:t>	</a:t>
            </a:r>
            <a:r>
              <a:rPr lang="fa-IR" sz="2400" b="1" dirty="0">
                <a:cs typeface="B Nazanin" pitchFamily="2" charset="-78"/>
              </a:rPr>
              <a:t/>
            </a:r>
            <a:br>
              <a:rPr lang="fa-IR" sz="2400" b="1" dirty="0">
                <a:cs typeface="B Nazanin" pitchFamily="2" charset="-78"/>
              </a:rPr>
            </a:br>
            <a:r>
              <a:rPr lang="fa-IR" sz="2400" b="1" dirty="0">
                <a:cs typeface="B Nazanin" pitchFamily="2" charset="-78"/>
              </a:rPr>
              <a:t>كالدول معتقد است كه مدرنيزه شدن زندگي اجتماعي و فرهنگي، يا به‌عبارت ديگر اتخاذ ذهنيات غربي، منجر به اين معكوس شدن جريان ثروت بين نسل‌ها مي‌گردد، كه طي آن والدين كمك‌دهنده صرف به فرزندان مي‌شوند و اين تحول باعث محدود شدن ميزان باروري مي‌گردد. (بوئر، 62-60)</a:t>
            </a:r>
            <a:endParaRPr lang="en-US" sz="2400" b="1" dirty="0">
              <a:cs typeface="B Nazanin" pitchFamily="2" charset="-78"/>
            </a:endParaRPr>
          </a:p>
        </p:txBody>
      </p:sp>
    </p:spTree>
    <p:extLst>
      <p:ext uri="{BB962C8B-B14F-4D97-AF65-F5344CB8AC3E}">
        <p14:creationId xmlns:p14="http://schemas.microsoft.com/office/powerpoint/2010/main" val="25862445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2" y="1700808"/>
            <a:ext cx="7854776" cy="1863088"/>
          </a:xfrm>
        </p:spPr>
        <p:txBody>
          <a:bodyPr>
            <a:normAutofit fontScale="90000"/>
          </a:bodyPr>
          <a:lstStyle/>
          <a:p>
            <a:pPr algn="ctr" rtl="1"/>
            <a:r>
              <a:rPr lang="fa-IR" b="1" dirty="0" smtClean="0">
                <a:cs typeface="B Nazanin" pitchFamily="2" charset="-78"/>
              </a:rPr>
              <a:t/>
            </a:r>
            <a:br>
              <a:rPr lang="fa-IR" b="1" dirty="0" smtClean="0">
                <a:cs typeface="B Nazanin" pitchFamily="2" charset="-78"/>
              </a:rPr>
            </a:br>
            <a:r>
              <a:rPr lang="fa-IR" b="1" dirty="0" smtClean="0">
                <a:cs typeface="B Nazanin" pitchFamily="2" charset="-78"/>
              </a:rPr>
              <a:t/>
            </a:r>
            <a:br>
              <a:rPr lang="fa-IR" b="1" dirty="0" smtClean="0">
                <a:cs typeface="B Nazanin" pitchFamily="2" charset="-78"/>
              </a:rPr>
            </a:br>
            <a:r>
              <a:rPr lang="fa-IR" b="1" dirty="0" smtClean="0">
                <a:cs typeface="B Nazanin" pitchFamily="2" charset="-78"/>
              </a:rPr>
              <a:t>رابطه رشد جمعیت، رشد اقتصادی، تولید ناخالص داخلی</a:t>
            </a:r>
            <a:br>
              <a:rPr lang="fa-IR" b="1" dirty="0" smtClean="0">
                <a:cs typeface="B Nazanin" pitchFamily="2" charset="-78"/>
              </a:rPr>
            </a:br>
            <a:r>
              <a:rPr lang="fa-IR" b="1" dirty="0" smtClean="0">
                <a:cs typeface="B Nazanin" pitchFamily="2" charset="-78"/>
              </a:rPr>
              <a:t> و شاخص توسعه انسانی</a:t>
            </a:r>
            <a:endParaRPr lang="en-US" b="1" dirty="0">
              <a:cs typeface="B Nazanin" pitchFamily="2" charset="-78"/>
            </a:endParaRPr>
          </a:p>
        </p:txBody>
      </p:sp>
      <p:sp>
        <p:nvSpPr>
          <p:cNvPr id="3" name="Rectangle 2"/>
          <p:cNvSpPr/>
          <p:nvPr/>
        </p:nvSpPr>
        <p:spPr>
          <a:xfrm>
            <a:off x="2417340" y="620688"/>
            <a:ext cx="3823483" cy="584775"/>
          </a:xfrm>
          <a:prstGeom prst="rect">
            <a:avLst/>
          </a:prstGeom>
        </p:spPr>
        <p:txBody>
          <a:bodyPr wrap="none">
            <a:spAutoFit/>
          </a:bodyPr>
          <a:lstStyle/>
          <a:p>
            <a:r>
              <a:rPr lang="fa-IR" sz="3200" b="1" dirty="0">
                <a:cs typeface="B Nazanin" pitchFamily="2" charset="-78"/>
              </a:rPr>
              <a:t>تبیین نظریه های اقتصادی</a:t>
            </a:r>
            <a:endParaRPr lang="en-US" sz="3200" dirty="0"/>
          </a:p>
        </p:txBody>
      </p:sp>
    </p:spTree>
    <p:extLst>
      <p:ext uri="{BB962C8B-B14F-4D97-AF65-F5344CB8AC3E}">
        <p14:creationId xmlns:p14="http://schemas.microsoft.com/office/powerpoint/2010/main" val="3667955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340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596" y="142852"/>
            <a:ext cx="8229600" cy="837876"/>
          </a:xfrm>
        </p:spPr>
        <p:txBody>
          <a:bodyPr>
            <a:noAutofit/>
          </a:bodyPr>
          <a:lstStyle/>
          <a:p>
            <a:pPr algn="ctr"/>
            <a:r>
              <a:rPr lang="fa-IR" sz="2000" dirty="0" smtClean="0">
                <a:solidFill>
                  <a:srgbClr val="003399"/>
                </a:solidFill>
                <a:cs typeface="B Titr" pitchFamily="2" charset="-78"/>
              </a:rPr>
              <a:t>سیمون کوزنتس</a:t>
            </a:r>
            <a:r>
              <a:rPr lang="fa-IR" sz="2000" baseline="30000" dirty="0" smtClean="0">
                <a:solidFill>
                  <a:srgbClr val="003399"/>
                </a:solidFill>
                <a:cs typeface="B Titr" pitchFamily="2" charset="-78"/>
              </a:rPr>
              <a:t>*</a:t>
            </a:r>
            <a:r>
              <a:rPr lang="en-US" sz="2000" dirty="0" smtClean="0">
                <a:solidFill>
                  <a:srgbClr val="003399"/>
                </a:solidFill>
                <a:cs typeface="B Titr" pitchFamily="2" charset="-78"/>
              </a:rPr>
              <a:t/>
            </a:r>
            <a:br>
              <a:rPr lang="en-US" sz="2000" dirty="0" smtClean="0">
                <a:solidFill>
                  <a:srgbClr val="003399"/>
                </a:solidFill>
                <a:cs typeface="B Titr" pitchFamily="2" charset="-78"/>
              </a:rPr>
            </a:br>
            <a:r>
              <a:rPr lang="fa-IR" sz="2000" dirty="0" smtClean="0">
                <a:solidFill>
                  <a:srgbClr val="003399"/>
                </a:solidFill>
                <a:cs typeface="B Titr" pitchFamily="2" charset="-78"/>
              </a:rPr>
              <a:t>نظریه پرداز رشد و توسعه اقتصادی </a:t>
            </a:r>
            <a:r>
              <a:rPr lang="en-US" sz="2000" dirty="0" smtClean="0">
                <a:solidFill>
                  <a:srgbClr val="003399"/>
                </a:solidFill>
                <a:cs typeface="B Titr" pitchFamily="2" charset="-78"/>
              </a:rPr>
              <a:t/>
            </a:r>
            <a:br>
              <a:rPr lang="en-US" sz="2000" dirty="0" smtClean="0">
                <a:solidFill>
                  <a:srgbClr val="003399"/>
                </a:solidFill>
                <a:cs typeface="B Titr" pitchFamily="2" charset="-78"/>
              </a:rPr>
            </a:br>
            <a:endParaRPr lang="fa-IR" sz="2000" dirty="0">
              <a:solidFill>
                <a:srgbClr val="003399"/>
              </a:solidFill>
              <a:cs typeface="B Titr" pitchFamily="2" charset="-78"/>
            </a:endParaRPr>
          </a:p>
        </p:txBody>
      </p:sp>
      <p:sp>
        <p:nvSpPr>
          <p:cNvPr id="2" name="Content Placeholder 1"/>
          <p:cNvSpPr>
            <a:spLocks noGrp="1"/>
          </p:cNvSpPr>
          <p:nvPr>
            <p:ph idx="1"/>
          </p:nvPr>
        </p:nvSpPr>
        <p:spPr>
          <a:xfrm>
            <a:off x="-81760" y="836712"/>
            <a:ext cx="8761164" cy="6120680"/>
          </a:xfrm>
        </p:spPr>
        <p:txBody>
          <a:bodyPr>
            <a:noAutofit/>
          </a:bodyPr>
          <a:lstStyle/>
          <a:p>
            <a:pPr algn="just" rtl="1">
              <a:lnSpc>
                <a:spcPct val="160000"/>
              </a:lnSpc>
              <a:buNone/>
            </a:pPr>
            <a:r>
              <a:rPr lang="fa-IR" sz="1600" b="1" dirty="0" smtClean="0">
                <a:solidFill>
                  <a:srgbClr val="003399"/>
                </a:solidFill>
                <a:cs typeface="B Titr" pitchFamily="2" charset="-78"/>
              </a:rPr>
              <a:t>یکی از شش خصوصیت مهم جریان رشد کشورهای توسعه یافته امروزی، و یکی از دو متغیرکلی اقتصادی این جوامع در طول دو قرن اخیر، نرخ بالای رشد تولید سرانه آنها بوده است. از نظر وی پنج خصوصیت مهم دیگر عبارتند از: </a:t>
            </a:r>
          </a:p>
          <a:p>
            <a:pPr algn="just" rtl="1">
              <a:lnSpc>
                <a:spcPct val="160000"/>
              </a:lnSpc>
              <a:buNone/>
            </a:pPr>
            <a:r>
              <a:rPr lang="fa-IR" sz="1600" b="1" dirty="0" smtClean="0">
                <a:solidFill>
                  <a:srgbClr val="E60000"/>
                </a:solidFill>
                <a:cs typeface="B Titr" pitchFamily="2" charset="-78"/>
                <a:sym typeface="Wingdings"/>
              </a:rPr>
              <a:t></a:t>
            </a:r>
            <a:r>
              <a:rPr lang="fa-IR" sz="1600" b="1" dirty="0" smtClean="0">
                <a:solidFill>
                  <a:srgbClr val="003399"/>
                </a:solidFill>
                <a:cs typeface="B Titr" pitchFamily="2" charset="-78"/>
                <a:sym typeface="Wingdings"/>
              </a:rPr>
              <a:t> </a:t>
            </a:r>
            <a:r>
              <a:rPr lang="fa-IR" sz="1600" b="1" dirty="0" smtClean="0">
                <a:solidFill>
                  <a:srgbClr val="FF0000"/>
                </a:solidFill>
                <a:cs typeface="B Titr" pitchFamily="2" charset="-78"/>
              </a:rPr>
              <a:t>افزایش بهره وری عوامل تولید به خصوص نیروی کار</a:t>
            </a:r>
            <a:r>
              <a:rPr lang="fa-IR" sz="1600" b="1" baseline="30000" dirty="0" smtClean="0">
                <a:solidFill>
                  <a:srgbClr val="FF0000"/>
                </a:solidFill>
                <a:cs typeface="B Titr" pitchFamily="2" charset="-78"/>
              </a:rPr>
              <a:t>**</a:t>
            </a:r>
            <a:endParaRPr lang="fa-IR" sz="1600" b="1" dirty="0" smtClean="0">
              <a:solidFill>
                <a:srgbClr val="FF0000"/>
              </a:solidFill>
              <a:cs typeface="B Titr" pitchFamily="2" charset="-78"/>
            </a:endParaRPr>
          </a:p>
          <a:p>
            <a:pPr algn="just" rtl="1">
              <a:lnSpc>
                <a:spcPct val="160000"/>
              </a:lnSpc>
              <a:buNone/>
            </a:pPr>
            <a:r>
              <a:rPr lang="fa-IR" sz="1600" b="1" dirty="0" smtClean="0">
                <a:solidFill>
                  <a:srgbClr val="E60000"/>
                </a:solidFill>
                <a:cs typeface="B Titr" pitchFamily="2" charset="-78"/>
                <a:sym typeface="Wingdings"/>
              </a:rPr>
              <a:t></a:t>
            </a:r>
            <a:r>
              <a:rPr lang="fa-IR" sz="1600" b="1" dirty="0" smtClean="0">
                <a:solidFill>
                  <a:srgbClr val="003399"/>
                </a:solidFill>
                <a:cs typeface="B Titr" pitchFamily="2" charset="-78"/>
                <a:sym typeface="Wingdings"/>
              </a:rPr>
              <a:t> </a:t>
            </a:r>
            <a:r>
              <a:rPr lang="fa-IR" sz="1600" b="1" dirty="0" smtClean="0">
                <a:solidFill>
                  <a:srgbClr val="003399"/>
                </a:solidFill>
                <a:cs typeface="B Titr" pitchFamily="2" charset="-78"/>
              </a:rPr>
              <a:t>تحول ساخت اقتصادی</a:t>
            </a:r>
          </a:p>
          <a:p>
            <a:pPr algn="just" rtl="1">
              <a:lnSpc>
                <a:spcPct val="160000"/>
              </a:lnSpc>
              <a:buNone/>
            </a:pPr>
            <a:r>
              <a:rPr lang="fa-IR" sz="1600" b="1" dirty="0" smtClean="0">
                <a:solidFill>
                  <a:srgbClr val="E60000"/>
                </a:solidFill>
                <a:cs typeface="B Titr" pitchFamily="2" charset="-78"/>
                <a:sym typeface="Wingdings"/>
              </a:rPr>
              <a:t></a:t>
            </a:r>
            <a:r>
              <a:rPr lang="fa-IR" sz="1600" b="1" dirty="0" smtClean="0">
                <a:solidFill>
                  <a:srgbClr val="003399"/>
                </a:solidFill>
                <a:cs typeface="B Titr" pitchFamily="2" charset="-78"/>
                <a:sym typeface="Wingdings"/>
              </a:rPr>
              <a:t> </a:t>
            </a:r>
            <a:r>
              <a:rPr lang="fa-IR" sz="1600" b="1" dirty="0" smtClean="0">
                <a:solidFill>
                  <a:srgbClr val="003399"/>
                </a:solidFill>
                <a:cs typeface="B Titr" pitchFamily="2" charset="-78"/>
              </a:rPr>
              <a:t>تحول ساخت اجتماعی</a:t>
            </a:r>
          </a:p>
          <a:p>
            <a:pPr algn="just" rtl="1">
              <a:lnSpc>
                <a:spcPct val="160000"/>
              </a:lnSpc>
              <a:buNone/>
            </a:pPr>
            <a:r>
              <a:rPr lang="fa-IR" sz="1600" b="1" dirty="0" smtClean="0">
                <a:solidFill>
                  <a:srgbClr val="E60000"/>
                </a:solidFill>
                <a:cs typeface="B Titr" pitchFamily="2" charset="-78"/>
                <a:sym typeface="Wingdings"/>
              </a:rPr>
              <a:t></a:t>
            </a:r>
            <a:r>
              <a:rPr lang="fa-IR" sz="1600" b="1" dirty="0" smtClean="0">
                <a:solidFill>
                  <a:srgbClr val="003399"/>
                </a:solidFill>
                <a:cs typeface="B Titr" pitchFamily="2" charset="-78"/>
                <a:sym typeface="Wingdings"/>
              </a:rPr>
              <a:t> </a:t>
            </a:r>
            <a:r>
              <a:rPr lang="fa-IR" sz="1600" b="1" dirty="0" smtClean="0">
                <a:solidFill>
                  <a:srgbClr val="003399"/>
                </a:solidFill>
                <a:cs typeface="B Titr" pitchFamily="2" charset="-78"/>
              </a:rPr>
              <a:t>گرایش به در دست گرفتن بازار مواد خام و کالاها در سطح بین المللی</a:t>
            </a:r>
          </a:p>
          <a:p>
            <a:pPr algn="just" rtl="1">
              <a:lnSpc>
                <a:spcPct val="160000"/>
              </a:lnSpc>
              <a:buFont typeface="Wingdings" pitchFamily="2" charset="2"/>
              <a:buChar char="v"/>
            </a:pPr>
            <a:r>
              <a:rPr lang="fa-IR" sz="1600" b="1" dirty="0" smtClean="0">
                <a:solidFill>
                  <a:srgbClr val="FF0000"/>
                </a:solidFill>
                <a:cs typeface="B Titr" pitchFamily="2" charset="-78"/>
              </a:rPr>
              <a:t>محدود شدن رشد اقتصادی به کشورهای خاص </a:t>
            </a:r>
            <a:endParaRPr lang="en-US" sz="1600" b="1" dirty="0" smtClean="0">
              <a:solidFill>
                <a:srgbClr val="FF0000"/>
              </a:solidFill>
              <a:cs typeface="B Titr" pitchFamily="2" charset="-78"/>
            </a:endParaRPr>
          </a:p>
          <a:p>
            <a:pPr algn="just" rtl="1">
              <a:lnSpc>
                <a:spcPct val="160000"/>
              </a:lnSpc>
              <a:buFont typeface="Wingdings" pitchFamily="2" charset="2"/>
              <a:buChar char="v"/>
            </a:pPr>
            <a:r>
              <a:rPr lang="fa-IR" sz="1600" b="1" i="1" dirty="0" smtClean="0">
                <a:cs typeface="B Titr" pitchFamily="2" charset="-78"/>
              </a:rPr>
              <a:t>اسمیت(کلاسیک)، سالو ومید(معاصر) ، شومپیتر و هانس بر رابطه مستقیم نرخ رشد و بازدهی نیروی کار در رشد اقتصادی تأکید داشتند.</a:t>
            </a:r>
          </a:p>
          <a:p>
            <a:pPr algn="just" rtl="1">
              <a:lnSpc>
                <a:spcPct val="160000"/>
              </a:lnSpc>
              <a:buNone/>
            </a:pPr>
            <a:r>
              <a:rPr lang="fa-IR" sz="1400" b="1" dirty="0" smtClean="0">
                <a:solidFill>
                  <a:srgbClr val="003399"/>
                </a:solidFill>
                <a:cs typeface="B Titr" pitchFamily="2" charset="-78"/>
              </a:rPr>
              <a:t> </a:t>
            </a:r>
            <a:r>
              <a:rPr lang="fa-IR" sz="1600" b="1" dirty="0" smtClean="0">
                <a:solidFill>
                  <a:srgbClr val="003399"/>
                </a:solidFill>
                <a:cs typeface="B Titr" pitchFamily="2" charset="-78"/>
              </a:rPr>
              <a:t>-------------------------------------------------</a:t>
            </a:r>
          </a:p>
          <a:p>
            <a:pPr algn="just" rtl="1">
              <a:lnSpc>
                <a:spcPct val="160000"/>
              </a:lnSpc>
              <a:buNone/>
            </a:pPr>
            <a:r>
              <a:rPr lang="fa-IR" sz="1100" b="1" dirty="0" smtClean="0">
                <a:solidFill>
                  <a:srgbClr val="003399"/>
                </a:solidFill>
                <a:cs typeface="B Titr" pitchFamily="2" charset="-78"/>
              </a:rPr>
              <a:t>منبع:  روزبهان ( محمود) ،( 1371) مبانی توسعه اقتصادی</a:t>
            </a:r>
          </a:p>
          <a:p>
            <a:pPr algn="just" rtl="1">
              <a:lnSpc>
                <a:spcPct val="160000"/>
              </a:lnSpc>
              <a:buNone/>
            </a:pPr>
            <a:r>
              <a:rPr lang="fa-IR" sz="1100" b="1" dirty="0" smtClean="0">
                <a:solidFill>
                  <a:srgbClr val="003399"/>
                </a:solidFill>
                <a:cs typeface="B Titr" pitchFamily="2" charset="-78"/>
              </a:rPr>
              <a:t>*  سیمون کوزنتس برنده جایزه نوبل  1971 در مقاله ای با عنوان  رشد اقتصادی جدید : یافته ها و بازخوردها</a:t>
            </a:r>
          </a:p>
          <a:p>
            <a:pPr algn="just" rtl="1">
              <a:lnSpc>
                <a:spcPct val="160000"/>
              </a:lnSpc>
              <a:buNone/>
            </a:pPr>
            <a:r>
              <a:rPr lang="fa-IR" sz="1100" b="1" dirty="0" smtClean="0">
                <a:solidFill>
                  <a:srgbClr val="003399"/>
                </a:solidFill>
                <a:cs typeface="B Titr" pitchFamily="2" charset="-78"/>
              </a:rPr>
              <a:t>** رشد جمعیت  در 200سال اخیر کشورهای توسعه یافته را به عنوان عامل مثبتی در رشد اقتصادی آنها به حساب آورده است</a:t>
            </a:r>
          </a:p>
          <a:p>
            <a:pPr algn="just">
              <a:lnSpc>
                <a:spcPct val="160000"/>
              </a:lnSpc>
              <a:buNone/>
            </a:pPr>
            <a:endParaRPr lang="fa-IR" sz="1200" b="1" dirty="0" smtClean="0">
              <a:solidFill>
                <a:srgbClr val="003399"/>
              </a:solidFill>
              <a:cs typeface="B Titr" pitchFamily="2" charset="-78"/>
            </a:endParaRPr>
          </a:p>
          <a:p>
            <a:pPr algn="just">
              <a:lnSpc>
                <a:spcPct val="160000"/>
              </a:lnSpc>
              <a:buNone/>
            </a:pPr>
            <a:endParaRPr lang="fa-IR" sz="1200" b="1" dirty="0" smtClean="0">
              <a:solidFill>
                <a:srgbClr val="003399"/>
              </a:solidFill>
              <a:cs typeface="B Titr" pitchFamily="2" charset="-78"/>
            </a:endParaRPr>
          </a:p>
          <a:p>
            <a:pPr algn="just">
              <a:lnSpc>
                <a:spcPct val="160000"/>
              </a:lnSpc>
              <a:buNone/>
            </a:pPr>
            <a:endParaRPr lang="fa-IR" sz="1200" b="1" dirty="0" smtClean="0">
              <a:solidFill>
                <a:srgbClr val="003399"/>
              </a:solidFill>
              <a:cs typeface="B Titr" pitchFamily="2" charset="-78"/>
            </a:endParaRPr>
          </a:p>
          <a:p>
            <a:pPr algn="just">
              <a:lnSpc>
                <a:spcPct val="160000"/>
              </a:lnSpc>
            </a:pPr>
            <a:endParaRPr lang="fa-IR" sz="1600" b="1" dirty="0" smtClean="0">
              <a:solidFill>
                <a:srgbClr val="003399"/>
              </a:solidFill>
              <a:cs typeface="B Titr" pitchFamily="2" charset="-78"/>
            </a:endParaRPr>
          </a:p>
          <a:p>
            <a:pPr algn="just">
              <a:lnSpc>
                <a:spcPct val="160000"/>
              </a:lnSpc>
            </a:pPr>
            <a:endParaRPr lang="fa-IR" sz="1800" dirty="0">
              <a:solidFill>
                <a:srgbClr val="003399"/>
              </a:solidFill>
              <a:cs typeface="B Titr" pitchFamily="2" charset="-78"/>
            </a:endParaRPr>
          </a:p>
        </p:txBody>
      </p:sp>
      <p:sp>
        <p:nvSpPr>
          <p:cNvPr id="4" name="Slide Number Placeholder 3"/>
          <p:cNvSpPr>
            <a:spLocks noGrp="1"/>
          </p:cNvSpPr>
          <p:nvPr>
            <p:ph type="sldNum" sz="quarter" idx="12"/>
          </p:nvPr>
        </p:nvSpPr>
        <p:spPr/>
        <p:txBody>
          <a:bodyPr/>
          <a:lstStyle/>
          <a:p>
            <a:fld id="{185B2606-2A86-480C-B308-084DCADA9668}" type="slidenum">
              <a:rPr lang="fa-IR" smtClean="0"/>
              <a:pPr/>
              <a:t>26</a:t>
            </a:fld>
            <a:endParaRPr lang="fa-IR"/>
          </a:p>
        </p:txBody>
      </p:sp>
    </p:spTree>
    <p:extLst>
      <p:ext uri="{BB962C8B-B14F-4D97-AF65-F5344CB8AC3E}">
        <p14:creationId xmlns:p14="http://schemas.microsoft.com/office/powerpoint/2010/main" val="342184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670" y="285728"/>
            <a:ext cx="5443550" cy="1143000"/>
          </a:xfrm>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fa-IR" sz="3200" b="1" dirty="0" smtClean="0">
                <a:solidFill>
                  <a:schemeClr val="tx1"/>
                </a:solidFill>
                <a:cs typeface="B Nazanin" pitchFamily="2" charset="-78"/>
              </a:rPr>
              <a:t>مدل‌هاي اقتصادي و موضوع افزايش يا كاهش نرخ رشد جمعيت</a:t>
            </a:r>
            <a:endParaRPr lang="fa-IR" sz="3200" b="1" dirty="0">
              <a:solidFill>
                <a:schemeClr val="tx1"/>
              </a:solidFill>
              <a:cs typeface="B Nazanin" pitchFamily="2" charset="-78"/>
            </a:endParaRPr>
          </a:p>
        </p:txBody>
      </p:sp>
      <p:sp>
        <p:nvSpPr>
          <p:cNvPr id="17" name="Slide Number Placeholder 16"/>
          <p:cNvSpPr>
            <a:spLocks noGrp="1"/>
          </p:cNvSpPr>
          <p:nvPr>
            <p:ph type="sldNum" sz="quarter" idx="12"/>
          </p:nvPr>
        </p:nvSpPr>
        <p:spPr/>
        <p:txBody>
          <a:bodyPr/>
          <a:lstStyle/>
          <a:p>
            <a:fld id="{185B2606-2A86-480C-B308-084DCADA9668}" type="slidenum">
              <a:rPr lang="fa-IR" smtClean="0"/>
              <a:pPr/>
              <a:t>27</a:t>
            </a:fld>
            <a:endParaRPr lang="fa-IR"/>
          </a:p>
        </p:txBody>
      </p:sp>
      <p:sp>
        <p:nvSpPr>
          <p:cNvPr id="4506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2127250" algn="l"/>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
        <p:nvSpPr>
          <p:cNvPr id="45062" name="Rectangle 6"/>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tab pos="2127250" algn="l"/>
              </a:tabLst>
            </a:pPr>
            <a:r>
              <a:rPr kumimoji="0" lang="ar-SA"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272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064" name="Rectangle 8"/>
          <p:cNvSpPr>
            <a:spLocks noChangeArrowheads="1"/>
          </p:cNvSpPr>
          <p:nvPr/>
        </p:nvSpPr>
        <p:spPr bwMode="auto">
          <a:xfrm>
            <a:off x="0" y="1790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
        <p:nvSpPr>
          <p:cNvPr id="45065" name="Rectangle 9"/>
          <p:cNvSpPr>
            <a:spLocks noChangeArrowheads="1"/>
          </p:cNvSpPr>
          <p:nvPr/>
        </p:nvSpPr>
        <p:spPr bwMode="auto">
          <a:xfrm>
            <a:off x="0" y="1971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
        <p:nvSpPr>
          <p:cNvPr id="45067"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a-IR"/>
          </a:p>
        </p:txBody>
      </p:sp>
      <p:sp>
        <p:nvSpPr>
          <p:cNvPr id="45068" name="Rectangle 12"/>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2127250" algn="l"/>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Left Arrow Callout 15"/>
          <p:cNvSpPr/>
          <p:nvPr/>
        </p:nvSpPr>
        <p:spPr>
          <a:xfrm>
            <a:off x="5294603" y="1771628"/>
            <a:ext cx="3829429" cy="1143008"/>
          </a:xfrm>
          <a:prstGeom prst="leftArrowCallout">
            <a:avLst>
              <a:gd name="adj1" fmla="val 25000"/>
              <a:gd name="adj2" fmla="val 25000"/>
              <a:gd name="adj3" fmla="val 25000"/>
              <a:gd name="adj4" fmla="val 82306"/>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fa-IR" sz="2800" b="1" dirty="0" smtClean="0">
                <a:cs typeface="B Nazanin" pitchFamily="2" charset="-78"/>
              </a:rPr>
              <a:t>الگوي نرخ رشد آدام اسميت </a:t>
            </a:r>
            <a:endParaRPr lang="fa-IR" sz="2800" b="1" dirty="0">
              <a:cs typeface="B Nazanin" pitchFamily="2" charset="-78"/>
            </a:endParaRPr>
          </a:p>
        </p:txBody>
      </p:sp>
      <p:sp>
        <p:nvSpPr>
          <p:cNvPr id="19" name="Left Arrow Callout 18"/>
          <p:cNvSpPr/>
          <p:nvPr/>
        </p:nvSpPr>
        <p:spPr>
          <a:xfrm>
            <a:off x="5294602" y="4143380"/>
            <a:ext cx="3635115" cy="1143008"/>
          </a:xfrm>
          <a:prstGeom prst="leftArrowCallout">
            <a:avLst>
              <a:gd name="adj1" fmla="val 34552"/>
              <a:gd name="adj2" fmla="val 27388"/>
              <a:gd name="adj3" fmla="val 34552"/>
              <a:gd name="adj4" fmla="val 82306"/>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fa-IR" sz="2800" b="1" dirty="0" smtClean="0">
                <a:cs typeface="B Nazanin" pitchFamily="2" charset="-78"/>
              </a:rPr>
              <a:t>الگوي نرخ رشد هارود و دومار</a:t>
            </a:r>
            <a:endParaRPr lang="fa-IR" sz="2800" b="1" dirty="0">
              <a:cs typeface="B Nazanin" pitchFamily="2" charset="-78"/>
            </a:endParaRPr>
          </a:p>
        </p:txBody>
      </p:sp>
      <p:sp>
        <p:nvSpPr>
          <p:cNvPr id="50178" name="Rectangle 2"/>
          <p:cNvSpPr>
            <a:spLocks noChangeArrowheads="1"/>
          </p:cNvSpPr>
          <p:nvPr/>
        </p:nvSpPr>
        <p:spPr bwMode="auto">
          <a:xfrm>
            <a:off x="0" y="714356"/>
            <a:ext cx="228598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a-IR"/>
          </a:p>
        </p:txBody>
      </p:sp>
      <p:sp>
        <p:nvSpPr>
          <p:cNvPr id="50179" name="Rectangle 3"/>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2127250" algn="l"/>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pic>
        <p:nvPicPr>
          <p:cNvPr id="73732" name="Picture 4"/>
          <p:cNvPicPr>
            <a:picLocks noChangeAspect="1" noChangeArrowheads="1"/>
          </p:cNvPicPr>
          <p:nvPr/>
        </p:nvPicPr>
        <p:blipFill>
          <a:blip r:embed="rId2" cstate="print"/>
          <a:srcRect/>
          <a:stretch>
            <a:fillRect/>
          </a:stretch>
        </p:blipFill>
        <p:spPr bwMode="auto">
          <a:xfrm>
            <a:off x="285720" y="1571612"/>
            <a:ext cx="4790336" cy="1785950"/>
          </a:xfrm>
          <a:prstGeom prst="rect">
            <a:avLst/>
          </a:prstGeom>
          <a:noFill/>
          <a:ln w="9525">
            <a:noFill/>
            <a:miter lim="800000"/>
            <a:headEnd/>
            <a:tailEnd/>
          </a:ln>
          <a:effectLst/>
        </p:spPr>
      </p:pic>
      <p:pic>
        <p:nvPicPr>
          <p:cNvPr id="73734" name="Picture 6"/>
          <p:cNvPicPr>
            <a:picLocks noChangeAspect="1" noChangeArrowheads="1"/>
          </p:cNvPicPr>
          <p:nvPr/>
        </p:nvPicPr>
        <p:blipFill>
          <a:blip r:embed="rId3" cstate="print"/>
          <a:srcRect/>
          <a:stretch>
            <a:fillRect/>
          </a:stretch>
        </p:blipFill>
        <p:spPr bwMode="auto">
          <a:xfrm>
            <a:off x="357158" y="3643314"/>
            <a:ext cx="4718898" cy="1928826"/>
          </a:xfrm>
          <a:prstGeom prst="rect">
            <a:avLst/>
          </a:prstGeom>
          <a:noFill/>
          <a:ln w="9525">
            <a:noFill/>
            <a:miter lim="800000"/>
            <a:headEnd/>
            <a:tailEnd/>
          </a:ln>
          <a:effectLst/>
        </p:spPr>
      </p:pic>
      <p:sp>
        <p:nvSpPr>
          <p:cNvPr id="25" name="Rectangle 24"/>
          <p:cNvSpPr/>
          <p:nvPr/>
        </p:nvSpPr>
        <p:spPr>
          <a:xfrm>
            <a:off x="3643306" y="5286388"/>
            <a:ext cx="5143536" cy="307777"/>
          </a:xfrm>
          <a:prstGeom prst="rect">
            <a:avLst/>
          </a:prstGeom>
        </p:spPr>
        <p:txBody>
          <a:bodyPr wrap="square">
            <a:spAutoFit/>
          </a:bodyPr>
          <a:lstStyle/>
          <a:p>
            <a:r>
              <a:rPr lang="fa-IR" sz="1400" b="1" i="1" dirty="0" smtClean="0">
                <a:cs typeface="B Titr" pitchFamily="2" charset="-78"/>
              </a:rPr>
              <a:t>نرخ رشد نیروی کار و تكنولوژي ثابت در نظر گرفته شده است </a:t>
            </a:r>
            <a:endParaRPr lang="fa-IR" sz="1400" dirty="0"/>
          </a:p>
        </p:txBody>
      </p:sp>
    </p:spTree>
    <p:extLst>
      <p:ext uri="{BB962C8B-B14F-4D97-AF65-F5344CB8AC3E}">
        <p14:creationId xmlns:p14="http://schemas.microsoft.com/office/powerpoint/2010/main" val="3859998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04664"/>
            <a:ext cx="7056784" cy="5693866"/>
          </a:xfrm>
          <a:prstGeom prst="rect">
            <a:avLst/>
          </a:prstGeom>
        </p:spPr>
        <p:txBody>
          <a:bodyPr wrap="square">
            <a:spAutoFit/>
          </a:bodyPr>
          <a:lstStyle/>
          <a:p>
            <a:pPr algn="just"/>
            <a:r>
              <a:rPr lang="fa-IR" sz="2800" b="1" dirty="0">
                <a:cs typeface="B Nazanin" pitchFamily="2" charset="-78"/>
              </a:rPr>
              <a:t>آدام اسميت در كتاب معروف «ثروت ملل» اين انديشه را مطرح ساخت كه با كار انسان‌ها است كه ثروت (به معناي نياز‌ها و خواسته‌هاي انساني) توليد مي‌شود. (اسميت، 104) بنابراين هرچه بازدهي نيروي كار انسان‌ها بيشتر گردد، مقدار عرضه ثروت نيز متناسب با آن افزايش مي‌يابد. آدام اسميت تقسيم كار و تخصصي شدن توليد را علت اصلي بالارفتن بازدهي مي‌داند و در عين حال معتقد است كه تقسيم كار خود تابعي از گستره بازارهاي مصرفي است. (اسميت، 121) به اين ترتيب مشاهده مي‌شود كه از ديدگاه اسميت مجموعه انسان‌ها يعني جمعيت در هر جامعه‌اي علت فاعلي، علت غايي و نيز ابزار افزايش ثروت است. اين رويكرد خوشبينانه به جمعيت از همان آغاز معارضان قدرتمندي پيدا كرد.</a:t>
            </a:r>
            <a:endParaRPr lang="en-US" sz="2800" b="1" dirty="0"/>
          </a:p>
        </p:txBody>
      </p:sp>
    </p:spTree>
    <p:extLst>
      <p:ext uri="{BB962C8B-B14F-4D97-AF65-F5344CB8AC3E}">
        <p14:creationId xmlns:p14="http://schemas.microsoft.com/office/powerpoint/2010/main" val="3672852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6984776" cy="6124754"/>
          </a:xfrm>
          <a:prstGeom prst="rect">
            <a:avLst/>
          </a:prstGeom>
        </p:spPr>
        <p:txBody>
          <a:bodyPr wrap="square">
            <a:spAutoFit/>
          </a:bodyPr>
          <a:lstStyle/>
          <a:p>
            <a:pPr algn="just"/>
            <a:r>
              <a:rPr lang="fa-IR" sz="2800" b="1" dirty="0">
                <a:cs typeface="B Nazanin" pitchFamily="2" charset="-78"/>
              </a:rPr>
              <a:t>مالتوس استدلال آدام اسميت را مي‌پذيرفت، اما خاطرنشان مي‌ساخت كه افزايش ثروت در جامعه تالي فاسد‌هايي دارد كه در نهايت مانع پيشرفت و بهبود سطح معيشت و رفاه مي‌گردد. به </a:t>
            </a:r>
            <a:r>
              <a:rPr lang="fa-IR" sz="2800" b="1" dirty="0" smtClean="0">
                <a:cs typeface="B Nazanin" pitchFamily="2" charset="-78"/>
              </a:rPr>
              <a:t>عقيده</a:t>
            </a:r>
            <a:r>
              <a:rPr lang="en-US" sz="2800" b="1" dirty="0" smtClean="0">
                <a:cs typeface="B Nazanin" pitchFamily="2" charset="-78"/>
              </a:rPr>
              <a:t> </a:t>
            </a:r>
            <a:r>
              <a:rPr lang="fa-IR" sz="2800" b="1" dirty="0" smtClean="0">
                <a:cs typeface="B Nazanin" pitchFamily="2" charset="-78"/>
              </a:rPr>
              <a:t>وي</a:t>
            </a:r>
            <a:r>
              <a:rPr lang="fa-IR" sz="2800" b="1" dirty="0">
                <a:cs typeface="B Nazanin" pitchFamily="2" charset="-78"/>
              </a:rPr>
              <a:t>، بالارفتن رفاه مردم موجب زاد و ولد بيشتر شده و در نتيجه جمعيت به شدت افزايش مي‌يابد. از سوي ديگر، چون منابع طبيعي محدود است و متناسب با رشد جمعيت نمي‌توان مايحتاج مردم را تامين كرد و در نتيجه مرگ ناشي از گرسنگي فرايند پيشرفت را متوقف خواهد كرد. </a:t>
            </a:r>
            <a:r>
              <a:rPr lang="fa-IR" sz="2800" b="1" dirty="0" smtClean="0">
                <a:cs typeface="B Nazanin" pitchFamily="2" charset="-78"/>
              </a:rPr>
              <a:t>(</a:t>
            </a:r>
            <a:r>
              <a:rPr lang="fa-IR" sz="2800" b="1" dirty="0">
                <a:cs typeface="B Nazanin" pitchFamily="2" charset="-78"/>
              </a:rPr>
              <a:t>مالتوس، 254) در هر صورت تصور مالتوس از ثروت و منابع طبيعي، تصوري مقداري و غيرپويا است. از نظر وي، منابع طبيعي كميت ثابت و معيني دارند و به صورت يك عامل مستقل بيروني بر زندگي اقتصادي انسان‌ها تاثير مي‌گذارند. اين تصور يادآور انديشه قدما درباره ثروت است. </a:t>
            </a:r>
            <a:endParaRPr lang="en-US" sz="2800" b="1" dirty="0">
              <a:cs typeface="B Nazanin" pitchFamily="2" charset="-78"/>
            </a:endParaRPr>
          </a:p>
        </p:txBody>
      </p:sp>
    </p:spTree>
    <p:extLst>
      <p:ext uri="{BB962C8B-B14F-4D97-AF65-F5344CB8AC3E}">
        <p14:creationId xmlns:p14="http://schemas.microsoft.com/office/powerpoint/2010/main" val="1723787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17180" y="260648"/>
            <a:ext cx="8309640" cy="6135129"/>
          </a:xfrm>
          <a:prstGeom prst="roundRect">
            <a:avLst>
              <a:gd name="adj" fmla="val 2200"/>
            </a:avLst>
          </a:prstGeom>
          <a:ln/>
        </p:spPr>
        <p:style>
          <a:lnRef idx="2">
            <a:schemeClr val="accent3"/>
          </a:lnRef>
          <a:fillRef idx="1">
            <a:schemeClr val="lt1"/>
          </a:fillRef>
          <a:effectRef idx="0">
            <a:schemeClr val="accent3"/>
          </a:effectRef>
          <a:fontRef idx="minor">
            <a:schemeClr val="dk1"/>
          </a:fontRef>
        </p:style>
        <p:txBody>
          <a:bodyPr lIns="91429" tIns="45715" rIns="91429" bIns="45715" rtlCol="1" anchor="ctr"/>
          <a:lstStyle/>
          <a:p>
            <a:pPr algn="ctr" defTabSz="914290"/>
            <a:endParaRPr lang="fa-IR">
              <a:solidFill>
                <a:prstClr val="white"/>
              </a:solidFill>
            </a:endParaRPr>
          </a:p>
        </p:txBody>
      </p:sp>
      <p:sp>
        <p:nvSpPr>
          <p:cNvPr id="4" name="Content Placeholder 2"/>
          <p:cNvSpPr>
            <a:spLocks noGrp="1"/>
          </p:cNvSpPr>
          <p:nvPr>
            <p:ph idx="1"/>
          </p:nvPr>
        </p:nvSpPr>
        <p:spPr>
          <a:xfrm>
            <a:off x="3713318" y="571480"/>
            <a:ext cx="4873440" cy="5737840"/>
          </a:xfrm>
        </p:spPr>
        <p:txBody>
          <a:bodyPr>
            <a:noAutofit/>
          </a:bodyPr>
          <a:lstStyle/>
          <a:p>
            <a:pPr algn="justLow" rtl="1">
              <a:lnSpc>
                <a:spcPct val="150000"/>
              </a:lnSpc>
              <a:buNone/>
            </a:pPr>
            <a:r>
              <a:rPr lang="fa-IR" sz="1800" b="1" dirty="0">
                <a:solidFill>
                  <a:srgbClr val="E60000"/>
                </a:solidFill>
                <a:cs typeface="B Titr" pitchFamily="2" charset="-78"/>
              </a:rPr>
              <a:t>از بيانات رهبر معظم </a:t>
            </a:r>
            <a:r>
              <a:rPr lang="fa-IR" sz="1800" b="1" dirty="0" smtClean="0">
                <a:solidFill>
                  <a:srgbClr val="E60000"/>
                </a:solidFill>
                <a:cs typeface="B Titr" pitchFamily="2" charset="-78"/>
              </a:rPr>
              <a:t>انقلاب</a:t>
            </a:r>
            <a:r>
              <a:rPr lang="en-US" sz="1800" b="1" dirty="0" smtClean="0">
                <a:solidFill>
                  <a:srgbClr val="E60000"/>
                </a:solidFill>
                <a:cs typeface="B Titr" pitchFamily="2" charset="-78"/>
              </a:rPr>
              <a:t> :</a:t>
            </a:r>
            <a:endParaRPr lang="fa-IR" sz="1800" b="1" dirty="0" smtClean="0">
              <a:solidFill>
                <a:srgbClr val="E60000"/>
              </a:solidFill>
              <a:cs typeface="B Titr" pitchFamily="2" charset="-78"/>
            </a:endParaRPr>
          </a:p>
          <a:p>
            <a:pPr algn="justLow" rtl="1">
              <a:lnSpc>
                <a:spcPct val="150000"/>
              </a:lnSpc>
              <a:buNone/>
            </a:pPr>
            <a:r>
              <a:rPr lang="fa-IR" b="1" dirty="0" smtClean="0">
                <a:solidFill>
                  <a:srgbClr val="003399"/>
                </a:solidFill>
                <a:cs typeface="B Titr" pitchFamily="2" charset="-78"/>
              </a:rPr>
              <a:t>-</a:t>
            </a:r>
            <a:r>
              <a:rPr lang="fa-IR" sz="2400" b="1" dirty="0">
                <a:solidFill>
                  <a:srgbClr val="003399"/>
                </a:solidFill>
                <a:cs typeface="B Titr" pitchFamily="2" charset="-78"/>
              </a:rPr>
              <a:t>	"براى آن دشمنانى که ... اشاره کردم، بهترین چیز این است که ایران یک کشورى باشد با بیست - سى میلیون جمعیّت، که نصف این جمعیّت هم کهن‌سال و میان‌سال و ازکارافتاده باشند؛ این برایشان بهترین چیز است؛ [اگر] براى این برنامه‌ریزى بتوانند بکنند، حتماً می کنند، پول بتوانند خرج کنند، حتماً خرج می کنند" </a:t>
            </a:r>
            <a:r>
              <a:rPr lang="fa-IR" sz="2400" b="1" dirty="0" smtClean="0">
                <a:solidFill>
                  <a:srgbClr val="003399"/>
                </a:solidFill>
                <a:cs typeface="B Titr" pitchFamily="2" charset="-78"/>
              </a:rPr>
              <a:t>(1393/03/04)</a:t>
            </a:r>
            <a:endParaRPr lang="fa-IR" sz="2400" b="1" dirty="0">
              <a:solidFill>
                <a:srgbClr val="003399"/>
              </a:solidFill>
              <a:cs typeface="B Titr" pitchFamily="2" charset="-78"/>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5722"/>
          <a:stretch/>
        </p:blipFill>
        <p:spPr>
          <a:xfrm>
            <a:off x="611560" y="1078224"/>
            <a:ext cx="2907377" cy="3675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spTree>
    <p:extLst>
      <p:ext uri="{BB962C8B-B14F-4D97-AF65-F5344CB8AC3E}">
        <p14:creationId xmlns:p14="http://schemas.microsoft.com/office/powerpoint/2010/main" val="35008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7" y="332656"/>
            <a:ext cx="8410521" cy="6555641"/>
          </a:xfrm>
          <a:prstGeom prst="rect">
            <a:avLst/>
          </a:prstGeom>
        </p:spPr>
        <p:txBody>
          <a:bodyPr wrap="square">
            <a:spAutoFit/>
          </a:bodyPr>
          <a:lstStyle/>
          <a:p>
            <a:pPr algn="just"/>
            <a:r>
              <a:rPr lang="fa-IR" sz="2800" b="1" dirty="0" smtClean="0">
                <a:cs typeface="B Nazanin" pitchFamily="2" charset="-78"/>
              </a:rPr>
              <a:t>مالتوس </a:t>
            </a:r>
            <a:r>
              <a:rPr lang="fa-IR" sz="2800" b="1" dirty="0">
                <a:cs typeface="B Nazanin" pitchFamily="2" charset="-78"/>
              </a:rPr>
              <a:t>رشد سريع جمعيت را تهديدي عليه وضع زندگي گروه‌هاي فقير جامعه مي‌دانست و براي كاهش رشد جمعيت ازدواج در سنين بالاتري را توصيه مي‌نمود، طرفداران جديد وي رشد جمعيت را تهديدي براي كل بشريت تلقي مي‌كنند و بعضا </a:t>
            </a:r>
            <a:r>
              <a:rPr lang="fa-IR" sz="2800" b="1" dirty="0" smtClean="0">
                <a:cs typeface="B Nazanin" pitchFamily="2" charset="-78"/>
              </a:rPr>
              <a:t>آنچ</a:t>
            </a:r>
            <a:r>
              <a:rPr lang="fa-IR" sz="2800" b="1" dirty="0">
                <a:cs typeface="B Nazanin" pitchFamily="2" charset="-78"/>
              </a:rPr>
              <a:t>ن</a:t>
            </a:r>
            <a:r>
              <a:rPr lang="fa-IR" sz="2800" b="1" dirty="0" smtClean="0">
                <a:cs typeface="B Nazanin" pitchFamily="2" charset="-78"/>
              </a:rPr>
              <a:t>ان </a:t>
            </a:r>
            <a:r>
              <a:rPr lang="fa-IR" sz="2800" b="1" dirty="0">
                <a:cs typeface="B Nazanin" pitchFamily="2" charset="-78"/>
              </a:rPr>
              <a:t>راه اغراق را مي‌پيمايند كه «فشار جمعيتي» را تهديدي همسان با «جنگ هسته‌اي» مي‌شمارند و كنترل آمرانه زاد و ولد را مجاز مي‌دانند. ابطال تجربي نظريه جمعيتي مالتوس طي دو قرن اخير مانع از اين نمي‌شود كه تزهاي نئومالتوسي به </a:t>
            </a:r>
            <a:r>
              <a:rPr lang="fa-IR" sz="2800" b="1" dirty="0" smtClean="0">
                <a:cs typeface="B Nazanin" pitchFamily="2" charset="-78"/>
              </a:rPr>
              <a:t>اشكال </a:t>
            </a:r>
            <a:r>
              <a:rPr lang="fa-IR" sz="2800" b="1" dirty="0">
                <a:cs typeface="B Nazanin" pitchFamily="2" charset="-78"/>
              </a:rPr>
              <a:t>گوناگون در دهه‌هاي اخير پديدار </a:t>
            </a:r>
            <a:r>
              <a:rPr lang="fa-IR" sz="2800" b="1" dirty="0" smtClean="0">
                <a:cs typeface="B Nazanin" pitchFamily="2" charset="-78"/>
              </a:rPr>
              <a:t>شوند </a:t>
            </a:r>
            <a:r>
              <a:rPr lang="fa-IR" sz="2800" b="1" dirty="0">
                <a:cs typeface="B Nazanin" pitchFamily="2" charset="-78"/>
              </a:rPr>
              <a:t>و طرفداران سرسختي پيدا </a:t>
            </a:r>
            <a:r>
              <a:rPr lang="fa-IR" sz="2800" b="1" dirty="0" smtClean="0">
                <a:cs typeface="B Nazanin" pitchFamily="2" charset="-78"/>
              </a:rPr>
              <a:t>كنند</a:t>
            </a:r>
            <a:r>
              <a:rPr lang="fa-IR" sz="2800" b="1" dirty="0">
                <a:cs typeface="B Nazanin" pitchFamily="2" charset="-78"/>
              </a:rPr>
              <a:t>. طيف وسيعي كه ابتدا با بخشي از نهضت‌هاي مدافع محيط‌زيست، در ايالات‌متحده آمريكا، در دهه 1960 آغاز مي‌شود و در برگيرنده طرفداران توقف رشد اقتصادي (كلوب رم) و حاميان نرخ رشد جمعيتي صفر در محافل دانشگاهي و بين‌المللي (سازمان ملل) است، همگي متاثر از نظريه مالتوسي‌اند. اوايل دهه 1970 شاهد اوج‌گيري نظريات ضدجمعيتي به صورت افراطي است.</a:t>
            </a:r>
            <a:endParaRPr lang="en-US" sz="2800" b="1" dirty="0">
              <a:cs typeface="B Nazanin" pitchFamily="2" charset="-78"/>
            </a:endParaRPr>
          </a:p>
        </p:txBody>
      </p:sp>
    </p:spTree>
    <p:extLst>
      <p:ext uri="{BB962C8B-B14F-4D97-AF65-F5344CB8AC3E}">
        <p14:creationId xmlns:p14="http://schemas.microsoft.com/office/powerpoint/2010/main" val="1012087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p:cNvSpPr>
            <a:spLocks noGrp="1"/>
          </p:cNvSpPr>
          <p:nvPr>
            <p:ph type="title"/>
          </p:nvPr>
        </p:nvSpPr>
        <p:spPr>
          <a:xfrm>
            <a:off x="3049488" y="366938"/>
            <a:ext cx="5698976" cy="829814"/>
          </a:xfrm>
        </p:spPr>
        <p:txBody>
          <a:bodyPr>
            <a:noAutofit/>
          </a:bodyPr>
          <a:lstStyle/>
          <a:p>
            <a:pPr algn="r"/>
            <a:r>
              <a:rPr lang="fa-IR" sz="3600" b="1" dirty="0">
                <a:ln w="28575" cmpd="sng">
                  <a:solidFill>
                    <a:schemeClr val="bg1"/>
                  </a:solidFill>
                  <a:prstDash val="solid"/>
                  <a:miter lim="800000"/>
                </a:ln>
                <a:solidFill>
                  <a:srgbClr val="FF0000"/>
                </a:solidFill>
                <a:effectLst>
                  <a:outerShdw blurRad="50800" algn="tl" rotWithShape="0">
                    <a:srgbClr val="000000"/>
                  </a:outerShdw>
                </a:effectLst>
                <a:cs typeface="B Titr" pitchFamily="2" charset="-78"/>
              </a:rPr>
              <a:t>استدلال مالتوس(1834-1723)</a:t>
            </a:r>
            <a:endParaRPr lang="en-US" sz="3600" b="1" dirty="0">
              <a:ln w="28575" cmpd="sng">
                <a:solidFill>
                  <a:schemeClr val="bg1"/>
                </a:solidFill>
                <a:prstDash val="solid"/>
                <a:miter lim="800000"/>
              </a:ln>
              <a:solidFill>
                <a:srgbClr val="FF0000"/>
              </a:solidFill>
              <a:effectLst>
                <a:outerShdw blurRad="50800" algn="tl" rotWithShape="0">
                  <a:srgbClr val="000000"/>
                </a:outerShdw>
              </a:effectLst>
              <a:cs typeface="B Titr" pitchFamily="2" charset="-78"/>
            </a:endParaRP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7504" y="3645024"/>
            <a:ext cx="3106688" cy="2838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6"/>
          <p:cNvSpPr>
            <a:spLocks noGrp="1"/>
          </p:cNvSpPr>
          <p:nvPr>
            <p:ph sz="half" idx="2"/>
          </p:nvPr>
        </p:nvSpPr>
        <p:spPr>
          <a:xfrm>
            <a:off x="3419872" y="1722437"/>
            <a:ext cx="5266928" cy="5018931"/>
          </a:xfrm>
        </p:spPr>
        <p:txBody>
          <a:bodyPr>
            <a:normAutofit/>
          </a:bodyPr>
          <a:lstStyle/>
          <a:p>
            <a:pPr algn="just" rtl="1"/>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 او خاطر نشان کرد که افزایش جمعیت درجامعه در نهایت مانع پیشرفت و بهبود سطح معیشت و رفاه می گردد. </a:t>
            </a:r>
            <a:endPar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endParaRPr>
          </a:p>
          <a:p>
            <a:pPr algn="just" rtl="1"/>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او در سال </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1798 در «مقاله ای در باب اصول جمعیت» بیان می کند که جمعیت در قالب تصاعد هندسی (8،4،2،1...)رشد </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می</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 </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کند</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	</a:t>
            </a: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 </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درحالیکه تولید مواد غذایی با تصاعد حسابی (4،3،2،1...)افزایش می یابد و از اینرو در آینده مواد غذایی تولید شده در کره زمین جوابگوی جمعیت آن نخواهد بود </a:t>
            </a:r>
            <a:r>
              <a:rPr lang="fa-IR" sz="170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.(قره باغیان،1386،ص640) </a:t>
            </a:r>
            <a:endPar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endParaRPr>
          </a:p>
          <a:p>
            <a:pPr algn="just" rtl="1"/>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بنابراین رشد </a:t>
            </a:r>
            <a:r>
              <a:rPr lang="fa-IR"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جمعیت دلیلی بر توسعه و رشد اقتصادی نمی باشد، بلکه رشد جمعیت باید متناسب با رشد اقتصادی باشد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88640"/>
            <a:ext cx="2304256" cy="3035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2680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pPr algn="r"/>
            <a:r>
              <a:rPr lang="fa-IR" smtClean="0">
                <a:solidFill>
                  <a:schemeClr val="tx1"/>
                </a:solidFill>
                <a:cs typeface="B Nazanin" pitchFamily="2" charset="-78"/>
              </a:rPr>
              <a:t>ادامه</a:t>
            </a:r>
            <a:endParaRPr lang="fa-IR" dirty="0">
              <a:solidFill>
                <a:schemeClr val="tx1"/>
              </a:solidFill>
              <a:cs typeface="B Nazanin" pitchFamily="2" charset="-78"/>
            </a:endParaRPr>
          </a:p>
        </p:txBody>
      </p:sp>
      <p:sp>
        <p:nvSpPr>
          <p:cNvPr id="9" name="Content Placeholder 1"/>
          <p:cNvSpPr>
            <a:spLocks noGrp="1"/>
          </p:cNvSpPr>
          <p:nvPr>
            <p:ph idx="1"/>
          </p:nvPr>
        </p:nvSpPr>
        <p:spPr>
          <a:xfrm>
            <a:off x="251520" y="5060047"/>
            <a:ext cx="8208912" cy="948438"/>
          </a:xfrm>
        </p:spPr>
        <p:txBody>
          <a:bodyPr>
            <a:normAutofit/>
          </a:bodyPr>
          <a:lstStyle/>
          <a:p>
            <a:pPr lvl="1" algn="just" rtl="1"/>
            <a:r>
              <a:rPr lang="fa-IR" sz="1700" dirty="0" smtClean="0">
                <a:latin typeface="2  Titr" panose="020B0604020202020204" charset="0"/>
                <a:cs typeface="2  Titr" panose="020B0604020202020204" charset="0"/>
              </a:rPr>
              <a:t>الگوی مید: </a:t>
            </a:r>
            <a:r>
              <a:rPr lang="en-US" sz="1700" dirty="0" smtClean="0">
                <a:latin typeface="2  Titr" panose="020B0604020202020204" charset="0"/>
                <a:cs typeface="2  Titr" panose="020B0604020202020204" charset="0"/>
              </a:rPr>
              <a:t>EL</a:t>
            </a:r>
            <a:r>
              <a:rPr lang="fa-IR" sz="1700" dirty="0" smtClean="0">
                <a:latin typeface="2  Titr" panose="020B0604020202020204" charset="0"/>
                <a:cs typeface="2  Titr" panose="020B0604020202020204" charset="0"/>
              </a:rPr>
              <a:t>،</a:t>
            </a:r>
            <a:r>
              <a:rPr lang="en-US" sz="1700" dirty="0" smtClean="0">
                <a:latin typeface="2  Titr" panose="020B0604020202020204" charset="0"/>
                <a:cs typeface="2  Titr" panose="020B0604020202020204" charset="0"/>
              </a:rPr>
              <a:t>L</a:t>
            </a:r>
            <a:r>
              <a:rPr lang="en-US" sz="1700" baseline="30000" dirty="0" smtClean="0">
                <a:latin typeface="2  Titr" panose="020B0604020202020204" charset="0"/>
                <a:cs typeface="2  Titr" panose="020B0604020202020204" charset="0"/>
              </a:rPr>
              <a:t>0</a:t>
            </a:r>
            <a:r>
              <a:rPr lang="fa-IR" sz="1700" dirty="0" smtClean="0">
                <a:latin typeface="2  Titr" panose="020B0604020202020204" charset="0"/>
                <a:cs typeface="2  Titr" panose="020B0604020202020204" charset="0"/>
              </a:rPr>
              <a:t>، </a:t>
            </a:r>
            <a:r>
              <a:rPr lang="en-US" sz="1700" dirty="0" smtClean="0">
                <a:latin typeface="2  Titr" panose="020B0604020202020204" charset="0"/>
                <a:cs typeface="2  Titr" panose="020B0604020202020204" charset="0"/>
              </a:rPr>
              <a:t>EK</a:t>
            </a:r>
            <a:r>
              <a:rPr lang="fa-IR" sz="1700" dirty="0" smtClean="0">
                <a:latin typeface="2  Titr" panose="020B0604020202020204" charset="0"/>
                <a:cs typeface="2  Titr" panose="020B0604020202020204" charset="0"/>
              </a:rPr>
              <a:t>، </a:t>
            </a:r>
            <a:r>
              <a:rPr lang="en-US" sz="1700" dirty="0" smtClean="0">
                <a:latin typeface="2  Titr" panose="020B0604020202020204" charset="0"/>
                <a:cs typeface="2  Titr" panose="020B0604020202020204" charset="0"/>
              </a:rPr>
              <a:t>K</a:t>
            </a:r>
            <a:r>
              <a:rPr lang="en-US" sz="1700" baseline="30000" dirty="0" smtClean="0">
                <a:latin typeface="2  Titr" panose="020B0604020202020204" charset="0"/>
                <a:cs typeface="2  Titr" panose="020B0604020202020204" charset="0"/>
              </a:rPr>
              <a:t>0</a:t>
            </a:r>
            <a:r>
              <a:rPr lang="fa-IR" sz="1700" dirty="0" smtClean="0">
                <a:latin typeface="2  Titr" panose="020B0604020202020204" charset="0"/>
                <a:cs typeface="2  Titr" panose="020B0604020202020204" charset="0"/>
              </a:rPr>
              <a:t> و </a:t>
            </a:r>
            <a:r>
              <a:rPr lang="en-US" sz="1700" dirty="0" smtClean="0">
                <a:latin typeface="2  Titr" panose="020B0604020202020204" charset="0"/>
                <a:cs typeface="2  Titr" panose="020B0604020202020204" charset="0"/>
              </a:rPr>
              <a:t>T</a:t>
            </a:r>
            <a:r>
              <a:rPr lang="en-US" sz="1700" baseline="30000" dirty="0" smtClean="0">
                <a:latin typeface="2  Titr" panose="020B0604020202020204" charset="0"/>
                <a:cs typeface="2  Titr" panose="020B0604020202020204" charset="0"/>
              </a:rPr>
              <a:t>0</a:t>
            </a:r>
            <a:r>
              <a:rPr lang="fa-IR" sz="1700" dirty="0" smtClean="0">
                <a:latin typeface="2  Titr" panose="020B0604020202020204" charset="0"/>
                <a:cs typeface="2  Titr" panose="020B0604020202020204" charset="0"/>
              </a:rPr>
              <a:t>به ترتیب نشان دهنده : کشش نیروی کار ، نرخ رشد نیروی کار، کشش سرمایه، نرخ رشد سرمایه  و سطح تکنوولوژی می باشد.</a:t>
            </a:r>
          </a:p>
          <a:p>
            <a:pPr algn="just">
              <a:buNone/>
            </a:pPr>
            <a:endParaRPr lang="fa-IR" dirty="0" smtClean="0">
              <a:cs typeface="2  Titr" pitchFamily="2" charset="-78"/>
            </a:endParaRPr>
          </a:p>
          <a:p>
            <a:pPr algn="just">
              <a:buNone/>
            </a:pPr>
            <a:endParaRPr lang="fa-IR" dirty="0" smtClean="0">
              <a:cs typeface="2  Titr" pitchFamily="2" charset="-78"/>
            </a:endParaRPr>
          </a:p>
          <a:p>
            <a:pPr algn="just">
              <a:buNone/>
            </a:pPr>
            <a:endParaRPr lang="fa-IR" dirty="0" smtClean="0">
              <a:cs typeface="2  Titr" pitchFamily="2" charset="-78"/>
            </a:endParaRPr>
          </a:p>
          <a:p>
            <a:pPr algn="just">
              <a:buNone/>
            </a:pPr>
            <a:endParaRPr lang="en-US" dirty="0">
              <a:cs typeface="2  Titr" pitchFamily="2" charset="-78"/>
            </a:endParaRPr>
          </a:p>
        </p:txBody>
      </p:sp>
      <p:sp>
        <p:nvSpPr>
          <p:cNvPr id="10" name="Slide Number Placeholder 9"/>
          <p:cNvSpPr>
            <a:spLocks noGrp="1"/>
          </p:cNvSpPr>
          <p:nvPr>
            <p:ph type="sldNum" sz="quarter" idx="12"/>
          </p:nvPr>
        </p:nvSpPr>
        <p:spPr/>
        <p:txBody>
          <a:bodyPr/>
          <a:lstStyle/>
          <a:p>
            <a:fld id="{185B2606-2A86-480C-B308-084DCADA9668}" type="slidenum">
              <a:rPr lang="fa-IR" smtClean="0"/>
              <a:pPr/>
              <a:t>32</a:t>
            </a:fld>
            <a:endParaRPr lang="fa-IR"/>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00100" y="928670"/>
            <a:ext cx="3053975" cy="857256"/>
          </a:xfrm>
          <a:prstGeom prst="rect">
            <a:avLst/>
          </a:prstGeom>
          <a:noFill/>
          <a:ln>
            <a:solidFill>
              <a:srgbClr val="CC00CC"/>
            </a:solidFill>
          </a:ln>
        </p:spPr>
      </p:pic>
      <p:sp>
        <p:nvSpPr>
          <p:cNvPr id="6" name="Left Arrow Callout 5"/>
          <p:cNvSpPr/>
          <p:nvPr/>
        </p:nvSpPr>
        <p:spPr>
          <a:xfrm>
            <a:off x="5004048" y="1000108"/>
            <a:ext cx="4082744" cy="714380"/>
          </a:xfrm>
          <a:prstGeom prst="leftArrowCallout">
            <a:avLst>
              <a:gd name="adj1" fmla="val 25000"/>
              <a:gd name="adj2" fmla="val 25000"/>
              <a:gd name="adj3" fmla="val 25000"/>
              <a:gd name="adj4" fmla="val 75229"/>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fa-IR" sz="2800" b="1" dirty="0" smtClean="0">
                <a:cs typeface="B Nazanin" pitchFamily="2" charset="-78"/>
              </a:rPr>
              <a:t>الگوي نرخ رشد سالو</a:t>
            </a:r>
            <a:endParaRPr lang="fa-IR" sz="2800" b="1" dirty="0">
              <a:cs typeface="B Nazanin" pitchFamily="2" charset="-78"/>
            </a:endParaRPr>
          </a:p>
        </p:txBody>
      </p:sp>
      <p:sp>
        <p:nvSpPr>
          <p:cNvPr id="7" name="Left Arrow Callout 6"/>
          <p:cNvSpPr/>
          <p:nvPr/>
        </p:nvSpPr>
        <p:spPr>
          <a:xfrm>
            <a:off x="4970016" y="2726647"/>
            <a:ext cx="4173984" cy="785818"/>
          </a:xfrm>
          <a:prstGeom prst="leftArrowCallout">
            <a:avLst>
              <a:gd name="adj1" fmla="val 25000"/>
              <a:gd name="adj2" fmla="val 25000"/>
              <a:gd name="adj3" fmla="val 25000"/>
              <a:gd name="adj4" fmla="val 83597"/>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fa-IR" sz="2800" b="1" dirty="0" smtClean="0">
                <a:cs typeface="B Nazanin" pitchFamily="2" charset="-78"/>
              </a:rPr>
              <a:t>الگوي نرخ رشد ميد</a:t>
            </a:r>
            <a:endParaRPr lang="fa-IR" sz="2800" b="1" dirty="0">
              <a:cs typeface="B Nazanin" pitchFamily="2" charset="-78"/>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a-IR"/>
          </a:p>
        </p:txBody>
      </p:sp>
      <p:pic>
        <p:nvPicPr>
          <p:cNvPr id="49153"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14348" y="2857496"/>
            <a:ext cx="4145684" cy="785818"/>
          </a:xfrm>
          <a:prstGeom prst="rect">
            <a:avLst/>
          </a:prstGeom>
          <a:noFill/>
          <a:ln>
            <a:solidFill>
              <a:srgbClr val="CC00CC"/>
            </a:solidFill>
          </a:ln>
        </p:spPr>
      </p:pic>
      <p:sp>
        <p:nvSpPr>
          <p:cNvPr id="49155" name="Rectangle 3"/>
          <p:cNvSpPr>
            <a:spLocks noChangeArrowheads="1"/>
          </p:cNvSpPr>
          <p:nvPr/>
        </p:nvSpPr>
        <p:spPr bwMode="auto">
          <a:xfrm>
            <a:off x="0" y="657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p:nvPr/>
        </p:nvSpPr>
        <p:spPr>
          <a:xfrm>
            <a:off x="899592" y="1889151"/>
            <a:ext cx="7143774" cy="877163"/>
          </a:xfrm>
          <a:prstGeom prst="rect">
            <a:avLst/>
          </a:prstGeom>
        </p:spPr>
        <p:txBody>
          <a:bodyPr wrap="square">
            <a:spAutoFit/>
          </a:bodyPr>
          <a:lstStyle/>
          <a:p>
            <a:pPr marL="621792" lvl="1" indent="-228600" algn="just">
              <a:spcBef>
                <a:spcPts val="324"/>
              </a:spcBef>
              <a:buClr>
                <a:srgbClr val="2DA2BF"/>
              </a:buClr>
              <a:buFont typeface="Verdana"/>
              <a:buChar char="◦"/>
            </a:pPr>
            <a:r>
              <a:rPr lang="fa-IR" sz="1700" dirty="0" smtClean="0">
                <a:solidFill>
                  <a:prstClr val="black"/>
                </a:solidFill>
                <a:latin typeface="2  Titr" panose="020B0604020202020204" charset="0"/>
                <a:cs typeface="2  Titr" panose="020B0604020202020204" charset="0"/>
              </a:rPr>
              <a:t>الگوی سالو: </a:t>
            </a:r>
            <a:r>
              <a:rPr lang="en-US" sz="1700" dirty="0" smtClean="0">
                <a:solidFill>
                  <a:prstClr val="black"/>
                </a:solidFill>
                <a:latin typeface="2  Titr" panose="020B0604020202020204" charset="0"/>
                <a:cs typeface="2  Titr" panose="020B0604020202020204" charset="0"/>
              </a:rPr>
              <a:t>A </a:t>
            </a:r>
            <a:r>
              <a:rPr lang="fa-IR" sz="1700" dirty="0" smtClean="0">
                <a:solidFill>
                  <a:prstClr val="black"/>
                </a:solidFill>
                <a:latin typeface="2  Titr" panose="020B0604020202020204" charset="0"/>
                <a:cs typeface="2  Titr" panose="020B0604020202020204" charset="0"/>
              </a:rPr>
              <a:t>، </a:t>
            </a:r>
            <a:r>
              <a:rPr lang="en-US" sz="1700" dirty="0" smtClean="0">
                <a:solidFill>
                  <a:prstClr val="black"/>
                </a:solidFill>
                <a:latin typeface="2  Titr" panose="020B0604020202020204" charset="0"/>
                <a:cs typeface="2  Titr" panose="020B0604020202020204" charset="0"/>
              </a:rPr>
              <a:t>L</a:t>
            </a:r>
            <a:r>
              <a:rPr lang="fa-IR" sz="1700" dirty="0" smtClean="0">
                <a:solidFill>
                  <a:prstClr val="black"/>
                </a:solidFill>
                <a:latin typeface="2  Titr" panose="020B0604020202020204" charset="0"/>
                <a:cs typeface="2  Titr" panose="020B0604020202020204" charset="0"/>
              </a:rPr>
              <a:t> و</a:t>
            </a:r>
            <a:r>
              <a:rPr lang="en-US" sz="1700" dirty="0" smtClean="0">
                <a:solidFill>
                  <a:prstClr val="black"/>
                </a:solidFill>
                <a:latin typeface="2  Titr" panose="020B0604020202020204" charset="0"/>
                <a:cs typeface="2  Titr" panose="020B0604020202020204" charset="0"/>
              </a:rPr>
              <a:t>K </a:t>
            </a:r>
            <a:r>
              <a:rPr lang="fa-IR" sz="1700" dirty="0" smtClean="0">
                <a:solidFill>
                  <a:prstClr val="black"/>
                </a:solidFill>
                <a:latin typeface="2  Titr" panose="020B0604020202020204" charset="0"/>
                <a:cs typeface="2  Titr" panose="020B0604020202020204" charset="0"/>
              </a:rPr>
              <a:t> به ترتیب نشان دهنده: سطح تکنولوژی، تعداد نیروی کار ،          و میزان سرمایه می باشد و آلفا و بتا به ترتیب نشان دهنده کشش های نیروی کار و سرمایه می باشد.</a:t>
            </a:r>
          </a:p>
        </p:txBody>
      </p:sp>
      <p:pic>
        <p:nvPicPr>
          <p:cNvPr id="72705" name="Picture 1"/>
          <p:cNvPicPr>
            <a:picLocks noChangeAspect="1" noChangeArrowheads="1"/>
          </p:cNvPicPr>
          <p:nvPr/>
        </p:nvPicPr>
        <p:blipFill>
          <a:blip r:embed="rId5" cstate="print"/>
          <a:srcRect/>
          <a:stretch>
            <a:fillRect/>
          </a:stretch>
        </p:blipFill>
        <p:spPr bwMode="auto">
          <a:xfrm>
            <a:off x="571472" y="3786190"/>
            <a:ext cx="8001056" cy="1000132"/>
          </a:xfrm>
          <a:prstGeom prst="rect">
            <a:avLst/>
          </a:prstGeom>
          <a:noFill/>
          <a:ln w="9525">
            <a:noFill/>
            <a:miter lim="800000"/>
            <a:headEnd/>
            <a:tailEnd/>
          </a:ln>
          <a:effectLst/>
        </p:spPr>
      </p:pic>
    </p:spTree>
    <p:extLst>
      <p:ext uri="{BB962C8B-B14F-4D97-AF65-F5344CB8AC3E}">
        <p14:creationId xmlns:p14="http://schemas.microsoft.com/office/powerpoint/2010/main" val="201231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8"/>
          <p:cNvSpPr txBox="1">
            <a:spLocks noChangeArrowheads="1"/>
          </p:cNvSpPr>
          <p:nvPr/>
        </p:nvSpPr>
        <p:spPr bwMode="auto">
          <a:xfrm>
            <a:off x="428625" y="1928813"/>
            <a:ext cx="8464550" cy="4071937"/>
          </a:xfrm>
          <a:prstGeom prst="rect">
            <a:avLst/>
          </a:prstGeom>
          <a:noFill/>
          <a:ln w="9525">
            <a:noFill/>
            <a:miter lim="800000"/>
            <a:headEnd/>
            <a:tailEnd/>
          </a:ln>
          <a:effectLst/>
        </p:spPr>
        <p:txBody>
          <a:bodyPr anchor="ctr"/>
          <a:lstStyle/>
          <a:p>
            <a:pPr marL="469900" indent="-469900" algn="ctr">
              <a:lnSpc>
                <a:spcPct val="90000"/>
              </a:lnSpc>
              <a:spcBef>
                <a:spcPct val="20000"/>
              </a:spcBef>
              <a:buClr>
                <a:schemeClr val="accent2"/>
              </a:buClr>
              <a:buFont typeface="Wingdings" pitchFamily="2" charset="2"/>
              <a:buNone/>
              <a:defRPr/>
            </a:pPr>
            <a:endParaRPr lang="fa-IR" sz="2800" kern="0" dirty="0">
              <a:latin typeface="Franklin Gothic Demi" pitchFamily="34" charset="0"/>
              <a:cs typeface="B Mitra" pitchFamily="2" charset="-78"/>
            </a:endParaRPr>
          </a:p>
        </p:txBody>
      </p:sp>
      <p:sp>
        <p:nvSpPr>
          <p:cNvPr id="39939" name="TextBox 8"/>
          <p:cNvSpPr txBox="1">
            <a:spLocks noChangeArrowheads="1"/>
          </p:cNvSpPr>
          <p:nvPr/>
        </p:nvSpPr>
        <p:spPr bwMode="auto">
          <a:xfrm>
            <a:off x="142875" y="6357938"/>
            <a:ext cx="1143000" cy="369887"/>
          </a:xfrm>
          <a:prstGeom prst="rect">
            <a:avLst/>
          </a:prstGeom>
          <a:noFill/>
          <a:ln w="9525">
            <a:noFill/>
            <a:miter lim="800000"/>
            <a:headEnd/>
            <a:tailEnd/>
          </a:ln>
        </p:spPr>
        <p:txBody>
          <a:bodyPr>
            <a:spAutoFit/>
          </a:bodyPr>
          <a:lstStyle/>
          <a:p>
            <a:pPr algn="ctr"/>
            <a:r>
              <a:rPr lang="fa-IR" b="1" dirty="0">
                <a:solidFill>
                  <a:schemeClr val="bg1"/>
                </a:solidFill>
                <a:cs typeface="B Nazanin" pitchFamily="2" charset="-78"/>
              </a:rPr>
              <a:t>صفحه </a:t>
            </a:r>
            <a:r>
              <a:rPr lang="fa-IR" b="1" dirty="0" smtClean="0">
                <a:solidFill>
                  <a:schemeClr val="bg1"/>
                </a:solidFill>
                <a:cs typeface="B Nazanin" pitchFamily="2" charset="-78"/>
              </a:rPr>
              <a:t>41</a:t>
            </a:r>
            <a:endParaRPr lang="en-US" b="1" dirty="0">
              <a:solidFill>
                <a:schemeClr val="bg1"/>
              </a:solidFill>
              <a:cs typeface="B Nazanin" pitchFamily="2" charset="-78"/>
            </a:endParaRPr>
          </a:p>
        </p:txBody>
      </p:sp>
      <p:pic>
        <p:nvPicPr>
          <p:cNvPr id="45" name="Content Placeholder 8" descr="2.bmp"/>
          <p:cNvPicPr>
            <a:picLocks noGrp="1" noChangeAspect="1"/>
          </p:cNvPicPr>
          <p:nvPr>
            <p:ph sz="half" idx="1"/>
          </p:nvPr>
        </p:nvPicPr>
        <p:blipFill rotWithShape="1">
          <a:blip r:embed="rId3" cstate="print">
            <a:duotone>
              <a:schemeClr val="accent2">
                <a:shade val="45000"/>
                <a:satMod val="135000"/>
              </a:schemeClr>
              <a:prstClr val="white"/>
            </a:duotone>
          </a:blip>
          <a:srcRect l="20808"/>
          <a:stretch/>
        </p:blipFill>
        <p:spPr>
          <a:xfrm>
            <a:off x="-29" y="0"/>
            <a:ext cx="8786842" cy="1571625"/>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39942" name="Rectangle 50"/>
          <p:cNvSpPr>
            <a:spLocks noChangeArrowheads="1"/>
          </p:cNvSpPr>
          <p:nvPr/>
        </p:nvSpPr>
        <p:spPr bwMode="auto">
          <a:xfrm>
            <a:off x="6143625" y="1214438"/>
            <a:ext cx="2428875" cy="571500"/>
          </a:xfrm>
          <a:prstGeom prst="rect">
            <a:avLst/>
          </a:prstGeom>
          <a:noFill/>
          <a:ln w="9525" algn="ctr">
            <a:noFill/>
            <a:round/>
            <a:headEnd/>
            <a:tailEnd/>
          </a:ln>
        </p:spPr>
        <p:txBody>
          <a:bodyPr/>
          <a:lstStyle/>
          <a:p>
            <a:endParaRPr lang="en-US" sz="2400" b="1" dirty="0">
              <a:solidFill>
                <a:schemeClr val="bg1"/>
              </a:solidFill>
              <a:cs typeface="B Nazanin" pitchFamily="2" charset="-78"/>
            </a:endParaRPr>
          </a:p>
        </p:txBody>
      </p:sp>
      <p:sp>
        <p:nvSpPr>
          <p:cNvPr id="39943" name="Title 9"/>
          <p:cNvSpPr txBox="1">
            <a:spLocks/>
          </p:cNvSpPr>
          <p:nvPr/>
        </p:nvSpPr>
        <p:spPr bwMode="auto">
          <a:xfrm>
            <a:off x="2483768" y="282575"/>
            <a:ext cx="6199857" cy="552450"/>
          </a:xfrm>
          <a:prstGeom prst="rect">
            <a:avLst/>
          </a:prstGeom>
          <a:noFill/>
          <a:ln w="9525">
            <a:noFill/>
            <a:miter lim="800000"/>
            <a:headEnd/>
            <a:tailEnd/>
          </a:ln>
        </p:spPr>
        <p:txBody>
          <a:bodyPr anchor="b"/>
          <a:lstStyle/>
          <a:p>
            <a:pPr algn="just" eaLnBrk="0" hangingPunct="0"/>
            <a:endParaRPr lang="fa-IR" b="1" dirty="0">
              <a:cs typeface="B Nazanin" pitchFamily="2" charset="-78"/>
            </a:endParaRPr>
          </a:p>
        </p:txBody>
      </p:sp>
      <p:sp>
        <p:nvSpPr>
          <p:cNvPr id="29731" name="Rectangle 35"/>
          <p:cNvSpPr>
            <a:spLocks noChangeArrowheads="1"/>
          </p:cNvSpPr>
          <p:nvPr/>
        </p:nvSpPr>
        <p:spPr bwMode="auto">
          <a:xfrm>
            <a:off x="571500" y="4245633"/>
            <a:ext cx="8215313" cy="307777"/>
          </a:xfrm>
          <a:prstGeom prst="rect">
            <a:avLst/>
          </a:prstGeom>
          <a:noFill/>
          <a:ln w="9525">
            <a:noFill/>
            <a:miter lim="800000"/>
            <a:headEnd/>
            <a:tailEnd/>
          </a:ln>
        </p:spPr>
        <p:txBody>
          <a:bodyPr wrap="square" anchor="ctr">
            <a:spAutoFit/>
          </a:bodyPr>
          <a:lstStyle/>
          <a:p>
            <a:pPr algn="justLow" eaLnBrk="0" hangingPunct="0"/>
            <a:r>
              <a:rPr lang="ar-SA" sz="1400" dirty="0" smtClean="0"/>
              <a:t> </a:t>
            </a:r>
            <a:endParaRPr lang="ar-SA" sz="2000" b="1" dirty="0">
              <a:cs typeface="B Mitra" pitchFamily="2" charset="-78"/>
            </a:endParaRPr>
          </a:p>
        </p:txBody>
      </p:sp>
      <p:sp>
        <p:nvSpPr>
          <p:cNvPr id="9" name="Rectangle 8"/>
          <p:cNvSpPr/>
          <p:nvPr/>
        </p:nvSpPr>
        <p:spPr>
          <a:xfrm>
            <a:off x="142875" y="285728"/>
            <a:ext cx="8572497" cy="861774"/>
          </a:xfrm>
          <a:prstGeom prst="rect">
            <a:avLst/>
          </a:prstGeom>
        </p:spPr>
        <p:txBody>
          <a:bodyPr wrap="square">
            <a:spAutoFit/>
          </a:bodyPr>
          <a:lstStyle/>
          <a:p>
            <a:r>
              <a:rPr lang="fa-IR" sz="3200" b="1" dirty="0" smtClean="0">
                <a:cs typeface="B Nazanin" pitchFamily="2" charset="-78"/>
              </a:rPr>
              <a:t>نظریه هاربیسون : نظریه پرداز توسعه </a:t>
            </a:r>
            <a:endParaRPr lang="en-US" sz="3200" b="1" dirty="0">
              <a:cs typeface="B Nazanin" pitchFamily="2" charset="-78"/>
            </a:endParaRPr>
          </a:p>
          <a:p>
            <a:endParaRPr lang="fa-IR" b="1" dirty="0">
              <a:cs typeface="2  Nazanin" pitchFamily="2" charset="-78"/>
            </a:endParaRPr>
          </a:p>
        </p:txBody>
      </p:sp>
      <p:sp>
        <p:nvSpPr>
          <p:cNvPr id="17411" name="Rectangle 3"/>
          <p:cNvSpPr>
            <a:spLocks noChangeArrowheads="1"/>
          </p:cNvSpPr>
          <p:nvPr/>
        </p:nvSpPr>
        <p:spPr bwMode="auto">
          <a:xfrm>
            <a:off x="392863" y="1571625"/>
            <a:ext cx="8001057"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fontAlgn="base">
              <a:spcBef>
                <a:spcPct val="0"/>
              </a:spcBef>
              <a:spcAft>
                <a:spcPct val="0"/>
              </a:spcAft>
            </a:pPr>
            <a:r>
              <a:rPr lang="fa-IR" sz="2800" b="1" dirty="0">
                <a:latin typeface="2  Nazanin"/>
                <a:ea typeface="Times New Roman" pitchFamily="18" charset="0"/>
                <a:cs typeface="B Nazanin" pitchFamily="2" charset="-78"/>
              </a:rPr>
              <a:t>« منابع انساني پايه اصلي ثروت ملت‌ها را تشكيل مي دهند. سرمايه و منابع طبيعي عوامل تبعي توليداند. </a:t>
            </a:r>
            <a:r>
              <a:rPr lang="fa-IR" sz="2800" b="1" dirty="0" smtClean="0">
                <a:latin typeface="2  Nazanin"/>
                <a:ea typeface="Times New Roman" pitchFamily="18" charset="0"/>
                <a:cs typeface="B Nazanin" pitchFamily="2" charset="-78"/>
              </a:rPr>
              <a:t>درحاليكه </a:t>
            </a:r>
            <a:r>
              <a:rPr lang="fa-IR" sz="2800" b="1" dirty="0">
                <a:latin typeface="2  Nazanin"/>
                <a:ea typeface="Times New Roman" pitchFamily="18" charset="0"/>
                <a:cs typeface="B Nazanin" pitchFamily="2" charset="-78"/>
              </a:rPr>
              <a:t>انسان‌ها عوامل فعالي هستند كه سرمايه ها را متراكم مي سازند،‌ از منابع طبيعي بهره برداري مي كنند، سازمان اجتماعي، اقتصادي و سياسي را مي سازند، و توسعه ملي را به جلو مي برند»</a:t>
            </a:r>
            <a:endParaRPr lang="en-US" sz="2800" b="1" dirty="0">
              <a:latin typeface="2  Nazanin"/>
              <a:ea typeface="Times New Roman" pitchFamily="18" charset="0"/>
              <a:cs typeface="B Nazanin" pitchFamily="2" charset="-78"/>
            </a:endParaRPr>
          </a:p>
          <a:p>
            <a:pPr lvl="0" algn="justLow" fontAlgn="base">
              <a:spcBef>
                <a:spcPct val="0"/>
              </a:spcBef>
              <a:spcAft>
                <a:spcPct val="0"/>
              </a:spcAft>
            </a:pPr>
            <a:r>
              <a:rPr lang="fa-IR" sz="2800" b="1" dirty="0">
                <a:latin typeface="2  Nazanin"/>
                <a:ea typeface="Times New Roman" pitchFamily="18" charset="0"/>
                <a:cs typeface="B Nazanin" pitchFamily="2" charset="-78"/>
              </a:rPr>
              <a:t> كشوري كه نتواند مهارت ها و دانش مردمش را توسعه دهد و از آن به نحو موثري در اقتصاد ملي بهره برداري كند، به وضوح قادر نيست هيچ چيز ديگري را توسعه بخشد.</a:t>
            </a:r>
            <a:endParaRPr lang="fa-IR" sz="2800" b="1" dirty="0">
              <a:latin typeface="2  Nazanin"/>
              <a:cs typeface="B Nazanin" pitchFamily="2" charset="-78"/>
            </a:endParaRPr>
          </a:p>
        </p:txBody>
      </p:sp>
    </p:spTree>
    <p:extLst>
      <p:ext uri="{BB962C8B-B14F-4D97-AF65-F5344CB8AC3E}">
        <p14:creationId xmlns:p14="http://schemas.microsoft.com/office/powerpoint/2010/main" val="3435424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731"/>
                                        </p:tgtEl>
                                        <p:attrNameLst>
                                          <p:attrName>style.visibility</p:attrName>
                                        </p:attrNameLst>
                                      </p:cBhvr>
                                      <p:to>
                                        <p:strVal val="visible"/>
                                      </p:to>
                                    </p:set>
                                    <p:animEffect transition="in" filter="fade">
                                      <p:cBhvr>
                                        <p:cTn id="7" dur="1000"/>
                                        <p:tgtEl>
                                          <p:spTgt spid="29731"/>
                                        </p:tgtEl>
                                      </p:cBhvr>
                                    </p:animEffect>
                                    <p:anim calcmode="lin" valueType="num">
                                      <p:cBhvr>
                                        <p:cTn id="8" dur="1000" fill="hold"/>
                                        <p:tgtEl>
                                          <p:spTgt spid="29731"/>
                                        </p:tgtEl>
                                        <p:attrNameLst>
                                          <p:attrName>ppt_x</p:attrName>
                                        </p:attrNameLst>
                                      </p:cBhvr>
                                      <p:tavLst>
                                        <p:tav tm="0">
                                          <p:val>
                                            <p:strVal val="#ppt_x"/>
                                          </p:val>
                                        </p:tav>
                                        <p:tav tm="100000">
                                          <p:val>
                                            <p:strVal val="#ppt_x"/>
                                          </p:val>
                                        </p:tav>
                                      </p:tavLst>
                                    </p:anim>
                                    <p:anim calcmode="lin" valueType="num">
                                      <p:cBhvr>
                                        <p:cTn id="9" dur="900" decel="100000" fill="hold"/>
                                        <p:tgtEl>
                                          <p:spTgt spid="297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7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101408"/>
          </a:xfrm>
          <a:prstGeom prst="rect">
            <a:avLst/>
          </a:prstGeom>
        </p:spPr>
      </p:pic>
      <p:sp>
        <p:nvSpPr>
          <p:cNvPr id="2" name="Title 1"/>
          <p:cNvSpPr>
            <a:spLocks noGrp="1"/>
          </p:cNvSpPr>
          <p:nvPr>
            <p:ph type="title"/>
          </p:nvPr>
        </p:nvSpPr>
        <p:spPr>
          <a:xfrm>
            <a:off x="457200" y="197768"/>
            <a:ext cx="8229600" cy="782960"/>
          </a:xfrm>
        </p:spPr>
        <p:txBody>
          <a:bodyPr>
            <a:noAutofit/>
          </a:bodyPr>
          <a:lstStyle/>
          <a:p>
            <a:pPr algn="ctr"/>
            <a:r>
              <a:rPr lang="fa-IR" sz="4400" b="1" dirty="0">
                <a:ln w="28575" cmpd="sng">
                  <a:solidFill>
                    <a:schemeClr val="bg1"/>
                  </a:solidFill>
                  <a:prstDash val="solid"/>
                  <a:miter lim="800000"/>
                </a:ln>
                <a:solidFill>
                  <a:srgbClr val="FF0000"/>
                </a:solidFill>
                <a:effectLst>
                  <a:outerShdw blurRad="50800" algn="tl" rotWithShape="0">
                    <a:srgbClr val="000000"/>
                  </a:outerShdw>
                </a:effectLst>
                <a:cs typeface="B Titr" pitchFamily="2" charset="-78"/>
              </a:rPr>
              <a:t>نظر بکر(برنده نوبل اقتصاد در سال1992)</a:t>
            </a:r>
          </a:p>
        </p:txBody>
      </p:sp>
      <p:sp>
        <p:nvSpPr>
          <p:cNvPr id="3" name="Content Placeholder 2"/>
          <p:cNvSpPr>
            <a:spLocks noGrp="1"/>
          </p:cNvSpPr>
          <p:nvPr>
            <p:ph sz="half" idx="1"/>
          </p:nvPr>
        </p:nvSpPr>
        <p:spPr>
          <a:xfrm>
            <a:off x="2513549" y="1327501"/>
            <a:ext cx="6444208" cy="5877272"/>
          </a:xfrm>
          <a:noFill/>
        </p:spPr>
        <p:txBody>
          <a:bodyPr>
            <a:noAutofit/>
          </a:bodyPr>
          <a:lstStyle/>
          <a:p>
            <a:pPr marL="0" indent="0" algn="just" rtl="1">
              <a:lnSpc>
                <a:spcPct val="150000"/>
              </a:lnSpc>
              <a:buNone/>
            </a:pPr>
            <a:r>
              <a:rPr lang="fa-IR"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مشکل </a:t>
            </a:r>
            <a:r>
              <a:rPr lang="fa-IR" sz="2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اساسی در واقع جمعیت نیست، بلکه مدیریت اقتصاد است:«تجربه هند به صراحت نشان داده که آنچه جلوی رشد را می گیرد رشد جمعیت نیست، بلکه سیاست های بد اقتصادی است. بعد از دهه 90 میلادی که هند شروع به یک سری اصلاحات اساسی در نحوه مدیریت اقتصادی خود کرد، ما شاهد رشد عظیمی در اقتصاد هند بوده ایم؛ این در حالی است که همزمان هند دارای رشد سریع جمعیت و نرخ تولد است</a:t>
            </a:r>
            <a:r>
              <a:rPr lang="fa-IR"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endParaRPr>
          </a:p>
          <a:p>
            <a:pPr marL="0" indent="0" algn="just" rtl="1">
              <a:lnSpc>
                <a:spcPct val="150000"/>
              </a:lnSpc>
              <a:buNone/>
            </a:pPr>
            <a:r>
              <a:rPr lang="fa-IR" sz="2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بکر معتقد است افزایش در درآمد باعث تغییر در کشش تعداد فرزندان و کیفیت فرزندان می­شود، اما تغییر در کشش تعداد بیشتر است. بنابراین افراد ثروتمند تعداد فرزندان کمتری با کیفیت بالاتر دارند، در حالی که افراد فقیر فرزندان بیشتر با کیفیت پایین­تر </a:t>
            </a:r>
            <a:r>
              <a:rPr lang="fa-IR"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دارند</a:t>
            </a: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rPr>
              <a:t>.</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endParaRPr>
          </a:p>
          <a:p>
            <a:pPr marL="0" indent="0" algn="just" rtl="1">
              <a:lnSpc>
                <a:spcPct val="150000"/>
              </a:lnSpc>
              <a:buNone/>
            </a:pPr>
            <a:endParaRPr lang="fa-IR" sz="1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Zar" pitchFamily="2" charset="-78"/>
            </a:endParaRPr>
          </a:p>
        </p:txBody>
      </p:sp>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983763"/>
            <a:ext cx="2520280" cy="3233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12546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500306"/>
            <a:ext cx="7167740" cy="1143000"/>
          </a:xfrm>
        </p:spPr>
        <p:txBody>
          <a:bodyPr>
            <a:normAutofit fontScale="90000"/>
          </a:bodyPr>
          <a:lstStyle/>
          <a:p>
            <a:pPr algn="ctr"/>
            <a:r>
              <a:rPr lang="fa-IR" sz="3600" b="1" dirty="0" smtClean="0"/>
              <a:t>رابطه رشد جمعیت و تولید ناخالص داخلی</a:t>
            </a:r>
            <a:endParaRPr lang="en-US" sz="3600" b="1" dirty="0"/>
          </a:p>
        </p:txBody>
      </p:sp>
    </p:spTree>
    <p:extLst>
      <p:ext uri="{BB962C8B-B14F-4D97-AF65-F5344CB8AC3E}">
        <p14:creationId xmlns:p14="http://schemas.microsoft.com/office/powerpoint/2010/main" val="3449638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76672"/>
            <a:ext cx="8424936" cy="6986528"/>
          </a:xfrm>
          <a:prstGeom prst="rect">
            <a:avLst/>
          </a:prstGeom>
        </p:spPr>
        <p:txBody>
          <a:bodyPr wrap="square">
            <a:spAutoFit/>
          </a:bodyPr>
          <a:lstStyle/>
          <a:p>
            <a:pPr lvl="1" algn="just"/>
            <a:r>
              <a:rPr lang="fa-IR" sz="2800" b="1" dirty="0">
                <a:cs typeface="B Nazanin" pitchFamily="2" charset="-78"/>
              </a:rPr>
              <a:t>در شرايط مناسب اقتصادي، رشد جمعيت محرك مهمي براي رشد اقتصادي و افزايش سطح زندگي افراد است، چرا كه با افزايش </a:t>
            </a:r>
            <a:r>
              <a:rPr lang="fa-IR" sz="2800" b="1" dirty="0" smtClean="0">
                <a:cs typeface="B Nazanin" pitchFamily="2" charset="-78"/>
              </a:rPr>
              <a:t>جمعيت، </a:t>
            </a:r>
            <a:r>
              <a:rPr lang="fa-IR" sz="2800" b="1" dirty="0">
                <a:cs typeface="B Nazanin" pitchFamily="2" charset="-78"/>
              </a:rPr>
              <a:t>نيروي كار لازم براي استفاده مطلوب از منابع اقتصادي فراهم مي‌آيد و از سوي ديگر بازارهاي ضروري براي جذب كالا و نيز امكان سودآوري توليد در سطح وسيع به وجود مي‌آيد. به عبارت ديگر افزايش جمعيت مي‌تواند هم از</a:t>
            </a:r>
            <a:r>
              <a:rPr lang="fa-IR" sz="2800" b="1" u="sng" dirty="0">
                <a:cs typeface="B Nazanin" pitchFamily="2" charset="-78"/>
              </a:rPr>
              <a:t> جهت تقاضا</a:t>
            </a:r>
            <a:r>
              <a:rPr lang="fa-IR" sz="2800" b="1" dirty="0">
                <a:cs typeface="B Nazanin" pitchFamily="2" charset="-78"/>
              </a:rPr>
              <a:t> و هم از جهت </a:t>
            </a:r>
            <a:r>
              <a:rPr lang="fa-IR" sz="2800" b="1" u="sng" dirty="0">
                <a:cs typeface="B Nazanin" pitchFamily="2" charset="-78"/>
              </a:rPr>
              <a:t>عرضه</a:t>
            </a:r>
            <a:r>
              <a:rPr lang="fa-IR" sz="2800" b="1" dirty="0">
                <a:cs typeface="B Nazanin" pitchFamily="2" charset="-78"/>
              </a:rPr>
              <a:t> عوامل </a:t>
            </a:r>
            <a:r>
              <a:rPr lang="fa-IR" sz="2800" b="1" dirty="0" smtClean="0">
                <a:cs typeface="B Nazanin" pitchFamily="2" charset="-78"/>
              </a:rPr>
              <a:t>اقتصادي، </a:t>
            </a:r>
            <a:r>
              <a:rPr lang="fa-IR" sz="2800" b="1" dirty="0">
                <a:cs typeface="B Nazanin" pitchFamily="2" charset="-78"/>
              </a:rPr>
              <a:t>نقش اساسي در توسعه اقتصاد داشته باشد. توسعه اقتصادي ايالات متحده آمريكا در قرن نوزدهم نمونه تاريخي مهمي در اين زمينه است. متفكريني مانند «جوليان سايمون» معتقدند كه افزايش جمعيت موجب بالا رفتن بهره‌وري اقتصادي </a:t>
            </a:r>
            <a:r>
              <a:rPr lang="fa-IR" sz="2800" b="1" dirty="0" smtClean="0">
                <a:cs typeface="B Nazanin" pitchFamily="2" charset="-78"/>
              </a:rPr>
              <a:t>مي‌گردد</a:t>
            </a:r>
            <a:r>
              <a:rPr lang="fa-IR" sz="2800" b="1" dirty="0">
                <a:cs typeface="B Nazanin" pitchFamily="2" charset="-78"/>
              </a:rPr>
              <a:t>،</a:t>
            </a:r>
            <a:r>
              <a:rPr lang="fa-IR" sz="2800" b="1" dirty="0" smtClean="0">
                <a:cs typeface="B Nazanin" pitchFamily="2" charset="-78"/>
              </a:rPr>
              <a:t> </a:t>
            </a:r>
            <a:r>
              <a:rPr lang="fa-IR" sz="2800" b="1" dirty="0">
                <a:cs typeface="B Nazanin" pitchFamily="2" charset="-78"/>
              </a:rPr>
              <a:t>چرا كه از يك سو امكان تقسيم كار گسترده‌تر و استفاده بيشتر از صرفه‌جويي‌هاي ابعاد توليد فراهم مي‌آيد و از سوي ديگر چارچوبي براي نيازهاي فزاينده </a:t>
            </a:r>
            <a:r>
              <a:rPr lang="fa-IR" sz="2800" b="1" dirty="0" smtClean="0">
                <a:cs typeface="B Nazanin" pitchFamily="2" charset="-78"/>
              </a:rPr>
              <a:t>و محركي </a:t>
            </a:r>
            <a:r>
              <a:rPr lang="fa-IR" sz="2800" b="1" dirty="0">
                <a:cs typeface="B Nazanin" pitchFamily="2" charset="-78"/>
              </a:rPr>
              <a:t>براي پيشرفت‌هاي علمي و تكنولوژيكي مي‌گردد. (نافزيگر، 258</a:t>
            </a:r>
            <a:r>
              <a:rPr lang="fa-IR" sz="2800" b="1" dirty="0" smtClean="0">
                <a:cs typeface="B Nazanin" pitchFamily="2" charset="-78"/>
              </a:rPr>
              <a:t>)		  </a:t>
            </a:r>
            <a:r>
              <a:rPr lang="fa-IR" sz="2800" b="1" dirty="0">
                <a:cs typeface="B Nazanin" pitchFamily="2" charset="-78"/>
              </a:rPr>
              <a:t/>
            </a:r>
            <a:br>
              <a:rPr lang="fa-IR" sz="2800" b="1" dirty="0">
                <a:cs typeface="B Nazanin" pitchFamily="2" charset="-78"/>
              </a:rPr>
            </a:br>
            <a:endParaRPr lang="en-US" sz="2800" b="1" dirty="0">
              <a:cs typeface="B Nazanin" pitchFamily="2" charset="-78"/>
            </a:endParaRPr>
          </a:p>
        </p:txBody>
      </p:sp>
    </p:spTree>
    <p:extLst>
      <p:ext uri="{BB962C8B-B14F-4D97-AF65-F5344CB8AC3E}">
        <p14:creationId xmlns:p14="http://schemas.microsoft.com/office/powerpoint/2010/main" val="36423771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8" descr="2.bmp"/>
          <p:cNvPicPr>
            <a:picLocks noGrp="1" noChangeAspect="1"/>
          </p:cNvPicPr>
          <p:nvPr>
            <p:ph idx="1"/>
          </p:nvPr>
        </p:nvPicPr>
        <p:blipFill>
          <a:blip r:embed="rId2" cstate="print">
            <a:duotone>
              <a:schemeClr val="accent2">
                <a:shade val="45000"/>
                <a:satMod val="135000"/>
              </a:schemeClr>
              <a:prstClr val="white"/>
            </a:duotone>
          </a:blip>
          <a:stretch>
            <a:fillRect/>
          </a:stretch>
        </p:blipFill>
        <p:spPr>
          <a:xfrm>
            <a:off x="500034" y="214290"/>
            <a:ext cx="8358246" cy="107157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3" name="Content Placeholder 2"/>
          <p:cNvSpPr>
            <a:spLocks noGrp="1"/>
          </p:cNvSpPr>
          <p:nvPr>
            <p:ph idx="4294967295"/>
          </p:nvPr>
        </p:nvSpPr>
        <p:spPr>
          <a:xfrm>
            <a:off x="0" y="1600200"/>
            <a:ext cx="8316416" cy="4525963"/>
          </a:xfrm>
        </p:spPr>
        <p:txBody>
          <a:bodyPr>
            <a:normAutofit fontScale="92500"/>
          </a:bodyPr>
          <a:lstStyle/>
          <a:p>
            <a:pPr lvl="1" algn="just" rtl="1"/>
            <a:r>
              <a:rPr lang="fa-IR" sz="1500" b="1" dirty="0" smtClean="0">
                <a:cs typeface="B Nazanin" pitchFamily="2" charset="-78"/>
              </a:rPr>
              <a:t>طبق سه مطالعه ای که تودارو در مورد 12 کشور در حال توسعه انجام داده است، نتایج زیر حاصل شده است: </a:t>
            </a:r>
          </a:p>
          <a:p>
            <a:pPr algn="just" rtl="1"/>
            <a:endParaRPr lang="fa-IR" sz="1900" b="1" dirty="0" smtClean="0">
              <a:cs typeface="B Nazanin" pitchFamily="2" charset="-78"/>
            </a:endParaRPr>
          </a:p>
          <a:p>
            <a:pPr algn="just" rtl="1"/>
            <a:r>
              <a:rPr lang="fa-IR" sz="2800" b="1" dirty="0" smtClean="0">
                <a:cs typeface="B Nazanin" pitchFamily="2" charset="-78"/>
              </a:rPr>
              <a:t>بر طبق مطالعه اول، هیچگونه رابطه خاصی بین مقدار تولید سرانه و نرخ زاد و ولد بدست نیامده است.</a:t>
            </a:r>
          </a:p>
          <a:p>
            <a:pPr algn="just" rtl="1"/>
            <a:endParaRPr lang="fa-IR" sz="2800" b="1" dirty="0" smtClean="0">
              <a:cs typeface="B Nazanin" pitchFamily="2" charset="-78"/>
            </a:endParaRPr>
          </a:p>
          <a:p>
            <a:pPr algn="just" rtl="1"/>
            <a:r>
              <a:rPr lang="fa-IR" sz="2800" b="1" dirty="0" smtClean="0">
                <a:cs typeface="B Nazanin" pitchFamily="2" charset="-78"/>
              </a:rPr>
              <a:t> بر طبق مطالعه دوم، برای تعدادی ازاین کشورها رابطه معکوسی بین نرخ زاد و ولد و نرخ رشد تولید سرانه بدست آمده است.</a:t>
            </a:r>
          </a:p>
          <a:p>
            <a:pPr algn="just" rtl="1"/>
            <a:endParaRPr lang="fa-IR" sz="2800" b="1" dirty="0" smtClean="0">
              <a:cs typeface="B Nazanin" pitchFamily="2" charset="-78"/>
            </a:endParaRPr>
          </a:p>
          <a:p>
            <a:pPr algn="just" rtl="1"/>
            <a:r>
              <a:rPr lang="fa-IR" sz="2800" b="1" dirty="0" smtClean="0">
                <a:cs typeface="B Nazanin" pitchFamily="2" charset="-78"/>
              </a:rPr>
              <a:t> بر طبق مطالعه سوم، برای تمامی این کشورها رابطه مستقیمی بین نرخ زاد و ولد و درجه نسبی نابرابری درآمد بدست آمده است.</a:t>
            </a:r>
            <a:endParaRPr lang="en-US" sz="2800" b="1" dirty="0" smtClean="0">
              <a:cs typeface="B Nazanin" pitchFamily="2" charset="-78"/>
            </a:endParaRPr>
          </a:p>
          <a:p>
            <a:endParaRPr lang="en-US" dirty="0"/>
          </a:p>
        </p:txBody>
      </p:sp>
      <p:sp>
        <p:nvSpPr>
          <p:cNvPr id="5" name="Rectangle 4"/>
          <p:cNvSpPr/>
          <p:nvPr/>
        </p:nvSpPr>
        <p:spPr>
          <a:xfrm>
            <a:off x="5342831" y="428604"/>
            <a:ext cx="3219151" cy="369332"/>
          </a:xfrm>
          <a:prstGeom prst="rect">
            <a:avLst/>
          </a:prstGeom>
        </p:spPr>
        <p:txBody>
          <a:bodyPr wrap="none">
            <a:spAutoFit/>
          </a:bodyPr>
          <a:lstStyle/>
          <a:p>
            <a:r>
              <a:rPr lang="fa-IR" b="1" dirty="0" smtClean="0">
                <a:cs typeface="B Nazanin" pitchFamily="2" charset="-78"/>
              </a:rPr>
              <a:t>رابطه نرخ زاد و ولد با رشد تولید سرانه </a:t>
            </a:r>
            <a:endParaRPr lang="en-US" b="1" dirty="0">
              <a:cs typeface="B Nazanin" pitchFamily="2" charset="-78"/>
            </a:endParaRPr>
          </a:p>
        </p:txBody>
      </p:sp>
    </p:spTree>
    <p:extLst>
      <p:ext uri="{BB962C8B-B14F-4D97-AF65-F5344CB8AC3E}">
        <p14:creationId xmlns:p14="http://schemas.microsoft.com/office/powerpoint/2010/main" val="1160506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600" b="1" dirty="0" smtClean="0">
                <a:cs typeface="B Nazanin" pitchFamily="2" charset="-78"/>
              </a:rPr>
              <a:t>رابطه میزان باروری کل و </a:t>
            </a:r>
            <a:r>
              <a:rPr lang="en-US" sz="3600" b="1" dirty="0" smtClean="0">
                <a:cs typeface="B Nazanin" pitchFamily="2" charset="-78"/>
              </a:rPr>
              <a:t>GDP</a:t>
            </a:r>
            <a:r>
              <a:rPr lang="fa-IR" sz="3600" b="1" dirty="0" smtClean="0">
                <a:cs typeface="B Nazanin" pitchFamily="2" charset="-78"/>
              </a:rPr>
              <a:t> سرانه</a:t>
            </a:r>
            <a:endParaRPr lang="en-US" sz="3600" b="1" dirty="0">
              <a:cs typeface="B Nazanin" pitchFamily="2" charset="-78"/>
            </a:endParaRPr>
          </a:p>
        </p:txBody>
      </p:sp>
      <p:pic>
        <p:nvPicPr>
          <p:cNvPr id="24579" name="Picture 3"/>
          <p:cNvPicPr>
            <a:picLocks noChangeAspect="1" noChangeArrowheads="1"/>
          </p:cNvPicPr>
          <p:nvPr/>
        </p:nvPicPr>
        <p:blipFill>
          <a:blip r:embed="rId2" cstate="print"/>
          <a:srcRect/>
          <a:stretch>
            <a:fillRect/>
          </a:stretch>
        </p:blipFill>
        <p:spPr bwMode="auto">
          <a:xfrm>
            <a:off x="179512" y="1556792"/>
            <a:ext cx="8784975" cy="4286250"/>
          </a:xfrm>
          <a:prstGeom prst="rect">
            <a:avLst/>
          </a:prstGeom>
          <a:noFill/>
          <a:ln w="9525">
            <a:noFill/>
            <a:miter lim="800000"/>
            <a:headEnd/>
            <a:tailEnd/>
          </a:ln>
          <a:effectLst/>
        </p:spPr>
      </p:pic>
    </p:spTree>
    <p:extLst>
      <p:ext uri="{BB962C8B-B14F-4D97-AF65-F5344CB8AC3E}">
        <p14:creationId xmlns:p14="http://schemas.microsoft.com/office/powerpoint/2010/main" val="1191039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148527" y="3429000"/>
            <a:ext cx="8498114" cy="1545351"/>
          </a:xfrm>
        </p:spPr>
        <p:txBody>
          <a:bodyPr>
            <a:normAutofit/>
          </a:bodyPr>
          <a:lstStyle/>
          <a:p>
            <a:pPr marL="114300" indent="0" algn="just" rtl="1">
              <a:buNone/>
            </a:pPr>
            <a:r>
              <a:rPr lang="fa-IR" dirty="0" smtClean="0"/>
              <a:t>توسعه اقتصادی و رشد جمعیت- آیا این رابطه به شکل منحنی  </a:t>
            </a:r>
            <a:r>
              <a:rPr lang="en-US" dirty="0" smtClean="0"/>
              <a:t>U</a:t>
            </a:r>
            <a:r>
              <a:rPr lang="fa-IR" dirty="0" smtClean="0"/>
              <a:t> معکوس است؟</a:t>
            </a:r>
          </a:p>
          <a:p>
            <a:pPr marL="114300" indent="0" algn="just" rtl="1">
              <a:buNone/>
            </a:pPr>
            <a:r>
              <a:rPr lang="fa-IR" dirty="0" smtClean="0"/>
              <a:t>نویسنده : ویتوریو والی، دپارتمان اقتصاد دانشگاه تورینو-ایتالیا </a:t>
            </a:r>
            <a:endParaRPr lang="fa-IR"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55" y="692696"/>
            <a:ext cx="8801100" cy="226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843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01" y="614149"/>
            <a:ext cx="6356811" cy="654612"/>
          </a:xfrm>
        </p:spPr>
        <p:txBody>
          <a:bodyPr>
            <a:normAutofit/>
          </a:bodyPr>
          <a:lstStyle/>
          <a:p>
            <a:pPr algn="ctr"/>
            <a:r>
              <a:rPr lang="fa-IR" dirty="0" smtClean="0">
                <a:solidFill>
                  <a:schemeClr val="tx1"/>
                </a:solidFill>
                <a:cs typeface="B Nazanin" panose="00000400000000000000" pitchFamily="2" charset="-78"/>
              </a:rPr>
              <a:t>تعاریف و مفاهیم مهم: </a:t>
            </a:r>
            <a:endParaRPr lang="en-US" dirty="0">
              <a:solidFill>
                <a:schemeClr val="tx1"/>
              </a:solidFill>
              <a:cs typeface="B Nazanin" panose="00000400000000000000"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54189548"/>
              </p:ext>
            </p:extLst>
          </p:nvPr>
        </p:nvGraphicFramePr>
        <p:xfrm>
          <a:off x="595819" y="4643770"/>
          <a:ext cx="6348413" cy="1226820"/>
        </p:xfrm>
        <a:graphic>
          <a:graphicData uri="http://schemas.openxmlformats.org/drawingml/2006/table">
            <a:tbl>
              <a:tblPr rtl="1" firstRow="1" firstCol="1" bandRow="1">
                <a:tableStyleId>{5C22544A-7EE6-4342-B048-85BDC9FD1C3A}</a:tableStyleId>
              </a:tblPr>
              <a:tblGrid>
                <a:gridCol w="2390832">
                  <a:extLst>
                    <a:ext uri="{9D8B030D-6E8A-4147-A177-3AD203B41FA5}">
                      <a16:colId xmlns:a16="http://schemas.microsoft.com/office/drawing/2014/main" val="20000"/>
                    </a:ext>
                  </a:extLst>
                </a:gridCol>
                <a:gridCol w="3957581">
                  <a:extLst>
                    <a:ext uri="{9D8B030D-6E8A-4147-A177-3AD203B41FA5}">
                      <a16:colId xmlns:a16="http://schemas.microsoft.com/office/drawing/2014/main" val="20001"/>
                    </a:ext>
                  </a:extLst>
                </a:gridCol>
              </a:tblGrid>
              <a:tr h="331495">
                <a:tc>
                  <a:txBody>
                    <a:bodyPr/>
                    <a:lstStyle/>
                    <a:p>
                      <a:pPr marL="0" marR="0" algn="ctr" rtl="1">
                        <a:lnSpc>
                          <a:spcPct val="115000"/>
                        </a:lnSpc>
                        <a:spcBef>
                          <a:spcPts val="0"/>
                        </a:spcBef>
                        <a:spcAft>
                          <a:spcPts val="0"/>
                        </a:spcAft>
                      </a:pPr>
                      <a:r>
                        <a:rPr lang="fa-IR" sz="1400" dirty="0">
                          <a:solidFill>
                            <a:schemeClr val="tx1"/>
                          </a:solidFill>
                          <a:effectLst/>
                        </a:rPr>
                        <a:t>رشد طبیعی جمعیت</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tc>
                  <a:txBody>
                    <a:bodyPr/>
                    <a:lstStyle/>
                    <a:p>
                      <a:pPr marL="0" marR="0" algn="ctr" rtl="0">
                        <a:lnSpc>
                          <a:spcPct val="115000"/>
                        </a:lnSpc>
                        <a:spcBef>
                          <a:spcPts val="0"/>
                        </a:spcBef>
                        <a:spcAft>
                          <a:spcPts val="0"/>
                        </a:spcAft>
                      </a:pPr>
                      <a:r>
                        <a:rPr lang="fa-IR" sz="1400" dirty="0">
                          <a:solidFill>
                            <a:schemeClr val="tx1"/>
                          </a:solidFill>
                          <a:effectLst/>
                        </a:rPr>
                        <a:t>میزان خام مرگ- میزان خام تولد= رشد طبیعی جمعیت</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extLst>
                  <a:ext uri="{0D108BD9-81ED-4DB2-BD59-A6C34878D82A}">
                    <a16:rowId xmlns:a16="http://schemas.microsoft.com/office/drawing/2014/main" val="10000"/>
                  </a:ext>
                </a:extLst>
              </a:tr>
              <a:tr h="380346">
                <a:tc>
                  <a:txBody>
                    <a:bodyPr/>
                    <a:lstStyle/>
                    <a:p>
                      <a:pPr marL="0" marR="0" algn="ctr" rtl="1">
                        <a:lnSpc>
                          <a:spcPct val="115000"/>
                        </a:lnSpc>
                        <a:spcBef>
                          <a:spcPts val="0"/>
                        </a:spcBef>
                        <a:spcAft>
                          <a:spcPts val="0"/>
                        </a:spcAft>
                      </a:pPr>
                      <a:r>
                        <a:rPr lang="fa-IR" sz="1400" dirty="0">
                          <a:solidFill>
                            <a:schemeClr val="tx1"/>
                          </a:solidFill>
                          <a:effectLst/>
                        </a:rPr>
                        <a:t>رشد مطلق جمعیت</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tc>
                  <a:txBody>
                    <a:bodyPr/>
                    <a:lstStyle/>
                    <a:p>
                      <a:pPr marL="0" marR="0" algn="ctr" rtl="0">
                        <a:lnSpc>
                          <a:spcPct val="115000"/>
                        </a:lnSpc>
                        <a:spcBef>
                          <a:spcPts val="0"/>
                        </a:spcBef>
                        <a:spcAft>
                          <a:spcPts val="0"/>
                        </a:spcAft>
                      </a:pPr>
                      <a:r>
                        <a:rPr lang="fa-IR" sz="1400" b="1" dirty="0">
                          <a:solidFill>
                            <a:schemeClr val="tx1"/>
                          </a:solidFill>
                          <a:effectLst/>
                        </a:rPr>
                        <a:t>(میزان مهاجرت به خارج -میزان مهاجرت به داخل)+(میزان خام مرگ- میزان خام تولد)= رشد مطلق جمعیت</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811077330"/>
                  </p:ext>
                </p:extLst>
              </p:nvPr>
            </p:nvGraphicFramePr>
            <p:xfrm>
              <a:off x="622029" y="1833009"/>
              <a:ext cx="6348413" cy="607568"/>
            </p:xfrm>
            <a:graphic>
              <a:graphicData uri="http://schemas.openxmlformats.org/drawingml/2006/table">
                <a:tbl>
                  <a:tblPr rtl="1" firstRow="1" firstCol="1" bandRow="1">
                    <a:tableStyleId>{5C22544A-7EE6-4342-B048-85BDC9FD1C3A}</a:tableStyleId>
                  </a:tblPr>
                  <a:tblGrid>
                    <a:gridCol w="2390832">
                      <a:extLst>
                        <a:ext uri="{9D8B030D-6E8A-4147-A177-3AD203B41FA5}">
                          <a16:colId xmlns:a16="http://schemas.microsoft.com/office/drawing/2014/main" val="20000"/>
                        </a:ext>
                      </a:extLst>
                    </a:gridCol>
                    <a:gridCol w="3957581">
                      <a:extLst>
                        <a:ext uri="{9D8B030D-6E8A-4147-A177-3AD203B41FA5}">
                          <a16:colId xmlns:a16="http://schemas.microsoft.com/office/drawing/2014/main" val="20001"/>
                        </a:ext>
                      </a:extLst>
                    </a:gridCol>
                  </a:tblGrid>
                  <a:tr h="591849">
                    <a:tc>
                      <a:txBody>
                        <a:bodyPr/>
                        <a:lstStyle/>
                        <a:p>
                          <a:pPr marL="0" marR="0" algn="ctr" rtl="1">
                            <a:lnSpc>
                              <a:spcPct val="115000"/>
                            </a:lnSpc>
                            <a:spcBef>
                              <a:spcPts val="0"/>
                            </a:spcBef>
                            <a:spcAft>
                              <a:spcPts val="0"/>
                            </a:spcAft>
                          </a:pPr>
                          <a:r>
                            <a:rPr lang="fa-IR" sz="1400" dirty="0">
                              <a:solidFill>
                                <a:schemeClr val="tx1"/>
                              </a:solidFill>
                              <a:effectLst/>
                            </a:rPr>
                            <a:t>میزان تولد خام</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tc>
                      <a:txBody>
                        <a:bodyPr/>
                        <a:lstStyle/>
                        <a:p>
                          <a:pPr marL="0" marR="0" algn="ctr" rtl="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smtClean="0">
                                        <a:solidFill>
                                          <a:schemeClr val="tx1"/>
                                        </a:solidFill>
                                        <a:effectLst/>
                                        <a:latin typeface="Cambria Math" panose="02040503050406030204" pitchFamily="18" charset="0"/>
                                      </a:rPr>
                                    </m:ctrlPr>
                                  </m:fPr>
                                  <m:num>
                                    <m:r>
                                      <m:rPr>
                                        <m:nor/>
                                      </m:rPr>
                                      <a:rPr lang="fa-IR" sz="1400">
                                        <a:solidFill>
                                          <a:schemeClr val="tx1"/>
                                        </a:solidFill>
                                        <a:effectLst/>
                                      </a:rPr>
                                      <m:t>تعداد موالید زنده یکسال</m:t>
                                    </m:r>
                                  </m:num>
                                  <m:den>
                                    <m:r>
                                      <m:rPr>
                                        <m:nor/>
                                      </m:rPr>
                                      <a:rPr lang="fa-IR" sz="1400">
                                        <a:solidFill>
                                          <a:schemeClr val="tx1"/>
                                        </a:solidFill>
                                        <a:effectLst/>
                                      </a:rPr>
                                      <m:t> جمعیت </m:t>
                                    </m:r>
                                    <m:r>
                                      <m:rPr>
                                        <m:nor/>
                                      </m:rPr>
                                      <a:rPr lang="fa-IR" sz="1400" b="1" i="0" smtClean="0">
                                        <a:solidFill>
                                          <a:schemeClr val="tx1"/>
                                        </a:solidFill>
                                        <a:effectLst/>
                                      </a:rPr>
                                      <m:t>میانه </m:t>
                                    </m:r>
                                    <m:r>
                                      <m:rPr>
                                        <m:nor/>
                                      </m:rPr>
                                      <a:rPr lang="fa-IR" sz="1400">
                                        <a:solidFill>
                                          <a:schemeClr val="tx1"/>
                                        </a:solidFill>
                                        <a:effectLst/>
                                      </a:rPr>
                                      <m:t>همان سال</m:t>
                                    </m:r>
                                  </m:den>
                                </m:f>
                                <m:r>
                                  <a:rPr lang="en-US" sz="1400">
                                    <a:solidFill>
                                      <a:schemeClr val="tx1"/>
                                    </a:solidFill>
                                    <a:effectLst/>
                                    <a:latin typeface="Cambria Math" panose="02040503050406030204" pitchFamily="18" charset="0"/>
                                  </a:rPr>
                                  <m:t>×</m:t>
                                </m:r>
                                <m:r>
                                  <m:rPr>
                                    <m:nor/>
                                  </m:rPr>
                                  <a:rPr lang="fa-IR" sz="1400">
                                    <a:solidFill>
                                      <a:schemeClr val="tx1"/>
                                    </a:solidFill>
                                    <a:effectLst/>
                                  </a:rPr>
                                  <m:t>1000</m:t>
                                </m:r>
                              </m:oMath>
                            </m:oMathPara>
                          </a14:m>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extLst>
                      <a:ext uri="{0D108BD9-81ED-4DB2-BD59-A6C34878D82A}">
                        <a16:rowId xmlns:a16="http://schemas.microsoft.com/office/drawing/2014/main" val="1000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811077330"/>
                  </p:ext>
                </p:extLst>
              </p:nvPr>
            </p:nvGraphicFramePr>
            <p:xfrm>
              <a:off x="622029" y="1833009"/>
              <a:ext cx="6348413" cy="607568"/>
            </p:xfrm>
            <a:graphic>
              <a:graphicData uri="http://schemas.openxmlformats.org/drawingml/2006/table">
                <a:tbl>
                  <a:tblPr rtl="1" firstRow="1" firstCol="1" bandRow="1">
                    <a:tableStyleId>{5C22544A-7EE6-4342-B048-85BDC9FD1C3A}</a:tableStyleId>
                  </a:tblPr>
                  <a:tblGrid>
                    <a:gridCol w="2390832"/>
                    <a:gridCol w="3957581"/>
                  </a:tblGrid>
                  <a:tr h="607568">
                    <a:tc>
                      <a:txBody>
                        <a:bodyPr/>
                        <a:lstStyle/>
                        <a:p>
                          <a:pPr marL="0" marR="0" algn="ctr" rtl="1">
                            <a:lnSpc>
                              <a:spcPct val="115000"/>
                            </a:lnSpc>
                            <a:spcBef>
                              <a:spcPts val="0"/>
                            </a:spcBef>
                            <a:spcAft>
                              <a:spcPts val="0"/>
                            </a:spcAft>
                          </a:pPr>
                          <a:r>
                            <a:rPr lang="fa-IR" sz="1400" dirty="0">
                              <a:solidFill>
                                <a:schemeClr val="tx1"/>
                              </a:solidFill>
                              <a:effectLst/>
                            </a:rPr>
                            <a:t>میزان تولد خام</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tc>
                      <a:txBody>
                        <a:bodyPr/>
                        <a:lstStyle/>
                        <a:p>
                          <a:endParaRPr lang="en-US"/>
                        </a:p>
                      </a:txBody>
                      <a:tcPr marL="62810" marR="62810" marT="0" marB="0" anchor="ctr">
                        <a:blipFill rotWithShape="0">
                          <a:blip r:embed="rId2"/>
                          <a:stretch>
                            <a:fillRect l="-60615" t="-990" r="-615" b="-3960"/>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892905209"/>
                  </p:ext>
                </p:extLst>
              </p:nvPr>
            </p:nvGraphicFramePr>
            <p:xfrm>
              <a:off x="595821" y="3943197"/>
              <a:ext cx="6348413" cy="607568"/>
            </p:xfrm>
            <a:graphic>
              <a:graphicData uri="http://schemas.openxmlformats.org/drawingml/2006/table">
                <a:tbl>
                  <a:tblPr rtl="1" firstRow="1" firstCol="1" bandRow="1">
                    <a:tableStyleId>{5C22544A-7EE6-4342-B048-85BDC9FD1C3A}</a:tableStyleId>
                  </a:tblPr>
                  <a:tblGrid>
                    <a:gridCol w="2390832">
                      <a:extLst>
                        <a:ext uri="{9D8B030D-6E8A-4147-A177-3AD203B41FA5}">
                          <a16:colId xmlns:a16="http://schemas.microsoft.com/office/drawing/2014/main" val="20000"/>
                        </a:ext>
                      </a:extLst>
                    </a:gridCol>
                    <a:gridCol w="3957581">
                      <a:extLst>
                        <a:ext uri="{9D8B030D-6E8A-4147-A177-3AD203B41FA5}">
                          <a16:colId xmlns:a16="http://schemas.microsoft.com/office/drawing/2014/main" val="20001"/>
                        </a:ext>
                      </a:extLst>
                    </a:gridCol>
                  </a:tblGrid>
                  <a:tr h="39377">
                    <a:tc>
                      <a:txBody>
                        <a:bodyPr/>
                        <a:lstStyle/>
                        <a:p>
                          <a:pPr marL="0" marR="0" algn="ctr" rtl="1">
                            <a:lnSpc>
                              <a:spcPct val="115000"/>
                            </a:lnSpc>
                            <a:spcBef>
                              <a:spcPts val="0"/>
                            </a:spcBef>
                            <a:spcAft>
                              <a:spcPts val="0"/>
                            </a:spcAft>
                          </a:pPr>
                          <a:r>
                            <a:rPr lang="fa-IR" sz="1400" dirty="0">
                              <a:solidFill>
                                <a:schemeClr val="tx1"/>
                              </a:solidFill>
                              <a:effectLst/>
                            </a:rPr>
                            <a:t>میزان مرگ خام</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tc>
                      <a:txBody>
                        <a:bodyPr/>
                        <a:lstStyle/>
                        <a:p>
                          <a:pPr marL="0" marR="0" algn="l" rtl="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smtClean="0">
                                        <a:solidFill>
                                          <a:schemeClr val="tx1"/>
                                        </a:solidFill>
                                        <a:effectLst/>
                                        <a:latin typeface="Cambria Math" panose="02040503050406030204" pitchFamily="18" charset="0"/>
                                      </a:rPr>
                                    </m:ctrlPr>
                                  </m:fPr>
                                  <m:num>
                                    <m:r>
                                      <m:rPr>
                                        <m:nor/>
                                      </m:rPr>
                                      <a:rPr lang="fa-IR" sz="1400">
                                        <a:solidFill>
                                          <a:schemeClr val="tx1"/>
                                        </a:solidFill>
                                        <a:effectLst/>
                                      </a:rPr>
                                      <m:t>تعداد مرگ در یکسال</m:t>
                                    </m:r>
                                  </m:num>
                                  <m:den>
                                    <m:r>
                                      <m:rPr>
                                        <m:nor/>
                                      </m:rPr>
                                      <a:rPr lang="fa-IR" sz="1400">
                                        <a:solidFill>
                                          <a:schemeClr val="tx1"/>
                                        </a:solidFill>
                                        <a:effectLst/>
                                      </a:rPr>
                                      <m:t> جمعیت </m:t>
                                    </m:r>
                                    <m:r>
                                      <m:rPr>
                                        <m:nor/>
                                      </m:rPr>
                                      <a:rPr lang="fa-IR" sz="1400" b="1" i="0" smtClean="0">
                                        <a:solidFill>
                                          <a:schemeClr val="tx1"/>
                                        </a:solidFill>
                                        <a:effectLst/>
                                      </a:rPr>
                                      <m:t>میانه </m:t>
                                    </m:r>
                                    <m:r>
                                      <m:rPr>
                                        <m:nor/>
                                      </m:rPr>
                                      <a:rPr lang="fa-IR" sz="1400">
                                        <a:solidFill>
                                          <a:schemeClr val="tx1"/>
                                        </a:solidFill>
                                        <a:effectLst/>
                                      </a:rPr>
                                      <m:t>همان سال</m:t>
                                    </m:r>
                                  </m:den>
                                </m:f>
                                <m:r>
                                  <a:rPr lang="en-US" sz="1400">
                                    <a:solidFill>
                                      <a:schemeClr val="tx1"/>
                                    </a:solidFill>
                                    <a:effectLst/>
                                    <a:latin typeface="Cambria Math" panose="02040503050406030204" pitchFamily="18" charset="0"/>
                                  </a:rPr>
                                  <m:t>×</m:t>
                                </m:r>
                                <m:r>
                                  <m:rPr>
                                    <m:nor/>
                                  </m:rPr>
                                  <a:rPr lang="fa-IR" sz="1400">
                                    <a:solidFill>
                                      <a:schemeClr val="tx1"/>
                                    </a:solidFill>
                                    <a:effectLst/>
                                  </a:rPr>
                                  <m:t>1000</m:t>
                                </m:r>
                              </m:oMath>
                            </m:oMathPara>
                          </a14:m>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extLst>
                      <a:ext uri="{0D108BD9-81ED-4DB2-BD59-A6C34878D82A}">
                        <a16:rowId xmlns:a16="http://schemas.microsoft.com/office/drawing/2014/main" val="1000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892905209"/>
                  </p:ext>
                </p:extLst>
              </p:nvPr>
            </p:nvGraphicFramePr>
            <p:xfrm>
              <a:off x="595821" y="3943197"/>
              <a:ext cx="6348413" cy="607568"/>
            </p:xfrm>
            <a:graphic>
              <a:graphicData uri="http://schemas.openxmlformats.org/drawingml/2006/table">
                <a:tbl>
                  <a:tblPr rtl="1" firstRow="1" firstCol="1" bandRow="1">
                    <a:tableStyleId>{5C22544A-7EE6-4342-B048-85BDC9FD1C3A}</a:tableStyleId>
                  </a:tblPr>
                  <a:tblGrid>
                    <a:gridCol w="2390832"/>
                    <a:gridCol w="3957581"/>
                  </a:tblGrid>
                  <a:tr h="607568">
                    <a:tc>
                      <a:txBody>
                        <a:bodyPr/>
                        <a:lstStyle/>
                        <a:p>
                          <a:pPr marL="0" marR="0" algn="ctr" rtl="1">
                            <a:lnSpc>
                              <a:spcPct val="115000"/>
                            </a:lnSpc>
                            <a:spcBef>
                              <a:spcPts val="0"/>
                            </a:spcBef>
                            <a:spcAft>
                              <a:spcPts val="0"/>
                            </a:spcAft>
                          </a:pPr>
                          <a:r>
                            <a:rPr lang="fa-IR" sz="1400" dirty="0">
                              <a:solidFill>
                                <a:schemeClr val="tx1"/>
                              </a:solidFill>
                              <a:effectLst/>
                            </a:rPr>
                            <a:t>میزان مرگ خام</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tc>
                      <a:txBody>
                        <a:bodyPr/>
                        <a:lstStyle/>
                        <a:p>
                          <a:endParaRPr lang="en-US"/>
                        </a:p>
                      </a:txBody>
                      <a:tcPr marL="62810" marR="62810" marT="0" marB="0" anchor="ctr">
                        <a:blipFill rotWithShape="0">
                          <a:blip r:embed="rId3"/>
                          <a:stretch>
                            <a:fillRect l="-60615" t="-990" r="-615" b="-3960"/>
                          </a:stretch>
                        </a:blipFill>
                      </a:tcPr>
                    </a:tc>
                  </a:tr>
                </a:tbl>
              </a:graphicData>
            </a:graphic>
          </p:graphicFrame>
        </mc:Fallback>
      </mc:AlternateContent>
      <p:sp>
        <p:nvSpPr>
          <p:cNvPr id="3" name="Rectangle 2"/>
          <p:cNvSpPr/>
          <p:nvPr/>
        </p:nvSpPr>
        <p:spPr>
          <a:xfrm>
            <a:off x="622029" y="2451853"/>
            <a:ext cx="6322205" cy="1477328"/>
          </a:xfrm>
          <a:prstGeom prst="rect">
            <a:avLst/>
          </a:prstGeom>
        </p:spPr>
        <p:txBody>
          <a:bodyPr wrap="square">
            <a:spAutoFit/>
          </a:bodyPr>
          <a:lstStyle/>
          <a:p>
            <a:r>
              <a:rPr lang="fa-IR" b="1" dirty="0">
                <a:cs typeface="B Nazanin" panose="00000400000000000000" pitchFamily="2" charset="-78"/>
              </a:rPr>
              <a:t>نرخ زاد و ولد به تنهایی امکان درک ساختار جمعیت را فراهم نمی </a:t>
            </a:r>
            <a:r>
              <a:rPr lang="fa-IR" b="1" dirty="0" smtClean="0">
                <a:cs typeface="B Nazanin" panose="00000400000000000000" pitchFamily="2" charset="-78"/>
              </a:rPr>
              <a:t>کند، </a:t>
            </a:r>
            <a:r>
              <a:rPr lang="fa-IR" b="1" dirty="0">
                <a:cs typeface="B Nazanin" panose="00000400000000000000" pitchFamily="2" charset="-78"/>
              </a:rPr>
              <a:t>زیرا متغیرهایی مانند سن و جنس را که برای درک واقعی پیش بینی های جمعیتی ضروری </a:t>
            </a:r>
            <a:r>
              <a:rPr lang="fa-IR" b="1" dirty="0" smtClean="0">
                <a:cs typeface="B Nazanin" panose="00000400000000000000" pitchFamily="2" charset="-78"/>
              </a:rPr>
              <a:t>است، </a:t>
            </a:r>
            <a:r>
              <a:rPr lang="fa-IR" b="1" dirty="0">
                <a:cs typeface="B Nazanin" panose="00000400000000000000" pitchFamily="2" charset="-78"/>
              </a:rPr>
              <a:t>تفکیک نمی کند. به همین </a:t>
            </a:r>
            <a:r>
              <a:rPr lang="fa-IR" b="1" dirty="0" smtClean="0">
                <a:cs typeface="B Nazanin" panose="00000400000000000000" pitchFamily="2" charset="-78"/>
              </a:rPr>
              <a:t>دلیل، </a:t>
            </a:r>
            <a:r>
              <a:rPr lang="fa-IR" b="1" dirty="0">
                <a:cs typeface="B Nazanin" panose="00000400000000000000" pitchFamily="2" charset="-78"/>
              </a:rPr>
              <a:t>هر تحلیل مقایسه ای نیاز دارد که اطلاعات مربوط به میزان زاد و ولد با سایر شاخص ها تکمیل شود.</a:t>
            </a:r>
          </a:p>
          <a:p>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1909482448"/>
              </p:ext>
            </p:extLst>
          </p:nvPr>
        </p:nvGraphicFramePr>
        <p:xfrm>
          <a:off x="622029" y="5963595"/>
          <a:ext cx="6348413" cy="736092"/>
        </p:xfrm>
        <a:graphic>
          <a:graphicData uri="http://schemas.openxmlformats.org/drawingml/2006/table">
            <a:tbl>
              <a:tblPr rtl="1" firstRow="1" firstCol="1" bandRow="1">
                <a:tableStyleId>{5C22544A-7EE6-4342-B048-85BDC9FD1C3A}</a:tableStyleId>
              </a:tblPr>
              <a:tblGrid>
                <a:gridCol w="2390832">
                  <a:extLst>
                    <a:ext uri="{9D8B030D-6E8A-4147-A177-3AD203B41FA5}">
                      <a16:colId xmlns:a16="http://schemas.microsoft.com/office/drawing/2014/main" val="20000"/>
                    </a:ext>
                  </a:extLst>
                </a:gridCol>
                <a:gridCol w="3957581">
                  <a:extLst>
                    <a:ext uri="{9D8B030D-6E8A-4147-A177-3AD203B41FA5}">
                      <a16:colId xmlns:a16="http://schemas.microsoft.com/office/drawing/2014/main" val="20001"/>
                    </a:ext>
                  </a:extLst>
                </a:gridCol>
              </a:tblGrid>
              <a:tr h="39377">
                <a:tc>
                  <a:txBody>
                    <a:bodyPr/>
                    <a:lstStyle/>
                    <a:p>
                      <a:pPr marL="0" marR="0" algn="ctr" rtl="1">
                        <a:lnSpc>
                          <a:spcPct val="115000"/>
                        </a:lnSpc>
                        <a:spcBef>
                          <a:spcPts val="0"/>
                        </a:spcBef>
                        <a:spcAft>
                          <a:spcPts val="0"/>
                        </a:spcAft>
                      </a:pPr>
                      <a:r>
                        <a:rPr lang="fa-IR" sz="1400" dirty="0" smtClean="0">
                          <a:solidFill>
                            <a:schemeClr val="tx1"/>
                          </a:solidFill>
                          <a:effectLst/>
                        </a:rPr>
                        <a:t>نرخ باروری کل </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2810" marR="62810" marT="0" marB="0" anchor="ctr"/>
                </a:tc>
                <a:tc>
                  <a:txBody>
                    <a:bodyPr/>
                    <a:lstStyle/>
                    <a:p>
                      <a:pPr marL="0" marR="0" lvl="0" indent="0" algn="r" defTabSz="457200" rtl="0" eaLnBrk="1" fontAlgn="auto" latinLnBrk="0" hangingPunct="1">
                        <a:lnSpc>
                          <a:spcPct val="115000"/>
                        </a:lnSpc>
                        <a:spcBef>
                          <a:spcPts val="0"/>
                        </a:spcBef>
                        <a:spcAft>
                          <a:spcPts val="0"/>
                        </a:spcAft>
                        <a:buClrTx/>
                        <a:buSzTx/>
                        <a:buFontTx/>
                        <a:buNone/>
                        <a:tabLst/>
                        <a:defRPr/>
                      </a:pPr>
                      <a:r>
                        <a:rPr lang="fa-IR" sz="1400" b="1" kern="1200" dirty="0" smtClean="0">
                          <a:solidFill>
                            <a:schemeClr val="tx1"/>
                          </a:solidFill>
                          <a:effectLst/>
                          <a:latin typeface="+mn-lt"/>
                          <a:ea typeface="+mn-ea"/>
                          <a:cs typeface="+mn-cs"/>
                        </a:rPr>
                        <a:t>این شاخص که بیانگر متوسط تعداد فرزندان برای زنان در سن باروری است،</a:t>
                      </a:r>
                      <a:endParaRPr lang="en-US" sz="1400" b="1" kern="1200" dirty="0" smtClean="0">
                        <a:solidFill>
                          <a:schemeClr val="tx1"/>
                        </a:solidFill>
                        <a:effectLst/>
                        <a:latin typeface="+mn-lt"/>
                        <a:ea typeface="+mn-ea"/>
                        <a:cs typeface="+mn-cs"/>
                      </a:endParaRPr>
                    </a:p>
                    <a:p>
                      <a:pPr marL="0" marR="0" algn="l" rtl="0">
                        <a:lnSpc>
                          <a:spcPct val="115000"/>
                        </a:lnSpc>
                        <a:spcBef>
                          <a:spcPts val="0"/>
                        </a:spcBef>
                        <a:spcAft>
                          <a:spcPts val="0"/>
                        </a:spcAft>
                      </a:pPr>
                      <a:endParaRPr lang="en-US" sz="1400" b="1" kern="1200" dirty="0">
                        <a:solidFill>
                          <a:schemeClr val="tx1"/>
                        </a:solidFill>
                        <a:effectLst/>
                        <a:latin typeface="+mn-lt"/>
                        <a:ea typeface="+mn-ea"/>
                        <a:cs typeface="+mn-cs"/>
                      </a:endParaRPr>
                    </a:p>
                  </a:txBody>
                  <a:tcPr marL="62810" marR="6281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92833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79512" y="1719071"/>
            <a:ext cx="8507288" cy="4407408"/>
          </a:xfrm>
        </p:spPr>
        <p:txBody>
          <a:bodyPr>
            <a:normAutofit/>
          </a:bodyPr>
          <a:lstStyle/>
          <a:p>
            <a:r>
              <a:rPr lang="en-US" dirty="0" smtClean="0">
                <a:solidFill>
                  <a:srgbClr val="000000"/>
                </a:solidFill>
                <a:latin typeface="Garamond"/>
              </a:rPr>
              <a:t> </a:t>
            </a:r>
            <a:endParaRPr lang="fa-IR" dirty="0">
              <a:solidFill>
                <a:srgbClr val="000000"/>
              </a:solidFill>
              <a:latin typeface="Garamond"/>
            </a:endParaRPr>
          </a:p>
          <a:p>
            <a:pPr algn="r" rtl="1"/>
            <a:r>
              <a:rPr lang="fa-IR" sz="3200" dirty="0"/>
              <a:t>هدف از این مقاله این است که به واکاوی مجدد رابطه بین رشد جمعیت و توسعه اقتصادی با استفاده از داده های کشور های </a:t>
            </a:r>
            <a:r>
              <a:rPr lang="fa-IR" sz="3200" dirty="0" smtClean="0"/>
              <a:t>مختلف در </a:t>
            </a:r>
            <a:r>
              <a:rPr lang="fa-IR" sz="3200" dirty="0"/>
              <a:t>دوره 1980-2010 </a:t>
            </a:r>
            <a:r>
              <a:rPr lang="fa-IR" sz="3200" dirty="0" smtClean="0"/>
              <a:t>بپردازد</a:t>
            </a:r>
            <a:r>
              <a:rPr lang="fa-IR" sz="3200" dirty="0"/>
              <a:t>. به نظر می رسد این رابطه نشاندهنده منحنی U معکوس می باشد.</a:t>
            </a:r>
          </a:p>
          <a:p>
            <a:endParaRPr lang="en-US" dirty="0"/>
          </a:p>
        </p:txBody>
      </p:sp>
      <p:sp>
        <p:nvSpPr>
          <p:cNvPr id="3" name="Rectangle 2"/>
          <p:cNvSpPr/>
          <p:nvPr/>
        </p:nvSpPr>
        <p:spPr>
          <a:xfrm>
            <a:off x="369106" y="620688"/>
            <a:ext cx="8128099" cy="923330"/>
          </a:xfrm>
          <a:prstGeom prst="rect">
            <a:avLst/>
          </a:prstGeom>
        </p:spPr>
        <p:txBody>
          <a:bodyPr wrap="square">
            <a:spAutoFit/>
          </a:bodyPr>
          <a:lstStyle/>
          <a:p>
            <a:pPr algn="justLow" rtl="0"/>
            <a:r>
              <a:rPr lang="en-US" dirty="0">
                <a:solidFill>
                  <a:srgbClr val="000000"/>
                </a:solidFill>
                <a:latin typeface="Garamond"/>
              </a:rPr>
              <a:t>The aim of this paper is to revisit the relation between population growth and economic development starting from the observation that in the period 1980-2010, using cross-country data, the relation seems to exhibit an inverted-U shaped form</a:t>
            </a:r>
            <a:endParaRPr lang="en-US" dirty="0"/>
          </a:p>
        </p:txBody>
      </p:sp>
    </p:spTree>
    <p:extLst>
      <p:ext uri="{BB962C8B-B14F-4D97-AF65-F5344CB8AC3E}">
        <p14:creationId xmlns:p14="http://schemas.microsoft.com/office/powerpoint/2010/main" val="65347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1916832"/>
            <a:ext cx="8064896" cy="4093428"/>
          </a:xfrm>
          <a:prstGeom prst="rect">
            <a:avLst/>
          </a:prstGeom>
        </p:spPr>
        <p:txBody>
          <a:bodyPr wrap="square">
            <a:spAutoFit/>
          </a:bodyPr>
          <a:lstStyle/>
          <a:p>
            <a:pPr algn="just" rtl="0"/>
            <a:r>
              <a:rPr lang="en-US" sz="2000" b="1" dirty="0"/>
              <a:t>As graph 1 and table 1 and 2 show, there has been in the long run a sharp acceleration of the rate of growth of world population and then a gradual decline, at first in industrialized countries and more recently in several emerging and developing </a:t>
            </a:r>
            <a:r>
              <a:rPr lang="en-US" sz="2000" b="1" dirty="0" smtClean="0"/>
              <a:t>countries</a:t>
            </a:r>
            <a:r>
              <a:rPr lang="en-US" sz="2000" b="1" dirty="0"/>
              <a:t>. </a:t>
            </a:r>
            <a:endParaRPr lang="fa-IR" sz="2000" b="1" dirty="0" smtClean="0"/>
          </a:p>
          <a:p>
            <a:pPr algn="just" rtl="0"/>
            <a:endParaRPr lang="en-US" sz="2000" b="1" dirty="0" smtClean="0"/>
          </a:p>
          <a:p>
            <a:pPr algn="just"/>
            <a:r>
              <a:rPr lang="fa-IR" sz="2000" b="1" dirty="0" smtClean="0"/>
              <a:t>همانطور که شکل 1 و جدول 1و  2 نشان می دهد، در بلند مدت ما شاهد افزایش سریع رشد جمعیت جهان و سپس از سال 1972 شاهد کاهش تدریجی و مداوم آن در مرحله اول در کشورهای صنعتی و در مرحله بعد در سالهای </a:t>
            </a:r>
            <a:r>
              <a:rPr lang="fa-IR" sz="2000" b="1" dirty="0"/>
              <a:t>اخیر </a:t>
            </a:r>
            <a:r>
              <a:rPr lang="fa-IR" sz="2000" b="1" dirty="0" smtClean="0"/>
              <a:t>در </a:t>
            </a:r>
            <a:r>
              <a:rPr lang="fa-IR" sz="2000" b="1" dirty="0"/>
              <a:t>کشور </a:t>
            </a:r>
            <a:r>
              <a:rPr lang="fa-IR" sz="2000" b="1" dirty="0" smtClean="0"/>
              <a:t>های در </a:t>
            </a:r>
            <a:r>
              <a:rPr lang="fa-IR" sz="2000" b="1" dirty="0"/>
              <a:t>حال ظهور و در حال </a:t>
            </a:r>
            <a:r>
              <a:rPr lang="fa-IR" sz="2000" b="1" dirty="0" smtClean="0"/>
              <a:t>توسعه می باشیم. </a:t>
            </a:r>
            <a:r>
              <a:rPr lang="fa-IR" sz="2000" b="1" dirty="0"/>
              <a:t>اما در همین اثنا ما همچنین بر خلاف نظریه مالتوس </a:t>
            </a:r>
            <a:r>
              <a:rPr lang="fa-IR" sz="2000" b="1" dirty="0" smtClean="0"/>
              <a:t>شاهد یک </a:t>
            </a:r>
            <a:r>
              <a:rPr lang="fa-IR" sz="2000" b="1" dirty="0"/>
              <a:t>شتاب اساسی </a:t>
            </a:r>
            <a:r>
              <a:rPr lang="fa-IR" sz="2000" b="1" dirty="0" smtClean="0"/>
              <a:t>در رشد </a:t>
            </a:r>
            <a:r>
              <a:rPr lang="fa-IR" sz="2000" b="1" dirty="0"/>
              <a:t>اقتصادی </a:t>
            </a:r>
            <a:r>
              <a:rPr lang="fa-IR" sz="2000" b="1" dirty="0" smtClean="0"/>
              <a:t>نیز بوده ایم.</a:t>
            </a:r>
            <a:endParaRPr lang="en-US" sz="2000" b="1" dirty="0" smtClean="0"/>
          </a:p>
          <a:p>
            <a:pPr algn="just" rtl="0"/>
            <a:endParaRPr lang="fa-IR" sz="2000" b="1" dirty="0"/>
          </a:p>
        </p:txBody>
      </p:sp>
    </p:spTree>
    <p:extLst>
      <p:ext uri="{BB962C8B-B14F-4D97-AF65-F5344CB8AC3E}">
        <p14:creationId xmlns:p14="http://schemas.microsoft.com/office/powerpoint/2010/main" val="26135330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7200800" cy="1080120"/>
          </a:xfrm>
        </p:spPr>
        <p:txBody>
          <a:bodyPr>
            <a:normAutofit/>
          </a:bodyPr>
          <a:lstStyle/>
          <a:p>
            <a:pPr algn="ctr" rtl="1"/>
            <a:r>
              <a:rPr lang="fa-IR" sz="2400" dirty="0" smtClean="0"/>
              <a:t>جدول شماره 1: متوسط نرخ رشد سالانه جمعیت بر حسب مناطق و کشور های اصلی-</a:t>
            </a:r>
            <a:r>
              <a:rPr lang="fa-IR" sz="2400" dirty="0"/>
              <a:t>2030- </a:t>
            </a:r>
            <a:r>
              <a:rPr lang="fa-IR" sz="2400" dirty="0" smtClean="0"/>
              <a:t>1913</a:t>
            </a:r>
            <a:endParaRPr lang="fa-IR" sz="24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275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368"/>
            <a:ext cx="7380312" cy="1320800"/>
          </a:xfrm>
        </p:spPr>
        <p:txBody>
          <a:bodyPr>
            <a:normAutofit/>
          </a:bodyPr>
          <a:lstStyle/>
          <a:p>
            <a:pPr algn="ctr" rtl="1"/>
            <a:r>
              <a:rPr lang="fa-IR" sz="2400" dirty="0"/>
              <a:t>جدول شماره </a:t>
            </a:r>
            <a:r>
              <a:rPr lang="fa-IR" sz="2400" dirty="0" smtClean="0"/>
              <a:t>2: نرخ </a:t>
            </a:r>
            <a:r>
              <a:rPr lang="fa-IR" sz="2400" dirty="0"/>
              <a:t>رشد </a:t>
            </a:r>
            <a:r>
              <a:rPr lang="fa-IR" sz="2400" dirty="0" smtClean="0"/>
              <a:t>تولید ناخالص داخلی سرانه بر </a:t>
            </a:r>
            <a:r>
              <a:rPr lang="fa-IR" sz="2400" dirty="0"/>
              <a:t>حسب مناطق و </a:t>
            </a:r>
            <a:r>
              <a:rPr lang="fa-IR" sz="2400" dirty="0" smtClean="0"/>
              <a:t>کشورهای اصلی- 2030- 1950</a:t>
            </a:r>
            <a:endParaRPr lang="fa-IR" sz="24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9036496"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6890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2342"/>
            <a:ext cx="9036496" cy="578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395536" y="0"/>
            <a:ext cx="7019010" cy="1039427"/>
          </a:xfrm>
        </p:spPr>
        <p:txBody>
          <a:bodyPr>
            <a:normAutofit/>
          </a:bodyPr>
          <a:lstStyle/>
          <a:p>
            <a:pPr algn="ctr" rtl="1"/>
            <a:r>
              <a:rPr lang="fa-IR" sz="2400" dirty="0" smtClean="0"/>
              <a:t>شکل </a:t>
            </a:r>
            <a:r>
              <a:rPr lang="fa-IR" sz="2400" dirty="0"/>
              <a:t>شماره 1: </a:t>
            </a:r>
            <a:r>
              <a:rPr lang="fa-IR" sz="2400" dirty="0" smtClean="0"/>
              <a:t>نرخ </a:t>
            </a:r>
            <a:r>
              <a:rPr lang="fa-IR" sz="2400" dirty="0"/>
              <a:t>رشد سالانه </a:t>
            </a:r>
            <a:r>
              <a:rPr lang="fa-IR" sz="2400" dirty="0" smtClean="0"/>
              <a:t>جمعیت جهان و تولید </a:t>
            </a:r>
            <a:r>
              <a:rPr lang="fa-IR" sz="2400" dirty="0"/>
              <a:t>ناخالص داخلی سرانه جهان </a:t>
            </a:r>
            <a:r>
              <a:rPr lang="fa-IR" sz="2400" dirty="0" smtClean="0"/>
              <a:t>- </a:t>
            </a:r>
            <a:r>
              <a:rPr lang="fa-IR" sz="2400" dirty="0"/>
              <a:t>2030 </a:t>
            </a:r>
            <a:r>
              <a:rPr lang="fa-IR" sz="2400" dirty="0" smtClean="0"/>
              <a:t>- 1950</a:t>
            </a:r>
            <a:endParaRPr lang="fa-IR" sz="2400" dirty="0"/>
          </a:p>
        </p:txBody>
      </p:sp>
    </p:spTree>
    <p:extLst>
      <p:ext uri="{BB962C8B-B14F-4D97-AF65-F5344CB8AC3E}">
        <p14:creationId xmlns:p14="http://schemas.microsoft.com/office/powerpoint/2010/main" val="2733707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8532439" cy="7109639"/>
          </a:xfrm>
          <a:prstGeom prst="rect">
            <a:avLst/>
          </a:prstGeom>
        </p:spPr>
        <p:txBody>
          <a:bodyPr wrap="square">
            <a:spAutoFit/>
          </a:bodyPr>
          <a:lstStyle/>
          <a:p>
            <a:pPr algn="just" rtl="0"/>
            <a:r>
              <a:rPr lang="en-US" sz="1200" dirty="0"/>
              <a:t>The cross-country empirical analysis, carried out on over 90 countries in the period 1980-2010, seems to confirm the existence of this kind of curve. The main reasons behind this phenomenon are discussed. First, it is difficult to sustain a high economic growth either with a low (lower than 0.5%) or high (higher than 2-2.5%) growth rate of population. In the first case, an excessive ageing of population causes the well-known negative consequences. In the second case, the possibilities of large households of providing children with adequate nourishment, education and health are reduced. Moreover, without a perfect capital market, it is difficult to promote new firms and innovation unless adequate personal or family resources are available</a:t>
            </a:r>
            <a:r>
              <a:rPr lang="en-US" sz="1200" dirty="0" smtClean="0"/>
              <a:t>.</a:t>
            </a:r>
            <a:endParaRPr lang="fa-IR" sz="1200" dirty="0" smtClean="0"/>
          </a:p>
          <a:p>
            <a:pPr algn="just" rtl="0"/>
            <a:endParaRPr lang="fa-IR" sz="1200" dirty="0" smtClean="0"/>
          </a:p>
          <a:p>
            <a:r>
              <a:rPr lang="fa-IR" sz="2400" dirty="0" smtClean="0"/>
              <a:t>مطالعه تجربی بین کشوری در بیش از 90 کشور در طی سالهای 1980 تا 2010 انجام شده و به </a:t>
            </a:r>
            <a:r>
              <a:rPr lang="fa-IR" sz="2400" dirty="0"/>
              <a:t>نظر می رسد </a:t>
            </a:r>
            <a:r>
              <a:rPr lang="fa-IR" sz="2400" dirty="0" smtClean="0"/>
              <a:t>وجود رابطه منحنی </a:t>
            </a:r>
            <a:r>
              <a:rPr lang="fa-IR" sz="2400" dirty="0"/>
              <a:t>U معکوس </a:t>
            </a:r>
            <a:r>
              <a:rPr lang="fa-IR" sz="2400" dirty="0" smtClean="0"/>
              <a:t>را تایید می کند. مهمترین دلایل در پشت این پدیده به قرار زیر می باشد:</a:t>
            </a:r>
          </a:p>
          <a:p>
            <a:r>
              <a:rPr lang="fa-IR" sz="2400" dirty="0" smtClean="0"/>
              <a:t>اول: بسیار مشکل است که رشد اقتصادی بالا و مستمری در شرایط نرخ رشد جمعیت پایین (کمتر از 0.5 درصد) و نرخ رشد جمعیت بالا (بیشتر از 2 تا 2.5 درصد) داشته باشید. در مورد اول (نرخ </a:t>
            </a:r>
            <a:r>
              <a:rPr lang="fa-IR" sz="2400" dirty="0"/>
              <a:t>رشد کمتر از نیم </a:t>
            </a:r>
            <a:r>
              <a:rPr lang="fa-IR" sz="2400" dirty="0" smtClean="0"/>
              <a:t>درصد) افزایش سالخوردگی جمعیت پیامدهای منفی شناخته شده در پی دارد. در مورد دوم، (نرخ رشد بیشتر از </a:t>
            </a:r>
            <a:r>
              <a:rPr lang="fa-IR" sz="2400" dirty="0"/>
              <a:t>2 تا 2.5 درصد</a:t>
            </a:r>
            <a:r>
              <a:rPr lang="fa-IR" sz="2400" dirty="0" smtClean="0"/>
              <a:t>) احتمال اینکه خانواده های بزرگ از پس تغذیه مناسب، تحصیلات و بهداشت خود برآیند کاهش می یابد. علاوه بر این، بدون یک بازار سرمایه مناسب، ترویج شرکت های جدید و نوآور، بدون اینکه منابع شخصی یا خانوادگی </a:t>
            </a:r>
            <a:r>
              <a:rPr lang="fa-IR" sz="2400" dirty="0"/>
              <a:t>در دسترس </a:t>
            </a:r>
            <a:r>
              <a:rPr lang="fa-IR" sz="2400" dirty="0" smtClean="0"/>
              <a:t>باشد، دشوار است.</a:t>
            </a:r>
            <a:endParaRPr lang="fa-IR" sz="2400" dirty="0"/>
          </a:p>
          <a:p>
            <a:pPr algn="just" rtl="0"/>
            <a:endParaRPr lang="en-US" sz="2400" dirty="0"/>
          </a:p>
        </p:txBody>
      </p:sp>
    </p:spTree>
    <p:extLst>
      <p:ext uri="{BB962C8B-B14F-4D97-AF65-F5344CB8AC3E}">
        <p14:creationId xmlns:p14="http://schemas.microsoft.com/office/powerpoint/2010/main" val="15055162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056784" cy="1080120"/>
          </a:xfrm>
        </p:spPr>
        <p:txBody>
          <a:bodyPr>
            <a:noAutofit/>
          </a:bodyPr>
          <a:lstStyle/>
          <a:p>
            <a:pPr algn="ctr" rtl="1"/>
            <a:r>
              <a:rPr lang="fa-IR" sz="2400" dirty="0"/>
              <a:t>شکل شماره </a:t>
            </a:r>
            <a:r>
              <a:rPr lang="fa-IR" sz="2400" dirty="0" smtClean="0"/>
              <a:t>2: رابطه منحنی </a:t>
            </a:r>
            <a:r>
              <a:rPr lang="en-US" sz="2400" dirty="0" smtClean="0"/>
              <a:t>U</a:t>
            </a:r>
            <a:r>
              <a:rPr lang="fa-IR" sz="2400" dirty="0" smtClean="0"/>
              <a:t> معکوس نرخ </a:t>
            </a:r>
            <a:r>
              <a:rPr lang="fa-IR" sz="2400" dirty="0"/>
              <a:t>رشد </a:t>
            </a:r>
            <a:r>
              <a:rPr lang="fa-IR" sz="2400" dirty="0" smtClean="0"/>
              <a:t>جمعیت ونرخ رشد تولید </a:t>
            </a:r>
            <a:r>
              <a:rPr lang="fa-IR" sz="2400" dirty="0"/>
              <a:t>ناخالص داخلی سرانه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6339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0" y="2996952"/>
            <a:ext cx="7956376" cy="2592288"/>
          </a:xfrm>
        </p:spPr>
        <p:txBody>
          <a:bodyPr>
            <a:normAutofit/>
          </a:bodyPr>
          <a:lstStyle/>
          <a:p>
            <a:pPr marL="114300" indent="0" algn="just" rtl="1">
              <a:buNone/>
            </a:pPr>
            <a:r>
              <a:rPr lang="fa-IR" dirty="0" smtClean="0"/>
              <a:t>بنابراین کشورهایی که کمتر از نیم درصد رشد جمعیت دارند و یا کشورهایی که بیشتر از 2 تا 2.5 درصد رشد جمعیت دارند به عنوان کشورهایی با توسعه اقتصادی پایین تر شناخته </a:t>
            </a:r>
            <a:r>
              <a:rPr lang="fa-IR" dirty="0"/>
              <a:t>می </a:t>
            </a:r>
            <a:r>
              <a:rPr lang="fa-IR" dirty="0" smtClean="0"/>
              <a:t>شوند. به عبارت دیگر به نظر می رسد که رابطه </a:t>
            </a:r>
            <a:r>
              <a:rPr lang="fa-IR" dirty="0"/>
              <a:t>منحنی U </a:t>
            </a:r>
            <a:r>
              <a:rPr lang="fa-IR" dirty="0" smtClean="0"/>
              <a:t>معکوس وجود </a:t>
            </a:r>
            <a:r>
              <a:rPr lang="fa-IR" dirty="0"/>
              <a:t>دارد</a:t>
            </a:r>
            <a:r>
              <a:rPr lang="fa-IR" dirty="0" smtClean="0"/>
              <a:t>، که نشاندهنده رابطه تجربی بین اقتصاد و رشد جمعیت است. در شکل 2 رسم مختصات متوسط سالانه نرخ رشد جمعیت و متوسط نرخ رشد درامد سرانه کشورها نشان داده شده است.</a:t>
            </a:r>
            <a:endParaRPr lang="en-US" dirty="0"/>
          </a:p>
        </p:txBody>
      </p:sp>
      <p:sp>
        <p:nvSpPr>
          <p:cNvPr id="3" name="Rectangle 2"/>
          <p:cNvSpPr/>
          <p:nvPr/>
        </p:nvSpPr>
        <p:spPr>
          <a:xfrm>
            <a:off x="0" y="692696"/>
            <a:ext cx="7956376" cy="1754326"/>
          </a:xfrm>
          <a:prstGeom prst="rect">
            <a:avLst/>
          </a:prstGeom>
        </p:spPr>
        <p:txBody>
          <a:bodyPr wrap="square">
            <a:spAutoFit/>
          </a:bodyPr>
          <a:lstStyle/>
          <a:p>
            <a:pPr lvl="0" algn="just" rtl="0"/>
            <a:r>
              <a:rPr lang="en-US" dirty="0">
                <a:solidFill>
                  <a:prstClr val="black"/>
                </a:solidFill>
              </a:rPr>
              <a:t>This suggests that countries with either low (lower than 0.5%) or high population growth rates (higher than 2-2.5%) are characterized by a lower pace of economic development. In other words, it seems that there exists a inverted-U curve representing the empirical relationship between economic and</a:t>
            </a:r>
            <a:r>
              <a:rPr lang="fa-IR" dirty="0">
                <a:solidFill>
                  <a:prstClr val="black"/>
                </a:solidFill>
              </a:rPr>
              <a:t> </a:t>
            </a:r>
            <a:r>
              <a:rPr lang="en-US" dirty="0">
                <a:solidFill>
                  <a:prstClr val="black"/>
                </a:solidFill>
              </a:rPr>
              <a:t>population growth. This is shown in figure 2, in which the two average annual rates of growth are plotted by country. </a:t>
            </a:r>
          </a:p>
        </p:txBody>
      </p:sp>
    </p:spTree>
    <p:extLst>
      <p:ext uri="{BB962C8B-B14F-4D97-AF65-F5344CB8AC3E}">
        <p14:creationId xmlns:p14="http://schemas.microsoft.com/office/powerpoint/2010/main" val="40071952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6624736" cy="1039427"/>
          </a:xfrm>
        </p:spPr>
        <p:txBody>
          <a:bodyPr>
            <a:normAutofit fontScale="90000"/>
          </a:bodyPr>
          <a:lstStyle/>
          <a:p>
            <a:pPr algn="ctr" rtl="1"/>
            <a:r>
              <a:rPr lang="fa-IR" sz="2800" dirty="0"/>
              <a:t>رشد جمعیت و رشد </a:t>
            </a:r>
            <a:r>
              <a:rPr lang="fa-IR" sz="2800" dirty="0" smtClean="0"/>
              <a:t>اقتصادی</a:t>
            </a:r>
            <a:br>
              <a:rPr lang="fa-IR" sz="2800" dirty="0" smtClean="0"/>
            </a:br>
            <a:r>
              <a:rPr lang="fa-IR" sz="2800" dirty="0" smtClean="0"/>
              <a:t>پروفسور روبین بارلو- دپارتمان اقتصاد دانشگاه میشیگان</a:t>
            </a:r>
            <a:endParaRPr lang="fa-IR" sz="2800" dirty="0"/>
          </a:p>
        </p:txBody>
      </p:sp>
      <p:sp>
        <p:nvSpPr>
          <p:cNvPr id="7" name="Rectangle 6"/>
          <p:cNvSpPr/>
          <p:nvPr/>
        </p:nvSpPr>
        <p:spPr>
          <a:xfrm>
            <a:off x="179512" y="1844824"/>
            <a:ext cx="8872289" cy="2862322"/>
          </a:xfrm>
          <a:prstGeom prst="rect">
            <a:avLst/>
          </a:prstGeom>
        </p:spPr>
        <p:txBody>
          <a:bodyPr wrap="square">
            <a:spAutoFit/>
          </a:bodyPr>
          <a:lstStyle/>
          <a:p>
            <a:pPr algn="l" rtl="0"/>
            <a:r>
              <a:rPr lang="en-US" b="1" dirty="0"/>
              <a:t>Population Growth and Economic Growth: Some More Correlations </a:t>
            </a:r>
          </a:p>
          <a:p>
            <a:pPr algn="l" rtl="0"/>
            <a:endParaRPr lang="en-US" dirty="0" smtClean="0"/>
          </a:p>
          <a:p>
            <a:pPr algn="l" rtl="0"/>
            <a:r>
              <a:rPr lang="en-US" dirty="0" smtClean="0"/>
              <a:t>Robin </a:t>
            </a:r>
            <a:r>
              <a:rPr lang="en-US" dirty="0"/>
              <a:t>Barlow :Professor, </a:t>
            </a:r>
            <a:r>
              <a:rPr lang="en-US" dirty="0" smtClean="0"/>
              <a:t>Department of Economics and Director</a:t>
            </a:r>
            <a:r>
              <a:rPr lang="en-US" dirty="0"/>
              <a:t>, </a:t>
            </a:r>
            <a:r>
              <a:rPr lang="en-US" dirty="0" smtClean="0"/>
              <a:t>Center for </a:t>
            </a:r>
            <a:endParaRPr lang="en-US" dirty="0"/>
          </a:p>
          <a:p>
            <a:pPr algn="l" rtl="0"/>
            <a:r>
              <a:rPr lang="en-US" dirty="0" smtClean="0"/>
              <a:t>Research on Economic Development</a:t>
            </a:r>
            <a:r>
              <a:rPr lang="en-US" dirty="0"/>
              <a:t>, </a:t>
            </a:r>
            <a:r>
              <a:rPr lang="en-US" dirty="0" smtClean="0"/>
              <a:t>University of Michigan</a:t>
            </a:r>
            <a:endParaRPr lang="en-US" dirty="0"/>
          </a:p>
          <a:p>
            <a:pPr algn="l" rtl="0"/>
            <a:r>
              <a:rPr lang="en-US" i="1" dirty="0"/>
              <a:t>Population and Development Review</a:t>
            </a:r>
            <a:r>
              <a:rPr lang="en-US" dirty="0"/>
              <a:t> </a:t>
            </a:r>
          </a:p>
          <a:p>
            <a:pPr algn="l" rtl="0"/>
            <a:r>
              <a:rPr lang="en-US" dirty="0"/>
              <a:t>Vol. 20, No. 1 (Mar., 1994), pp. 153-165 </a:t>
            </a:r>
          </a:p>
          <a:p>
            <a:pPr algn="l" rtl="0"/>
            <a:r>
              <a:rPr lang="en-US" dirty="0"/>
              <a:t>Published by: </a:t>
            </a:r>
            <a:r>
              <a:rPr lang="en-US" dirty="0">
                <a:hlinkClick r:id="rId2"/>
              </a:rPr>
              <a:t>Population Council</a:t>
            </a:r>
            <a:r>
              <a:rPr lang="en-US" dirty="0"/>
              <a:t> </a:t>
            </a:r>
          </a:p>
          <a:p>
            <a:pPr algn="l" rtl="0"/>
            <a:r>
              <a:rPr lang="en-US" dirty="0" err="1"/>
              <a:t>DOI</a:t>
            </a:r>
            <a:r>
              <a:rPr lang="en-US" dirty="0"/>
              <a:t>: 10.2307/2137634 </a:t>
            </a:r>
          </a:p>
          <a:p>
            <a:pPr algn="l" rtl="0"/>
            <a:r>
              <a:rPr lang="en-US" dirty="0"/>
              <a:t>Stable URL: http://</a:t>
            </a:r>
            <a:r>
              <a:rPr lang="en-US" dirty="0" err="1"/>
              <a:t>www.jstor.org</a:t>
            </a:r>
            <a:r>
              <a:rPr lang="en-US" dirty="0"/>
              <a:t>/stable/2137634 </a:t>
            </a:r>
          </a:p>
          <a:p>
            <a:pPr algn="l" rtl="0"/>
            <a:r>
              <a:rPr lang="en-US" dirty="0"/>
              <a:t>Page Count: 13 </a:t>
            </a:r>
          </a:p>
        </p:txBody>
      </p:sp>
    </p:spTree>
    <p:extLst>
      <p:ext uri="{BB962C8B-B14F-4D97-AF65-F5344CB8AC3E}">
        <p14:creationId xmlns:p14="http://schemas.microsoft.com/office/powerpoint/2010/main" val="3537677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207896" cy="5539978"/>
          </a:xfrm>
          <a:prstGeom prst="rect">
            <a:avLst/>
          </a:prstGeom>
        </p:spPr>
        <p:txBody>
          <a:bodyPr wrap="square">
            <a:spAutoFit/>
          </a:bodyPr>
          <a:lstStyle/>
          <a:p>
            <a:pPr algn="just" rtl="0"/>
            <a:r>
              <a:rPr lang="en-US" dirty="0"/>
              <a:t>Several studies using national data have shown that per capita income growth rates are uncorrelated with population growth rates. These results have been interpreted as supporting the "revisionist" position that slower population growth does not cause faster economic development. In this analysis, which draws on data from 86 countries, lagged fertility is added to the current rate of population growth as a predictor of the per capita income growth rate. The three-variable model shows per capita income growth to be negatively related to current population growth and positively related to lagged fertility. </a:t>
            </a:r>
            <a:endParaRPr lang="fa-IR" dirty="0" smtClean="0"/>
          </a:p>
          <a:p>
            <a:pPr algn="just" rtl="0"/>
            <a:endParaRPr lang="en-US" dirty="0" smtClean="0"/>
          </a:p>
          <a:p>
            <a:pPr algn="just"/>
            <a:r>
              <a:rPr lang="fa-IR" sz="2400" b="1" dirty="0" smtClean="0">
                <a:latin typeface="2  Nazanin" panose="020B0604020202020204" charset="0"/>
                <a:cs typeface="2  Nazanin" panose="020B0604020202020204" charset="0"/>
              </a:rPr>
              <a:t>بررسی های مختلفی که بر مبنای داده های کشورهای مختلفی انجام شده است، نشان می دهد نرخ رشد درآمد سرانه و نرخ رشد جمعیت همبستگی ندارند. این نتایج، این گزینه را که نرخ رشد جمعیت پایین می تواند منجر به توسعه اقتصادی سریعتر بشود، رد می کند. در این بررسی که بر مبنای آمار و اطلاعات 86 کشور انجام شده است، باروری های با تاخیر به عنوان متغیر سوم، به نرخ رشد جمعیت جاری به عنوان یک متغیر پیش بینی کننده نرخ رشد درامد سرانه، اضافه شده است.  این مدل سه متغیره نشان می دهد که نرخ رشد درآمد سرانه با نرخ رشد جمعیت جاری رابطه منفی دارد و با باروری با تاخیر رابطه مثبت دارد. </a:t>
            </a:r>
            <a:endParaRPr lang="en-US" sz="2400" b="1" dirty="0">
              <a:latin typeface="2  Nazanin" panose="020B0604020202020204" charset="0"/>
              <a:cs typeface="2  Nazanin" panose="020B0604020202020204" charset="0"/>
            </a:endParaRPr>
          </a:p>
        </p:txBody>
      </p:sp>
    </p:spTree>
    <p:extLst>
      <p:ext uri="{BB962C8B-B14F-4D97-AF65-F5344CB8AC3E}">
        <p14:creationId xmlns:p14="http://schemas.microsoft.com/office/powerpoint/2010/main" val="1214292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980728"/>
            <a:ext cx="6347714" cy="3880773"/>
          </a:xfrm>
        </p:spPr>
        <p:txBody>
          <a:bodyPr/>
          <a:lstStyle/>
          <a:p>
            <a:pPr algn="r" rtl="1"/>
            <a:r>
              <a:rPr lang="fa-IR" sz="2800" dirty="0">
                <a:cs typeface="B Nazanin" panose="00000400000000000000" pitchFamily="2" charset="-78"/>
              </a:rPr>
              <a:t>نرخ جایگزینی جمعیت</a:t>
            </a:r>
          </a:p>
          <a:p>
            <a:pPr algn="r" rtl="1"/>
            <a:r>
              <a:rPr lang="fa-IR" sz="2000" dirty="0">
                <a:cs typeface="B Nazanin" panose="00000400000000000000" pitchFamily="2" charset="-78"/>
              </a:rPr>
              <a:t>نرخ جایگزینی </a:t>
            </a:r>
            <a:r>
              <a:rPr lang="fa-IR" sz="2000" dirty="0" smtClean="0">
                <a:cs typeface="B Nazanin" panose="00000400000000000000" pitchFamily="2" charset="-78"/>
              </a:rPr>
              <a:t>جمعیت</a:t>
            </a:r>
            <a:r>
              <a:rPr lang="en-US" sz="2000" dirty="0" smtClean="0">
                <a:cs typeface="B Nazanin" panose="00000400000000000000" pitchFamily="2" charset="-78"/>
              </a:rPr>
              <a:t>Replacement </a:t>
            </a:r>
            <a:r>
              <a:rPr lang="en-US" sz="2000" dirty="0">
                <a:cs typeface="B Nazanin" panose="00000400000000000000" pitchFamily="2" charset="-78"/>
              </a:rPr>
              <a:t>rate) </a:t>
            </a:r>
            <a:r>
              <a:rPr lang="fa-IR" sz="2000" dirty="0" smtClean="0">
                <a:cs typeface="B Nazanin" panose="00000400000000000000" pitchFamily="2" charset="-78"/>
              </a:rPr>
              <a:t>) میزان </a:t>
            </a:r>
            <a:r>
              <a:rPr lang="fa-IR" sz="2000" dirty="0">
                <a:cs typeface="B Nazanin" panose="00000400000000000000" pitchFamily="2" charset="-78"/>
              </a:rPr>
              <a:t>کلی باروری است که منجر به جبران جمعیت درگذشته با جمعیت جدید می‌شود. اگر هیچ زنی تا پیش از سن زادآوری (حدود ۴۵ تا ۵۰ سال) نمیرد، آنگاه نرخ جایگزینی حدود ۲٫۰ خواهد بود. در </a:t>
            </a:r>
            <a:r>
              <a:rPr lang="fa-IR" sz="2000" dirty="0">
                <a:cs typeface="B Nazanin" panose="00000400000000000000" pitchFamily="2" charset="-78"/>
                <a:hlinkClick r:id="rId2" tooltip="کشورهای توسعه یافته"/>
              </a:rPr>
              <a:t>کشورهای توسعه یافته</a:t>
            </a:r>
            <a:r>
              <a:rPr lang="fa-IR" sz="2000" dirty="0">
                <a:cs typeface="B Nazanin" panose="00000400000000000000" pitchFamily="2" charset="-78"/>
              </a:rPr>
              <a:t> این نرخ کمی بیش از ۲٫۰ و در </a:t>
            </a:r>
            <a:r>
              <a:rPr lang="fa-IR" sz="2000" dirty="0">
                <a:cs typeface="B Nazanin" panose="00000400000000000000" pitchFamily="2" charset="-78"/>
                <a:hlinkClick r:id="rId3" tooltip="کشورهای در حال توسعه"/>
              </a:rPr>
              <a:t>کشورهای در حال توسعه</a:t>
            </a:r>
            <a:r>
              <a:rPr lang="fa-IR" sz="2000" dirty="0">
                <a:cs typeface="B Nazanin" panose="00000400000000000000" pitchFamily="2" charset="-78"/>
              </a:rPr>
              <a:t> بین ۲٫۵ تا ۳٫۳ است، زیرا برخی از زنان پیش از زادآوری می‌میرند</a:t>
            </a:r>
            <a:r>
              <a:rPr lang="fa-IR" dirty="0" smtClean="0">
                <a:cs typeface="B Nazanin" panose="00000400000000000000" pitchFamily="2" charset="-78"/>
              </a:rPr>
              <a:t>.</a:t>
            </a:r>
            <a:endParaRPr lang="en-US" dirty="0" smtClean="0">
              <a:cs typeface="B Nazanin" panose="00000400000000000000" pitchFamily="2" charset="-78"/>
            </a:endParaRPr>
          </a:p>
          <a:p>
            <a:pPr algn="r" rtl="1"/>
            <a:endParaRPr lang="fa-IR" dirty="0" smtClean="0"/>
          </a:p>
          <a:p>
            <a:pPr algn="r" rtl="1"/>
            <a:r>
              <a:rPr lang="fa-IR" sz="2800" dirty="0">
                <a:cs typeface="B Nazanin" panose="00000400000000000000" pitchFamily="2" charset="-78"/>
              </a:rPr>
              <a:t>تجدید نسل خالص </a:t>
            </a:r>
            <a:r>
              <a:rPr lang="en-US" sz="2800" dirty="0">
                <a:cs typeface="B Nazanin" panose="00000400000000000000" pitchFamily="2" charset="-78"/>
              </a:rPr>
              <a:t>net reproduction rate </a:t>
            </a:r>
            <a:r>
              <a:rPr lang="fa-IR" sz="2800" dirty="0">
                <a:cs typeface="B Nazanin" panose="00000400000000000000" pitchFamily="2" charset="-78"/>
              </a:rPr>
              <a:t> </a:t>
            </a:r>
            <a:r>
              <a:rPr lang="fa-IR" dirty="0"/>
              <a:t> </a:t>
            </a:r>
            <a:endParaRPr lang="en-US" dirty="0"/>
          </a:p>
        </p:txBody>
      </p:sp>
    </p:spTree>
    <p:extLst>
      <p:ext uri="{BB962C8B-B14F-4D97-AF65-F5344CB8AC3E}">
        <p14:creationId xmlns:p14="http://schemas.microsoft.com/office/powerpoint/2010/main" val="198411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51520" y="404664"/>
            <a:ext cx="8208912" cy="6453335"/>
          </a:xfrm>
        </p:spPr>
        <p:txBody>
          <a:bodyPr>
            <a:normAutofit fontScale="77500" lnSpcReduction="20000"/>
          </a:bodyPr>
          <a:lstStyle/>
          <a:p>
            <a:pPr algn="just"/>
            <a:r>
              <a:rPr lang="en-US" sz="1800" dirty="0">
                <a:solidFill>
                  <a:schemeClr val="tx1"/>
                </a:solidFill>
              </a:rPr>
              <a:t>Robin Barlow has conceived this notion of lagged fertility and operationalizes it as such: (1) in the short run, an increase in fertility tends to have negative effects on per capita income growth; (2) in the long run, its (partial)  effects  tend  to  be  positive;  (3)  because  current  fertility  is  highly  correlated  with  past  fertility, current  population  growth  rates  capture  both  the  short-run  negative  and  the  long-run  positive  effects; </a:t>
            </a:r>
          </a:p>
          <a:p>
            <a:pPr algn="just"/>
            <a:r>
              <a:rPr lang="en-US" sz="1800" dirty="0">
                <a:solidFill>
                  <a:schemeClr val="tx1"/>
                </a:solidFill>
              </a:rPr>
              <a:t> (4) hence in a two variable correlation, current population growth appears</a:t>
            </a:r>
          </a:p>
          <a:p>
            <a:pPr algn="just"/>
            <a:r>
              <a:rPr lang="en-US" sz="1800" dirty="0">
                <a:solidFill>
                  <a:schemeClr val="tx1"/>
                </a:solidFill>
              </a:rPr>
              <a:t>to have a zero impact on current per capita income growth, even when it really has a negative short-run effect</a:t>
            </a:r>
            <a:r>
              <a:rPr lang="en-US" sz="1800" dirty="0" smtClean="0">
                <a:solidFill>
                  <a:schemeClr val="tx1"/>
                </a:solidFill>
              </a:rPr>
              <a:t>.</a:t>
            </a:r>
            <a:endParaRPr lang="fa-IR" sz="1800" dirty="0" smtClean="0">
              <a:solidFill>
                <a:schemeClr val="tx1"/>
              </a:solidFill>
            </a:endParaRPr>
          </a:p>
          <a:p>
            <a:pPr algn="just"/>
            <a:endParaRPr lang="fa-IR" sz="2100" dirty="0" smtClean="0">
              <a:solidFill>
                <a:schemeClr val="tx1"/>
              </a:solidFill>
            </a:endParaRPr>
          </a:p>
          <a:p>
            <a:pPr algn="just" rtl="1"/>
            <a:r>
              <a:rPr lang="fa-IR" sz="3100" b="1" dirty="0" smtClean="0">
                <a:solidFill>
                  <a:schemeClr val="tx1"/>
                </a:solidFill>
                <a:latin typeface="2  Nazanin" panose="020B0604020202020204" charset="0"/>
                <a:cs typeface="2  Nazanin" panose="020B0604020202020204" charset="0"/>
              </a:rPr>
              <a:t>پروفسور بارلو نظرات خود درباره باروری با تاخیر را به شرح زیر عملیاتی می کند:</a:t>
            </a:r>
          </a:p>
          <a:p>
            <a:pPr algn="just" rtl="1"/>
            <a:r>
              <a:rPr lang="fa-IR" sz="3100" b="1" dirty="0" smtClean="0">
                <a:solidFill>
                  <a:schemeClr val="tx1"/>
                </a:solidFill>
                <a:latin typeface="2  Nazanin" panose="020B0604020202020204" charset="0"/>
                <a:cs typeface="2  Nazanin" panose="020B0604020202020204" charset="0"/>
              </a:rPr>
              <a:t>1) در کوتاه مدت افزایش در باروری می تواند اثر منفی در نرخ رشد درآمد سرانه داشته باشد. </a:t>
            </a:r>
          </a:p>
          <a:p>
            <a:pPr algn="just" rtl="1"/>
            <a:r>
              <a:rPr lang="fa-IR" sz="3100" b="1" dirty="0" smtClean="0">
                <a:solidFill>
                  <a:schemeClr val="tx1"/>
                </a:solidFill>
                <a:latin typeface="2  Nazanin" panose="020B0604020202020204" charset="0"/>
                <a:cs typeface="2  Nazanin" panose="020B0604020202020204" charset="0"/>
              </a:rPr>
              <a:t>2) در بلند مدت آثار افزایش باروری می تواند بر روی نرخ </a:t>
            </a:r>
            <a:r>
              <a:rPr lang="fa-IR" sz="3100" b="1" dirty="0">
                <a:solidFill>
                  <a:schemeClr val="tx1"/>
                </a:solidFill>
                <a:latin typeface="2  Nazanin" panose="020B0604020202020204" charset="0"/>
                <a:cs typeface="2  Nazanin" panose="020B0604020202020204" charset="0"/>
              </a:rPr>
              <a:t>رشد </a:t>
            </a:r>
            <a:r>
              <a:rPr lang="fa-IR" sz="3100" b="1" dirty="0" smtClean="0">
                <a:solidFill>
                  <a:schemeClr val="tx1"/>
                </a:solidFill>
                <a:latin typeface="2  Nazanin" panose="020B0604020202020204" charset="0"/>
                <a:cs typeface="2  Nazanin" panose="020B0604020202020204" charset="0"/>
              </a:rPr>
              <a:t>درآمد </a:t>
            </a:r>
            <a:r>
              <a:rPr lang="fa-IR" sz="3100" b="1" dirty="0">
                <a:solidFill>
                  <a:schemeClr val="tx1"/>
                </a:solidFill>
                <a:latin typeface="2  Nazanin" panose="020B0604020202020204" charset="0"/>
                <a:cs typeface="2  Nazanin" panose="020B0604020202020204" charset="0"/>
              </a:rPr>
              <a:t>سرانه </a:t>
            </a:r>
            <a:r>
              <a:rPr lang="fa-IR" sz="3100" b="1" dirty="0" smtClean="0">
                <a:solidFill>
                  <a:schemeClr val="tx1"/>
                </a:solidFill>
                <a:latin typeface="2  Nazanin" panose="020B0604020202020204" charset="0"/>
                <a:cs typeface="2  Nazanin" panose="020B0604020202020204" charset="0"/>
              </a:rPr>
              <a:t>هر چند جزئی تاثیر مثبت داشته باشد.</a:t>
            </a:r>
          </a:p>
          <a:p>
            <a:pPr algn="just" rtl="1"/>
            <a:r>
              <a:rPr lang="fa-IR" sz="3100" b="1" dirty="0" smtClean="0">
                <a:solidFill>
                  <a:schemeClr val="tx1"/>
                </a:solidFill>
                <a:latin typeface="2  Nazanin" panose="020B0604020202020204" charset="0"/>
                <a:cs typeface="2  Nazanin" panose="020B0604020202020204" charset="0"/>
              </a:rPr>
              <a:t>3) از آنجاییکه باروری جاری(فعلی) همبستگی زیادی با باروری گذشته دارد، نرخ رشد جمعیت فعلی می تواند آثار بلند مدت مثبت و کوتاه مدت منفی را در بر داشته باشد.</a:t>
            </a:r>
          </a:p>
          <a:p>
            <a:pPr algn="just" rtl="1"/>
            <a:r>
              <a:rPr lang="fa-IR" sz="3100" b="1" dirty="0" smtClean="0">
                <a:solidFill>
                  <a:schemeClr val="tx1"/>
                </a:solidFill>
                <a:latin typeface="2  Nazanin" panose="020B0604020202020204" charset="0"/>
                <a:cs typeface="2  Nazanin" panose="020B0604020202020204" charset="0"/>
              </a:rPr>
              <a:t>4) بنابراین در یک رابطه همبستگی دو متغیره نرخ رشد جاری جمعیت به نظر می رسد که رابطه ای با نرخ رشد فعلی درآمد سرانه ندارد، حتی باوجودی که می دانیم واقعا یک رابطه منفی در کوتاه مدت وجود داشته است.</a:t>
            </a:r>
          </a:p>
          <a:p>
            <a:pPr algn="just"/>
            <a:endParaRPr lang="fa-IR" sz="2900" b="1" dirty="0">
              <a:solidFill>
                <a:schemeClr val="tx1"/>
              </a:solidFill>
            </a:endParaRPr>
          </a:p>
          <a:p>
            <a:endParaRPr lang="en-US" dirty="0"/>
          </a:p>
        </p:txBody>
      </p:sp>
    </p:spTree>
    <p:extLst>
      <p:ext uri="{BB962C8B-B14F-4D97-AF65-F5344CB8AC3E}">
        <p14:creationId xmlns:p14="http://schemas.microsoft.com/office/powerpoint/2010/main" val="25238817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dp.gif"/>
          <p:cNvPicPr>
            <a:picLocks noChangeAspect="1" noChangeArrowheads="1"/>
          </p:cNvPicPr>
          <p:nvPr/>
        </p:nvPicPr>
        <p:blipFill>
          <a:blip r:embed="rId2" cstate="print"/>
          <a:srcRect/>
          <a:stretch>
            <a:fillRect/>
          </a:stretch>
        </p:blipFill>
        <p:spPr bwMode="auto">
          <a:xfrm>
            <a:off x="251520" y="142852"/>
            <a:ext cx="8712968" cy="5210169"/>
          </a:xfrm>
          <a:prstGeom prst="rect">
            <a:avLst/>
          </a:prstGeom>
          <a:noFill/>
        </p:spPr>
      </p:pic>
      <p:sp>
        <p:nvSpPr>
          <p:cNvPr id="6" name="Title 1"/>
          <p:cNvSpPr>
            <a:spLocks noGrp="1"/>
          </p:cNvSpPr>
          <p:nvPr>
            <p:ph type="title"/>
          </p:nvPr>
        </p:nvSpPr>
        <p:spPr>
          <a:xfrm>
            <a:off x="107504" y="5445224"/>
            <a:ext cx="8229600" cy="1143000"/>
          </a:xfrm>
        </p:spPr>
        <p:txBody>
          <a:bodyPr>
            <a:noAutofit/>
          </a:bodyPr>
          <a:lstStyle/>
          <a:p>
            <a:pPr algn="just" rtl="1"/>
            <a:r>
              <a:rPr lang="fa-IR" sz="2400" dirty="0" smtClean="0">
                <a:solidFill>
                  <a:schemeClr val="accent4">
                    <a:lumMod val="75000"/>
                  </a:schemeClr>
                </a:solidFill>
                <a:cs typeface="B Nazanin" pitchFamily="2" charset="-78"/>
              </a:rPr>
              <a:t>نمودار فوق تغییرات </a:t>
            </a:r>
            <a:r>
              <a:rPr lang="en-US" sz="2400" dirty="0" smtClean="0">
                <a:solidFill>
                  <a:schemeClr val="accent4">
                    <a:lumMod val="75000"/>
                  </a:schemeClr>
                </a:solidFill>
                <a:cs typeface="B Nazanin" pitchFamily="2" charset="-78"/>
              </a:rPr>
              <a:t>GDP </a:t>
            </a:r>
            <a:r>
              <a:rPr lang="fa-IR" sz="2400" dirty="0" smtClean="0">
                <a:solidFill>
                  <a:schemeClr val="accent4">
                    <a:lumMod val="75000"/>
                  </a:schemeClr>
                </a:solidFill>
                <a:cs typeface="B Nazanin" pitchFamily="2" charset="-78"/>
              </a:rPr>
              <a:t> و جمعیت جهان از سال 1700 تا سال 2000 را نشان می دهد. با توجه به تغییرات تکنولوژی و بهره وری نیروی کار، رشد </a:t>
            </a:r>
            <a:r>
              <a:rPr lang="en-US" sz="2400" dirty="0" smtClean="0">
                <a:solidFill>
                  <a:schemeClr val="accent4">
                    <a:lumMod val="75000"/>
                  </a:schemeClr>
                </a:solidFill>
                <a:cs typeface="B Nazanin" pitchFamily="2" charset="-78"/>
              </a:rPr>
              <a:t>GDP</a:t>
            </a:r>
            <a:r>
              <a:rPr lang="fa-IR" sz="2400" dirty="0" smtClean="0">
                <a:solidFill>
                  <a:schemeClr val="accent4">
                    <a:lumMod val="75000"/>
                  </a:schemeClr>
                </a:solidFill>
                <a:cs typeface="B Nazanin" pitchFamily="2" charset="-78"/>
              </a:rPr>
              <a:t> چندین برابر رشد جمعیت بوده است</a:t>
            </a:r>
            <a:r>
              <a:rPr lang="en-US" sz="2400" dirty="0" smtClean="0">
                <a:solidFill>
                  <a:schemeClr val="accent4">
                    <a:lumMod val="75000"/>
                  </a:schemeClr>
                </a:solidFill>
                <a:cs typeface="B Nazanin" pitchFamily="2" charset="-78"/>
              </a:rPr>
              <a:t>.</a:t>
            </a:r>
            <a:endParaRPr lang="en-US" sz="2400" dirty="0">
              <a:solidFill>
                <a:schemeClr val="accent4">
                  <a:lumMod val="75000"/>
                </a:schemeClr>
              </a:solidFill>
              <a:cs typeface="B Nazanin" pitchFamily="2" charset="-78"/>
            </a:endParaRPr>
          </a:p>
        </p:txBody>
      </p:sp>
    </p:spTree>
    <p:extLst>
      <p:ext uri="{BB962C8B-B14F-4D97-AF65-F5344CB8AC3E}">
        <p14:creationId xmlns:p14="http://schemas.microsoft.com/office/powerpoint/2010/main" val="3722344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79512" y="0"/>
            <a:ext cx="8352928" cy="6858000"/>
          </a:xfrm>
        </p:spPr>
        <p:txBody>
          <a:bodyPr>
            <a:normAutofit fontScale="25000" lnSpcReduction="20000"/>
          </a:bodyPr>
          <a:lstStyle/>
          <a:p>
            <a:pPr algn="just" rtl="1">
              <a:lnSpc>
                <a:spcPct val="160000"/>
              </a:lnSpc>
            </a:pPr>
            <a:endParaRPr lang="en-US" sz="4000" b="1" dirty="0" smtClean="0"/>
          </a:p>
          <a:p>
            <a:pPr algn="just" rtl="1">
              <a:lnSpc>
                <a:spcPct val="160000"/>
              </a:lnSpc>
            </a:pPr>
            <a:endParaRPr lang="en-US" sz="4000" b="1" dirty="0"/>
          </a:p>
          <a:p>
            <a:pPr algn="just" rtl="1">
              <a:lnSpc>
                <a:spcPct val="160000"/>
              </a:lnSpc>
            </a:pPr>
            <a:endParaRPr lang="en-US" sz="4000" b="1" dirty="0" smtClean="0"/>
          </a:p>
          <a:p>
            <a:pPr algn="just" rtl="1">
              <a:lnSpc>
                <a:spcPct val="160000"/>
              </a:lnSpc>
            </a:pPr>
            <a:r>
              <a:rPr lang="fa-IR" sz="6200" b="1" dirty="0" smtClean="0"/>
              <a:t>کل </a:t>
            </a:r>
            <a:r>
              <a:rPr lang="fa-IR" sz="6200" b="1" dirty="0"/>
              <a:t>تولید کالا و خدمات که در قرن بیستم انجام شده </a:t>
            </a:r>
            <a:r>
              <a:rPr lang="fa-IR" sz="6200" b="1" dirty="0" smtClean="0"/>
              <a:t>است، </a:t>
            </a:r>
            <a:r>
              <a:rPr lang="fa-IR" sz="6200" b="1" dirty="0"/>
              <a:t>تخمین زده می شود که از کل تولیدات قرن های پیش بیشتر است. (قسمت بالای نمودار نشان دهنده این موضوع می باشد). بین سالهای 1900 و 2000 تولید ناخالص داخلی جهان بر مبنای قیمت ثابت 19 برابر شده است. به عبارتی دیگر </a:t>
            </a:r>
            <a:r>
              <a:rPr lang="fa-IR" sz="6200" b="1" dirty="0" smtClean="0"/>
              <a:t>بطور </a:t>
            </a:r>
            <a:r>
              <a:rPr lang="fa-IR" sz="6200" b="1" dirty="0"/>
              <a:t>متوسط سالی 3 درصد رشد داشته است. در مقابل جمعیت نیز رشد قابل توجهی در قرن بیستم داشته است. که موجب شد جمعیت جهان از 1.6 میلیارد در اوایل قرن به حدود 6.3 میلیارد در پایان قرن برسد. این 4 برابر شدن جمعیت در 100 ساله قرن بیستم در پی دوبرابر شدن جمعیت در دوران انقلاب صنعتی از سال 1750 میلادی تا سال 1900 نشان دهنده رشد سالانه 1.4 درصدی می باشد که یک افزایش معنی دار در رشد جمعیت نسبت به رشد سالانه یک دهم درصدی هزارساله قبل از انقلاب صنعتی می باشد. </a:t>
            </a:r>
            <a:endParaRPr lang="fa-IR" sz="6200" b="1" dirty="0" smtClean="0"/>
          </a:p>
          <a:p>
            <a:pPr algn="just" rtl="1">
              <a:lnSpc>
                <a:spcPct val="160000"/>
              </a:lnSpc>
            </a:pPr>
            <a:r>
              <a:rPr lang="ar-SA" sz="6200" b="1" dirty="0"/>
              <a:t>همانطور که در قسمت بالای نمودار ملاحظه می </a:t>
            </a:r>
            <a:r>
              <a:rPr lang="ar-SA" sz="6200" b="1" dirty="0" smtClean="0"/>
              <a:t>شود</a:t>
            </a:r>
            <a:r>
              <a:rPr lang="fa-IR" sz="6200" b="1" dirty="0" smtClean="0"/>
              <a:t>،</a:t>
            </a:r>
            <a:r>
              <a:rPr lang="ar-SA" sz="6200" b="1" dirty="0" smtClean="0"/>
              <a:t> </a:t>
            </a:r>
            <a:r>
              <a:rPr lang="ar-SA" sz="6200" b="1" dirty="0"/>
              <a:t>رشد کل تولید ناخالص داخلی در قرن بیستم بیش از 5 برابر رشد کل جمعیت می باشد. در واقع؛ این موضوع هنگامی جالبتر به نظر می رسد که ما با کاهش ساعات کار هم مواجه شده ایم.</a:t>
            </a:r>
            <a:endParaRPr lang="en-US" sz="6200" b="1" dirty="0"/>
          </a:p>
          <a:p>
            <a:pPr algn="just" rtl="1"/>
            <a:endParaRPr lang="en-US" sz="4000" b="1" dirty="0"/>
          </a:p>
          <a:p>
            <a:pPr algn="just" rtl="1"/>
            <a:endParaRPr lang="en-US" dirty="0"/>
          </a:p>
        </p:txBody>
      </p:sp>
    </p:spTree>
    <p:extLst>
      <p:ext uri="{BB962C8B-B14F-4D97-AF65-F5344CB8AC3E}">
        <p14:creationId xmlns:p14="http://schemas.microsoft.com/office/powerpoint/2010/main" val="2176320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60672" cy="611087"/>
          </a:xfrm>
        </p:spPr>
        <p:txBody>
          <a:bodyPr>
            <a:noAutofit/>
          </a:bodyPr>
          <a:lstStyle/>
          <a:p>
            <a:r>
              <a:rPr lang="fa-IR" sz="1800" b="1" dirty="0" smtClean="0">
                <a:cs typeface="B Nazanin" pitchFamily="2" charset="-78"/>
              </a:rPr>
              <a:t>تغییرات شاخصهای درآمد ملی</a:t>
            </a:r>
            <a:r>
              <a:rPr lang="fa-IR" sz="1000" b="1" dirty="0" smtClean="0">
                <a:cs typeface="B Nazanin" pitchFamily="2" charset="-78"/>
              </a:rPr>
              <a:t>(به قیمت ثابت سال 1376) </a:t>
            </a:r>
            <a:r>
              <a:rPr lang="fa-IR" sz="1800" b="1" dirty="0" smtClean="0">
                <a:cs typeface="B Nazanin" pitchFamily="2" charset="-78"/>
              </a:rPr>
              <a:t>و جمعیت ایران طی دوره 1385- 1338 </a:t>
            </a:r>
            <a:endParaRPr lang="en-US" sz="1800" dirty="0"/>
          </a:p>
        </p:txBody>
      </p:sp>
      <p:graphicFrame>
        <p:nvGraphicFramePr>
          <p:cNvPr id="5" name="Chart 4"/>
          <p:cNvGraphicFramePr/>
          <p:nvPr>
            <p:extLst/>
          </p:nvPr>
        </p:nvGraphicFramePr>
        <p:xfrm>
          <a:off x="323529" y="1196752"/>
          <a:ext cx="7920880" cy="460851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467544" y="5733256"/>
            <a:ext cx="8424936" cy="936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fa-IR" sz="1600" dirty="0" smtClean="0"/>
              <a:t>اتفاقی که در مورد رشد تولید و رشد جمعیت در جهان افتاده است در مورد ایران نیز کاملا ، البته با شدت بیشتر، رخ داده است همانطور که ملاحظه می شود رشد کل درآمد ملی ایران به قیمت ثابت سال 1376 در ده ساله آخر 8 برابر رشد کل جمعیت بوده است.</a:t>
            </a:r>
            <a:endParaRPr lang="en-US" sz="1600" dirty="0"/>
          </a:p>
        </p:txBody>
      </p:sp>
    </p:spTree>
    <p:extLst>
      <p:ext uri="{BB962C8B-B14F-4D97-AF65-F5344CB8AC3E}">
        <p14:creationId xmlns:p14="http://schemas.microsoft.com/office/powerpoint/2010/main" val="3660889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1201861" y="2636912"/>
            <a:ext cx="6429420" cy="3214710"/>
          </a:xfrm>
          <a:prstGeom prst="fram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a-IR" sz="3200" dirty="0" smtClean="0">
                <a:solidFill>
                  <a:srgbClr val="003399"/>
                </a:solidFill>
                <a:cs typeface="B Titr" pitchFamily="2" charset="-78"/>
              </a:rPr>
              <a:t>مردم (مردان و زنان) ثروت واقعی هر ملتی را تشکیل می دهد</a:t>
            </a:r>
            <a:endParaRPr lang="en-US" sz="3200" dirty="0">
              <a:solidFill>
                <a:srgbClr val="003399"/>
              </a:solidFill>
              <a:cs typeface="B Titr" pitchFamily="2" charset="-78"/>
            </a:endParaRPr>
          </a:p>
        </p:txBody>
      </p:sp>
      <p:sp>
        <p:nvSpPr>
          <p:cNvPr id="2" name="Rectangle 1"/>
          <p:cNvSpPr/>
          <p:nvPr/>
        </p:nvSpPr>
        <p:spPr>
          <a:xfrm>
            <a:off x="1201861" y="1772816"/>
            <a:ext cx="6401261" cy="369332"/>
          </a:xfrm>
          <a:prstGeom prst="rect">
            <a:avLst/>
          </a:prstGeom>
        </p:spPr>
        <p:txBody>
          <a:bodyPr wrap="square">
            <a:spAutoFit/>
          </a:bodyPr>
          <a:lstStyle/>
          <a:p>
            <a:r>
              <a:rPr lang="fa-IR" dirty="0">
                <a:solidFill>
                  <a:srgbClr val="003399"/>
                </a:solidFill>
                <a:cs typeface="B Titr" pitchFamily="2" charset="-78"/>
              </a:rPr>
              <a:t>بر اساس گزارش توسعه انسانی که هر ساله توسط سازمان ملل منتشر می گردد: </a:t>
            </a:r>
            <a:endParaRPr lang="en-US" dirty="0"/>
          </a:p>
        </p:txBody>
      </p:sp>
      <p:sp>
        <p:nvSpPr>
          <p:cNvPr id="5" name="Rectangle 4"/>
          <p:cNvSpPr/>
          <p:nvPr/>
        </p:nvSpPr>
        <p:spPr>
          <a:xfrm>
            <a:off x="179512" y="620688"/>
            <a:ext cx="7848872" cy="461665"/>
          </a:xfrm>
          <a:prstGeom prst="rect">
            <a:avLst/>
          </a:prstGeom>
        </p:spPr>
        <p:txBody>
          <a:bodyPr wrap="square">
            <a:spAutoFit/>
          </a:bodyPr>
          <a:lstStyle/>
          <a:p>
            <a:pPr algn="ctr"/>
            <a:r>
              <a:rPr lang="fa-IR" sz="2400" b="1" dirty="0">
                <a:solidFill>
                  <a:srgbClr val="002060"/>
                </a:solidFill>
              </a:rPr>
              <a:t>رابطه شاخص توسعه انسانی و تغییرات نرخ باروری</a:t>
            </a:r>
            <a:r>
              <a:rPr lang="en-US" sz="2400" b="1" dirty="0">
                <a:solidFill>
                  <a:srgbClr val="002060"/>
                </a:solidFill>
              </a:rPr>
              <a:t>:</a:t>
            </a:r>
          </a:p>
        </p:txBody>
      </p:sp>
    </p:spTree>
    <p:extLst>
      <p:ext uri="{BB962C8B-B14F-4D97-AF65-F5344CB8AC3E}">
        <p14:creationId xmlns:p14="http://schemas.microsoft.com/office/powerpoint/2010/main" val="3186359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dirty="0" smtClean="0"/>
              <a:t>رابطه شاخص توسعه انسانی و تغییرات نرخ</a:t>
            </a:r>
            <a:r>
              <a:rPr lang="fa-IR" sz="2800" b="1" dirty="0" smtClean="0"/>
              <a:t> </a:t>
            </a:r>
            <a:r>
              <a:rPr lang="fa-IR" sz="2800" dirty="0" smtClean="0"/>
              <a:t>باروری</a:t>
            </a:r>
            <a:endParaRPr lang="en-US" sz="2800" dirty="0"/>
          </a:p>
        </p:txBody>
      </p:sp>
      <p:pic>
        <p:nvPicPr>
          <p:cNvPr id="26626" name="Picture 2" descr="http://t0.gstatic.com/images?q=tbn:ANd9GcTGe1peDXnYbcMPkrdZMNd8EEEFGJ5njQm6tMjsRXNWHk8wwMs3zA"/>
          <p:cNvPicPr>
            <a:picLocks noChangeAspect="1" noChangeArrowheads="1"/>
          </p:cNvPicPr>
          <p:nvPr/>
        </p:nvPicPr>
        <p:blipFill>
          <a:blip r:embed="rId2" cstate="print"/>
          <a:srcRect/>
          <a:stretch>
            <a:fillRect/>
          </a:stretch>
        </p:blipFill>
        <p:spPr bwMode="auto">
          <a:xfrm>
            <a:off x="0" y="1500174"/>
            <a:ext cx="9144000" cy="5357826"/>
          </a:xfrm>
          <a:prstGeom prst="rect">
            <a:avLst/>
          </a:prstGeom>
          <a:noFill/>
        </p:spPr>
      </p:pic>
    </p:spTree>
    <p:extLst>
      <p:ext uri="{BB962C8B-B14F-4D97-AF65-F5344CB8AC3E}">
        <p14:creationId xmlns:p14="http://schemas.microsoft.com/office/powerpoint/2010/main" val="25423355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8860" t="24035" r="35631" b="9375"/>
          <a:stretch/>
        </p:blipFill>
        <p:spPr>
          <a:xfrm>
            <a:off x="0" y="0"/>
            <a:ext cx="9144000" cy="6858000"/>
          </a:xfrm>
          <a:prstGeom prst="rect">
            <a:avLst/>
          </a:prstGeom>
        </p:spPr>
      </p:pic>
    </p:spTree>
    <p:extLst>
      <p:ext uri="{BB962C8B-B14F-4D97-AF65-F5344CB8AC3E}">
        <p14:creationId xmlns:p14="http://schemas.microsoft.com/office/powerpoint/2010/main" val="16110121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920" t="21455" r="30077" b="5703"/>
          <a:stretch/>
        </p:blipFill>
        <p:spPr>
          <a:xfrm>
            <a:off x="-108519" y="0"/>
            <a:ext cx="9254974" cy="6858000"/>
          </a:xfrm>
          <a:prstGeom prst="rect">
            <a:avLst/>
          </a:prstGeom>
        </p:spPr>
      </p:pic>
    </p:spTree>
    <p:extLst>
      <p:ext uri="{BB962C8B-B14F-4D97-AF65-F5344CB8AC3E}">
        <p14:creationId xmlns:p14="http://schemas.microsoft.com/office/powerpoint/2010/main" val="21145366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6424" t="31886" r="28416" b="14533"/>
          <a:stretch/>
        </p:blipFill>
        <p:spPr>
          <a:xfrm>
            <a:off x="0" y="0"/>
            <a:ext cx="9160768" cy="6741368"/>
          </a:xfrm>
          <a:prstGeom prst="rect">
            <a:avLst/>
          </a:prstGeom>
        </p:spPr>
      </p:pic>
    </p:spTree>
    <p:extLst>
      <p:ext uri="{BB962C8B-B14F-4D97-AF65-F5344CB8AC3E}">
        <p14:creationId xmlns:p14="http://schemas.microsoft.com/office/powerpoint/2010/main" val="12313561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221" t="19484" r="22329" b="5704"/>
          <a:stretch/>
        </p:blipFill>
        <p:spPr>
          <a:xfrm>
            <a:off x="107504" y="116632"/>
            <a:ext cx="9036496" cy="6552728"/>
          </a:xfrm>
          <a:prstGeom prst="rect">
            <a:avLst/>
          </a:prstGeom>
        </p:spPr>
      </p:pic>
    </p:spTree>
    <p:extLst>
      <p:ext uri="{BB962C8B-B14F-4D97-AF65-F5344CB8AC3E}">
        <p14:creationId xmlns:p14="http://schemas.microsoft.com/office/powerpoint/2010/main" val="3441242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7596336" cy="5564691"/>
          </a:xfrm>
        </p:spPr>
        <p:txBody>
          <a:bodyPr>
            <a:normAutofit/>
          </a:bodyPr>
          <a:lstStyle/>
          <a:p>
            <a:pPr algn="r" rtl="1"/>
            <a:r>
              <a:rPr lang="fa-IR" sz="2500" b="1" u="sng" dirty="0">
                <a:cs typeface="B Nazanin" panose="00000400000000000000" pitchFamily="2" charset="-78"/>
              </a:rPr>
              <a:t>نرخ زاد و ولد </a:t>
            </a:r>
            <a:r>
              <a:rPr lang="fa-IR" sz="2500" b="1" dirty="0">
                <a:cs typeface="B Nazanin" panose="00000400000000000000" pitchFamily="2" charset="-78"/>
              </a:rPr>
              <a:t>با تقسیم تعداد </a:t>
            </a:r>
            <a:r>
              <a:rPr lang="fa-IR" sz="2500" b="1" dirty="0" smtClean="0">
                <a:cs typeface="B Nazanin" panose="00000400000000000000" pitchFamily="2" charset="-78"/>
              </a:rPr>
              <a:t>تولد هایی که </a:t>
            </a:r>
            <a:r>
              <a:rPr lang="fa-IR" sz="2500" b="1" dirty="0">
                <a:cs typeface="B Nazanin" panose="00000400000000000000" pitchFamily="2" charset="-78"/>
              </a:rPr>
              <a:t>سالانه در یک قلمرو اتفاق می افتد بر تعداد کل </a:t>
            </a:r>
            <a:r>
              <a:rPr lang="fa-IR" sz="2500" b="1" dirty="0" smtClean="0">
                <a:cs typeface="B Nazanin" panose="00000400000000000000" pitchFamily="2" charset="-78"/>
              </a:rPr>
              <a:t>جمعیت میانه همان سال </a:t>
            </a:r>
            <a:r>
              <a:rPr lang="fa-IR" sz="2500" b="1" dirty="0">
                <a:cs typeface="B Nazanin" panose="00000400000000000000" pitchFamily="2" charset="-78"/>
              </a:rPr>
              <a:t>آن محاسبه می شود. پس از </a:t>
            </a:r>
            <a:r>
              <a:rPr lang="fa-IR" sz="2500" b="1" dirty="0" smtClean="0">
                <a:cs typeface="B Nazanin" panose="00000400000000000000" pitchFamily="2" charset="-78"/>
              </a:rPr>
              <a:t>این، </a:t>
            </a:r>
            <a:r>
              <a:rPr lang="fa-IR" sz="2500" b="1" dirty="0">
                <a:cs typeface="B Nazanin" panose="00000400000000000000" pitchFamily="2" charset="-78"/>
              </a:rPr>
              <a:t>نتیجه در هزار  </a:t>
            </a:r>
            <a:r>
              <a:rPr lang="fa-IR" sz="2500" b="1" dirty="0" smtClean="0">
                <a:cs typeface="B Nazanin" panose="00000400000000000000" pitchFamily="2" charset="-78"/>
              </a:rPr>
              <a:t>ضرب </a:t>
            </a:r>
            <a:r>
              <a:rPr lang="fa-IR" sz="2500" b="1" dirty="0">
                <a:cs typeface="B Nazanin" panose="00000400000000000000" pitchFamily="2" charset="-78"/>
              </a:rPr>
              <a:t>می شود. </a:t>
            </a:r>
          </a:p>
          <a:p>
            <a:pPr algn="r" rtl="1"/>
            <a:r>
              <a:rPr lang="fa-IR" sz="2500" b="1" dirty="0">
                <a:cs typeface="B Nazanin" panose="00000400000000000000" pitchFamily="2" charset="-78"/>
              </a:rPr>
              <a:t>مثلا،</a:t>
            </a:r>
          </a:p>
          <a:p>
            <a:pPr algn="r" rtl="1"/>
            <a:r>
              <a:rPr lang="fa-IR" sz="2500" b="1" dirty="0">
                <a:cs typeface="B Nazanin" panose="00000400000000000000" pitchFamily="2" charset="-78"/>
              </a:rPr>
              <a:t>اگر </a:t>
            </a:r>
            <a:r>
              <a:rPr lang="en-US" sz="2500" b="1" dirty="0" smtClean="0">
                <a:cs typeface="B Nazanin" panose="00000400000000000000" pitchFamily="2" charset="-78"/>
              </a:rPr>
              <a:t>1114000</a:t>
            </a:r>
            <a:r>
              <a:rPr lang="fa-IR" sz="2500" b="1" dirty="0" smtClean="0">
                <a:cs typeface="B Nazanin" panose="00000400000000000000" pitchFamily="2" charset="-78"/>
              </a:rPr>
              <a:t>تولد </a:t>
            </a:r>
            <a:r>
              <a:rPr lang="fa-IR" sz="2500" b="1" dirty="0">
                <a:cs typeface="B Nazanin" panose="00000400000000000000" pitchFamily="2" charset="-78"/>
              </a:rPr>
              <a:t>در </a:t>
            </a:r>
            <a:r>
              <a:rPr lang="fa-IR" sz="2500" b="1" dirty="0" smtClean="0">
                <a:cs typeface="B Nazanin" panose="00000400000000000000" pitchFamily="2" charset="-78"/>
              </a:rPr>
              <a:t>ایران با </a:t>
            </a:r>
            <a:r>
              <a:rPr lang="fa-IR" sz="2500" b="1" dirty="0">
                <a:cs typeface="B Nazanin" panose="00000400000000000000" pitchFamily="2" charset="-78"/>
              </a:rPr>
              <a:t>جمعیت کل </a:t>
            </a:r>
            <a:r>
              <a:rPr lang="en-US" sz="2500" b="1" dirty="0">
                <a:cs typeface="B Nazanin" panose="00000400000000000000" pitchFamily="2" charset="-78"/>
              </a:rPr>
              <a:t>83600000</a:t>
            </a:r>
            <a:r>
              <a:rPr lang="fa-IR" sz="2500" b="1" dirty="0" smtClean="0">
                <a:cs typeface="B Nazanin" panose="00000400000000000000" pitchFamily="2" charset="-78"/>
              </a:rPr>
              <a:t> </a:t>
            </a:r>
            <a:r>
              <a:rPr lang="fa-IR" sz="2500" b="1" dirty="0">
                <a:cs typeface="B Nazanin" panose="00000400000000000000" pitchFamily="2" charset="-78"/>
              </a:rPr>
              <a:t>نفر </a:t>
            </a:r>
            <a:r>
              <a:rPr lang="fa-IR" sz="2500" b="1" dirty="0" smtClean="0">
                <a:cs typeface="B Nazanin" panose="00000400000000000000" pitchFamily="2" charset="-78"/>
              </a:rPr>
              <a:t>داشته باشیم، </a:t>
            </a:r>
            <a:r>
              <a:rPr lang="fa-IR" sz="2500" b="1" dirty="0">
                <a:cs typeface="B Nazanin" panose="00000400000000000000" pitchFamily="2" charset="-78"/>
              </a:rPr>
              <a:t>نرخ زاد و ولد چقدر است؟</a:t>
            </a:r>
          </a:p>
          <a:p>
            <a:pPr rtl="1"/>
            <a:r>
              <a:rPr lang="en-US" sz="2500" b="1" dirty="0" smtClean="0"/>
              <a:t>(1114000/83600000) </a:t>
            </a:r>
            <a:r>
              <a:rPr lang="en-US" sz="2500" b="1" dirty="0"/>
              <a:t>x 1000</a:t>
            </a:r>
          </a:p>
          <a:p>
            <a:pPr rtl="1"/>
            <a:r>
              <a:rPr lang="en-US" sz="2500" b="1" dirty="0" smtClean="0"/>
              <a:t>= 0.01332 </a:t>
            </a:r>
            <a:r>
              <a:rPr lang="en-US" sz="2500" b="1" dirty="0"/>
              <a:t>x 1000</a:t>
            </a:r>
          </a:p>
          <a:p>
            <a:pPr rtl="1"/>
            <a:r>
              <a:rPr lang="en-US" sz="2500" b="1" dirty="0" smtClean="0"/>
              <a:t>= 13.33</a:t>
            </a:r>
            <a:r>
              <a:rPr lang="fa-IR" sz="2500" dirty="0" smtClean="0"/>
              <a:t>.</a:t>
            </a:r>
          </a:p>
          <a:p>
            <a:endParaRPr lang="en-US" dirty="0"/>
          </a:p>
        </p:txBody>
      </p:sp>
    </p:spTree>
    <p:extLst>
      <p:ext uri="{BB962C8B-B14F-4D97-AF65-F5344CB8AC3E}">
        <p14:creationId xmlns:p14="http://schemas.microsoft.com/office/powerpoint/2010/main" val="738300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969" t="21454" r="27311" b="25391"/>
          <a:stretch/>
        </p:blipFill>
        <p:spPr>
          <a:xfrm>
            <a:off x="251520" y="116632"/>
            <a:ext cx="8892480" cy="6624736"/>
          </a:xfrm>
          <a:prstGeom prst="rect">
            <a:avLst/>
          </a:prstGeom>
        </p:spPr>
      </p:pic>
    </p:spTree>
    <p:extLst>
      <p:ext uri="{BB962C8B-B14F-4D97-AF65-F5344CB8AC3E}">
        <p14:creationId xmlns:p14="http://schemas.microsoft.com/office/powerpoint/2010/main" val="19531710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027" t="29329" r="29523" b="9642"/>
          <a:stretch/>
        </p:blipFill>
        <p:spPr>
          <a:xfrm>
            <a:off x="179512" y="260648"/>
            <a:ext cx="8784976" cy="4896544"/>
          </a:xfrm>
          <a:prstGeom prst="rect">
            <a:avLst/>
          </a:prstGeom>
        </p:spPr>
      </p:pic>
      <p:sp>
        <p:nvSpPr>
          <p:cNvPr id="4" name="Rectangle 3"/>
          <p:cNvSpPr/>
          <p:nvPr/>
        </p:nvSpPr>
        <p:spPr>
          <a:xfrm>
            <a:off x="179512" y="5158995"/>
            <a:ext cx="8964488" cy="1754326"/>
          </a:xfrm>
          <a:prstGeom prst="rect">
            <a:avLst/>
          </a:prstGeom>
        </p:spPr>
        <p:txBody>
          <a:bodyPr wrap="square">
            <a:spAutoFit/>
          </a:bodyPr>
          <a:lstStyle/>
          <a:p>
            <a:pPr algn="l" rtl="0"/>
            <a:r>
              <a:rPr lang="en-US" dirty="0"/>
              <a:t>As Figure 3 shows, growth in many emerging economies will be supported by relatively fast-growing populations, boosting domestic demand and the size of the workforce. This will, however, need to be complemented with investment in education and an improvement in macroeconomic fundamentals to ensure there are sufficient jobs for growing numbers of young people in these countries.</a:t>
            </a:r>
          </a:p>
        </p:txBody>
      </p:sp>
    </p:spTree>
    <p:extLst>
      <p:ext uri="{BB962C8B-B14F-4D97-AF65-F5344CB8AC3E}">
        <p14:creationId xmlns:p14="http://schemas.microsoft.com/office/powerpoint/2010/main" val="1838231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832" t="29328" r="59408" b="7672"/>
          <a:stretch/>
        </p:blipFill>
        <p:spPr>
          <a:xfrm>
            <a:off x="899029" y="848298"/>
            <a:ext cx="7344816" cy="5040560"/>
          </a:xfrm>
          <a:prstGeom prst="rect">
            <a:avLst/>
          </a:prstGeom>
        </p:spPr>
      </p:pic>
      <p:sp>
        <p:nvSpPr>
          <p:cNvPr id="3" name="Rectangle 2"/>
          <p:cNvSpPr/>
          <p:nvPr/>
        </p:nvSpPr>
        <p:spPr>
          <a:xfrm>
            <a:off x="-563" y="13635"/>
            <a:ext cx="9144000" cy="834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smtClean="0">
                <a:cs typeface="B Nazanin" panose="00000400000000000000" pitchFamily="2" charset="-78"/>
              </a:rPr>
              <a:t>انتقال پیوسته قدرت اقتصادی آمریکا و اروپا به چین و هند</a:t>
            </a:r>
            <a:endParaRPr lang="en-US" dirty="0"/>
          </a:p>
        </p:txBody>
      </p:sp>
      <p:sp>
        <p:nvSpPr>
          <p:cNvPr id="4" name="Rectangle 3"/>
          <p:cNvSpPr/>
          <p:nvPr/>
        </p:nvSpPr>
        <p:spPr>
          <a:xfrm>
            <a:off x="-2817" y="5517232"/>
            <a:ext cx="9039313" cy="1484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a-IR" sz="2000" b="1" dirty="0" smtClean="0">
                <a:cs typeface="B Nazanin" panose="00000400000000000000" pitchFamily="2" charset="-78"/>
              </a:rPr>
              <a:t>سهم تولید ناخالص داخلی چین از 18 درصد کل اقتصاد دنیا در سال 2016 به 20 درصد در سال 2050  و سهم </a:t>
            </a:r>
            <a:r>
              <a:rPr lang="fa-IR" sz="2000" b="1" dirty="0">
                <a:cs typeface="B Nazanin" panose="00000400000000000000" pitchFamily="2" charset="-78"/>
              </a:rPr>
              <a:t>تولید ناخالص داخلی </a:t>
            </a:r>
            <a:r>
              <a:rPr lang="fa-IR" sz="2000" b="1" dirty="0" smtClean="0">
                <a:cs typeface="B Nazanin" panose="00000400000000000000" pitchFamily="2" charset="-78"/>
              </a:rPr>
              <a:t>هند </a:t>
            </a:r>
            <a:r>
              <a:rPr lang="fa-IR" sz="2000" b="1" dirty="0">
                <a:cs typeface="B Nazanin" panose="00000400000000000000" pitchFamily="2" charset="-78"/>
              </a:rPr>
              <a:t>از </a:t>
            </a:r>
            <a:r>
              <a:rPr lang="fa-IR" sz="2000" b="1" dirty="0" smtClean="0">
                <a:cs typeface="B Nazanin" panose="00000400000000000000" pitchFamily="2" charset="-78"/>
              </a:rPr>
              <a:t>7 </a:t>
            </a:r>
            <a:r>
              <a:rPr lang="fa-IR" sz="2000" b="1" dirty="0">
                <a:cs typeface="B Nazanin" panose="00000400000000000000" pitchFamily="2" charset="-78"/>
              </a:rPr>
              <a:t>درصد </a:t>
            </a:r>
            <a:r>
              <a:rPr lang="fa-IR" sz="2000" b="1" dirty="0" smtClean="0">
                <a:cs typeface="B Nazanin" panose="00000400000000000000" pitchFamily="2" charset="-78"/>
              </a:rPr>
              <a:t>به 15 </a:t>
            </a:r>
            <a:r>
              <a:rPr lang="fa-IR" sz="2000" b="1" dirty="0">
                <a:cs typeface="B Nazanin" panose="00000400000000000000" pitchFamily="2" charset="-78"/>
              </a:rPr>
              <a:t>درصد افزایش می یابد.  </a:t>
            </a:r>
            <a:r>
              <a:rPr lang="fa-IR" sz="2000" b="1" dirty="0" smtClean="0">
                <a:cs typeface="B Nazanin" panose="00000400000000000000" pitchFamily="2" charset="-78"/>
              </a:rPr>
              <a:t> </a:t>
            </a:r>
          </a:p>
          <a:p>
            <a:r>
              <a:rPr lang="fa-IR" sz="2000" b="1" dirty="0" smtClean="0">
                <a:cs typeface="B Nazanin" panose="00000400000000000000" pitchFamily="2" charset="-78"/>
              </a:rPr>
              <a:t>در مقابل سهم تولید </a:t>
            </a:r>
            <a:r>
              <a:rPr lang="fa-IR" sz="2000" b="1" dirty="0">
                <a:cs typeface="B Nazanin" panose="00000400000000000000" pitchFamily="2" charset="-78"/>
              </a:rPr>
              <a:t>ناخالص داخلی </a:t>
            </a:r>
            <a:r>
              <a:rPr lang="fa-IR" sz="2000" b="1" dirty="0" smtClean="0">
                <a:cs typeface="B Nazanin" panose="00000400000000000000" pitchFamily="2" charset="-78"/>
              </a:rPr>
              <a:t>آمریکا </a:t>
            </a:r>
            <a:r>
              <a:rPr lang="fa-IR" sz="2000" b="1" dirty="0">
                <a:cs typeface="B Nazanin" panose="00000400000000000000" pitchFamily="2" charset="-78"/>
              </a:rPr>
              <a:t>از </a:t>
            </a:r>
            <a:r>
              <a:rPr lang="fa-IR" sz="2000" b="1" dirty="0" smtClean="0">
                <a:cs typeface="B Nazanin" panose="00000400000000000000" pitchFamily="2" charset="-78"/>
              </a:rPr>
              <a:t>16 </a:t>
            </a:r>
            <a:r>
              <a:rPr lang="fa-IR" sz="2000" b="1" dirty="0">
                <a:cs typeface="B Nazanin" panose="00000400000000000000" pitchFamily="2" charset="-78"/>
              </a:rPr>
              <a:t>درصد </a:t>
            </a:r>
            <a:r>
              <a:rPr lang="fa-IR" sz="2000" b="1" dirty="0" smtClean="0">
                <a:cs typeface="B Nazanin" panose="00000400000000000000" pitchFamily="2" charset="-78"/>
              </a:rPr>
              <a:t>کل اقتصاد دنیا  در سال 2016 به 12 </a:t>
            </a:r>
            <a:r>
              <a:rPr lang="fa-IR" sz="2000" b="1" dirty="0">
                <a:cs typeface="B Nazanin" panose="00000400000000000000" pitchFamily="2" charset="-78"/>
              </a:rPr>
              <a:t>درصد </a:t>
            </a:r>
            <a:r>
              <a:rPr lang="fa-IR" sz="2000" b="1" dirty="0" smtClean="0">
                <a:cs typeface="B Nazanin" panose="00000400000000000000" pitchFamily="2" charset="-78"/>
              </a:rPr>
              <a:t>در سال 2050 و سهم </a:t>
            </a:r>
            <a:r>
              <a:rPr lang="fa-IR" sz="2000" b="1" dirty="0">
                <a:cs typeface="B Nazanin" panose="00000400000000000000" pitchFamily="2" charset="-78"/>
              </a:rPr>
              <a:t>تولید ناخالص داخلی </a:t>
            </a:r>
            <a:r>
              <a:rPr lang="fa-IR" sz="2000" b="1" dirty="0" smtClean="0">
                <a:cs typeface="B Nazanin" panose="00000400000000000000" pitchFamily="2" charset="-78"/>
              </a:rPr>
              <a:t>اروپا </a:t>
            </a:r>
            <a:r>
              <a:rPr lang="fa-IR" sz="2000" b="1" dirty="0">
                <a:cs typeface="B Nazanin" panose="00000400000000000000" pitchFamily="2" charset="-78"/>
              </a:rPr>
              <a:t>از </a:t>
            </a:r>
            <a:r>
              <a:rPr lang="fa-IR" sz="2000" b="1" dirty="0" smtClean="0">
                <a:cs typeface="B Nazanin" panose="00000400000000000000" pitchFamily="2" charset="-78"/>
              </a:rPr>
              <a:t>15 </a:t>
            </a:r>
            <a:r>
              <a:rPr lang="fa-IR" sz="2000" b="1" dirty="0">
                <a:cs typeface="B Nazanin" panose="00000400000000000000" pitchFamily="2" charset="-78"/>
              </a:rPr>
              <a:t>درصد </a:t>
            </a:r>
            <a:r>
              <a:rPr lang="fa-IR" sz="2000" b="1" dirty="0" smtClean="0">
                <a:cs typeface="B Nazanin" panose="00000400000000000000" pitchFamily="2" charset="-78"/>
              </a:rPr>
              <a:t>به 9 </a:t>
            </a:r>
            <a:r>
              <a:rPr lang="fa-IR" sz="2000" b="1" dirty="0">
                <a:cs typeface="B Nazanin" panose="00000400000000000000" pitchFamily="2" charset="-78"/>
              </a:rPr>
              <a:t>درصد کاهش </a:t>
            </a:r>
            <a:r>
              <a:rPr lang="fa-IR" sz="2000" b="1" dirty="0" smtClean="0">
                <a:cs typeface="B Nazanin" panose="00000400000000000000" pitchFamily="2" charset="-78"/>
              </a:rPr>
              <a:t>می یابد</a:t>
            </a:r>
            <a:r>
              <a:rPr lang="fa-IR" sz="2000" b="1" dirty="0">
                <a:cs typeface="B Nazanin" panose="00000400000000000000" pitchFamily="2" charset="-78"/>
              </a:rPr>
              <a:t>.</a:t>
            </a:r>
            <a:r>
              <a:rPr lang="fa-IR" sz="2000" b="1" dirty="0" smtClean="0">
                <a:cs typeface="B Nazanin" panose="00000400000000000000" pitchFamily="2" charset="-78"/>
              </a:rPr>
              <a:t> </a:t>
            </a:r>
            <a:endParaRPr lang="fa-IR" sz="2000" b="1" dirty="0">
              <a:cs typeface="B Nazanin" panose="00000400000000000000" pitchFamily="2" charset="-78"/>
            </a:endParaRPr>
          </a:p>
        </p:txBody>
      </p:sp>
    </p:spTree>
    <p:extLst>
      <p:ext uri="{BB962C8B-B14F-4D97-AF65-F5344CB8AC3E}">
        <p14:creationId xmlns:p14="http://schemas.microsoft.com/office/powerpoint/2010/main" val="22857541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8" y="1052736"/>
            <a:ext cx="7776864" cy="4893647"/>
          </a:xfrm>
          <a:prstGeom prst="rect">
            <a:avLst/>
          </a:prstGeom>
        </p:spPr>
        <p:txBody>
          <a:bodyPr wrap="square">
            <a:spAutoFit/>
          </a:bodyPr>
          <a:lstStyle/>
          <a:p>
            <a:r>
              <a:rPr lang="ar-SA" sz="2400" b="1" dirty="0">
                <a:latin typeface="Calibri" panose="020F0502020204030204" pitchFamily="34" charset="0"/>
                <a:ea typeface="Calibri" panose="020F0502020204030204" pitchFamily="34" charset="0"/>
                <a:cs typeface="Arial" panose="020B0604020202020204" pitchFamily="34" charset="0"/>
              </a:rPr>
              <a:t>در صفحه 25 گزارش اینگونه آمده است: همانطور که قبلا اشاره شد، رشد جمعیت بالا به عنوان یک عامل کلیدی در رشد کل تولید ناخالص داخلی در بسیاری از بازارهای نوظهور امروز و کشورهای در حال توسعه عمل کرده است و باعث افزایش نیروی کار بالقوه و گسترش بازارهای مصرف داخلی آنها خواهد شد. نمودار شماره 13 نشان می دهد که رشد جمعیت در سن  کار در بسیاری از بازارهای نوظهور، از جمله نیجریه، پاکستان و هند، از رشد جمعیت کل فراتر رفته است. در مقابل، بسیاری از اقتصادهای پیشرفته مانند ژاپن، ایتالیا و آلمان، جمعیت شان تا سال 2050 به میزان قابل توجهی کاهش می یابد. این انقباض عمدتا  از کاهش جمعیت در سن کار ناشی می شود؛ در میان اقتصادهای </a:t>
            </a:r>
            <a:r>
              <a:rPr lang="en-US" sz="2400" b="1" dirty="0">
                <a:latin typeface="Calibri" panose="020F0502020204030204" pitchFamily="34" charset="0"/>
                <a:ea typeface="Calibri" panose="020F0502020204030204" pitchFamily="34" charset="0"/>
                <a:cs typeface="Arial" panose="020B0604020202020204" pitchFamily="34" charset="0"/>
              </a:rPr>
              <a:t>G7</a:t>
            </a:r>
            <a:r>
              <a:rPr lang="ar-SA" sz="2400" b="1" dirty="0">
                <a:latin typeface="Calibri" panose="020F0502020204030204" pitchFamily="34" charset="0"/>
                <a:ea typeface="Calibri" panose="020F0502020204030204" pitchFamily="34" charset="0"/>
                <a:cs typeface="Arial" panose="020B0604020202020204" pitchFamily="34" charset="0"/>
              </a:rPr>
              <a:t>،  جمعیت در سن کار در طول دوره زمانی 2016-2050 رشد منفی 0.3٪ در سال را شاهد خواهد بود. بنابراین رشد جمعیت عامل مثبتی (البته اگر افزایش جمعیت در سن کار همراه با افزایش کیفیت همراه باشد) در افزایش رشد اقتصادی محسوب شده است. </a:t>
            </a:r>
            <a:endParaRPr lang="en-US" sz="2400" b="1" dirty="0"/>
          </a:p>
        </p:txBody>
      </p:sp>
    </p:spTree>
    <p:extLst>
      <p:ext uri="{BB962C8B-B14F-4D97-AF65-F5344CB8AC3E}">
        <p14:creationId xmlns:p14="http://schemas.microsoft.com/office/powerpoint/2010/main" val="1919578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386" t="21454" r="26203" b="11610"/>
          <a:stretch/>
        </p:blipFill>
        <p:spPr>
          <a:xfrm>
            <a:off x="23258" y="19968"/>
            <a:ext cx="9120741" cy="5569272"/>
          </a:xfrm>
          <a:prstGeom prst="rect">
            <a:avLst/>
          </a:prstGeom>
        </p:spPr>
      </p:pic>
      <p:sp>
        <p:nvSpPr>
          <p:cNvPr id="3" name="Rectangle 2"/>
          <p:cNvSpPr/>
          <p:nvPr/>
        </p:nvSpPr>
        <p:spPr>
          <a:xfrm>
            <a:off x="191140" y="5733256"/>
            <a:ext cx="8952860" cy="674031"/>
          </a:xfrm>
          <a:prstGeom prst="rect">
            <a:avLst/>
          </a:prstGeom>
        </p:spPr>
        <p:txBody>
          <a:bodyPr wrap="square">
            <a:spAutoFit/>
          </a:bodyPr>
          <a:lstStyle/>
          <a:p>
            <a:pPr marL="228600">
              <a:lnSpc>
                <a:spcPct val="105000"/>
              </a:lnSpc>
              <a:spcAft>
                <a:spcPts val="800"/>
              </a:spcAft>
            </a:pPr>
            <a:r>
              <a:rPr lang="ar-SA" dirty="0">
                <a:latin typeface="Calibri" panose="020F0502020204030204" pitchFamily="34" charset="0"/>
                <a:ea typeface="Calibri" panose="020F0502020204030204" pitchFamily="34" charset="0"/>
                <a:cs typeface="Arial" panose="020B0604020202020204" pitchFamily="34" charset="0"/>
              </a:rPr>
              <a:t>همانطوریکه در نمودار </a:t>
            </a:r>
            <a:r>
              <a:rPr lang="fa-IR" dirty="0" smtClean="0">
                <a:latin typeface="Calibri" panose="020F0502020204030204" pitchFamily="34" charset="0"/>
                <a:ea typeface="Calibri" panose="020F0502020204030204" pitchFamily="34" charset="0"/>
                <a:cs typeface="Arial" panose="020B0604020202020204" pitchFamily="34" charset="0"/>
              </a:rPr>
              <a:t>بالا</a:t>
            </a:r>
            <a:r>
              <a:rPr lang="ar-SA" dirty="0" smtClean="0">
                <a:latin typeface="Calibri" panose="020F0502020204030204" pitchFamily="34" charset="0"/>
                <a:ea typeface="Calibri" panose="020F0502020204030204" pitchFamily="34" charset="0"/>
                <a:cs typeface="Arial" panose="020B0604020202020204" pitchFamily="34" charset="0"/>
              </a:rPr>
              <a:t> </a:t>
            </a:r>
            <a:r>
              <a:rPr lang="ar-SA" dirty="0">
                <a:latin typeface="Calibri" panose="020F0502020204030204" pitchFamily="34" charset="0"/>
                <a:ea typeface="Calibri" panose="020F0502020204030204" pitchFamily="34" charset="0"/>
                <a:cs typeface="Arial" panose="020B0604020202020204" pitchFamily="34" charset="0"/>
              </a:rPr>
              <a:t>نیز مشاهده می شود، رشد جمعیت در سن  کار در ایران یک چهارم رشد جمعیت کل می </a:t>
            </a:r>
            <a:r>
              <a:rPr lang="ar-SA" dirty="0" smtClean="0">
                <a:latin typeface="Calibri" panose="020F0502020204030204" pitchFamily="34" charset="0"/>
                <a:ea typeface="Calibri" panose="020F0502020204030204" pitchFamily="34" charset="0"/>
                <a:cs typeface="Arial" panose="020B0604020202020204" pitchFamily="34" charset="0"/>
              </a:rPr>
              <a:t>باشد</a:t>
            </a:r>
            <a:endParaRPr lang="en-US"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916826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8"/>
          <p:cNvSpPr txBox="1">
            <a:spLocks noChangeArrowheads="1"/>
          </p:cNvSpPr>
          <p:nvPr/>
        </p:nvSpPr>
        <p:spPr bwMode="auto">
          <a:xfrm>
            <a:off x="0" y="1227386"/>
            <a:ext cx="7884368" cy="4071937"/>
          </a:xfrm>
          <a:prstGeom prst="rect">
            <a:avLst/>
          </a:prstGeom>
          <a:noFill/>
          <a:ln w="9525">
            <a:noFill/>
            <a:miter lim="800000"/>
            <a:headEnd/>
            <a:tailEnd/>
          </a:ln>
          <a:effectLst/>
        </p:spPr>
        <p:txBody>
          <a:bodyPr anchor="ctr"/>
          <a:lstStyle/>
          <a:p>
            <a:pPr marL="469900" indent="-469900" algn="ctr">
              <a:lnSpc>
                <a:spcPct val="90000"/>
              </a:lnSpc>
              <a:spcBef>
                <a:spcPct val="20000"/>
              </a:spcBef>
              <a:buClr>
                <a:schemeClr val="accent2"/>
              </a:buClr>
              <a:buFont typeface="Wingdings" pitchFamily="2" charset="2"/>
              <a:buNone/>
              <a:defRPr/>
            </a:pPr>
            <a:endParaRPr lang="fa-IR" sz="2800" kern="0" dirty="0">
              <a:latin typeface="Franklin Gothic Demi" pitchFamily="34" charset="0"/>
              <a:cs typeface="B Mitra" pitchFamily="2" charset="-78"/>
            </a:endParaRPr>
          </a:p>
        </p:txBody>
      </p:sp>
      <p:sp>
        <p:nvSpPr>
          <p:cNvPr id="39939" name="TextBox 8"/>
          <p:cNvSpPr txBox="1">
            <a:spLocks noChangeArrowheads="1"/>
          </p:cNvSpPr>
          <p:nvPr/>
        </p:nvSpPr>
        <p:spPr bwMode="auto">
          <a:xfrm>
            <a:off x="142875" y="6357938"/>
            <a:ext cx="1143000" cy="369887"/>
          </a:xfrm>
          <a:prstGeom prst="rect">
            <a:avLst/>
          </a:prstGeom>
          <a:noFill/>
          <a:ln w="9525">
            <a:noFill/>
            <a:miter lim="800000"/>
            <a:headEnd/>
            <a:tailEnd/>
          </a:ln>
        </p:spPr>
        <p:txBody>
          <a:bodyPr>
            <a:spAutoFit/>
          </a:bodyPr>
          <a:lstStyle/>
          <a:p>
            <a:pPr algn="ctr"/>
            <a:r>
              <a:rPr lang="fa-IR" b="1" dirty="0">
                <a:solidFill>
                  <a:schemeClr val="bg1"/>
                </a:solidFill>
                <a:cs typeface="B Nazanin" pitchFamily="2" charset="-78"/>
              </a:rPr>
              <a:t>صفحه </a:t>
            </a:r>
            <a:r>
              <a:rPr lang="fa-IR" b="1" dirty="0" smtClean="0">
                <a:solidFill>
                  <a:schemeClr val="bg1"/>
                </a:solidFill>
                <a:cs typeface="B Nazanin" pitchFamily="2" charset="-78"/>
              </a:rPr>
              <a:t>41</a:t>
            </a:r>
            <a:endParaRPr lang="en-US" b="1" dirty="0">
              <a:solidFill>
                <a:schemeClr val="bg1"/>
              </a:solidFill>
              <a:cs typeface="B Nazanin" pitchFamily="2" charset="-78"/>
            </a:endParaRPr>
          </a:p>
        </p:txBody>
      </p:sp>
      <p:sp>
        <p:nvSpPr>
          <p:cNvPr id="39942" name="Rectangle 50"/>
          <p:cNvSpPr>
            <a:spLocks noChangeArrowheads="1"/>
          </p:cNvSpPr>
          <p:nvPr/>
        </p:nvSpPr>
        <p:spPr bwMode="auto">
          <a:xfrm>
            <a:off x="6143625" y="1214438"/>
            <a:ext cx="2428875" cy="571500"/>
          </a:xfrm>
          <a:prstGeom prst="rect">
            <a:avLst/>
          </a:prstGeom>
          <a:noFill/>
          <a:ln w="9525" algn="ctr">
            <a:noFill/>
            <a:round/>
            <a:headEnd/>
            <a:tailEnd/>
          </a:ln>
        </p:spPr>
        <p:txBody>
          <a:bodyPr/>
          <a:lstStyle/>
          <a:p>
            <a:endParaRPr lang="en-US" sz="2400" b="1" dirty="0">
              <a:solidFill>
                <a:schemeClr val="bg1"/>
              </a:solidFill>
              <a:cs typeface="B Nazanin" pitchFamily="2" charset="-78"/>
            </a:endParaRPr>
          </a:p>
        </p:txBody>
      </p:sp>
      <p:sp>
        <p:nvSpPr>
          <p:cNvPr id="39943" name="Title 9"/>
          <p:cNvSpPr txBox="1">
            <a:spLocks/>
          </p:cNvSpPr>
          <p:nvPr/>
        </p:nvSpPr>
        <p:spPr bwMode="auto">
          <a:xfrm>
            <a:off x="3071813" y="282575"/>
            <a:ext cx="5611812" cy="552450"/>
          </a:xfrm>
          <a:prstGeom prst="rect">
            <a:avLst/>
          </a:prstGeom>
          <a:noFill/>
          <a:ln w="9525">
            <a:noFill/>
            <a:miter lim="800000"/>
            <a:headEnd/>
            <a:tailEnd/>
          </a:ln>
        </p:spPr>
        <p:txBody>
          <a:bodyPr anchor="b"/>
          <a:lstStyle/>
          <a:p>
            <a:pPr algn="just" eaLnBrk="0" hangingPunct="0"/>
            <a:endParaRPr lang="fa-IR" b="1" dirty="0">
              <a:cs typeface="B Nazanin" pitchFamily="2" charset="-78"/>
            </a:endParaRPr>
          </a:p>
        </p:txBody>
      </p:sp>
      <p:sp>
        <p:nvSpPr>
          <p:cNvPr id="29731" name="Rectangle 35"/>
          <p:cNvSpPr>
            <a:spLocks noChangeArrowheads="1"/>
          </p:cNvSpPr>
          <p:nvPr/>
        </p:nvSpPr>
        <p:spPr bwMode="auto">
          <a:xfrm>
            <a:off x="571500" y="4245633"/>
            <a:ext cx="8215313" cy="307777"/>
          </a:xfrm>
          <a:prstGeom prst="rect">
            <a:avLst/>
          </a:prstGeom>
          <a:noFill/>
          <a:ln w="9525">
            <a:noFill/>
            <a:miter lim="800000"/>
            <a:headEnd/>
            <a:tailEnd/>
          </a:ln>
        </p:spPr>
        <p:txBody>
          <a:bodyPr wrap="square" anchor="ctr">
            <a:spAutoFit/>
          </a:bodyPr>
          <a:lstStyle/>
          <a:p>
            <a:pPr algn="justLow" eaLnBrk="0" hangingPunct="0"/>
            <a:r>
              <a:rPr lang="ar-SA" sz="1400" dirty="0" smtClean="0"/>
              <a:t> </a:t>
            </a:r>
            <a:endParaRPr lang="ar-SA" sz="2000" b="1" dirty="0">
              <a:cs typeface="B Mitra" pitchFamily="2" charset="-78"/>
            </a:endParaRPr>
          </a:p>
        </p:txBody>
      </p:sp>
      <p:sp>
        <p:nvSpPr>
          <p:cNvPr id="9" name="Rectangle 8"/>
          <p:cNvSpPr/>
          <p:nvPr/>
        </p:nvSpPr>
        <p:spPr>
          <a:xfrm>
            <a:off x="1315839" y="682674"/>
            <a:ext cx="4235362" cy="646331"/>
          </a:xfrm>
          <a:prstGeom prst="rect">
            <a:avLst/>
          </a:prstGeom>
        </p:spPr>
        <p:txBody>
          <a:bodyPr wrap="square">
            <a:spAutoFit/>
          </a:bodyPr>
          <a:lstStyle/>
          <a:p>
            <a:r>
              <a:rPr lang="fa-IR" b="1" dirty="0" smtClean="0">
                <a:cs typeface="B Nazanin" pitchFamily="2" charset="-78"/>
              </a:rPr>
              <a:t>علل و زمینه های تئوریک فقر</a:t>
            </a:r>
            <a:endParaRPr lang="en-US" b="1" dirty="0">
              <a:cs typeface="B Nazanin" pitchFamily="2" charset="-78"/>
            </a:endParaRPr>
          </a:p>
          <a:p>
            <a:endParaRPr lang="fa-IR" b="1" dirty="0">
              <a:cs typeface="2  Nazanin" pitchFamily="2" charset="-78"/>
            </a:endParaRPr>
          </a:p>
        </p:txBody>
      </p:sp>
      <p:sp>
        <p:nvSpPr>
          <p:cNvPr id="10" name="Rectangle 9"/>
          <p:cNvSpPr/>
          <p:nvPr/>
        </p:nvSpPr>
        <p:spPr>
          <a:xfrm>
            <a:off x="357158" y="1859340"/>
            <a:ext cx="6663114" cy="3970318"/>
          </a:xfrm>
          <a:prstGeom prst="rect">
            <a:avLst/>
          </a:prstGeom>
        </p:spPr>
        <p:txBody>
          <a:bodyPr wrap="square">
            <a:spAutoFit/>
          </a:bodyPr>
          <a:lstStyle/>
          <a:p>
            <a:r>
              <a:rPr lang="fa-IR" b="1" dirty="0" smtClean="0">
                <a:cs typeface="B Nazanin" pitchFamily="2" charset="-78"/>
              </a:rPr>
              <a:t>* علل فقر</a:t>
            </a:r>
          </a:p>
          <a:p>
            <a:r>
              <a:rPr lang="fa-IR" b="1" dirty="0" smtClean="0">
                <a:cs typeface="B Nazanin" pitchFamily="2" charset="-78"/>
              </a:rPr>
              <a:t>الف- جنگ افروزی</a:t>
            </a:r>
          </a:p>
          <a:p>
            <a:r>
              <a:rPr lang="fa-IR" b="1" dirty="0" smtClean="0">
                <a:cs typeface="B Nazanin" pitchFamily="2" charset="-78"/>
              </a:rPr>
              <a:t>ب- چرخه کشاورزی</a:t>
            </a:r>
          </a:p>
          <a:p>
            <a:r>
              <a:rPr lang="fa-IR" b="1" dirty="0" smtClean="0">
                <a:cs typeface="B Nazanin" pitchFamily="2" charset="-78"/>
              </a:rPr>
              <a:t>ج- خشکسالی و سیل </a:t>
            </a:r>
          </a:p>
          <a:p>
            <a:r>
              <a:rPr lang="fa-IR" b="1" dirty="0" smtClean="0">
                <a:cs typeface="B Nazanin" pitchFamily="2" charset="-78"/>
              </a:rPr>
              <a:t>د- بلایای طبیعی </a:t>
            </a:r>
          </a:p>
          <a:p>
            <a:endParaRPr lang="fa-IR" b="1" dirty="0" smtClean="0">
              <a:cs typeface="B Nazanin" pitchFamily="2" charset="-78"/>
            </a:endParaRPr>
          </a:p>
          <a:p>
            <a:endParaRPr lang="fa-IR" b="1" dirty="0" smtClean="0">
              <a:cs typeface="B Nazanin" pitchFamily="2" charset="-78"/>
            </a:endParaRPr>
          </a:p>
          <a:p>
            <a:r>
              <a:rPr lang="fa-IR" b="1" dirty="0" smtClean="0">
                <a:cs typeface="B Nazanin" pitchFamily="2" charset="-78"/>
              </a:rPr>
              <a:t>**مولفه های مرتبط با فقر</a:t>
            </a:r>
          </a:p>
          <a:p>
            <a:r>
              <a:rPr lang="fa-IR" b="1" dirty="0" smtClean="0">
                <a:cs typeface="B Nazanin" pitchFamily="2" charset="-78"/>
              </a:rPr>
              <a:t>الف- تاریخ استعماری</a:t>
            </a:r>
          </a:p>
          <a:p>
            <a:r>
              <a:rPr lang="fa-IR" b="1" dirty="0" smtClean="0">
                <a:cs typeface="B Nazanin" pitchFamily="2" charset="-78"/>
              </a:rPr>
              <a:t>ب- تمرکزگرایی</a:t>
            </a:r>
          </a:p>
          <a:p>
            <a:r>
              <a:rPr lang="fa-IR" b="1" dirty="0" smtClean="0">
                <a:cs typeface="B Nazanin" pitchFamily="2" charset="-78"/>
              </a:rPr>
              <a:t>ج- فساد</a:t>
            </a:r>
          </a:p>
          <a:p>
            <a:r>
              <a:rPr lang="fa-IR" b="1" dirty="0" smtClean="0">
                <a:cs typeface="B Nazanin" pitchFamily="2" charset="-78"/>
              </a:rPr>
              <a:t>د- جنگ افروزی</a:t>
            </a:r>
          </a:p>
          <a:p>
            <a:r>
              <a:rPr lang="fa-IR" b="1" dirty="0" smtClean="0">
                <a:cs typeface="B Nazanin" pitchFamily="2" charset="-78"/>
              </a:rPr>
              <a:t>ه- تخریب محیط زیست</a:t>
            </a:r>
          </a:p>
          <a:p>
            <a:r>
              <a:rPr lang="fa-IR" b="1" dirty="0" smtClean="0">
                <a:cs typeface="B Nazanin" pitchFamily="2" charset="-78"/>
              </a:rPr>
              <a:t>و- تبعیض و نابرابری اجتماعی</a:t>
            </a:r>
          </a:p>
        </p:txBody>
      </p:sp>
    </p:spTree>
    <p:extLst>
      <p:ext uri="{BB962C8B-B14F-4D97-AF65-F5344CB8AC3E}">
        <p14:creationId xmlns:p14="http://schemas.microsoft.com/office/powerpoint/2010/main" val="23043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731"/>
                                        </p:tgtEl>
                                        <p:attrNameLst>
                                          <p:attrName>style.visibility</p:attrName>
                                        </p:attrNameLst>
                                      </p:cBhvr>
                                      <p:to>
                                        <p:strVal val="visible"/>
                                      </p:to>
                                    </p:set>
                                    <p:animEffect transition="in" filter="fade">
                                      <p:cBhvr>
                                        <p:cTn id="7" dur="1000"/>
                                        <p:tgtEl>
                                          <p:spTgt spid="29731"/>
                                        </p:tgtEl>
                                      </p:cBhvr>
                                    </p:animEffect>
                                    <p:anim calcmode="lin" valueType="num">
                                      <p:cBhvr>
                                        <p:cTn id="8" dur="1000" fill="hold"/>
                                        <p:tgtEl>
                                          <p:spTgt spid="29731"/>
                                        </p:tgtEl>
                                        <p:attrNameLst>
                                          <p:attrName>ppt_x</p:attrName>
                                        </p:attrNameLst>
                                      </p:cBhvr>
                                      <p:tavLst>
                                        <p:tav tm="0">
                                          <p:val>
                                            <p:strVal val="#ppt_x"/>
                                          </p:val>
                                        </p:tav>
                                        <p:tav tm="100000">
                                          <p:val>
                                            <p:strVal val="#ppt_x"/>
                                          </p:val>
                                        </p:tav>
                                      </p:tavLst>
                                    </p:anim>
                                    <p:anim calcmode="lin" valueType="num">
                                      <p:cBhvr>
                                        <p:cTn id="9" dur="900" decel="100000" fill="hold"/>
                                        <p:tgtEl>
                                          <p:spTgt spid="297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7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8"/>
          <p:cNvSpPr txBox="1">
            <a:spLocks noChangeArrowheads="1"/>
          </p:cNvSpPr>
          <p:nvPr/>
        </p:nvSpPr>
        <p:spPr bwMode="auto">
          <a:xfrm>
            <a:off x="-252536" y="1935144"/>
            <a:ext cx="8464550" cy="4071937"/>
          </a:xfrm>
          <a:prstGeom prst="rect">
            <a:avLst/>
          </a:prstGeom>
          <a:noFill/>
          <a:ln w="9525">
            <a:noFill/>
            <a:miter lim="800000"/>
            <a:headEnd/>
            <a:tailEnd/>
          </a:ln>
          <a:effectLst/>
        </p:spPr>
        <p:txBody>
          <a:bodyPr anchor="ctr"/>
          <a:lstStyle/>
          <a:p>
            <a:pPr marL="469900" indent="-469900" algn="ctr">
              <a:lnSpc>
                <a:spcPct val="90000"/>
              </a:lnSpc>
              <a:spcBef>
                <a:spcPct val="20000"/>
              </a:spcBef>
              <a:buClr>
                <a:schemeClr val="accent2"/>
              </a:buClr>
              <a:buFont typeface="Wingdings" pitchFamily="2" charset="2"/>
              <a:buNone/>
              <a:defRPr/>
            </a:pPr>
            <a:endParaRPr lang="fa-IR" sz="2800" kern="0" dirty="0">
              <a:latin typeface="Franklin Gothic Demi" pitchFamily="34" charset="0"/>
              <a:cs typeface="B Mitra" pitchFamily="2" charset="-78"/>
            </a:endParaRPr>
          </a:p>
        </p:txBody>
      </p:sp>
      <p:sp>
        <p:nvSpPr>
          <p:cNvPr id="39939" name="TextBox 8"/>
          <p:cNvSpPr txBox="1">
            <a:spLocks noChangeArrowheads="1"/>
          </p:cNvSpPr>
          <p:nvPr/>
        </p:nvSpPr>
        <p:spPr bwMode="auto">
          <a:xfrm>
            <a:off x="142875" y="6357938"/>
            <a:ext cx="1143000" cy="369887"/>
          </a:xfrm>
          <a:prstGeom prst="rect">
            <a:avLst/>
          </a:prstGeom>
          <a:noFill/>
          <a:ln w="9525">
            <a:noFill/>
            <a:miter lim="800000"/>
            <a:headEnd/>
            <a:tailEnd/>
          </a:ln>
        </p:spPr>
        <p:txBody>
          <a:bodyPr>
            <a:spAutoFit/>
          </a:bodyPr>
          <a:lstStyle/>
          <a:p>
            <a:pPr algn="ctr"/>
            <a:r>
              <a:rPr lang="fa-IR" b="1" dirty="0">
                <a:solidFill>
                  <a:schemeClr val="bg1"/>
                </a:solidFill>
                <a:cs typeface="B Nazanin" pitchFamily="2" charset="-78"/>
              </a:rPr>
              <a:t>صفحه </a:t>
            </a:r>
            <a:r>
              <a:rPr lang="fa-IR" b="1" dirty="0" smtClean="0">
                <a:solidFill>
                  <a:schemeClr val="bg1"/>
                </a:solidFill>
                <a:cs typeface="B Nazanin" pitchFamily="2" charset="-78"/>
              </a:rPr>
              <a:t>41</a:t>
            </a:r>
            <a:endParaRPr lang="en-US" b="1" dirty="0">
              <a:solidFill>
                <a:schemeClr val="bg1"/>
              </a:solidFill>
              <a:cs typeface="B Nazanin" pitchFamily="2" charset="-78"/>
            </a:endParaRPr>
          </a:p>
        </p:txBody>
      </p:sp>
      <p:sp>
        <p:nvSpPr>
          <p:cNvPr id="39942" name="Rectangle 50"/>
          <p:cNvSpPr>
            <a:spLocks noChangeArrowheads="1"/>
          </p:cNvSpPr>
          <p:nvPr/>
        </p:nvSpPr>
        <p:spPr bwMode="auto">
          <a:xfrm>
            <a:off x="6143625" y="1214438"/>
            <a:ext cx="2428875" cy="571500"/>
          </a:xfrm>
          <a:prstGeom prst="rect">
            <a:avLst/>
          </a:prstGeom>
          <a:noFill/>
          <a:ln w="9525" algn="ctr">
            <a:noFill/>
            <a:round/>
            <a:headEnd/>
            <a:tailEnd/>
          </a:ln>
        </p:spPr>
        <p:txBody>
          <a:bodyPr/>
          <a:lstStyle/>
          <a:p>
            <a:endParaRPr lang="en-US" sz="2400" b="1" dirty="0">
              <a:solidFill>
                <a:schemeClr val="bg1"/>
              </a:solidFill>
              <a:cs typeface="B Nazanin" pitchFamily="2" charset="-78"/>
            </a:endParaRPr>
          </a:p>
        </p:txBody>
      </p:sp>
      <p:sp>
        <p:nvSpPr>
          <p:cNvPr id="29731" name="Rectangle 35"/>
          <p:cNvSpPr>
            <a:spLocks noChangeArrowheads="1"/>
          </p:cNvSpPr>
          <p:nvPr/>
        </p:nvSpPr>
        <p:spPr bwMode="auto">
          <a:xfrm>
            <a:off x="571500" y="4245633"/>
            <a:ext cx="8215313" cy="307777"/>
          </a:xfrm>
          <a:prstGeom prst="rect">
            <a:avLst/>
          </a:prstGeom>
          <a:noFill/>
          <a:ln w="9525">
            <a:noFill/>
            <a:miter lim="800000"/>
            <a:headEnd/>
            <a:tailEnd/>
          </a:ln>
        </p:spPr>
        <p:txBody>
          <a:bodyPr wrap="square" anchor="ctr">
            <a:spAutoFit/>
          </a:bodyPr>
          <a:lstStyle/>
          <a:p>
            <a:pPr algn="justLow" eaLnBrk="0" hangingPunct="0"/>
            <a:r>
              <a:rPr lang="ar-SA" sz="1400" dirty="0" smtClean="0"/>
              <a:t> </a:t>
            </a:r>
            <a:endParaRPr lang="ar-SA" sz="2000" b="1" dirty="0">
              <a:cs typeface="B Mitra" pitchFamily="2" charset="-78"/>
            </a:endParaRPr>
          </a:p>
        </p:txBody>
      </p:sp>
      <p:sp>
        <p:nvSpPr>
          <p:cNvPr id="9" name="Rectangle 8"/>
          <p:cNvSpPr/>
          <p:nvPr/>
        </p:nvSpPr>
        <p:spPr>
          <a:xfrm>
            <a:off x="2928926" y="285728"/>
            <a:ext cx="3803314" cy="369332"/>
          </a:xfrm>
          <a:prstGeom prst="rect">
            <a:avLst/>
          </a:prstGeom>
        </p:spPr>
        <p:txBody>
          <a:bodyPr wrap="square">
            <a:spAutoFit/>
          </a:bodyPr>
          <a:lstStyle/>
          <a:p>
            <a:r>
              <a:rPr lang="fa-IR" b="1" dirty="0" smtClean="0">
                <a:cs typeface="B Nazanin" pitchFamily="2" charset="-78"/>
              </a:rPr>
              <a:t>رخدادهای ایجاد فقر انسانی </a:t>
            </a:r>
            <a:endParaRPr lang="fa-IR" b="1" dirty="0">
              <a:cs typeface="B Nazanin" pitchFamily="2" charset="-78"/>
            </a:endParaRPr>
          </a:p>
        </p:txBody>
      </p:sp>
      <p:sp>
        <p:nvSpPr>
          <p:cNvPr id="11" name="Rectangle 10"/>
          <p:cNvSpPr/>
          <p:nvPr/>
        </p:nvSpPr>
        <p:spPr>
          <a:xfrm>
            <a:off x="1071538" y="1443841"/>
            <a:ext cx="6308774" cy="2585323"/>
          </a:xfrm>
          <a:prstGeom prst="rect">
            <a:avLst/>
          </a:prstGeom>
        </p:spPr>
        <p:txBody>
          <a:bodyPr wrap="square">
            <a:spAutoFit/>
          </a:bodyPr>
          <a:lstStyle/>
          <a:p>
            <a:r>
              <a:rPr lang="fa-IR" b="1" dirty="0" smtClean="0">
                <a:cs typeface="B Nazanin" pitchFamily="2" charset="-78"/>
              </a:rPr>
              <a:t>الف-از دست دادن شغل { عدم ثبات شغلی}</a:t>
            </a:r>
          </a:p>
          <a:p>
            <a:r>
              <a:rPr lang="fa-IR" b="1" dirty="0" smtClean="0">
                <a:cs typeface="B Nazanin" pitchFamily="2" charset="-78"/>
              </a:rPr>
              <a:t>ب- کاهش درآمد و عواید خانوار</a:t>
            </a:r>
          </a:p>
          <a:p>
            <a:r>
              <a:rPr lang="fa-IR" b="1" dirty="0" smtClean="0">
                <a:cs typeface="B Nazanin" pitchFamily="2" charset="-78"/>
              </a:rPr>
              <a:t>ج-  عدم اتمام تحصیلات دوره عمومی {پائین بودن سطح تحصیلات}</a:t>
            </a:r>
          </a:p>
          <a:p>
            <a:r>
              <a:rPr lang="fa-IR" b="1" dirty="0" smtClean="0">
                <a:cs typeface="B Nazanin" pitchFamily="2" charset="-78"/>
              </a:rPr>
              <a:t>د- زنان سرپرست خانوار </a:t>
            </a:r>
          </a:p>
          <a:p>
            <a:r>
              <a:rPr lang="fa-IR" b="1" dirty="0" smtClean="0">
                <a:cs typeface="B Nazanin" pitchFamily="2" charset="-78"/>
              </a:rPr>
              <a:t>ه- داشتن فرزند{ 8/6 درصد از فقر تابع افزوده شدن یک فرزند به خانوار }</a:t>
            </a:r>
          </a:p>
          <a:p>
            <a:r>
              <a:rPr lang="fa-IR" b="1" dirty="0" smtClean="0">
                <a:cs typeface="B Nazanin" pitchFamily="2" charset="-78"/>
              </a:rPr>
              <a:t>و-ناتوانی و معلولیت { 6/5 درصد خانوارها که وارد چرخه فقر می شوند به دلیل معلولیت و ناتوانی سرپرست خانوار است}</a:t>
            </a:r>
          </a:p>
          <a:p>
            <a:endParaRPr lang="fa-IR" b="1" dirty="0" smtClean="0">
              <a:cs typeface="B Nazanin" pitchFamily="2" charset="-78"/>
            </a:endParaRPr>
          </a:p>
          <a:p>
            <a:endParaRPr lang="fa-IR" dirty="0"/>
          </a:p>
        </p:txBody>
      </p:sp>
    </p:spTree>
    <p:extLst>
      <p:ext uri="{BB962C8B-B14F-4D97-AF65-F5344CB8AC3E}">
        <p14:creationId xmlns:p14="http://schemas.microsoft.com/office/powerpoint/2010/main" val="4127447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731"/>
                                        </p:tgtEl>
                                        <p:attrNameLst>
                                          <p:attrName>style.visibility</p:attrName>
                                        </p:attrNameLst>
                                      </p:cBhvr>
                                      <p:to>
                                        <p:strVal val="visible"/>
                                      </p:to>
                                    </p:set>
                                    <p:animEffect transition="in" filter="fade">
                                      <p:cBhvr>
                                        <p:cTn id="7" dur="1000"/>
                                        <p:tgtEl>
                                          <p:spTgt spid="29731"/>
                                        </p:tgtEl>
                                      </p:cBhvr>
                                    </p:animEffect>
                                    <p:anim calcmode="lin" valueType="num">
                                      <p:cBhvr>
                                        <p:cTn id="8" dur="1000" fill="hold"/>
                                        <p:tgtEl>
                                          <p:spTgt spid="29731"/>
                                        </p:tgtEl>
                                        <p:attrNameLst>
                                          <p:attrName>ppt_x</p:attrName>
                                        </p:attrNameLst>
                                      </p:cBhvr>
                                      <p:tavLst>
                                        <p:tav tm="0">
                                          <p:val>
                                            <p:strVal val="#ppt_x"/>
                                          </p:val>
                                        </p:tav>
                                        <p:tav tm="100000">
                                          <p:val>
                                            <p:strVal val="#ppt_x"/>
                                          </p:val>
                                        </p:tav>
                                      </p:tavLst>
                                    </p:anim>
                                    <p:anim calcmode="lin" valueType="num">
                                      <p:cBhvr>
                                        <p:cTn id="9" dur="900" decel="100000" fill="hold"/>
                                        <p:tgtEl>
                                          <p:spTgt spid="297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7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chemeClr val="tx1"/>
                </a:solidFill>
                <a:cs typeface="B Nazanin" pitchFamily="2" charset="-78"/>
              </a:rPr>
              <a:t>نتيجه گيري</a:t>
            </a:r>
            <a:endParaRPr lang="fa-IR" b="1" dirty="0">
              <a:solidFill>
                <a:schemeClr val="tx1"/>
              </a:solidFill>
              <a:cs typeface="B Nazanin" pitchFamily="2" charset="-78"/>
            </a:endParaRPr>
          </a:p>
        </p:txBody>
      </p:sp>
      <p:sp>
        <p:nvSpPr>
          <p:cNvPr id="3" name="Content Placeholder 2"/>
          <p:cNvSpPr>
            <a:spLocks noGrp="1"/>
          </p:cNvSpPr>
          <p:nvPr>
            <p:ph idx="1"/>
          </p:nvPr>
        </p:nvSpPr>
        <p:spPr>
          <a:xfrm>
            <a:off x="457200" y="1752600"/>
            <a:ext cx="7715200" cy="4373563"/>
          </a:xfrm>
        </p:spPr>
        <p:txBody>
          <a:bodyPr>
            <a:normAutofit fontScale="62500" lnSpcReduction="20000"/>
          </a:bodyPr>
          <a:lstStyle/>
          <a:p>
            <a:pPr algn="just" rtl="1">
              <a:lnSpc>
                <a:spcPct val="200000"/>
              </a:lnSpc>
            </a:pPr>
            <a:r>
              <a:rPr lang="fa-IR" sz="2800" b="1" dirty="0" smtClean="0">
                <a:cs typeface="B Nazanin" pitchFamily="2" charset="-78"/>
              </a:rPr>
              <a:t>رشد جمعيت بالا عامل اصلي سطح زندگي پايين و بالا بودن نرخ بيكاري نيست، بلكه </a:t>
            </a:r>
            <a:r>
              <a:rPr lang="fa-IR" sz="2800" b="1" i="1" u="sng" dirty="0" smtClean="0">
                <a:cs typeface="B Nazanin" pitchFamily="2" charset="-78"/>
              </a:rPr>
              <a:t>علت اصلي نظام اقتصادي، اجتماعي </a:t>
            </a:r>
            <a:r>
              <a:rPr lang="fa-IR" sz="2800" b="1" dirty="0" smtClean="0">
                <a:cs typeface="B Nazanin" pitchFamily="2" charset="-78"/>
              </a:rPr>
              <a:t>داخلي و بين‌المللي است، به عبارت ديگر سطح زندگي پايين در اين كشورها به علت مجموعه عواملي است، كه حل آن در گروه </a:t>
            </a:r>
            <a:r>
              <a:rPr lang="fa-IR" sz="2800" b="1" i="1" u="sng" dirty="0" smtClean="0">
                <a:cs typeface="B Nazanin" pitchFamily="2" charset="-78"/>
              </a:rPr>
              <a:t>حركت صحيح در طول زمان </a:t>
            </a:r>
            <a:r>
              <a:rPr lang="fa-IR" sz="2800" b="1" dirty="0" smtClean="0">
                <a:cs typeface="B Nazanin" pitchFamily="2" charset="-78"/>
              </a:rPr>
              <a:t>است</a:t>
            </a:r>
            <a:r>
              <a:rPr lang="fa-IR" sz="2800" b="1" dirty="0">
                <a:cs typeface="B Nazanin" pitchFamily="2" charset="-78"/>
              </a:rPr>
              <a:t>. </a:t>
            </a:r>
            <a:r>
              <a:rPr lang="fa-IR" sz="2800" b="1" dirty="0" smtClean="0">
                <a:cs typeface="B Nazanin" pitchFamily="2" charset="-78"/>
              </a:rPr>
              <a:t>بنابر این مشكل </a:t>
            </a:r>
            <a:r>
              <a:rPr lang="fa-IR" sz="2800" b="1" dirty="0">
                <a:cs typeface="B Nazanin" pitchFamily="2" charset="-78"/>
              </a:rPr>
              <a:t>كشورهاي در حال توسعه، مانند كشور ما، سرعت رشد جمعيت نيست بلكه كندي رشد اقتصادي است. آنچه مانع اين رشد </a:t>
            </a:r>
            <a:r>
              <a:rPr lang="fa-IR" sz="2800" b="1" dirty="0" smtClean="0">
                <a:cs typeface="B Nazanin" pitchFamily="2" charset="-78"/>
              </a:rPr>
              <a:t>است، </a:t>
            </a:r>
            <a:r>
              <a:rPr lang="fa-IR" sz="2800" b="1" dirty="0">
                <a:cs typeface="B Nazanin" pitchFamily="2" charset="-78"/>
              </a:rPr>
              <a:t>نه افزايش جمعيت است و نه كمبود سرمايه، بلكه شيوه تفكر، ارزش‌ها و عاداتي كه مانع به‌وجود آمدن نظام اقتصادي – اجتماعي و سياسي مناسب با توسعه </a:t>
            </a:r>
            <a:r>
              <a:rPr lang="fa-IR" sz="2800" b="1" dirty="0" smtClean="0">
                <a:cs typeface="B Nazanin" pitchFamily="2" charset="-78"/>
              </a:rPr>
              <a:t>مي‌گردد</a:t>
            </a:r>
            <a:endParaRPr lang="fa-IR" sz="2800" b="1" dirty="0">
              <a:cs typeface="B Nazanin" pitchFamily="2" charset="-78"/>
            </a:endParaRPr>
          </a:p>
        </p:txBody>
      </p:sp>
    </p:spTree>
    <p:extLst>
      <p:ext uri="{BB962C8B-B14F-4D97-AF65-F5344CB8AC3E}">
        <p14:creationId xmlns:p14="http://schemas.microsoft.com/office/powerpoint/2010/main" val="26876018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3284984"/>
            <a:ext cx="6003567" cy="523220"/>
          </a:xfrm>
          <a:prstGeom prst="rect">
            <a:avLst/>
          </a:prstGeom>
        </p:spPr>
        <p:txBody>
          <a:bodyPr wrap="none">
            <a:spAutoFit/>
          </a:bodyPr>
          <a:lstStyle/>
          <a:p>
            <a:pPr lvl="0" indent="142875" algn="ctr" fontAlgn="base">
              <a:spcBef>
                <a:spcPct val="0"/>
              </a:spcBef>
              <a:spcAft>
                <a:spcPct val="0"/>
              </a:spcAft>
            </a:pPr>
            <a:r>
              <a:rPr lang="fa-IR" sz="2800" b="1" dirty="0">
                <a:solidFill>
                  <a:srgbClr val="003399"/>
                </a:solidFill>
                <a:ea typeface="Times New Roman" pitchFamily="18" charset="0"/>
                <a:cs typeface="B Titr" pitchFamily="2" charset="-78"/>
              </a:rPr>
              <a:t>سالخوردگي جمعيت و </a:t>
            </a:r>
            <a:r>
              <a:rPr lang="fa-IR" sz="2800" b="1" dirty="0" smtClean="0">
                <a:solidFill>
                  <a:srgbClr val="003399"/>
                </a:solidFill>
                <a:ea typeface="Times New Roman" pitchFamily="18" charset="0"/>
                <a:cs typeface="B Titr" pitchFamily="2" charset="-78"/>
              </a:rPr>
              <a:t>پیامد های اقتصادی آن</a:t>
            </a:r>
            <a:endParaRPr lang="fa-IR" sz="2800" b="1" dirty="0">
              <a:solidFill>
                <a:srgbClr val="003399"/>
              </a:solidFill>
              <a:ea typeface="Times New Roman" pitchFamily="18" charset="0"/>
              <a:cs typeface="B Titr" pitchFamily="2" charset="-78"/>
            </a:endParaRPr>
          </a:p>
        </p:txBody>
      </p:sp>
    </p:spTree>
    <p:extLst>
      <p:ext uri="{BB962C8B-B14F-4D97-AF65-F5344CB8AC3E}">
        <p14:creationId xmlns:p14="http://schemas.microsoft.com/office/powerpoint/2010/main" val="36339082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3991937"/>
          <a:ext cx="9144000" cy="2866064"/>
        </p:xfrm>
        <a:graphic>
          <a:graphicData uri="http://schemas.openxmlformats.org/drawingml/2006/table">
            <a:tbl>
              <a:tblPr rtl="1"/>
              <a:tblGrid>
                <a:gridCol w="2169338">
                  <a:extLst>
                    <a:ext uri="{9D8B030D-6E8A-4147-A177-3AD203B41FA5}">
                      <a16:colId xmlns:a16="http://schemas.microsoft.com/office/drawing/2014/main" val="20000"/>
                    </a:ext>
                  </a:extLst>
                </a:gridCol>
                <a:gridCol w="2325984">
                  <a:extLst>
                    <a:ext uri="{9D8B030D-6E8A-4147-A177-3AD203B41FA5}">
                      <a16:colId xmlns:a16="http://schemas.microsoft.com/office/drawing/2014/main" val="20001"/>
                    </a:ext>
                  </a:extLst>
                </a:gridCol>
                <a:gridCol w="2169383">
                  <a:extLst>
                    <a:ext uri="{9D8B030D-6E8A-4147-A177-3AD203B41FA5}">
                      <a16:colId xmlns:a16="http://schemas.microsoft.com/office/drawing/2014/main" val="20002"/>
                    </a:ext>
                  </a:extLst>
                </a:gridCol>
                <a:gridCol w="2479295">
                  <a:extLst>
                    <a:ext uri="{9D8B030D-6E8A-4147-A177-3AD203B41FA5}">
                      <a16:colId xmlns:a16="http://schemas.microsoft.com/office/drawing/2014/main" val="20003"/>
                    </a:ext>
                  </a:extLst>
                </a:gridCol>
              </a:tblGrid>
              <a:tr h="320580">
                <a:tc>
                  <a:txBody>
                    <a:bodyPr/>
                    <a:lstStyle/>
                    <a:p>
                      <a:pPr marL="8255" indent="-8255" algn="ctr" rtl="1">
                        <a:spcAft>
                          <a:spcPts val="0"/>
                        </a:spcAft>
                      </a:pPr>
                      <a:r>
                        <a:rPr lang="ar-SA" sz="2000" b="1" dirty="0">
                          <a:latin typeface="Times New Roman"/>
                          <a:ea typeface="Times New Roman"/>
                          <a:cs typeface="B Nazanin"/>
                        </a:rPr>
                        <a:t>سال</a:t>
                      </a:r>
                      <a:endParaRPr lang="en-US" sz="20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99CCFF"/>
                    </a:solidFill>
                  </a:tcPr>
                </a:tc>
                <a:tc>
                  <a:txBody>
                    <a:bodyPr/>
                    <a:lstStyle/>
                    <a:p>
                      <a:pPr algn="ctr" rtl="1">
                        <a:spcAft>
                          <a:spcPts val="0"/>
                        </a:spcAft>
                      </a:pPr>
                      <a:r>
                        <a:rPr lang="ar-SA" sz="2000" b="1" dirty="0">
                          <a:latin typeface="Times New Roman"/>
                          <a:ea typeface="Times New Roman"/>
                          <a:cs typeface="B Nazanin"/>
                        </a:rPr>
                        <a:t>جمعیت کل</a:t>
                      </a:r>
                      <a:endParaRPr lang="en-US" sz="20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99CCFF"/>
                    </a:solidFill>
                  </a:tcPr>
                </a:tc>
                <a:tc>
                  <a:txBody>
                    <a:bodyPr/>
                    <a:lstStyle/>
                    <a:p>
                      <a:pPr algn="ctr" rtl="1">
                        <a:spcAft>
                          <a:spcPts val="0"/>
                        </a:spcAft>
                      </a:pPr>
                      <a:r>
                        <a:rPr lang="ar-SA" sz="2000" b="1" dirty="0">
                          <a:latin typeface="Times New Roman"/>
                          <a:ea typeface="Times New Roman"/>
                          <a:cs typeface="B Nazanin"/>
                        </a:rPr>
                        <a:t>شهري</a:t>
                      </a:r>
                      <a:endParaRPr lang="en-US" sz="20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99CCFF"/>
                    </a:solidFill>
                  </a:tcPr>
                </a:tc>
                <a:tc>
                  <a:txBody>
                    <a:bodyPr/>
                    <a:lstStyle/>
                    <a:p>
                      <a:pPr algn="ctr" rtl="1">
                        <a:spcAft>
                          <a:spcPts val="0"/>
                        </a:spcAft>
                      </a:pPr>
                      <a:r>
                        <a:rPr lang="ar-SA" sz="2000" b="1">
                          <a:latin typeface="Times New Roman"/>
                          <a:ea typeface="Times New Roman"/>
                          <a:cs typeface="B Nazanin"/>
                        </a:rPr>
                        <a:t>روستايي</a:t>
                      </a:r>
                      <a:endParaRPr lang="en-US" sz="20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99CCFF"/>
                    </a:solidFill>
                  </a:tcPr>
                </a:tc>
                <a:extLst>
                  <a:ext uri="{0D108BD9-81ED-4DB2-BD59-A6C34878D82A}">
                    <a16:rowId xmlns:a16="http://schemas.microsoft.com/office/drawing/2014/main" val="10000"/>
                  </a:ext>
                </a:extLst>
              </a:tr>
              <a:tr h="412255">
                <a:tc>
                  <a:txBody>
                    <a:bodyPr/>
                    <a:lstStyle/>
                    <a:p>
                      <a:pPr algn="ctr" rtl="1">
                        <a:spcAft>
                          <a:spcPts val="0"/>
                        </a:spcAft>
                      </a:pPr>
                      <a:r>
                        <a:rPr lang="ar-SA" sz="2400" dirty="0">
                          <a:solidFill>
                            <a:srgbClr val="000000"/>
                          </a:solidFill>
                          <a:latin typeface="Times New Roman"/>
                          <a:ea typeface="Times New Roman"/>
                          <a:cs typeface="B Nazanin"/>
                        </a:rPr>
                        <a:t>1385</a:t>
                      </a:r>
                      <a:endParaRPr lang="en-US" sz="2400" dirty="0">
                        <a:latin typeface="Times New Roman"/>
                        <a:ea typeface="Times New Roman"/>
                        <a:cs typeface="Arial"/>
                      </a:endParaRPr>
                    </a:p>
                  </a:txBody>
                  <a:tcPr marL="68580" marR="68580" marT="0" marB="0">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FFFF99"/>
                    </a:solidFill>
                  </a:tcPr>
                </a:tc>
                <a:tc>
                  <a:txBody>
                    <a:bodyPr/>
                    <a:lstStyle/>
                    <a:p>
                      <a:pPr algn="ctr" rtl="1">
                        <a:spcAft>
                          <a:spcPts val="0"/>
                        </a:spcAft>
                      </a:pPr>
                      <a:r>
                        <a:rPr lang="ar-SA" sz="2400" dirty="0">
                          <a:latin typeface="Times New Roman"/>
                          <a:ea typeface="Times New Roman"/>
                          <a:cs typeface="B Nazanin"/>
                        </a:rPr>
                        <a:t>69.73</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dirty="0">
                          <a:latin typeface="Times New Roman"/>
                          <a:ea typeface="Times New Roman"/>
                          <a:cs typeface="B Nazanin"/>
                        </a:rPr>
                        <a:t>71.52</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a:latin typeface="Times New Roman"/>
                          <a:ea typeface="Times New Roman"/>
                          <a:cs typeface="B Nazanin"/>
                        </a:rPr>
                        <a:t>65.84</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extLst>
                  <a:ext uri="{0D108BD9-81ED-4DB2-BD59-A6C34878D82A}">
                    <a16:rowId xmlns:a16="http://schemas.microsoft.com/office/drawing/2014/main" val="10001"/>
                  </a:ext>
                </a:extLst>
              </a:tr>
              <a:tr h="425138">
                <a:tc>
                  <a:txBody>
                    <a:bodyPr/>
                    <a:lstStyle/>
                    <a:p>
                      <a:pPr algn="ctr" rtl="1">
                        <a:spcAft>
                          <a:spcPts val="0"/>
                        </a:spcAft>
                      </a:pPr>
                      <a:r>
                        <a:rPr lang="ar-SA" sz="2400" dirty="0">
                          <a:solidFill>
                            <a:srgbClr val="000000"/>
                          </a:solidFill>
                          <a:latin typeface="Times New Roman"/>
                          <a:ea typeface="Times New Roman"/>
                          <a:cs typeface="B Nazanin"/>
                        </a:rPr>
                        <a:t>1390</a:t>
                      </a:r>
                      <a:endParaRPr lang="en-US" sz="2400" dirty="0">
                        <a:latin typeface="Times New Roman"/>
                        <a:ea typeface="Times New Roman"/>
                        <a:cs typeface="Arial"/>
                      </a:endParaRPr>
                    </a:p>
                  </a:txBody>
                  <a:tcPr marL="68580" marR="68580" marT="0" marB="0">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FFFF99"/>
                    </a:solidFill>
                  </a:tcPr>
                </a:tc>
                <a:tc>
                  <a:txBody>
                    <a:bodyPr/>
                    <a:lstStyle/>
                    <a:p>
                      <a:pPr algn="ctr" rtl="1">
                        <a:spcAft>
                          <a:spcPts val="0"/>
                        </a:spcAft>
                      </a:pPr>
                      <a:r>
                        <a:rPr lang="ar-SA" sz="2400">
                          <a:latin typeface="Times New Roman"/>
                          <a:ea typeface="Times New Roman"/>
                          <a:cs typeface="B Nazanin"/>
                        </a:rPr>
                        <a:t>70.96</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dirty="0">
                          <a:latin typeface="Times New Roman"/>
                          <a:ea typeface="Times New Roman"/>
                          <a:cs typeface="B Nazanin"/>
                        </a:rPr>
                        <a:t>72.29</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a:latin typeface="Times New Roman"/>
                          <a:ea typeface="Times New Roman"/>
                          <a:cs typeface="B Nazanin"/>
                        </a:rPr>
                        <a:t>68.03</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extLst>
                  <a:ext uri="{0D108BD9-81ED-4DB2-BD59-A6C34878D82A}">
                    <a16:rowId xmlns:a16="http://schemas.microsoft.com/office/drawing/2014/main" val="10002"/>
                  </a:ext>
                </a:extLst>
              </a:tr>
              <a:tr h="425138">
                <a:tc>
                  <a:txBody>
                    <a:bodyPr/>
                    <a:lstStyle/>
                    <a:p>
                      <a:pPr algn="ctr" rtl="1">
                        <a:spcAft>
                          <a:spcPts val="0"/>
                        </a:spcAft>
                      </a:pPr>
                      <a:r>
                        <a:rPr lang="ar-SA" sz="2400" dirty="0">
                          <a:solidFill>
                            <a:srgbClr val="000000"/>
                          </a:solidFill>
                          <a:latin typeface="Times New Roman"/>
                          <a:ea typeface="Times New Roman"/>
                          <a:cs typeface="B Nazanin"/>
                        </a:rPr>
                        <a:t>1395</a:t>
                      </a:r>
                      <a:endParaRPr lang="en-US" sz="2400" dirty="0">
                        <a:latin typeface="Times New Roman"/>
                        <a:ea typeface="Times New Roman"/>
                        <a:cs typeface="Arial"/>
                      </a:endParaRPr>
                    </a:p>
                  </a:txBody>
                  <a:tcPr marL="68580" marR="68580" marT="0" marB="0">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FFFF99"/>
                    </a:solidFill>
                  </a:tcPr>
                </a:tc>
                <a:tc>
                  <a:txBody>
                    <a:bodyPr/>
                    <a:lstStyle/>
                    <a:p>
                      <a:pPr algn="ctr" rtl="1">
                        <a:spcAft>
                          <a:spcPts val="0"/>
                        </a:spcAft>
                      </a:pPr>
                      <a:r>
                        <a:rPr lang="ar-SA" sz="2400" dirty="0">
                          <a:latin typeface="Times New Roman"/>
                          <a:ea typeface="Times New Roman"/>
                          <a:cs typeface="B Nazanin"/>
                        </a:rPr>
                        <a:t>69.88</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a:latin typeface="Times New Roman"/>
                          <a:ea typeface="Times New Roman"/>
                          <a:cs typeface="B Nazanin"/>
                        </a:rPr>
                        <a:t>71.09</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a:latin typeface="Times New Roman"/>
                          <a:ea typeface="Times New Roman"/>
                          <a:cs typeface="B Nazanin"/>
                        </a:rPr>
                        <a:t>67.20</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extLst>
                  <a:ext uri="{0D108BD9-81ED-4DB2-BD59-A6C34878D82A}">
                    <a16:rowId xmlns:a16="http://schemas.microsoft.com/office/drawing/2014/main" val="10003"/>
                  </a:ext>
                </a:extLst>
              </a:tr>
              <a:tr h="448041">
                <a:tc>
                  <a:txBody>
                    <a:bodyPr/>
                    <a:lstStyle/>
                    <a:p>
                      <a:pPr algn="ctr" rtl="1">
                        <a:spcAft>
                          <a:spcPts val="0"/>
                        </a:spcAft>
                      </a:pPr>
                      <a:r>
                        <a:rPr lang="ar-SA" sz="2400">
                          <a:solidFill>
                            <a:srgbClr val="000000"/>
                          </a:solidFill>
                          <a:latin typeface="Times New Roman"/>
                          <a:ea typeface="Times New Roman"/>
                          <a:cs typeface="B Nazanin"/>
                        </a:rPr>
                        <a:t>1400</a:t>
                      </a:r>
                      <a:endParaRPr lang="en-US" sz="2400">
                        <a:latin typeface="Times New Roman"/>
                        <a:ea typeface="Times New Roman"/>
                        <a:cs typeface="Arial"/>
                      </a:endParaRPr>
                    </a:p>
                  </a:txBody>
                  <a:tcPr marL="68580" marR="68580" marT="0" marB="0">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FFFF99"/>
                    </a:solidFill>
                  </a:tcPr>
                </a:tc>
                <a:tc>
                  <a:txBody>
                    <a:bodyPr/>
                    <a:lstStyle/>
                    <a:p>
                      <a:pPr algn="ctr" rtl="1">
                        <a:spcAft>
                          <a:spcPts val="0"/>
                        </a:spcAft>
                      </a:pPr>
                      <a:r>
                        <a:rPr lang="ar-SA" sz="2400" dirty="0">
                          <a:latin typeface="Times New Roman"/>
                          <a:ea typeface="Times New Roman"/>
                          <a:cs typeface="B Nazanin"/>
                        </a:rPr>
                        <a:t>68.54</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a:latin typeface="Times New Roman"/>
                          <a:ea typeface="Times New Roman"/>
                          <a:cs typeface="B Nazanin"/>
                        </a:rPr>
                        <a:t>69.64</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a:latin typeface="Times New Roman"/>
                          <a:ea typeface="Times New Roman"/>
                          <a:cs typeface="B Nazanin"/>
                        </a:rPr>
                        <a:t>66.18</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extLst>
                  <a:ext uri="{0D108BD9-81ED-4DB2-BD59-A6C34878D82A}">
                    <a16:rowId xmlns:a16="http://schemas.microsoft.com/office/drawing/2014/main" val="10004"/>
                  </a:ext>
                </a:extLst>
              </a:tr>
              <a:tr h="425138">
                <a:tc>
                  <a:txBody>
                    <a:bodyPr/>
                    <a:lstStyle/>
                    <a:p>
                      <a:pPr algn="ctr" rtl="1">
                        <a:spcAft>
                          <a:spcPts val="0"/>
                        </a:spcAft>
                      </a:pPr>
                      <a:r>
                        <a:rPr lang="ar-SA" sz="2400">
                          <a:solidFill>
                            <a:srgbClr val="000000"/>
                          </a:solidFill>
                          <a:latin typeface="Times New Roman"/>
                          <a:ea typeface="Times New Roman"/>
                          <a:cs typeface="B Nazanin"/>
                        </a:rPr>
                        <a:t>1405</a:t>
                      </a:r>
                      <a:endParaRPr lang="en-US" sz="2400">
                        <a:latin typeface="Times New Roman"/>
                        <a:ea typeface="Times New Roman"/>
                        <a:cs typeface="Arial"/>
                      </a:endParaRPr>
                    </a:p>
                  </a:txBody>
                  <a:tcPr marL="68580" marR="68580" marT="0" marB="0">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FFFF99"/>
                    </a:solidFill>
                  </a:tcPr>
                </a:tc>
                <a:tc>
                  <a:txBody>
                    <a:bodyPr/>
                    <a:lstStyle/>
                    <a:p>
                      <a:pPr algn="ctr" rtl="1">
                        <a:spcAft>
                          <a:spcPts val="0"/>
                        </a:spcAft>
                      </a:pPr>
                      <a:r>
                        <a:rPr lang="ar-SA" sz="2400">
                          <a:latin typeface="Times New Roman"/>
                          <a:ea typeface="Times New Roman"/>
                          <a:cs typeface="B Nazanin"/>
                        </a:rPr>
                        <a:t>69.47</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dirty="0">
                          <a:latin typeface="Times New Roman"/>
                          <a:ea typeface="Times New Roman"/>
                          <a:cs typeface="B Nazanin"/>
                        </a:rPr>
                        <a:t>70.28</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dirty="0">
                          <a:latin typeface="Times New Roman"/>
                          <a:ea typeface="Times New Roman"/>
                          <a:cs typeface="B Nazanin"/>
                        </a:rPr>
                        <a:t>67.85</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extLst>
                  <a:ext uri="{0D108BD9-81ED-4DB2-BD59-A6C34878D82A}">
                    <a16:rowId xmlns:a16="http://schemas.microsoft.com/office/drawing/2014/main" val="10005"/>
                  </a:ext>
                </a:extLst>
              </a:tr>
              <a:tr h="409774">
                <a:tc>
                  <a:txBody>
                    <a:bodyPr/>
                    <a:lstStyle/>
                    <a:p>
                      <a:pPr algn="ctr" rtl="1">
                        <a:spcAft>
                          <a:spcPts val="0"/>
                        </a:spcAft>
                      </a:pPr>
                      <a:r>
                        <a:rPr lang="ar-SA" sz="2400">
                          <a:solidFill>
                            <a:srgbClr val="000000"/>
                          </a:solidFill>
                          <a:latin typeface="Times New Roman"/>
                          <a:ea typeface="Times New Roman"/>
                          <a:cs typeface="B Nazanin"/>
                        </a:rPr>
                        <a:t>تغييرات به درصد</a:t>
                      </a:r>
                      <a:endParaRPr lang="en-US" sz="2400">
                        <a:latin typeface="Times New Roman"/>
                        <a:ea typeface="Times New Roman"/>
                        <a:cs typeface="Arial"/>
                      </a:endParaRPr>
                    </a:p>
                  </a:txBody>
                  <a:tcPr marL="68580" marR="68580" marT="0" marB="0">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solidFill>
                      <a:srgbClr val="FFFF99"/>
                    </a:solidFill>
                  </a:tcPr>
                </a:tc>
                <a:tc>
                  <a:txBody>
                    <a:bodyPr/>
                    <a:lstStyle/>
                    <a:p>
                      <a:pPr algn="ctr" rtl="1">
                        <a:spcAft>
                          <a:spcPts val="0"/>
                        </a:spcAft>
                      </a:pPr>
                      <a:r>
                        <a:rPr lang="ar-SA" sz="2400" dirty="0">
                          <a:latin typeface="Times New Roman"/>
                          <a:ea typeface="Times New Roman"/>
                          <a:cs typeface="B Nazanin"/>
                        </a:rPr>
                        <a:t>0.37-</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a:latin typeface="Times New Roman"/>
                          <a:ea typeface="Times New Roman"/>
                          <a:cs typeface="B Nazanin"/>
                        </a:rPr>
                        <a:t>1.73-</a:t>
                      </a:r>
                      <a:endParaRPr lang="en-US" sz="240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tc>
                  <a:txBody>
                    <a:bodyPr/>
                    <a:lstStyle/>
                    <a:p>
                      <a:pPr algn="ctr" rtl="1">
                        <a:spcAft>
                          <a:spcPts val="0"/>
                        </a:spcAft>
                      </a:pPr>
                      <a:r>
                        <a:rPr lang="ar-SA" sz="2400" dirty="0">
                          <a:latin typeface="Times New Roman"/>
                          <a:ea typeface="Times New Roman"/>
                          <a:cs typeface="B Nazanin"/>
                        </a:rPr>
                        <a:t>3.05+</a:t>
                      </a:r>
                      <a:endParaRPr lang="en-US" sz="2400" dirty="0">
                        <a:latin typeface="Times New Roman"/>
                        <a:ea typeface="Times New Roman"/>
                        <a:cs typeface="Arial"/>
                      </a:endParaRPr>
                    </a:p>
                  </a:txBody>
                  <a:tcPr marL="68580" marR="68580" marT="0" marB="0" anchor="ctr">
                    <a:lnL w="19050" cap="flat" cmpd="dbl" algn="ctr">
                      <a:solidFill>
                        <a:srgbClr val="1F497D"/>
                      </a:solidFill>
                      <a:prstDash val="solid"/>
                      <a:round/>
                      <a:headEnd type="none" w="med" len="med"/>
                      <a:tailEnd type="none" w="med" len="med"/>
                    </a:lnL>
                    <a:lnR w="19050" cap="flat" cmpd="dbl" algn="ctr">
                      <a:solidFill>
                        <a:srgbClr val="1F497D"/>
                      </a:solidFill>
                      <a:prstDash val="solid"/>
                      <a:round/>
                      <a:headEnd type="none" w="med" len="med"/>
                      <a:tailEnd type="none" w="med" len="med"/>
                    </a:lnR>
                    <a:lnT w="19050" cap="flat" cmpd="dbl" algn="ctr">
                      <a:solidFill>
                        <a:srgbClr val="1F497D"/>
                      </a:solidFill>
                      <a:prstDash val="solid"/>
                      <a:round/>
                      <a:headEnd type="none" w="med" len="med"/>
                      <a:tailEnd type="none" w="med" len="med"/>
                    </a:lnT>
                    <a:lnB w="19050" cap="flat" cmpd="dbl" algn="ctr">
                      <a:solidFill>
                        <a:srgbClr val="1F497D"/>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073" name="Rectangle 1"/>
          <p:cNvSpPr>
            <a:spLocks noChangeArrowheads="1"/>
          </p:cNvSpPr>
          <p:nvPr/>
        </p:nvSpPr>
        <p:spPr bwMode="auto">
          <a:xfrm>
            <a:off x="1097114" y="3297158"/>
            <a:ext cx="6194196" cy="80021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142875" algn="ctr" fontAlgn="base">
              <a:spcBef>
                <a:spcPct val="0"/>
              </a:spcBef>
              <a:spcAft>
                <a:spcPct val="0"/>
              </a:spcAft>
            </a:pPr>
            <a:endParaRPr lang="fa-IR" b="1" dirty="0" smtClean="0">
              <a:solidFill>
                <a:srgbClr val="0000FF"/>
              </a:solidFill>
              <a:latin typeface="Arial" pitchFamily="34" charset="0"/>
              <a:ea typeface="Times New Roman" pitchFamily="18" charset="0"/>
              <a:cs typeface="B Nazanin" pitchFamily="2" charset="-78"/>
            </a:endParaRPr>
          </a:p>
          <a:p>
            <a:pPr indent="142875" algn="ctr" fontAlgn="base">
              <a:spcBef>
                <a:spcPct val="0"/>
              </a:spcBef>
              <a:spcAft>
                <a:spcPct val="0"/>
              </a:spcAft>
            </a:pPr>
            <a:r>
              <a:rPr lang="fa-IR" b="1" dirty="0" smtClean="0">
                <a:solidFill>
                  <a:srgbClr val="0000FF"/>
                </a:solidFill>
                <a:latin typeface="Arial" pitchFamily="34" charset="0"/>
                <a:ea typeface="Times New Roman" pitchFamily="18" charset="0"/>
                <a:cs typeface="B Nazanin" pitchFamily="2" charset="-78"/>
              </a:rPr>
              <a:t>تحولات درصد جمعيت در سن كار(64- 15 ساله) در ايران تا سال 1405</a:t>
            </a:r>
            <a:endParaRPr lang="en-US" dirty="0" smtClean="0">
              <a:solidFill>
                <a:prstClr val="black"/>
              </a:solidFill>
              <a:latin typeface="Arial" pitchFamily="34" charset="0"/>
              <a:cs typeface="Arial" pitchFamily="34" charset="0"/>
            </a:endParaRPr>
          </a:p>
          <a:p>
            <a:pPr indent="142875" algn="l" eaLnBrk="0" fontAlgn="base" hangingPunct="0">
              <a:spcBef>
                <a:spcPct val="0"/>
              </a:spcBef>
              <a:spcAft>
                <a:spcPct val="0"/>
              </a:spcAft>
            </a:pPr>
            <a:r>
              <a:rPr lang="fa-IR" sz="1000" b="1" dirty="0" smtClean="0">
                <a:solidFill>
                  <a:prstClr val="black"/>
                </a:solidFill>
                <a:latin typeface="Arial" pitchFamily="34" charset="0"/>
                <a:ea typeface="Times New Roman" pitchFamily="18" charset="0"/>
                <a:cs typeface="B Nazanin" pitchFamily="2" charset="-78"/>
              </a:rPr>
              <a:t>                   </a:t>
            </a:r>
            <a:endParaRPr lang="en-US" sz="1100" dirty="0" smtClean="0">
              <a:solidFill>
                <a:prstClr val="black"/>
              </a:solidFill>
              <a:latin typeface="Arial" pitchFamily="34" charset="0"/>
              <a:cs typeface="Arial" pitchFamily="34" charset="0"/>
            </a:endParaRPr>
          </a:p>
        </p:txBody>
      </p:sp>
      <p:sp>
        <p:nvSpPr>
          <p:cNvPr id="2" name="Rectangle 1"/>
          <p:cNvSpPr/>
          <p:nvPr/>
        </p:nvSpPr>
        <p:spPr>
          <a:xfrm>
            <a:off x="0" y="116632"/>
            <a:ext cx="8388424" cy="3077766"/>
          </a:xfrm>
          <a:prstGeom prst="rect">
            <a:avLst/>
          </a:prstGeom>
        </p:spPr>
        <p:txBody>
          <a:bodyPr wrap="square">
            <a:spAutoFit/>
          </a:bodyPr>
          <a:lstStyle/>
          <a:p>
            <a:r>
              <a:rPr lang="fa-IR" sz="2800" b="1" dirty="0" smtClean="0"/>
              <a:t>                  پيامد های </a:t>
            </a:r>
            <a:r>
              <a:rPr lang="fa-IR" sz="2800" b="1" dirty="0"/>
              <a:t>سالخوردگي جمعیت </a:t>
            </a:r>
            <a:r>
              <a:rPr lang="fa-IR" sz="2400" b="1" dirty="0"/>
              <a:t>:</a:t>
            </a:r>
          </a:p>
          <a:p>
            <a:endParaRPr lang="fa-IR" b="1" dirty="0"/>
          </a:p>
          <a:p>
            <a:pPr marL="2171700" lvl="4" indent="-342900">
              <a:buFontTx/>
              <a:buChar char="-"/>
            </a:pPr>
            <a:r>
              <a:rPr lang="fa-IR" sz="2000" b="1" dirty="0" smtClean="0"/>
              <a:t>کاهش </a:t>
            </a:r>
            <a:r>
              <a:rPr lang="fa-IR" sz="2000" b="1" dirty="0"/>
              <a:t>در عرضه </a:t>
            </a:r>
            <a:r>
              <a:rPr lang="fa-IR" sz="2000" b="1" dirty="0" smtClean="0"/>
              <a:t>نیروی کار</a:t>
            </a:r>
          </a:p>
          <a:p>
            <a:pPr marL="342900" indent="-342900">
              <a:buFontTx/>
              <a:buChar char="-"/>
            </a:pPr>
            <a:endParaRPr lang="fa-IR" sz="2000" b="1" dirty="0"/>
          </a:p>
          <a:p>
            <a:r>
              <a:rPr lang="fa-IR" b="1" dirty="0"/>
              <a:t>پدیده سالخوردگی بر اندازه </a:t>
            </a:r>
            <a:r>
              <a:rPr lang="fa-IR" b="1" dirty="0" smtClean="0"/>
              <a:t>و </a:t>
            </a:r>
            <a:r>
              <a:rPr lang="fa-IR" b="1" dirty="0"/>
              <a:t>ترکیب نیروی کار، که نقش مهمی در رشد اقتصادی دارد، تأثیر می گذارد. مشارکت در نیروی کار به همراه افزایش سن، کاهش می یابد. </a:t>
            </a:r>
            <a:r>
              <a:rPr lang="fa-IR" b="1" dirty="0" smtClean="0"/>
              <a:t>لذا </a:t>
            </a:r>
            <a:r>
              <a:rPr lang="fa-IR" b="1" dirty="0"/>
              <a:t>هرچه جمعیت سالخورده تر شود، مشارکت کمتری نیز در تولید اقتصادی </a:t>
            </a:r>
            <a:r>
              <a:rPr lang="fa-IR" b="1" dirty="0" smtClean="0"/>
              <a:t>بخصوص در بخش کشاورزی یا کار بر دارد</a:t>
            </a:r>
            <a:r>
              <a:rPr lang="fa-IR" b="1" dirty="0"/>
              <a:t>. کاهش تعداد شاغلان می تواند اثرهای منفی را بر رشد اقتصادی و تأمین رفاه همگانی در سطح کلان داشته </a:t>
            </a:r>
            <a:r>
              <a:rPr lang="fa-IR" b="1" dirty="0" smtClean="0"/>
              <a:t>باشد. در </a:t>
            </a:r>
            <a:r>
              <a:rPr lang="fa-IR" b="1" dirty="0"/>
              <a:t>واقع با کاهش رشد جمعیت، وظیفه تامین نیاز های روز افزون سالمندان سنگین تر شده و این مسئله، بر شیوه تولید کالا و خدمات </a:t>
            </a:r>
            <a:r>
              <a:rPr lang="fa-IR" b="1" dirty="0" smtClean="0"/>
              <a:t>و </a:t>
            </a:r>
            <a:r>
              <a:rPr lang="fa-IR" b="1" dirty="0"/>
              <a:t>کارایی کلی اقتصاد تأثیرگذار است.</a:t>
            </a:r>
          </a:p>
        </p:txBody>
      </p:sp>
    </p:spTree>
    <p:extLst>
      <p:ext uri="{BB962C8B-B14F-4D97-AF65-F5344CB8AC3E}">
        <p14:creationId xmlns:p14="http://schemas.microsoft.com/office/powerpoint/2010/main" val="2083367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2656"/>
            <a:ext cx="7524328" cy="5976664"/>
          </a:xfrm>
        </p:spPr>
        <p:txBody>
          <a:bodyPr>
            <a:noAutofit/>
          </a:bodyPr>
          <a:lstStyle/>
          <a:p>
            <a:pPr algn="just" rtl="1"/>
            <a:r>
              <a:rPr lang="fa-IR" sz="2800" b="1" dirty="0"/>
              <a:t>ميزان مواليد </a:t>
            </a:r>
            <a:r>
              <a:rPr lang="fa-IR" sz="2800" b="1" dirty="0" smtClean="0"/>
              <a:t>خام</a:t>
            </a:r>
            <a:r>
              <a:rPr lang="en-US" sz="2800" b="1" dirty="0" smtClean="0"/>
              <a:t>:</a:t>
            </a:r>
          </a:p>
          <a:p>
            <a:pPr algn="just" rtl="1"/>
            <a:r>
              <a:rPr lang="fa-IR" sz="3600" dirty="0" smtClean="0"/>
              <a:t>ميزان </a:t>
            </a:r>
            <a:r>
              <a:rPr lang="fa-IR" sz="3600" dirty="0"/>
              <a:t>مواليد از حدود 18 در هزار در سال 1385 به حدود 20 در هر هزار نفر جمعيت در سال </a:t>
            </a:r>
            <a:r>
              <a:rPr lang="fa-IR" sz="3600" dirty="0" smtClean="0"/>
              <a:t>1394 </a:t>
            </a:r>
            <a:r>
              <a:rPr lang="fa-IR" sz="3600" dirty="0"/>
              <a:t>افزايش داشته و سپس در سال </a:t>
            </a:r>
            <a:r>
              <a:rPr lang="en-US" sz="3600" dirty="0" smtClean="0"/>
              <a:t>1399</a:t>
            </a:r>
            <a:r>
              <a:rPr lang="fa-IR" sz="3600" dirty="0" smtClean="0"/>
              <a:t> </a:t>
            </a:r>
            <a:r>
              <a:rPr lang="fa-IR" sz="3600" dirty="0"/>
              <a:t>با کاهشي محسوس به </a:t>
            </a:r>
            <a:r>
              <a:rPr lang="en-US" sz="3600" dirty="0" smtClean="0"/>
              <a:t>13.3</a:t>
            </a:r>
            <a:r>
              <a:rPr lang="fa-IR" sz="3600" dirty="0" smtClean="0"/>
              <a:t> </a:t>
            </a:r>
            <a:r>
              <a:rPr lang="fa-IR" sz="3600" dirty="0"/>
              <a:t>در هزار رسيده است.</a:t>
            </a:r>
            <a:endParaRPr lang="en-US" sz="3600" dirty="0"/>
          </a:p>
          <a:p>
            <a:pPr algn="just"/>
            <a:r>
              <a:rPr lang="en-US" sz="3600" dirty="0"/>
              <a:t>- Crude birth rate</a:t>
            </a:r>
          </a:p>
          <a:p>
            <a:r>
              <a:rPr lang="en-US" sz="2400" dirty="0"/>
              <a:t> </a:t>
            </a:r>
          </a:p>
          <a:p>
            <a:pPr algn="r" rtl="1"/>
            <a:endParaRPr lang="en-US" sz="2400" dirty="0"/>
          </a:p>
        </p:txBody>
      </p:sp>
    </p:spTree>
    <p:extLst>
      <p:ext uri="{BB962C8B-B14F-4D97-AF65-F5344CB8AC3E}">
        <p14:creationId xmlns:p14="http://schemas.microsoft.com/office/powerpoint/2010/main" val="1518406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46"/>
            <a:ext cx="8532440" cy="3046988"/>
          </a:xfrm>
          <a:prstGeom prst="rect">
            <a:avLst/>
          </a:prstGeom>
        </p:spPr>
        <p:txBody>
          <a:bodyPr wrap="square">
            <a:spAutoFit/>
          </a:bodyPr>
          <a:lstStyle/>
          <a:p>
            <a:pPr marL="285750" indent="-285750">
              <a:buFontTx/>
              <a:buChar char="-"/>
            </a:pPr>
            <a:r>
              <a:rPr lang="fa-IR" sz="2400" b="1" dirty="0" smtClean="0"/>
              <a:t>کاهش پس </a:t>
            </a:r>
            <a:r>
              <a:rPr lang="fa-IR" sz="2400" b="1" dirty="0"/>
              <a:t>انداز و سرمایه </a:t>
            </a:r>
            <a:r>
              <a:rPr lang="fa-IR" sz="2400" b="1" dirty="0" smtClean="0"/>
              <a:t>گذاری، درآمد و </a:t>
            </a:r>
            <a:r>
              <a:rPr lang="fa-IR" sz="2400" b="1" dirty="0"/>
              <a:t>افزایش </a:t>
            </a:r>
            <a:r>
              <a:rPr lang="fa-IR" sz="2400" b="1" dirty="0" smtClean="0"/>
              <a:t>مصرف = کاهش رشد </a:t>
            </a:r>
            <a:r>
              <a:rPr lang="fa-IR" sz="2400" b="1" dirty="0"/>
              <a:t>اقتصادی </a:t>
            </a:r>
            <a:endParaRPr lang="fa-IR" sz="1600" b="1" dirty="0"/>
          </a:p>
          <a:p>
            <a:pPr marL="285750" indent="-285750" algn="just">
              <a:buFontTx/>
              <a:buChar char="-"/>
            </a:pPr>
            <a:r>
              <a:rPr lang="fa-IR" sz="1600" b="1" dirty="0"/>
              <a:t>رشد اقتصادی رابطه </a:t>
            </a:r>
            <a:r>
              <a:rPr lang="fa-IR" sz="1600" b="1" dirty="0" smtClean="0"/>
              <a:t>نزدیکی </a:t>
            </a:r>
            <a:r>
              <a:rPr lang="fa-IR" sz="1600" b="1" dirty="0"/>
              <a:t>با </a:t>
            </a:r>
            <a:r>
              <a:rPr lang="fa-IR" sz="1600" b="1" dirty="0" smtClean="0"/>
              <a:t>درآمد، مصرف</a:t>
            </a:r>
            <a:r>
              <a:rPr lang="fa-IR" sz="1600" b="1" dirty="0"/>
              <a:t>، سرمایه گذاری و پس انداز دارد. </a:t>
            </a:r>
            <a:r>
              <a:rPr lang="fa-IR" sz="1600" b="1" dirty="0" smtClean="0"/>
              <a:t>الگو و میزان مصرف </a:t>
            </a:r>
            <a:r>
              <a:rPr lang="fa-IR" sz="1600" b="1" dirty="0"/>
              <a:t>با افزایش سن دچار تغییر می شود. برای مثال افراد مسن تر در مقایسه با افراد جوان عموما به هزینه کردن سهم بیشتری از درآمدشان در بخش مسکن و خدمات اجتماعی گرایش دارند، لذا رشد اقتصادی می تواند به صورت منفی تحت تاثیر افزایش سهم افراد سالمند در جمعیت باشد، چرا که توانایی پس انداز با افزایش سن کاهش می یابد و این امر به میزان پس انداز و به تبع آن توانایی سرمایه گذاری، در کل اقتصاد تاثیر می گذارد و از طرف دیگر باعث افزایش  مصرف جامعه گردد. (افزایش جمعیت مصرف کننده سطح رفاه را پائین می آورد)</a:t>
            </a:r>
          </a:p>
          <a:p>
            <a:pPr marL="285750" indent="-285750">
              <a:buFontTx/>
              <a:buChar char="-"/>
            </a:pPr>
            <a:endParaRPr lang="fa-IR" sz="1600" b="1" dirty="0"/>
          </a:p>
        </p:txBody>
      </p:sp>
      <p:pic>
        <p:nvPicPr>
          <p:cNvPr id="434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2936"/>
            <a:ext cx="9144000" cy="405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2915816" y="2883855"/>
            <a:ext cx="45719" cy="3531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7524328" y="3030517"/>
            <a:ext cx="72008" cy="33843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907696"/>
            <a:ext cx="9252520" cy="800219"/>
          </a:xfrm>
          <a:prstGeom prst="rect">
            <a:avLst/>
          </a:prstGeom>
        </p:spPr>
        <p:txBody>
          <a:bodyPr wrap="square">
            <a:spAutoFit/>
          </a:bodyPr>
          <a:lstStyle/>
          <a:p>
            <a:pPr algn="l"/>
            <a:r>
              <a:rPr lang="en-US" sz="1400" dirty="0"/>
              <a:t>Fig. 1. Per capita age profiles of consumption, labor income, and public and private transfers for the US (2009) (</a:t>
            </a:r>
            <a:r>
              <a:rPr lang="en-US" sz="1400" b="1" dirty="0"/>
              <a:t>A, B, C</a:t>
            </a:r>
            <a:r>
              <a:rPr lang="en-US" sz="1400" dirty="0"/>
              <a:t>) and Thailand (2004) (</a:t>
            </a:r>
            <a:r>
              <a:rPr lang="en-US" sz="1400" b="1" dirty="0"/>
              <a:t>D, E, F</a:t>
            </a:r>
            <a:r>
              <a:rPr lang="en-US" sz="1400" dirty="0"/>
              <a:t>). Profiles are expressed relative to the mean labor income of persons 30-49 in each country</a:t>
            </a:r>
            <a:r>
              <a:rPr lang="en-US" dirty="0"/>
              <a:t>. </a:t>
            </a:r>
          </a:p>
        </p:txBody>
      </p:sp>
    </p:spTree>
    <p:extLst>
      <p:ext uri="{BB962C8B-B14F-4D97-AF65-F5344CB8AC3E}">
        <p14:creationId xmlns:p14="http://schemas.microsoft.com/office/powerpoint/2010/main" val="35439993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12749" t="14562" r="13940" b="20718"/>
          <a:stretch/>
        </p:blipFill>
        <p:spPr bwMode="auto">
          <a:xfrm>
            <a:off x="107505" y="1349771"/>
            <a:ext cx="9036495" cy="5328592"/>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51520" y="116632"/>
            <a:ext cx="8676964" cy="12241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b="1" dirty="0" smtClean="0">
                <a:cs typeface="B Nazanin" panose="00000400000000000000" pitchFamily="2" charset="-78"/>
              </a:rPr>
              <a:t>وال استریت ژورنال: کاهش جمعیت موجب کاهش 40 درصدی رشد اقتصادی در جهان می شود.</a:t>
            </a:r>
            <a:endParaRPr lang="en-US" sz="2400" b="1" dirty="0">
              <a:cs typeface="B Nazanin" panose="00000400000000000000" pitchFamily="2" charset="-78"/>
            </a:endParaRPr>
          </a:p>
        </p:txBody>
      </p:sp>
    </p:spTree>
    <p:extLst>
      <p:ext uri="{BB962C8B-B14F-4D97-AF65-F5344CB8AC3E}">
        <p14:creationId xmlns:p14="http://schemas.microsoft.com/office/powerpoint/2010/main" val="2780823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13622" t="41049" r="45032" b="9635"/>
          <a:stretch/>
        </p:blipFill>
        <p:spPr bwMode="auto">
          <a:xfrm>
            <a:off x="251520" y="1484784"/>
            <a:ext cx="8568951" cy="5184576"/>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51520" y="332656"/>
            <a:ext cx="8568952" cy="11521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000" b="1" dirty="0">
                <a:cs typeface="B Nazanin" panose="00000400000000000000" pitchFamily="2" charset="-78"/>
              </a:rPr>
              <a:t>نرخ رشد تولید ناخالص </a:t>
            </a:r>
            <a:r>
              <a:rPr lang="fa-IR" sz="2000" b="1" dirty="0" smtClean="0">
                <a:cs typeface="B Nazanin" panose="00000400000000000000" pitchFamily="2" charset="-78"/>
              </a:rPr>
              <a:t>داخلی </a:t>
            </a:r>
            <a:r>
              <a:rPr lang="fa-IR" sz="2000" b="1" dirty="0">
                <a:cs typeface="B Nazanin" panose="00000400000000000000" pitchFamily="2" charset="-78"/>
              </a:rPr>
              <a:t>به </a:t>
            </a:r>
            <a:r>
              <a:rPr lang="fa-IR" sz="2000" b="1" dirty="0" smtClean="0">
                <a:cs typeface="B Nazanin" panose="00000400000000000000" pitchFamily="2" charset="-78"/>
              </a:rPr>
              <a:t>تفکیک </a:t>
            </a:r>
            <a:r>
              <a:rPr lang="fa-IR" sz="2000" b="1" dirty="0">
                <a:cs typeface="B Nazanin" panose="00000400000000000000" pitchFamily="2" charset="-78"/>
              </a:rPr>
              <a:t>کشورهای </a:t>
            </a:r>
            <a:r>
              <a:rPr lang="fa-IR" sz="2000" b="1" dirty="0" smtClean="0">
                <a:cs typeface="B Nazanin" panose="00000400000000000000" pitchFamily="2" charset="-78"/>
              </a:rPr>
              <a:t>مختلف</a:t>
            </a:r>
          </a:p>
          <a:p>
            <a:pPr algn="ctr"/>
            <a:endParaRPr lang="fa-IR" sz="2000" b="1" dirty="0" smtClean="0">
              <a:cs typeface="B Nazanin" panose="00000400000000000000" pitchFamily="2" charset="-78"/>
            </a:endParaRPr>
          </a:p>
          <a:p>
            <a:pPr algn="ctr"/>
            <a:r>
              <a:rPr lang="fa-IR" sz="1600" b="1" dirty="0" smtClean="0">
                <a:cs typeface="B Nazanin" panose="00000400000000000000" pitchFamily="2" charset="-78"/>
              </a:rPr>
              <a:t>رنگ </a:t>
            </a:r>
            <a:r>
              <a:rPr lang="fa-IR" sz="1600" b="1" dirty="0">
                <a:cs typeface="B Nazanin" panose="00000400000000000000" pitchFamily="2" charset="-78"/>
              </a:rPr>
              <a:t>آبی روشن 50 سال </a:t>
            </a:r>
            <a:r>
              <a:rPr lang="fa-IR" sz="1600" b="1" dirty="0" smtClean="0">
                <a:cs typeface="B Nazanin" panose="00000400000000000000" pitchFamily="2" charset="-78"/>
              </a:rPr>
              <a:t>بعد، رنگ آبی تیره 50 سال قبل و رنگ قرمز درصد تغییرات را نشان می دهد.</a:t>
            </a:r>
            <a:endParaRPr lang="en-US" sz="1600" b="1" dirty="0">
              <a:cs typeface="B Nazanin" panose="00000400000000000000" pitchFamily="2" charset="-78"/>
            </a:endParaRPr>
          </a:p>
        </p:txBody>
      </p:sp>
    </p:spTree>
    <p:extLst>
      <p:ext uri="{BB962C8B-B14F-4D97-AF65-F5344CB8AC3E}">
        <p14:creationId xmlns:p14="http://schemas.microsoft.com/office/powerpoint/2010/main" val="752452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6" y="404664"/>
            <a:ext cx="8229600" cy="6336704"/>
          </a:xfrm>
        </p:spPr>
        <p:txBody>
          <a:bodyPr>
            <a:normAutofit/>
          </a:bodyPr>
          <a:lstStyle/>
          <a:p>
            <a:r>
              <a:rPr lang="en-US" sz="1700" dirty="0"/>
              <a:t>Declining population growth that shrinks the pool of available labor over the next 50 years will reduce by 40% the rate of growth in global economic output for the world’s 20 largest economies compared to the past 50 years, according to a new study.</a:t>
            </a:r>
            <a:endParaRPr lang="fa-IR" sz="1700" dirty="0"/>
          </a:p>
          <a:p>
            <a:pPr marL="114300" indent="0" algn="r">
              <a:buNone/>
            </a:pPr>
            <a:r>
              <a:rPr lang="fa-IR" b="1" dirty="0">
                <a:cs typeface="B Nazanin" panose="00000400000000000000" pitchFamily="2" charset="-78"/>
              </a:rPr>
              <a:t>کاهش </a:t>
            </a:r>
            <a:r>
              <a:rPr lang="fa-IR" b="1" dirty="0" smtClean="0">
                <a:cs typeface="B Nazanin" panose="00000400000000000000" pitchFamily="2" charset="-78"/>
              </a:rPr>
              <a:t>رشد جمعیت که موجب کاهش افراد در سن کار می شود؛ سبب کاهش </a:t>
            </a:r>
            <a:r>
              <a:rPr lang="fa-IR" b="1" dirty="0">
                <a:cs typeface="B Nazanin" panose="00000400000000000000" pitchFamily="2" charset="-78"/>
              </a:rPr>
              <a:t>40 درصدی رشد اقتصادی در </a:t>
            </a:r>
            <a:r>
              <a:rPr lang="fa-IR" b="1" dirty="0" smtClean="0">
                <a:cs typeface="B Nazanin" panose="00000400000000000000" pitchFamily="2" charset="-78"/>
              </a:rPr>
              <a:t>50 سال آینده در مقایسه با50 سال گذشته می </a:t>
            </a:r>
            <a:r>
              <a:rPr lang="fa-IR" b="1" dirty="0">
                <a:cs typeface="B Nazanin" panose="00000400000000000000" pitchFamily="2" charset="-78"/>
              </a:rPr>
              <a:t>شود.</a:t>
            </a:r>
            <a:endParaRPr lang="en-US" b="1" dirty="0">
              <a:cs typeface="B Nazanin" panose="00000400000000000000" pitchFamily="2" charset="-78"/>
            </a:endParaRPr>
          </a:p>
          <a:p>
            <a:endParaRPr lang="en-US" sz="1700" dirty="0"/>
          </a:p>
          <a:p>
            <a:r>
              <a:rPr lang="en-US" sz="1700" dirty="0">
                <a:hlinkClick r:id="rId2"/>
              </a:rPr>
              <a:t>The report from the </a:t>
            </a:r>
            <a:r>
              <a:rPr lang="en-US" sz="1700" b="1" dirty="0">
                <a:hlinkClick r:id="rId2"/>
              </a:rPr>
              <a:t>McKinsey Global Institute</a:t>
            </a:r>
            <a:r>
              <a:rPr lang="en-US" sz="1700" dirty="0"/>
              <a:t> says that to compensate for the drop in the growth of the labor force, productivity needs to accelerate 80% from its historical rate to keep global growth in gross domestic product from slowing.</a:t>
            </a:r>
            <a:endParaRPr lang="fa-IR" sz="1700" dirty="0"/>
          </a:p>
          <a:p>
            <a:pPr marL="114300" indent="0" algn="r">
              <a:buNone/>
            </a:pPr>
            <a:r>
              <a:rPr lang="fa-IR" b="1" dirty="0">
                <a:cs typeface="B Nazanin" panose="00000400000000000000" pitchFamily="2" charset="-78"/>
              </a:rPr>
              <a:t>برای جبران کاهش رشد افراد در سن کار، بهره وری نیروی کار باید به نسبت روند تاریخی خود 80 درصد افزایش پیدا کند تا از کاهش نرخ رشد اقتصادی جهان جلوگیری شود. </a:t>
            </a:r>
            <a:endParaRPr lang="en-US" b="1" dirty="0">
              <a:cs typeface="B Nazanin" panose="00000400000000000000" pitchFamily="2" charset="-78"/>
            </a:endParaRPr>
          </a:p>
          <a:p>
            <a:r>
              <a:rPr lang="en-US" sz="1700" dirty="0"/>
              <a:t>Over the past 50 years, global growth increased six-fold, and average per capita income nearly tripled. McKinsey researchers estimate that around half the increase stemmed from gains in productivity and half from the growing labor force</a:t>
            </a:r>
            <a:r>
              <a:rPr lang="en-US" sz="1700" dirty="0" smtClean="0"/>
              <a:t>.</a:t>
            </a:r>
            <a:endParaRPr lang="fa-IR" sz="1700" dirty="0" smtClean="0"/>
          </a:p>
          <a:p>
            <a:pPr marL="114300" indent="0" algn="r">
              <a:buNone/>
            </a:pPr>
            <a:r>
              <a:rPr lang="fa-IR" b="1" dirty="0">
                <a:cs typeface="B Nazanin" panose="00000400000000000000" pitchFamily="2" charset="-78"/>
              </a:rPr>
              <a:t>در 50 سال گذشته نرخ رشد 6 برابر افزایش یافته است و متوسط درآمد سرانه تقریبا سه برابر شده است. تخمین زده می شود نصف این افزایش به خاطر بهره وری بوده است و نصف دیگر به خاطر افزایش رشد نیروی کار</a:t>
            </a:r>
            <a:r>
              <a:rPr lang="fa-IR" b="1" dirty="0" smtClean="0">
                <a:cs typeface="B Nazanin" panose="00000400000000000000" pitchFamily="2" charset="-78"/>
              </a:rPr>
              <a:t>.</a:t>
            </a:r>
          </a:p>
        </p:txBody>
      </p:sp>
    </p:spTree>
    <p:extLst>
      <p:ext uri="{BB962C8B-B14F-4D97-AF65-F5344CB8AC3E}">
        <p14:creationId xmlns:p14="http://schemas.microsoft.com/office/powerpoint/2010/main" val="27153406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435280" cy="6336704"/>
          </a:xfrm>
        </p:spPr>
        <p:txBody>
          <a:bodyPr>
            <a:normAutofit fontScale="62500" lnSpcReduction="20000"/>
          </a:bodyPr>
          <a:lstStyle/>
          <a:p>
            <a:r>
              <a:rPr lang="en-US" sz="2300" dirty="0"/>
              <a:t>Now, the workforce isn’t going to grow nearly as fast, and it could peak in most of the 20 countries analyzed in the report over the coming 50 years. Employment growth averaged 1.7% since 1964 and is set to drop to 0.3% in the coming decades. “In a world in which we can no longer rely on…the supply of labor to drive GDP growth, productivity is largely it,” says </a:t>
            </a:r>
            <a:r>
              <a:rPr lang="en-US" sz="2300" b="1" dirty="0"/>
              <a:t>James </a:t>
            </a:r>
            <a:r>
              <a:rPr lang="en-US" sz="2300" b="1" dirty="0" err="1"/>
              <a:t>Manyika</a:t>
            </a:r>
            <a:r>
              <a:rPr lang="en-US" sz="2300" dirty="0"/>
              <a:t> of </a:t>
            </a:r>
            <a:r>
              <a:rPr lang="en-US" sz="2300" b="1" dirty="0"/>
              <a:t>McKinsey &amp; Co</a:t>
            </a:r>
            <a:r>
              <a:rPr lang="en-US" sz="2300" dirty="0" smtClean="0"/>
              <a:t>.</a:t>
            </a:r>
          </a:p>
          <a:p>
            <a:pPr marL="114300" indent="0" algn="r" rtl="1">
              <a:buNone/>
            </a:pPr>
            <a:r>
              <a:rPr lang="fa-IR" sz="2900" b="1" dirty="0" smtClean="0">
                <a:cs typeface="B Nazanin" panose="00000400000000000000" pitchFamily="2" charset="-78"/>
              </a:rPr>
              <a:t>  </a:t>
            </a:r>
            <a:r>
              <a:rPr lang="fa-IR" sz="2900" b="1" dirty="0">
                <a:cs typeface="B Nazanin" panose="00000400000000000000" pitchFamily="2" charset="-78"/>
              </a:rPr>
              <a:t>نرخ رشد اشتغال از سال 1964 بطور متوسط 1.7 درصد بوده و پیش بینی می شود در دهه های آینده به 0.3 درصد کاهش یابد. در جهانی که دیگر نمی توانیم برای افزایش رشد اقتصادی به افزایش عرضه نیروی کار متکی باشیم افزایش بهره وری تنها چاره کار خواهد بود</a:t>
            </a:r>
            <a:r>
              <a:rPr lang="fa-IR" sz="2900" b="1" dirty="0" smtClean="0">
                <a:cs typeface="B Nazanin" panose="00000400000000000000" pitchFamily="2" charset="-78"/>
              </a:rPr>
              <a:t>.</a:t>
            </a:r>
            <a:endParaRPr lang="en-US" sz="2900" b="1" dirty="0" smtClean="0">
              <a:cs typeface="B Nazanin" panose="00000400000000000000" pitchFamily="2" charset="-78"/>
            </a:endParaRPr>
          </a:p>
          <a:p>
            <a:pPr marL="114300" indent="0" algn="r" rtl="1">
              <a:buNone/>
            </a:pPr>
            <a:endParaRPr lang="en-US" b="1" dirty="0">
              <a:cs typeface="B Nazanin" panose="00000400000000000000" pitchFamily="2" charset="-78"/>
            </a:endParaRPr>
          </a:p>
          <a:p>
            <a:r>
              <a:rPr lang="en-US" sz="2300" dirty="0"/>
              <a:t>Among the 20 nations studied, only Nigeria will see employment growth and GDP growth increase over the coming 50 years, based on recent demographic patterns, says McKinsey. (On a per capita basis, Turkey, Argentina and South Africa will see GDP growth increase.) Several nations will see outright declines in employment, including Japan, Germany, Russia, Italy and China.</a:t>
            </a:r>
            <a:endParaRPr lang="fa-IR" sz="2300" dirty="0"/>
          </a:p>
          <a:p>
            <a:pPr marL="114300" indent="0" algn="r" rtl="1">
              <a:buNone/>
            </a:pPr>
            <a:r>
              <a:rPr lang="fa-IR" sz="2900" b="1" dirty="0">
                <a:cs typeface="B Nazanin" panose="00000400000000000000" pitchFamily="2" charset="-78"/>
              </a:rPr>
              <a:t>در بین 20 کشور مورد مطالعه تنها نیجریه در 50 سال آینده با افزایش نرخ رشد اقتصادی و نرخ رشد اشتغال با توجه به روندهای جمعیتی مواجه خواهد بود. ترکیه ، آرژانتین و آفریقای جنوبی با افزایش تولید ناخالص داخلی سرانه مواجه خواهند بود. خیلی از کشورها از جمله ژاپن، آلمان ، روسیه ، ایتالیا و چین با کاهش آشکار  نرخ اشتغال مواجه خواهند بود. </a:t>
            </a:r>
            <a:endParaRPr lang="en-US" sz="2900" b="1" dirty="0">
              <a:cs typeface="B Nazanin" panose="00000400000000000000" pitchFamily="2" charset="-78"/>
            </a:endParaRPr>
          </a:p>
          <a:p>
            <a:pPr marL="114300" indent="0" algn="r" rtl="1">
              <a:buNone/>
            </a:pPr>
            <a:endParaRPr lang="en-US" b="1" dirty="0">
              <a:cs typeface="B Nazanin" panose="00000400000000000000" pitchFamily="2" charset="-78"/>
            </a:endParaRPr>
          </a:p>
          <a:p>
            <a:r>
              <a:rPr lang="en-US" sz="2300" dirty="0"/>
              <a:t>McKinsey sees GDP growth in the U.S. slowing by around one third, from an annual rate of 2.9% to 1.9%. (That’s better than Canada, where growth will drop by more than half to 1.5% from 3.1%). On a per capita basis, GDP growth is seen falling to around 1.3% from 1.9%.</a:t>
            </a:r>
            <a:endParaRPr lang="fa-IR" sz="2300" dirty="0"/>
          </a:p>
          <a:p>
            <a:pPr marL="114300" indent="0" algn="r" rtl="1">
              <a:buNone/>
            </a:pPr>
            <a:r>
              <a:rPr lang="fa-IR" sz="2900" b="1" dirty="0">
                <a:cs typeface="B Nazanin" panose="00000400000000000000" pitchFamily="2" charset="-78"/>
              </a:rPr>
              <a:t>تحقیقات نشان می دهد که نرخ رشد تولید ناخالص داخلی در آمریکا . از 2.9 درصد نرخ رشد سالانه به 1.9 درصد می رسد. یا به عبارتی دیگر یک سوم کاهش پیدا می کند. این بهتر از کاناداست که نرخ رشد آن به نصف تقلیل پیدا می کند و از 3.1 درصد به 1.5 درصد برسد. بر مبنای تولید ناخالص داخلی سرانه، این رشد از 1.9 به 1.3 درصد کاهش پیدا می کند. </a:t>
            </a:r>
            <a:endParaRPr lang="en-US" sz="2900" b="1" dirty="0">
              <a:cs typeface="B Nazanin" panose="00000400000000000000" pitchFamily="2" charset="-78"/>
            </a:endParaRPr>
          </a:p>
          <a:p>
            <a:endParaRPr lang="en-US" dirty="0"/>
          </a:p>
        </p:txBody>
      </p:sp>
    </p:spTree>
    <p:extLst>
      <p:ext uri="{BB962C8B-B14F-4D97-AF65-F5344CB8AC3E}">
        <p14:creationId xmlns:p14="http://schemas.microsoft.com/office/powerpoint/2010/main" val="35488739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14589" t="25171" r="44259" b="21967"/>
          <a:stretch/>
        </p:blipFill>
        <p:spPr bwMode="auto">
          <a:xfrm>
            <a:off x="0" y="1225477"/>
            <a:ext cx="9144000" cy="5632523"/>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43508" y="1341"/>
            <a:ext cx="9000492" cy="12241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b="1" dirty="0">
                <a:cs typeface="B Nazanin" panose="00000400000000000000" pitchFamily="2" charset="-78"/>
              </a:rPr>
              <a:t>نرخ رشد تولید ناخالص داخلی سرانه به </a:t>
            </a:r>
            <a:r>
              <a:rPr lang="fa-IR" sz="2400" b="1" dirty="0" smtClean="0">
                <a:cs typeface="B Nazanin" panose="00000400000000000000" pitchFamily="2" charset="-78"/>
              </a:rPr>
              <a:t>تفکیک </a:t>
            </a:r>
            <a:r>
              <a:rPr lang="fa-IR" sz="2400" b="1" dirty="0">
                <a:cs typeface="B Nazanin" panose="00000400000000000000" pitchFamily="2" charset="-78"/>
              </a:rPr>
              <a:t>کشورهای مختلف</a:t>
            </a:r>
          </a:p>
          <a:p>
            <a:pPr algn="ctr"/>
            <a:endParaRPr lang="fa-IR" sz="2400" b="1" dirty="0">
              <a:cs typeface="B Nazanin" panose="00000400000000000000" pitchFamily="2" charset="-78"/>
            </a:endParaRPr>
          </a:p>
          <a:p>
            <a:pPr algn="ctr"/>
            <a:r>
              <a:rPr lang="fa-IR" b="1" dirty="0">
                <a:cs typeface="B Nazanin" panose="00000400000000000000" pitchFamily="2" charset="-78"/>
              </a:rPr>
              <a:t>رنگ آبی روشن 50 سال بعد، رنگ آبی تیره 50 سال قبل و رنگ قرمز درصد تغییرات را نشان می دهد.</a:t>
            </a:r>
            <a:endParaRPr lang="en-US" b="1" dirty="0">
              <a:cs typeface="B Nazanin" panose="00000400000000000000" pitchFamily="2" charset="-78"/>
            </a:endParaRPr>
          </a:p>
        </p:txBody>
      </p:sp>
    </p:spTree>
    <p:extLst>
      <p:ext uri="{BB962C8B-B14F-4D97-AF65-F5344CB8AC3E}">
        <p14:creationId xmlns:p14="http://schemas.microsoft.com/office/powerpoint/2010/main" val="36079114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6480720"/>
          </a:xfrm>
        </p:spPr>
        <p:txBody>
          <a:bodyPr>
            <a:normAutofit lnSpcReduction="10000"/>
          </a:bodyPr>
          <a:lstStyle/>
          <a:p>
            <a:r>
              <a:rPr lang="en-US" sz="1700" dirty="0"/>
              <a:t>To get there, the researchers offer a list of 10 potential enablers to fuel long-term growth. It includes several well-known-but-harder-to-execute tasks like boosting workforce participation among women, the young and the elderly; improving education and job-market flexibility; and increasing cross-border trade and infrastructure investment.</a:t>
            </a:r>
            <a:endParaRPr lang="fa-IR" sz="1700" dirty="0"/>
          </a:p>
          <a:p>
            <a:pPr marL="114300" indent="0" algn="r" rtl="1">
              <a:buNone/>
            </a:pPr>
            <a:r>
              <a:rPr lang="fa-IR" b="1" dirty="0">
                <a:cs typeface="B Nazanin" panose="00000400000000000000" pitchFamily="2" charset="-78"/>
              </a:rPr>
              <a:t>برای رسیدن به این بهره وری که دانشش موجود است راهکارهای زیر از طرف اقتصاددانان برای افزایش رشد اقتصادی پیشنهاد شده است: افزایش نرخ مشارکت زنان، جوانان و </a:t>
            </a:r>
            <a:r>
              <a:rPr lang="fa-IR" b="1" dirty="0" smtClean="0">
                <a:cs typeface="B Nazanin" panose="00000400000000000000" pitchFamily="2" charset="-78"/>
              </a:rPr>
              <a:t>سالمندان</a:t>
            </a:r>
            <a:r>
              <a:rPr lang="fa-IR" b="1" dirty="0">
                <a:cs typeface="B Nazanin" panose="00000400000000000000" pitchFamily="2" charset="-78"/>
              </a:rPr>
              <a:t>،</a:t>
            </a:r>
            <a:r>
              <a:rPr lang="fa-IR" b="1" dirty="0" smtClean="0">
                <a:cs typeface="B Nazanin" panose="00000400000000000000" pitchFamily="2" charset="-78"/>
              </a:rPr>
              <a:t> </a:t>
            </a:r>
            <a:r>
              <a:rPr lang="fa-IR" b="1" dirty="0">
                <a:cs typeface="B Nazanin" panose="00000400000000000000" pitchFamily="2" charset="-78"/>
              </a:rPr>
              <a:t>ارتقاء سطح آموزش و انعطاف پذیری بازار کار، افزایش تجارت خارجی و سرمایه گذاری در زیرساختها. </a:t>
            </a:r>
            <a:endParaRPr lang="en-US" b="1" dirty="0">
              <a:cs typeface="B Nazanin" panose="00000400000000000000" pitchFamily="2" charset="-78"/>
            </a:endParaRPr>
          </a:p>
          <a:p>
            <a:r>
              <a:rPr lang="en-US" sz="1700" dirty="0"/>
              <a:t>Mr. </a:t>
            </a:r>
            <a:r>
              <a:rPr lang="en-US" sz="1700" dirty="0" err="1"/>
              <a:t>Manyika</a:t>
            </a:r>
            <a:r>
              <a:rPr lang="en-US" sz="1700" dirty="0"/>
              <a:t> cites the example of Japan as a possible cautionary tale. “We’ve known for a long time that large swaths of the Japanese economy are not productive,” he says. “We’re seeing the results, which is stagnation.”</a:t>
            </a:r>
            <a:endParaRPr lang="fa-IR" sz="1700" dirty="0"/>
          </a:p>
          <a:p>
            <a:pPr marL="114300" indent="0" algn="r" rtl="1">
              <a:buNone/>
            </a:pPr>
            <a:r>
              <a:rPr lang="fa-IR" sz="2200" b="1" dirty="0">
                <a:cs typeface="B Nazanin" panose="00000400000000000000" pitchFamily="2" charset="-78"/>
              </a:rPr>
              <a:t>آقای منیکا: نمونه ژاپن را به عنوان یک داستان هشداردهنده اشاره می کند. "ما برای یک مدت طولانی است که مشاهده می کنیم بخش های بزرگی از اقتصاد ژاپن مولد نیست " او می گوید به همین دلیل ما شاهد رکود در این کشور هستیم. </a:t>
            </a:r>
          </a:p>
          <a:p>
            <a:pPr marL="114300" indent="0" rtl="1">
              <a:buNone/>
            </a:pPr>
            <a:r>
              <a:rPr lang="en-US" sz="1700" dirty="0"/>
              <a:t>What’s the practical impact of a 40% decline in global growth? It means the global standard of living would rise 2.3 times in the next 50 years, down from 2.8 times over the past 50 years. Later generations, in other words, would see less prosperity than their parents and grandparents.</a:t>
            </a:r>
            <a:endParaRPr lang="fa-IR" sz="1700" dirty="0"/>
          </a:p>
          <a:p>
            <a:pPr marL="114300" indent="0" algn="r" rtl="1">
              <a:buNone/>
            </a:pPr>
            <a:r>
              <a:rPr lang="fa-IR" sz="2200" b="1" dirty="0">
                <a:cs typeface="B Nazanin" panose="00000400000000000000" pitchFamily="2" charset="-78"/>
              </a:rPr>
              <a:t>اثرات عملی افت 40درصدی در رشد جهانی چیست؟ این بدان معنی است که استاندارد جهانی زندگی به جای اینکه در 50 سال آینده 2.8 برابر شود؛  2.3 برابر افزایش می یابد، به عبارت دیگر، نسل های بعد رفاه کمتر از پدر و مادر و پدربزرگ و مادربزرگ خود را ببینید.</a:t>
            </a:r>
            <a:endParaRPr lang="en-US" sz="2200" b="1" dirty="0">
              <a:cs typeface="B Nazanin" panose="00000400000000000000" pitchFamily="2" charset="-78"/>
            </a:endParaRPr>
          </a:p>
          <a:p>
            <a:endParaRPr lang="en-US" dirty="0"/>
          </a:p>
          <a:p>
            <a:endParaRPr lang="en-US" dirty="0"/>
          </a:p>
        </p:txBody>
      </p:sp>
    </p:spTree>
    <p:extLst>
      <p:ext uri="{BB962C8B-B14F-4D97-AF65-F5344CB8AC3E}">
        <p14:creationId xmlns:p14="http://schemas.microsoft.com/office/powerpoint/2010/main" val="36233011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7359"/>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a:normAutofit/>
          </a:bodyPr>
          <a:lstStyle/>
          <a:p>
            <a:pPr algn="ctr" rtl="1"/>
            <a:r>
              <a:rPr lang="fa-IR" sz="4000" b="1" dirty="0" smtClean="0">
                <a:cs typeface="B Nazanin" panose="00000400000000000000" pitchFamily="2" charset="-78"/>
              </a:rPr>
              <a:t>نرخ رشد اقتصادی ژاپن1960 الی2020</a:t>
            </a:r>
            <a:endParaRPr lang="en-US" dirty="0"/>
          </a:p>
        </p:txBody>
      </p:sp>
      <p:pic>
        <p:nvPicPr>
          <p:cNvPr id="5" name="Picture 4"/>
          <p:cNvPicPr>
            <a:picLocks noChangeAspect="1"/>
          </p:cNvPicPr>
          <p:nvPr/>
        </p:nvPicPr>
        <p:blipFill rotWithShape="1">
          <a:blip r:embed="rId2"/>
          <a:srcRect l="-1174" t="10780" r="26375" b="41421"/>
          <a:stretch/>
        </p:blipFill>
        <p:spPr>
          <a:xfrm>
            <a:off x="-108520" y="1097359"/>
            <a:ext cx="9252520" cy="5760641"/>
          </a:xfrm>
          <a:prstGeom prst="rect">
            <a:avLst/>
          </a:prstGeom>
        </p:spPr>
      </p:pic>
      <p:cxnSp>
        <p:nvCxnSpPr>
          <p:cNvPr id="10" name="Straight Arrow Connector 9"/>
          <p:cNvCxnSpPr/>
          <p:nvPr/>
        </p:nvCxnSpPr>
        <p:spPr>
          <a:xfrm>
            <a:off x="827584" y="1484784"/>
            <a:ext cx="7632848" cy="20162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43717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7344816" cy="6494085"/>
          </a:xfrm>
          <a:prstGeom prst="rect">
            <a:avLst/>
          </a:prstGeom>
        </p:spPr>
        <p:txBody>
          <a:bodyPr wrap="square">
            <a:spAutoFit/>
          </a:bodyPr>
          <a:lstStyle/>
          <a:p>
            <a:r>
              <a:rPr lang="fa-IR" sz="2400" b="1" dirty="0"/>
              <a:t>- </a:t>
            </a:r>
            <a:r>
              <a:rPr lang="fa-IR" sz="2800" b="1" dirty="0"/>
              <a:t>تغییر الگوی سرمایه گذاری</a:t>
            </a:r>
          </a:p>
          <a:p>
            <a:pPr marL="285750" indent="-285750">
              <a:buFontTx/>
              <a:buChar char="-"/>
            </a:pPr>
            <a:r>
              <a:rPr lang="fa-IR" sz="2000" b="1" dirty="0"/>
              <a:t>مخارج سرمایه گذاری به جای سرمایه گذاری زیر بنایی و تولیدی که نیاز اصلی برای رشد و توسعه هر اقتصادی می باشد، صرف سرمایه گذاری هایی خواهد شد که پاسخگوی چالش های پدیده سالمندی باشد.</a:t>
            </a:r>
          </a:p>
          <a:p>
            <a:endParaRPr lang="fa-IR" sz="2000" b="1" dirty="0" smtClean="0"/>
          </a:p>
          <a:p>
            <a:r>
              <a:rPr lang="fa-IR" sz="2000" b="1" dirty="0" smtClean="0"/>
              <a:t>-</a:t>
            </a:r>
            <a:r>
              <a:rPr lang="fa-IR" sz="2800" b="1" dirty="0"/>
              <a:t>افزایش فشار تورمی </a:t>
            </a:r>
            <a:r>
              <a:rPr lang="fa-IR" sz="2800" b="1" dirty="0" smtClean="0"/>
              <a:t>:</a:t>
            </a:r>
            <a:endParaRPr lang="fa-IR" sz="2800" b="1" dirty="0"/>
          </a:p>
          <a:p>
            <a:pPr marL="285750" indent="-285750">
              <a:buFontTx/>
              <a:buChar char="-"/>
            </a:pPr>
            <a:r>
              <a:rPr lang="fa-IR" sz="2000" b="1" dirty="0"/>
              <a:t>با توجه به رشد 3/5 الی 4/5 در صدی جمعیت سالخورده، همانطور که ذکر شد، از جمعیت افراد در سن کار کم می شود.( توان تولید ملی کم می شود) و سطح اشتغال پائین می آید. هر درصدی از اشتغال، به یک سطح از درآمد ملی وابسته است. هرچه از درصد اشتغال جامعه ای کم شود، عرضه کل (ارزش پولی کالاها و خدمات تولید شده بنگاه های اقتصادی در یک دوره یک ساله ) به نسبت تقاضای کل که شامل مخارج سرمایه گذاری بنگاه ها و مخارج مصرفی خانوار ها می باشد، کاهش می یابد. تقاضا یا به عبارت دیگر مخارج مصرفی خانوارهای سالمند، اگر خوشبینانه بگوئیم، اگر افزایش نیابد، ثابت باقی خواهد ماند.( مصرف القایی و مصرف مستقل). این مسئله باعث فشار تورمی خواهد شد.</a:t>
            </a:r>
          </a:p>
        </p:txBody>
      </p:sp>
    </p:spTree>
    <p:extLst>
      <p:ext uri="{BB962C8B-B14F-4D97-AF65-F5344CB8AC3E}">
        <p14:creationId xmlns:p14="http://schemas.microsoft.com/office/powerpoint/2010/main" val="24523655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35901"/>
            <a:ext cx="7056784" cy="4647426"/>
          </a:xfrm>
          <a:prstGeom prst="rect">
            <a:avLst/>
          </a:prstGeom>
        </p:spPr>
        <p:txBody>
          <a:bodyPr wrap="square">
            <a:spAutoFit/>
          </a:bodyPr>
          <a:lstStyle/>
          <a:p>
            <a:r>
              <a:rPr lang="fa-IR" b="1" dirty="0"/>
              <a:t> </a:t>
            </a:r>
            <a:r>
              <a:rPr lang="fa-IR" sz="2000" b="1" dirty="0"/>
              <a:t>-</a:t>
            </a:r>
            <a:r>
              <a:rPr lang="fa-IR" sz="2800" b="1" dirty="0"/>
              <a:t>کاهش ظرفیت مالیاتی  </a:t>
            </a:r>
            <a:r>
              <a:rPr lang="fa-IR" sz="2000" b="1" dirty="0"/>
              <a:t>و به تبع آن کاهش دریافت مالیات دولت ها و افزایش هزینه های انتقالی</a:t>
            </a:r>
          </a:p>
          <a:p>
            <a:endParaRPr lang="fa-IR" sz="2000" b="1" dirty="0"/>
          </a:p>
          <a:p>
            <a:r>
              <a:rPr lang="ar-SA" sz="2000" b="1" dirty="0"/>
              <a:t>هزينه‌هاى انتقالى در حقيقت هزينه‌هائى هستند که به‌صورت يک‌طرفه از سوى دولت‌ها به اقشار آسيب‌پذير و واحدهاى مشخص‌شده در قانون پرداخت مى‌گردد و در قبال پرداخت اين هزينه‌ها، کالا يا خدماتى دريافت نمى‌شود. به‌عبارت ديگر، انتقال درآمد يا قدرت خريد از يک واحد به واحد ديگر است</a:t>
            </a:r>
            <a:r>
              <a:rPr lang="en-US" sz="2000" b="1" dirty="0"/>
              <a:t>. </a:t>
            </a:r>
          </a:p>
          <a:p>
            <a:r>
              <a:rPr lang="ar-SA" sz="2000" b="1" dirty="0"/>
              <a:t>اين هزينه‌ها در توليد ناخالص ملي، منظور نمى‌گردد، ولى در محاسبهٔ درآمد قابل تصرف افراد به حساب مى‌آيند. يکى از اثرات فورى اين نوع هزينه‌ها در جامعه، افزايش تقاضا و مصرف در سطح جامعه است و به‌عنوان وظيفه توزيعى دولت‌ها محسوب مى‌گردد</a:t>
            </a:r>
            <a:r>
              <a:rPr lang="en-US" sz="2000" b="1" dirty="0"/>
              <a:t>.</a:t>
            </a:r>
            <a:r>
              <a:rPr lang="fa-IR" sz="2000" b="1" dirty="0"/>
              <a:t>(کاهش زیاد درآمد و افزایش مصرف دولت</a:t>
            </a:r>
            <a:r>
              <a:rPr lang="fa-IR" sz="2000" b="1" dirty="0" smtClean="0"/>
              <a:t>)</a:t>
            </a:r>
          </a:p>
          <a:p>
            <a:endParaRPr lang="fa-IR" sz="2000" b="1" dirty="0" smtClean="0"/>
          </a:p>
          <a:p>
            <a:r>
              <a:rPr lang="fa-IR" sz="2000" b="1" dirty="0"/>
              <a:t>- کاهش رشد بخش کشاورزی</a:t>
            </a:r>
          </a:p>
          <a:p>
            <a:endParaRPr lang="en-US" sz="2000" dirty="0"/>
          </a:p>
        </p:txBody>
      </p:sp>
    </p:spTree>
    <p:extLst>
      <p:ext uri="{BB962C8B-B14F-4D97-AF65-F5344CB8AC3E}">
        <p14:creationId xmlns:p14="http://schemas.microsoft.com/office/powerpoint/2010/main" val="1418241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7596336" cy="5564691"/>
          </a:xfrm>
        </p:spPr>
        <p:txBody>
          <a:bodyPr>
            <a:normAutofit/>
          </a:bodyPr>
          <a:lstStyle/>
          <a:p>
            <a:pPr algn="r" rtl="1"/>
            <a:r>
              <a:rPr lang="fa-IR" sz="2500" b="1" dirty="0">
                <a:cs typeface="B Nazanin" panose="00000400000000000000" pitchFamily="2" charset="-78"/>
              </a:rPr>
              <a:t>نرخ </a:t>
            </a:r>
            <a:r>
              <a:rPr lang="fa-IR" sz="2500" b="1" u="sng" dirty="0" smtClean="0">
                <a:cs typeface="B Nazanin" panose="00000400000000000000" pitchFamily="2" charset="-78"/>
              </a:rPr>
              <a:t>مرگ و میر </a:t>
            </a:r>
            <a:r>
              <a:rPr lang="fa-IR" sz="2500" b="1" dirty="0" smtClean="0">
                <a:cs typeface="B Nazanin" panose="00000400000000000000" pitchFamily="2" charset="-78"/>
              </a:rPr>
              <a:t>با </a:t>
            </a:r>
            <a:r>
              <a:rPr lang="fa-IR" sz="2500" b="1" dirty="0">
                <a:cs typeface="B Nazanin" panose="00000400000000000000" pitchFamily="2" charset="-78"/>
              </a:rPr>
              <a:t>تقسیم تعداد </a:t>
            </a:r>
            <a:r>
              <a:rPr lang="fa-IR" sz="2500" b="1" dirty="0" smtClean="0">
                <a:cs typeface="B Nazanin" panose="00000400000000000000" pitchFamily="2" charset="-78"/>
              </a:rPr>
              <a:t>تولد هایی که </a:t>
            </a:r>
            <a:r>
              <a:rPr lang="fa-IR" sz="2500" b="1" dirty="0">
                <a:cs typeface="B Nazanin" panose="00000400000000000000" pitchFamily="2" charset="-78"/>
              </a:rPr>
              <a:t>سالانه در یک قلمرو اتفاق می افتد بر تعداد کل جمعیت میانه همان سال آن محاسبه می شود. پس از </a:t>
            </a:r>
            <a:r>
              <a:rPr lang="fa-IR" sz="2500" b="1" dirty="0" smtClean="0">
                <a:cs typeface="B Nazanin" panose="00000400000000000000" pitchFamily="2" charset="-78"/>
              </a:rPr>
              <a:t>این، </a:t>
            </a:r>
            <a:r>
              <a:rPr lang="fa-IR" sz="2500" b="1" dirty="0">
                <a:cs typeface="B Nazanin" panose="00000400000000000000" pitchFamily="2" charset="-78"/>
              </a:rPr>
              <a:t>نتیجه در هزار  </a:t>
            </a:r>
            <a:r>
              <a:rPr lang="fa-IR" sz="2500" b="1" dirty="0" smtClean="0">
                <a:cs typeface="B Nazanin" panose="00000400000000000000" pitchFamily="2" charset="-78"/>
              </a:rPr>
              <a:t>ضرب </a:t>
            </a:r>
            <a:r>
              <a:rPr lang="fa-IR" sz="2500" b="1" dirty="0">
                <a:cs typeface="B Nazanin" panose="00000400000000000000" pitchFamily="2" charset="-78"/>
              </a:rPr>
              <a:t>می شود. </a:t>
            </a:r>
          </a:p>
          <a:p>
            <a:pPr algn="r" rtl="1"/>
            <a:r>
              <a:rPr lang="fa-IR" sz="2500" b="1" dirty="0">
                <a:cs typeface="B Nazanin" panose="00000400000000000000" pitchFamily="2" charset="-78"/>
              </a:rPr>
              <a:t>مثلا،</a:t>
            </a:r>
          </a:p>
          <a:p>
            <a:pPr algn="r" rtl="1"/>
            <a:r>
              <a:rPr lang="fa-IR" sz="2500" b="1" dirty="0">
                <a:cs typeface="B Nazanin" panose="00000400000000000000" pitchFamily="2" charset="-78"/>
              </a:rPr>
              <a:t>اگر </a:t>
            </a:r>
            <a:r>
              <a:rPr lang="fa-IR" sz="2500" b="1" dirty="0" smtClean="0">
                <a:cs typeface="B Nazanin" panose="00000400000000000000" pitchFamily="2" charset="-78"/>
              </a:rPr>
              <a:t>470000 فوت </a:t>
            </a:r>
            <a:r>
              <a:rPr lang="fa-IR" sz="2500" b="1" dirty="0">
                <a:cs typeface="B Nazanin" panose="00000400000000000000" pitchFamily="2" charset="-78"/>
              </a:rPr>
              <a:t>در </a:t>
            </a:r>
            <a:r>
              <a:rPr lang="fa-IR" sz="2500" b="1" dirty="0" smtClean="0">
                <a:cs typeface="B Nazanin" panose="00000400000000000000" pitchFamily="2" charset="-78"/>
              </a:rPr>
              <a:t>ایران با </a:t>
            </a:r>
            <a:r>
              <a:rPr lang="fa-IR" sz="2500" b="1" dirty="0">
                <a:cs typeface="B Nazanin" panose="00000400000000000000" pitchFamily="2" charset="-78"/>
              </a:rPr>
              <a:t>جمعیت کل </a:t>
            </a:r>
            <a:r>
              <a:rPr lang="en-US" sz="2500" b="1" dirty="0">
                <a:cs typeface="B Nazanin" panose="00000400000000000000" pitchFamily="2" charset="-78"/>
              </a:rPr>
              <a:t>83600000</a:t>
            </a:r>
            <a:r>
              <a:rPr lang="fa-IR" sz="2500" b="1" dirty="0" smtClean="0">
                <a:cs typeface="B Nazanin" panose="00000400000000000000" pitchFamily="2" charset="-78"/>
              </a:rPr>
              <a:t> </a:t>
            </a:r>
            <a:r>
              <a:rPr lang="fa-IR" sz="2500" b="1" dirty="0">
                <a:cs typeface="B Nazanin" panose="00000400000000000000" pitchFamily="2" charset="-78"/>
              </a:rPr>
              <a:t>نفر </a:t>
            </a:r>
            <a:r>
              <a:rPr lang="fa-IR" sz="2500" b="1" dirty="0" smtClean="0">
                <a:cs typeface="B Nazanin" panose="00000400000000000000" pitchFamily="2" charset="-78"/>
              </a:rPr>
              <a:t>داشته باشیم، </a:t>
            </a:r>
            <a:r>
              <a:rPr lang="fa-IR" sz="2500" b="1" dirty="0">
                <a:cs typeface="B Nazanin" panose="00000400000000000000" pitchFamily="2" charset="-78"/>
              </a:rPr>
              <a:t>نرخ مرگ و میر چقدر است؟</a:t>
            </a:r>
          </a:p>
          <a:p>
            <a:pPr rtl="1"/>
            <a:r>
              <a:rPr lang="en-US" sz="2500" b="1" dirty="0" smtClean="0"/>
              <a:t>(470000/83600000) </a:t>
            </a:r>
            <a:r>
              <a:rPr lang="en-US" sz="2500" b="1" dirty="0"/>
              <a:t>x 1000</a:t>
            </a:r>
          </a:p>
          <a:p>
            <a:pPr rtl="1"/>
            <a:r>
              <a:rPr lang="en-US" sz="2500" b="1" dirty="0" smtClean="0"/>
              <a:t>= 0.0056 </a:t>
            </a:r>
            <a:r>
              <a:rPr lang="en-US" sz="2500" b="1" dirty="0"/>
              <a:t>x 1000</a:t>
            </a:r>
          </a:p>
          <a:p>
            <a:pPr rtl="1"/>
            <a:r>
              <a:rPr lang="en-US" sz="2500" b="1" dirty="0" smtClean="0"/>
              <a:t>= 5.6</a:t>
            </a:r>
            <a:endParaRPr lang="fa-IR" sz="2500" dirty="0" smtClean="0"/>
          </a:p>
          <a:p>
            <a:r>
              <a:rPr lang="fa-IR" dirty="0" smtClean="0"/>
              <a:t> نرخ رشد جمعیت</a:t>
            </a:r>
            <a:r>
              <a:rPr lang="en-US" dirty="0" smtClean="0"/>
              <a:t>= 13.32- 5.6</a:t>
            </a:r>
            <a:r>
              <a:rPr lang="fa-IR" dirty="0" smtClean="0"/>
              <a:t> </a:t>
            </a:r>
            <a:r>
              <a:rPr lang="en-US" dirty="0" smtClean="0"/>
              <a:t>= 7.72</a:t>
            </a:r>
            <a:r>
              <a:rPr lang="fa-IR" dirty="0" smtClean="0"/>
              <a:t>  یا    </a:t>
            </a:r>
            <a:r>
              <a:rPr lang="en-US" dirty="0" smtClean="0"/>
              <a:t>0.77 </a:t>
            </a:r>
            <a:r>
              <a:rPr lang="fa-IR" dirty="0" smtClean="0"/>
              <a:t>درصد </a:t>
            </a:r>
            <a:endParaRPr lang="en-US" dirty="0"/>
          </a:p>
        </p:txBody>
      </p:sp>
    </p:spTree>
    <p:extLst>
      <p:ext uri="{BB962C8B-B14F-4D97-AF65-F5344CB8AC3E}">
        <p14:creationId xmlns:p14="http://schemas.microsoft.com/office/powerpoint/2010/main" val="2872844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0688"/>
            <a:ext cx="7668344" cy="4278094"/>
          </a:xfrm>
          <a:prstGeom prst="rect">
            <a:avLst/>
          </a:prstGeom>
        </p:spPr>
        <p:txBody>
          <a:bodyPr wrap="square">
            <a:spAutoFit/>
          </a:bodyPr>
          <a:lstStyle/>
          <a:p>
            <a:pPr marL="285750" indent="-285750">
              <a:buFontTx/>
              <a:buChar char="-"/>
            </a:pPr>
            <a:r>
              <a:rPr lang="fa-IR" sz="2800" b="1" dirty="0" smtClean="0"/>
              <a:t>بهداشت، درمان و نگهداری</a:t>
            </a:r>
          </a:p>
          <a:p>
            <a:pPr marL="285750" indent="-285750">
              <a:buFontTx/>
              <a:buChar char="-"/>
            </a:pPr>
            <a:endParaRPr lang="fa-IR" sz="2800" b="1" dirty="0" smtClean="0"/>
          </a:p>
          <a:p>
            <a:pPr marL="285750" indent="-285750">
              <a:buFontTx/>
              <a:buChar char="-"/>
            </a:pPr>
            <a:endParaRPr lang="fa-IR" sz="2400" b="1" dirty="0"/>
          </a:p>
          <a:p>
            <a:pPr marL="285750" indent="-285750">
              <a:buFontTx/>
              <a:buChar char="-"/>
            </a:pPr>
            <a:r>
              <a:rPr lang="fa-IR" sz="2400" b="1" dirty="0" smtClean="0"/>
              <a:t>بخش بزرگی از فشارهای سالخوردگی جمعیت مربوط به هزینه هایی است که جامعه باید برای حفظ سلامتی سالمندان صرف کند. هزینه های سالمندان بصورت تصاعدی در حال افزایش است.افزایش این هزینه های سربار از آن جهت وضعیت وخیم تری می یابد که جمعیت فعال ، انگیزه کمتری برای نگهداری از سالمندان دارند و مخارج درمانی سالمندان بالاتر از کودکان است. </a:t>
            </a:r>
          </a:p>
          <a:p>
            <a:endParaRPr lang="fa-IR" sz="2400" b="1" dirty="0" smtClean="0"/>
          </a:p>
          <a:p>
            <a:r>
              <a:rPr lang="fa-IR" sz="2400" b="1" dirty="0" smtClean="0"/>
              <a:t>   </a:t>
            </a:r>
            <a:endParaRPr lang="fa-IR" sz="2400" b="1" dirty="0"/>
          </a:p>
        </p:txBody>
      </p:sp>
    </p:spTree>
    <p:extLst>
      <p:ext uri="{BB962C8B-B14F-4D97-AF65-F5344CB8AC3E}">
        <p14:creationId xmlns:p14="http://schemas.microsoft.com/office/powerpoint/2010/main" val="16177036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71" y="1772816"/>
            <a:ext cx="7992888" cy="3939540"/>
          </a:xfrm>
          <a:prstGeom prst="rect">
            <a:avLst/>
          </a:prstGeom>
        </p:spPr>
        <p:txBody>
          <a:bodyPr wrap="square">
            <a:spAutoFit/>
          </a:bodyPr>
          <a:lstStyle/>
          <a:p>
            <a:pPr algn="l" rtl="0"/>
            <a:r>
              <a:rPr lang="en-US" u="sng" dirty="0">
                <a:solidFill>
                  <a:srgbClr val="1D70B8"/>
                </a:solidFill>
                <a:latin typeface="GDS Transport"/>
                <a:cs typeface="2  Nazanin" panose="020B0604020202020204" charset="-78"/>
                <a:hlinkClick r:id="rId2"/>
              </a:rPr>
              <a:t>The Health Profile for England</a:t>
            </a:r>
            <a:r>
              <a:rPr lang="en-US" dirty="0">
                <a:solidFill>
                  <a:srgbClr val="0B0C0C"/>
                </a:solidFill>
                <a:latin typeface="GDS Transport"/>
                <a:cs typeface="2  Nazanin" panose="020B0604020202020204" charset="-78"/>
              </a:rPr>
              <a:t> report shows that although we are living longer than decades ago, we are not necessarily living healthier lives. This trend opens up discussion about the question and opportunities that an ageing society presents</a:t>
            </a:r>
            <a:r>
              <a:rPr lang="en-US" dirty="0" smtClean="0">
                <a:solidFill>
                  <a:srgbClr val="0B0C0C"/>
                </a:solidFill>
                <a:latin typeface="GDS Transport"/>
                <a:cs typeface="2  Nazanin" panose="020B0604020202020204" charset="-78"/>
              </a:rPr>
              <a:t>.</a:t>
            </a:r>
            <a:endParaRPr lang="fa-IR" dirty="0" smtClean="0">
              <a:solidFill>
                <a:srgbClr val="0B0C0C"/>
              </a:solidFill>
              <a:latin typeface="GDS Transport"/>
              <a:cs typeface="2  Nazanin" panose="020B0604020202020204" charset="-78"/>
            </a:endParaRPr>
          </a:p>
          <a:p>
            <a:pPr algn="l" rtl="0"/>
            <a:endParaRPr lang="fa-IR" sz="2400" b="1" dirty="0" smtClean="0">
              <a:solidFill>
                <a:srgbClr val="0B0C0C"/>
              </a:solidFill>
              <a:latin typeface="GDS Transport"/>
            </a:endParaRPr>
          </a:p>
          <a:p>
            <a:pPr algn="l" rtl="0"/>
            <a:endParaRPr lang="fa-IR" sz="2400" b="1" dirty="0" smtClean="0">
              <a:solidFill>
                <a:srgbClr val="0B0C0C"/>
              </a:solidFill>
              <a:latin typeface="GDS Transport"/>
            </a:endParaRPr>
          </a:p>
          <a:p>
            <a:pPr algn="r"/>
            <a:r>
              <a:rPr lang="fa-IR" sz="2800" b="1" dirty="0">
                <a:cs typeface="2  Nazanin" panose="020B0604020202020204" charset="-78"/>
              </a:rPr>
              <a:t>گزارش نمایه سلامت برای انگلستان، نشان می‌دهد که اگرچه </a:t>
            </a:r>
            <a:r>
              <a:rPr lang="fa-IR" sz="2800" b="1" dirty="0" smtClean="0">
                <a:cs typeface="2  Nazanin" panose="020B0604020202020204" charset="-78"/>
              </a:rPr>
              <a:t>ما طولانی تر از </a:t>
            </a:r>
            <a:r>
              <a:rPr lang="fa-IR" sz="2800" b="1" dirty="0">
                <a:cs typeface="2  Nazanin" panose="020B0604020202020204" charset="-78"/>
              </a:rPr>
              <a:t>دهه‌های پیش زندگی می‌کنیم، اما لزوماً زندگی سالم‌تری نداریم. این روند بحث را در مورد سؤال و فرصت هایی که جامعه سالخورده ارائه می </a:t>
            </a:r>
            <a:r>
              <a:rPr lang="fa-IR" sz="2800" b="1" dirty="0" smtClean="0">
                <a:cs typeface="2  Nazanin" panose="020B0604020202020204" charset="-78"/>
              </a:rPr>
              <a:t>دهد، </a:t>
            </a:r>
            <a:r>
              <a:rPr lang="fa-IR" sz="2800" b="1" dirty="0">
                <a:cs typeface="2  Nazanin" panose="020B0604020202020204" charset="-78"/>
              </a:rPr>
              <a:t>باز می کند.</a:t>
            </a:r>
            <a:endParaRPr lang="en-US" sz="2800" b="1" dirty="0">
              <a:cs typeface="2  Nazanin" panose="020B0604020202020204" charset="-78"/>
            </a:endParaRPr>
          </a:p>
          <a:p>
            <a:pPr algn="l" rtl="0"/>
            <a:endParaRPr lang="en-US" dirty="0">
              <a:cs typeface="2  Nazanin" panose="020B0604020202020204" charset="-78"/>
            </a:endParaRPr>
          </a:p>
        </p:txBody>
      </p:sp>
    </p:spTree>
    <p:extLst>
      <p:ext uri="{BB962C8B-B14F-4D97-AF65-F5344CB8AC3E}">
        <p14:creationId xmlns:p14="http://schemas.microsoft.com/office/powerpoint/2010/main" val="33019609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24744"/>
            <a:ext cx="7541227" cy="4524315"/>
          </a:xfrm>
          <a:prstGeom prst="rect">
            <a:avLst/>
          </a:prstGeom>
        </p:spPr>
        <p:txBody>
          <a:bodyPr wrap="square">
            <a:spAutoFit/>
          </a:bodyPr>
          <a:lstStyle/>
          <a:p>
            <a:r>
              <a:rPr lang="fa-IR" sz="2400" b="1" dirty="0" smtClean="0">
                <a:cs typeface="2  Nazanin" panose="020B0604020202020204" charset="-78"/>
              </a:rPr>
              <a:t>افراد سالخورده احتمال </a:t>
            </a:r>
            <a:r>
              <a:rPr lang="fa-IR" sz="2400" b="1" dirty="0">
                <a:cs typeface="2  Nazanin" panose="020B0604020202020204" charset="-78"/>
              </a:rPr>
              <a:t>بیشتری برای ابتلا به بیماری‌های مزمن با عوارض متعدد </a:t>
            </a:r>
            <a:r>
              <a:rPr lang="fa-IR" sz="2400" b="1" dirty="0" smtClean="0">
                <a:cs typeface="2  Nazanin" panose="020B0604020202020204" charset="-78"/>
              </a:rPr>
              <a:t>دارند که به طور طبیعی درمان </a:t>
            </a:r>
            <a:r>
              <a:rPr lang="fa-IR" sz="2400" b="1" dirty="0">
                <a:cs typeface="2  Nazanin" panose="020B0604020202020204" charset="-78"/>
              </a:rPr>
              <a:t>آن هزینه بیشتری دارد، </a:t>
            </a:r>
            <a:r>
              <a:rPr lang="fa-IR" sz="2400" b="1" dirty="0" smtClean="0">
                <a:cs typeface="2  Nazanin" panose="020B0604020202020204" charset="-78"/>
              </a:rPr>
              <a:t>بنابراین می توان گفت، جمعیت </a:t>
            </a:r>
            <a:r>
              <a:rPr lang="fa-IR" sz="2400" b="1" dirty="0">
                <a:cs typeface="2  Nazanin" panose="020B0604020202020204" charset="-78"/>
              </a:rPr>
              <a:t>سالخورده منجر به فشار هزینه‌ها می‌شود. اما این لزوماً یک نتیجه‌گیری پیش‌بینی </a:t>
            </a:r>
            <a:r>
              <a:rPr lang="fa-IR" sz="2400" b="1" dirty="0" smtClean="0">
                <a:cs typeface="2  Nazanin" panose="020B0604020202020204" charset="-78"/>
              </a:rPr>
              <a:t>نشده نیست. در </a:t>
            </a:r>
            <a:r>
              <a:rPr lang="fa-IR" sz="2400" b="1" dirty="0">
                <a:cs typeface="2  Nazanin" panose="020B0604020202020204" charset="-78"/>
              </a:rPr>
              <a:t>واقع، فرضیه فشرده سازی عوارض نشان می دهد که پیشرفت در فناوری و پیشگیری، شروع بیماری مزمن را به تعویق می </a:t>
            </a:r>
            <a:r>
              <a:rPr lang="fa-IR" sz="2400" b="1" dirty="0" smtClean="0">
                <a:cs typeface="2  Nazanin" panose="020B0604020202020204" charset="-78"/>
              </a:rPr>
              <a:t>اندازد و بیماری </a:t>
            </a:r>
            <a:r>
              <a:rPr lang="fa-IR" sz="2400" b="1" dirty="0">
                <a:cs typeface="2  Nazanin" panose="020B0604020202020204" charset="-78"/>
              </a:rPr>
              <a:t>در دوره های کوتاه تری درست قبل از مرگ "فشرده" می شود</a:t>
            </a:r>
            <a:r>
              <a:rPr lang="fa-IR" sz="2400" b="1" dirty="0" smtClean="0">
                <a:cs typeface="2  Nazanin" panose="020B0604020202020204" charset="-78"/>
              </a:rPr>
              <a:t>.</a:t>
            </a:r>
            <a:endParaRPr lang="en-US" sz="2400" b="1" dirty="0" smtClean="0">
              <a:cs typeface="2  Nazanin" panose="020B0604020202020204" charset="-78"/>
            </a:endParaRPr>
          </a:p>
          <a:p>
            <a:r>
              <a:rPr lang="fa-IR" sz="2400" b="1" dirty="0">
                <a:cs typeface="2  Nazanin" panose="020B0604020202020204" charset="-78"/>
              </a:rPr>
              <a:t>برعکس، گسترش فرضیه عوارض نشان می‌دهد که در حالی که مرگ‌ومیر به دلیل پیشرفت‌های پزشکی کاهش می‌یابد، عوارض افزایش می‌یابد، زیرا افراد دیگر به دلیل شرایط خاص نمی‌میرند، در عوض زمان بیشتری را با ناتوانی‌ها یا در وضعیت نامطلوب سپری می‌کنند</a:t>
            </a:r>
            <a:r>
              <a:rPr lang="fa-IR" sz="2400" b="1" dirty="0">
                <a:solidFill>
                  <a:srgbClr val="0B0C0C"/>
                </a:solidFill>
                <a:latin typeface="GDS Transport"/>
                <a:cs typeface="2  Nazanin" panose="020B0604020202020204" charset="-78"/>
              </a:rPr>
              <a:t>.</a:t>
            </a:r>
          </a:p>
          <a:p>
            <a:endParaRPr lang="en-US" sz="2400" b="1" dirty="0">
              <a:cs typeface="2  Nazanin" panose="020B0604020202020204" charset="-78"/>
            </a:endParaRPr>
          </a:p>
        </p:txBody>
      </p:sp>
    </p:spTree>
    <p:extLst>
      <p:ext uri="{BB962C8B-B14F-4D97-AF65-F5344CB8AC3E}">
        <p14:creationId xmlns:p14="http://schemas.microsoft.com/office/powerpoint/2010/main" val="32242154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0688"/>
            <a:ext cx="8172400" cy="369332"/>
          </a:xfrm>
          <a:prstGeom prst="rect">
            <a:avLst/>
          </a:prstGeom>
        </p:spPr>
        <p:txBody>
          <a:bodyPr wrap="square">
            <a:spAutoFit/>
          </a:bodyPr>
          <a:lstStyle/>
          <a:p>
            <a:pPr algn="r"/>
            <a:r>
              <a:rPr lang="en-US" dirty="0" smtClean="0">
                <a:solidFill>
                  <a:srgbClr val="0B0C0C"/>
                </a:solidFill>
                <a:latin typeface="GDS Transport"/>
              </a:rPr>
              <a:t>.</a:t>
            </a:r>
            <a:r>
              <a:rPr lang="fa-IR" dirty="0" smtClean="0">
                <a:solidFill>
                  <a:srgbClr val="0B0C0C"/>
                </a:solidFill>
                <a:latin typeface="GDS Transport"/>
              </a:rPr>
              <a:t> </a:t>
            </a:r>
            <a:endParaRPr lang="en-US" sz="2800" b="1" dirty="0">
              <a:cs typeface="2  Nazanin" panose="020B0604020202020204" charset="-78"/>
            </a:endParaRPr>
          </a:p>
        </p:txBody>
      </p:sp>
      <p:sp>
        <p:nvSpPr>
          <p:cNvPr id="3" name="Rectangle 2"/>
          <p:cNvSpPr/>
          <p:nvPr/>
        </p:nvSpPr>
        <p:spPr>
          <a:xfrm>
            <a:off x="0" y="1196752"/>
            <a:ext cx="8100392" cy="5293757"/>
          </a:xfrm>
          <a:prstGeom prst="rect">
            <a:avLst/>
          </a:prstGeom>
        </p:spPr>
        <p:txBody>
          <a:bodyPr wrap="square">
            <a:spAutoFit/>
          </a:bodyPr>
          <a:lstStyle/>
          <a:p>
            <a:pPr algn="just"/>
            <a:r>
              <a:rPr lang="fa-IR" sz="2600" b="1" dirty="0">
                <a:cs typeface="2  Nazanin" panose="020B0604020202020204" charset="-78"/>
              </a:rPr>
              <a:t>همانطور که در گزارش نمایه سلامت برای </a:t>
            </a:r>
            <a:r>
              <a:rPr lang="fa-IR" sz="2600" b="1" dirty="0" smtClean="0">
                <a:cs typeface="2  Nazanin" panose="020B0604020202020204" charset="-78"/>
              </a:rPr>
              <a:t>انگلستان، </a:t>
            </a:r>
            <a:r>
              <a:rPr lang="fa-IR" sz="2600" b="1" dirty="0">
                <a:cs typeface="2  Nazanin" panose="020B0604020202020204" charset="-78"/>
              </a:rPr>
              <a:t>توضیح داده شده است، میزان مرگ و میر به طور کلی در طول زمان، هم به طور کلی و هم به دلایل مختلف، بهبود یافته است، اگرچه از سال 2011 روند بهبود کلی کاهش یافته است. به عنوان مثال، میزان مرگ و میر ناشی از بیماری قلبی و سکته مغزی از سال 2001، هم برای مردان و هم برای زنان، به نصف رسیده است، و میزان مرگ و میر برای برخی از سرطان‌های اصلی (مانند سرطان ریه در مردان و سرطان سینه در زنان) نیز کاهش یافته است. </a:t>
            </a:r>
            <a:r>
              <a:rPr lang="fa-IR" sz="2600" b="1" i="1" u="sng" dirty="0">
                <a:cs typeface="2  Nazanin" panose="020B0604020202020204" charset="-78"/>
              </a:rPr>
              <a:t>از سوی دیگر، مرگ و میر ناشی از زوال عقل هم در مردان و هم در زنان افزایش یافته است</a:t>
            </a:r>
            <a:r>
              <a:rPr lang="fa-IR" sz="2600" b="1" dirty="0">
                <a:cs typeface="2  Nazanin" panose="020B0604020202020204" charset="-78"/>
              </a:rPr>
              <a:t>.این روندها تا حدی منعکس کننده این واقعیت است که ما در حال حاضر پیشگیری و درمان بهتری برای برخی از بیماری ها داریم، و اکثر مرگ و میرها در حال حاضر در میان افراد 75 ساله و بالاتر رخ می دهد، اما همچنین نشان دهنده افزایش آگاهی و تشخیص بیماری هایی مانند  زوال </a:t>
            </a:r>
            <a:r>
              <a:rPr lang="fa-IR" sz="2600" b="1" dirty="0" smtClean="0">
                <a:cs typeface="2  Nazanin" panose="020B0604020202020204" charset="-78"/>
              </a:rPr>
              <a:t>عقل.</a:t>
            </a:r>
            <a:endParaRPr lang="en-US" sz="2600" b="1" dirty="0">
              <a:cs typeface="2  Nazanin" panose="020B0604020202020204" charset="-78"/>
            </a:endParaRPr>
          </a:p>
        </p:txBody>
      </p:sp>
      <p:sp>
        <p:nvSpPr>
          <p:cNvPr id="4" name="Rectangle 3"/>
          <p:cNvSpPr/>
          <p:nvPr/>
        </p:nvSpPr>
        <p:spPr>
          <a:xfrm>
            <a:off x="323528" y="274525"/>
            <a:ext cx="8568952" cy="1077218"/>
          </a:xfrm>
          <a:prstGeom prst="rect">
            <a:avLst/>
          </a:prstGeom>
        </p:spPr>
        <p:txBody>
          <a:bodyPr wrap="square">
            <a:spAutoFit/>
          </a:bodyPr>
          <a:lstStyle/>
          <a:p>
            <a:pPr algn="l" rtl="0"/>
            <a:r>
              <a:rPr lang="en-US" b="1" dirty="0">
                <a:solidFill>
                  <a:srgbClr val="0B0C0C"/>
                </a:solidFill>
                <a:latin typeface="GDS Transport"/>
              </a:rPr>
              <a:t>Trends in morbidity and </a:t>
            </a:r>
            <a:r>
              <a:rPr lang="en-US" b="1" dirty="0" smtClean="0">
                <a:solidFill>
                  <a:srgbClr val="0B0C0C"/>
                </a:solidFill>
                <a:latin typeface="GDS Transport"/>
              </a:rPr>
              <a:t>mortality</a:t>
            </a:r>
            <a:endParaRPr lang="fa-IR" b="1" dirty="0" smtClean="0">
              <a:solidFill>
                <a:srgbClr val="0B0C0C"/>
              </a:solidFill>
              <a:latin typeface="GDS Transport"/>
            </a:endParaRPr>
          </a:p>
          <a:p>
            <a:r>
              <a:rPr lang="fa-IR" sz="2800" b="1" dirty="0">
                <a:solidFill>
                  <a:srgbClr val="0B0C0C"/>
                </a:solidFill>
                <a:latin typeface="GDS Transport"/>
              </a:rPr>
              <a:t>روند بیماری و مرگ و میر</a:t>
            </a:r>
            <a:endParaRPr lang="fa-IR" sz="2800" b="1" i="0" dirty="0">
              <a:solidFill>
                <a:srgbClr val="0B0C0C"/>
              </a:solidFill>
              <a:effectLst/>
              <a:latin typeface="GDS Transport"/>
            </a:endParaRPr>
          </a:p>
          <a:p>
            <a:pPr algn="l"/>
            <a:endParaRPr lang="en-US" b="1" i="0" dirty="0">
              <a:solidFill>
                <a:srgbClr val="0B0C0C"/>
              </a:solidFill>
              <a:effectLst/>
              <a:latin typeface="GDS Transport"/>
            </a:endParaRPr>
          </a:p>
        </p:txBody>
      </p:sp>
    </p:spTree>
    <p:extLst>
      <p:ext uri="{BB962C8B-B14F-4D97-AF65-F5344CB8AC3E}">
        <p14:creationId xmlns:p14="http://schemas.microsoft.com/office/powerpoint/2010/main" val="5996165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1340768"/>
            <a:ext cx="6264696" cy="4247317"/>
          </a:xfrm>
          <a:prstGeom prst="rect">
            <a:avLst/>
          </a:prstGeom>
        </p:spPr>
        <p:txBody>
          <a:bodyPr wrap="square">
            <a:spAutoFit/>
          </a:bodyPr>
          <a:lstStyle/>
          <a:p>
            <a:r>
              <a:rPr lang="fa-IR" sz="2800" b="1" dirty="0" smtClean="0">
                <a:cs typeface="2  Nazanin" panose="020B0604020202020204" charset="-78"/>
              </a:rPr>
              <a:t>یکی از محرک های مخارج سلامت، سن است </a:t>
            </a:r>
            <a:r>
              <a:rPr lang="fa-IR" sz="2800" b="1" dirty="0">
                <a:cs typeface="2  Nazanin" panose="020B0604020202020204" charset="-78"/>
              </a:rPr>
              <a:t>که تا حدودی به این دلیل است که با افزایش سن، شیوع چند بیماری </a:t>
            </a:r>
            <a:r>
              <a:rPr lang="fa-IR" sz="2800" b="1" dirty="0" smtClean="0">
                <a:cs typeface="2  Nazanin" panose="020B0604020202020204" charset="-78"/>
              </a:rPr>
              <a:t>به صورت همزمان نیز </a:t>
            </a:r>
            <a:r>
              <a:rPr lang="fa-IR" sz="2800" b="1" dirty="0">
                <a:cs typeface="2  Nazanin" panose="020B0604020202020204" charset="-78"/>
              </a:rPr>
              <a:t>افزایش می‌یابد</a:t>
            </a:r>
            <a:r>
              <a:rPr lang="fa-IR" sz="2800" b="1" dirty="0" smtClean="0">
                <a:cs typeface="2  Nazanin" panose="020B0604020202020204" charset="-78"/>
              </a:rPr>
              <a:t>.</a:t>
            </a:r>
            <a:endParaRPr lang="en-US" sz="2800" b="1" dirty="0" smtClean="0">
              <a:cs typeface="2  Nazanin" panose="020B0604020202020204" charset="-78"/>
            </a:endParaRPr>
          </a:p>
          <a:p>
            <a:r>
              <a:rPr lang="fa-IR" sz="2800" b="1" dirty="0">
                <a:cs typeface="2  Nazanin" panose="020B0604020202020204" charset="-78"/>
              </a:rPr>
              <a:t>همانطور که در نمودار زیر </a:t>
            </a:r>
            <a:r>
              <a:rPr lang="fa-IR" sz="2800" b="1" dirty="0" smtClean="0">
                <a:cs typeface="2  Nazanin" panose="020B0604020202020204" charset="-78"/>
              </a:rPr>
              <a:t>نشان </a:t>
            </a:r>
            <a:r>
              <a:rPr lang="fa-IR" sz="2800" b="1" dirty="0">
                <a:cs typeface="2  Nazanin" panose="020B0604020202020204" charset="-78"/>
              </a:rPr>
              <a:t>داده شده است، هزینه مراقبت از افراد مسن - با در نظر گرفتن خدمات بهداشتی بیمارستان و جامعه، خدمات بهداشتی خانواده و خدمات دارویی - با افزایش سن افزایش می یابد.</a:t>
            </a:r>
            <a:endParaRPr lang="en-US" sz="2800" b="1" dirty="0" smtClean="0">
              <a:cs typeface="2  Nazanin" panose="020B0604020202020204" charset="-78"/>
            </a:endParaRPr>
          </a:p>
          <a:p>
            <a:endParaRPr lang="en-US" sz="2800" b="1" dirty="0">
              <a:cs typeface="2  Nazanin" panose="020B0604020202020204" charset="-78"/>
            </a:endParaRPr>
          </a:p>
          <a:p>
            <a:endParaRPr lang="en-US" dirty="0"/>
          </a:p>
        </p:txBody>
      </p:sp>
    </p:spTree>
    <p:extLst>
      <p:ext uri="{BB962C8B-B14F-4D97-AF65-F5344CB8AC3E}">
        <p14:creationId xmlns:p14="http://schemas.microsoft.com/office/powerpoint/2010/main" val="17690959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688" t="14983" r="35825" b="28937"/>
          <a:stretch/>
        </p:blipFill>
        <p:spPr>
          <a:xfrm>
            <a:off x="0" y="0"/>
            <a:ext cx="9144000" cy="6309320"/>
          </a:xfrm>
          <a:prstGeom prst="rect">
            <a:avLst/>
          </a:prstGeom>
        </p:spPr>
      </p:pic>
      <p:sp>
        <p:nvSpPr>
          <p:cNvPr id="3" name="Rectangle 2"/>
          <p:cNvSpPr/>
          <p:nvPr/>
        </p:nvSpPr>
        <p:spPr>
          <a:xfrm>
            <a:off x="-180528" y="6309320"/>
            <a:ext cx="5117363" cy="369332"/>
          </a:xfrm>
          <a:prstGeom prst="rect">
            <a:avLst/>
          </a:prstGeom>
        </p:spPr>
        <p:txBody>
          <a:bodyPr wrap="none">
            <a:spAutoFit/>
          </a:bodyPr>
          <a:lstStyle/>
          <a:p>
            <a:r>
              <a:rPr lang="en-US" dirty="0"/>
              <a:t> </a:t>
            </a:r>
            <a:r>
              <a:rPr lang="en-US" dirty="0" smtClean="0"/>
              <a:t>Source: Office </a:t>
            </a:r>
            <a:r>
              <a:rPr lang="en-US" dirty="0"/>
              <a:t>for Budget Responsibility (OBD),</a:t>
            </a:r>
          </a:p>
        </p:txBody>
      </p:sp>
    </p:spTree>
    <p:extLst>
      <p:ext uri="{BB962C8B-B14F-4D97-AF65-F5344CB8AC3E}">
        <p14:creationId xmlns:p14="http://schemas.microsoft.com/office/powerpoint/2010/main" val="19114784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1" y="908720"/>
            <a:ext cx="7848872" cy="3570208"/>
          </a:xfrm>
          <a:prstGeom prst="rect">
            <a:avLst/>
          </a:prstGeom>
        </p:spPr>
        <p:txBody>
          <a:bodyPr wrap="square">
            <a:spAutoFit/>
          </a:bodyPr>
          <a:lstStyle/>
          <a:p>
            <a:pPr marL="285750" indent="-285750">
              <a:buFontTx/>
              <a:buChar char="-"/>
            </a:pPr>
            <a:r>
              <a:rPr lang="fa-IR" sz="2800" b="1" dirty="0" smtClean="0">
                <a:solidFill>
                  <a:prstClr val="black"/>
                </a:solidFill>
              </a:rPr>
              <a:t>ایجاد مشکل برای صندوق </a:t>
            </a:r>
            <a:r>
              <a:rPr lang="fa-IR" sz="2800" b="1" dirty="0">
                <a:solidFill>
                  <a:prstClr val="black"/>
                </a:solidFill>
              </a:rPr>
              <a:t>های تامین اجتماعی یا بازنشستگی </a:t>
            </a:r>
            <a:r>
              <a:rPr lang="fa-IR" sz="2800" b="1" dirty="0" smtClean="0"/>
              <a:t>:</a:t>
            </a:r>
          </a:p>
          <a:p>
            <a:pPr marL="285750" indent="-285750">
              <a:buFontTx/>
              <a:buChar char="-"/>
            </a:pPr>
            <a:endParaRPr lang="fa-IR" sz="2000" b="1" dirty="0" smtClean="0"/>
          </a:p>
          <a:p>
            <a:pPr marL="285750" indent="-285750">
              <a:buFontTx/>
              <a:buChar char="-"/>
            </a:pPr>
            <a:endParaRPr lang="fa-IR" sz="2000" b="1" dirty="0"/>
          </a:p>
          <a:p>
            <a:pPr marL="285750" indent="-285750">
              <a:buFontTx/>
              <a:buChar char="-"/>
            </a:pPr>
            <a:r>
              <a:rPr lang="fa-IR" sz="2800" b="1" dirty="0">
                <a:cs typeface="2  Nazanin" panose="020B0604020202020204" charset="-78"/>
              </a:rPr>
              <a:t>صندوق های تامین اجتماعی یا بازنشستگی با مشکل مواجه خواهند شد. به خاطر کاهش افراد در سن کار ، پرداختی آنها ( حق بیمه پرداختی ) به صندوق های بازنشستگی کاهش، مصارف صندوق ها افزایش و به تبع آن توان صندوق ها کاهش </a:t>
            </a:r>
            <a:r>
              <a:rPr lang="fa-IR" sz="2800" b="1" dirty="0" smtClean="0">
                <a:cs typeface="2  Nazanin" panose="020B0604020202020204" charset="-78"/>
              </a:rPr>
              <a:t>خواهد </a:t>
            </a:r>
            <a:r>
              <a:rPr lang="fa-IR" sz="2800" b="1" dirty="0">
                <a:cs typeface="2  Nazanin" panose="020B0604020202020204" charset="-78"/>
              </a:rPr>
              <a:t>یافت</a:t>
            </a:r>
            <a:r>
              <a:rPr lang="fa-IR" sz="2800" b="1" dirty="0" smtClean="0">
                <a:cs typeface="2  Nazanin" panose="020B0604020202020204" charset="-78"/>
              </a:rPr>
              <a:t>.</a:t>
            </a:r>
          </a:p>
          <a:p>
            <a:endParaRPr lang="fa-IR" b="1" dirty="0" smtClean="0"/>
          </a:p>
        </p:txBody>
      </p:sp>
    </p:spTree>
    <p:extLst>
      <p:ext uri="{BB962C8B-B14F-4D97-AF65-F5344CB8AC3E}">
        <p14:creationId xmlns:p14="http://schemas.microsoft.com/office/powerpoint/2010/main" val="29602754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3340"/>
            <a:ext cx="8028384" cy="7466468"/>
          </a:xfrm>
          <a:prstGeom prst="rect">
            <a:avLst/>
          </a:prstGeom>
        </p:spPr>
        <p:txBody>
          <a:bodyPr wrap="square">
            <a:spAutoFit/>
          </a:bodyPr>
          <a:lstStyle/>
          <a:p>
            <a:pPr algn="l" rtl="0">
              <a:lnSpc>
                <a:spcPct val="120000"/>
              </a:lnSpc>
            </a:pPr>
            <a:r>
              <a:rPr lang="en-US" sz="2800" b="1" dirty="0">
                <a:solidFill>
                  <a:srgbClr val="231F20"/>
                </a:solidFill>
                <a:latin typeface="Franklin Gothic Medium" panose="020B0603020102020204" pitchFamily="34" charset="0"/>
                <a:ea typeface="Times New Roman" panose="02020603050405020304" pitchFamily="18" charset="0"/>
                <a:cs typeface="Arial" panose="020B0604020202020204" pitchFamily="34" charset="0"/>
              </a:rPr>
              <a:t>Policy options:</a:t>
            </a:r>
            <a:endParaRPr lang="en-US" sz="2800" b="1" dirty="0">
              <a:solidFill>
                <a:srgbClr val="000000"/>
              </a:solidFill>
              <a:latin typeface="Calibri" panose="020F0502020204030204" pitchFamily="34" charset="0"/>
              <a:ea typeface="Times New Roman" panose="02020603050405020304" pitchFamily="18" charset="0"/>
            </a:endParaRPr>
          </a:p>
          <a:p>
            <a:pPr>
              <a:lnSpc>
                <a:spcPct val="120000"/>
              </a:lnSpc>
            </a:pPr>
            <a:r>
              <a:rPr lang="fa-IR" sz="2800" b="1" dirty="0">
                <a:cs typeface="2  Nazanin" panose="020B0604020202020204" charset="-78"/>
              </a:rPr>
              <a:t>گزینه های سیاستی</a:t>
            </a:r>
            <a:endParaRPr lang="en-US" sz="2800" b="1" dirty="0">
              <a:cs typeface="2  Nazanin" panose="020B0604020202020204" charset="-78"/>
            </a:endParaRPr>
          </a:p>
          <a:p>
            <a:pPr algn="l" rtl="0">
              <a:lnSpc>
                <a:spcPct val="120000"/>
              </a:lnSpc>
            </a:pPr>
            <a:r>
              <a:rPr lang="en-US" sz="2800" b="1" dirty="0">
                <a:cs typeface="2  Nazanin" panose="020B0604020202020204" charset="-78"/>
              </a:rPr>
              <a:t>1- Counteract population aging</a:t>
            </a:r>
          </a:p>
          <a:p>
            <a:pPr>
              <a:lnSpc>
                <a:spcPct val="120000"/>
              </a:lnSpc>
            </a:pPr>
            <a:r>
              <a:rPr lang="fa-IR" sz="2800" b="1" dirty="0">
                <a:cs typeface="2  Nazanin" panose="020B0604020202020204" charset="-78"/>
              </a:rPr>
              <a:t>1- مقابله با پیری جمعیت</a:t>
            </a:r>
            <a:endParaRPr lang="en-US" sz="2800" b="1" dirty="0">
              <a:cs typeface="2  Nazanin" panose="020B0604020202020204" charset="-78"/>
            </a:endParaRPr>
          </a:p>
          <a:p>
            <a:pPr marL="342900" marR="0" lvl="0" indent="-342900" algn="l" rtl="0" fontAlgn="auto">
              <a:spcBef>
                <a:spcPts val="0"/>
              </a:spcBef>
              <a:spcAft>
                <a:spcPts val="0"/>
              </a:spcAft>
              <a:buFont typeface="Times New Roman" panose="02020603050405020304" pitchFamily="18" charset="0"/>
              <a:buChar char="-"/>
              <a:tabLst>
                <a:tab pos="457200" algn="l"/>
              </a:tabLst>
            </a:pPr>
            <a:r>
              <a:rPr lang="en-US" sz="2800" b="1" dirty="0">
                <a:cs typeface="2  Nazanin" panose="020B0604020202020204" charset="-78"/>
              </a:rPr>
              <a:t>Encourage higher fertility</a:t>
            </a:r>
          </a:p>
          <a:p>
            <a:pPr marL="342900" lvl="0" indent="-342900">
              <a:buFont typeface="Times New Roman" panose="02020603050405020304" pitchFamily="18" charset="0"/>
              <a:buChar char="-"/>
              <a:tabLst>
                <a:tab pos="457200" algn="l"/>
              </a:tabLst>
            </a:pPr>
            <a:r>
              <a:rPr lang="fa-IR" sz="2800" b="1" dirty="0">
                <a:cs typeface="2  Nazanin" panose="020B0604020202020204" charset="-78"/>
              </a:rPr>
              <a:t>تشویق باروری بیشتر</a:t>
            </a:r>
            <a:endParaRPr lang="en-US" sz="2800" b="1" dirty="0">
              <a:cs typeface="2  Nazanin" panose="020B0604020202020204" charset="-78"/>
            </a:endParaRPr>
          </a:p>
          <a:p>
            <a:pPr marL="342900" marR="0" lvl="0" indent="-342900" algn="l" rtl="0" fontAlgn="auto">
              <a:spcBef>
                <a:spcPts val="0"/>
              </a:spcBef>
              <a:spcAft>
                <a:spcPts val="0"/>
              </a:spcAft>
              <a:buFont typeface="Times New Roman" panose="02020603050405020304" pitchFamily="18" charset="0"/>
              <a:buChar char="-"/>
              <a:tabLst>
                <a:tab pos="457200" algn="l"/>
              </a:tabLst>
            </a:pPr>
            <a:r>
              <a:rPr lang="en-US" sz="2800" b="1" dirty="0">
                <a:cs typeface="2  Nazanin" panose="020B0604020202020204" charset="-78"/>
              </a:rPr>
              <a:t>Permit more immigration</a:t>
            </a:r>
          </a:p>
          <a:p>
            <a:pPr marL="342900" lvl="0" indent="-342900">
              <a:buFont typeface="Times New Roman" panose="02020603050405020304" pitchFamily="18" charset="0"/>
              <a:buChar char="-"/>
              <a:tabLst>
                <a:tab pos="457200" algn="l"/>
              </a:tabLst>
            </a:pPr>
            <a:r>
              <a:rPr lang="fa-IR" sz="2800" b="1" dirty="0">
                <a:cs typeface="2  Nazanin" panose="020B0604020202020204" charset="-78"/>
              </a:rPr>
              <a:t>اجازه مهاجرت بیشتر</a:t>
            </a:r>
            <a:endParaRPr lang="en-US" sz="2800" b="1" dirty="0">
              <a:cs typeface="2  Nazanin" panose="020B0604020202020204" charset="-78"/>
            </a:endParaRPr>
          </a:p>
          <a:p>
            <a:pPr algn="l" rtl="0">
              <a:lnSpc>
                <a:spcPct val="120000"/>
              </a:lnSpc>
            </a:pPr>
            <a:r>
              <a:rPr lang="en-US" sz="2800" b="1" dirty="0">
                <a:cs typeface="2  Nazanin" panose="020B0604020202020204" charset="-78"/>
              </a:rPr>
              <a:t>2- Increase labor force participation</a:t>
            </a:r>
          </a:p>
          <a:p>
            <a:pPr algn="r">
              <a:lnSpc>
                <a:spcPct val="120000"/>
              </a:lnSpc>
            </a:pPr>
            <a:r>
              <a:rPr lang="fa-IR" sz="2800" b="1" dirty="0">
                <a:cs typeface="2  Nazanin" panose="020B0604020202020204" charset="-78"/>
              </a:rPr>
              <a:t>2- افزایش مشارکت نیروی</a:t>
            </a:r>
            <a:endParaRPr lang="en-US" sz="2800" b="1" dirty="0">
              <a:cs typeface="2  Nazanin" panose="020B0604020202020204" charset="-78"/>
            </a:endParaRPr>
          </a:p>
          <a:p>
            <a:pPr algn="l" rtl="0">
              <a:lnSpc>
                <a:spcPct val="120000"/>
              </a:lnSpc>
            </a:pPr>
            <a:r>
              <a:rPr lang="en-US" sz="2800" b="1" dirty="0">
                <a:cs typeface="2  Nazanin" panose="020B0604020202020204" charset="-78"/>
              </a:rPr>
              <a:t>3- Raise the age at retirement</a:t>
            </a:r>
          </a:p>
          <a:p>
            <a:pPr algn="r">
              <a:lnSpc>
                <a:spcPct val="120000"/>
              </a:lnSpc>
            </a:pPr>
            <a:r>
              <a:rPr lang="fa-IR" sz="2800" b="1" dirty="0">
                <a:cs typeface="2  Nazanin" panose="020B0604020202020204" charset="-78"/>
              </a:rPr>
              <a:t>3- بالا بردن سن بازنشستگی</a:t>
            </a:r>
            <a:endParaRPr lang="en-US" sz="2800" b="1" dirty="0">
              <a:cs typeface="2  Nazanin" panose="020B0604020202020204" charset="-78"/>
            </a:endParaRPr>
          </a:p>
          <a:p>
            <a:pPr algn="l" rtl="0">
              <a:lnSpc>
                <a:spcPct val="120000"/>
              </a:lnSpc>
            </a:pPr>
            <a:r>
              <a:rPr lang="en-US" sz="2800" b="1" dirty="0">
                <a:cs typeface="2  Nazanin" panose="020B0604020202020204" charset="-78"/>
              </a:rPr>
              <a:t>4- Reduce public pension benefits</a:t>
            </a:r>
            <a:endParaRPr lang="fa-IR" sz="2800" b="1" dirty="0">
              <a:cs typeface="2  Nazanin" panose="020B0604020202020204" charset="-78"/>
            </a:endParaRPr>
          </a:p>
          <a:p>
            <a:pPr algn="r">
              <a:lnSpc>
                <a:spcPct val="120000"/>
              </a:lnSpc>
            </a:pPr>
            <a:r>
              <a:rPr lang="fa-IR" sz="2800" b="1" dirty="0">
                <a:cs typeface="2  Nazanin" panose="020B0604020202020204" charset="-78"/>
              </a:rPr>
              <a:t>4- کاهش مزایای بازنشستگی عمومی</a:t>
            </a:r>
            <a:endParaRPr lang="en-US" sz="2800" b="1" dirty="0">
              <a:cs typeface="2  Nazanin" panose="020B0604020202020204" charset="-78"/>
            </a:endParaRPr>
          </a:p>
          <a:p>
            <a:pPr algn="l" rtl="0">
              <a:lnSpc>
                <a:spcPct val="120000"/>
              </a:lnSpc>
            </a:pPr>
            <a:r>
              <a:rPr lang="en-US" sz="2800" b="1" dirty="0">
                <a:cs typeface="2  Nazanin" panose="020B0604020202020204" charset="-78"/>
              </a:rPr>
              <a:t> </a:t>
            </a:r>
          </a:p>
        </p:txBody>
      </p:sp>
    </p:spTree>
    <p:extLst>
      <p:ext uri="{BB962C8B-B14F-4D97-AF65-F5344CB8AC3E}">
        <p14:creationId xmlns:p14="http://schemas.microsoft.com/office/powerpoint/2010/main" val="27895891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756" y="11219"/>
            <a:ext cx="8080636" cy="2000548"/>
          </a:xfrm>
          <a:prstGeom prst="rect">
            <a:avLst/>
          </a:prstGeom>
        </p:spPr>
        <p:txBody>
          <a:bodyPr wrap="square">
            <a:spAutoFit/>
          </a:bodyPr>
          <a:lstStyle/>
          <a:p>
            <a:pPr algn="l" rtl="0"/>
            <a:r>
              <a:rPr lang="en-US" b="1" dirty="0" smtClean="0">
                <a:solidFill>
                  <a:srgbClr val="231F20"/>
                </a:solidFill>
                <a:latin typeface="Kartika" panose="02020503030404060203" pitchFamily="18" charset="0"/>
              </a:rPr>
              <a:t>-   </a:t>
            </a:r>
            <a:r>
              <a:rPr lang="en-US" sz="1600" b="1" dirty="0">
                <a:solidFill>
                  <a:srgbClr val="231F20"/>
                </a:solidFill>
                <a:latin typeface="Kartika" panose="02020503030404060203" pitchFamily="18" charset="0"/>
              </a:rPr>
              <a:t>Effect of an increase in the total fertility rate by 0.5 </a:t>
            </a:r>
            <a:r>
              <a:rPr lang="en-US" sz="1600" b="1" dirty="0" smtClean="0">
                <a:solidFill>
                  <a:srgbClr val="231F20"/>
                </a:solidFill>
                <a:latin typeface="Kartika" panose="02020503030404060203" pitchFamily="18" charset="0"/>
              </a:rPr>
              <a:t>births</a:t>
            </a:r>
            <a:r>
              <a:rPr lang="fa-IR" sz="1600" b="1" dirty="0" smtClean="0">
                <a:solidFill>
                  <a:srgbClr val="231F20"/>
                </a:solidFill>
                <a:latin typeface="Kartika" panose="02020503030404060203" pitchFamily="18" charset="0"/>
              </a:rPr>
              <a:t> </a:t>
            </a:r>
            <a:r>
              <a:rPr lang="en-US" sz="1600" b="1" dirty="0" smtClean="0">
                <a:solidFill>
                  <a:srgbClr val="231F20"/>
                </a:solidFill>
                <a:latin typeface="Kartika" panose="02020503030404060203" pitchFamily="18" charset="0"/>
              </a:rPr>
              <a:t>per </a:t>
            </a:r>
            <a:r>
              <a:rPr lang="en-US" sz="1600" b="1" dirty="0">
                <a:solidFill>
                  <a:srgbClr val="231F20"/>
                </a:solidFill>
                <a:latin typeface="Kartika" panose="02020503030404060203" pitchFamily="18" charset="0"/>
              </a:rPr>
              <a:t>woman (2000–2050) on the pension expenditure ratio in 2050:</a:t>
            </a:r>
          </a:p>
          <a:p>
            <a:pPr algn="l" rtl="0"/>
            <a:r>
              <a:rPr lang="en-US" sz="1600" b="1" dirty="0" smtClean="0">
                <a:solidFill>
                  <a:srgbClr val="231F20"/>
                </a:solidFill>
                <a:latin typeface="Kartika" panose="02020503030404060203" pitchFamily="18" charset="0"/>
              </a:rPr>
              <a:t>Comparison of reference and higher-fertility projections</a:t>
            </a:r>
            <a:endParaRPr lang="fa-IR" sz="1600" b="1" dirty="0" smtClean="0">
              <a:solidFill>
                <a:srgbClr val="231F20"/>
              </a:solidFill>
              <a:latin typeface="Kartika" panose="02020503030404060203" pitchFamily="18" charset="0"/>
            </a:endParaRPr>
          </a:p>
          <a:p>
            <a:pPr algn="l" rtl="0"/>
            <a:endParaRPr lang="fa-IR" sz="1600" b="1" dirty="0" smtClean="0">
              <a:solidFill>
                <a:srgbClr val="231F20"/>
              </a:solidFill>
              <a:latin typeface="Kartika" panose="02020503030404060203" pitchFamily="18" charset="0"/>
            </a:endParaRPr>
          </a:p>
          <a:p>
            <a:pPr algn="l" rtl="0"/>
            <a:endParaRPr lang="fa-IR" b="1" dirty="0" smtClean="0">
              <a:solidFill>
                <a:srgbClr val="231F20"/>
              </a:solidFill>
              <a:latin typeface="Kartika" panose="02020503030404060203" pitchFamily="18" charset="0"/>
            </a:endParaRPr>
          </a:p>
          <a:p>
            <a:pPr algn="r"/>
            <a:r>
              <a:rPr lang="fa-IR" sz="2000" b="1" dirty="0">
                <a:cs typeface="2  Nazanin" panose="020B0604020202020204" charset="-78"/>
              </a:rPr>
              <a:t>تأثیر افزایش نرخ باروری کل به میزان 0.5 تولد به ازای هر زن (2000-2050) در نسبت هزینه بازنشستگی در سال 2050</a:t>
            </a:r>
            <a:r>
              <a:rPr lang="fa-IR" sz="2000" b="1" dirty="0" smtClean="0">
                <a:cs typeface="2  Nazanin" panose="020B0604020202020204" charset="-78"/>
              </a:rPr>
              <a:t>:      مقایسه </a:t>
            </a:r>
            <a:r>
              <a:rPr lang="fa-IR" sz="2000" b="1" dirty="0">
                <a:cs typeface="2  Nazanin" panose="020B0604020202020204" charset="-78"/>
              </a:rPr>
              <a:t>پیش بینی های مرجع و باروری </a:t>
            </a:r>
            <a:r>
              <a:rPr lang="fa-IR" sz="2000" b="1" dirty="0" smtClean="0">
                <a:cs typeface="2  Nazanin" panose="020B0604020202020204" charset="-78"/>
              </a:rPr>
              <a:t>بالاتر</a:t>
            </a:r>
            <a:endParaRPr lang="en-US" sz="2000" dirty="0"/>
          </a:p>
        </p:txBody>
      </p:sp>
      <p:pic>
        <p:nvPicPr>
          <p:cNvPr id="4" name="Picture 3"/>
          <p:cNvPicPr>
            <a:picLocks noChangeAspect="1"/>
          </p:cNvPicPr>
          <p:nvPr/>
        </p:nvPicPr>
        <p:blipFill rotWithShape="1">
          <a:blip r:embed="rId2"/>
          <a:srcRect l="31100" t="33192" r="33463" b="23387"/>
          <a:stretch/>
        </p:blipFill>
        <p:spPr>
          <a:xfrm>
            <a:off x="-24044" y="2204864"/>
            <a:ext cx="9144000" cy="4653136"/>
          </a:xfrm>
          <a:prstGeom prst="rect">
            <a:avLst/>
          </a:prstGeom>
        </p:spPr>
      </p:pic>
    </p:spTree>
    <p:extLst>
      <p:ext uri="{BB962C8B-B14F-4D97-AF65-F5344CB8AC3E}">
        <p14:creationId xmlns:p14="http://schemas.microsoft.com/office/powerpoint/2010/main" val="9067204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508" y="111395"/>
            <a:ext cx="7812868" cy="2739211"/>
          </a:xfrm>
          <a:prstGeom prst="rect">
            <a:avLst/>
          </a:prstGeom>
        </p:spPr>
        <p:txBody>
          <a:bodyPr wrap="square">
            <a:spAutoFit/>
          </a:bodyPr>
          <a:lstStyle/>
          <a:p>
            <a:pPr algn="l" rtl="0"/>
            <a:r>
              <a:rPr lang="en-US" b="1" dirty="0">
                <a:solidFill>
                  <a:srgbClr val="231F20"/>
                </a:solidFill>
                <a:latin typeface="Kartika" panose="02020503030404060203" pitchFamily="18" charset="0"/>
              </a:rPr>
              <a:t> </a:t>
            </a:r>
            <a:r>
              <a:rPr lang="en-US" sz="1400" b="1" dirty="0">
                <a:solidFill>
                  <a:srgbClr val="231F20"/>
                </a:solidFill>
                <a:latin typeface="Kartika" panose="02020503030404060203" pitchFamily="18" charset="0"/>
              </a:rPr>
              <a:t>Effect of an increase in the annual net migration rate by</a:t>
            </a:r>
          </a:p>
          <a:p>
            <a:pPr algn="l" rtl="0"/>
            <a:r>
              <a:rPr lang="en-US" sz="1400" b="1" dirty="0">
                <a:solidFill>
                  <a:srgbClr val="231F20"/>
                </a:solidFill>
                <a:latin typeface="Kartika" panose="02020503030404060203" pitchFamily="18" charset="0"/>
              </a:rPr>
              <a:t>2.5</a:t>
            </a:r>
            <a:r>
              <a:rPr lang="fa-IR" sz="1400" b="1" dirty="0">
                <a:solidFill>
                  <a:srgbClr val="231F20"/>
                </a:solidFill>
                <a:latin typeface="Kartika" panose="02020503030404060203" pitchFamily="18" charset="0"/>
              </a:rPr>
              <a:t> </a:t>
            </a:r>
            <a:r>
              <a:rPr lang="en-US" sz="1400" b="1" dirty="0">
                <a:solidFill>
                  <a:srgbClr val="231F20"/>
                </a:solidFill>
                <a:latin typeface="Kartika" panose="02020503030404060203" pitchFamily="18" charset="0"/>
              </a:rPr>
              <a:t>net migrants per 1,000 population (2000–2050) on the pension expenditure ratio</a:t>
            </a:r>
            <a:r>
              <a:rPr lang="fa-IR" sz="1400" b="1" dirty="0">
                <a:solidFill>
                  <a:srgbClr val="231F20"/>
                </a:solidFill>
                <a:latin typeface="Kartika" panose="02020503030404060203" pitchFamily="18" charset="0"/>
              </a:rPr>
              <a:t> </a:t>
            </a:r>
            <a:r>
              <a:rPr lang="en-US" sz="1400" b="1" dirty="0">
                <a:solidFill>
                  <a:srgbClr val="231F20"/>
                </a:solidFill>
                <a:latin typeface="Kartika" panose="02020503030404060203" pitchFamily="18" charset="0"/>
              </a:rPr>
              <a:t>in 2050: Comparison of reference and higher-migration </a:t>
            </a:r>
            <a:r>
              <a:rPr lang="en-US" sz="1400" b="1" dirty="0" smtClean="0">
                <a:solidFill>
                  <a:srgbClr val="231F20"/>
                </a:solidFill>
                <a:latin typeface="Kartika" panose="02020503030404060203" pitchFamily="18" charset="0"/>
              </a:rPr>
              <a:t>projections</a:t>
            </a:r>
            <a:endParaRPr lang="fa-IR" sz="1400" b="1" dirty="0" smtClean="0">
              <a:solidFill>
                <a:srgbClr val="231F20"/>
              </a:solidFill>
              <a:latin typeface="Kartika" panose="02020503030404060203" pitchFamily="18" charset="0"/>
            </a:endParaRPr>
          </a:p>
          <a:p>
            <a:pPr algn="l" rtl="0"/>
            <a:endParaRPr lang="fa-IR" sz="1400" b="1" dirty="0">
              <a:solidFill>
                <a:srgbClr val="231F20"/>
              </a:solidFill>
              <a:latin typeface="Kartika" panose="02020503030404060203" pitchFamily="18" charset="0"/>
            </a:endParaRPr>
          </a:p>
          <a:p>
            <a:pPr algn="l" rtl="0"/>
            <a:endParaRPr lang="fa-IR" sz="1600" b="1" dirty="0" smtClean="0">
              <a:solidFill>
                <a:srgbClr val="231F20"/>
              </a:solidFill>
              <a:latin typeface="Kartika" panose="02020503030404060203" pitchFamily="18" charset="0"/>
            </a:endParaRPr>
          </a:p>
          <a:p>
            <a:pPr algn="r"/>
            <a:r>
              <a:rPr lang="fa-IR" sz="2000" b="1" dirty="0"/>
              <a:t>تأثیر افزایش نرخ خالص مهاجرت سالانه (2.5) به ازای هر 1000 نفر جمعیت (2000-2050) در نسبت هزینه های بازنشستگی در سال 2050: مقایسه پیش بینی های مرجع و مهاجرت بالاتر</a:t>
            </a:r>
            <a:endParaRPr lang="en-US" sz="2000" b="1" dirty="0"/>
          </a:p>
          <a:p>
            <a:pPr algn="l" rtl="0"/>
            <a:endParaRPr lang="fa-IR" sz="2000" b="1" dirty="0" smtClean="0">
              <a:solidFill>
                <a:srgbClr val="231F20"/>
              </a:solidFill>
              <a:latin typeface="Kartika" panose="02020503030404060203" pitchFamily="18" charset="0"/>
            </a:endParaRPr>
          </a:p>
          <a:p>
            <a:pPr algn="l" rtl="0"/>
            <a:endParaRPr lang="en-US" sz="1600" b="1" dirty="0">
              <a:solidFill>
                <a:srgbClr val="231F20"/>
              </a:solidFill>
              <a:latin typeface="Kartika" panose="02020503030404060203" pitchFamily="18" charset="0"/>
            </a:endParaRPr>
          </a:p>
        </p:txBody>
      </p:sp>
      <p:pic>
        <p:nvPicPr>
          <p:cNvPr id="4" name="Picture 3"/>
          <p:cNvPicPr>
            <a:picLocks noChangeAspect="1"/>
          </p:cNvPicPr>
          <p:nvPr/>
        </p:nvPicPr>
        <p:blipFill rotWithShape="1">
          <a:blip r:embed="rId2"/>
          <a:srcRect l="33463" t="42998" r="31100" b="13582"/>
          <a:stretch/>
        </p:blipFill>
        <p:spPr>
          <a:xfrm>
            <a:off x="0" y="2276872"/>
            <a:ext cx="9144000" cy="4581129"/>
          </a:xfrm>
          <a:prstGeom prst="rect">
            <a:avLst/>
          </a:prstGeom>
        </p:spPr>
      </p:pic>
    </p:spTree>
    <p:extLst>
      <p:ext uri="{BB962C8B-B14F-4D97-AF65-F5344CB8AC3E}">
        <p14:creationId xmlns:p14="http://schemas.microsoft.com/office/powerpoint/2010/main" val="2546756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376" t="28396" r="42562" b="37203"/>
          <a:stretch/>
        </p:blipFill>
        <p:spPr>
          <a:xfrm>
            <a:off x="971600" y="332656"/>
            <a:ext cx="6984776" cy="5688632"/>
          </a:xfrm>
          <a:prstGeom prst="rect">
            <a:avLst/>
          </a:prstGeom>
        </p:spPr>
      </p:pic>
    </p:spTree>
    <p:extLst>
      <p:ext uri="{BB962C8B-B14F-4D97-AF65-F5344CB8AC3E}">
        <p14:creationId xmlns:p14="http://schemas.microsoft.com/office/powerpoint/2010/main" val="25449605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0"/>
            <a:ext cx="8208912" cy="1077218"/>
          </a:xfrm>
          <a:prstGeom prst="rect">
            <a:avLst/>
          </a:prstGeom>
        </p:spPr>
        <p:txBody>
          <a:bodyPr wrap="square">
            <a:spAutoFit/>
          </a:bodyPr>
          <a:lstStyle/>
          <a:p>
            <a:pPr algn="l" rtl="0"/>
            <a:r>
              <a:rPr lang="en-US" sz="1600" b="1" dirty="0"/>
              <a:t>An increase in fertility of half a birth per woman or an increase in </a:t>
            </a:r>
            <a:r>
              <a:rPr lang="en-US" sz="1600" b="1" dirty="0" smtClean="0"/>
              <a:t>the</a:t>
            </a:r>
            <a:r>
              <a:rPr lang="fa-IR" sz="1600" b="1" dirty="0" smtClean="0"/>
              <a:t> </a:t>
            </a:r>
            <a:r>
              <a:rPr lang="en-US" sz="1600" b="1" dirty="0" smtClean="0"/>
              <a:t>annual </a:t>
            </a:r>
            <a:r>
              <a:rPr lang="en-US" sz="1600" b="1" dirty="0"/>
              <a:t>migration rate of 2.5 per 1,000 would therefore be more than </a:t>
            </a:r>
            <a:r>
              <a:rPr lang="en-US" sz="1600" b="1" dirty="0" smtClean="0"/>
              <a:t>sufficient</a:t>
            </a:r>
            <a:r>
              <a:rPr lang="fa-IR" sz="1600" b="1" dirty="0" smtClean="0"/>
              <a:t> </a:t>
            </a:r>
            <a:r>
              <a:rPr lang="en-US" sz="1600" b="1" dirty="0" smtClean="0"/>
              <a:t>to </a:t>
            </a:r>
            <a:r>
              <a:rPr lang="en-US" sz="1600" b="1" dirty="0"/>
              <a:t>prevent the population </a:t>
            </a:r>
            <a:r>
              <a:rPr lang="en-US" sz="1600" b="1" dirty="0" smtClean="0"/>
              <a:t>declines</a:t>
            </a:r>
            <a:r>
              <a:rPr lang="fa-IR" sz="1600" b="1" dirty="0" smtClean="0"/>
              <a:t> </a:t>
            </a:r>
            <a:r>
              <a:rPr lang="en-US" sz="1600" b="1" dirty="0" smtClean="0"/>
              <a:t>expected </a:t>
            </a:r>
            <a:r>
              <a:rPr lang="en-US" sz="1600" b="1" dirty="0"/>
              <a:t>in Germany and </a:t>
            </a:r>
            <a:r>
              <a:rPr lang="en-US" sz="1600" b="1" dirty="0" smtClean="0"/>
              <a:t>Japan,</a:t>
            </a:r>
            <a:r>
              <a:rPr lang="fa-IR" sz="1600" b="1" dirty="0" smtClean="0"/>
              <a:t> </a:t>
            </a:r>
            <a:r>
              <a:rPr lang="en-US" sz="1600" b="1" dirty="0" smtClean="0"/>
              <a:t>but</a:t>
            </a:r>
            <a:r>
              <a:rPr lang="fa-IR" sz="1600" b="1" dirty="0" smtClean="0"/>
              <a:t> </a:t>
            </a:r>
            <a:r>
              <a:rPr lang="en-US" sz="1600" b="1" dirty="0" smtClean="0"/>
              <a:t>Italy’s </a:t>
            </a:r>
            <a:r>
              <a:rPr lang="en-US" sz="1600" b="1" dirty="0"/>
              <a:t>population would </a:t>
            </a:r>
            <a:r>
              <a:rPr lang="en-US" sz="1600" b="1" dirty="0" smtClean="0"/>
              <a:t>still </a:t>
            </a:r>
            <a:r>
              <a:rPr lang="en-US" sz="1600" b="1" dirty="0"/>
              <a:t>experience a small decline (by 4 </a:t>
            </a:r>
            <a:r>
              <a:rPr lang="en-US" sz="1600" b="1" dirty="0" smtClean="0"/>
              <a:t>percent</a:t>
            </a:r>
            <a:r>
              <a:rPr lang="fa-IR" sz="1600" b="1" dirty="0" smtClean="0"/>
              <a:t> </a:t>
            </a:r>
            <a:r>
              <a:rPr lang="en-US" sz="1600" b="1" dirty="0" smtClean="0"/>
              <a:t>with</a:t>
            </a:r>
            <a:r>
              <a:rPr lang="fa-IR" sz="1600" b="1" dirty="0" smtClean="0"/>
              <a:t> </a:t>
            </a:r>
            <a:r>
              <a:rPr lang="en-US" sz="1600" b="1" dirty="0" smtClean="0"/>
              <a:t>a </a:t>
            </a:r>
            <a:r>
              <a:rPr lang="en-US" sz="1600" b="1" dirty="0"/>
              <a:t>rise in fertility and by 5 percent with a rise in migration).</a:t>
            </a:r>
          </a:p>
        </p:txBody>
      </p:sp>
      <p:sp>
        <p:nvSpPr>
          <p:cNvPr id="4" name="Rectangle 3"/>
          <p:cNvSpPr/>
          <p:nvPr/>
        </p:nvSpPr>
        <p:spPr>
          <a:xfrm>
            <a:off x="0" y="1844824"/>
            <a:ext cx="7560840" cy="2677656"/>
          </a:xfrm>
          <a:prstGeom prst="rect">
            <a:avLst/>
          </a:prstGeom>
        </p:spPr>
        <p:txBody>
          <a:bodyPr wrap="square">
            <a:spAutoFit/>
          </a:bodyPr>
          <a:lstStyle/>
          <a:p>
            <a:r>
              <a:rPr lang="fa-IR" sz="2800" b="1" dirty="0" smtClean="0"/>
              <a:t>بنابراین</a:t>
            </a:r>
            <a:r>
              <a:rPr lang="fa-IR" sz="2800" b="1" dirty="0"/>
              <a:t>، افزایش باروری به میزان </a:t>
            </a:r>
            <a:r>
              <a:rPr lang="fa-IR" sz="2800" b="1" dirty="0" smtClean="0"/>
              <a:t>نیم تولد(</a:t>
            </a:r>
            <a:r>
              <a:rPr lang="en-US" sz="2800" b="1" dirty="0" smtClean="0"/>
              <a:t>0.5</a:t>
            </a:r>
            <a:r>
              <a:rPr lang="fa-IR" sz="2800" b="1" dirty="0" smtClean="0"/>
              <a:t>) </a:t>
            </a:r>
            <a:r>
              <a:rPr lang="fa-IR" sz="2800" b="1" dirty="0"/>
              <a:t>به ازای هر زن یا افزایش نرخ </a:t>
            </a:r>
            <a:r>
              <a:rPr lang="fa-IR" sz="2800" b="1" dirty="0" smtClean="0"/>
              <a:t>خالص مهاجرت </a:t>
            </a:r>
            <a:r>
              <a:rPr lang="fa-IR" sz="2800" b="1" dirty="0"/>
              <a:t>سالانه 2.5 در 1000 نفر برای جلوگیری از کاهش جمعیت مورد انتظار در آلمان و ژاپن کافی است، اما جمعیت ایتالیا همچنان کاهش کمی را تجربه خواهد کرد. (4 درصد با افزایش باروری و 5 درصد با افزایش مهاجرت).</a:t>
            </a:r>
            <a:endParaRPr lang="en-US" sz="2800" b="1" dirty="0"/>
          </a:p>
        </p:txBody>
      </p:sp>
    </p:spTree>
    <p:extLst>
      <p:ext uri="{BB962C8B-B14F-4D97-AF65-F5344CB8AC3E}">
        <p14:creationId xmlns:p14="http://schemas.microsoft.com/office/powerpoint/2010/main" val="6663044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41"/>
            <a:ext cx="7812360" cy="2708434"/>
          </a:xfrm>
          <a:prstGeom prst="rect">
            <a:avLst/>
          </a:prstGeom>
        </p:spPr>
        <p:txBody>
          <a:bodyPr wrap="square">
            <a:spAutoFit/>
          </a:bodyPr>
          <a:lstStyle/>
          <a:p>
            <a:pPr algn="l" rtl="0"/>
            <a:r>
              <a:rPr lang="en-US" b="1" dirty="0" smtClean="0">
                <a:solidFill>
                  <a:srgbClr val="231F20"/>
                </a:solidFill>
                <a:latin typeface="Kartika" panose="02020503030404060203" pitchFamily="18" charset="0"/>
              </a:rPr>
              <a:t> Effect of an increase in the retirement age by 5 years</a:t>
            </a:r>
            <a:r>
              <a:rPr lang="fa-IR" b="1" dirty="0" smtClean="0">
                <a:solidFill>
                  <a:srgbClr val="231F20"/>
                </a:solidFill>
                <a:latin typeface="Kartika" panose="02020503030404060203" pitchFamily="18" charset="0"/>
              </a:rPr>
              <a:t> </a:t>
            </a:r>
            <a:r>
              <a:rPr lang="en-US" b="1" dirty="0">
                <a:solidFill>
                  <a:srgbClr val="231F20"/>
                </a:solidFill>
                <a:latin typeface="Kartika" panose="02020503030404060203" pitchFamily="18" charset="0"/>
              </a:rPr>
              <a:t>(in equal increments) (2000–2050) on the expenditure ratio in 2050</a:t>
            </a:r>
            <a:r>
              <a:rPr lang="en-US" b="1" dirty="0" smtClean="0">
                <a:solidFill>
                  <a:srgbClr val="231F20"/>
                </a:solidFill>
                <a:latin typeface="Kartika" panose="02020503030404060203" pitchFamily="18" charset="0"/>
              </a:rPr>
              <a:t>:</a:t>
            </a:r>
            <a:endParaRPr lang="fa-IR" b="1" dirty="0" smtClean="0">
              <a:solidFill>
                <a:srgbClr val="231F20"/>
              </a:solidFill>
              <a:latin typeface="Kartika" panose="02020503030404060203" pitchFamily="18" charset="0"/>
            </a:endParaRPr>
          </a:p>
          <a:p>
            <a:pPr algn="l" rtl="0"/>
            <a:endParaRPr lang="fa-IR" b="1" dirty="0">
              <a:solidFill>
                <a:srgbClr val="231F20"/>
              </a:solidFill>
              <a:latin typeface="Kartika" panose="02020503030404060203" pitchFamily="18" charset="0"/>
            </a:endParaRPr>
          </a:p>
          <a:p>
            <a:pPr algn="l" rtl="0"/>
            <a:endParaRPr lang="fa-IR" b="1" dirty="0" smtClean="0">
              <a:solidFill>
                <a:srgbClr val="231F20"/>
              </a:solidFill>
              <a:latin typeface="Kartika" panose="02020503030404060203" pitchFamily="18" charset="0"/>
            </a:endParaRPr>
          </a:p>
          <a:p>
            <a:pPr algn="r"/>
            <a:r>
              <a:rPr lang="fa-IR" sz="2000" b="1" dirty="0">
                <a:cs typeface="2  Nazanin" panose="020B0604020202020204" charset="-78"/>
              </a:rPr>
              <a:t>تأثیر افزایش سن بازنشستگی به میزان 5 سال (2000-2050) بر نسبت هزینه در سال 2050</a:t>
            </a:r>
            <a:r>
              <a:rPr lang="fa-IR" sz="2000" b="1" dirty="0" smtClean="0">
                <a:cs typeface="2  Nazanin" panose="020B0604020202020204" charset="-78"/>
              </a:rPr>
              <a:t>:</a:t>
            </a:r>
          </a:p>
          <a:p>
            <a:pPr algn="r"/>
            <a:r>
              <a:rPr lang="fa-IR" sz="2000" b="1" dirty="0" smtClean="0">
                <a:cs typeface="2  Nazanin" panose="020B0604020202020204" charset="-78"/>
              </a:rPr>
              <a:t>مقایسه </a:t>
            </a:r>
            <a:r>
              <a:rPr lang="fa-IR" sz="2000" b="1" dirty="0">
                <a:cs typeface="2  Nazanin" panose="020B0604020202020204" charset="-78"/>
              </a:rPr>
              <a:t>پیش‌بینی‌های مرجع و بازنشستگی بعدی</a:t>
            </a:r>
            <a:endParaRPr lang="en-US" sz="2000" b="1" dirty="0">
              <a:cs typeface="2  Nazanin" panose="020B0604020202020204" charset="-78"/>
            </a:endParaRPr>
          </a:p>
          <a:p>
            <a:pPr algn="l" rtl="0"/>
            <a:endParaRPr lang="fa-IR" sz="2000" b="1" dirty="0">
              <a:solidFill>
                <a:srgbClr val="231F20"/>
              </a:solidFill>
              <a:latin typeface="Kartika" panose="02020503030404060203" pitchFamily="18" charset="0"/>
            </a:endParaRPr>
          </a:p>
          <a:p>
            <a:pPr algn="l" rtl="0"/>
            <a:endParaRPr lang="en-US" dirty="0"/>
          </a:p>
        </p:txBody>
      </p:sp>
      <p:pic>
        <p:nvPicPr>
          <p:cNvPr id="4" name="Picture 3"/>
          <p:cNvPicPr>
            <a:picLocks noChangeAspect="1"/>
          </p:cNvPicPr>
          <p:nvPr/>
        </p:nvPicPr>
        <p:blipFill rotWithShape="1">
          <a:blip r:embed="rId2"/>
          <a:srcRect l="31100" t="44397" r="33463" b="10781"/>
          <a:stretch/>
        </p:blipFill>
        <p:spPr>
          <a:xfrm>
            <a:off x="0" y="2132856"/>
            <a:ext cx="9130352" cy="4725143"/>
          </a:xfrm>
          <a:prstGeom prst="rect">
            <a:avLst/>
          </a:prstGeom>
        </p:spPr>
      </p:pic>
    </p:spTree>
    <p:extLst>
      <p:ext uri="{BB962C8B-B14F-4D97-AF65-F5344CB8AC3E}">
        <p14:creationId xmlns:p14="http://schemas.microsoft.com/office/powerpoint/2010/main" val="36782034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620688"/>
            <a:ext cx="7885384" cy="6678751"/>
          </a:xfrm>
          <a:prstGeom prst="rect">
            <a:avLst/>
          </a:prstGeom>
          <a:ln>
            <a:solidFill>
              <a:schemeClr val="accent1"/>
            </a:solidFill>
          </a:ln>
        </p:spPr>
        <p:txBody>
          <a:bodyPr wrap="square">
            <a:spAutoFit/>
          </a:bodyPr>
          <a:lstStyle/>
          <a:p>
            <a:pPr marL="342900" indent="-342900" algn="l" rtl="0">
              <a:buFontTx/>
              <a:buChar char="-"/>
            </a:pPr>
            <a:r>
              <a:rPr lang="en-US" sz="2400" b="1" dirty="0" smtClean="0"/>
              <a:t>An </a:t>
            </a:r>
            <a:r>
              <a:rPr lang="en-US" sz="2400" b="1" dirty="0"/>
              <a:t>increase in the age at retirement reduces the pensioner/worker ratio </a:t>
            </a:r>
            <a:r>
              <a:rPr lang="en-US" sz="2400" b="1" dirty="0" smtClean="0"/>
              <a:t>by</a:t>
            </a:r>
            <a:r>
              <a:rPr lang="fa-IR" sz="2400" b="1" dirty="0" smtClean="0"/>
              <a:t> </a:t>
            </a:r>
            <a:r>
              <a:rPr lang="en-US" sz="2400" b="1" dirty="0" smtClean="0"/>
              <a:t>simultaneously </a:t>
            </a:r>
            <a:r>
              <a:rPr lang="en-US" sz="2400" b="1" dirty="0"/>
              <a:t>reducing the number of retirees and raising the number </a:t>
            </a:r>
            <a:r>
              <a:rPr lang="en-US" sz="2400" b="1" dirty="0" smtClean="0"/>
              <a:t>of</a:t>
            </a:r>
            <a:r>
              <a:rPr lang="fa-IR" sz="2400" b="1" dirty="0" smtClean="0"/>
              <a:t> </a:t>
            </a:r>
            <a:r>
              <a:rPr lang="en-US" sz="2400" b="1" dirty="0" smtClean="0"/>
              <a:t>workers</a:t>
            </a:r>
            <a:endParaRPr lang="fa-IR" sz="2400" b="1" dirty="0" smtClean="0"/>
          </a:p>
          <a:p>
            <a:pPr marL="342900" indent="-342900" algn="l" rtl="0">
              <a:buFontTx/>
              <a:buChar char="-"/>
            </a:pPr>
            <a:r>
              <a:rPr lang="en-US" sz="2400" b="1" dirty="0" smtClean="0"/>
              <a:t> </a:t>
            </a:r>
          </a:p>
          <a:p>
            <a:pPr marL="342900" indent="-342900" algn="r">
              <a:buFontTx/>
              <a:buChar char="-"/>
            </a:pPr>
            <a:r>
              <a:rPr lang="fa-IR" sz="2400" b="1" dirty="0"/>
              <a:t>افزایش سن بازنشستگی با کاهش همزمان تعداد بازنشستگان و افزایش تعداد کارگران، نسبت مستمری بگیر به کارگر را کاهش می دهد.</a:t>
            </a:r>
            <a:endParaRPr lang="en-US" sz="2400" b="1" dirty="0" smtClean="0"/>
          </a:p>
          <a:p>
            <a:pPr algn="l" rtl="0"/>
            <a:endParaRPr lang="en-US" sz="2400" b="1" dirty="0"/>
          </a:p>
          <a:p>
            <a:pPr marL="342900" indent="-342900" algn="l" rtl="0">
              <a:buFontTx/>
              <a:buChar char="-"/>
            </a:pPr>
            <a:r>
              <a:rPr lang="en-US" sz="2400" b="1" dirty="0" smtClean="0"/>
              <a:t>On </a:t>
            </a:r>
            <a:r>
              <a:rPr lang="en-US" sz="2400" b="1" dirty="0"/>
              <a:t>average, a one-year increase in age at retirement reduces the </a:t>
            </a:r>
            <a:r>
              <a:rPr lang="en-US" sz="2400" b="1" dirty="0" smtClean="0"/>
              <a:t>pensioner/worker ratio </a:t>
            </a:r>
            <a:r>
              <a:rPr lang="en-US" sz="2400" b="1" dirty="0"/>
              <a:t>in 2050 by 6 </a:t>
            </a:r>
            <a:r>
              <a:rPr lang="en-US" sz="2400" b="1" dirty="0" smtClean="0"/>
              <a:t>percent</a:t>
            </a:r>
            <a:endParaRPr lang="fa-IR" sz="2400" b="1" dirty="0" smtClean="0"/>
          </a:p>
          <a:p>
            <a:pPr marL="342900" indent="-342900" algn="l" rtl="0">
              <a:buFontTx/>
              <a:buChar char="-"/>
            </a:pPr>
            <a:endParaRPr lang="en-US" sz="2400" b="1" dirty="0" smtClean="0"/>
          </a:p>
          <a:p>
            <a:pPr marL="342900" indent="-342900" algn="r">
              <a:buFontTx/>
              <a:buChar char="-"/>
            </a:pPr>
            <a:r>
              <a:rPr lang="fa-IR" sz="2400" b="1" dirty="0"/>
              <a:t>به طور متوسط، افزایش یک </a:t>
            </a:r>
            <a:r>
              <a:rPr lang="fa-IR" sz="2400" b="1" dirty="0" smtClean="0"/>
              <a:t>سال به </a:t>
            </a:r>
            <a:r>
              <a:rPr lang="fa-IR" sz="2400" b="1" dirty="0"/>
              <a:t>سن بازنشستگی، نسبت بازنشستگان/کارگر را در سال 2050 تا 6 درصد کاهش می دهد.</a:t>
            </a:r>
            <a:endParaRPr lang="en-US" sz="2400" b="1" dirty="0" smtClean="0"/>
          </a:p>
          <a:p>
            <a:pPr algn="l" rtl="0"/>
            <a:endParaRPr lang="en-US" sz="2400" b="1" dirty="0" smtClean="0"/>
          </a:p>
          <a:p>
            <a:pPr algn="l" rtl="0"/>
            <a:endParaRPr lang="en-US" sz="2000" b="1" dirty="0"/>
          </a:p>
        </p:txBody>
      </p:sp>
    </p:spTree>
    <p:extLst>
      <p:ext uri="{BB962C8B-B14F-4D97-AF65-F5344CB8AC3E}">
        <p14:creationId xmlns:p14="http://schemas.microsoft.com/office/powerpoint/2010/main" val="16915561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103565"/>
            <a:ext cx="7848872" cy="2369880"/>
          </a:xfrm>
          <a:prstGeom prst="rect">
            <a:avLst/>
          </a:prstGeom>
        </p:spPr>
        <p:txBody>
          <a:bodyPr wrap="square">
            <a:spAutoFit/>
          </a:bodyPr>
          <a:lstStyle/>
          <a:p>
            <a:pPr algn="l" rtl="0"/>
            <a:r>
              <a:rPr lang="en-US" b="1" dirty="0">
                <a:solidFill>
                  <a:srgbClr val="231F20"/>
                </a:solidFill>
                <a:latin typeface="Kartika" panose="02020503030404060203" pitchFamily="18" charset="0"/>
              </a:rPr>
              <a:t>Change required in demographic, labor force, retirement,</a:t>
            </a:r>
          </a:p>
          <a:p>
            <a:pPr algn="l" rtl="0"/>
            <a:r>
              <a:rPr lang="en-US" b="1" dirty="0" smtClean="0">
                <a:solidFill>
                  <a:srgbClr val="231F20"/>
                </a:solidFill>
                <a:latin typeface="Kartika" panose="02020503030404060203" pitchFamily="18" charset="0"/>
              </a:rPr>
              <a:t>and benefit variables to reduce pension expenditures by 10 percent in</a:t>
            </a:r>
            <a:r>
              <a:rPr lang="fa-IR" b="1" dirty="0" smtClean="0">
                <a:solidFill>
                  <a:srgbClr val="231F20"/>
                </a:solidFill>
                <a:latin typeface="Kartika" panose="02020503030404060203" pitchFamily="18" charset="0"/>
              </a:rPr>
              <a:t> </a:t>
            </a:r>
            <a:r>
              <a:rPr lang="en-US" b="1" dirty="0" smtClean="0">
                <a:solidFill>
                  <a:srgbClr val="231F20"/>
                </a:solidFill>
                <a:latin typeface="Kartika" panose="02020503030404060203" pitchFamily="18" charset="0"/>
              </a:rPr>
              <a:t>2050 (G7 average)</a:t>
            </a:r>
            <a:endParaRPr lang="fa-IR" b="1" dirty="0" smtClean="0">
              <a:solidFill>
                <a:srgbClr val="231F20"/>
              </a:solidFill>
              <a:latin typeface="Kartika" panose="02020503030404060203" pitchFamily="18" charset="0"/>
            </a:endParaRPr>
          </a:p>
          <a:p>
            <a:pPr algn="l" rtl="0"/>
            <a:endParaRPr lang="fa-IR" b="1" dirty="0" smtClean="0">
              <a:solidFill>
                <a:srgbClr val="231F20"/>
              </a:solidFill>
              <a:latin typeface="Kartika" panose="02020503030404060203" pitchFamily="18" charset="0"/>
            </a:endParaRPr>
          </a:p>
          <a:p>
            <a:pPr algn="r"/>
            <a:r>
              <a:rPr lang="fa-IR" sz="2000" b="1" dirty="0">
                <a:cs typeface="2  Nazanin" panose="020B0604020202020204" charset="-78"/>
              </a:rPr>
              <a:t>تغییرات مورد نیاز در متغیرهای جمعیت شناختی، نیروی کار، بازنشستگی و مزایا، </a:t>
            </a:r>
            <a:endParaRPr lang="fa-IR" sz="2000" b="1" dirty="0" smtClean="0">
              <a:cs typeface="2  Nazanin" panose="020B0604020202020204" charset="-78"/>
            </a:endParaRPr>
          </a:p>
          <a:p>
            <a:pPr algn="r"/>
            <a:r>
              <a:rPr lang="fa-IR" sz="2000" b="1" dirty="0" smtClean="0">
                <a:cs typeface="2  Nazanin" panose="020B0604020202020204" charset="-78"/>
              </a:rPr>
              <a:t>برای </a:t>
            </a:r>
            <a:r>
              <a:rPr lang="fa-IR" sz="2000" b="1" i="1" u="sng" dirty="0">
                <a:cs typeface="2  Nazanin" panose="020B0604020202020204" charset="-78"/>
              </a:rPr>
              <a:t>کاهش 10 درصدی </a:t>
            </a:r>
            <a:r>
              <a:rPr lang="fa-IR" sz="2000" b="1" dirty="0">
                <a:cs typeface="2  Nazanin" panose="020B0604020202020204" charset="-78"/>
              </a:rPr>
              <a:t>مخارج بازنشستگی در سال 2050 (میانگین </a:t>
            </a:r>
            <a:r>
              <a:rPr lang="en-US" sz="2000" b="1" dirty="0">
                <a:cs typeface="2  Nazanin" panose="020B0604020202020204" charset="-78"/>
              </a:rPr>
              <a:t>G7</a:t>
            </a:r>
            <a:r>
              <a:rPr lang="fa-IR" sz="2000" b="1" dirty="0">
                <a:cs typeface="2  Nazanin" panose="020B0604020202020204" charset="-78"/>
              </a:rPr>
              <a:t> )</a:t>
            </a:r>
            <a:endParaRPr lang="en-US" sz="2000" b="1" dirty="0">
              <a:cs typeface="2  Nazanin" panose="020B0604020202020204" charset="-78"/>
            </a:endParaRPr>
          </a:p>
          <a:p>
            <a:pPr algn="l" rtl="0"/>
            <a:endParaRPr lang="fa-IR" b="1" dirty="0">
              <a:solidFill>
                <a:srgbClr val="231F20"/>
              </a:solidFill>
              <a:latin typeface="Kartika" panose="02020503030404060203" pitchFamily="18" charset="0"/>
            </a:endParaRPr>
          </a:p>
          <a:p>
            <a:pPr algn="l" rtl="0"/>
            <a:endParaRPr lang="en-US" dirty="0"/>
          </a:p>
        </p:txBody>
      </p:sp>
      <p:pic>
        <p:nvPicPr>
          <p:cNvPr id="5" name="Picture 4"/>
          <p:cNvPicPr>
            <a:picLocks noChangeAspect="1"/>
          </p:cNvPicPr>
          <p:nvPr/>
        </p:nvPicPr>
        <p:blipFill rotWithShape="1">
          <a:blip r:embed="rId2"/>
          <a:srcRect l="31888" t="51401" r="32675" b="30390"/>
          <a:stretch/>
        </p:blipFill>
        <p:spPr>
          <a:xfrm>
            <a:off x="0" y="2708920"/>
            <a:ext cx="9144000" cy="4149079"/>
          </a:xfrm>
          <a:prstGeom prst="rect">
            <a:avLst/>
          </a:prstGeom>
        </p:spPr>
      </p:pic>
    </p:spTree>
    <p:extLst>
      <p:ext uri="{BB962C8B-B14F-4D97-AF65-F5344CB8AC3E}">
        <p14:creationId xmlns:p14="http://schemas.microsoft.com/office/powerpoint/2010/main" val="2700495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10180</TotalTime>
  <Words>7897</Words>
  <Application>Microsoft Office PowerPoint</Application>
  <PresentationFormat>On-screen Show (4:3)</PresentationFormat>
  <Paragraphs>369</Paragraphs>
  <Slides>93</Slides>
  <Notes>14</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93</vt:i4>
      </vt:variant>
    </vt:vector>
  </HeadingPairs>
  <TitlesOfParts>
    <vt:vector size="114" baseType="lpstr">
      <vt:lpstr>Franklin Gothic Demi</vt:lpstr>
      <vt:lpstr>Calibri</vt:lpstr>
      <vt:lpstr>B Zar</vt:lpstr>
      <vt:lpstr>Trebuchet MS</vt:lpstr>
      <vt:lpstr>2  Titr</vt:lpstr>
      <vt:lpstr>Tahoma</vt:lpstr>
      <vt:lpstr>2  Nazanin</vt:lpstr>
      <vt:lpstr>Franklin Gothic Medium</vt:lpstr>
      <vt:lpstr>Kartika</vt:lpstr>
      <vt:lpstr>Wingdings 3</vt:lpstr>
      <vt:lpstr>B Mitra</vt:lpstr>
      <vt:lpstr>GDS Transport</vt:lpstr>
      <vt:lpstr>B Titr</vt:lpstr>
      <vt:lpstr>Arial</vt:lpstr>
      <vt:lpstr>Cambria Math</vt:lpstr>
      <vt:lpstr>Garamond</vt:lpstr>
      <vt:lpstr>Wingdings</vt:lpstr>
      <vt:lpstr>Times New Roman</vt:lpstr>
      <vt:lpstr>Verdana</vt:lpstr>
      <vt:lpstr>B Nazanin</vt:lpstr>
      <vt:lpstr>Facet</vt:lpstr>
      <vt:lpstr>  مناسبات جمعیت، نیروی کار، رشد اقتصادی و تولید ناخالص داخلی</vt:lpstr>
      <vt:lpstr>PowerPoint Presentation</vt:lpstr>
      <vt:lpstr>PowerPoint Presentation</vt:lpstr>
      <vt:lpstr>تعاریف و مفاهیم مهم: </vt:lpstr>
      <vt:lpstr>PowerPoint Presentation</vt:lpstr>
      <vt:lpstr>PowerPoint Presentation</vt:lpstr>
      <vt:lpstr>PowerPoint Presentation</vt:lpstr>
      <vt:lpstr>PowerPoint Presentation</vt:lpstr>
      <vt:lpstr>PowerPoint Presentation</vt:lpstr>
      <vt:lpstr>PowerPoint Presentation</vt:lpstr>
      <vt:lpstr>مقدمه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رابطه رشد جمعیت، رشد اقتصادی، تولید ناخالص داخلی  و شاخص توسعه انسانی</vt:lpstr>
      <vt:lpstr>PowerPoint Presentation</vt:lpstr>
      <vt:lpstr>سیمون کوزنتس* نظریه پرداز رشد و توسعه اقتصادی  </vt:lpstr>
      <vt:lpstr>مدل‌هاي اقتصادي و موضوع افزايش يا كاهش نرخ رشد جمعيت</vt:lpstr>
      <vt:lpstr>PowerPoint Presentation</vt:lpstr>
      <vt:lpstr>PowerPoint Presentation</vt:lpstr>
      <vt:lpstr>PowerPoint Presentation</vt:lpstr>
      <vt:lpstr>استدلال مالتوس(1834-1723)</vt:lpstr>
      <vt:lpstr>ادامه</vt:lpstr>
      <vt:lpstr>PowerPoint Presentation</vt:lpstr>
      <vt:lpstr>نظر بکر(برنده نوبل اقتصاد در سال1992)</vt:lpstr>
      <vt:lpstr>رابطه رشد جمعیت و تولید ناخالص داخلی</vt:lpstr>
      <vt:lpstr>PowerPoint Presentation</vt:lpstr>
      <vt:lpstr>PowerPoint Presentation</vt:lpstr>
      <vt:lpstr>رابطه میزان باروری کل و GDP سرانه</vt:lpstr>
      <vt:lpstr>PowerPoint Presentation</vt:lpstr>
      <vt:lpstr>PowerPoint Presentation</vt:lpstr>
      <vt:lpstr>PowerPoint Presentation</vt:lpstr>
      <vt:lpstr>جدول شماره 1: متوسط نرخ رشد سالانه جمعیت بر حسب مناطق و کشور های اصلی-2030- 1913</vt:lpstr>
      <vt:lpstr>جدول شماره 2: نرخ رشد تولید ناخالص داخلی سرانه بر حسب مناطق و کشورهای اصلی- 2030- 1950</vt:lpstr>
      <vt:lpstr>شکل شماره 1: نرخ رشد سالانه جمعیت جهان و تولید ناخالص داخلی سرانه جهان - 2030 - 1950</vt:lpstr>
      <vt:lpstr>PowerPoint Presentation</vt:lpstr>
      <vt:lpstr>شکل شماره 2: رابطه منحنی U معکوس نرخ رشد جمعیت ونرخ رشد تولید ناخالص داخلی سرانه </vt:lpstr>
      <vt:lpstr>PowerPoint Presentation</vt:lpstr>
      <vt:lpstr>رشد جمعیت و رشد اقتصادی پروفسور روبین بارلو- دپارتمان اقتصاد دانشگاه میشیگان</vt:lpstr>
      <vt:lpstr>PowerPoint Presentation</vt:lpstr>
      <vt:lpstr>PowerPoint Presentation</vt:lpstr>
      <vt:lpstr>نمودار فوق تغییرات GDP  و جمعیت جهان از سال 1700 تا سال 2000 را نشان می دهد. با توجه به تغییرات تکنولوژی و بهره وری نیروی کار، رشد GDP چندین برابر رشد جمعیت بوده است.</vt:lpstr>
      <vt:lpstr>PowerPoint Presentation</vt:lpstr>
      <vt:lpstr>تغییرات شاخصهای درآمد ملی(به قیمت ثابت سال 1376) و جمعیت ایران طی دوره 1385- 1338 </vt:lpstr>
      <vt:lpstr>PowerPoint Presentation</vt:lpstr>
      <vt:lpstr>رابطه شاخص توسعه انسانی و تغییرات نرخ باروری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نتيجه گيري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نرخ رشد اقتصادی ژاپن1960 الی2020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WWW.PARNIANPC.COM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moshfegh</dc:creator>
  <cp:lastModifiedBy>Dr Mahmoudi</cp:lastModifiedBy>
  <cp:revision>1079</cp:revision>
  <dcterms:created xsi:type="dcterms:W3CDTF">2010-04-26T10:50:44Z</dcterms:created>
  <dcterms:modified xsi:type="dcterms:W3CDTF">2024-02-26T11:19:44Z</dcterms:modified>
</cp:coreProperties>
</file>