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9" r:id="rId1"/>
  </p:sldMasterIdLst>
  <p:notesMasterIdLst>
    <p:notesMasterId r:id="rId47"/>
  </p:notesMasterIdLst>
  <p:handoutMasterIdLst>
    <p:handoutMasterId r:id="rId48"/>
  </p:handoutMasterIdLst>
  <p:sldIdLst>
    <p:sldId id="261" r:id="rId2"/>
    <p:sldId id="260" r:id="rId3"/>
    <p:sldId id="299" r:id="rId4"/>
    <p:sldId id="300" r:id="rId5"/>
    <p:sldId id="301" r:id="rId6"/>
    <p:sldId id="289" r:id="rId7"/>
    <p:sldId id="290" r:id="rId8"/>
    <p:sldId id="291" r:id="rId9"/>
    <p:sldId id="302" r:id="rId10"/>
    <p:sldId id="308" r:id="rId11"/>
    <p:sldId id="307" r:id="rId12"/>
    <p:sldId id="306" r:id="rId13"/>
    <p:sldId id="305" r:id="rId14"/>
    <p:sldId id="304" r:id="rId15"/>
    <p:sldId id="285" r:id="rId16"/>
    <p:sldId id="286" r:id="rId17"/>
    <p:sldId id="287" r:id="rId18"/>
    <p:sldId id="288" r:id="rId19"/>
    <p:sldId id="270" r:id="rId20"/>
    <p:sldId id="269" r:id="rId21"/>
    <p:sldId id="268" r:id="rId22"/>
    <p:sldId id="272" r:id="rId23"/>
    <p:sldId id="273" r:id="rId24"/>
    <p:sldId id="271" r:id="rId25"/>
    <p:sldId id="263" r:id="rId26"/>
    <p:sldId id="264" r:id="rId27"/>
    <p:sldId id="281" r:id="rId28"/>
    <p:sldId id="312" r:id="rId29"/>
    <p:sldId id="311" r:id="rId30"/>
    <p:sldId id="310" r:id="rId31"/>
    <p:sldId id="292" r:id="rId32"/>
    <p:sldId id="295" r:id="rId33"/>
    <p:sldId id="274" r:id="rId34"/>
    <p:sldId id="275" r:id="rId35"/>
    <p:sldId id="276" r:id="rId36"/>
    <p:sldId id="277" r:id="rId37"/>
    <p:sldId id="278" r:id="rId38"/>
    <p:sldId id="279" r:id="rId39"/>
    <p:sldId id="280" r:id="rId40"/>
    <p:sldId id="282" r:id="rId41"/>
    <p:sldId id="283" r:id="rId42"/>
    <p:sldId id="265" r:id="rId43"/>
    <p:sldId id="293" r:id="rId44"/>
    <p:sldId id="294" r:id="rId45"/>
    <p:sldId id="316"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earuser" initials="d"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76" autoAdjust="0"/>
  </p:normalViewPr>
  <p:slideViewPr>
    <p:cSldViewPr>
      <p:cViewPr varScale="1">
        <p:scale>
          <a:sx n="70" d="100"/>
          <a:sy n="70" d="100"/>
        </p:scale>
        <p:origin x="136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0" d="100"/>
          <a:sy n="70" d="100"/>
        </p:scale>
        <p:origin x="-3294"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5B1D047-6C52-4DAB-97A2-E0586FBF522B}" type="datetimeFigureOut">
              <a:rPr lang="en-US" smtClean="0"/>
              <a:t>2/20/2023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7685758-32ED-4B6F-8A5C-7C5139A88401}" type="slidenum">
              <a:rPr lang="en-US" smtClean="0"/>
              <a:t>‹#›</a:t>
            </a:fld>
            <a:endParaRPr lang="en-US"/>
          </a:p>
        </p:txBody>
      </p:sp>
    </p:spTree>
    <p:extLst>
      <p:ext uri="{BB962C8B-B14F-4D97-AF65-F5344CB8AC3E}">
        <p14:creationId xmlns:p14="http://schemas.microsoft.com/office/powerpoint/2010/main" val="38590766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9704E52-5FF7-40AD-B9EB-D7DD9A389BB0}" type="datetimeFigureOut">
              <a:rPr lang="en-US" smtClean="0"/>
              <a:t>2/20/2023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D952120-19EC-4E2F-930F-26517580AC5F}" type="slidenum">
              <a:rPr lang="en-US" smtClean="0"/>
              <a:t>‹#›</a:t>
            </a:fld>
            <a:endParaRPr lang="en-US"/>
          </a:p>
        </p:txBody>
      </p:sp>
    </p:spTree>
    <p:extLst>
      <p:ext uri="{BB962C8B-B14F-4D97-AF65-F5344CB8AC3E}">
        <p14:creationId xmlns:p14="http://schemas.microsoft.com/office/powerpoint/2010/main" val="30083999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D952120-19EC-4E2F-930F-26517580AC5F}" type="slidenum">
              <a:rPr lang="en-US" smtClean="0"/>
              <a:t>1</a:t>
            </a:fld>
            <a:endParaRPr lang="en-US"/>
          </a:p>
        </p:txBody>
      </p:sp>
    </p:spTree>
    <p:extLst>
      <p:ext uri="{BB962C8B-B14F-4D97-AF65-F5344CB8AC3E}">
        <p14:creationId xmlns:p14="http://schemas.microsoft.com/office/powerpoint/2010/main" val="2427627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8466" y="-8468"/>
            <a:ext cx="9169804"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084800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177654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4769109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694696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539979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658481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517389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634636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bwMode="blackGray">
          <a:xfrm>
            <a:off x="762000" y="1219200"/>
            <a:ext cx="7520940" cy="357984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Picture Placeholder 7"/>
          <p:cNvSpPr>
            <a:spLocks noGrp="1"/>
          </p:cNvSpPr>
          <p:nvPr>
            <p:ph type="pic" sz="quarter" idx="13"/>
          </p:nvPr>
        </p:nvSpPr>
        <p:spPr>
          <a:xfrm>
            <a:off x="6248400" y="2667000"/>
            <a:ext cx="914400" cy="914400"/>
          </a:xfrm>
        </p:spPr>
        <p:txBody>
          <a:bodyPr/>
          <a:lstStyle/>
          <a:p>
            <a:endParaRPr lang="en-US"/>
          </a:p>
        </p:txBody>
      </p:sp>
      <p:sp>
        <p:nvSpPr>
          <p:cNvPr id="10" name="Content Placeholder 9"/>
          <p:cNvSpPr>
            <a:spLocks noGrp="1"/>
          </p:cNvSpPr>
          <p:nvPr>
            <p:ph sz="quarter" idx="14"/>
          </p:nvPr>
        </p:nvSpPr>
        <p:spPr>
          <a:xfrm>
            <a:off x="2895600" y="3962400"/>
            <a:ext cx="9144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624209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bwMode="blackGray">
          <a:xfrm>
            <a:off x="762000" y="1219200"/>
            <a:ext cx="7520940" cy="357984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Picture Placeholder 7"/>
          <p:cNvSpPr>
            <a:spLocks noGrp="1"/>
          </p:cNvSpPr>
          <p:nvPr>
            <p:ph type="pic" sz="quarter" idx="13"/>
          </p:nvPr>
        </p:nvSpPr>
        <p:spPr>
          <a:xfrm>
            <a:off x="6248400" y="2667000"/>
            <a:ext cx="914400" cy="914400"/>
          </a:xfrm>
        </p:spPr>
        <p:txBody>
          <a:bodyPr/>
          <a:lstStyle/>
          <a:p>
            <a:endParaRPr lang="en-US"/>
          </a:p>
        </p:txBody>
      </p:sp>
      <p:sp>
        <p:nvSpPr>
          <p:cNvPr id="10" name="Content Placeholder 9"/>
          <p:cNvSpPr>
            <a:spLocks noGrp="1"/>
          </p:cNvSpPr>
          <p:nvPr>
            <p:ph sz="quarter" idx="14"/>
          </p:nvPr>
        </p:nvSpPr>
        <p:spPr>
          <a:xfrm>
            <a:off x="2895600" y="3962400"/>
            <a:ext cx="9144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5768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768350"/>
            <a:ext cx="77724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981200"/>
            <a:ext cx="3810000" cy="4114800"/>
          </a:xfrm>
        </p:spPr>
        <p:txBody>
          <a:bodyPr/>
          <a:lstStyle/>
          <a:p>
            <a:endParaRPr lang="en-US"/>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65163" y="6367463"/>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03563" y="6367463"/>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32563" y="6367463"/>
            <a:ext cx="1905000" cy="457200"/>
          </a:xfrm>
        </p:spPr>
        <p:txBody>
          <a:bodyPr/>
          <a:lstStyle>
            <a:lvl1pPr>
              <a:defRPr/>
            </a:lvl1pPr>
          </a:lstStyle>
          <a:p>
            <a:fld id="{7DAB6FDA-EC36-4A1D-8331-D91F0900C774}" type="slidenum">
              <a:rPr lang="ar-SA"/>
              <a:pPr/>
              <a:t>‹#›</a:t>
            </a:fld>
            <a:endParaRPr lang="en-US"/>
          </a:p>
        </p:txBody>
      </p:sp>
    </p:spTree>
    <p:extLst>
      <p:ext uri="{BB962C8B-B14F-4D97-AF65-F5344CB8AC3E}">
        <p14:creationId xmlns:p14="http://schemas.microsoft.com/office/powerpoint/2010/main" val="1202894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599853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bwMode="blackGray">
          <a:xfrm>
            <a:off x="762000" y="1219200"/>
            <a:ext cx="7520940" cy="357984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Picture Placeholder 7"/>
          <p:cNvSpPr>
            <a:spLocks noGrp="1"/>
          </p:cNvSpPr>
          <p:nvPr>
            <p:ph type="pic" sz="quarter" idx="13"/>
          </p:nvPr>
        </p:nvSpPr>
        <p:spPr>
          <a:xfrm>
            <a:off x="6248400" y="2667000"/>
            <a:ext cx="914400" cy="914400"/>
          </a:xfrm>
        </p:spPr>
        <p:txBody>
          <a:bodyPr/>
          <a:lstStyle/>
          <a:p>
            <a:endParaRPr lang="en-US"/>
          </a:p>
        </p:txBody>
      </p:sp>
      <p:sp>
        <p:nvSpPr>
          <p:cNvPr id="10" name="Content Placeholder 9"/>
          <p:cNvSpPr>
            <a:spLocks noGrp="1"/>
          </p:cNvSpPr>
          <p:nvPr>
            <p:ph sz="quarter" idx="14"/>
          </p:nvPr>
        </p:nvSpPr>
        <p:spPr>
          <a:xfrm>
            <a:off x="2895600" y="3962400"/>
            <a:ext cx="914400" cy="91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98116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832679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2/20/2023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922328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2/20/2023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574860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2/20/2023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89407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92907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26734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929991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69805"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D8BD707-D9CF-40AE-B4C6-C98DA3205C09}" type="datetimeFigureOut">
              <a:rPr lang="en-US" smtClean="0"/>
              <a:pPr/>
              <a:t>2/20/2023</a:t>
            </a:fld>
            <a:endParaRPr 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324327639"/>
      </p:ext>
    </p:extLst>
  </p:cSld>
  <p:clrMap bg1="lt1" tx1="dk1" bg2="lt2" tx2="dk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 id="2147483801" r:id="rId12"/>
    <p:sldLayoutId id="2147483802" r:id="rId13"/>
    <p:sldLayoutId id="2147483803" r:id="rId14"/>
    <p:sldLayoutId id="2147483804" r:id="rId15"/>
    <p:sldLayoutId id="2147483805" r:id="rId16"/>
    <p:sldLayoutId id="2147483806" r:id="rId17"/>
    <p:sldLayoutId id="2147483807" r:id="rId18"/>
    <p:sldLayoutId id="2147483808" r:id="rId19"/>
    <p:sldLayoutId id="2147483809" r:id="rId20"/>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jpe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3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4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مباحث عملی ایمن سازی </a:t>
            </a:r>
            <a:endParaRPr lang="en-US" dirty="0"/>
          </a:p>
        </p:txBody>
      </p:sp>
      <p:pic>
        <p:nvPicPr>
          <p:cNvPr id="4" name="Picture 5"/>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02206" y="2057400"/>
            <a:ext cx="6834196" cy="3163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3208899"/>
      </p:ext>
    </p:extLst>
  </p:cSld>
  <p:clrMapOvr>
    <a:masterClrMapping/>
  </p:clrMapOvr>
  <p:transition spd="slow">
    <p:pul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2976" y="285728"/>
            <a:ext cx="6643734" cy="868346"/>
          </a:xfrm>
          <a:solidFill>
            <a:schemeClr val="bg2"/>
          </a:solidFill>
        </p:spPr>
        <p:txBody>
          <a:bodyPr>
            <a:normAutofit/>
          </a:bodyPr>
          <a:lstStyle/>
          <a:p>
            <a:r>
              <a:rPr lang="en-US" sz="3600" b="1" dirty="0" smtClean="0">
                <a:solidFill>
                  <a:srgbClr val="0000FF"/>
                </a:solidFill>
                <a:cs typeface="B Titr" pitchFamily="2" charset="-78"/>
              </a:rPr>
              <a:t>Sensitivity to heat</a:t>
            </a:r>
            <a:endParaRPr lang="en-US" sz="3600" b="1" dirty="0">
              <a:solidFill>
                <a:srgbClr val="0000FF"/>
              </a:solidFill>
              <a:cs typeface="B Titr" pitchFamily="2" charset="-78"/>
            </a:endParaRPr>
          </a:p>
        </p:txBody>
      </p:sp>
      <p:graphicFrame>
        <p:nvGraphicFramePr>
          <p:cNvPr id="4" name="Content Placeholder 3"/>
          <p:cNvGraphicFramePr>
            <a:graphicFrameLocks noGrp="1"/>
          </p:cNvGraphicFramePr>
          <p:nvPr>
            <p:ph idx="1"/>
          </p:nvPr>
        </p:nvGraphicFramePr>
        <p:xfrm>
          <a:off x="1000100" y="1600200"/>
          <a:ext cx="6858047" cy="4824653"/>
        </p:xfrm>
        <a:graphic>
          <a:graphicData uri="http://schemas.openxmlformats.org/drawingml/2006/table">
            <a:tbl>
              <a:tblPr firstRow="1" bandRow="1">
                <a:tableStyleId>{5C22544A-7EE6-4342-B048-85BDC9FD1C3A}</a:tableStyleId>
              </a:tblPr>
              <a:tblGrid>
                <a:gridCol w="2643206"/>
                <a:gridCol w="4214841"/>
              </a:tblGrid>
              <a:tr h="496493">
                <a:tc>
                  <a:txBody>
                    <a:bodyPr/>
                    <a:lstStyle/>
                    <a:p>
                      <a:pPr algn="ctr"/>
                      <a:r>
                        <a:rPr lang="en-US" dirty="0" smtClean="0">
                          <a:solidFill>
                            <a:schemeClr val="tx1"/>
                          </a:solidFill>
                        </a:rPr>
                        <a:t>Range</a:t>
                      </a:r>
                      <a:endParaRPr lang="en-US" dirty="0">
                        <a:solidFill>
                          <a:schemeClr val="tx1"/>
                        </a:solidFill>
                      </a:endParaRPr>
                    </a:p>
                  </a:txBody>
                  <a:tcPr>
                    <a:solidFill>
                      <a:schemeClr val="accent3">
                        <a:lumMod val="75000"/>
                      </a:schemeClr>
                    </a:solidFill>
                  </a:tcPr>
                </a:tc>
                <a:tc>
                  <a:txBody>
                    <a:bodyPr/>
                    <a:lstStyle/>
                    <a:p>
                      <a:pPr algn="ctr"/>
                      <a:r>
                        <a:rPr lang="en-US" sz="2400" dirty="0" smtClean="0">
                          <a:solidFill>
                            <a:schemeClr val="tx1"/>
                          </a:solidFill>
                        </a:rPr>
                        <a:t>Vaccines</a:t>
                      </a:r>
                      <a:endParaRPr lang="en-US" sz="2400" dirty="0">
                        <a:solidFill>
                          <a:schemeClr val="tx1"/>
                        </a:solidFill>
                      </a:endParaRPr>
                    </a:p>
                  </a:txBody>
                  <a:tcPr>
                    <a:solidFill>
                      <a:schemeClr val="accent3">
                        <a:lumMod val="75000"/>
                      </a:schemeClr>
                    </a:solidFill>
                  </a:tcPr>
                </a:tc>
              </a:tr>
              <a:tr h="496493">
                <a:tc rowSpan="8">
                  <a:txBody>
                    <a:bodyPr/>
                    <a:lstStyle/>
                    <a:p>
                      <a:pPr algn="ctr"/>
                      <a:r>
                        <a:rPr lang="en-US" sz="2000" b="1" dirty="0" smtClean="0">
                          <a:solidFill>
                            <a:srgbClr val="C00000"/>
                          </a:solidFill>
                        </a:rPr>
                        <a:t>Most </a:t>
                      </a:r>
                      <a:r>
                        <a:rPr lang="en-US" sz="2000" b="1" dirty="0" err="1" smtClean="0">
                          <a:solidFill>
                            <a:srgbClr val="C00000"/>
                          </a:solidFill>
                        </a:rPr>
                        <a:t>sencitive</a:t>
                      </a:r>
                      <a:r>
                        <a:rPr lang="en-US" sz="2000" b="1" dirty="0" smtClean="0">
                          <a:solidFill>
                            <a:srgbClr val="C00000"/>
                          </a:solidFill>
                        </a:rPr>
                        <a:t> to heat</a:t>
                      </a:r>
                    </a:p>
                    <a:p>
                      <a:endParaRPr lang="en-US" dirty="0" smtClean="0"/>
                    </a:p>
                    <a:p>
                      <a:pPr algn="ctr"/>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pPr algn="ctr"/>
                      <a:r>
                        <a:rPr lang="en-US" sz="2000" b="1" dirty="0" smtClean="0"/>
                        <a:t>Least</a:t>
                      </a:r>
                      <a:r>
                        <a:rPr lang="en-US" sz="2000" b="1" baseline="0" dirty="0" smtClean="0"/>
                        <a:t> </a:t>
                      </a:r>
                      <a:r>
                        <a:rPr lang="en-US" sz="2000" b="1" baseline="0" dirty="0" err="1" smtClean="0"/>
                        <a:t>sencitive</a:t>
                      </a:r>
                      <a:r>
                        <a:rPr lang="en-US" sz="2000" b="1" baseline="0" dirty="0" smtClean="0"/>
                        <a:t> to heat</a:t>
                      </a:r>
                      <a:endParaRPr lang="en-US" sz="2000" b="1" dirty="0"/>
                    </a:p>
                  </a:txBody>
                  <a:tcPr/>
                </a:tc>
                <a:tc>
                  <a:txBody>
                    <a:bodyPr/>
                    <a:lstStyle/>
                    <a:p>
                      <a:pPr algn="ctr"/>
                      <a:r>
                        <a:rPr lang="en-US" sz="2400" b="1" dirty="0" smtClean="0">
                          <a:solidFill>
                            <a:srgbClr val="0000FF"/>
                          </a:solidFill>
                        </a:rPr>
                        <a:t>OPV</a:t>
                      </a:r>
                      <a:endParaRPr lang="en-US" sz="2400" b="1" dirty="0">
                        <a:solidFill>
                          <a:srgbClr val="0000FF"/>
                        </a:solidFill>
                      </a:endParaRPr>
                    </a:p>
                  </a:txBody>
                  <a:tcPr/>
                </a:tc>
              </a:tr>
              <a:tr h="496493">
                <a:tc vMerge="1">
                  <a:txBody>
                    <a:bodyPr/>
                    <a:lstStyle/>
                    <a:p>
                      <a:endParaRPr lang="en-US" dirty="0"/>
                    </a:p>
                  </a:txBody>
                  <a:tcPr/>
                </a:tc>
                <a:tc>
                  <a:txBody>
                    <a:bodyPr/>
                    <a:lstStyle/>
                    <a:p>
                      <a:pPr algn="ctr"/>
                      <a:r>
                        <a:rPr lang="en-US" sz="2400" b="1" dirty="0" smtClean="0">
                          <a:solidFill>
                            <a:srgbClr val="0000FF"/>
                          </a:solidFill>
                        </a:rPr>
                        <a:t>Measles</a:t>
                      </a:r>
                      <a:endParaRPr lang="en-US" sz="2400" b="1" dirty="0">
                        <a:solidFill>
                          <a:srgbClr val="0000FF"/>
                        </a:solidFill>
                      </a:endParaRPr>
                    </a:p>
                  </a:txBody>
                  <a:tcPr/>
                </a:tc>
              </a:tr>
              <a:tr h="496493">
                <a:tc vMerge="1">
                  <a:txBody>
                    <a:bodyPr/>
                    <a:lstStyle/>
                    <a:p>
                      <a:endParaRPr lang="en-US" dirty="0"/>
                    </a:p>
                  </a:txBody>
                  <a:tcPr/>
                </a:tc>
                <a:tc>
                  <a:txBody>
                    <a:bodyPr/>
                    <a:lstStyle/>
                    <a:p>
                      <a:pPr algn="ctr"/>
                      <a:r>
                        <a:rPr lang="en-US" sz="2400" b="1" dirty="0" smtClean="0">
                          <a:solidFill>
                            <a:srgbClr val="0000FF"/>
                          </a:solidFill>
                        </a:rPr>
                        <a:t>MR /MMR</a:t>
                      </a:r>
                      <a:endParaRPr lang="en-US" sz="2400" b="1" dirty="0">
                        <a:solidFill>
                          <a:srgbClr val="0000FF"/>
                        </a:solidFill>
                      </a:endParaRPr>
                    </a:p>
                  </a:txBody>
                  <a:tcPr/>
                </a:tc>
              </a:tr>
              <a:tr h="496493">
                <a:tc vMerge="1">
                  <a:txBody>
                    <a:bodyPr/>
                    <a:lstStyle/>
                    <a:p>
                      <a:endParaRPr lang="en-US" dirty="0"/>
                    </a:p>
                  </a:txBody>
                  <a:tcPr/>
                </a:tc>
                <a:tc>
                  <a:txBody>
                    <a:bodyPr/>
                    <a:lstStyle/>
                    <a:p>
                      <a:pPr algn="ctr"/>
                      <a:r>
                        <a:rPr lang="en-US" sz="2400" b="1" dirty="0" smtClean="0">
                          <a:solidFill>
                            <a:srgbClr val="0000FF"/>
                          </a:solidFill>
                        </a:rPr>
                        <a:t>DTP / yellow fever</a:t>
                      </a:r>
                      <a:endParaRPr lang="en-US" sz="2400" b="1" dirty="0">
                        <a:solidFill>
                          <a:srgbClr val="0000FF"/>
                        </a:solidFill>
                      </a:endParaRPr>
                    </a:p>
                  </a:txBody>
                  <a:tcPr/>
                </a:tc>
              </a:tr>
              <a:tr h="496493">
                <a:tc vMerge="1">
                  <a:txBody>
                    <a:bodyPr/>
                    <a:lstStyle/>
                    <a:p>
                      <a:endParaRPr lang="en-US" dirty="0"/>
                    </a:p>
                  </a:txBody>
                  <a:tcPr/>
                </a:tc>
                <a:tc>
                  <a:txBody>
                    <a:bodyPr/>
                    <a:lstStyle/>
                    <a:p>
                      <a:pPr algn="ctr"/>
                      <a:r>
                        <a:rPr lang="en-US" sz="2400" b="1" dirty="0" smtClean="0">
                          <a:solidFill>
                            <a:srgbClr val="0000FF"/>
                          </a:solidFill>
                        </a:rPr>
                        <a:t>BCG </a:t>
                      </a:r>
                      <a:r>
                        <a:rPr lang="en-US" sz="1800" b="1" dirty="0" smtClean="0">
                          <a:solidFill>
                            <a:srgbClr val="0000FF"/>
                          </a:solidFill>
                        </a:rPr>
                        <a:t>(lyophilized)</a:t>
                      </a:r>
                      <a:endParaRPr lang="en-US" sz="1800" b="1" dirty="0">
                        <a:solidFill>
                          <a:srgbClr val="0000FF"/>
                        </a:solidFill>
                      </a:endParaRPr>
                    </a:p>
                  </a:txBody>
                  <a:tcPr/>
                </a:tc>
              </a:tr>
              <a:tr h="496493">
                <a:tc vMerge="1">
                  <a:txBody>
                    <a:bodyPr/>
                    <a:lstStyle/>
                    <a:p>
                      <a:endParaRPr lang="en-US" dirty="0"/>
                    </a:p>
                  </a:txBody>
                  <a:tcPr/>
                </a:tc>
                <a:tc>
                  <a:txBody>
                    <a:bodyPr/>
                    <a:lstStyle/>
                    <a:p>
                      <a:pPr algn="ctr"/>
                      <a:r>
                        <a:rPr lang="en-US" sz="2400" b="1" dirty="0" smtClean="0">
                          <a:solidFill>
                            <a:srgbClr val="0000FF"/>
                          </a:solidFill>
                        </a:rPr>
                        <a:t> </a:t>
                      </a:r>
                      <a:r>
                        <a:rPr lang="en-US" sz="2400" b="1" dirty="0" err="1" smtClean="0">
                          <a:solidFill>
                            <a:srgbClr val="0000FF"/>
                          </a:solidFill>
                        </a:rPr>
                        <a:t>Hib</a:t>
                      </a:r>
                      <a:r>
                        <a:rPr lang="en-US" sz="2400" b="1" dirty="0" smtClean="0">
                          <a:solidFill>
                            <a:srgbClr val="0000FF"/>
                          </a:solidFill>
                        </a:rPr>
                        <a:t>/DT</a:t>
                      </a:r>
                      <a:endParaRPr lang="en-US" sz="2400" b="1" dirty="0">
                        <a:solidFill>
                          <a:srgbClr val="0000FF"/>
                        </a:solidFill>
                      </a:endParaRPr>
                    </a:p>
                  </a:txBody>
                  <a:tcPr/>
                </a:tc>
              </a:tr>
              <a:tr h="496493">
                <a:tc vMerge="1">
                  <a:txBody>
                    <a:bodyPr/>
                    <a:lstStyle/>
                    <a:p>
                      <a:endParaRPr lang="en-US"/>
                    </a:p>
                  </a:txBody>
                  <a:tcPr/>
                </a:tc>
                <a:tc>
                  <a:txBody>
                    <a:bodyPr/>
                    <a:lstStyle/>
                    <a:p>
                      <a:pPr algn="ctr"/>
                      <a:r>
                        <a:rPr lang="en-US" sz="2400" b="1" dirty="0" smtClean="0">
                          <a:solidFill>
                            <a:srgbClr val="0000FF"/>
                          </a:solidFill>
                        </a:rPr>
                        <a:t>Td / TT</a:t>
                      </a:r>
                      <a:endParaRPr lang="en-US" sz="2400" b="1" dirty="0">
                        <a:solidFill>
                          <a:srgbClr val="0000FF"/>
                        </a:solidFill>
                      </a:endParaRPr>
                    </a:p>
                  </a:txBody>
                  <a:tcPr/>
                </a:tc>
              </a:tr>
              <a:tr h="496493">
                <a:tc vMerge="1">
                  <a:txBody>
                    <a:bodyPr/>
                    <a:lstStyle/>
                    <a:p>
                      <a:endParaRPr lang="en-US" dirty="0"/>
                    </a:p>
                  </a:txBody>
                  <a:tcPr/>
                </a:tc>
                <a:tc>
                  <a:txBody>
                    <a:bodyPr/>
                    <a:lstStyle/>
                    <a:p>
                      <a:pPr algn="ctr"/>
                      <a:r>
                        <a:rPr lang="en-US" sz="2400" b="1" dirty="0" smtClean="0">
                          <a:solidFill>
                            <a:srgbClr val="0000FF"/>
                          </a:solidFill>
                        </a:rPr>
                        <a:t>Hepatitis</a:t>
                      </a:r>
                      <a:r>
                        <a:rPr lang="en-US" sz="2400" b="1" baseline="0" dirty="0" smtClean="0">
                          <a:solidFill>
                            <a:srgbClr val="0000FF"/>
                          </a:solidFill>
                        </a:rPr>
                        <a:t> B</a:t>
                      </a:r>
                      <a:endParaRPr lang="en-US" sz="2400" b="1" dirty="0">
                        <a:solidFill>
                          <a:srgbClr val="0000FF"/>
                        </a:solidFill>
                      </a:endParaRPr>
                    </a:p>
                  </a:txBody>
                  <a:tcPr/>
                </a:tc>
              </a:tr>
            </a:tbl>
          </a:graphicData>
        </a:graphic>
      </p:graphicFrame>
      <p:sp>
        <p:nvSpPr>
          <p:cNvPr id="5" name="Down Arrow 4"/>
          <p:cNvSpPr/>
          <p:nvPr/>
        </p:nvSpPr>
        <p:spPr>
          <a:xfrm>
            <a:off x="2285984" y="2643182"/>
            <a:ext cx="484632" cy="257176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479393"/>
      </p:ext>
    </p:extLst>
  </p:cSld>
  <p:clrMapOvr>
    <a:masterClrMapping/>
  </p:clrMapOvr>
  <p:transition>
    <p:zoom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76200"/>
            <a:ext cx="9144000" cy="6781800"/>
          </a:xfrm>
          <a:solidFill>
            <a:schemeClr val="bg2"/>
          </a:solidFill>
        </p:spPr>
        <p:txBody>
          <a:bodyPr>
            <a:normAutofit lnSpcReduction="10000"/>
          </a:bodyPr>
          <a:lstStyle/>
          <a:p>
            <a:pPr algn="r" rtl="1"/>
            <a:r>
              <a:rPr lang="ar-SA" dirty="0" smtClean="0"/>
              <a:t>  </a:t>
            </a:r>
            <a:r>
              <a:rPr lang="ar-SA" dirty="0" smtClean="0">
                <a:solidFill>
                  <a:srgbClr val="0000FF"/>
                </a:solidFill>
              </a:rPr>
              <a:t> </a:t>
            </a:r>
            <a:r>
              <a:rPr lang="ar-SA" b="1" dirty="0" smtClean="0">
                <a:solidFill>
                  <a:srgbClr val="0000FF"/>
                </a:solidFill>
                <a:cs typeface="B Titr" pitchFamily="2" charset="-78"/>
              </a:rPr>
              <a:t>مراحل نحوه تنظيم درجه حرارت يخچالهاي نگهداري واكسن </a:t>
            </a:r>
            <a:endParaRPr lang="en-US" b="1" dirty="0" smtClean="0">
              <a:solidFill>
                <a:srgbClr val="0000FF"/>
              </a:solidFill>
              <a:cs typeface="B Titr" pitchFamily="2" charset="-78"/>
            </a:endParaRPr>
          </a:p>
          <a:p>
            <a:pPr algn="r" rtl="1"/>
            <a:endParaRPr lang="en-US" b="1" dirty="0" smtClean="0">
              <a:solidFill>
                <a:srgbClr val="C00000"/>
              </a:solidFill>
              <a:cs typeface="B Titr" pitchFamily="2" charset="-78"/>
            </a:endParaRPr>
          </a:p>
          <a:p>
            <a:pPr algn="r" rtl="1"/>
            <a:r>
              <a:rPr lang="ar-SA" b="1" dirty="0" smtClean="0">
                <a:solidFill>
                  <a:schemeClr val="accent2">
                    <a:lumMod val="50000"/>
                  </a:schemeClr>
                </a:solidFill>
              </a:rPr>
              <a:t>1. اگر درجه حرارت كمتر از 2 درجه سانتيگراد بالاي صفر </a:t>
            </a:r>
            <a:r>
              <a:rPr lang="ar-SA" sz="3300" b="1" dirty="0" smtClean="0">
                <a:solidFill>
                  <a:schemeClr val="accent2">
                    <a:lumMod val="50000"/>
                  </a:schemeClr>
                </a:solidFill>
              </a:rPr>
              <a:t>بود: </a:t>
            </a:r>
            <a:endParaRPr lang="en-US" sz="3300" b="1" dirty="0" smtClean="0">
              <a:solidFill>
                <a:schemeClr val="accent2">
                  <a:lumMod val="50000"/>
                </a:schemeClr>
              </a:solidFill>
            </a:endParaRPr>
          </a:p>
          <a:p>
            <a:pPr algn="r" rtl="1">
              <a:buFont typeface="Wingdings" pitchFamily="2" charset="2"/>
              <a:buChar char="ü"/>
            </a:pPr>
            <a:r>
              <a:rPr lang="ar-SA" dirty="0" smtClean="0"/>
              <a:t>-   </a:t>
            </a:r>
            <a:r>
              <a:rPr lang="ar-SA" b="1" dirty="0" smtClean="0">
                <a:solidFill>
                  <a:srgbClr val="0000FF"/>
                </a:solidFill>
              </a:rPr>
              <a:t> ترموستات را روي درجه كمتر قرار دهيد تا يخچال گرمتر شود.</a:t>
            </a:r>
            <a:endParaRPr lang="en-US" b="1" dirty="0" smtClean="0">
              <a:solidFill>
                <a:srgbClr val="0000FF"/>
              </a:solidFill>
            </a:endParaRPr>
          </a:p>
          <a:p>
            <a:pPr algn="r" rtl="1">
              <a:buFont typeface="Wingdings" pitchFamily="2" charset="2"/>
              <a:buChar char="ü"/>
            </a:pPr>
            <a:r>
              <a:rPr lang="ar-SA" b="1" dirty="0" smtClean="0">
                <a:solidFill>
                  <a:srgbClr val="0000FF"/>
                </a:solidFill>
              </a:rPr>
              <a:t>-    بسته بودن درب فريزر را كنترل كنيد، نوار درب آن ممكن است خراب شده باشد.</a:t>
            </a:r>
            <a:endParaRPr lang="en-US" b="1" dirty="0" smtClean="0">
              <a:solidFill>
                <a:srgbClr val="0000FF"/>
              </a:solidFill>
            </a:endParaRPr>
          </a:p>
          <a:p>
            <a:pPr algn="r" rtl="1">
              <a:buFont typeface="Wingdings" pitchFamily="2" charset="2"/>
              <a:buChar char="ü"/>
            </a:pPr>
            <a:r>
              <a:rPr lang="ar-SA" b="1" dirty="0" smtClean="0">
                <a:solidFill>
                  <a:srgbClr val="0000FF"/>
                </a:solidFill>
              </a:rPr>
              <a:t>-    واكسنهاي حساس به سرما </a:t>
            </a:r>
            <a:r>
              <a:rPr lang="en-US" b="1" dirty="0" smtClean="0">
                <a:solidFill>
                  <a:srgbClr val="0000FF"/>
                </a:solidFill>
              </a:rPr>
              <a:t>(</a:t>
            </a:r>
            <a:r>
              <a:rPr lang="en-US" b="1" dirty="0" err="1" smtClean="0">
                <a:solidFill>
                  <a:srgbClr val="0000FF"/>
                </a:solidFill>
              </a:rPr>
              <a:t>Hib</a:t>
            </a:r>
            <a:r>
              <a:rPr lang="en-US" b="1" dirty="0" smtClean="0">
                <a:solidFill>
                  <a:srgbClr val="0000FF"/>
                </a:solidFill>
              </a:rPr>
              <a:t>, </a:t>
            </a:r>
            <a:r>
              <a:rPr lang="en-US" b="1" dirty="0" err="1" smtClean="0">
                <a:solidFill>
                  <a:srgbClr val="0000FF"/>
                </a:solidFill>
              </a:rPr>
              <a:t>HepB</a:t>
            </a:r>
            <a:r>
              <a:rPr lang="en-US" b="1" dirty="0" smtClean="0">
                <a:solidFill>
                  <a:srgbClr val="0000FF"/>
                </a:solidFill>
              </a:rPr>
              <a:t>, Td, DT, DTP)</a:t>
            </a:r>
            <a:r>
              <a:rPr lang="ar-SA" b="1" dirty="0" smtClean="0">
                <a:solidFill>
                  <a:srgbClr val="0000FF"/>
                </a:solidFill>
              </a:rPr>
              <a:t> را كنترل كنيد، به‌وسيله استفاده از </a:t>
            </a:r>
            <a:r>
              <a:rPr lang="en-US" b="1" dirty="0" smtClean="0">
                <a:solidFill>
                  <a:srgbClr val="0000FF"/>
                </a:solidFill>
              </a:rPr>
              <a:t>Shake test</a:t>
            </a:r>
            <a:r>
              <a:rPr lang="ar-SA" b="1" dirty="0" smtClean="0">
                <a:solidFill>
                  <a:srgbClr val="0000FF"/>
                </a:solidFill>
              </a:rPr>
              <a:t> ببينيد آيا واكسنها از سرما صدمه ديده‌اند يا خير. </a:t>
            </a:r>
            <a:endParaRPr lang="en-US" b="1" dirty="0" smtClean="0">
              <a:solidFill>
                <a:srgbClr val="0000FF"/>
              </a:solidFill>
            </a:endParaRPr>
          </a:p>
          <a:p>
            <a:pPr algn="r" rtl="1"/>
            <a:r>
              <a:rPr lang="ar-SA" dirty="0" smtClean="0">
                <a:solidFill>
                  <a:srgbClr val="0000FF"/>
                </a:solidFill>
              </a:rPr>
              <a:t> </a:t>
            </a:r>
            <a:endParaRPr lang="en-US" dirty="0" smtClean="0">
              <a:solidFill>
                <a:srgbClr val="0000FF"/>
              </a:solidFill>
            </a:endParaRPr>
          </a:p>
          <a:p>
            <a:pPr algn="r" rtl="1"/>
            <a:r>
              <a:rPr lang="ar-SA" dirty="0" smtClean="0"/>
              <a:t> </a:t>
            </a:r>
            <a:endParaRPr lang="en-US" dirty="0" smtClean="0"/>
          </a:p>
          <a:p>
            <a:pPr algn="r" rtl="1"/>
            <a:r>
              <a:rPr lang="ar-SA" b="1" dirty="0" smtClean="0">
                <a:solidFill>
                  <a:schemeClr val="accent2">
                    <a:lumMod val="50000"/>
                  </a:schemeClr>
                </a:solidFill>
              </a:rPr>
              <a:t>2. اگر درجه حرارت بالاتر از 8 درجه سانتي‌گراد بالاي صفر بود: </a:t>
            </a:r>
            <a:endParaRPr lang="en-US" b="1" dirty="0" smtClean="0">
              <a:solidFill>
                <a:schemeClr val="accent2">
                  <a:lumMod val="50000"/>
                </a:schemeClr>
              </a:solidFill>
            </a:endParaRPr>
          </a:p>
          <a:p>
            <a:pPr algn="r" rtl="1">
              <a:buFont typeface="Wingdings" pitchFamily="2" charset="2"/>
              <a:buChar char="ü"/>
            </a:pPr>
            <a:r>
              <a:rPr lang="ar-SA" dirty="0" smtClean="0"/>
              <a:t>-   </a:t>
            </a:r>
            <a:r>
              <a:rPr lang="ar-SA" b="1" dirty="0" smtClean="0">
                <a:solidFill>
                  <a:srgbClr val="0000FF"/>
                </a:solidFill>
              </a:rPr>
              <a:t> مطمئن شويد كه يخچال در حال كار كردن است. اگر نه، كنترل كنيد كه آيا نفت، گاز و يا برق براي كار كردن يخچال وجود دارد يا خير.</a:t>
            </a:r>
            <a:endParaRPr lang="en-US" b="1" dirty="0" smtClean="0">
              <a:solidFill>
                <a:srgbClr val="0000FF"/>
              </a:solidFill>
            </a:endParaRPr>
          </a:p>
          <a:p>
            <a:pPr algn="r" rtl="1">
              <a:buFont typeface="Wingdings" pitchFamily="2" charset="2"/>
              <a:buChar char="ü"/>
            </a:pPr>
            <a:r>
              <a:rPr lang="ar-SA" b="1" dirty="0" smtClean="0">
                <a:solidFill>
                  <a:srgbClr val="0000FF"/>
                </a:solidFill>
              </a:rPr>
              <a:t>-    كنترل كنيد كه درب يخچال و فريزر بطور مناسب بسته باشد. ممكن است نوار درب آن خراب شده باشد.</a:t>
            </a:r>
            <a:endParaRPr lang="en-US" b="1" dirty="0" smtClean="0">
              <a:solidFill>
                <a:srgbClr val="0000FF"/>
              </a:solidFill>
            </a:endParaRPr>
          </a:p>
          <a:p>
            <a:pPr algn="r" rtl="1">
              <a:buFont typeface="Wingdings" pitchFamily="2" charset="2"/>
              <a:buChar char="ü"/>
            </a:pPr>
            <a:r>
              <a:rPr lang="ar-SA" b="1" dirty="0" smtClean="0">
                <a:solidFill>
                  <a:srgbClr val="0000FF"/>
                </a:solidFill>
              </a:rPr>
              <a:t>-    ممكن است برفك زدن قسمت فريزر مانع انتقال سرما به قسمت‌هاي ديگر يخچال شود. در اين صورت آن را برفك‌زدايي كنيد.</a:t>
            </a:r>
            <a:endParaRPr lang="en-US" b="1" dirty="0" smtClean="0">
              <a:solidFill>
                <a:srgbClr val="0000FF"/>
              </a:solidFill>
            </a:endParaRPr>
          </a:p>
          <a:p>
            <a:pPr algn="r" rtl="1">
              <a:buFont typeface="Wingdings" pitchFamily="2" charset="2"/>
              <a:buChar char="ü"/>
            </a:pPr>
            <a:r>
              <a:rPr lang="ar-SA" b="1" dirty="0" smtClean="0">
                <a:solidFill>
                  <a:srgbClr val="0000FF"/>
                </a:solidFill>
              </a:rPr>
              <a:t>-    درجه ترموستات را بالا ببريد تا يخچال سردتر شود.</a:t>
            </a:r>
            <a:endParaRPr lang="en-US" b="1" dirty="0" smtClean="0">
              <a:solidFill>
                <a:srgbClr val="0000FF"/>
              </a:solidFill>
            </a:endParaRPr>
          </a:p>
          <a:p>
            <a:pPr algn="r" rtl="1">
              <a:buFont typeface="Wingdings" pitchFamily="2" charset="2"/>
              <a:buChar char="ü"/>
            </a:pPr>
            <a:r>
              <a:rPr lang="ar-SA" b="1" dirty="0" smtClean="0">
                <a:solidFill>
                  <a:srgbClr val="0000FF"/>
                </a:solidFill>
              </a:rPr>
              <a:t>-    اگر نمي‌توانيد درجه حرارت را بين 2 تا 8 درجه سانتيگراد بالاي صفر نگهداريد، واكسنها را به محل مناسب ديگري انتقال دهيد تا يخچال تعمير شود.</a:t>
            </a:r>
            <a:endParaRPr lang="en-US" b="1" dirty="0" smtClean="0">
              <a:solidFill>
                <a:srgbClr val="0000FF"/>
              </a:solidFill>
            </a:endParaRPr>
          </a:p>
          <a:p>
            <a:pPr algn="r" rtl="1"/>
            <a:endParaRPr lang="en-US" dirty="0"/>
          </a:p>
        </p:txBody>
      </p:sp>
    </p:spTree>
    <p:extLst>
      <p:ext uri="{BB962C8B-B14F-4D97-AF65-F5344CB8AC3E}">
        <p14:creationId xmlns:p14="http://schemas.microsoft.com/office/powerpoint/2010/main" val="3394251138"/>
      </p:ext>
    </p:extLst>
  </p:cSld>
  <p:clrMapOvr>
    <a:masterClrMapping/>
  </p:clrMapOvr>
  <p:transition>
    <p:pull dir="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0"/>
            <a:ext cx="9144000" cy="6858000"/>
          </a:xfrm>
          <a:solidFill>
            <a:schemeClr val="bg2"/>
          </a:solidFill>
        </p:spPr>
        <p:txBody>
          <a:bodyPr>
            <a:normAutofit/>
          </a:bodyPr>
          <a:lstStyle/>
          <a:p>
            <a:pPr algn="r" rtl="1"/>
            <a:r>
              <a:rPr lang="ar-SA" sz="2600" b="1" dirty="0" smtClean="0">
                <a:solidFill>
                  <a:srgbClr val="0000FF"/>
                </a:solidFill>
                <a:cs typeface="B Titr" pitchFamily="2" charset="-78"/>
              </a:rPr>
              <a:t>استراتژي واكسنهاي چند دوزي:</a:t>
            </a:r>
            <a:endParaRPr lang="fa-IR" sz="2600" b="1" dirty="0" smtClean="0">
              <a:solidFill>
                <a:srgbClr val="0000FF"/>
              </a:solidFill>
              <a:cs typeface="B Titr" pitchFamily="2" charset="-78"/>
            </a:endParaRPr>
          </a:p>
          <a:p>
            <a:pPr algn="r" rtl="1"/>
            <a:endParaRPr lang="en-US" sz="2600" b="1" dirty="0" smtClean="0">
              <a:solidFill>
                <a:srgbClr val="0000FF"/>
              </a:solidFill>
              <a:cs typeface="B Titr" pitchFamily="2" charset="-78"/>
            </a:endParaRPr>
          </a:p>
          <a:p>
            <a:pPr algn="r" rtl="1"/>
            <a:r>
              <a:rPr lang="ar-SA" dirty="0" smtClean="0">
                <a:solidFill>
                  <a:schemeClr val="accent2">
                    <a:lumMod val="50000"/>
                  </a:schemeClr>
                </a:solidFill>
                <a:cs typeface="B Yagut" pitchFamily="2" charset="-78"/>
              </a:rPr>
              <a:t>ويالهاي واكسنهاي چند دوزي </a:t>
            </a:r>
            <a:r>
              <a:rPr lang="en-US" dirty="0" smtClean="0">
                <a:solidFill>
                  <a:schemeClr val="accent2">
                    <a:lumMod val="50000"/>
                  </a:schemeClr>
                </a:solidFill>
                <a:cs typeface="B Yagut" pitchFamily="2" charset="-78"/>
              </a:rPr>
              <a:t>TT, Td, DPT, OPV , </a:t>
            </a:r>
            <a:r>
              <a:rPr lang="en-US" dirty="0" err="1" smtClean="0">
                <a:solidFill>
                  <a:schemeClr val="accent2">
                    <a:lumMod val="50000"/>
                  </a:schemeClr>
                </a:solidFill>
                <a:cs typeface="B Yagut" pitchFamily="2" charset="-78"/>
              </a:rPr>
              <a:t>Hep</a:t>
            </a:r>
            <a:r>
              <a:rPr lang="en-US" dirty="0" smtClean="0">
                <a:solidFill>
                  <a:schemeClr val="accent2">
                    <a:lumMod val="50000"/>
                  </a:schemeClr>
                </a:solidFill>
                <a:cs typeface="B Yagut" pitchFamily="2" charset="-78"/>
              </a:rPr>
              <a:t> B </a:t>
            </a:r>
            <a:r>
              <a:rPr lang="en-US" dirty="0" err="1" smtClean="0">
                <a:solidFill>
                  <a:schemeClr val="accent2">
                    <a:lumMod val="50000"/>
                  </a:schemeClr>
                </a:solidFill>
                <a:cs typeface="B Yagut" pitchFamily="2" charset="-78"/>
              </a:rPr>
              <a:t>Hib</a:t>
            </a:r>
            <a:r>
              <a:rPr lang="en-US" dirty="0" smtClean="0">
                <a:solidFill>
                  <a:schemeClr val="accent2">
                    <a:lumMod val="50000"/>
                  </a:schemeClr>
                </a:solidFill>
                <a:cs typeface="B Yagut" pitchFamily="2" charset="-78"/>
              </a:rPr>
              <a:t>, DTP-</a:t>
            </a:r>
            <a:r>
              <a:rPr lang="ar-SA" dirty="0" smtClean="0">
                <a:solidFill>
                  <a:schemeClr val="accent2">
                    <a:lumMod val="50000"/>
                  </a:schemeClr>
                </a:solidFill>
                <a:cs typeface="B Yagut" pitchFamily="2" charset="-78"/>
              </a:rPr>
              <a:t> و </a:t>
            </a:r>
            <a:r>
              <a:rPr lang="en-US" dirty="0" err="1" smtClean="0">
                <a:solidFill>
                  <a:schemeClr val="accent2">
                    <a:lumMod val="50000"/>
                  </a:schemeClr>
                </a:solidFill>
                <a:cs typeface="B Yagut" pitchFamily="2" charset="-78"/>
              </a:rPr>
              <a:t>Hep</a:t>
            </a:r>
            <a:r>
              <a:rPr lang="en-US" dirty="0" smtClean="0">
                <a:solidFill>
                  <a:schemeClr val="accent2">
                    <a:lumMod val="50000"/>
                  </a:schemeClr>
                </a:solidFill>
                <a:cs typeface="B Yagut" pitchFamily="2" charset="-78"/>
              </a:rPr>
              <a:t> B</a:t>
            </a:r>
            <a:r>
              <a:rPr lang="ar-SA" dirty="0" smtClean="0">
                <a:solidFill>
                  <a:schemeClr val="accent2">
                    <a:lumMod val="50000"/>
                  </a:schemeClr>
                </a:solidFill>
                <a:cs typeface="B Yagut" pitchFamily="2" charset="-78"/>
              </a:rPr>
              <a:t> كه يك دوز يا بيشتر از آن در طي يك نوبت واكسيناسيون مصرف شده است مي‌تواند در طي چهارهفته مورد استفاده قرار گيرد در صورتيكه همه شرايط زير را دارا  باشد: </a:t>
            </a:r>
            <a:endParaRPr lang="en-US" dirty="0" smtClean="0">
              <a:solidFill>
                <a:schemeClr val="accent2">
                  <a:lumMod val="50000"/>
                </a:schemeClr>
              </a:solidFill>
              <a:cs typeface="B Yagut" pitchFamily="2" charset="-78"/>
            </a:endParaRPr>
          </a:p>
          <a:p>
            <a:pPr algn="r" rtl="1">
              <a:buFont typeface="Wingdings" pitchFamily="2" charset="2"/>
              <a:buChar char="v"/>
            </a:pPr>
            <a:r>
              <a:rPr lang="ar-SA" dirty="0" smtClean="0">
                <a:solidFill>
                  <a:schemeClr val="accent2">
                    <a:lumMod val="50000"/>
                  </a:schemeClr>
                </a:solidFill>
                <a:cs typeface="B Yagut" pitchFamily="2" charset="-78"/>
              </a:rPr>
              <a:t>-    تاريخ انقضاء آن نگذشته باشد.</a:t>
            </a:r>
            <a:endParaRPr lang="en-US" dirty="0" smtClean="0">
              <a:solidFill>
                <a:schemeClr val="accent2">
                  <a:lumMod val="50000"/>
                </a:schemeClr>
              </a:solidFill>
              <a:cs typeface="B Yagut" pitchFamily="2" charset="-78"/>
            </a:endParaRPr>
          </a:p>
          <a:p>
            <a:pPr algn="r" rtl="1">
              <a:buFont typeface="Wingdings" pitchFamily="2" charset="2"/>
              <a:buChar char="v"/>
            </a:pPr>
            <a:r>
              <a:rPr lang="ar-SA" dirty="0" smtClean="0">
                <a:solidFill>
                  <a:schemeClr val="accent2">
                    <a:lumMod val="50000"/>
                  </a:schemeClr>
                </a:solidFill>
                <a:cs typeface="B Yagut" pitchFamily="2" charset="-78"/>
              </a:rPr>
              <a:t>-    واكسنها در تمام اوقات در شرايط مناسب زنجيره سرما نگهداري شده باشند.</a:t>
            </a:r>
            <a:endParaRPr lang="en-US" dirty="0" smtClean="0">
              <a:solidFill>
                <a:schemeClr val="accent2">
                  <a:lumMod val="50000"/>
                </a:schemeClr>
              </a:solidFill>
              <a:cs typeface="B Yagut" pitchFamily="2" charset="-78"/>
            </a:endParaRPr>
          </a:p>
          <a:p>
            <a:pPr algn="r" rtl="1">
              <a:buFont typeface="Wingdings" pitchFamily="2" charset="2"/>
              <a:buChar char="v"/>
            </a:pPr>
            <a:r>
              <a:rPr lang="ar-SA" dirty="0" smtClean="0">
                <a:solidFill>
                  <a:schemeClr val="accent2">
                    <a:lumMod val="50000"/>
                  </a:schemeClr>
                </a:solidFill>
                <a:cs typeface="B Yagut" pitchFamily="2" charset="-78"/>
              </a:rPr>
              <a:t>-    ويال واكسن در آب غوطه‌ور نشده باشد</a:t>
            </a:r>
            <a:r>
              <a:rPr lang="fa-IR" dirty="0" smtClean="0">
                <a:solidFill>
                  <a:schemeClr val="accent2">
                    <a:lumMod val="50000"/>
                  </a:schemeClr>
                </a:solidFill>
                <a:cs typeface="B Yagut" pitchFamily="2" charset="-78"/>
              </a:rPr>
              <a:t> ويا نشكسته باشدو يا تغيير رنگ ظاهري نداده باشد.</a:t>
            </a:r>
            <a:endParaRPr lang="en-US" dirty="0" smtClean="0">
              <a:solidFill>
                <a:schemeClr val="accent2">
                  <a:lumMod val="50000"/>
                </a:schemeClr>
              </a:solidFill>
              <a:cs typeface="B Yagut" pitchFamily="2" charset="-78"/>
            </a:endParaRPr>
          </a:p>
          <a:p>
            <a:pPr algn="r" rtl="1">
              <a:buFont typeface="Wingdings" pitchFamily="2" charset="2"/>
              <a:buChar char="v"/>
            </a:pPr>
            <a:r>
              <a:rPr lang="ar-SA" dirty="0" smtClean="0">
                <a:solidFill>
                  <a:schemeClr val="accent2">
                    <a:lumMod val="50000"/>
                  </a:schemeClr>
                </a:solidFill>
                <a:cs typeface="B Yagut" pitchFamily="2" charset="-78"/>
              </a:rPr>
              <a:t>-     در هنگام كشيدن واكسن در سرنگ، تمامي روشهاي استريل كاركردن رعايت شده باشد.</a:t>
            </a:r>
            <a:endParaRPr lang="en-US" dirty="0" smtClean="0">
              <a:solidFill>
                <a:schemeClr val="accent2">
                  <a:lumMod val="50000"/>
                </a:schemeClr>
              </a:solidFill>
              <a:cs typeface="B Yagut" pitchFamily="2" charset="-78"/>
            </a:endParaRPr>
          </a:p>
          <a:p>
            <a:pPr algn="r" rtl="1">
              <a:buFont typeface="Wingdings" pitchFamily="2" charset="2"/>
              <a:buChar char="v"/>
            </a:pPr>
            <a:r>
              <a:rPr lang="ar-SA" dirty="0" smtClean="0">
                <a:solidFill>
                  <a:schemeClr val="accent2">
                    <a:lumMod val="50000"/>
                  </a:schemeClr>
                </a:solidFill>
                <a:cs typeface="B Yagut" pitchFamily="2" charset="-78"/>
              </a:rPr>
              <a:t>-    اگر داراي </a:t>
            </a:r>
            <a:r>
              <a:rPr lang="en-US" dirty="0" smtClean="0">
                <a:solidFill>
                  <a:schemeClr val="accent2">
                    <a:lumMod val="50000"/>
                  </a:schemeClr>
                </a:solidFill>
                <a:cs typeface="B Yagut" pitchFamily="2" charset="-78"/>
              </a:rPr>
              <a:t>VVM</a:t>
            </a:r>
            <a:r>
              <a:rPr lang="ar-SA" dirty="0" smtClean="0">
                <a:solidFill>
                  <a:schemeClr val="accent2">
                    <a:lumMod val="50000"/>
                  </a:schemeClr>
                </a:solidFill>
                <a:cs typeface="B Yagut" pitchFamily="2" charset="-78"/>
              </a:rPr>
              <a:t> است،  </a:t>
            </a:r>
            <a:r>
              <a:rPr lang="en-US" dirty="0" smtClean="0">
                <a:solidFill>
                  <a:schemeClr val="accent2">
                    <a:lumMod val="50000"/>
                  </a:schemeClr>
                </a:solidFill>
                <a:cs typeface="B Yagut" pitchFamily="2" charset="-78"/>
              </a:rPr>
              <a:t>VVM</a:t>
            </a:r>
            <a:r>
              <a:rPr lang="ar-SA" dirty="0" smtClean="0">
                <a:solidFill>
                  <a:schemeClr val="accent2">
                    <a:lumMod val="50000"/>
                  </a:schemeClr>
                </a:solidFill>
                <a:cs typeface="B Yagut" pitchFamily="2" charset="-78"/>
              </a:rPr>
              <a:t> آن قابليت مصرف را تأئيد كند.</a:t>
            </a:r>
            <a:endParaRPr lang="en-US" dirty="0" smtClean="0">
              <a:solidFill>
                <a:schemeClr val="accent2">
                  <a:lumMod val="50000"/>
                </a:schemeClr>
              </a:solidFill>
              <a:cs typeface="B Yagut" pitchFamily="2" charset="-78"/>
            </a:endParaRPr>
          </a:p>
          <a:p>
            <a:pPr algn="r" rtl="1"/>
            <a:endParaRPr lang="en-US" dirty="0"/>
          </a:p>
        </p:txBody>
      </p:sp>
    </p:spTree>
    <p:extLst>
      <p:ext uri="{BB962C8B-B14F-4D97-AF65-F5344CB8AC3E}">
        <p14:creationId xmlns:p14="http://schemas.microsoft.com/office/powerpoint/2010/main" val="1174304896"/>
      </p:ext>
    </p:extLst>
  </p:cSld>
  <p:clrMapOvr>
    <a:masterClrMapping/>
  </p:clrMapOvr>
  <p:transition>
    <p:plus/>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11222"/>
          </a:xfrm>
          <a:solidFill>
            <a:schemeClr val="bg2"/>
          </a:solidFill>
        </p:spPr>
        <p:txBody>
          <a:bodyPr>
            <a:normAutofit/>
          </a:bodyPr>
          <a:lstStyle/>
          <a:p>
            <a:r>
              <a:rPr lang="en-US" sz="3200" b="1" dirty="0" smtClean="0">
                <a:solidFill>
                  <a:srgbClr val="0000FF"/>
                </a:solidFill>
                <a:cs typeface="B Titr" pitchFamily="2" charset="-78"/>
              </a:rPr>
              <a:t>Foam pad &amp; Ice pack</a:t>
            </a:r>
            <a:endParaRPr lang="en-US" sz="3200" b="1" dirty="0">
              <a:solidFill>
                <a:srgbClr val="0000FF"/>
              </a:solidFill>
              <a:cs typeface="B Titr" pitchFamily="2" charset="-78"/>
            </a:endParaRPr>
          </a:p>
        </p:txBody>
      </p:sp>
      <p:pic>
        <p:nvPicPr>
          <p:cNvPr id="6" name="Picture 3" descr="Pack"/>
          <p:cNvPicPr>
            <a:picLocks noGrp="1" noChangeAspect="1" noChangeArrowheads="1"/>
          </p:cNvPicPr>
          <p:nvPr>
            <p:ph sz="half" idx="1"/>
          </p:nvPr>
        </p:nvPicPr>
        <p:blipFill>
          <a:blip r:embed="rId2"/>
          <a:srcRect/>
          <a:stretch>
            <a:fillRect/>
          </a:stretch>
        </p:blipFill>
        <p:spPr bwMode="auto">
          <a:xfrm>
            <a:off x="1285852" y="1714488"/>
            <a:ext cx="2714644" cy="2357454"/>
          </a:xfrm>
          <a:prstGeom prst="rect">
            <a:avLst/>
          </a:prstGeom>
          <a:noFill/>
          <a:ln w="9525">
            <a:noFill/>
            <a:miter lim="800000"/>
            <a:headEnd/>
            <a:tailEnd/>
          </a:ln>
        </p:spPr>
      </p:pic>
      <p:pic>
        <p:nvPicPr>
          <p:cNvPr id="5" name="Content Placeholder 4" descr="Pack2"/>
          <p:cNvPicPr>
            <a:picLocks noGrp="1" noChangeAspect="1" noChangeArrowheads="1"/>
          </p:cNvPicPr>
          <p:nvPr>
            <p:ph sz="half" idx="2"/>
          </p:nvPr>
        </p:nvPicPr>
        <p:blipFill>
          <a:blip r:embed="rId3"/>
          <a:stretch>
            <a:fillRect/>
          </a:stretch>
        </p:blipFill>
        <p:spPr bwMode="auto">
          <a:xfrm>
            <a:off x="3868738" y="3016836"/>
            <a:ext cx="3089275" cy="2168940"/>
          </a:xfrm>
          <a:prstGeom prst="rect">
            <a:avLst/>
          </a:prstGeom>
          <a:noFill/>
          <a:ln w="9525">
            <a:noFill/>
            <a:miter lim="800000"/>
            <a:headEnd/>
            <a:tailEnd/>
          </a:ln>
        </p:spPr>
      </p:pic>
      <p:pic>
        <p:nvPicPr>
          <p:cNvPr id="7" name="Picture 4" descr="fig3-G_icepacks"/>
          <p:cNvPicPr>
            <a:picLocks noChangeAspect="1" noChangeArrowheads="1"/>
          </p:cNvPicPr>
          <p:nvPr/>
        </p:nvPicPr>
        <p:blipFill>
          <a:blip r:embed="rId4"/>
          <a:srcRect/>
          <a:stretch>
            <a:fillRect/>
          </a:stretch>
        </p:blipFill>
        <p:spPr bwMode="auto">
          <a:xfrm>
            <a:off x="1214414" y="4214819"/>
            <a:ext cx="2643206" cy="2003420"/>
          </a:xfrm>
          <a:prstGeom prst="rect">
            <a:avLst/>
          </a:prstGeom>
          <a:noFill/>
          <a:ln w="9525">
            <a:noFill/>
            <a:miter lim="800000"/>
            <a:headEnd/>
            <a:tailEnd/>
          </a:ln>
        </p:spPr>
      </p:pic>
    </p:spTree>
    <p:extLst>
      <p:ext uri="{BB962C8B-B14F-4D97-AF65-F5344CB8AC3E}">
        <p14:creationId xmlns:p14="http://schemas.microsoft.com/office/powerpoint/2010/main" val="2565281126"/>
      </p:ext>
    </p:extLst>
  </p:cSld>
  <p:clrMapOvr>
    <a:masterClrMapping/>
  </p:clrMapOvr>
  <p:transition>
    <p:pull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0"/>
            <a:ext cx="9144000" cy="6000768"/>
          </a:xfrm>
          <a:solidFill>
            <a:schemeClr val="bg2"/>
          </a:solidFill>
        </p:spPr>
        <p:txBody>
          <a:bodyPr>
            <a:normAutofit/>
          </a:bodyPr>
          <a:lstStyle/>
          <a:p>
            <a:pPr algn="r" rtl="1"/>
            <a:endParaRPr lang="en-US" dirty="0" smtClean="0"/>
          </a:p>
          <a:p>
            <a:pPr rtl="1"/>
            <a:r>
              <a:rPr lang="ar-SA" dirty="0" smtClean="0"/>
              <a:t>    </a:t>
            </a:r>
            <a:r>
              <a:rPr lang="ar-SA" sz="2900" b="1" dirty="0" smtClean="0">
                <a:solidFill>
                  <a:srgbClr val="0000FF"/>
                </a:solidFill>
                <a:cs typeface="B Titr" pitchFamily="2" charset="-78"/>
              </a:rPr>
              <a:t> در يخچالهاي نگهداري واكسن اجراي نكات زير ضروريست :‌</a:t>
            </a:r>
            <a:endParaRPr lang="en-US" sz="2900" b="1" dirty="0" smtClean="0">
              <a:solidFill>
                <a:srgbClr val="0000FF"/>
              </a:solidFill>
              <a:cs typeface="B Titr" pitchFamily="2" charset="-78"/>
            </a:endParaRPr>
          </a:p>
          <a:p>
            <a:pPr rtl="1"/>
            <a:endParaRPr lang="en-US" sz="2900" b="1" dirty="0" smtClean="0">
              <a:solidFill>
                <a:srgbClr val="0000FF"/>
              </a:solidFill>
              <a:cs typeface="B Titr" pitchFamily="2" charset="-78"/>
            </a:endParaRPr>
          </a:p>
          <a:p>
            <a:pPr algn="r" rtl="1">
              <a:buFont typeface="Wingdings" pitchFamily="2" charset="2"/>
              <a:buChar char="v"/>
            </a:pPr>
            <a:r>
              <a:rPr lang="ar-SA" dirty="0" smtClean="0"/>
              <a:t>    </a:t>
            </a:r>
            <a:r>
              <a:rPr lang="ar-SA" dirty="0" smtClean="0">
                <a:solidFill>
                  <a:schemeClr val="accent2">
                    <a:lumMod val="50000"/>
                  </a:schemeClr>
                </a:solidFill>
              </a:rPr>
              <a:t>واكسن و حلال مخصوص آن را در طبقه مخصوص همان واكسن </a:t>
            </a:r>
            <a:r>
              <a:rPr lang="en-US" dirty="0" smtClean="0">
                <a:solidFill>
                  <a:schemeClr val="accent2">
                    <a:lumMod val="50000"/>
                  </a:schemeClr>
                </a:solidFill>
              </a:rPr>
              <a:t>   </a:t>
            </a:r>
            <a:r>
              <a:rPr lang="ar-SA" dirty="0" smtClean="0">
                <a:solidFill>
                  <a:schemeClr val="accent2">
                    <a:lumMod val="50000"/>
                  </a:schemeClr>
                </a:solidFill>
              </a:rPr>
              <a:t>نگهداري نمائيد.</a:t>
            </a:r>
            <a:endParaRPr lang="en-US" dirty="0" smtClean="0">
              <a:solidFill>
                <a:schemeClr val="accent2">
                  <a:lumMod val="50000"/>
                </a:schemeClr>
              </a:solidFill>
            </a:endParaRPr>
          </a:p>
          <a:p>
            <a:pPr algn="r" rtl="1">
              <a:buFont typeface="Wingdings" pitchFamily="2" charset="2"/>
              <a:buChar char="v"/>
            </a:pPr>
            <a:r>
              <a:rPr lang="ar-SA" dirty="0" smtClean="0">
                <a:solidFill>
                  <a:schemeClr val="accent2">
                    <a:lumMod val="50000"/>
                  </a:schemeClr>
                </a:solidFill>
              </a:rPr>
              <a:t>   كيسه‌هاي يخ </a:t>
            </a:r>
            <a:r>
              <a:rPr lang="en-US" dirty="0" smtClean="0">
                <a:solidFill>
                  <a:schemeClr val="accent2">
                    <a:lumMod val="50000"/>
                  </a:schemeClr>
                </a:solidFill>
              </a:rPr>
              <a:t>(ice pack)</a:t>
            </a:r>
            <a:r>
              <a:rPr lang="ar-SA" dirty="0" smtClean="0">
                <a:solidFill>
                  <a:schemeClr val="accent2">
                    <a:lumMod val="50000"/>
                  </a:schemeClr>
                </a:solidFill>
              </a:rPr>
              <a:t>را در قسمت فريزر يخچال قرار دهيد. </a:t>
            </a:r>
            <a:endParaRPr lang="en-US" dirty="0" smtClean="0">
              <a:solidFill>
                <a:schemeClr val="accent2">
                  <a:lumMod val="50000"/>
                </a:schemeClr>
              </a:solidFill>
            </a:endParaRPr>
          </a:p>
          <a:p>
            <a:pPr algn="r" rtl="1">
              <a:buFont typeface="Wingdings" pitchFamily="2" charset="2"/>
              <a:buChar char="v"/>
            </a:pPr>
            <a:r>
              <a:rPr lang="ar-SA" dirty="0" smtClean="0">
                <a:solidFill>
                  <a:schemeClr val="accent2">
                    <a:lumMod val="50000"/>
                  </a:schemeClr>
                </a:solidFill>
              </a:rPr>
              <a:t>   ظروف حاوي آب را در قسمت پائين يخچال قرار دهيد تا زمانيكه يخچال خاموش مي‌شود هواي سرد در اطراف واكسنها و حلالها در جريان باشد. </a:t>
            </a:r>
            <a:endParaRPr lang="en-US" dirty="0" smtClean="0">
              <a:solidFill>
                <a:schemeClr val="accent2">
                  <a:lumMod val="50000"/>
                </a:schemeClr>
              </a:solidFill>
            </a:endParaRPr>
          </a:p>
          <a:p>
            <a:pPr algn="r" rtl="1">
              <a:buFont typeface="Wingdings" pitchFamily="2" charset="2"/>
              <a:buChar char="v"/>
            </a:pPr>
            <a:r>
              <a:rPr lang="ar-SA" dirty="0" smtClean="0">
                <a:solidFill>
                  <a:schemeClr val="accent2">
                    <a:lumMod val="50000"/>
                  </a:schemeClr>
                </a:solidFill>
              </a:rPr>
              <a:t>   يخچال نگهداري واكسن بايد فاقد هرگونه نقص فني باشد.</a:t>
            </a:r>
            <a:endParaRPr lang="en-US" dirty="0" smtClean="0">
              <a:solidFill>
                <a:schemeClr val="accent2">
                  <a:lumMod val="50000"/>
                </a:schemeClr>
              </a:solidFill>
            </a:endParaRPr>
          </a:p>
          <a:p>
            <a:pPr algn="r" rtl="1">
              <a:buFont typeface="Wingdings" pitchFamily="2" charset="2"/>
              <a:buChar char="v"/>
            </a:pPr>
            <a:r>
              <a:rPr lang="ar-SA" dirty="0" smtClean="0">
                <a:solidFill>
                  <a:schemeClr val="accent2">
                    <a:lumMod val="50000"/>
                  </a:schemeClr>
                </a:solidFill>
              </a:rPr>
              <a:t>   يخچال بايد در محلي مناسب و دور از گرما و نورآفتاب قرارگيرد بطوريكه پشت آن با ديوار </a:t>
            </a:r>
            <a:r>
              <a:rPr lang="fa-IR" dirty="0" smtClean="0">
                <a:solidFill>
                  <a:schemeClr val="accent2">
                    <a:lumMod val="50000"/>
                  </a:schemeClr>
                </a:solidFill>
              </a:rPr>
              <a:t>20</a:t>
            </a:r>
            <a:r>
              <a:rPr lang="ar-SA" dirty="0" smtClean="0">
                <a:solidFill>
                  <a:schemeClr val="accent2">
                    <a:lumMod val="50000"/>
                  </a:schemeClr>
                </a:solidFill>
              </a:rPr>
              <a:t> </a:t>
            </a:r>
            <a:r>
              <a:rPr lang="ar-SA" dirty="0" smtClean="0">
                <a:solidFill>
                  <a:schemeClr val="accent2">
                    <a:lumMod val="50000"/>
                  </a:schemeClr>
                </a:solidFill>
              </a:rPr>
              <a:t>تا </a:t>
            </a:r>
            <a:r>
              <a:rPr lang="fa-IR" dirty="0" smtClean="0">
                <a:solidFill>
                  <a:schemeClr val="accent2">
                    <a:lumMod val="50000"/>
                  </a:schemeClr>
                </a:solidFill>
              </a:rPr>
              <a:t>3</a:t>
            </a:r>
            <a:r>
              <a:rPr lang="ar-SA" dirty="0" smtClean="0">
                <a:solidFill>
                  <a:schemeClr val="accent2">
                    <a:lumMod val="50000"/>
                  </a:schemeClr>
                </a:solidFill>
              </a:rPr>
              <a:t>0 </a:t>
            </a:r>
            <a:r>
              <a:rPr lang="ar-SA" dirty="0" smtClean="0">
                <a:solidFill>
                  <a:schemeClr val="accent2">
                    <a:lumMod val="50000"/>
                  </a:schemeClr>
                </a:solidFill>
              </a:rPr>
              <a:t>سانتي‌متر فاصله داشته باشد.</a:t>
            </a:r>
            <a:endParaRPr lang="en-US" dirty="0" smtClean="0">
              <a:solidFill>
                <a:schemeClr val="accent2">
                  <a:lumMod val="50000"/>
                </a:schemeClr>
              </a:solidFill>
            </a:endParaRPr>
          </a:p>
          <a:p>
            <a:pPr algn="r" rtl="1"/>
            <a:r>
              <a:rPr lang="ar-SA" dirty="0" smtClean="0">
                <a:solidFill>
                  <a:schemeClr val="accent2">
                    <a:lumMod val="50000"/>
                  </a:schemeClr>
                </a:solidFill>
              </a:rPr>
              <a:t>رعايت اين فاصله از ديوار باعث</a:t>
            </a:r>
            <a:r>
              <a:rPr lang="en-US" dirty="0" smtClean="0">
                <a:solidFill>
                  <a:schemeClr val="accent2">
                    <a:lumMod val="50000"/>
                  </a:schemeClr>
                </a:solidFill>
              </a:rPr>
              <a:t> </a:t>
            </a:r>
            <a:r>
              <a:rPr lang="ar-SA" dirty="0" smtClean="0">
                <a:solidFill>
                  <a:schemeClr val="accent2">
                    <a:lumMod val="50000"/>
                  </a:schemeClr>
                </a:solidFill>
              </a:rPr>
              <a:t>مي‌شود كه هوا بخوبي در پشت يخچال جريان پيدا كرده و ضمن افزايش كارايي يخچال، عمرمفيد آن را نيز زيادكند.</a:t>
            </a:r>
            <a:endParaRPr lang="en-US" dirty="0" smtClean="0">
              <a:solidFill>
                <a:schemeClr val="accent2">
                  <a:lumMod val="50000"/>
                </a:schemeClr>
              </a:solidFill>
            </a:endParaRPr>
          </a:p>
          <a:p>
            <a:pPr algn="r" rtl="1"/>
            <a:r>
              <a:rPr lang="ar-SA" dirty="0" smtClean="0">
                <a:solidFill>
                  <a:schemeClr val="accent2">
                    <a:lumMod val="50000"/>
                  </a:schemeClr>
                </a:solidFill>
              </a:rPr>
              <a:t> </a:t>
            </a:r>
            <a:endParaRPr lang="en-US" dirty="0" smtClean="0">
              <a:solidFill>
                <a:schemeClr val="accent2">
                  <a:lumMod val="50000"/>
                </a:schemeClr>
              </a:solidFill>
            </a:endParaRPr>
          </a:p>
          <a:p>
            <a:pPr algn="r" rtl="1">
              <a:buFont typeface="Wingdings" pitchFamily="2" charset="2"/>
              <a:buChar char="v"/>
            </a:pPr>
            <a:r>
              <a:rPr lang="ar-SA" dirty="0" smtClean="0">
                <a:solidFill>
                  <a:schemeClr val="accent2">
                    <a:lumMod val="50000"/>
                  </a:schemeClr>
                </a:solidFill>
              </a:rPr>
              <a:t>   يخچال بايد در جاي خود تراز شده باشد.</a:t>
            </a:r>
            <a:endParaRPr lang="en-US" dirty="0" smtClean="0">
              <a:solidFill>
                <a:schemeClr val="accent2">
                  <a:lumMod val="50000"/>
                </a:schemeClr>
              </a:solidFill>
            </a:endParaRPr>
          </a:p>
          <a:p>
            <a:pPr algn="r" rtl="1"/>
            <a:endParaRPr lang="en-US" dirty="0"/>
          </a:p>
        </p:txBody>
      </p:sp>
    </p:spTree>
    <p:extLst>
      <p:ext uri="{BB962C8B-B14F-4D97-AF65-F5344CB8AC3E}">
        <p14:creationId xmlns:p14="http://schemas.microsoft.com/office/powerpoint/2010/main" val="198011184"/>
      </p:ext>
    </p:extLst>
  </p:cSld>
  <p:clrMapOvr>
    <a:masterClrMapping/>
  </p:clrMapOvr>
  <p:transition>
    <p:pull dir="l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85800" y="1254125"/>
            <a:ext cx="7772400" cy="657225"/>
          </a:xfrm>
        </p:spPr>
        <p:txBody>
          <a:bodyPr>
            <a:normAutofit fontScale="90000"/>
          </a:bodyPr>
          <a:lstStyle/>
          <a:p>
            <a:pPr rtl="1"/>
            <a:r>
              <a:rPr lang="ar-SA" sz="4800" b="1">
                <a:solidFill>
                  <a:srgbClr val="5106C0"/>
                </a:solidFill>
                <a:cs typeface="Homa" pitchFamily="2" charset="-78"/>
              </a:rPr>
              <a:t>تغييرات رنگ شاخص </a:t>
            </a:r>
            <a:r>
              <a:rPr lang="en-US" sz="4800" b="1">
                <a:solidFill>
                  <a:srgbClr val="5106C0"/>
                </a:solidFill>
                <a:cs typeface="Homa" pitchFamily="2" charset="-78"/>
              </a:rPr>
              <a:t>VVM</a:t>
            </a:r>
          </a:p>
        </p:txBody>
      </p:sp>
      <p:pic>
        <p:nvPicPr>
          <p:cNvPr id="9226" name="Picture 10" descr="VVM.ht1.jpg (9334 bytes)"/>
          <p:cNvPicPr>
            <a:picLocks noGrp="1" noChangeAspect="1" noChangeArrowheads="1"/>
          </p:cNvPicPr>
          <p:nvPr>
            <p:ph type="clipArt" sz="half" idx="1"/>
          </p:nvPr>
        </p:nvPicPr>
        <p:blipFill>
          <a:blip r:embed="rId2">
            <a:extLst>
              <a:ext uri="{28A0092B-C50C-407E-A947-70E740481C1C}">
                <a14:useLocalDpi xmlns:a14="http://schemas.microsoft.com/office/drawing/2010/main" val="0"/>
              </a:ext>
            </a:extLst>
          </a:blip>
          <a:srcRect/>
          <a:stretch>
            <a:fillRect/>
          </a:stretch>
        </p:blipFill>
        <p:spPr>
          <a:xfrm>
            <a:off x="990600" y="1981200"/>
            <a:ext cx="2555875"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227" name="Picture 11"/>
          <p:cNvPicPr>
            <a:picLocks noGrp="1" noChangeAspect="1" noChangeArrowheads="1"/>
          </p:cNvPicPr>
          <p:nvPr>
            <p:ph type="body" sz="half" idx="2"/>
          </p:nvPr>
        </p:nvPicPr>
        <p:blipFill>
          <a:blip r:embed="rId3">
            <a:extLst>
              <a:ext uri="{28A0092B-C50C-407E-A947-70E740481C1C}">
                <a14:useLocalDpi xmlns:a14="http://schemas.microsoft.com/office/drawing/2010/main" val="0"/>
              </a:ext>
            </a:extLst>
          </a:blip>
          <a:srcRect/>
          <a:stretch>
            <a:fillRect/>
          </a:stretch>
        </p:blipFill>
        <p:spPr>
          <a:xfrm>
            <a:off x="3962400" y="2209800"/>
            <a:ext cx="4876800" cy="4114800"/>
          </a:xfrm>
        </p:spPr>
      </p:pic>
    </p:spTree>
    <p:extLst>
      <p:ext uri="{BB962C8B-B14F-4D97-AF65-F5344CB8AC3E}">
        <p14:creationId xmlns:p14="http://schemas.microsoft.com/office/powerpoint/2010/main" val="39947327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9226"/>
                                        </p:tgtEl>
                                        <p:attrNameLst>
                                          <p:attrName>style.visibility</p:attrName>
                                        </p:attrNameLst>
                                      </p:cBhvr>
                                      <p:to>
                                        <p:strVal val="visible"/>
                                      </p:to>
                                    </p:set>
                                    <p:anim calcmode="lin" valueType="num">
                                      <p:cBhvr additive="base">
                                        <p:cTn id="7" dur="500" fill="hold"/>
                                        <p:tgtEl>
                                          <p:spTgt spid="9226"/>
                                        </p:tgtEl>
                                        <p:attrNameLst>
                                          <p:attrName>ppt_x</p:attrName>
                                        </p:attrNameLst>
                                      </p:cBhvr>
                                      <p:tavLst>
                                        <p:tav tm="0">
                                          <p:val>
                                            <p:strVal val="1+#ppt_w/2"/>
                                          </p:val>
                                        </p:tav>
                                        <p:tav tm="100000">
                                          <p:val>
                                            <p:strVal val="#ppt_x"/>
                                          </p:val>
                                        </p:tav>
                                      </p:tavLst>
                                    </p:anim>
                                    <p:anim calcmode="lin" valueType="num">
                                      <p:cBhvr additive="base">
                                        <p:cTn id="8" dur="500" fill="hold"/>
                                        <p:tgtEl>
                                          <p:spTgt spid="92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85800" y="1254125"/>
            <a:ext cx="7772400" cy="657225"/>
          </a:xfrm>
        </p:spPr>
        <p:txBody>
          <a:bodyPr>
            <a:normAutofit fontScale="90000"/>
          </a:bodyPr>
          <a:lstStyle/>
          <a:p>
            <a:pPr rtl="1"/>
            <a:r>
              <a:rPr lang="ar-SA" sz="4800" b="1">
                <a:solidFill>
                  <a:srgbClr val="5106C0"/>
                </a:solidFill>
                <a:cs typeface="Homa" pitchFamily="2" charset="-78"/>
              </a:rPr>
              <a:t>تغييرات رنگ شاخص </a:t>
            </a:r>
            <a:r>
              <a:rPr lang="en-US" sz="4800" b="1">
                <a:solidFill>
                  <a:srgbClr val="5106C0"/>
                </a:solidFill>
                <a:cs typeface="Homa" pitchFamily="2" charset="-78"/>
              </a:rPr>
              <a:t>VVM</a:t>
            </a:r>
          </a:p>
        </p:txBody>
      </p:sp>
      <p:pic>
        <p:nvPicPr>
          <p:cNvPr id="10250" name="Picture 10" descr="wpe5.jpg (9242 bytes)"/>
          <p:cNvPicPr>
            <a:picLocks noGrp="1" noChangeAspect="1" noChangeArrowheads="1"/>
          </p:cNvPicPr>
          <p:nvPr>
            <p:ph type="clipArt" sz="half" idx="1"/>
          </p:nvPr>
        </p:nvPicPr>
        <p:blipFill>
          <a:blip r:embed="rId2">
            <a:extLst>
              <a:ext uri="{28A0092B-C50C-407E-A947-70E740481C1C}">
                <a14:useLocalDpi xmlns:a14="http://schemas.microsoft.com/office/drawing/2010/main" val="0"/>
              </a:ext>
            </a:extLst>
          </a:blip>
          <a:stretch>
            <a:fillRect/>
          </a:stretch>
        </p:blipFill>
        <p:spPr>
          <a:xfrm>
            <a:off x="1636915" y="1981200"/>
            <a:ext cx="190777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44" name="Picture 4"/>
          <p:cNvPicPr>
            <a:picLocks noGrp="1" noChangeAspect="1" noChangeArrowheads="1"/>
          </p:cNvPicPr>
          <p:nvPr>
            <p:ph type="body" sz="half" idx="2"/>
          </p:nvPr>
        </p:nvPicPr>
        <p:blipFill>
          <a:blip r:embed="rId3">
            <a:extLst>
              <a:ext uri="{28A0092B-C50C-407E-A947-70E740481C1C}">
                <a14:useLocalDpi xmlns:a14="http://schemas.microsoft.com/office/drawing/2010/main" val="0"/>
              </a:ext>
            </a:extLst>
          </a:blip>
          <a:stretch>
            <a:fillRect/>
          </a:stretch>
        </p:blipFill>
        <p:spPr>
          <a:xfrm>
            <a:off x="5600567" y="3110028"/>
            <a:ext cx="1905266" cy="1857143"/>
          </a:xfrm>
        </p:spPr>
      </p:pic>
    </p:spTree>
    <p:extLst>
      <p:ext uri="{BB962C8B-B14F-4D97-AF65-F5344CB8AC3E}">
        <p14:creationId xmlns:p14="http://schemas.microsoft.com/office/powerpoint/2010/main" val="4383991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0250"/>
                                        </p:tgtEl>
                                        <p:attrNameLst>
                                          <p:attrName>style.visibility</p:attrName>
                                        </p:attrNameLst>
                                      </p:cBhvr>
                                      <p:to>
                                        <p:strVal val="visible"/>
                                      </p:to>
                                    </p:set>
                                    <p:anim calcmode="lin" valueType="num">
                                      <p:cBhvr additive="base">
                                        <p:cTn id="7" dur="500" fill="hold"/>
                                        <p:tgtEl>
                                          <p:spTgt spid="10250"/>
                                        </p:tgtEl>
                                        <p:attrNameLst>
                                          <p:attrName>ppt_x</p:attrName>
                                        </p:attrNameLst>
                                      </p:cBhvr>
                                      <p:tavLst>
                                        <p:tav tm="0">
                                          <p:val>
                                            <p:strVal val="0-#ppt_w/2"/>
                                          </p:val>
                                        </p:tav>
                                        <p:tav tm="100000">
                                          <p:val>
                                            <p:strVal val="#ppt_x"/>
                                          </p:val>
                                        </p:tav>
                                      </p:tavLst>
                                    </p:anim>
                                    <p:anim calcmode="lin" valueType="num">
                                      <p:cBhvr additive="base">
                                        <p:cTn id="8" dur="500" fill="hold"/>
                                        <p:tgtEl>
                                          <p:spTgt spid="102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85800" y="1254125"/>
            <a:ext cx="7772400" cy="657225"/>
          </a:xfrm>
        </p:spPr>
        <p:txBody>
          <a:bodyPr>
            <a:normAutofit fontScale="90000"/>
          </a:bodyPr>
          <a:lstStyle/>
          <a:p>
            <a:pPr rtl="1"/>
            <a:r>
              <a:rPr lang="ar-SA" sz="4800" b="1">
                <a:solidFill>
                  <a:srgbClr val="5106C0"/>
                </a:solidFill>
                <a:cs typeface="Homa" pitchFamily="2" charset="-78"/>
              </a:rPr>
              <a:t>تغييرات رنگ شاخص </a:t>
            </a:r>
            <a:r>
              <a:rPr lang="en-US" sz="4800" b="1">
                <a:solidFill>
                  <a:srgbClr val="5106C0"/>
                </a:solidFill>
                <a:cs typeface="Homa" pitchFamily="2" charset="-78"/>
              </a:rPr>
              <a:t>VVM</a:t>
            </a:r>
          </a:p>
        </p:txBody>
      </p:sp>
      <p:pic>
        <p:nvPicPr>
          <p:cNvPr id="11274" name="Picture 10" descr="wpeD.jpg (9021 bytes)"/>
          <p:cNvPicPr>
            <a:picLocks noGrp="1" noChangeAspect="1" noChangeArrowheads="1"/>
          </p:cNvPicPr>
          <p:nvPr>
            <p:ph type="clipArt" sz="half" idx="1"/>
          </p:nvPr>
        </p:nvPicPr>
        <p:blipFill>
          <a:blip r:embed="rId2">
            <a:extLst>
              <a:ext uri="{28A0092B-C50C-407E-A947-70E740481C1C}">
                <a14:useLocalDpi xmlns:a14="http://schemas.microsoft.com/office/drawing/2010/main" val="0"/>
              </a:ext>
            </a:extLst>
          </a:blip>
          <a:stretch>
            <a:fillRect/>
          </a:stretch>
        </p:blipFill>
        <p:spPr>
          <a:xfrm>
            <a:off x="1636915" y="1981200"/>
            <a:ext cx="190777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268" name="Picture 4"/>
          <p:cNvPicPr>
            <a:picLocks noGrp="1" noChangeAspect="1" noChangeArrowheads="1"/>
          </p:cNvPicPr>
          <p:nvPr>
            <p:ph type="body" sz="half" idx="2"/>
          </p:nvPr>
        </p:nvPicPr>
        <p:blipFill>
          <a:blip r:embed="rId3">
            <a:extLst>
              <a:ext uri="{28A0092B-C50C-407E-A947-70E740481C1C}">
                <a14:useLocalDpi xmlns:a14="http://schemas.microsoft.com/office/drawing/2010/main" val="0"/>
              </a:ext>
            </a:extLst>
          </a:blip>
          <a:srcRect/>
          <a:stretch>
            <a:fillRect/>
          </a:stretch>
        </p:blipFill>
        <p:spPr>
          <a:xfrm>
            <a:off x="4265613" y="2055813"/>
            <a:ext cx="3943350" cy="4040187"/>
          </a:xfrm>
        </p:spPr>
      </p:pic>
    </p:spTree>
    <p:extLst>
      <p:ext uri="{BB962C8B-B14F-4D97-AF65-F5344CB8AC3E}">
        <p14:creationId xmlns:p14="http://schemas.microsoft.com/office/powerpoint/2010/main" val="304704785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1274"/>
                                        </p:tgtEl>
                                        <p:attrNameLst>
                                          <p:attrName>style.visibility</p:attrName>
                                        </p:attrNameLst>
                                      </p:cBhvr>
                                      <p:to>
                                        <p:strVal val="visible"/>
                                      </p:to>
                                    </p:set>
                                    <p:anim calcmode="lin" valueType="num">
                                      <p:cBhvr additive="base">
                                        <p:cTn id="7" dur="500" fill="hold"/>
                                        <p:tgtEl>
                                          <p:spTgt spid="11274"/>
                                        </p:tgtEl>
                                        <p:attrNameLst>
                                          <p:attrName>ppt_x</p:attrName>
                                        </p:attrNameLst>
                                      </p:cBhvr>
                                      <p:tavLst>
                                        <p:tav tm="0">
                                          <p:val>
                                            <p:strVal val="0-#ppt_w/2"/>
                                          </p:val>
                                        </p:tav>
                                        <p:tav tm="100000">
                                          <p:val>
                                            <p:strVal val="#ppt_x"/>
                                          </p:val>
                                        </p:tav>
                                      </p:tavLst>
                                    </p:anim>
                                    <p:anim calcmode="lin" valueType="num">
                                      <p:cBhvr additive="base">
                                        <p:cTn id="8" dur="500" fill="hold"/>
                                        <p:tgtEl>
                                          <p:spTgt spid="112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685800" y="1254125"/>
            <a:ext cx="7772400" cy="657225"/>
          </a:xfrm>
        </p:spPr>
        <p:txBody>
          <a:bodyPr>
            <a:normAutofit fontScale="90000"/>
          </a:bodyPr>
          <a:lstStyle/>
          <a:p>
            <a:pPr rtl="1"/>
            <a:r>
              <a:rPr lang="ar-SA" sz="4800" b="1">
                <a:solidFill>
                  <a:srgbClr val="5106C0"/>
                </a:solidFill>
                <a:cs typeface="Homa" pitchFamily="2" charset="-78"/>
              </a:rPr>
              <a:t>تغييرات رنگ شاخص </a:t>
            </a:r>
            <a:r>
              <a:rPr lang="en-US" sz="4800" b="1">
                <a:solidFill>
                  <a:srgbClr val="5106C0"/>
                </a:solidFill>
                <a:cs typeface="Homa" pitchFamily="2" charset="-78"/>
              </a:rPr>
              <a:t>VVM</a:t>
            </a:r>
          </a:p>
        </p:txBody>
      </p:sp>
      <p:pic>
        <p:nvPicPr>
          <p:cNvPr id="12298" name="Picture 10" descr="wpeE.jpg (9178 bytes)"/>
          <p:cNvPicPr>
            <a:picLocks noGrp="1" noChangeAspect="1" noChangeArrowheads="1"/>
          </p:cNvPicPr>
          <p:nvPr>
            <p:ph type="clipArt" sz="half" idx="1"/>
          </p:nvPr>
        </p:nvPicPr>
        <p:blipFill>
          <a:blip r:embed="rId2">
            <a:extLst>
              <a:ext uri="{28A0092B-C50C-407E-A947-70E740481C1C}">
                <a14:useLocalDpi xmlns:a14="http://schemas.microsoft.com/office/drawing/2010/main" val="0"/>
              </a:ext>
            </a:extLst>
          </a:blip>
          <a:stretch>
            <a:fillRect/>
          </a:stretch>
        </p:blipFill>
        <p:spPr>
          <a:xfrm>
            <a:off x="1636915" y="1981200"/>
            <a:ext cx="190777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292" name="Picture 4"/>
          <p:cNvPicPr>
            <a:picLocks noGrp="1" noChangeAspect="1" noChangeArrowheads="1"/>
          </p:cNvPicPr>
          <p:nvPr>
            <p:ph type="body" sz="half" idx="2"/>
          </p:nvPr>
        </p:nvPicPr>
        <p:blipFill>
          <a:blip r:embed="rId3">
            <a:extLst>
              <a:ext uri="{28A0092B-C50C-407E-A947-70E740481C1C}">
                <a14:useLocalDpi xmlns:a14="http://schemas.microsoft.com/office/drawing/2010/main" val="0"/>
              </a:ext>
            </a:extLst>
          </a:blip>
          <a:srcRect/>
          <a:stretch>
            <a:fillRect/>
          </a:stretch>
        </p:blipFill>
        <p:spPr>
          <a:xfrm>
            <a:off x="4265613" y="2055813"/>
            <a:ext cx="3943350" cy="4040187"/>
          </a:xfrm>
        </p:spPr>
      </p:pic>
    </p:spTree>
    <p:extLst>
      <p:ext uri="{BB962C8B-B14F-4D97-AF65-F5344CB8AC3E}">
        <p14:creationId xmlns:p14="http://schemas.microsoft.com/office/powerpoint/2010/main" val="21277302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2298"/>
                                        </p:tgtEl>
                                        <p:attrNameLst>
                                          <p:attrName>style.visibility</p:attrName>
                                        </p:attrNameLst>
                                      </p:cBhvr>
                                      <p:to>
                                        <p:strVal val="visible"/>
                                      </p:to>
                                    </p:set>
                                    <p:anim calcmode="lin" valueType="num">
                                      <p:cBhvr additive="base">
                                        <p:cTn id="7" dur="500" fill="hold"/>
                                        <p:tgtEl>
                                          <p:spTgt spid="12298"/>
                                        </p:tgtEl>
                                        <p:attrNameLst>
                                          <p:attrName>ppt_x</p:attrName>
                                        </p:attrNameLst>
                                      </p:cBhvr>
                                      <p:tavLst>
                                        <p:tav tm="0">
                                          <p:val>
                                            <p:strVal val="0-#ppt_w/2"/>
                                          </p:val>
                                        </p:tav>
                                        <p:tav tm="100000">
                                          <p:val>
                                            <p:strVal val="#ppt_x"/>
                                          </p:val>
                                        </p:tav>
                                      </p:tavLst>
                                    </p:anim>
                                    <p:anim calcmode="lin" valueType="num">
                                      <p:cBhvr additive="base">
                                        <p:cTn id="8" dur="500" fill="hold"/>
                                        <p:tgtEl>
                                          <p:spTgt spid="122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714356"/>
            <a:ext cx="8072493" cy="5500726"/>
          </a:xfrm>
        </p:spPr>
        <p:txBody>
          <a:bodyPr/>
          <a:lstStyle/>
          <a:p>
            <a:endParaRPr lang="fa-IR" dirty="0"/>
          </a:p>
        </p:txBody>
      </p:sp>
      <p:pic>
        <p:nvPicPr>
          <p:cNvPr id="4098" name="Picture 2" descr="C:\Users\In The Name Of God\Desktop\عکس\۲۰۱۶۰۴۱۷_۰۹۴۰۵۸.jpg"/>
          <p:cNvPicPr>
            <a:picLocks noChangeAspect="1" noChangeArrowheads="1"/>
          </p:cNvPicPr>
          <p:nvPr/>
        </p:nvPicPr>
        <p:blipFill>
          <a:blip r:embed="rId2"/>
          <a:srcRect/>
          <a:stretch>
            <a:fillRect/>
          </a:stretch>
        </p:blipFill>
        <p:spPr bwMode="auto">
          <a:xfrm>
            <a:off x="500034" y="500042"/>
            <a:ext cx="8128000" cy="6096000"/>
          </a:xfrm>
          <a:prstGeom prst="rect">
            <a:avLst/>
          </a:prstGeom>
          <a:noFill/>
        </p:spPr>
      </p:pic>
      <p:sp>
        <p:nvSpPr>
          <p:cNvPr id="5" name="Right Arrow 4"/>
          <p:cNvSpPr/>
          <p:nvPr/>
        </p:nvSpPr>
        <p:spPr>
          <a:xfrm>
            <a:off x="2071670" y="3857628"/>
            <a:ext cx="2928958" cy="10715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HIB</a:t>
            </a:r>
            <a:endParaRPr lang="fa-IR" dirty="0"/>
          </a:p>
        </p:txBody>
      </p:sp>
      <p:sp>
        <p:nvSpPr>
          <p:cNvPr id="6" name="Right Arrow 5"/>
          <p:cNvSpPr/>
          <p:nvPr/>
        </p:nvSpPr>
        <p:spPr>
          <a:xfrm>
            <a:off x="2643174" y="1142984"/>
            <a:ext cx="2928958" cy="10715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هاری</a:t>
            </a:r>
            <a:endParaRPr lang="fa-IR" dirty="0"/>
          </a:p>
        </p:txBody>
      </p:sp>
    </p:spTree>
    <p:extLst>
      <p:ext uri="{BB962C8B-B14F-4D97-AF65-F5344CB8AC3E}">
        <p14:creationId xmlns:p14="http://schemas.microsoft.com/office/powerpoint/2010/main" val="15883500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229600" cy="1143000"/>
          </a:xfrm>
        </p:spPr>
        <p:txBody>
          <a:bodyPr>
            <a:normAutofit fontScale="90000"/>
          </a:bodyPr>
          <a:lstStyle/>
          <a:p>
            <a:pPr algn="r"/>
            <a:r>
              <a:rPr lang="en-US" dirty="0" smtClean="0"/>
              <a:t>:</a:t>
            </a:r>
            <a:r>
              <a:rPr lang="fa-IR" dirty="0" smtClean="0"/>
              <a:t>نکات کلیدی</a:t>
            </a:r>
            <a:r>
              <a:rPr lang="fa-IR" dirty="0"/>
              <a:t/>
            </a:r>
            <a:br>
              <a:rPr lang="fa-IR" dirty="0"/>
            </a:br>
            <a:endParaRPr lang="en-US" dirty="0"/>
          </a:p>
        </p:txBody>
      </p:sp>
      <p:sp>
        <p:nvSpPr>
          <p:cNvPr id="3" name="Content Placeholder 2"/>
          <p:cNvSpPr>
            <a:spLocks noGrp="1"/>
          </p:cNvSpPr>
          <p:nvPr>
            <p:ph idx="1"/>
          </p:nvPr>
        </p:nvSpPr>
        <p:spPr>
          <a:xfrm>
            <a:off x="762000" y="2133600"/>
            <a:ext cx="7520940" cy="3962400"/>
          </a:xfrm>
        </p:spPr>
        <p:txBody>
          <a:bodyPr>
            <a:normAutofit/>
          </a:bodyPr>
          <a:lstStyle/>
          <a:p>
            <a:pPr marL="0" indent="0" algn="r">
              <a:buNone/>
            </a:pPr>
            <a:r>
              <a:rPr lang="fa-IR" sz="2800" dirty="0" smtClean="0"/>
              <a:t>اهمیت واکسیناسیون</a:t>
            </a:r>
          </a:p>
          <a:p>
            <a:pPr marL="0" indent="0" algn="r">
              <a:buNone/>
            </a:pPr>
            <a:r>
              <a:rPr lang="fa-IR" sz="2800" dirty="0" smtClean="0"/>
              <a:t>زنجیره سرما                                          </a:t>
            </a:r>
          </a:p>
          <a:p>
            <a:pPr marL="0" indent="0" algn="r">
              <a:buNone/>
            </a:pPr>
            <a:r>
              <a:rPr lang="fa-IR" sz="2800" dirty="0" smtClean="0"/>
              <a:t> </a:t>
            </a:r>
            <a:r>
              <a:rPr lang="en-US" sz="2800" dirty="0" smtClean="0"/>
              <a:t>                                  </a:t>
            </a:r>
            <a:r>
              <a:rPr lang="fa-IR" sz="2800" dirty="0" smtClean="0"/>
              <a:t>دستورالعمل تزریقات ایمن</a:t>
            </a:r>
          </a:p>
          <a:p>
            <a:pPr marL="0" indent="0" algn="r">
              <a:buNone/>
            </a:pPr>
            <a:r>
              <a:rPr lang="en-US" sz="2800" dirty="0" smtClean="0"/>
              <a:t>                             </a:t>
            </a:r>
            <a:r>
              <a:rPr lang="fa-IR" sz="2800" dirty="0" smtClean="0"/>
              <a:t>برنامه و راهنمای ایمن سازی</a:t>
            </a:r>
            <a:r>
              <a:rPr lang="en-US" sz="2800" dirty="0" smtClean="0"/>
              <a:t>      </a:t>
            </a:r>
            <a:endParaRPr lang="fa-IR" sz="2800" dirty="0" smtClean="0"/>
          </a:p>
          <a:p>
            <a:pPr marL="0" indent="0" algn="r">
              <a:buNone/>
            </a:pPr>
            <a:r>
              <a:rPr lang="fa-IR" sz="2800" dirty="0" smtClean="0"/>
              <a:t>راهنمای کشوری مراقبت پیامدهای نامطلوب ایمن سازی </a:t>
            </a:r>
            <a:endParaRPr lang="en-US" sz="2800" dirty="0"/>
          </a:p>
        </p:txBody>
      </p:sp>
    </p:spTree>
    <p:extLst>
      <p:ext uri="{BB962C8B-B14F-4D97-AF65-F5344CB8AC3E}">
        <p14:creationId xmlns:p14="http://schemas.microsoft.com/office/powerpoint/2010/main" val="26403196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In The Name Of God\Desktop\عکس\۲۰۱۶۰۴۱۷_۰۹۳۸۴۰.jpg"/>
          <p:cNvPicPr>
            <a:picLocks noGrp="1" noChangeAspect="1" noChangeArrowheads="1"/>
          </p:cNvPicPr>
          <p:nvPr>
            <p:ph idx="1"/>
          </p:nvPr>
        </p:nvPicPr>
        <p:blipFill>
          <a:blip r:embed="rId2"/>
          <a:srcRect/>
          <a:stretch>
            <a:fillRect/>
          </a:stretch>
        </p:blipFill>
        <p:spPr bwMode="auto">
          <a:xfrm>
            <a:off x="428596" y="571480"/>
            <a:ext cx="8501122" cy="5929354"/>
          </a:xfrm>
          <a:prstGeom prst="rect">
            <a:avLst/>
          </a:prstGeom>
          <a:noFill/>
        </p:spPr>
      </p:pic>
      <p:sp>
        <p:nvSpPr>
          <p:cNvPr id="7" name="Right Arrow 6"/>
          <p:cNvSpPr/>
          <p:nvPr/>
        </p:nvSpPr>
        <p:spPr>
          <a:xfrm>
            <a:off x="2571736" y="2428868"/>
            <a:ext cx="2214578" cy="10001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BCG</a:t>
            </a:r>
            <a:endParaRPr lang="fa-IR" dirty="0"/>
          </a:p>
        </p:txBody>
      </p:sp>
      <p:sp>
        <p:nvSpPr>
          <p:cNvPr id="8" name="Right Arrow 7"/>
          <p:cNvSpPr/>
          <p:nvPr/>
        </p:nvSpPr>
        <p:spPr>
          <a:xfrm>
            <a:off x="2143108" y="3571876"/>
            <a:ext cx="2357454" cy="10001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هاری</a:t>
            </a:r>
            <a:endParaRPr lang="fa-IR" dirty="0"/>
          </a:p>
        </p:txBody>
      </p:sp>
    </p:spTree>
    <p:extLst>
      <p:ext uri="{BB962C8B-B14F-4D97-AF65-F5344CB8AC3E}">
        <p14:creationId xmlns:p14="http://schemas.microsoft.com/office/powerpoint/2010/main" val="6599807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In The Name Of God\Desktop\عکس\۲۰۱۶۰۴۱۷_۰۹۲۹۲۳.jpg"/>
          <p:cNvPicPr>
            <a:picLocks noChangeAspect="1" noChangeArrowheads="1"/>
          </p:cNvPicPr>
          <p:nvPr/>
        </p:nvPicPr>
        <p:blipFill>
          <a:blip r:embed="rId2"/>
          <a:srcRect/>
          <a:stretch>
            <a:fillRect/>
          </a:stretch>
        </p:blipFill>
        <p:spPr bwMode="auto">
          <a:xfrm>
            <a:off x="1000100" y="571480"/>
            <a:ext cx="7643866" cy="5929354"/>
          </a:xfrm>
          <a:prstGeom prst="rect">
            <a:avLst/>
          </a:prstGeom>
          <a:noFill/>
        </p:spPr>
      </p:pic>
      <p:sp>
        <p:nvSpPr>
          <p:cNvPr id="7" name="Right Arrow 6"/>
          <p:cNvSpPr/>
          <p:nvPr/>
        </p:nvSpPr>
        <p:spPr>
          <a:xfrm>
            <a:off x="2500298" y="1714488"/>
            <a:ext cx="1785950" cy="92869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MMR 2</a:t>
            </a:r>
            <a:endParaRPr lang="fa-IR" dirty="0"/>
          </a:p>
        </p:txBody>
      </p:sp>
      <p:sp>
        <p:nvSpPr>
          <p:cNvPr id="8" name="Right Arrow 7"/>
          <p:cNvSpPr/>
          <p:nvPr/>
        </p:nvSpPr>
        <p:spPr>
          <a:xfrm>
            <a:off x="1428728" y="3786190"/>
            <a:ext cx="1785950" cy="92869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MMR 5</a:t>
            </a:r>
            <a:endParaRPr lang="fa-IR" dirty="0"/>
          </a:p>
        </p:txBody>
      </p:sp>
      <p:sp>
        <p:nvSpPr>
          <p:cNvPr id="12" name="Down Arrow 11"/>
          <p:cNvSpPr/>
          <p:nvPr/>
        </p:nvSpPr>
        <p:spPr>
          <a:xfrm>
            <a:off x="5786446" y="1214422"/>
            <a:ext cx="1214446" cy="17859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PPD</a:t>
            </a:r>
            <a:endParaRPr lang="fa-IR" dirty="0"/>
          </a:p>
        </p:txBody>
      </p:sp>
    </p:spTree>
    <p:extLst>
      <p:ext uri="{BB962C8B-B14F-4D97-AF65-F5344CB8AC3E}">
        <p14:creationId xmlns:p14="http://schemas.microsoft.com/office/powerpoint/2010/main" val="40496888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357166"/>
            <a:ext cx="8001055" cy="6000792"/>
          </a:xfrm>
        </p:spPr>
        <p:txBody>
          <a:bodyPr/>
          <a:lstStyle/>
          <a:p>
            <a:endParaRPr lang="fa-IR" dirty="0"/>
          </a:p>
        </p:txBody>
      </p:sp>
      <p:pic>
        <p:nvPicPr>
          <p:cNvPr id="5122" name="Picture 2" descr="C:\Users\In The Name Of God\Desktop\عکس\۲۰۱۶۰۴۱۷_۰۹۴۹۵۷.jpg"/>
          <p:cNvPicPr>
            <a:picLocks noChangeAspect="1" noChangeArrowheads="1"/>
          </p:cNvPicPr>
          <p:nvPr/>
        </p:nvPicPr>
        <p:blipFill>
          <a:blip r:embed="rId2"/>
          <a:srcRect/>
          <a:stretch>
            <a:fillRect/>
          </a:stretch>
        </p:blipFill>
        <p:spPr bwMode="auto">
          <a:xfrm>
            <a:off x="500034" y="285728"/>
            <a:ext cx="8429684" cy="6096000"/>
          </a:xfrm>
          <a:prstGeom prst="rect">
            <a:avLst/>
          </a:prstGeom>
          <a:noFill/>
        </p:spPr>
      </p:pic>
      <p:sp>
        <p:nvSpPr>
          <p:cNvPr id="5" name="Right Arrow 4"/>
          <p:cNvSpPr/>
          <p:nvPr/>
        </p:nvSpPr>
        <p:spPr>
          <a:xfrm>
            <a:off x="714348" y="1643050"/>
            <a:ext cx="2857520" cy="150019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MMR 2 </a:t>
            </a:r>
            <a:r>
              <a:rPr lang="fa-IR" dirty="0" smtClean="0"/>
              <a:t>ساخت کشور هند</a:t>
            </a:r>
            <a:endParaRPr lang="fa-IR" dirty="0"/>
          </a:p>
        </p:txBody>
      </p:sp>
      <p:sp>
        <p:nvSpPr>
          <p:cNvPr id="6" name="Left Arrow 5"/>
          <p:cNvSpPr/>
          <p:nvPr/>
        </p:nvSpPr>
        <p:spPr>
          <a:xfrm>
            <a:off x="6715140" y="2357430"/>
            <a:ext cx="2214578" cy="164307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MMR 5</a:t>
            </a:r>
            <a:r>
              <a:rPr lang="fa-IR" dirty="0" smtClean="0"/>
              <a:t>ساخت کشور هند </a:t>
            </a:r>
            <a:endParaRPr lang="fa-IR" dirty="0"/>
          </a:p>
        </p:txBody>
      </p:sp>
    </p:spTree>
    <p:extLst>
      <p:ext uri="{BB962C8B-B14F-4D97-AF65-F5344CB8AC3E}">
        <p14:creationId xmlns:p14="http://schemas.microsoft.com/office/powerpoint/2010/main" val="17745823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pic>
        <p:nvPicPr>
          <p:cNvPr id="1026" name="Picture 2" descr="C:\Users\In The Name Of God\Desktop\عکس\۲۰۱۶۰۴۲۸_۰۸۴۵۵۷.jpg"/>
          <p:cNvPicPr>
            <a:picLocks noChangeAspect="1" noChangeArrowheads="1"/>
          </p:cNvPicPr>
          <p:nvPr/>
        </p:nvPicPr>
        <p:blipFill>
          <a:blip r:embed="rId2"/>
          <a:srcRect/>
          <a:stretch>
            <a:fillRect/>
          </a:stretch>
        </p:blipFill>
        <p:spPr bwMode="auto">
          <a:xfrm>
            <a:off x="428596" y="500042"/>
            <a:ext cx="8429684" cy="6000792"/>
          </a:xfrm>
          <a:prstGeom prst="rect">
            <a:avLst/>
          </a:prstGeom>
          <a:noFill/>
        </p:spPr>
      </p:pic>
      <p:sp>
        <p:nvSpPr>
          <p:cNvPr id="6" name="Right Arrow 5"/>
          <p:cNvSpPr/>
          <p:nvPr/>
        </p:nvSpPr>
        <p:spPr>
          <a:xfrm>
            <a:off x="1285852" y="4000504"/>
            <a:ext cx="3071834" cy="8572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dirty="0" smtClean="0"/>
              <a:t>OPV</a:t>
            </a:r>
            <a:r>
              <a:rPr lang="fa-IR" dirty="0" smtClean="0"/>
              <a:t>ساخت کشور اندونزی</a:t>
            </a:r>
            <a:endParaRPr lang="fa-IR" dirty="0"/>
          </a:p>
        </p:txBody>
      </p:sp>
      <p:sp>
        <p:nvSpPr>
          <p:cNvPr id="8" name="Right Arrow 7"/>
          <p:cNvSpPr/>
          <p:nvPr/>
        </p:nvSpPr>
        <p:spPr>
          <a:xfrm>
            <a:off x="1857356" y="2285992"/>
            <a:ext cx="3071834" cy="8572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b="1" dirty="0" smtClean="0"/>
              <a:t>IPV</a:t>
            </a:r>
            <a:r>
              <a:rPr lang="en-US" sz="2000" b="1" dirty="0" smtClean="0"/>
              <a:t>1</a:t>
            </a:r>
            <a:r>
              <a:rPr lang="fa-IR" dirty="0" smtClean="0"/>
              <a:t> ساخت کشور هند</a:t>
            </a:r>
            <a:endParaRPr lang="fa-IR" dirty="0"/>
          </a:p>
        </p:txBody>
      </p:sp>
      <p:sp>
        <p:nvSpPr>
          <p:cNvPr id="9" name="Right Arrow 8"/>
          <p:cNvSpPr/>
          <p:nvPr/>
        </p:nvSpPr>
        <p:spPr>
          <a:xfrm>
            <a:off x="3500430" y="4857760"/>
            <a:ext cx="3071834" cy="71438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b="1" dirty="0" smtClean="0"/>
              <a:t>IPV5</a:t>
            </a:r>
            <a:r>
              <a:rPr lang="fa-IR" dirty="0" smtClean="0"/>
              <a:t> ساخت کشور هلند</a:t>
            </a:r>
            <a:endParaRPr lang="fa-IR" dirty="0"/>
          </a:p>
        </p:txBody>
      </p:sp>
    </p:spTree>
    <p:extLst>
      <p:ext uri="{BB962C8B-B14F-4D97-AF65-F5344CB8AC3E}">
        <p14:creationId xmlns:p14="http://schemas.microsoft.com/office/powerpoint/2010/main" val="394138952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257" y="609600"/>
            <a:ext cx="8229600" cy="914400"/>
          </a:xfrm>
        </p:spPr>
        <p:txBody>
          <a:bodyPr/>
          <a:lstStyle/>
          <a:p>
            <a:pPr algn="r"/>
            <a:r>
              <a:rPr lang="fa-IR" dirty="0" smtClean="0"/>
              <a:t>تزریق ایمن</a:t>
            </a:r>
            <a:endParaRPr lang="en-US" dirty="0"/>
          </a:p>
        </p:txBody>
      </p:sp>
      <p:sp>
        <p:nvSpPr>
          <p:cNvPr id="7" name="Content Placeholder 6"/>
          <p:cNvSpPr>
            <a:spLocks noGrp="1"/>
          </p:cNvSpPr>
          <p:nvPr>
            <p:ph idx="1"/>
          </p:nvPr>
        </p:nvSpPr>
        <p:spPr>
          <a:xfrm>
            <a:off x="457200" y="2133600"/>
            <a:ext cx="7520940" cy="4419600"/>
          </a:xfrm>
        </p:spPr>
        <p:txBody>
          <a:bodyPr/>
          <a:lstStyle/>
          <a:p>
            <a:pPr marL="0" indent="0" algn="r">
              <a:buNone/>
            </a:pPr>
            <a:r>
              <a:rPr lang="fa-IR" dirty="0" smtClean="0"/>
              <a:t>ایمنی واکسیناتور و مراجعه کننده و تجهیزات</a:t>
            </a:r>
          </a:p>
          <a:p>
            <a:pPr marL="0" indent="0" algn="r">
              <a:buNone/>
            </a:pPr>
            <a:r>
              <a:rPr lang="fa-IR" dirty="0" smtClean="0"/>
              <a:t>نحوه تزریق </a:t>
            </a:r>
          </a:p>
          <a:p>
            <a:pPr marL="0" indent="0" algn="r">
              <a:buNone/>
            </a:pPr>
            <a:r>
              <a:rPr lang="fa-IR" dirty="0" smtClean="0"/>
              <a:t>محل تزریق</a:t>
            </a:r>
          </a:p>
          <a:p>
            <a:pPr marL="0" indent="0" algn="r">
              <a:buNone/>
            </a:pPr>
            <a:r>
              <a:rPr lang="fa-IR" dirty="0" smtClean="0"/>
              <a:t>حل کردن واکسنها</a:t>
            </a:r>
          </a:p>
          <a:p>
            <a:pPr marL="0" indent="0" algn="r">
              <a:buNone/>
            </a:pPr>
            <a:r>
              <a:rPr lang="fa-IR" dirty="0" smtClean="0"/>
              <a:t>تکان دادن ویالها</a:t>
            </a:r>
          </a:p>
          <a:p>
            <a:pPr marL="0" indent="0" algn="r">
              <a:buNone/>
            </a:pPr>
            <a:r>
              <a:rPr lang="fa-IR" dirty="0" smtClean="0"/>
              <a:t>ضد عفونی کردن </a:t>
            </a:r>
            <a:endParaRPr lang="en-US" dirty="0"/>
          </a:p>
        </p:txBody>
      </p:sp>
    </p:spTree>
    <p:extLst>
      <p:ext uri="{BB962C8B-B14F-4D97-AF65-F5344CB8AC3E}">
        <p14:creationId xmlns:p14="http://schemas.microsoft.com/office/powerpoint/2010/main" val="3873408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r"/>
            <a:r>
              <a:rPr lang="fa-IR" dirty="0" smtClean="0"/>
              <a:t>جلد هشتم ایمن سازی </a:t>
            </a:r>
            <a:endParaRPr lang="en-US" dirty="0"/>
          </a:p>
        </p:txBody>
      </p:sp>
      <p:sp>
        <p:nvSpPr>
          <p:cNvPr id="7" name="Content Placeholder 6"/>
          <p:cNvSpPr>
            <a:spLocks noGrp="1"/>
          </p:cNvSpPr>
          <p:nvPr>
            <p:ph idx="1"/>
          </p:nvPr>
        </p:nvSpPr>
        <p:spPr/>
        <p:txBody>
          <a:bodyPr/>
          <a:lstStyle/>
          <a:p>
            <a:pPr marL="0" indent="0" algn="r">
              <a:buNone/>
            </a:pPr>
            <a:r>
              <a:rPr lang="fa-IR" dirty="0" smtClean="0"/>
              <a:t>جداول واکسیناسیون</a:t>
            </a:r>
          </a:p>
          <a:p>
            <a:pPr marL="0" indent="0" algn="r">
              <a:buNone/>
            </a:pPr>
            <a:r>
              <a:rPr lang="fa-IR" dirty="0" smtClean="0"/>
              <a:t> نکات کلیدی در واکسیناسیون</a:t>
            </a:r>
          </a:p>
          <a:p>
            <a:pPr marL="0" indent="0" algn="r">
              <a:buNone/>
            </a:pPr>
            <a:r>
              <a:rPr lang="fa-IR" dirty="0" smtClean="0"/>
              <a:t>انواع واکسنها</a:t>
            </a:r>
          </a:p>
          <a:p>
            <a:pPr marL="0" indent="0" algn="r">
              <a:buNone/>
            </a:pPr>
            <a:r>
              <a:rPr lang="fa-IR" dirty="0" smtClean="0"/>
              <a:t>نکات آموزشی </a:t>
            </a:r>
            <a:endParaRPr lang="en-US" dirty="0"/>
          </a:p>
        </p:txBody>
      </p:sp>
    </p:spTree>
    <p:extLst>
      <p:ext uri="{BB962C8B-B14F-4D97-AF65-F5344CB8AC3E}">
        <p14:creationId xmlns:p14="http://schemas.microsoft.com/office/powerpoint/2010/main" val="16188173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r"/>
            <a:r>
              <a:rPr lang="fa-IR" dirty="0" smtClean="0"/>
              <a:t>آموزش</a:t>
            </a:r>
            <a:endParaRPr lang="en-US" dirty="0"/>
          </a:p>
        </p:txBody>
      </p:sp>
      <p:sp>
        <p:nvSpPr>
          <p:cNvPr id="5" name="Content Placeholder 4"/>
          <p:cNvSpPr>
            <a:spLocks noGrp="1"/>
          </p:cNvSpPr>
          <p:nvPr>
            <p:ph idx="1"/>
          </p:nvPr>
        </p:nvSpPr>
        <p:spPr/>
        <p:txBody>
          <a:bodyPr/>
          <a:lstStyle/>
          <a:p>
            <a:pPr marL="0" indent="0" algn="r">
              <a:buNone/>
            </a:pPr>
            <a:r>
              <a:rPr lang="fa-IR" dirty="0" smtClean="0"/>
              <a:t>قبل از تزریق</a:t>
            </a:r>
          </a:p>
          <a:p>
            <a:pPr marL="0" indent="0" algn="r">
              <a:buNone/>
            </a:pPr>
            <a:r>
              <a:rPr lang="fa-IR" dirty="0" smtClean="0"/>
              <a:t>حین تزریق </a:t>
            </a:r>
          </a:p>
          <a:p>
            <a:pPr marL="0" indent="0" algn="r">
              <a:buNone/>
            </a:pPr>
            <a:r>
              <a:rPr lang="fa-IR" dirty="0" smtClean="0"/>
              <a:t>بعد از تزریق</a:t>
            </a:r>
            <a:endParaRPr lang="en-US" dirty="0"/>
          </a:p>
        </p:txBody>
      </p:sp>
    </p:spTree>
    <p:extLst>
      <p:ext uri="{BB962C8B-B14F-4D97-AF65-F5344CB8AC3E}">
        <p14:creationId xmlns:p14="http://schemas.microsoft.com/office/powerpoint/2010/main" val="2219440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638"/>
            <a:ext cx="8229600" cy="1143000"/>
          </a:xfrm>
        </p:spPr>
        <p:txBody>
          <a:bodyPr/>
          <a:lstStyle/>
          <a:p>
            <a:pPr algn="ctr"/>
            <a:r>
              <a:rPr lang="fa-IR" dirty="0" smtClean="0"/>
              <a:t>محل تزریق</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447800"/>
            <a:ext cx="80772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104884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628650" y="23813"/>
            <a:ext cx="7886700" cy="452437"/>
          </a:xfrm>
        </p:spPr>
        <p:txBody>
          <a:bodyPr/>
          <a:lstStyle/>
          <a:p>
            <a:pPr algn="ctr" eaLnBrk="1" hangingPunct="1"/>
            <a:r>
              <a:rPr lang="fa-IR" altLang="fa-IR" sz="1800" b="1" smtClean="0">
                <a:solidFill>
                  <a:srgbClr val="7030A0"/>
                </a:solidFill>
                <a:cs typeface="B Titr" panose="00000700000000000000" pitchFamily="2" charset="-78"/>
              </a:rPr>
              <a:t>کودکان دارای نقایص سیستم ایمنی</a:t>
            </a:r>
            <a:endParaRPr lang="en-US" altLang="fa-IR" sz="1800" smtClean="0">
              <a:solidFill>
                <a:srgbClr val="7030A0"/>
              </a:solidFill>
              <a:cs typeface="B Titr" panose="00000700000000000000" pitchFamily="2" charset="-78"/>
            </a:endParaRPr>
          </a:p>
        </p:txBody>
      </p:sp>
      <p:sp>
        <p:nvSpPr>
          <p:cNvPr id="52227" name="Content Placeholder 2"/>
          <p:cNvSpPr>
            <a:spLocks noGrp="1"/>
          </p:cNvSpPr>
          <p:nvPr>
            <p:ph idx="1"/>
          </p:nvPr>
        </p:nvSpPr>
        <p:spPr>
          <a:xfrm>
            <a:off x="179388" y="620713"/>
            <a:ext cx="8964612" cy="5400675"/>
          </a:xfrm>
        </p:spPr>
        <p:txBody>
          <a:bodyPr/>
          <a:lstStyle/>
          <a:p>
            <a:pPr marL="0" indent="0" algn="r" eaLnBrk="1" hangingPunct="1">
              <a:lnSpc>
                <a:spcPct val="150000"/>
              </a:lnSpc>
              <a:buFont typeface="Arial" panose="020B0604020202020204" pitchFamily="34" charset="0"/>
              <a:buNone/>
            </a:pPr>
            <a:r>
              <a:rPr lang="fa-IR" altLang="fa-IR" sz="1400" b="1" dirty="0" smtClean="0">
                <a:cs typeface="B Nazanin" panose="00000400000000000000" pitchFamily="2" charset="-78"/>
              </a:rPr>
              <a:t>•در صورت امکان توصیه می شود قبل از شروع درمان های مهارکننده سیستم ایمنی )مانند شیمی درمانی، رادیوتراپی و داروهای مهارکننده سیستم ایمنی ( واکسیناسیون کودک طبق برنامه ایمن سازی کشوری کامل شود. واکسن های زنده باید حداقل 4 هفته قبل از شروع درمان تجویز شوند و تجویز آن ها در فاصله زمانی کمتر از 2 هفته از شروع درمان های مهارکننده سیستم ایمنی ممنوع است. واکسن های غیر فعال باید حداقل 2 هفته قبل از شروع درمان تجویز شوند.</a:t>
            </a:r>
          </a:p>
          <a:p>
            <a:pPr marL="0" indent="0" algn="r" eaLnBrk="1" hangingPunct="1">
              <a:lnSpc>
                <a:spcPct val="150000"/>
              </a:lnSpc>
              <a:buFont typeface="Arial" panose="020B0604020202020204" pitchFamily="34" charset="0"/>
              <a:buNone/>
            </a:pPr>
            <a:r>
              <a:rPr lang="fa-IR" altLang="fa-IR" sz="1400" b="1" dirty="0" smtClean="0">
                <a:cs typeface="B Nazanin" panose="00000400000000000000" pitchFamily="2" charset="-78"/>
              </a:rPr>
              <a:t>•در کودکان مبت ال به نقایص سیستم ایمنی مانند کودکان مبت ال به بدخیمی، دریافت کنندگان پیوند و مبتلایان به بیماری های خود ایمنی، دریافت واکسن های باکتریال زنده )ب.ث.ژ ( و واکسن های ویروسی زنده </a:t>
            </a:r>
            <a:r>
              <a:rPr lang="en-US" altLang="fa-IR" sz="1400" b="1" dirty="0" smtClean="0">
                <a:cs typeface="B Nazanin" panose="00000400000000000000" pitchFamily="2" charset="-78"/>
              </a:rPr>
              <a:t>MMR( ، </a:t>
            </a:r>
            <a:r>
              <a:rPr lang="fa-IR" altLang="fa-IR" sz="1400" b="1" dirty="0" smtClean="0">
                <a:cs typeface="B Nazanin" panose="00000400000000000000" pitchFamily="2" charset="-78"/>
              </a:rPr>
              <a:t>فلج اطفال خوراکی و تب زرد( ممنوع است.</a:t>
            </a:r>
          </a:p>
          <a:p>
            <a:pPr marL="0" indent="0" algn="r" eaLnBrk="1" hangingPunct="1">
              <a:lnSpc>
                <a:spcPct val="150000"/>
              </a:lnSpc>
              <a:buFont typeface="Arial" panose="020B0604020202020204" pitchFamily="34" charset="0"/>
              <a:buNone/>
            </a:pPr>
            <a:r>
              <a:rPr lang="fa-IR" altLang="fa-IR" sz="1400" b="1" dirty="0" smtClean="0">
                <a:cs typeface="B Nazanin" panose="00000400000000000000" pitchFamily="2" charset="-78"/>
              </a:rPr>
              <a:t>•در کودکان مبتلا به بدخیمی که تحت شیمی درمانی و رادیوتراپی میب اشند، با توجه به تضعیف پاسخ سیستم ایمنی بدن نسبت به واکسیناسیون در این دوران، توصیه می شود از 14 روز قبل از شروع درمان تا 3 ماه بعد از پایان درمان، از تزریق واکسن های غیر فعال )غیرزنده( نیز اجتناب شود.</a:t>
            </a:r>
          </a:p>
          <a:p>
            <a:pPr marL="0" indent="0" algn="r" eaLnBrk="1" hangingPunct="1">
              <a:lnSpc>
                <a:spcPct val="150000"/>
              </a:lnSpc>
              <a:buFont typeface="Arial" panose="020B0604020202020204" pitchFamily="34" charset="0"/>
              <a:buNone/>
            </a:pPr>
            <a:r>
              <a:rPr lang="fa-IR" altLang="fa-IR" sz="1400" b="1" dirty="0" smtClean="0">
                <a:cs typeface="B Nazanin" panose="00000400000000000000" pitchFamily="2" charset="-78"/>
              </a:rPr>
              <a:t>•کودکان مبتلا به بدخیمی نباید واکسن های ویروسی زنده را دریافت کنند. تنها در کودکان مبتلا به بدخیمی هایی مانند لوسمی و لنفوم که در دوران بهبودی</a:t>
            </a:r>
            <a:r>
              <a:rPr lang="en-US" altLang="fa-IR" sz="1400" b="1" dirty="0" smtClean="0">
                <a:cs typeface="B Nazanin" panose="00000400000000000000" pitchFamily="2" charset="-78"/>
              </a:rPr>
              <a:t>remission( ( </a:t>
            </a:r>
            <a:r>
              <a:rPr lang="fa-IR" altLang="fa-IR" sz="1400" b="1" dirty="0" smtClean="0">
                <a:cs typeface="B Nazanin" panose="00000400000000000000" pitchFamily="2" charset="-78"/>
              </a:rPr>
              <a:t>بیماری هستند و حداقل ۳ ماه از پایان شیمی درمانی ایشان گذشته باشد، براساس شرایط بیمار و با نظر پزشک معالج می توان واکسن های </a:t>
            </a:r>
            <a:r>
              <a:rPr lang="en-US" altLang="fa-IR" sz="1400" b="1" dirty="0" smtClean="0">
                <a:cs typeface="B Nazanin" panose="00000400000000000000" pitchFamily="2" charset="-78"/>
              </a:rPr>
              <a:t>MMR </a:t>
            </a:r>
            <a:r>
              <a:rPr lang="fa-IR" altLang="fa-IR" sz="1400" b="1" dirty="0" smtClean="0">
                <a:cs typeface="B Nazanin" panose="00000400000000000000" pitchFamily="2" charset="-78"/>
              </a:rPr>
              <a:t>و آبله مرغان را تجویز نمود.</a:t>
            </a:r>
          </a:p>
          <a:p>
            <a:pPr marL="0" indent="0" algn="r" eaLnBrk="1" hangingPunct="1">
              <a:lnSpc>
                <a:spcPct val="150000"/>
              </a:lnSpc>
              <a:buFont typeface="Arial" panose="020B0604020202020204" pitchFamily="34" charset="0"/>
              <a:buNone/>
            </a:pPr>
            <a:r>
              <a:rPr lang="fa-IR" altLang="fa-IR" sz="1400" b="1" dirty="0" smtClean="0">
                <a:cs typeface="B Nazanin" panose="00000400000000000000" pitchFamily="2" charset="-78"/>
              </a:rPr>
              <a:t>•در کودکانی که قبل از درمان بدخیمی، طبق برنامه جاری واکسیناسیون کشوری، واکسن های مورد نیاز را دریافت کرده اند ، بعد از اتمام درمان نیازی به تکرار واکسن های دریافت شده نيست. به طور استثناء کودکانی که تحت پیوند مغز استخوان قرار گرفتها ند، باید بعد از پیوند مجددا تمام واکسن های قبلی را طبق برنامه جاری واکسیناسیون کشوری دریافت كنند.</a:t>
            </a:r>
            <a:endParaRPr lang="en-US" altLang="fa-IR" sz="1400" b="1" dirty="0" smtClean="0">
              <a:cs typeface="B Nazanin" panose="00000400000000000000" pitchFamily="2" charset="-78"/>
            </a:endParaRPr>
          </a:p>
        </p:txBody>
      </p:sp>
      <p:sp>
        <p:nvSpPr>
          <p:cNvPr id="5222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cs typeface="Tahoma" panose="020B0604030504040204" pitchFamily="34" charset="0"/>
              </a:defRPr>
            </a:lvl1pPr>
            <a:lvl2pPr marL="742950" indent="-285750" algn="r" rtl="1">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cs typeface="Tahoma" panose="020B0604030504040204" pitchFamily="34" charset="0"/>
              </a:defRPr>
            </a:lvl2pPr>
            <a:lvl3pPr marL="1143000" indent="-228600" algn="r" rtl="1">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cs typeface="Tahoma" panose="020B0604030504040204" pitchFamily="34" charset="0"/>
              </a:defRPr>
            </a:lvl3pPr>
            <a:lvl4pPr marL="1600200" indent="-228600" algn="r" rtl="1">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4pPr>
            <a:lvl5pPr marL="2057400" indent="-228600" algn="r" rtl="1">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5pPr>
            <a:lvl6pPr marL="2514600" indent="-228600" algn="r" rtl="1"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6pPr>
            <a:lvl7pPr marL="2971800" indent="-228600" algn="r" rtl="1"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7pPr>
            <a:lvl8pPr marL="3429000" indent="-228600" algn="r" rtl="1"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8pPr>
            <a:lvl9pPr marL="3886200" indent="-228600" algn="r" rtl="1"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9pPr>
          </a:lstStyle>
          <a:p>
            <a:pPr rtl="0">
              <a:spcBef>
                <a:spcPct val="0"/>
              </a:spcBef>
              <a:buClrTx/>
              <a:buSzTx/>
              <a:buFontTx/>
              <a:buNone/>
            </a:pPr>
            <a:fld id="{23BF49F1-D23A-43B9-920A-C4AD909F241B}" type="slidenum">
              <a:rPr lang="fa-IR" altLang="fa-IR" smtClean="0">
                <a:solidFill>
                  <a:srgbClr val="898989"/>
                </a:solidFill>
                <a:latin typeface="Calibri" panose="020F0502020204030204" pitchFamily="34" charset="0"/>
                <a:cs typeface="Arial" panose="020B0604020202020204" pitchFamily="34" charset="0"/>
              </a:rPr>
              <a:pPr rtl="0">
                <a:spcBef>
                  <a:spcPct val="0"/>
                </a:spcBef>
                <a:buClrTx/>
                <a:buSzTx/>
                <a:buFontTx/>
                <a:buNone/>
              </a:pPr>
              <a:t>28</a:t>
            </a:fld>
            <a:endParaRPr lang="fa-IR" altLang="fa-IR" smtClean="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437715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628650" y="23813"/>
            <a:ext cx="7886700" cy="596900"/>
          </a:xfrm>
        </p:spPr>
        <p:txBody>
          <a:bodyPr rtlCol="0">
            <a:normAutofit fontScale="90000"/>
          </a:bodyPr>
          <a:lstStyle/>
          <a:p>
            <a:pPr algn="ctr" eaLnBrk="1" fontAlgn="auto" hangingPunct="1">
              <a:spcAft>
                <a:spcPts val="0"/>
              </a:spcAft>
              <a:defRPr/>
            </a:pPr>
            <a:r>
              <a:rPr lang="fa-IR" altLang="fa-IR" b="1" smtClean="0">
                <a:solidFill>
                  <a:srgbClr val="7030A0"/>
                </a:solidFill>
                <a:cs typeface="B Titr" panose="00000700000000000000" pitchFamily="2" charset="-78"/>
              </a:rPr>
              <a:t>نوزادان نارس</a:t>
            </a:r>
            <a:endParaRPr lang="en-US" altLang="fa-IR" smtClean="0">
              <a:solidFill>
                <a:srgbClr val="7030A0"/>
              </a:solidFill>
              <a:cs typeface="B Titr" panose="00000700000000000000" pitchFamily="2" charset="-78"/>
            </a:endParaRPr>
          </a:p>
        </p:txBody>
      </p:sp>
      <p:sp>
        <p:nvSpPr>
          <p:cNvPr id="49155" name="Content Placeholder 2"/>
          <p:cNvSpPr>
            <a:spLocks noGrp="1"/>
          </p:cNvSpPr>
          <p:nvPr>
            <p:ph idx="1"/>
          </p:nvPr>
        </p:nvSpPr>
        <p:spPr>
          <a:xfrm>
            <a:off x="0" y="620713"/>
            <a:ext cx="9144000" cy="6237287"/>
          </a:xfrm>
        </p:spPr>
        <p:txBody>
          <a:bodyPr/>
          <a:lstStyle/>
          <a:p>
            <a:pPr marL="0" indent="0" algn="r" eaLnBrk="1" hangingPunct="1">
              <a:lnSpc>
                <a:spcPct val="150000"/>
              </a:lnSpc>
              <a:buFont typeface="Arial" panose="020B0604020202020204" pitchFamily="34" charset="0"/>
              <a:buNone/>
            </a:pPr>
            <a:r>
              <a:rPr lang="fa-IR" altLang="fa-IR" sz="1400" b="1" dirty="0" smtClean="0">
                <a:cs typeface="B Nazanin" panose="00000400000000000000" pitchFamily="2" charset="-78"/>
              </a:rPr>
              <a:t>•شروع برنامه ايمن سازي نوزادان نارس در صورت وضعيت باليني تثبيت شده همانند ساير نوزادان است و نيازي به تعويق برنامه ايمن سازي يا كاهش مقدار واكسن نيست.</a:t>
            </a:r>
          </a:p>
          <a:p>
            <a:pPr marL="0" indent="0" algn="r" eaLnBrk="1" hangingPunct="1">
              <a:lnSpc>
                <a:spcPct val="150000"/>
              </a:lnSpc>
              <a:buFont typeface="Arial" panose="020B0604020202020204" pitchFamily="34" charset="0"/>
              <a:buNone/>
            </a:pPr>
            <a:r>
              <a:rPr lang="fa-IR" altLang="fa-IR" sz="1400" b="1" dirty="0" smtClean="0">
                <a:cs typeface="B Nazanin" panose="00000400000000000000" pitchFamily="2" charset="-78"/>
              </a:rPr>
              <a:t>•وضعيت باليني تثبيت شده در شيرخوار نارس به این معناست که وضعیت کلی شیرخوار و روند رشد وی رو به بهبود مستمر بوده و نیازی به انجام هیچ نوع اقدام درمانی برای بيماري عفوني ، بيماري متابول كي يا بيماري هاي حاد كليوي، قلبي عروقي، مغزي يا تنفسي ندارد.</a:t>
            </a:r>
          </a:p>
          <a:p>
            <a:pPr marL="0" indent="0" algn="r" eaLnBrk="1" hangingPunct="1">
              <a:lnSpc>
                <a:spcPct val="150000"/>
              </a:lnSpc>
              <a:buFont typeface="Arial" panose="020B0604020202020204" pitchFamily="34" charset="0"/>
              <a:buNone/>
            </a:pPr>
            <a:r>
              <a:rPr lang="fa-IR" altLang="fa-IR" sz="1400" b="1" dirty="0" smtClean="0">
                <a:cs typeface="B Nazanin" panose="00000400000000000000" pitchFamily="2" charset="-78"/>
              </a:rPr>
              <a:t>•واکسن هپاتیت ب بدون درنظر گرفتن شرایط بالینی نوزاد، ترجیحا هرچه سریع تر ، لازم است تزریق شود.</a:t>
            </a:r>
          </a:p>
          <a:p>
            <a:pPr marL="0" indent="0" algn="r" eaLnBrk="1" hangingPunct="1">
              <a:lnSpc>
                <a:spcPct val="150000"/>
              </a:lnSpc>
              <a:buFont typeface="Arial" panose="020B0604020202020204" pitchFamily="34" charset="0"/>
              <a:buNone/>
            </a:pPr>
            <a:r>
              <a:rPr lang="fa-IR" altLang="fa-IR" sz="1400" b="1" dirty="0" smtClean="0">
                <a:cs typeface="B Nazanin" panose="00000400000000000000" pitchFamily="2" charset="-78"/>
              </a:rPr>
              <a:t>•با توجه به اینکه نوزادان نارس با وزن تولد کمتر از 2 کیلوگرم نیز چهار نوبت واکسن هپاتیت ب ) بدو تولد ، 2 ، 4 و 6 ماهگی ( دریافت می نمایند ، به دز اضافه واکسن هپاتیت ب در یک ماهگی نیاز ندارند.</a:t>
            </a:r>
          </a:p>
          <a:p>
            <a:pPr marL="0" indent="0" algn="r" eaLnBrk="1" hangingPunct="1">
              <a:lnSpc>
                <a:spcPct val="150000"/>
              </a:lnSpc>
              <a:buFont typeface="Arial" panose="020B0604020202020204" pitchFamily="34" charset="0"/>
              <a:buNone/>
            </a:pPr>
            <a:r>
              <a:rPr lang="fa-IR" altLang="fa-IR" sz="1400" b="1" dirty="0" smtClean="0">
                <a:cs typeface="B Nazanin" panose="00000400000000000000" pitchFamily="2" charset="-78"/>
              </a:rPr>
              <a:t>•در صورتي كه نوزاد نارس در سن 2 ماهگي هنوز در بيمارستان بستري باشد، در صورت وضعيت باليني تثبيت شده، ايمن سازي مطابق با برنامه جاري انجام مي شود ولي توصيه مي شود به جاي واکسن خوراكي فلج اطفال) </a:t>
            </a:r>
            <a:r>
              <a:rPr lang="en-US" altLang="fa-IR" sz="1400" b="1" dirty="0" smtClean="0">
                <a:cs typeface="B Nazanin" panose="00000400000000000000" pitchFamily="2" charset="-78"/>
              </a:rPr>
              <a:t>OPV (، </a:t>
            </a:r>
            <a:r>
              <a:rPr lang="fa-IR" altLang="fa-IR" sz="1400" b="1" dirty="0" smtClean="0">
                <a:cs typeface="B Nazanin" panose="00000400000000000000" pitchFamily="2" charset="-78"/>
              </a:rPr>
              <a:t>از نوع تزريقي ) </a:t>
            </a:r>
            <a:r>
              <a:rPr lang="en-US" altLang="fa-IR" sz="1400" b="1" dirty="0" smtClean="0">
                <a:cs typeface="B Nazanin" panose="00000400000000000000" pitchFamily="2" charset="-78"/>
              </a:rPr>
              <a:t>IPV ( </a:t>
            </a:r>
            <a:r>
              <a:rPr lang="fa-IR" altLang="fa-IR" sz="1400" b="1" dirty="0" smtClean="0">
                <a:cs typeface="B Nazanin" panose="00000400000000000000" pitchFamily="2" charset="-78"/>
              </a:rPr>
              <a:t>استفاده شود يا واکسن خوراكي فلج اطفال پس از ترخيص از بيمارستان تجويز شود.</a:t>
            </a:r>
          </a:p>
          <a:p>
            <a:pPr marL="0" indent="0" algn="r" eaLnBrk="1" hangingPunct="1">
              <a:lnSpc>
                <a:spcPct val="150000"/>
              </a:lnSpc>
              <a:buFont typeface="Arial" panose="020B0604020202020204" pitchFamily="34" charset="0"/>
              <a:buNone/>
            </a:pPr>
            <a:r>
              <a:rPr lang="fa-IR" altLang="fa-IR" sz="1400" b="1" dirty="0" smtClean="0">
                <a:cs typeface="B Nazanin" panose="00000400000000000000" pitchFamily="2" charset="-78"/>
              </a:rPr>
              <a:t>•نوزادان با وزن تولد كمتر از 1000 گرم که در بيمارستان بستري هستند، باید به مدت 72 ساعت پس از ايمن سازي از نظر وقفه تنفسي )آپنه( و</a:t>
            </a:r>
          </a:p>
          <a:p>
            <a:pPr marL="0" indent="0" algn="r" eaLnBrk="1" hangingPunct="1">
              <a:lnSpc>
                <a:spcPct val="150000"/>
              </a:lnSpc>
              <a:buFont typeface="Arial" panose="020B0604020202020204" pitchFamily="34" charset="0"/>
              <a:buNone/>
            </a:pPr>
            <a:r>
              <a:rPr lang="fa-IR" altLang="fa-IR" sz="1400" b="1" dirty="0" smtClean="0">
                <a:cs typeface="B Nazanin" panose="00000400000000000000" pitchFamily="2" charset="-78"/>
              </a:rPr>
              <a:t>برادی کاردی تحت نظر قرار گيرند.</a:t>
            </a:r>
          </a:p>
          <a:p>
            <a:pPr marL="0" indent="0" algn="r" eaLnBrk="1" hangingPunct="1">
              <a:lnSpc>
                <a:spcPct val="150000"/>
              </a:lnSpc>
              <a:buFont typeface="Arial" panose="020B0604020202020204" pitchFamily="34" charset="0"/>
              <a:buNone/>
            </a:pPr>
            <a:r>
              <a:rPr lang="fa-IR" altLang="fa-IR" sz="1400" b="1" dirty="0" smtClean="0">
                <a:cs typeface="B Nazanin" panose="00000400000000000000" pitchFamily="2" charset="-78"/>
              </a:rPr>
              <a:t>•توصیه می شود به نوزادان نارس پس از رسیدن به سن 6 ماهگی واکسن آنفلوانزا تزریق شود.</a:t>
            </a:r>
          </a:p>
          <a:p>
            <a:pPr marL="0" indent="0" algn="r" eaLnBrk="1" hangingPunct="1">
              <a:lnSpc>
                <a:spcPct val="150000"/>
              </a:lnSpc>
              <a:buFont typeface="Arial" panose="020B0604020202020204" pitchFamily="34" charset="0"/>
              <a:buNone/>
            </a:pPr>
            <a:r>
              <a:rPr lang="fa-IR" altLang="fa-IR" sz="1400" b="1" dirty="0" smtClean="0">
                <a:cs typeface="B Nazanin" panose="00000400000000000000" pitchFamily="2" charset="-78"/>
              </a:rPr>
              <a:t>•توصیه می شود والدین، مراقبین و افراد در تماس خانگی با نوزادان نارس، واکسن آنفلوانزا دریافت نمایند.</a:t>
            </a:r>
            <a:endParaRPr lang="en-US" altLang="fa-IR" sz="1400" b="1" dirty="0" smtClean="0">
              <a:cs typeface="B Nazanin" panose="00000400000000000000" pitchFamily="2" charset="-78"/>
            </a:endParaRPr>
          </a:p>
        </p:txBody>
      </p:sp>
      <p:sp>
        <p:nvSpPr>
          <p:cNvPr id="4915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cs typeface="Tahoma" panose="020B0604030504040204" pitchFamily="34" charset="0"/>
              </a:defRPr>
            </a:lvl1pPr>
            <a:lvl2pPr marL="742950" indent="-285750" algn="r" rtl="1">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cs typeface="Tahoma" panose="020B0604030504040204" pitchFamily="34" charset="0"/>
              </a:defRPr>
            </a:lvl2pPr>
            <a:lvl3pPr marL="1143000" indent="-228600" algn="r" rtl="1">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cs typeface="Tahoma" panose="020B0604030504040204" pitchFamily="34" charset="0"/>
              </a:defRPr>
            </a:lvl3pPr>
            <a:lvl4pPr marL="1600200" indent="-228600" algn="r" rtl="1">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4pPr>
            <a:lvl5pPr marL="2057400" indent="-228600" algn="r" rtl="1">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5pPr>
            <a:lvl6pPr marL="2514600" indent="-228600" algn="r" rtl="1"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6pPr>
            <a:lvl7pPr marL="2971800" indent="-228600" algn="r" rtl="1"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7pPr>
            <a:lvl8pPr marL="3429000" indent="-228600" algn="r" rtl="1"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8pPr>
            <a:lvl9pPr marL="3886200" indent="-228600" algn="r" rtl="1"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9pPr>
          </a:lstStyle>
          <a:p>
            <a:pPr rtl="0">
              <a:spcBef>
                <a:spcPct val="0"/>
              </a:spcBef>
              <a:buClrTx/>
              <a:buSzTx/>
              <a:buFontTx/>
              <a:buNone/>
            </a:pPr>
            <a:fld id="{66909D31-EB52-4C60-8D3C-AB37BFA4E7E2}" type="slidenum">
              <a:rPr lang="fa-IR" altLang="fa-IR" smtClean="0">
                <a:solidFill>
                  <a:srgbClr val="898989"/>
                </a:solidFill>
                <a:latin typeface="Calibri" panose="020F0502020204030204" pitchFamily="34" charset="0"/>
                <a:cs typeface="Arial" panose="020B0604020202020204" pitchFamily="34" charset="0"/>
              </a:rPr>
              <a:pPr rtl="0">
                <a:spcBef>
                  <a:spcPct val="0"/>
                </a:spcBef>
                <a:buClrTx/>
                <a:buSzTx/>
                <a:buFontTx/>
                <a:buNone/>
              </a:pPr>
              <a:t>29</a:t>
            </a:fld>
            <a:endParaRPr lang="fa-IR" altLang="fa-IR" smtClean="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336201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واکسن ب ث ژ</a:t>
            </a:r>
            <a:endParaRPr lang="en-US" dirty="0"/>
          </a:p>
        </p:txBody>
      </p:sp>
      <p:sp>
        <p:nvSpPr>
          <p:cNvPr id="3" name="Content Placeholder 2"/>
          <p:cNvSpPr>
            <a:spLocks noGrp="1"/>
          </p:cNvSpPr>
          <p:nvPr>
            <p:ph idx="1"/>
          </p:nvPr>
        </p:nvSpPr>
        <p:spPr>
          <a:xfrm>
            <a:off x="811530" y="1296951"/>
            <a:ext cx="7520940" cy="4875249"/>
          </a:xfrm>
        </p:spPr>
        <p:txBody>
          <a:bodyPr>
            <a:normAutofit/>
          </a:bodyPr>
          <a:lstStyle/>
          <a:p>
            <a:pPr algn="r"/>
            <a:endParaRPr lang="fa-IR" dirty="0" smtClean="0"/>
          </a:p>
          <a:p>
            <a:pPr algn="r"/>
            <a:endParaRPr lang="fa-IR" dirty="0"/>
          </a:p>
          <a:p>
            <a:pPr algn="r"/>
            <a:r>
              <a:rPr lang="fa-IR" b="1" dirty="0" smtClean="0"/>
              <a:t>- 26 % مرگهای بزرگسالان در کشورهای در حال توسعه </a:t>
            </a:r>
          </a:p>
          <a:p>
            <a:pPr algn="r"/>
            <a:r>
              <a:rPr lang="fa-IR" b="1" dirty="0" smtClean="0"/>
              <a:t>- یک سوم مردم آلوده به مایکوباکتریوم توبرکلوزیس</a:t>
            </a:r>
          </a:p>
          <a:p>
            <a:pPr algn="r"/>
            <a:r>
              <a:rPr lang="fa-IR" b="1" dirty="0" smtClean="0"/>
              <a:t>- در سال 1396 بروز بیماری سل 10/8 در صدهزار نفر</a:t>
            </a:r>
          </a:p>
          <a:p>
            <a:pPr algn="r"/>
            <a:r>
              <a:rPr lang="fa-IR" b="1" dirty="0" smtClean="0"/>
              <a:t>- واکسن ب ث ژ به شکل لئوفیلیزه ( پودر خشک منجمد ) از سویه ضعیف شده مایکوباکتریوم بویس</a:t>
            </a:r>
          </a:p>
          <a:p>
            <a:pPr algn="r"/>
            <a:r>
              <a:rPr lang="fa-IR" b="1" dirty="0" smtClean="0"/>
              <a:t>- اثربخشی 0تا80 % البته با توجه به فقدان تست نامشخص بودن مدت حفاظت </a:t>
            </a:r>
          </a:p>
          <a:p>
            <a:pPr algn="r"/>
            <a:r>
              <a:rPr lang="fa-IR" b="1" dirty="0" smtClean="0"/>
              <a:t>- </a:t>
            </a:r>
            <a:r>
              <a:rPr lang="fa-IR" b="1" dirty="0" smtClean="0"/>
              <a:t>عوارض آن شامل لنفادنیت 1% ، استئیت 0/01 و ب ث ژ منتشر0/19 در میلیون دز</a:t>
            </a:r>
          </a:p>
          <a:p>
            <a:pPr algn="r"/>
            <a:r>
              <a:rPr lang="fa-IR" b="1" dirty="0" smtClean="0"/>
              <a:t>- منع مصرف : بارداری ، نقص ایمنی و سوختگی یا عفونت جلدی</a:t>
            </a:r>
            <a:endParaRPr lang="en-US" b="1" dirty="0"/>
          </a:p>
        </p:txBody>
      </p:sp>
      <p:sp>
        <p:nvSpPr>
          <p:cNvPr id="4" name="Picture Placeholder 3"/>
          <p:cNvSpPr>
            <a:spLocks noGrp="1"/>
          </p:cNvSpPr>
          <p:nvPr>
            <p:ph type="pic" sz="quarter" idx="13"/>
          </p:nvPr>
        </p:nvSpPr>
        <p:spPr>
          <a:xfrm>
            <a:off x="10287000" y="3352800"/>
            <a:ext cx="914400" cy="914400"/>
          </a:xfrm>
        </p:spPr>
      </p:sp>
      <p:sp>
        <p:nvSpPr>
          <p:cNvPr id="5" name="Content Placeholder 4"/>
          <p:cNvSpPr>
            <a:spLocks noGrp="1"/>
          </p:cNvSpPr>
          <p:nvPr>
            <p:ph sz="quarter" idx="14"/>
          </p:nvPr>
        </p:nvSpPr>
        <p:spPr>
          <a:xfrm>
            <a:off x="-1828800" y="4114800"/>
            <a:ext cx="914400" cy="959893"/>
          </a:xfrm>
        </p:spPr>
        <p:txBody>
          <a:bodyPr/>
          <a:lstStyle/>
          <a:p>
            <a:endParaRPr lang="en-US" dirty="0"/>
          </a:p>
        </p:txBody>
      </p:sp>
    </p:spTree>
    <p:extLst>
      <p:ext uri="{BB962C8B-B14F-4D97-AF65-F5344CB8AC3E}">
        <p14:creationId xmlns:p14="http://schemas.microsoft.com/office/powerpoint/2010/main" val="12177124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314325" y="0"/>
            <a:ext cx="8515350" cy="692150"/>
          </a:xfrm>
        </p:spPr>
        <p:txBody>
          <a:bodyPr/>
          <a:lstStyle/>
          <a:p>
            <a:pPr algn="ctr" eaLnBrk="1" hangingPunct="1"/>
            <a:r>
              <a:rPr lang="fa-IR" altLang="fa-IR" sz="1800" smtClean="0">
                <a:solidFill>
                  <a:srgbClr val="7030A0"/>
                </a:solidFill>
                <a:cs typeface="B Titr" panose="00000700000000000000" pitchFamily="2" charset="-78"/>
              </a:rPr>
              <a:t>واكسيناسيون افراد در تماس خانگي با مبتلايان به نقص ايمني</a:t>
            </a:r>
            <a:endParaRPr lang="en-US" altLang="fa-IR" sz="1800" smtClean="0">
              <a:solidFill>
                <a:srgbClr val="7030A0"/>
              </a:solidFill>
              <a:cs typeface="B Titr" panose="00000700000000000000" pitchFamily="2" charset="-78"/>
            </a:endParaRPr>
          </a:p>
        </p:txBody>
      </p:sp>
      <p:sp>
        <p:nvSpPr>
          <p:cNvPr id="54275" name="Content Placeholder 2"/>
          <p:cNvSpPr>
            <a:spLocks noGrp="1"/>
          </p:cNvSpPr>
          <p:nvPr>
            <p:ph idx="1"/>
          </p:nvPr>
        </p:nvSpPr>
        <p:spPr>
          <a:xfrm>
            <a:off x="0" y="1052513"/>
            <a:ext cx="9144000" cy="2447925"/>
          </a:xfrm>
        </p:spPr>
        <p:txBody>
          <a:bodyPr/>
          <a:lstStyle/>
          <a:p>
            <a:pPr marL="0" indent="0" algn="r" eaLnBrk="1" hangingPunct="1">
              <a:lnSpc>
                <a:spcPct val="150000"/>
              </a:lnSpc>
              <a:buFont typeface="Arial" panose="020B0604020202020204" pitchFamily="34" charset="0"/>
              <a:buNone/>
            </a:pPr>
            <a:r>
              <a:rPr lang="fa-IR" altLang="fa-IR" sz="1600" b="1" dirty="0" smtClean="0">
                <a:cs typeface="B Nazanin" panose="00000400000000000000" pitchFamily="2" charset="-78"/>
              </a:rPr>
              <a:t>•تجويز كليه واكسن هاي زنده )به استثنای واکسن خوراكي فلج اطفال( در اين افراد بلامانع است.</a:t>
            </a:r>
          </a:p>
          <a:p>
            <a:pPr marL="0" indent="0" algn="r" eaLnBrk="1" hangingPunct="1">
              <a:lnSpc>
                <a:spcPct val="150000"/>
              </a:lnSpc>
              <a:buFont typeface="Arial" panose="020B0604020202020204" pitchFamily="34" charset="0"/>
              <a:buNone/>
            </a:pPr>
            <a:r>
              <a:rPr lang="fa-IR" altLang="fa-IR" sz="1600" b="1" dirty="0" smtClean="0">
                <a:cs typeface="B Nazanin" panose="00000400000000000000" pitchFamily="2" charset="-78"/>
              </a:rPr>
              <a:t>•در صورت تجويز نادرست واکسن خوراكي فلج اطفال، رعايت بهداشت دست ها و اجتناب از تماس نزد كي )از جمله تعويض پوشك كودك واكسينه شده توسط فرد مبتلا به نقص ایمنی( براي 6- 4 هفته توصيه مي شود.</a:t>
            </a:r>
          </a:p>
          <a:p>
            <a:pPr marL="0" indent="0" algn="r" eaLnBrk="1" hangingPunct="1">
              <a:lnSpc>
                <a:spcPct val="150000"/>
              </a:lnSpc>
              <a:buFont typeface="Arial" panose="020B0604020202020204" pitchFamily="34" charset="0"/>
              <a:buNone/>
            </a:pPr>
            <a:r>
              <a:rPr lang="fa-IR" altLang="fa-IR" sz="1600" b="1" dirty="0" smtClean="0">
                <a:cs typeface="B Nazanin" panose="00000400000000000000" pitchFamily="2" charset="-78"/>
              </a:rPr>
              <a:t>•تزریق سالیانه واكسن غير فعال فصلي آنفلوانزا از سن 6 ماهگي به بعد در كليه افراد در تماس خانگي با مبتلايان به نقص ايمني اوليه يا ثانويه توصيه مي شود.</a:t>
            </a:r>
            <a:endParaRPr lang="en-US" altLang="fa-IR" sz="1600" b="1" dirty="0" smtClean="0">
              <a:cs typeface="B Nazanin" panose="00000400000000000000" pitchFamily="2" charset="-78"/>
            </a:endParaRPr>
          </a:p>
        </p:txBody>
      </p:sp>
      <p:sp>
        <p:nvSpPr>
          <p:cNvPr id="5427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cs typeface="Tahoma" panose="020B0604030504040204" pitchFamily="34" charset="0"/>
              </a:defRPr>
            </a:lvl1pPr>
            <a:lvl2pPr marL="742950" indent="-285750" algn="r" rtl="1">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cs typeface="Tahoma" panose="020B0604030504040204" pitchFamily="34" charset="0"/>
              </a:defRPr>
            </a:lvl2pPr>
            <a:lvl3pPr marL="1143000" indent="-228600" algn="r" rtl="1">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cs typeface="Tahoma" panose="020B0604030504040204" pitchFamily="34" charset="0"/>
              </a:defRPr>
            </a:lvl3pPr>
            <a:lvl4pPr marL="1600200" indent="-228600" algn="r" rtl="1">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4pPr>
            <a:lvl5pPr marL="2057400" indent="-228600" algn="r" rtl="1">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5pPr>
            <a:lvl6pPr marL="2514600" indent="-228600" algn="r" rtl="1"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6pPr>
            <a:lvl7pPr marL="2971800" indent="-228600" algn="r" rtl="1"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7pPr>
            <a:lvl8pPr marL="3429000" indent="-228600" algn="r" rtl="1"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8pPr>
            <a:lvl9pPr marL="3886200" indent="-228600" algn="r" rtl="1"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9pPr>
          </a:lstStyle>
          <a:p>
            <a:pPr rtl="0">
              <a:spcBef>
                <a:spcPct val="0"/>
              </a:spcBef>
              <a:buClrTx/>
              <a:buSzTx/>
              <a:buFontTx/>
              <a:buNone/>
            </a:pPr>
            <a:fld id="{04D2C999-2B86-49B8-B9DE-E7A6C9E40BC0}" type="slidenum">
              <a:rPr lang="fa-IR" altLang="fa-IR" smtClean="0">
                <a:solidFill>
                  <a:srgbClr val="898989"/>
                </a:solidFill>
                <a:latin typeface="Calibri" panose="020F0502020204030204" pitchFamily="34" charset="0"/>
                <a:cs typeface="Arial" panose="020B0604020202020204" pitchFamily="34" charset="0"/>
              </a:rPr>
              <a:pPr rtl="0">
                <a:spcBef>
                  <a:spcPct val="0"/>
                </a:spcBef>
                <a:buClrTx/>
                <a:buSzTx/>
                <a:buFontTx/>
                <a:buNone/>
              </a:pPr>
              <a:t>30</a:t>
            </a:fld>
            <a:endParaRPr lang="fa-IR" altLang="fa-IR" smtClean="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8300258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عوارض متعاقب واکسیناسیون</a:t>
            </a:r>
            <a:endParaRPr lang="en-US" dirty="0"/>
          </a:p>
        </p:txBody>
      </p:sp>
      <p:sp>
        <p:nvSpPr>
          <p:cNvPr id="3" name="Content Placeholder 2"/>
          <p:cNvSpPr>
            <a:spLocks noGrp="1"/>
          </p:cNvSpPr>
          <p:nvPr>
            <p:ph idx="1"/>
          </p:nvPr>
        </p:nvSpPr>
        <p:spPr/>
        <p:txBody>
          <a:bodyPr/>
          <a:lstStyle/>
          <a:p>
            <a:pPr marL="0" indent="0" algn="r">
              <a:buNone/>
            </a:pPr>
            <a:r>
              <a:rPr lang="fa-IR" dirty="0" smtClean="0"/>
              <a:t>خفیف تا شدید</a:t>
            </a:r>
          </a:p>
          <a:p>
            <a:pPr marL="0" indent="0" algn="r">
              <a:buNone/>
            </a:pPr>
            <a:r>
              <a:rPr lang="fa-IR" dirty="0" smtClean="0"/>
              <a:t>گزارش فوری </a:t>
            </a:r>
          </a:p>
          <a:p>
            <a:pPr marL="0" indent="0" algn="r">
              <a:buNone/>
            </a:pPr>
            <a:r>
              <a:rPr lang="fa-IR" dirty="0" smtClean="0"/>
              <a:t>گزارش غیر فوری</a:t>
            </a:r>
            <a:endParaRPr lang="en-US" dirty="0"/>
          </a:p>
        </p:txBody>
      </p:sp>
    </p:spTree>
    <p:extLst>
      <p:ext uri="{BB962C8B-B14F-4D97-AF65-F5344CB8AC3E}">
        <p14:creationId xmlns:p14="http://schemas.microsoft.com/office/powerpoint/2010/main" val="10474771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1619" name="Rectangle 3"/>
          <p:cNvSpPr>
            <a:spLocks noGrp="1" noChangeArrowheads="1"/>
          </p:cNvSpPr>
          <p:nvPr>
            <p:ph type="title" idx="4294967295"/>
          </p:nvPr>
        </p:nvSpPr>
        <p:spPr>
          <a:xfrm>
            <a:off x="2286000" y="228600"/>
            <a:ext cx="6858000" cy="1174750"/>
          </a:xfrm>
        </p:spPr>
        <p:txBody>
          <a:bodyPr>
            <a:normAutofit fontScale="90000"/>
          </a:bodyPr>
          <a:lstStyle/>
          <a:p>
            <a:pPr algn="r" rtl="1" eaLnBrk="1" hangingPunct="1"/>
            <a:r>
              <a:rPr lang="fa-IR" b="1" i="1" dirty="0" smtClean="0">
                <a:solidFill>
                  <a:srgbClr val="FF0000"/>
                </a:solidFill>
              </a:rPr>
              <a:t>تشخیص تفا وتهای  </a:t>
            </a:r>
            <a:r>
              <a:rPr lang="en-US" b="1" i="1" dirty="0" smtClean="0">
                <a:solidFill>
                  <a:srgbClr val="FF0000"/>
                </a:solidFill>
              </a:rPr>
              <a:t>Faint</a:t>
            </a:r>
            <a:r>
              <a:rPr lang="fa-IR" b="1" i="1" dirty="0" smtClean="0">
                <a:solidFill>
                  <a:srgbClr val="FF0000"/>
                </a:solidFill>
              </a:rPr>
              <a:t>  و آنا فیلاکسی</a:t>
            </a:r>
            <a:endParaRPr lang="en-US" b="1" i="1" dirty="0" smtClean="0">
              <a:solidFill>
                <a:srgbClr val="FF0000"/>
              </a:solidFill>
            </a:endParaRPr>
          </a:p>
        </p:txBody>
      </p:sp>
      <p:graphicFrame>
        <p:nvGraphicFramePr>
          <p:cNvPr id="111620" name="Group 4"/>
          <p:cNvGraphicFramePr>
            <a:graphicFrameLocks noGrp="1"/>
          </p:cNvGraphicFramePr>
          <p:nvPr>
            <p:ph sz="half" idx="4294967295"/>
            <p:extLst>
              <p:ext uri="{D42A27DB-BD31-4B8C-83A1-F6EECF244321}">
                <p14:modId xmlns:p14="http://schemas.microsoft.com/office/powerpoint/2010/main" val="1826382826"/>
              </p:ext>
            </p:extLst>
          </p:nvPr>
        </p:nvGraphicFramePr>
        <p:xfrm>
          <a:off x="0" y="1412875"/>
          <a:ext cx="8915401" cy="4852989"/>
        </p:xfrm>
        <a:graphic>
          <a:graphicData uri="http://schemas.openxmlformats.org/drawingml/2006/table">
            <a:tbl>
              <a:tblPr/>
              <a:tblGrid>
                <a:gridCol w="3250406"/>
                <a:gridCol w="2832498"/>
                <a:gridCol w="2832497"/>
              </a:tblGrid>
              <a:tr h="125908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chemeClr val="tx1"/>
                          </a:solidFill>
                          <a:effectLst/>
                          <a:latin typeface="Arial" pitchFamily="34" charset="0"/>
                          <a:cs typeface="Arial" pitchFamily="34" charset="0"/>
                        </a:rPr>
                        <a:t>آنا فیلا کسی</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chemeClr val="tx1"/>
                          </a:solidFill>
                          <a:effectLst/>
                          <a:latin typeface="Arial" pitchFamily="34" charset="0"/>
                          <a:cs typeface="Arial" pitchFamily="34" charset="0"/>
                        </a:rPr>
                        <a:t>معمو لا” با کمی تا خیر(30-5 دقیقه) پس از ایمنسازی</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FF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cs typeface="Arial" pitchFamily="34" charset="0"/>
                        </a:rPr>
                        <a:t>Faint</a:t>
                      </a:r>
                      <a:endParaRPr kumimoji="0" lang="fa-IR"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1" fontAlgn="base" latinLnBrk="0" hangingPunct="1">
                        <a:lnSpc>
                          <a:spcPct val="100000"/>
                        </a:lnSpc>
                        <a:spcBef>
                          <a:spcPct val="20000"/>
                        </a:spcBef>
                        <a:spcAft>
                          <a:spcPct val="0"/>
                        </a:spcAft>
                        <a:buClrTx/>
                        <a:buSzTx/>
                        <a:buFontTx/>
                        <a:buNone/>
                        <a:tabLst/>
                      </a:pPr>
                      <a:endParaRPr kumimoji="0" lang="fa-IR"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dirty="0" smtClean="0">
                          <a:ln>
                            <a:noFill/>
                          </a:ln>
                          <a:solidFill>
                            <a:schemeClr val="tx1"/>
                          </a:solidFill>
                          <a:effectLst/>
                          <a:latin typeface="Arial" pitchFamily="34" charset="0"/>
                          <a:cs typeface="Arial" pitchFamily="34" charset="0"/>
                        </a:rPr>
                        <a:t>معمولا” بلا فا صله پس از تز ریق</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FFFF"/>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fa-I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dirty="0" smtClean="0">
                          <a:ln>
                            <a:noFill/>
                          </a:ln>
                          <a:solidFill>
                            <a:schemeClr val="tx1"/>
                          </a:solidFill>
                          <a:effectLst/>
                          <a:latin typeface="Arial" pitchFamily="34" charset="0"/>
                          <a:cs typeface="Arial" pitchFamily="34" charset="0"/>
                        </a:rPr>
                        <a:t>عارضه              زمان بروز</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dirty="0" smtClean="0">
                          <a:ln>
                            <a:noFill/>
                          </a:ln>
                          <a:solidFill>
                            <a:schemeClr val="tx1"/>
                          </a:solidFill>
                          <a:effectLst/>
                          <a:latin typeface="Arial" pitchFamily="34" charset="0"/>
                          <a:cs typeface="Arial" pitchFamily="34" charset="0"/>
                        </a:rPr>
                        <a:t>      برحسب </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dirty="0" smtClean="0">
                          <a:ln>
                            <a:noFill/>
                          </a:ln>
                          <a:solidFill>
                            <a:schemeClr val="tx1"/>
                          </a:solidFill>
                          <a:effectLst/>
                          <a:latin typeface="Arial" pitchFamily="34" charset="0"/>
                          <a:cs typeface="Arial" pitchFamily="34" charset="0"/>
                        </a:rPr>
                        <a:t>               دستگاه</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FFFF"/>
                    </a:solidFill>
                  </a:tcPr>
                </a:tc>
              </a:tr>
              <a:tr h="901842">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smtClean="0">
                          <a:ln>
                            <a:noFill/>
                          </a:ln>
                          <a:solidFill>
                            <a:schemeClr val="tx1"/>
                          </a:solidFill>
                          <a:effectLst/>
                          <a:latin typeface="Arial" pitchFamily="34" charset="0"/>
                          <a:cs typeface="Arial" pitchFamily="34" charset="0"/>
                        </a:rPr>
                        <a:t>قرمز،برآمده وبثور ا ت خارش دا ر، بروز تورم د ر چشمها و صو رت، ایجاد بثو را ت در تمام بد ن</a:t>
                      </a:r>
                      <a:endParaRPr kumimoji="0" lang="en-US" sz="1600" b="0" i="0" u="none" strike="noStrike" cap="none" normalizeH="0" baseline="0" smtClean="0">
                        <a:ln>
                          <a:noFill/>
                        </a:ln>
                        <a:solidFill>
                          <a:schemeClr val="tx1"/>
                        </a:solidFill>
                        <a:effectLst/>
                        <a:latin typeface="Arial" pitchFamily="34" charset="0"/>
                        <a:cs typeface="Arial" pitchFamily="34" charset="0"/>
                      </a:endParaRP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dirty="0" smtClean="0">
                          <a:ln>
                            <a:noFill/>
                          </a:ln>
                          <a:solidFill>
                            <a:schemeClr val="tx1"/>
                          </a:solidFill>
                          <a:effectLst/>
                          <a:latin typeface="Arial" pitchFamily="34" charset="0"/>
                          <a:cs typeface="Arial" pitchFamily="34" charset="0"/>
                        </a:rPr>
                        <a:t>رنگ پرید گی، عرق سرد ورطوبت</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chemeClr val="tx1"/>
                          </a:solidFill>
                          <a:effectLst/>
                          <a:latin typeface="Arial" pitchFamily="34" charset="0"/>
                          <a:cs typeface="Arial" pitchFamily="34" charset="0"/>
                        </a:rPr>
                        <a:t>پوست</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CC"/>
                    </a:solidFill>
                  </a:tcPr>
                </a:tc>
              </a:tr>
              <a:tr h="627987">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smtClean="0">
                          <a:ln>
                            <a:noFill/>
                          </a:ln>
                          <a:solidFill>
                            <a:schemeClr val="tx1"/>
                          </a:solidFill>
                          <a:effectLst/>
                          <a:latin typeface="Arial" pitchFamily="34" charset="0"/>
                          <a:cs typeface="Arial" pitchFamily="34" charset="0"/>
                        </a:rPr>
                        <a:t>تنفس صدا دا ر( خس خس ،</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smtClean="0">
                          <a:ln>
                            <a:noFill/>
                          </a:ln>
                          <a:solidFill>
                            <a:schemeClr val="tx1"/>
                          </a:solidFill>
                          <a:effectLst/>
                          <a:latin typeface="Arial" pitchFamily="34" charset="0"/>
                          <a:cs typeface="Arial" pitchFamily="34" charset="0"/>
                        </a:rPr>
                        <a:t> ا سترید ور)</a:t>
                      </a:r>
                      <a:endParaRPr kumimoji="0" lang="en-US" sz="1600" b="0" i="0" u="none" strike="noStrike" cap="none" normalizeH="0" baseline="0" smtClean="0">
                        <a:ln>
                          <a:noFill/>
                        </a:ln>
                        <a:solidFill>
                          <a:schemeClr val="tx1"/>
                        </a:solidFill>
                        <a:effectLst/>
                        <a:latin typeface="Arial" pitchFamily="34" charset="0"/>
                        <a:cs typeface="Arial" pitchFamily="34" charset="0"/>
                      </a:endParaRP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dirty="0" smtClean="0">
                          <a:ln>
                            <a:noFill/>
                          </a:ln>
                          <a:solidFill>
                            <a:schemeClr val="tx1"/>
                          </a:solidFill>
                          <a:effectLst/>
                          <a:latin typeface="Arial" pitchFamily="34" charset="0"/>
                          <a:cs typeface="Arial" pitchFamily="34" charset="0"/>
                        </a:rPr>
                        <a:t>طبیعی یا تنفس عمیق</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CC"/>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smtClean="0">
                          <a:ln>
                            <a:noFill/>
                          </a:ln>
                          <a:solidFill>
                            <a:schemeClr val="tx1"/>
                          </a:solidFill>
                          <a:effectLst/>
                          <a:latin typeface="Arial" pitchFamily="34" charset="0"/>
                          <a:cs typeface="Arial" pitchFamily="34" charset="0"/>
                        </a:rPr>
                        <a:t>دستگاه تنفس</a:t>
                      </a:r>
                      <a:endParaRPr kumimoji="0" lang="en-US" sz="2000" b="0" i="0" u="none" strike="noStrike" cap="none" normalizeH="0" baseline="0" smtClean="0">
                        <a:ln>
                          <a:noFill/>
                        </a:ln>
                        <a:solidFill>
                          <a:schemeClr val="tx1"/>
                        </a:solidFill>
                        <a:effectLst/>
                        <a:latin typeface="Arial" pitchFamily="34" charset="0"/>
                        <a:cs typeface="Arial" pitchFamily="34" charset="0"/>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CC"/>
                    </a:solidFill>
                  </a:tcPr>
                </a:tc>
              </a:tr>
              <a:tr h="72083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smtClean="0">
                          <a:ln>
                            <a:noFill/>
                          </a:ln>
                          <a:solidFill>
                            <a:schemeClr val="tx1"/>
                          </a:solidFill>
                          <a:effectLst/>
                          <a:latin typeface="Arial" pitchFamily="34" charset="0"/>
                          <a:cs typeface="Arial" pitchFamily="34" charset="0"/>
                        </a:rPr>
                        <a:t>افزایش ضربان قلب، کاهش فشار خون</a:t>
                      </a:r>
                      <a:endParaRPr kumimoji="0" lang="en-US" sz="1600" b="0" i="0" u="none" strike="noStrike" cap="none" normalizeH="0" baseline="0" smtClean="0">
                        <a:ln>
                          <a:noFill/>
                        </a:ln>
                        <a:solidFill>
                          <a:schemeClr val="tx1"/>
                        </a:solidFill>
                        <a:effectLst/>
                        <a:latin typeface="Arial" pitchFamily="34" charset="0"/>
                        <a:cs typeface="Arial" pitchFamily="34" charset="0"/>
                      </a:endParaRP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smtClean="0">
                          <a:ln>
                            <a:noFill/>
                          </a:ln>
                          <a:solidFill>
                            <a:schemeClr val="tx1"/>
                          </a:solidFill>
                          <a:effectLst/>
                          <a:latin typeface="Arial" pitchFamily="34" charset="0"/>
                          <a:cs typeface="Arial" pitchFamily="34" charset="0"/>
                        </a:rPr>
                        <a:t>کاهش ضربان قلب، کاهش گذرای </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smtClean="0">
                          <a:ln>
                            <a:noFill/>
                          </a:ln>
                          <a:solidFill>
                            <a:schemeClr val="tx1"/>
                          </a:solidFill>
                          <a:effectLst/>
                          <a:latin typeface="Arial" pitchFamily="34" charset="0"/>
                          <a:cs typeface="Arial" pitchFamily="34" charset="0"/>
                        </a:rPr>
                        <a:t>فشار خون</a:t>
                      </a:r>
                      <a:endParaRPr kumimoji="0" lang="en-US" sz="1600" b="0" i="0" u="none" strike="noStrike" cap="none" normalizeH="0" baseline="0" smtClean="0">
                        <a:ln>
                          <a:noFill/>
                        </a:ln>
                        <a:solidFill>
                          <a:schemeClr val="tx1"/>
                        </a:solidFill>
                        <a:effectLst/>
                        <a:latin typeface="Arial" pitchFamily="34" charset="0"/>
                        <a:cs typeface="Arial" pitchFamily="34" charset="0"/>
                      </a:endParaRP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FF"/>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smtClean="0">
                          <a:ln>
                            <a:noFill/>
                          </a:ln>
                          <a:solidFill>
                            <a:schemeClr val="tx1"/>
                          </a:solidFill>
                          <a:effectLst/>
                          <a:latin typeface="Arial" pitchFamily="34" charset="0"/>
                          <a:cs typeface="Arial" pitchFamily="34" charset="0"/>
                        </a:rPr>
                        <a:t>دستگاه گردش خون</a:t>
                      </a:r>
                      <a:endParaRPr kumimoji="0" lang="en-US" sz="2000" b="0" i="0" u="none" strike="noStrike" cap="none" normalizeH="0" baseline="0" smtClean="0">
                        <a:ln>
                          <a:noFill/>
                        </a:ln>
                        <a:solidFill>
                          <a:schemeClr val="tx1"/>
                        </a:solidFill>
                        <a:effectLst/>
                        <a:latin typeface="Arial" pitchFamily="34" charset="0"/>
                        <a:cs typeface="Arial" pitchFamily="34" charset="0"/>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CC"/>
                    </a:solidFill>
                  </a:tcPr>
                </a:tc>
              </a:tr>
              <a:tr h="447745">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smtClean="0">
                          <a:ln>
                            <a:noFill/>
                          </a:ln>
                          <a:solidFill>
                            <a:schemeClr val="tx1"/>
                          </a:solidFill>
                          <a:effectLst/>
                          <a:latin typeface="Arial" pitchFamily="34" charset="0"/>
                          <a:cs typeface="Arial" pitchFamily="34" charset="0"/>
                        </a:rPr>
                        <a:t>انقبا ض های شکمی</a:t>
                      </a:r>
                      <a:endParaRPr kumimoji="0" lang="en-US" sz="1600" b="0" i="0" u="none" strike="noStrike" cap="none" normalizeH="0" baseline="0" smtClean="0">
                        <a:ln>
                          <a:noFill/>
                        </a:ln>
                        <a:solidFill>
                          <a:schemeClr val="tx1"/>
                        </a:solidFill>
                        <a:effectLst/>
                        <a:latin typeface="Arial" pitchFamily="34" charset="0"/>
                        <a:cs typeface="Arial" pitchFamily="34" charset="0"/>
                      </a:endParaRP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FFCC"/>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smtClean="0">
                          <a:ln>
                            <a:noFill/>
                          </a:ln>
                          <a:solidFill>
                            <a:schemeClr val="tx1"/>
                          </a:solidFill>
                          <a:effectLst/>
                          <a:latin typeface="Arial" pitchFamily="34" charset="0"/>
                          <a:cs typeface="Arial" pitchFamily="34" charset="0"/>
                        </a:rPr>
                        <a:t>تهوع / استفراغ</a:t>
                      </a:r>
                      <a:endParaRPr kumimoji="0" lang="en-US" sz="1600" b="0" i="0" u="none" strike="noStrike" cap="none" normalizeH="0" baseline="0" smtClean="0">
                        <a:ln>
                          <a:noFill/>
                        </a:ln>
                        <a:solidFill>
                          <a:schemeClr val="tx1"/>
                        </a:solidFill>
                        <a:effectLst/>
                        <a:latin typeface="Arial" pitchFamily="34" charset="0"/>
                        <a:cs typeface="Arial" pitchFamily="34" charset="0"/>
                      </a:endParaRP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FFCC"/>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smtClean="0">
                          <a:ln>
                            <a:noFill/>
                          </a:ln>
                          <a:solidFill>
                            <a:schemeClr val="tx1"/>
                          </a:solidFill>
                          <a:effectLst/>
                          <a:latin typeface="Arial" pitchFamily="34" charset="0"/>
                          <a:cs typeface="Arial" pitchFamily="34" charset="0"/>
                        </a:rPr>
                        <a:t>دستگاه گوارش</a:t>
                      </a:r>
                      <a:endParaRPr kumimoji="0" lang="en-US" sz="2000" b="0" i="0" u="none" strike="noStrike" cap="none" normalizeH="0" baseline="0" smtClean="0">
                        <a:ln>
                          <a:noFill/>
                        </a:ln>
                        <a:solidFill>
                          <a:schemeClr val="tx1"/>
                        </a:solidFill>
                        <a:effectLst/>
                        <a:latin typeface="Arial" pitchFamily="34" charset="0"/>
                        <a:cs typeface="Arial" pitchFamily="34" charset="0"/>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CC"/>
                    </a:solidFill>
                  </a:tcPr>
                </a:tc>
              </a:tr>
              <a:tr h="895491">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smtClean="0">
                          <a:ln>
                            <a:noFill/>
                          </a:ln>
                          <a:solidFill>
                            <a:schemeClr val="tx1"/>
                          </a:solidFill>
                          <a:effectLst/>
                          <a:latin typeface="Arial" pitchFamily="34" charset="0"/>
                          <a:cs typeface="Arial" pitchFamily="34" charset="0"/>
                        </a:rPr>
                        <a:t>کاهش سطح هوشیاری که با خوا بانیدن بهبود محسوسی دیده نمی شود</a:t>
                      </a:r>
                      <a:endParaRPr kumimoji="0" lang="en-US" sz="1600" b="0" i="0" u="none" strike="noStrike" cap="none" normalizeH="0" baseline="0" smtClean="0">
                        <a:ln>
                          <a:noFill/>
                        </a:ln>
                        <a:solidFill>
                          <a:schemeClr val="tx1"/>
                        </a:solidFill>
                        <a:effectLst/>
                        <a:latin typeface="Arial" pitchFamily="34" charset="0"/>
                        <a:cs typeface="Arial" pitchFamily="34" charset="0"/>
                      </a:endParaRPr>
                    </a:p>
                  </a:txBody>
                  <a:tcPr marT="45727" marB="457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fa-IR" sz="1600" b="0" i="0" u="none" strike="noStrike" cap="none" normalizeH="0" baseline="0" smtClean="0">
                          <a:ln>
                            <a:noFill/>
                          </a:ln>
                          <a:solidFill>
                            <a:schemeClr val="tx1"/>
                          </a:solidFill>
                          <a:effectLst/>
                          <a:latin typeface="Arial" pitchFamily="34" charset="0"/>
                          <a:cs typeface="Arial" pitchFamily="34" charset="0"/>
                        </a:rPr>
                        <a:t>کاهش گذرای سطح هوشیاری که به محض خوابانیدن بهبود می یابد</a:t>
                      </a:r>
                      <a:endParaRPr kumimoji="0" lang="en-US" sz="1600" b="0" i="0" u="none" strike="noStrike" cap="none" normalizeH="0" baseline="0" smtClean="0">
                        <a:ln>
                          <a:noFill/>
                        </a:ln>
                        <a:solidFill>
                          <a:schemeClr val="tx1"/>
                        </a:solidFill>
                        <a:effectLst/>
                        <a:latin typeface="Arial" pitchFamily="34" charset="0"/>
                        <a:cs typeface="Arial" pitchFamily="34" charset="0"/>
                      </a:endParaRPr>
                    </a:p>
                  </a:txBody>
                  <a:tcPr marT="45727" marB="457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fa-IR" sz="2000" b="0" i="0" u="none" strike="noStrike" cap="none" normalizeH="0" baseline="0" dirty="0" smtClean="0">
                          <a:ln>
                            <a:noFill/>
                          </a:ln>
                          <a:solidFill>
                            <a:schemeClr val="tx1"/>
                          </a:solidFill>
                          <a:effectLst/>
                          <a:latin typeface="Arial" pitchFamily="34" charset="0"/>
                          <a:cs typeface="Arial" pitchFamily="34" charset="0"/>
                        </a:rPr>
                        <a:t>دستگاه عصبی</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txBody>
                  <a:tcPr marT="45727" marB="457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CC"/>
                    </a:solidFill>
                  </a:tcPr>
                </a:tc>
              </a:tr>
            </a:tbl>
          </a:graphicData>
        </a:graphic>
      </p:graphicFrame>
      <p:sp>
        <p:nvSpPr>
          <p:cNvPr id="111650" name="Line 34"/>
          <p:cNvSpPr>
            <a:spLocks noChangeShapeType="1"/>
          </p:cNvSpPr>
          <p:nvPr/>
        </p:nvSpPr>
        <p:spPr bwMode="auto">
          <a:xfrm flipH="1">
            <a:off x="6011863" y="1412875"/>
            <a:ext cx="2808287" cy="12239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651" name="Line 35"/>
          <p:cNvSpPr>
            <a:spLocks noChangeShapeType="1"/>
          </p:cNvSpPr>
          <p:nvPr/>
        </p:nvSpPr>
        <p:spPr bwMode="auto">
          <a:xfrm>
            <a:off x="468313" y="1773238"/>
            <a:ext cx="547211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Tree>
    <p:custDataLst>
      <p:tags r:id="rId1"/>
    </p:custDataLst>
    <p:extLst>
      <p:ext uri="{BB962C8B-B14F-4D97-AF65-F5344CB8AC3E}">
        <p14:creationId xmlns:p14="http://schemas.microsoft.com/office/powerpoint/2010/main" val="4097023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111620"/>
                                        </p:tgtEl>
                                        <p:attrNameLst>
                                          <p:attrName>style.visibility</p:attrName>
                                        </p:attrNameLst>
                                      </p:cBhvr>
                                      <p:to>
                                        <p:strVal val="visible"/>
                                      </p:to>
                                    </p:set>
                                    <p:anim calcmode="lin" valueType="num">
                                      <p:cBhvr additive="base">
                                        <p:cTn id="13" dur="500" fill="hold"/>
                                        <p:tgtEl>
                                          <p:spTgt spid="111620"/>
                                        </p:tgtEl>
                                        <p:attrNameLst>
                                          <p:attrName>ppt_x</p:attrName>
                                        </p:attrNameLst>
                                      </p:cBhvr>
                                      <p:tavLst>
                                        <p:tav tm="0">
                                          <p:val>
                                            <p:strVal val="0-#ppt_w/2"/>
                                          </p:val>
                                        </p:tav>
                                        <p:tav tm="100000">
                                          <p:val>
                                            <p:strVal val="#ppt_x"/>
                                          </p:val>
                                        </p:tav>
                                      </p:tavLst>
                                    </p:anim>
                                    <p:anim calcmode="lin" valueType="num">
                                      <p:cBhvr additive="base">
                                        <p:cTn id="14"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1650"/>
                                        </p:tgtEl>
                                        <p:attrNameLst>
                                          <p:attrName>style.visibility</p:attrName>
                                        </p:attrNameLst>
                                      </p:cBhvr>
                                      <p:to>
                                        <p:strVal val="visible"/>
                                      </p:to>
                                    </p:set>
                                    <p:anim calcmode="lin" valueType="num">
                                      <p:cBhvr additive="base">
                                        <p:cTn id="19" dur="500" fill="hold"/>
                                        <p:tgtEl>
                                          <p:spTgt spid="111650"/>
                                        </p:tgtEl>
                                        <p:attrNameLst>
                                          <p:attrName>ppt_x</p:attrName>
                                        </p:attrNameLst>
                                      </p:cBhvr>
                                      <p:tavLst>
                                        <p:tav tm="0">
                                          <p:val>
                                            <p:strVal val="0-#ppt_w/2"/>
                                          </p:val>
                                        </p:tav>
                                        <p:tav tm="100000">
                                          <p:val>
                                            <p:strVal val="#ppt_x"/>
                                          </p:val>
                                        </p:tav>
                                      </p:tavLst>
                                    </p:anim>
                                    <p:anim calcmode="lin" valueType="num">
                                      <p:cBhvr additive="base">
                                        <p:cTn id="20" dur="500" fill="hold"/>
                                        <p:tgtEl>
                                          <p:spTgt spid="111650"/>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1651"/>
                                        </p:tgtEl>
                                        <p:attrNameLst>
                                          <p:attrName>style.visibility</p:attrName>
                                        </p:attrNameLst>
                                      </p:cBhvr>
                                      <p:to>
                                        <p:strVal val="visible"/>
                                      </p:to>
                                    </p:set>
                                    <p:anim calcmode="lin" valueType="num">
                                      <p:cBhvr additive="base">
                                        <p:cTn id="25" dur="500" fill="hold"/>
                                        <p:tgtEl>
                                          <p:spTgt spid="111651"/>
                                        </p:tgtEl>
                                        <p:attrNameLst>
                                          <p:attrName>ppt_x</p:attrName>
                                        </p:attrNameLst>
                                      </p:cBhvr>
                                      <p:tavLst>
                                        <p:tav tm="0">
                                          <p:val>
                                            <p:strVal val="0-#ppt_w/2"/>
                                          </p:val>
                                        </p:tav>
                                        <p:tav tm="100000">
                                          <p:val>
                                            <p:strVal val="#ppt_x"/>
                                          </p:val>
                                        </p:tav>
                                      </p:tavLst>
                                    </p:anim>
                                    <p:anim calcmode="lin" valueType="num">
                                      <p:cBhvr additive="base">
                                        <p:cTn id="26" dur="500" fill="hold"/>
                                        <p:tgtEl>
                                          <p:spTgt spid="1116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utoUpdateAnimBg="0"/>
      <p:bldP spid="111650" grpId="0" animBg="1"/>
      <p:bldP spid="11165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pic>
        <p:nvPicPr>
          <p:cNvPr id="2050" name="Picture 2" descr="E:\دوربین\عفونی\واکسیناسیون\ب،ث،ژ\آدنیت ب ث ژ\5\P1000834.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2267744" y="2492896"/>
            <a:ext cx="4582475" cy="3168353"/>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r>
              <a:rPr lang="fa-IR" smtClean="0"/>
              <a:t>1396/07/9</a:t>
            </a:r>
            <a:endParaRPr lang="fa-IR"/>
          </a:p>
        </p:txBody>
      </p:sp>
      <p:sp>
        <p:nvSpPr>
          <p:cNvPr id="5" name="Slide Number Placeholder 4"/>
          <p:cNvSpPr>
            <a:spLocks noGrp="1"/>
          </p:cNvSpPr>
          <p:nvPr>
            <p:ph type="sldNum" sz="quarter" idx="12"/>
          </p:nvPr>
        </p:nvSpPr>
        <p:spPr/>
        <p:txBody>
          <a:bodyPr/>
          <a:lstStyle/>
          <a:p>
            <a:fld id="{EF735C37-24B3-49C7-9FDD-21370E9C0AD7}" type="slidenum">
              <a:rPr lang="fa-IR" smtClean="0"/>
              <a:t>33</a:t>
            </a:fld>
            <a:endParaRPr lang="fa-IR"/>
          </a:p>
        </p:txBody>
      </p:sp>
    </p:spTree>
    <p:extLst>
      <p:ext uri="{BB962C8B-B14F-4D97-AF65-F5344CB8AC3E}">
        <p14:creationId xmlns:p14="http://schemas.microsoft.com/office/powerpoint/2010/main" val="355704170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3074" name="Picture 2" descr="E:\دوربین\عفونی\واکسیناسیون\ب،ث،ژ\آدنیت ب ث ژ\6\P1000854.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899592" y="1935163"/>
            <a:ext cx="7056783" cy="4389437"/>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r>
              <a:rPr lang="fa-IR" smtClean="0"/>
              <a:t>1396/07/9</a:t>
            </a:r>
            <a:endParaRPr lang="fa-IR"/>
          </a:p>
        </p:txBody>
      </p:sp>
      <p:sp>
        <p:nvSpPr>
          <p:cNvPr id="5" name="Slide Number Placeholder 4"/>
          <p:cNvSpPr>
            <a:spLocks noGrp="1"/>
          </p:cNvSpPr>
          <p:nvPr>
            <p:ph type="sldNum" sz="quarter" idx="12"/>
          </p:nvPr>
        </p:nvSpPr>
        <p:spPr/>
        <p:txBody>
          <a:bodyPr/>
          <a:lstStyle/>
          <a:p>
            <a:fld id="{EF735C37-24B3-49C7-9FDD-21370E9C0AD7}" type="slidenum">
              <a:rPr lang="fa-IR" smtClean="0"/>
              <a:t>34</a:t>
            </a:fld>
            <a:endParaRPr lang="fa-IR"/>
          </a:p>
        </p:txBody>
      </p:sp>
    </p:spTree>
    <p:extLst>
      <p:ext uri="{BB962C8B-B14F-4D97-AF65-F5344CB8AC3E}">
        <p14:creationId xmlns:p14="http://schemas.microsoft.com/office/powerpoint/2010/main" val="418679026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098" name="Picture 2" descr="E:\دوربین\عفونی\واکسیناسیون\ب،ث،ژ\آدنیت ب ث ژ\9\P1000684.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1425070" y="2332774"/>
            <a:ext cx="4717473" cy="3537065"/>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r>
              <a:rPr lang="fa-IR" smtClean="0"/>
              <a:t>1396/07/9</a:t>
            </a:r>
            <a:endParaRPr lang="fa-IR"/>
          </a:p>
        </p:txBody>
      </p:sp>
      <p:sp>
        <p:nvSpPr>
          <p:cNvPr id="5" name="Slide Number Placeholder 4"/>
          <p:cNvSpPr>
            <a:spLocks noGrp="1"/>
          </p:cNvSpPr>
          <p:nvPr>
            <p:ph type="sldNum" sz="quarter" idx="12"/>
          </p:nvPr>
        </p:nvSpPr>
        <p:spPr/>
        <p:txBody>
          <a:bodyPr/>
          <a:lstStyle/>
          <a:p>
            <a:fld id="{EF735C37-24B3-49C7-9FDD-21370E9C0AD7}" type="slidenum">
              <a:rPr lang="fa-IR" smtClean="0"/>
              <a:t>35</a:t>
            </a:fld>
            <a:endParaRPr lang="fa-IR"/>
          </a:p>
        </p:txBody>
      </p:sp>
    </p:spTree>
    <p:extLst>
      <p:ext uri="{BB962C8B-B14F-4D97-AF65-F5344CB8AC3E}">
        <p14:creationId xmlns:p14="http://schemas.microsoft.com/office/powerpoint/2010/main" val="212276642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sp>
        <p:nvSpPr>
          <p:cNvPr id="3" name="Content Placeholder 2"/>
          <p:cNvSpPr>
            <a:spLocks noGrp="1"/>
          </p:cNvSpPr>
          <p:nvPr>
            <p:ph idx="1"/>
          </p:nvPr>
        </p:nvSpPr>
        <p:spPr/>
        <p:txBody>
          <a:bodyPr/>
          <a:lstStyle/>
          <a:p>
            <a:endParaRPr lang="fa-IR" dirty="0"/>
          </a:p>
        </p:txBody>
      </p:sp>
      <p:sp>
        <p:nvSpPr>
          <p:cNvPr id="4" name="Date Placeholder 3"/>
          <p:cNvSpPr>
            <a:spLocks noGrp="1"/>
          </p:cNvSpPr>
          <p:nvPr>
            <p:ph type="dt" sz="half" idx="10"/>
          </p:nvPr>
        </p:nvSpPr>
        <p:spPr/>
        <p:txBody>
          <a:bodyPr/>
          <a:lstStyle/>
          <a:p>
            <a:r>
              <a:rPr lang="fa-IR" smtClean="0"/>
              <a:t>1396/07/9</a:t>
            </a:r>
            <a:endParaRPr lang="fa-IR"/>
          </a:p>
        </p:txBody>
      </p:sp>
      <p:sp>
        <p:nvSpPr>
          <p:cNvPr id="5" name="Slide Number Placeholder 4"/>
          <p:cNvSpPr>
            <a:spLocks noGrp="1"/>
          </p:cNvSpPr>
          <p:nvPr>
            <p:ph type="sldNum" sz="quarter" idx="12"/>
          </p:nvPr>
        </p:nvSpPr>
        <p:spPr/>
        <p:txBody>
          <a:bodyPr/>
          <a:lstStyle/>
          <a:p>
            <a:fld id="{EF735C37-24B3-49C7-9FDD-21370E9C0AD7}" type="slidenum">
              <a:rPr lang="fa-IR" smtClean="0"/>
              <a:t>36</a:t>
            </a:fld>
            <a:endParaRPr lang="fa-IR"/>
          </a:p>
        </p:txBody>
      </p:sp>
      <p:pic>
        <p:nvPicPr>
          <p:cNvPr id="8195" name="Picture 3" descr="E:\New Folder\nasser\Education\seminares\new seminars\1396\عوارض واکسیناسیون\pictures\bcg site.png"/>
          <p:cNvPicPr>
            <a:picLocks noChangeAspect="1" noChangeArrowheads="1"/>
          </p:cNvPicPr>
          <p:nvPr/>
        </p:nvPicPr>
        <p:blipFill rotWithShape="1">
          <a:blip r:embed="rId2">
            <a:extLst>
              <a:ext uri="{28A0092B-C50C-407E-A947-70E740481C1C}">
                <a14:useLocalDpi xmlns:a14="http://schemas.microsoft.com/office/drawing/2010/main" val="0"/>
              </a:ext>
            </a:extLst>
          </a:blip>
          <a:srcRect r="6778" b="11294"/>
          <a:stretch/>
        </p:blipFill>
        <p:spPr bwMode="auto">
          <a:xfrm>
            <a:off x="539552" y="1628800"/>
            <a:ext cx="7848872" cy="46629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707012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1026" name="Picture 2" descr="E:\دوربین\عفونی\واکسیناسیون\ب،ث،ژ\آدنیت ب ث ژ\2\P1000534.JPG"/>
          <p:cNvPicPr>
            <a:picLocks noGrp="1" noChangeAspect="1" noChangeArrowheads="1"/>
          </p:cNvPicPr>
          <p:nvPr>
            <p:ph idx="1"/>
          </p:nvPr>
        </p:nvPicPr>
        <p:blipFill>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bwMode="auto">
          <a:xfrm>
            <a:off x="827584" y="1935163"/>
            <a:ext cx="7416823" cy="4389437"/>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r>
              <a:rPr lang="fa-IR" smtClean="0"/>
              <a:t>1396/07/9</a:t>
            </a:r>
            <a:endParaRPr lang="fa-IR"/>
          </a:p>
        </p:txBody>
      </p:sp>
      <p:sp>
        <p:nvSpPr>
          <p:cNvPr id="5" name="Slide Number Placeholder 4"/>
          <p:cNvSpPr>
            <a:spLocks noGrp="1"/>
          </p:cNvSpPr>
          <p:nvPr>
            <p:ph type="sldNum" sz="quarter" idx="12"/>
          </p:nvPr>
        </p:nvSpPr>
        <p:spPr/>
        <p:txBody>
          <a:bodyPr/>
          <a:lstStyle/>
          <a:p>
            <a:fld id="{EF735C37-24B3-49C7-9FDD-21370E9C0AD7}" type="slidenum">
              <a:rPr lang="fa-IR" smtClean="0"/>
              <a:t>37</a:t>
            </a:fld>
            <a:endParaRPr lang="fa-IR"/>
          </a:p>
        </p:txBody>
      </p:sp>
    </p:spTree>
    <p:extLst>
      <p:ext uri="{BB962C8B-B14F-4D97-AF65-F5344CB8AC3E}">
        <p14:creationId xmlns:p14="http://schemas.microsoft.com/office/powerpoint/2010/main" val="392967017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7170" name="Picture 2" descr="E:\دوربین\عفونی\واکسیناسیون\ثلاث\1\P1000709.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1425070" y="2332774"/>
            <a:ext cx="4717473" cy="3537065"/>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r>
              <a:rPr lang="fa-IR" smtClean="0"/>
              <a:t>1396/07/9</a:t>
            </a:r>
            <a:endParaRPr lang="fa-IR"/>
          </a:p>
        </p:txBody>
      </p:sp>
      <p:sp>
        <p:nvSpPr>
          <p:cNvPr id="5" name="Slide Number Placeholder 4"/>
          <p:cNvSpPr>
            <a:spLocks noGrp="1"/>
          </p:cNvSpPr>
          <p:nvPr>
            <p:ph type="sldNum" sz="quarter" idx="12"/>
          </p:nvPr>
        </p:nvSpPr>
        <p:spPr/>
        <p:txBody>
          <a:bodyPr/>
          <a:lstStyle/>
          <a:p>
            <a:fld id="{EF735C37-24B3-49C7-9FDD-21370E9C0AD7}" type="slidenum">
              <a:rPr lang="fa-IR" smtClean="0"/>
              <a:t>38</a:t>
            </a:fld>
            <a:endParaRPr lang="fa-IR"/>
          </a:p>
        </p:txBody>
      </p:sp>
    </p:spTree>
    <p:extLst>
      <p:ext uri="{BB962C8B-B14F-4D97-AF65-F5344CB8AC3E}">
        <p14:creationId xmlns:p14="http://schemas.microsoft.com/office/powerpoint/2010/main" val="210165448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6146" name="Picture 2" descr="E:\دوربین\عفونی\واکسیناسیون\اوریون\18 ماهه\P1000335.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tretch>
            <a:fillRect/>
          </a:stretch>
        </p:blipFill>
        <p:spPr bwMode="auto">
          <a:xfrm>
            <a:off x="1425070" y="2332774"/>
            <a:ext cx="4717473" cy="3537065"/>
          </a:xfrm>
          <a:prstGeom prst="rect">
            <a:avLst/>
          </a:prstGeom>
          <a:noFill/>
          <a:extLst>
            <a:ext uri="{909E8E84-426E-40DD-AFC4-6F175D3DCCD1}">
              <a14:hiddenFill xmlns:a14="http://schemas.microsoft.com/office/drawing/2010/main">
                <a:solidFill>
                  <a:srgbClr val="FFFFFF"/>
                </a:solidFill>
              </a14:hiddenFill>
            </a:ext>
          </a:extLst>
        </p:spPr>
      </p:pic>
      <p:sp>
        <p:nvSpPr>
          <p:cNvPr id="4" name="Date Placeholder 3"/>
          <p:cNvSpPr>
            <a:spLocks noGrp="1"/>
          </p:cNvSpPr>
          <p:nvPr>
            <p:ph type="dt" sz="half" idx="10"/>
          </p:nvPr>
        </p:nvSpPr>
        <p:spPr/>
        <p:txBody>
          <a:bodyPr/>
          <a:lstStyle/>
          <a:p>
            <a:r>
              <a:rPr lang="fa-IR" smtClean="0"/>
              <a:t>1396/07/9</a:t>
            </a:r>
            <a:endParaRPr lang="fa-IR"/>
          </a:p>
        </p:txBody>
      </p:sp>
      <p:sp>
        <p:nvSpPr>
          <p:cNvPr id="5" name="Slide Number Placeholder 4"/>
          <p:cNvSpPr>
            <a:spLocks noGrp="1"/>
          </p:cNvSpPr>
          <p:nvPr>
            <p:ph type="sldNum" sz="quarter" idx="12"/>
          </p:nvPr>
        </p:nvSpPr>
        <p:spPr/>
        <p:txBody>
          <a:bodyPr/>
          <a:lstStyle/>
          <a:p>
            <a:fld id="{EF735C37-24B3-49C7-9FDD-21370E9C0AD7}" type="slidenum">
              <a:rPr lang="fa-IR" smtClean="0"/>
              <a:t>39</a:t>
            </a:fld>
            <a:endParaRPr lang="fa-IR"/>
          </a:p>
        </p:txBody>
      </p:sp>
    </p:spTree>
    <p:extLst>
      <p:ext uri="{BB962C8B-B14F-4D97-AF65-F5344CB8AC3E}">
        <p14:creationId xmlns:p14="http://schemas.microsoft.com/office/powerpoint/2010/main" val="13262754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واکسن فلج اطفال</a:t>
            </a:r>
            <a:endParaRPr lang="en-US" dirty="0"/>
          </a:p>
        </p:txBody>
      </p:sp>
      <p:sp>
        <p:nvSpPr>
          <p:cNvPr id="3" name="Content Placeholder 2"/>
          <p:cNvSpPr>
            <a:spLocks noGrp="1"/>
          </p:cNvSpPr>
          <p:nvPr>
            <p:ph idx="1"/>
          </p:nvPr>
        </p:nvSpPr>
        <p:spPr>
          <a:xfrm>
            <a:off x="685800" y="2331493"/>
            <a:ext cx="7520940" cy="4495800"/>
          </a:xfrm>
        </p:spPr>
        <p:txBody>
          <a:bodyPr>
            <a:normAutofit/>
          </a:bodyPr>
          <a:lstStyle/>
          <a:p>
            <a:pPr algn="r"/>
            <a:r>
              <a:rPr lang="fa-IR" b="1" dirty="0" smtClean="0"/>
              <a:t>- به ازای هر 200 مورد مواجهه با ویروس یک مورد فلج </a:t>
            </a:r>
          </a:p>
          <a:p>
            <a:pPr algn="r"/>
            <a:r>
              <a:rPr lang="fa-IR" b="1" dirty="0" smtClean="0"/>
              <a:t>- 5 تا 10 درصد موارد فلج منجر به فوت</a:t>
            </a:r>
          </a:p>
          <a:p>
            <a:pPr algn="r"/>
            <a:r>
              <a:rPr lang="fa-IR" b="1" dirty="0" smtClean="0"/>
              <a:t>- جلوگیری از 15 میلیون ابتلا و 1/5 میلیون مرگ</a:t>
            </a:r>
          </a:p>
          <a:p>
            <a:pPr algn="r"/>
            <a:r>
              <a:rPr lang="fa-IR" b="1" dirty="0" smtClean="0"/>
              <a:t>- تهیه واکسن از ویروس ضعیف شده سابین در انسان یا سلول کلیه میمون</a:t>
            </a:r>
          </a:p>
          <a:p>
            <a:pPr algn="r"/>
            <a:r>
              <a:rPr lang="fa-IR" b="1" dirty="0" smtClean="0"/>
              <a:t>- اثر بخشی 70 تا 100% تا پایان عمر</a:t>
            </a:r>
          </a:p>
          <a:p>
            <a:pPr algn="r"/>
            <a:r>
              <a:rPr lang="fa-IR" b="1" dirty="0" smtClean="0"/>
              <a:t>- عوارض ، تب و اسهال سردرد و درد عضلانی ، پولیومیلیت</a:t>
            </a:r>
          </a:p>
          <a:p>
            <a:pPr algn="r"/>
            <a:r>
              <a:rPr lang="fa-IR" b="1" dirty="0" smtClean="0"/>
              <a:t>- منع مصرف ، سابقه انافیلاکسی و مبتلایان به اچ آی وی با علامت یا نقص ایمنی ، لوسمی و لنفوم و سایر سرطانها</a:t>
            </a:r>
            <a:endParaRPr lang="en-US" b="1" dirty="0"/>
          </a:p>
        </p:txBody>
      </p:sp>
      <p:sp>
        <p:nvSpPr>
          <p:cNvPr id="4" name="Picture Placeholder 3"/>
          <p:cNvSpPr>
            <a:spLocks noGrp="1"/>
          </p:cNvSpPr>
          <p:nvPr>
            <p:ph type="pic" sz="quarter" idx="13"/>
          </p:nvPr>
        </p:nvSpPr>
        <p:spPr>
          <a:xfrm>
            <a:off x="10134600" y="2819400"/>
            <a:ext cx="914400" cy="914400"/>
          </a:xfrm>
        </p:spPr>
      </p:sp>
      <p:sp>
        <p:nvSpPr>
          <p:cNvPr id="5" name="Content Placeholder 4"/>
          <p:cNvSpPr>
            <a:spLocks noGrp="1"/>
          </p:cNvSpPr>
          <p:nvPr>
            <p:ph sz="quarter" idx="14"/>
          </p:nvPr>
        </p:nvSpPr>
        <p:spPr>
          <a:xfrm>
            <a:off x="-1828800" y="4191000"/>
            <a:ext cx="914400" cy="914400"/>
          </a:xfrm>
        </p:spPr>
        <p:txBody>
          <a:bodyPr/>
          <a:lstStyle/>
          <a:p>
            <a:endParaRPr lang="en-US" dirty="0"/>
          </a:p>
        </p:txBody>
      </p:sp>
    </p:spTree>
    <p:extLst>
      <p:ext uri="{BB962C8B-B14F-4D97-AF65-F5344CB8AC3E}">
        <p14:creationId xmlns:p14="http://schemas.microsoft.com/office/powerpoint/2010/main" val="218740300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3"/>
          <p:cNvSpPr>
            <a:spLocks noGrp="1" noChangeArrowheads="1"/>
          </p:cNvSpPr>
          <p:nvPr>
            <p:ph type="title"/>
          </p:nvPr>
        </p:nvSpPr>
        <p:spPr>
          <a:xfrm>
            <a:off x="539750" y="333375"/>
            <a:ext cx="8147050" cy="1876425"/>
          </a:xfrm>
        </p:spPr>
        <p:txBody>
          <a:bodyPr>
            <a:normAutofit fontScale="90000"/>
          </a:bodyPr>
          <a:lstStyle/>
          <a:p>
            <a:pPr eaLnBrk="1" hangingPunct="1"/>
            <a:r>
              <a:rPr lang="fa-IR" sz="6000" dirty="0" smtClean="0">
                <a:solidFill>
                  <a:srgbClr val="0000FF"/>
                </a:solidFill>
              </a:rPr>
              <a:t>لنفادنیت </a:t>
            </a:r>
            <a:r>
              <a:rPr lang="fa-IR" sz="6000" dirty="0" smtClean="0">
                <a:solidFill>
                  <a:srgbClr val="FF3399"/>
                </a:solidFill>
              </a:rPr>
              <a:t>از جمله لنفادنیت چرکی</a:t>
            </a:r>
            <a:br>
              <a:rPr lang="fa-IR" sz="6000" dirty="0" smtClean="0">
                <a:solidFill>
                  <a:srgbClr val="FF3399"/>
                </a:solidFill>
              </a:rPr>
            </a:br>
            <a:r>
              <a:rPr lang="ar-SA" sz="4000" dirty="0" smtClean="0">
                <a:cs typeface="Homa" pitchFamily="2" charset="-78"/>
              </a:rPr>
              <a:t>حداقل يك غدة لنفاوي به اندازه 5/1 سانتيمتر و</a:t>
            </a:r>
            <a:r>
              <a:rPr lang="ar-SA" sz="4000" dirty="0" smtClean="0"/>
              <a:t>‌</a:t>
            </a:r>
            <a:r>
              <a:rPr lang="ar-SA" sz="4000" dirty="0" smtClean="0">
                <a:cs typeface="Homa" pitchFamily="2" charset="-78"/>
              </a:rPr>
              <a:t> يا بزرگتر (عرض يك انگشت فرد بالغ) ايجاد شده باشد.</a:t>
            </a:r>
            <a:br>
              <a:rPr lang="ar-SA" sz="4000" dirty="0" smtClean="0">
                <a:cs typeface="Homa" pitchFamily="2" charset="-78"/>
              </a:rPr>
            </a:br>
            <a:endParaRPr lang="en-US" sz="4000" dirty="0" smtClean="0">
              <a:cs typeface="Homa" pitchFamily="2" charset="-78"/>
            </a:endParaRPr>
          </a:p>
        </p:txBody>
      </p:sp>
      <p:pic>
        <p:nvPicPr>
          <p:cNvPr id="19458" name="Picture 2" descr="Talk picture"/>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1429226" y="2334852"/>
            <a:ext cx="4709160" cy="3532909"/>
          </a:xfrm>
          <a:noFill/>
        </p:spPr>
      </p:pic>
    </p:spTree>
    <p:custDataLst>
      <p:tags r:id="rId1"/>
    </p:custDataLst>
    <p:extLst>
      <p:ext uri="{BB962C8B-B14F-4D97-AF65-F5344CB8AC3E}">
        <p14:creationId xmlns:p14="http://schemas.microsoft.com/office/powerpoint/2010/main" val="402577087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additive="base">
                                        <p:cTn id="7" dur="500" fill="hold"/>
                                        <p:tgtEl>
                                          <p:spTgt spid="19459"/>
                                        </p:tgtEl>
                                        <p:attrNameLst>
                                          <p:attrName>ppt_x</p:attrName>
                                        </p:attrNameLst>
                                      </p:cBhvr>
                                      <p:tavLst>
                                        <p:tav tm="0">
                                          <p:val>
                                            <p:strVal val="0-#ppt_w/2"/>
                                          </p:val>
                                        </p:tav>
                                        <p:tav tm="100000">
                                          <p:val>
                                            <p:strVal val="#ppt_x"/>
                                          </p:val>
                                        </p:tav>
                                      </p:tavLst>
                                    </p:anim>
                                    <p:anim calcmode="lin" valueType="num">
                                      <p:cBhvr additive="base">
                                        <p:cTn id="8" dur="500" fill="hold"/>
                                        <p:tgtEl>
                                          <p:spTgt spid="1945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19458"/>
                                        </p:tgtEl>
                                        <p:attrNameLst>
                                          <p:attrName>style.visibility</p:attrName>
                                        </p:attrNameLst>
                                      </p:cBhvr>
                                      <p:to>
                                        <p:strVal val="visible"/>
                                      </p:to>
                                    </p:set>
                                    <p:anim calcmode="lin" valueType="num">
                                      <p:cBhvr additive="base">
                                        <p:cTn id="13" dur="500" fill="hold"/>
                                        <p:tgtEl>
                                          <p:spTgt spid="19458"/>
                                        </p:tgtEl>
                                        <p:attrNameLst>
                                          <p:attrName>ppt_x</p:attrName>
                                        </p:attrNameLst>
                                      </p:cBhvr>
                                      <p:tavLst>
                                        <p:tav tm="0">
                                          <p:val>
                                            <p:strVal val="0-#ppt_w/2"/>
                                          </p:val>
                                        </p:tav>
                                        <p:tav tm="100000">
                                          <p:val>
                                            <p:strVal val="#ppt_x"/>
                                          </p:val>
                                        </p:tav>
                                      </p:tavLst>
                                    </p:anim>
                                    <p:anim calcmode="lin" valueType="num">
                                      <p:cBhvr additive="base">
                                        <p:cTn id="14" dur="500" fill="hold"/>
                                        <p:tgtEl>
                                          <p:spTgt spid="194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68313" y="274638"/>
            <a:ext cx="8218487" cy="1858962"/>
          </a:xfrm>
        </p:spPr>
        <p:txBody>
          <a:bodyPr>
            <a:normAutofit fontScale="90000"/>
          </a:bodyPr>
          <a:lstStyle/>
          <a:p>
            <a:pPr eaLnBrk="1" hangingPunct="1"/>
            <a:r>
              <a:rPr lang="ar-SA" sz="4000" dirty="0" smtClean="0">
                <a:cs typeface="Homa" pitchFamily="2" charset="-78"/>
              </a:rPr>
              <a:t> يك سينوس مترشحه روي يك غدة لنفاوي</a:t>
            </a:r>
            <a:r>
              <a:rPr lang="ar-SA" sz="4000" dirty="0" smtClean="0"/>
              <a:t>‌</a:t>
            </a:r>
            <a:r>
              <a:rPr lang="ar-SA" sz="4000" dirty="0" smtClean="0">
                <a:cs typeface="Homa" pitchFamily="2" charset="-78"/>
              </a:rPr>
              <a:t>كه فقط در اثر تزريق واكسن ب ث ژ و 6-2 ماه بعد از دريافت اين واكسن در همان سمت و اكثراً درناحية زير بغل ايجاد شده باشد.</a:t>
            </a:r>
            <a:r>
              <a:rPr lang="en-US" sz="4000" dirty="0" smtClean="0">
                <a:cs typeface="Homa" pitchFamily="2" charset="-78"/>
              </a:rPr>
              <a:t/>
            </a:r>
            <a:br>
              <a:rPr lang="en-US" sz="4000" dirty="0" smtClean="0">
                <a:cs typeface="Homa" pitchFamily="2" charset="-78"/>
              </a:rPr>
            </a:br>
            <a:endParaRPr lang="en-US" sz="4000" dirty="0" smtClean="0">
              <a:cs typeface="Homa" pitchFamily="2" charset="-78"/>
            </a:endParaRPr>
          </a:p>
        </p:txBody>
      </p:sp>
      <p:pic>
        <p:nvPicPr>
          <p:cNvPr id="20483" name="Picture 3" descr="BCG sinus picture"/>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a:xfrm>
            <a:off x="1196182" y="2160588"/>
            <a:ext cx="5175249" cy="3881437"/>
          </a:xfrm>
          <a:noFill/>
        </p:spPr>
      </p:pic>
    </p:spTree>
    <p:custDataLst>
      <p:tags r:id="rId1"/>
    </p:custDataLst>
    <p:extLst>
      <p:ext uri="{BB962C8B-B14F-4D97-AF65-F5344CB8AC3E}">
        <p14:creationId xmlns:p14="http://schemas.microsoft.com/office/powerpoint/2010/main" val="25041597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500" fill="hold"/>
                                        <p:tgtEl>
                                          <p:spTgt spid="20482"/>
                                        </p:tgtEl>
                                        <p:attrNameLst>
                                          <p:attrName>ppt_x</p:attrName>
                                        </p:attrNameLst>
                                      </p:cBhvr>
                                      <p:tavLst>
                                        <p:tav tm="0">
                                          <p:val>
                                            <p:strVal val="0-#ppt_w/2"/>
                                          </p:val>
                                        </p:tav>
                                        <p:tav tm="100000">
                                          <p:val>
                                            <p:strVal val="#ppt_x"/>
                                          </p:val>
                                        </p:tav>
                                      </p:tavLst>
                                    </p:anim>
                                    <p:anim calcmode="lin" valueType="num">
                                      <p:cBhvr additive="base">
                                        <p:cTn id="8" dur="500" fill="hold"/>
                                        <p:tgtEl>
                                          <p:spTgt spid="2048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20483"/>
                                        </p:tgtEl>
                                        <p:attrNameLst>
                                          <p:attrName>style.visibility</p:attrName>
                                        </p:attrNameLst>
                                      </p:cBhvr>
                                      <p:to>
                                        <p:strVal val="visible"/>
                                      </p:to>
                                    </p:set>
                                    <p:anim calcmode="lin" valueType="num">
                                      <p:cBhvr additive="base">
                                        <p:cTn id="13" dur="500" fill="hold"/>
                                        <p:tgtEl>
                                          <p:spTgt spid="20483"/>
                                        </p:tgtEl>
                                        <p:attrNameLst>
                                          <p:attrName>ppt_x</p:attrName>
                                        </p:attrNameLst>
                                      </p:cBhvr>
                                      <p:tavLst>
                                        <p:tav tm="0">
                                          <p:val>
                                            <p:strVal val="0-#ppt_w/2"/>
                                          </p:val>
                                        </p:tav>
                                        <p:tav tm="100000">
                                          <p:val>
                                            <p:strVal val="#ppt_x"/>
                                          </p:val>
                                        </p:tav>
                                      </p:tavLst>
                                    </p:anim>
                                    <p:anim calcmode="lin" valueType="num">
                                      <p:cBhvr additive="base">
                                        <p:cTn id="14" dur="500" fill="hold"/>
                                        <p:tgtEl>
                                          <p:spTgt spid="204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عکس عوارض واکسن\IMG_20170412_11432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43187" y="0"/>
            <a:ext cx="383381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7827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عکس عوارض واکسن\IMG_20170727_08561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0250" y="0"/>
            <a:ext cx="51435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74753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عکس عوارض واکسن\چهار روز پس از تزریق.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5725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601521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Content Placeholder 3" descr="nini%20naz%20(3).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p:sp>
        <p:nvSpPr>
          <p:cNvPr id="2" name="Date Placeholder 1"/>
          <p:cNvSpPr>
            <a:spLocks noGrp="1"/>
          </p:cNvSpPr>
          <p:nvPr>
            <p:ph type="dt" sz="half" idx="10"/>
          </p:nvPr>
        </p:nvSpPr>
        <p:spPr/>
        <p:txBody>
          <a:bodyPr/>
          <a:lstStyle/>
          <a:p>
            <a:pPr>
              <a:defRPr/>
            </a:pPr>
            <a:fld id="{B997EFD0-EC3A-4214-8758-86AEDB46EE9F}" type="datetime8">
              <a:rPr lang="fa-IR"/>
              <a:pPr>
                <a:defRPr/>
              </a:pPr>
              <a:t>23/فوريه/20</a:t>
            </a:fld>
            <a:endParaRPr lang="fa-IR"/>
          </a:p>
        </p:txBody>
      </p:sp>
      <p:sp>
        <p:nvSpPr>
          <p:cNvPr id="10138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spcBef>
                <a:spcPts val="1000"/>
              </a:spcBef>
              <a:buClr>
                <a:schemeClr val="accent1"/>
              </a:buClr>
              <a:buSzPct val="80000"/>
              <a:buFont typeface="Wingdings 3" panose="05040102010807070707" pitchFamily="18" charset="2"/>
              <a:buChar char=""/>
              <a:defRPr>
                <a:solidFill>
                  <a:srgbClr val="404040"/>
                </a:solidFill>
                <a:latin typeface="Trebuchet MS" panose="020B0603020202020204" pitchFamily="34" charset="0"/>
                <a:cs typeface="Tahoma" panose="020B0604030504040204" pitchFamily="34" charset="0"/>
              </a:defRPr>
            </a:lvl1pPr>
            <a:lvl2pPr marL="742950" indent="-285750" algn="r" rtl="1">
              <a:spcBef>
                <a:spcPts val="1000"/>
              </a:spcBef>
              <a:buClr>
                <a:schemeClr val="accent1"/>
              </a:buClr>
              <a:buSzPct val="80000"/>
              <a:buFont typeface="Wingdings 3" panose="05040102010807070707" pitchFamily="18" charset="2"/>
              <a:buChar char=""/>
              <a:defRPr sz="1600">
                <a:solidFill>
                  <a:srgbClr val="404040"/>
                </a:solidFill>
                <a:latin typeface="Trebuchet MS" panose="020B0603020202020204" pitchFamily="34" charset="0"/>
                <a:cs typeface="Tahoma" panose="020B0604030504040204" pitchFamily="34" charset="0"/>
              </a:defRPr>
            </a:lvl2pPr>
            <a:lvl3pPr marL="1143000" indent="-228600" algn="r" rtl="1">
              <a:spcBef>
                <a:spcPts val="1000"/>
              </a:spcBef>
              <a:buClr>
                <a:schemeClr val="accent1"/>
              </a:buClr>
              <a:buSzPct val="80000"/>
              <a:buFont typeface="Wingdings 3" panose="05040102010807070707" pitchFamily="18" charset="2"/>
              <a:buChar char=""/>
              <a:defRPr sz="1400">
                <a:solidFill>
                  <a:srgbClr val="404040"/>
                </a:solidFill>
                <a:latin typeface="Trebuchet MS" panose="020B0603020202020204" pitchFamily="34" charset="0"/>
                <a:cs typeface="Tahoma" panose="020B0604030504040204" pitchFamily="34" charset="0"/>
              </a:defRPr>
            </a:lvl3pPr>
            <a:lvl4pPr marL="1600200" indent="-228600" algn="r" rtl="1">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4pPr>
            <a:lvl5pPr marL="2057400" indent="-228600" algn="r" rtl="1">
              <a:spcBef>
                <a:spcPts val="1000"/>
              </a:spcBef>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5pPr>
            <a:lvl6pPr marL="2514600" indent="-228600" algn="r" rtl="1"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6pPr>
            <a:lvl7pPr marL="2971800" indent="-228600" algn="r" rtl="1"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7pPr>
            <a:lvl8pPr marL="3429000" indent="-228600" algn="r" rtl="1"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8pPr>
            <a:lvl9pPr marL="3886200" indent="-228600" algn="r" rtl="1" eaLnBrk="0" fontAlgn="base" hangingPunct="0">
              <a:spcBef>
                <a:spcPts val="1000"/>
              </a:spcBef>
              <a:spcAft>
                <a:spcPct val="0"/>
              </a:spcAft>
              <a:buClr>
                <a:schemeClr val="accent1"/>
              </a:buClr>
              <a:buSzPct val="80000"/>
              <a:buFont typeface="Wingdings 3" panose="05040102010807070707" pitchFamily="18" charset="2"/>
              <a:buChar char=""/>
              <a:defRPr sz="1200">
                <a:solidFill>
                  <a:srgbClr val="404040"/>
                </a:solidFill>
                <a:latin typeface="Trebuchet MS" panose="020B0603020202020204" pitchFamily="34" charset="0"/>
                <a:cs typeface="Tahoma" panose="020B0604030504040204" pitchFamily="34" charset="0"/>
              </a:defRPr>
            </a:lvl9pPr>
          </a:lstStyle>
          <a:p>
            <a:pPr rtl="0">
              <a:spcBef>
                <a:spcPct val="0"/>
              </a:spcBef>
              <a:buClrTx/>
              <a:buSzTx/>
              <a:buFontTx/>
              <a:buNone/>
            </a:pPr>
            <a:fld id="{304B333B-0CF0-4D73-A6C3-E0A48765FB4E}" type="slidenum">
              <a:rPr lang="fa-IR" altLang="fa-IR" smtClean="0">
                <a:solidFill>
                  <a:srgbClr val="898989"/>
                </a:solidFill>
                <a:latin typeface="Calibri" panose="020F0502020204030204" pitchFamily="34" charset="0"/>
                <a:cs typeface="Arial" panose="020B0604020202020204" pitchFamily="34" charset="0"/>
              </a:rPr>
              <a:pPr rtl="0">
                <a:spcBef>
                  <a:spcPct val="0"/>
                </a:spcBef>
                <a:buClrTx/>
                <a:buSzTx/>
                <a:buFontTx/>
                <a:buNone/>
              </a:pPr>
              <a:t>45</a:t>
            </a:fld>
            <a:endParaRPr lang="fa-IR" altLang="fa-IR" smtClean="0">
              <a:solidFill>
                <a:srgbClr val="898989"/>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781375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واکسن هپاتیت بی</a:t>
            </a:r>
            <a:endParaRPr lang="en-US" dirty="0"/>
          </a:p>
        </p:txBody>
      </p:sp>
      <p:sp>
        <p:nvSpPr>
          <p:cNvPr id="3" name="Content Placeholder 2"/>
          <p:cNvSpPr>
            <a:spLocks noGrp="1"/>
          </p:cNvSpPr>
          <p:nvPr>
            <p:ph idx="1"/>
          </p:nvPr>
        </p:nvSpPr>
        <p:spPr>
          <a:xfrm>
            <a:off x="685800" y="2362200"/>
            <a:ext cx="7520940" cy="4191000"/>
          </a:xfrm>
        </p:spPr>
        <p:txBody>
          <a:bodyPr/>
          <a:lstStyle/>
          <a:p>
            <a:pPr algn="r"/>
            <a:r>
              <a:rPr lang="fa-IR" b="1" dirty="0" smtClean="0"/>
              <a:t>- سالیانه بیش از 800 هزار مرگ در جهان</a:t>
            </a:r>
          </a:p>
          <a:p>
            <a:pPr algn="r"/>
            <a:r>
              <a:rPr lang="fa-IR" b="1" dirty="0" smtClean="0"/>
              <a:t>- شیوع بیماری در 257 میلیون نفر در سال 2015 </a:t>
            </a:r>
          </a:p>
          <a:p>
            <a:pPr marL="109728" indent="0" algn="r">
              <a:buNone/>
            </a:pPr>
            <a:r>
              <a:rPr lang="fa-IR" b="1" dirty="0" smtClean="0"/>
              <a:t>- آنتی ژن پروتئین سطحی ویروس به همراه نگهدارنده</a:t>
            </a:r>
          </a:p>
          <a:p>
            <a:pPr algn="r"/>
            <a:r>
              <a:rPr lang="fa-IR" b="1" dirty="0" smtClean="0"/>
              <a:t>- اثربخشی 95 % حداقل تا 30 سال</a:t>
            </a:r>
          </a:p>
          <a:p>
            <a:pPr algn="r"/>
            <a:r>
              <a:rPr lang="fa-IR" b="1" dirty="0" smtClean="0"/>
              <a:t>- عوارض ، درد و تب و انافیلاکسی</a:t>
            </a:r>
          </a:p>
          <a:p>
            <a:pPr algn="r"/>
            <a:r>
              <a:rPr lang="fa-IR" b="1" dirty="0" smtClean="0"/>
              <a:t>- موارد منع ، واکنش آنافیلاکسی</a:t>
            </a:r>
            <a:endParaRPr lang="en-US" b="1" dirty="0"/>
          </a:p>
        </p:txBody>
      </p:sp>
      <p:sp>
        <p:nvSpPr>
          <p:cNvPr id="4" name="Picture Placeholder 3"/>
          <p:cNvSpPr>
            <a:spLocks noGrp="1"/>
          </p:cNvSpPr>
          <p:nvPr>
            <p:ph type="pic" sz="quarter" idx="13"/>
          </p:nvPr>
        </p:nvSpPr>
        <p:spPr>
          <a:xfrm>
            <a:off x="10134600" y="2551924"/>
            <a:ext cx="914400" cy="914400"/>
          </a:xfrm>
        </p:spPr>
      </p:sp>
      <p:sp>
        <p:nvSpPr>
          <p:cNvPr id="5" name="Content Placeholder 4"/>
          <p:cNvSpPr>
            <a:spLocks noGrp="1"/>
          </p:cNvSpPr>
          <p:nvPr>
            <p:ph sz="quarter" idx="14"/>
          </p:nvPr>
        </p:nvSpPr>
        <p:spPr>
          <a:xfrm>
            <a:off x="-1752600" y="3124200"/>
            <a:ext cx="914400" cy="914400"/>
          </a:xfrm>
        </p:spPr>
        <p:txBody>
          <a:bodyPr/>
          <a:lstStyle/>
          <a:p>
            <a:endParaRPr lang="en-US" dirty="0"/>
          </a:p>
        </p:txBody>
      </p:sp>
    </p:spTree>
    <p:extLst>
      <p:ext uri="{BB962C8B-B14F-4D97-AF65-F5344CB8AC3E}">
        <p14:creationId xmlns:p14="http://schemas.microsoft.com/office/powerpoint/2010/main" val="19537716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676530" y="2339008"/>
            <a:ext cx="4214553" cy="35245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Rounded Rectangle 1"/>
          <p:cNvSpPr/>
          <p:nvPr/>
        </p:nvSpPr>
        <p:spPr>
          <a:xfrm>
            <a:off x="2175164" y="628073"/>
            <a:ext cx="4883728" cy="822036"/>
          </a:xfrm>
          <a:prstGeom prst="roundRect">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fa-IR" dirty="0" smtClean="0"/>
              <a:t>این برچسب به تعداد یخچال های مخصوص نگهداری واکسن تهیه و بر روی درب آن چسبانده شود.</a:t>
            </a:r>
            <a:endParaRPr lang="fa-IR" dirty="0"/>
          </a:p>
        </p:txBody>
      </p:sp>
    </p:spTree>
    <p:extLst>
      <p:ext uri="{BB962C8B-B14F-4D97-AF65-F5344CB8AC3E}">
        <p14:creationId xmlns:p14="http://schemas.microsoft.com/office/powerpoint/2010/main" val="11731875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57908" y="2160588"/>
            <a:ext cx="4851796" cy="3881437"/>
          </a:xfrm>
        </p:spPr>
      </p:pic>
      <p:sp>
        <p:nvSpPr>
          <p:cNvPr id="3" name="Rounded Rectangle 2"/>
          <p:cNvSpPr/>
          <p:nvPr/>
        </p:nvSpPr>
        <p:spPr>
          <a:xfrm>
            <a:off x="2563091" y="628073"/>
            <a:ext cx="4495800" cy="969818"/>
          </a:xfrm>
          <a:prstGeom prst="roundRect">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fa-IR" dirty="0" smtClean="0"/>
              <a:t>شماره یک :این برچسب به تعداد واکسن کاریر های مخصوص نگهداری واکسن تهیه و در یک طرف آن چسبانده شود.</a:t>
            </a:r>
            <a:endParaRPr lang="fa-IR" dirty="0"/>
          </a:p>
        </p:txBody>
      </p:sp>
    </p:spTree>
    <p:extLst>
      <p:ext uri="{BB962C8B-B14F-4D97-AF65-F5344CB8AC3E}">
        <p14:creationId xmlns:p14="http://schemas.microsoft.com/office/powerpoint/2010/main" val="34502928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57908" y="2160588"/>
            <a:ext cx="4851796" cy="3881437"/>
          </a:xfrm>
        </p:spPr>
      </p:pic>
      <p:sp>
        <p:nvSpPr>
          <p:cNvPr id="3" name="Rounded Rectangle 2"/>
          <p:cNvSpPr/>
          <p:nvPr/>
        </p:nvSpPr>
        <p:spPr>
          <a:xfrm>
            <a:off x="2343115" y="258618"/>
            <a:ext cx="4604939" cy="969818"/>
          </a:xfrm>
          <a:prstGeom prst="roundRect">
            <a:avLst/>
          </a:prstGeom>
        </p:spPr>
        <p:style>
          <a:lnRef idx="2">
            <a:schemeClr val="accent2"/>
          </a:lnRef>
          <a:fillRef idx="1">
            <a:schemeClr val="lt1"/>
          </a:fillRef>
          <a:effectRef idx="0">
            <a:schemeClr val="accent2"/>
          </a:effectRef>
          <a:fontRef idx="minor">
            <a:schemeClr val="dk1"/>
          </a:fontRef>
        </p:style>
        <p:txBody>
          <a:bodyPr rtlCol="1" anchor="ctr"/>
          <a:lstStyle/>
          <a:p>
            <a:pPr algn="ctr"/>
            <a:r>
              <a:rPr lang="fa-IR" smtClean="0"/>
              <a:t>شماره دو : این </a:t>
            </a:r>
            <a:r>
              <a:rPr lang="fa-IR" dirty="0" smtClean="0"/>
              <a:t>برچسب به تعداد واکسن کاریر های مخصوص حمل نمونه           تهیه و در یک طرف آن چسبانده شود.</a:t>
            </a:r>
            <a:endParaRPr lang="fa-IR" dirty="0"/>
          </a:p>
        </p:txBody>
      </p:sp>
    </p:spTree>
    <p:extLst>
      <p:ext uri="{BB962C8B-B14F-4D97-AF65-F5344CB8AC3E}">
        <p14:creationId xmlns:p14="http://schemas.microsoft.com/office/powerpoint/2010/main" val="34833353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a:stretch>
            <a:fillRect/>
          </a:stretch>
        </p:blipFill>
        <p:spPr>
          <a:xfrm>
            <a:off x="152400" y="-152399"/>
            <a:ext cx="8991599" cy="6858000"/>
          </a:xfrm>
          <a:prstGeom prst="rect">
            <a:avLst/>
          </a:prstGeom>
        </p:spPr>
      </p:pic>
    </p:spTree>
    <p:extLst>
      <p:ext uri="{BB962C8B-B14F-4D97-AF65-F5344CB8AC3E}">
        <p14:creationId xmlns:p14="http://schemas.microsoft.com/office/powerpoint/2010/main" val="8391357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249.2"/>
</p:tagLst>
</file>

<file path=ppt/tags/tag2.xml><?xml version="1.0" encoding="utf-8"?>
<p:tagLst xmlns:a="http://schemas.openxmlformats.org/drawingml/2006/main" xmlns:r="http://schemas.openxmlformats.org/officeDocument/2006/relationships" xmlns:p="http://schemas.openxmlformats.org/presentationml/2006/main">
  <p:tag name="TIMING" val="|27.7"/>
</p:tagLst>
</file>

<file path=ppt/tags/tag3.xml><?xml version="1.0" encoding="utf-8"?>
<p:tagLst xmlns:a="http://schemas.openxmlformats.org/drawingml/2006/main" xmlns:r="http://schemas.openxmlformats.org/officeDocument/2006/relationships" xmlns:p="http://schemas.openxmlformats.org/presentationml/2006/main">
  <p:tag name="TIMING" val="|18.9"/>
</p:tagLst>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527</TotalTime>
  <Words>1483</Words>
  <Application>Microsoft Office PowerPoint</Application>
  <PresentationFormat>On-screen Show (4:3)</PresentationFormat>
  <Paragraphs>199</Paragraphs>
  <Slides>45</Slides>
  <Notes>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45</vt:i4>
      </vt:variant>
    </vt:vector>
  </HeadingPairs>
  <TitlesOfParts>
    <vt:vector size="56" baseType="lpstr">
      <vt:lpstr>Arial</vt:lpstr>
      <vt:lpstr>B Nazanin</vt:lpstr>
      <vt:lpstr>B Titr</vt:lpstr>
      <vt:lpstr>B Yagut</vt:lpstr>
      <vt:lpstr>Calibri</vt:lpstr>
      <vt:lpstr>Homa</vt:lpstr>
      <vt:lpstr>Tahoma</vt:lpstr>
      <vt:lpstr>Trebuchet MS</vt:lpstr>
      <vt:lpstr>Wingdings</vt:lpstr>
      <vt:lpstr>Wingdings 3</vt:lpstr>
      <vt:lpstr>Facet</vt:lpstr>
      <vt:lpstr>مباحث عملی ایمن سازی </vt:lpstr>
      <vt:lpstr>:نکات کلیدی </vt:lpstr>
      <vt:lpstr>واکسن ب ث ژ</vt:lpstr>
      <vt:lpstr>واکسن فلج اطفال</vt:lpstr>
      <vt:lpstr>واکسن هپاتیت بی</vt:lpstr>
      <vt:lpstr>PowerPoint Presentation</vt:lpstr>
      <vt:lpstr>PowerPoint Presentation</vt:lpstr>
      <vt:lpstr>PowerPoint Presentation</vt:lpstr>
      <vt:lpstr>PowerPoint Presentation</vt:lpstr>
      <vt:lpstr>Sensitivity to heat</vt:lpstr>
      <vt:lpstr>PowerPoint Presentation</vt:lpstr>
      <vt:lpstr>PowerPoint Presentation</vt:lpstr>
      <vt:lpstr>Foam pad &amp; Ice pack</vt:lpstr>
      <vt:lpstr>PowerPoint Presentation</vt:lpstr>
      <vt:lpstr>تغييرات رنگ شاخص VVM</vt:lpstr>
      <vt:lpstr>تغييرات رنگ شاخص VVM</vt:lpstr>
      <vt:lpstr>تغييرات رنگ شاخص VVM</vt:lpstr>
      <vt:lpstr>تغييرات رنگ شاخص VVM</vt:lpstr>
      <vt:lpstr>PowerPoint Presentation</vt:lpstr>
      <vt:lpstr>PowerPoint Presentation</vt:lpstr>
      <vt:lpstr>PowerPoint Presentation</vt:lpstr>
      <vt:lpstr>PowerPoint Presentation</vt:lpstr>
      <vt:lpstr>PowerPoint Presentation</vt:lpstr>
      <vt:lpstr>تزریق ایمن</vt:lpstr>
      <vt:lpstr>جلد هشتم ایمن سازی </vt:lpstr>
      <vt:lpstr>آموزش</vt:lpstr>
      <vt:lpstr>محل تزریق</vt:lpstr>
      <vt:lpstr>کودکان دارای نقایص سیستم ایمنی</vt:lpstr>
      <vt:lpstr>نوزادان نارس</vt:lpstr>
      <vt:lpstr>واكسيناسيون افراد در تماس خانگي با مبتلايان به نقص ايمني</vt:lpstr>
      <vt:lpstr>عوارض متعاقب واکسیناسیون</vt:lpstr>
      <vt:lpstr>تشخیص تفا وتهای  Faint  و آنا فیلاکسی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لنفادنیت از جمله لنفادنیت چرکی حداقل يك غدة لنفاوي به اندازه 5/1 سانتيمتر و‌ يا بزرگتر (عرض يك انگشت فرد بالغ) ايجاد شده باشد. </vt:lpstr>
      <vt:lpstr> يك سينوس مترشحه روي يك غدة لنفاوي‌كه فقط در اثر تزريق واكسن ب ث ژ و 6-2 ماه بعد از دريافت اين واكسن در همان سمت و اكثراً درناحية زير بغل ايجاد شده باشد. </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dearuser</dc:creator>
  <cp:lastModifiedBy>shohre sjahanbakhshh</cp:lastModifiedBy>
  <cp:revision>55</cp:revision>
  <dcterms:created xsi:type="dcterms:W3CDTF">2006-08-16T00:00:00Z</dcterms:created>
  <dcterms:modified xsi:type="dcterms:W3CDTF">2023-02-20T08:43:41Z</dcterms:modified>
</cp:coreProperties>
</file>