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7" r:id="rId2"/>
  </p:sldMasterIdLst>
  <p:notesMasterIdLst>
    <p:notesMasterId r:id="rId44"/>
  </p:notesMasterIdLst>
  <p:sldIdLst>
    <p:sldId id="258" r:id="rId3"/>
    <p:sldId id="372" r:id="rId4"/>
    <p:sldId id="381" r:id="rId5"/>
    <p:sldId id="421" r:id="rId6"/>
    <p:sldId id="382" r:id="rId7"/>
    <p:sldId id="389" r:id="rId8"/>
    <p:sldId id="391" r:id="rId9"/>
    <p:sldId id="392" r:id="rId10"/>
    <p:sldId id="393" r:id="rId11"/>
    <p:sldId id="383" r:id="rId12"/>
    <p:sldId id="394" r:id="rId13"/>
    <p:sldId id="374" r:id="rId14"/>
    <p:sldId id="395" r:id="rId15"/>
    <p:sldId id="396" r:id="rId16"/>
    <p:sldId id="376" r:id="rId17"/>
    <p:sldId id="397" r:id="rId18"/>
    <p:sldId id="398" r:id="rId19"/>
    <p:sldId id="361" r:id="rId20"/>
    <p:sldId id="384" r:id="rId21"/>
    <p:sldId id="387" r:id="rId22"/>
    <p:sldId id="399" r:id="rId23"/>
    <p:sldId id="388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409" r:id="rId32"/>
    <p:sldId id="410" r:id="rId33"/>
    <p:sldId id="411" r:id="rId34"/>
    <p:sldId id="412" r:id="rId35"/>
    <p:sldId id="413" r:id="rId36"/>
    <p:sldId id="414" r:id="rId37"/>
    <p:sldId id="415" r:id="rId38"/>
    <p:sldId id="416" r:id="rId39"/>
    <p:sldId id="418" r:id="rId40"/>
    <p:sldId id="419" r:id="rId41"/>
    <p:sldId id="420" r:id="rId42"/>
    <p:sldId id="322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41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E2EB8-F64D-49B3-9997-26BD6147B998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49686-2817-4D35-AC72-3325F48FA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24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CC32191-C46A-46D7-975D-6F49437B7130}" type="slidenum">
              <a:rPr 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2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320B4-9AAF-413F-B594-31348901824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1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123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53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58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8969418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1404.05.12</a:t>
            </a: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keshvari@med.mui.ac.ir</a:t>
            </a: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fld id="{098E145D-8A4C-471D-9483-368BA234D394}" type="slidenum">
              <a:rPr lang="ar-SA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931035"/>
      </p:ext>
    </p:extLst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5449057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129D5-4CA5-4FCC-9011-C4FED8AD2A0D}" type="slidenum">
              <a:rPr lang="en-US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74714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0499746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>
            <a:grpSpLocks/>
          </p:cNvGrpSpPr>
          <p:nvPr/>
        </p:nvGrpSpPr>
        <p:grpSpPr bwMode="auto">
          <a:xfrm>
            <a:off x="0" y="1"/>
            <a:ext cx="12124267" cy="6856413"/>
            <a:chOff x="0" y="0"/>
            <a:chExt cx="5728" cy="4319"/>
          </a:xfrm>
        </p:grpSpPr>
        <p:grpSp>
          <p:nvGrpSpPr>
            <p:cNvPr id="5" name="Group 1027"/>
            <p:cNvGrpSpPr>
              <a:grpSpLocks/>
            </p:cNvGrpSpPr>
            <p:nvPr userDrawn="1"/>
          </p:nvGrpSpPr>
          <p:grpSpPr bwMode="auto">
            <a:xfrm>
              <a:off x="962" y="1947"/>
              <a:ext cx="4766" cy="119"/>
              <a:chOff x="993" y="1028"/>
              <a:chExt cx="4766" cy="119"/>
            </a:xfrm>
          </p:grpSpPr>
          <p:sp>
            <p:nvSpPr>
              <p:cNvPr id="13" name="Rectangle 1028"/>
              <p:cNvSpPr>
                <a:spLocks noChangeArrowheads="1"/>
              </p:cNvSpPr>
              <p:nvPr userDrawn="1"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1029"/>
              <p:cNvSpPr>
                <a:spLocks noChangeShapeType="1"/>
              </p:cNvSpPr>
              <p:nvPr userDrawn="1"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1030"/>
              <p:cNvSpPr>
                <a:spLocks noChangeShapeType="1"/>
              </p:cNvSpPr>
              <p:nvPr userDrawn="1"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1031"/>
              <p:cNvSpPr>
                <a:spLocks noChangeShapeType="1"/>
              </p:cNvSpPr>
              <p:nvPr userDrawn="1"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Line 1032"/>
              <p:cNvSpPr>
                <a:spLocks noChangeShapeType="1"/>
              </p:cNvSpPr>
              <p:nvPr userDrawn="1"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033"/>
              <p:cNvSpPr>
                <a:spLocks/>
              </p:cNvSpPr>
              <p:nvPr userDrawn="1"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1034"/>
            <p:cNvGrpSpPr>
              <a:grpSpLocks/>
            </p:cNvGrpSpPr>
            <p:nvPr userDrawn="1"/>
          </p:nvGrpSpPr>
          <p:grpSpPr bwMode="auto">
            <a:xfrm>
              <a:off x="0" y="0"/>
              <a:ext cx="928" cy="4319"/>
              <a:chOff x="0" y="0"/>
              <a:chExt cx="928" cy="4319"/>
            </a:xfrm>
          </p:grpSpPr>
          <p:sp>
            <p:nvSpPr>
              <p:cNvPr id="7" name="Rectangle 1035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" name="Group 1036"/>
              <p:cNvGrpSpPr>
                <a:grpSpLocks/>
              </p:cNvGrpSpPr>
              <p:nvPr userDrawn="1"/>
            </p:nvGrpSpPr>
            <p:grpSpPr bwMode="auto">
              <a:xfrm>
                <a:off x="0" y="41"/>
                <a:ext cx="928" cy="4035"/>
                <a:chOff x="0" y="41"/>
                <a:chExt cx="928" cy="4035"/>
              </a:xfrm>
            </p:grpSpPr>
            <p:pic>
              <p:nvPicPr>
                <p:cNvPr id="9" name="Picture 1037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0" y="1014"/>
                  <a:ext cx="920" cy="9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Freeform 1038"/>
                <p:cNvSpPr>
                  <a:spLocks/>
                </p:cNvSpPr>
                <p:nvPr/>
              </p:nvSpPr>
              <p:spPr bwMode="ltGray">
                <a:xfrm>
                  <a:off x="38" y="41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Freeform 1039"/>
                <p:cNvSpPr>
                  <a:spLocks/>
                </p:cNvSpPr>
                <p:nvPr/>
              </p:nvSpPr>
              <p:spPr bwMode="ltGray">
                <a:xfrm>
                  <a:off x="6" y="2087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Freeform 1040"/>
                <p:cNvSpPr>
                  <a:spLocks/>
                </p:cNvSpPr>
                <p:nvPr/>
              </p:nvSpPr>
              <p:spPr bwMode="ltGray">
                <a:xfrm>
                  <a:off x="6" y="3160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6401" name="Rectangle 1041"/>
          <p:cNvSpPr>
            <a:spLocks noGrp="1" noChangeArrowheads="1"/>
          </p:cNvSpPr>
          <p:nvPr>
            <p:ph type="ctrTitle"/>
          </p:nvPr>
        </p:nvSpPr>
        <p:spPr>
          <a:xfrm>
            <a:off x="2203451" y="1806575"/>
            <a:ext cx="9855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6402" name="Rectangle 1042"/>
          <p:cNvSpPr>
            <a:spLocks noGrp="1" noChangeArrowheads="1"/>
          </p:cNvSpPr>
          <p:nvPr>
            <p:ph type="subTitle" idx="1"/>
          </p:nvPr>
        </p:nvSpPr>
        <p:spPr>
          <a:xfrm>
            <a:off x="3454400" y="3559175"/>
            <a:ext cx="85344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" name="Rectangle 1043"/>
          <p:cNvSpPr>
            <a:spLocks noGrp="1" noChangeArrowheads="1"/>
          </p:cNvSpPr>
          <p:nvPr>
            <p:ph type="dt" sz="half" idx="10"/>
          </p:nvPr>
        </p:nvSpPr>
        <p:spPr>
          <a:xfrm>
            <a:off x="2032001" y="6350000"/>
            <a:ext cx="2298700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20" name="Rectangle 1044"/>
          <p:cNvSpPr>
            <a:spLocks noGrp="1" noChangeArrowheads="1"/>
          </p:cNvSpPr>
          <p:nvPr>
            <p:ph type="ftr" sz="quarter" idx="11"/>
          </p:nvPr>
        </p:nvSpPr>
        <p:spPr>
          <a:xfrm>
            <a:off x="4857751" y="6350000"/>
            <a:ext cx="4599516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21" name="Rectangle 10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855201" y="6350000"/>
            <a:ext cx="2298700" cy="457200"/>
          </a:xfrm>
        </p:spPr>
        <p:txBody>
          <a:bodyPr anchor="b"/>
          <a:lstStyle>
            <a:lvl1pPr>
              <a:defRPr smtClean="0"/>
            </a:lvl1pPr>
          </a:lstStyle>
          <a:p>
            <a:pPr>
              <a:defRPr/>
            </a:pPr>
            <a:fld id="{C7A4EB42-CE0D-492A-9CA7-E2B5DE99D5D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9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CED3E-425E-4BC3-923A-12A6DBB2C7A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708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09FED-62F7-42F6-BA70-C14779A1DCEE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5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6178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B704A-EE71-4037-A240-6E348CB3ED0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71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8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9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14AA2-9A32-4319-8D07-8DA0C52A34B9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73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4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77A55-3CF2-4BFF-9248-3833B2DF601D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26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3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D833D-536C-4323-B2DB-1B237A20EE7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75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88874-FA80-436C-87A8-F1393D2460C6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56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68953-A208-47A8-B8BB-42E72FF60DA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960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1E6E8-208E-485E-A963-C116A7B67E1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285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085" y="304800"/>
            <a:ext cx="2542116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2734" y="304800"/>
            <a:ext cx="7423151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A79E5-F8E2-4186-B564-F415CE343F4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593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A75F7-786C-411D-A232-C838EA04CD48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63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291A9-C8E6-4F08-B732-17AEF52E0C6B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9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2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5456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3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2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2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1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42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5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26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grpSp>
          <p:nvGrpSpPr>
            <p:cNvPr id="1032" name="Group 1027"/>
            <p:cNvGrpSpPr>
              <a:grpSpLocks/>
            </p:cNvGrpSpPr>
            <p:nvPr/>
          </p:nvGrpSpPr>
          <p:grpSpPr bwMode="auto">
            <a:xfrm>
              <a:off x="0" y="0"/>
              <a:ext cx="926" cy="4319"/>
              <a:chOff x="0" y="0"/>
              <a:chExt cx="926" cy="4319"/>
            </a:xfrm>
          </p:grpSpPr>
          <p:sp>
            <p:nvSpPr>
              <p:cNvPr id="1040" name="Rectangle 1028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41" name="Picture 102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6" y="31"/>
                <a:ext cx="920" cy="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42" name="Freeform 1030"/>
              <p:cNvSpPr>
                <a:spLocks/>
              </p:cNvSpPr>
              <p:nvPr/>
            </p:nvSpPr>
            <p:spPr bwMode="ltGray">
              <a:xfrm>
                <a:off x="6" y="1023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3" name="Freeform 1031"/>
              <p:cNvSpPr>
                <a:spLocks/>
              </p:cNvSpPr>
              <p:nvPr/>
            </p:nvSpPr>
            <p:spPr bwMode="ltGray">
              <a:xfrm>
                <a:off x="6" y="2087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4" name="Freeform 1032"/>
              <p:cNvSpPr>
                <a:spLocks/>
              </p:cNvSpPr>
              <p:nvPr/>
            </p:nvSpPr>
            <p:spPr bwMode="ltGray">
              <a:xfrm>
                <a:off x="6" y="3160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33" name="Group 1033"/>
            <p:cNvGrpSpPr>
              <a:grpSpLocks/>
            </p:cNvGrpSpPr>
            <p:nvPr/>
          </p:nvGrpSpPr>
          <p:grpSpPr bwMode="auto">
            <a:xfrm>
              <a:off x="993" y="1028"/>
              <a:ext cx="4766" cy="119"/>
              <a:chOff x="993" y="1028"/>
              <a:chExt cx="4766" cy="119"/>
            </a:xfrm>
          </p:grpSpPr>
          <p:sp>
            <p:nvSpPr>
              <p:cNvPr id="1034" name="Rectangle 1034"/>
              <p:cNvSpPr>
                <a:spLocks noChangeArrowheads="1"/>
              </p:cNvSpPr>
              <p:nvPr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5" name="Line 1035"/>
              <p:cNvSpPr>
                <a:spLocks noChangeShapeType="1"/>
              </p:cNvSpPr>
              <p:nvPr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6" name="Line 1036"/>
              <p:cNvSpPr>
                <a:spLocks noChangeShapeType="1"/>
              </p:cNvSpPr>
              <p:nvPr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7" name="Line 1037"/>
              <p:cNvSpPr>
                <a:spLocks noChangeShapeType="1"/>
              </p:cNvSpPr>
              <p:nvPr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8" name="Line 1038"/>
              <p:cNvSpPr>
                <a:spLocks noChangeShapeType="1"/>
              </p:cNvSpPr>
              <p:nvPr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9" name="Freeform 1039"/>
              <p:cNvSpPr>
                <a:spLocks/>
              </p:cNvSpPr>
              <p:nvPr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1040"/>
          <p:cNvSpPr>
            <a:spLocks noGrp="1" noChangeArrowheads="1"/>
          </p:cNvSpPr>
          <p:nvPr>
            <p:ph type="title"/>
          </p:nvPr>
        </p:nvSpPr>
        <p:spPr bwMode="auto">
          <a:xfrm>
            <a:off x="2038351" y="304800"/>
            <a:ext cx="100859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10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2733" y="1981200"/>
            <a:ext cx="1016846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78" name="Rectangle 10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74851" y="6248400"/>
            <a:ext cx="2377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15379" name="Rectangle 10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6306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15380" name="Rectangle 10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D38DB-0C40-496A-BB34-12C47C411168}" type="slidenum">
              <a:rPr lang="en-US">
                <a:solidFill>
                  <a:srgbClr val="99663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3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¬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5394.jpg"/>
          <p:cNvPicPr>
            <a:picLocks noChangeAspect="1"/>
          </p:cNvPicPr>
          <p:nvPr/>
        </p:nvPicPr>
        <p:blipFill>
          <a:blip r:embed="rId2"/>
          <a:srcRect b="7778"/>
          <a:stretch>
            <a:fillRect/>
          </a:stretch>
        </p:blipFill>
        <p:spPr>
          <a:xfrm>
            <a:off x="118618" y="38100"/>
            <a:ext cx="11815197" cy="681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7" descr="al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43000"/>
            <a:ext cx="464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keshvari@med.mui.ac.ir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1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73E87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91014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مقدمه... سالمندی جمعیت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متولدین اوایل دهه ۱۹۰۰: شاهد تغییرات عظیمی در موارد زیر بودند: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شرایط اجتماعی-اقتصادی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بهداشت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سبک زندگی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مراقبت‌های پزشکی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این تغییرات منجر به کاهش چشمگیر در موارد زیر شد: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مرگ‌ومیر نوزادان</a:t>
            </a:r>
          </a:p>
          <a:p>
            <a:pPr lvl="1"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نرخ بیماری‌های عفونی و تنفسی</a:t>
            </a:r>
            <a:endParaRPr lang="en-US" sz="20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043545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3352800"/>
            <a:ext cx="10168467" cy="1341863"/>
          </a:xfrm>
        </p:spPr>
        <p:txBody>
          <a:bodyPr/>
          <a:lstStyle/>
          <a:p>
            <a:pPr marL="0" indent="0" algn="ctr">
              <a:buNone/>
            </a:pPr>
            <a:r>
              <a:rPr lang="fa-IR" sz="4000" b="1" dirty="0"/>
              <a:t>تغییرات فیزیولوژیک در سالمندان موثر بر روند یادگیری</a:t>
            </a:r>
          </a:p>
          <a:p>
            <a:pPr marL="0" indent="0" algn="ctr">
              <a:buNone/>
            </a:pPr>
            <a:endParaRPr lang="fa-IR" sz="4000" b="1" dirty="0"/>
          </a:p>
          <a:p>
            <a:pPr marL="0" indent="0" algn="ctr">
              <a:buNone/>
            </a:pPr>
            <a:endParaRPr lang="fa-IR" sz="4000" b="1" dirty="0"/>
          </a:p>
          <a:p>
            <a:pPr marL="0" indent="0" algn="ctr">
              <a:buNone/>
            </a:pPr>
            <a:endParaRPr lang="fa-IR" sz="40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486851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fa-IR" b="1" dirty="0">
                <a:solidFill>
                  <a:schemeClr val="tx1"/>
                </a:solidFill>
              </a:rPr>
              <a:t>تغییرات در عملکرد حسی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20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بینایی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137" y="1447799"/>
            <a:ext cx="10168467" cy="4977063"/>
          </a:xfrm>
        </p:spPr>
        <p:txBody>
          <a:bodyPr/>
          <a:lstStyle/>
          <a:p>
            <a:pPr algn="r" rtl="1"/>
            <a:endParaRPr lang="fa-IR" sz="2000" dirty="0"/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نقایص عملکردی مهم: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پیرچشمی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تغییرات سیستم بینایی: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توانایی عدسی در تطبیق بینایی نزدیک (پیرچشمی </a:t>
            </a: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P</a:t>
            </a:r>
            <a:r>
              <a:rPr lang="en-US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resbyopia</a:t>
            </a:r>
            <a:r>
              <a:rPr lang="fa-IR" sz="2000" dirty="0">
                <a:cs typeface="B Nazanin" panose="00000400000000000000" pitchFamily="2" charset="-78"/>
              </a:rPr>
              <a:t>)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کند شدن فرآیند تطابق با تاریکی وکاهش میزان رسیدن نور به شبکیه (نیاز به تنظیم نور ساختمان)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شفافیت عدسی و زرد شدن عدسی (کاهش توانایی تشخیص رنگ‌ها)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نقایص عملکردی مهم :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پیرچشمی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گلوکوم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کاتاراکت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31224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بینایی در آموزش به 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یادآوری برای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همراه داشتن عینک </a:t>
            </a:r>
            <a:r>
              <a:rPr lang="fa-IR" sz="2000" b="1" dirty="0">
                <a:cs typeface="B Nazanin" panose="00000400000000000000" pitchFamily="2" charset="-78"/>
              </a:rPr>
              <a:t>در برنامه‌های آموزشی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دادن زمان برای گذاشتن عینک خود قبل از شروع آموزش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استفاده از آموزش‌های شفاهی </a:t>
            </a:r>
            <a:r>
              <a:rPr lang="fa-IR" sz="2000" b="1" dirty="0">
                <a:cs typeface="B Nazanin" panose="00000400000000000000" pitchFamily="2" charset="-78"/>
              </a:rPr>
              <a:t>و کاربرد زبان واضح و قابل فهم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نوارهای صوتی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روشنایی اضافی </a:t>
            </a:r>
            <a:r>
              <a:rPr lang="fa-IR" sz="2000" b="1" dirty="0">
                <a:cs typeface="B Nazanin" panose="00000400000000000000" pitchFamily="2" charset="-78"/>
              </a:rPr>
              <a:t>هنگام آموزش سالمند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اجتناب از لامپ‌های بزرگ</a:t>
            </a:r>
            <a:r>
              <a:rPr lang="fa-IR" sz="2000" b="1" dirty="0">
                <a:cs typeface="B Nazanin" panose="00000400000000000000" pitchFamily="2" charset="-78"/>
              </a:rPr>
              <a:t>، نور مستقیم خورشید، و کاغذ براق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استفاده نکردن از رنگ‌های آبی، سبز و سایه‌های بنفش </a:t>
            </a:r>
            <a:r>
              <a:rPr lang="fa-IR" sz="2000" b="1" dirty="0">
                <a:cs typeface="B Nazanin" panose="00000400000000000000" pitchFamily="2" charset="-78"/>
              </a:rPr>
              <a:t>در متون چاپی و راهنماها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236447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4976" y="318247"/>
            <a:ext cx="9843248" cy="1143000"/>
          </a:xfrm>
          <a:solidFill>
            <a:schemeClr val="bg2"/>
          </a:solidFill>
        </p:spPr>
        <p:txBody>
          <a:bodyPr/>
          <a:lstStyle/>
          <a:p>
            <a:pPr algn="ctr" rtl="1"/>
            <a:r>
              <a:rPr lang="fa-IR" sz="4000" b="1" dirty="0">
                <a:solidFill>
                  <a:schemeClr val="accent3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تغييرات در سيستم هاي حسي شنوايي</a:t>
            </a:r>
            <a:endParaRPr lang="en-US" sz="4000" b="1" dirty="0">
              <a:solidFill>
                <a:schemeClr val="accent3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4976" y="1721223"/>
            <a:ext cx="9843248" cy="470364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كاهش شنوايي </a:t>
            </a:r>
            <a:r>
              <a:rPr lang="fa-IR" sz="2400" b="1" dirty="0">
                <a:cs typeface="B Nazanin" panose="00000400000000000000" pitchFamily="2" charset="-78"/>
              </a:rPr>
              <a:t>به دلیل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تغييرات غير قابل برگشت گوش داخلي</a:t>
            </a:r>
            <a:r>
              <a:rPr lang="fa-IR" sz="2400" b="1" dirty="0">
                <a:cs typeface="B Nazanin" panose="00000400000000000000" pitchFamily="2" charset="-78"/>
              </a:rPr>
              <a:t> یا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پير گوشي  </a:t>
            </a:r>
            <a:r>
              <a:rPr lang="en-US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presbycusis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40 ـ 25 درصد جمعیت 65 سال و بالاتر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66 ـ 40 درصد افراد بالاتر از 75 سال ، و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بیش از 90 ـ 80 درصد افراد بالای 85 سال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دچار کم شنوایی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افراد سالمند غالباً قادر به پيگيري مكالمات نيستند.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فرد سالمند در برابر صحبت ها  پاسخ هاي نامناسبي می دهد.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16776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شنوایی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تغییرات سیستم شنوایی در سالمندان: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انعطاف‌پذیری </a:t>
            </a:r>
            <a:r>
              <a:rPr lang="fa-IR" sz="2000" b="1" dirty="0">
                <a:cs typeface="B Nazanin" panose="00000400000000000000" pitchFamily="2" charset="-78"/>
              </a:rPr>
              <a:t>استخوانچه‌های گوش میانی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خاصیت ارتجاعی </a:t>
            </a:r>
            <a:r>
              <a:rPr lang="fa-IR" sz="2000" b="1" dirty="0">
                <a:cs typeface="B Nazanin" panose="00000400000000000000" pitchFamily="2" charset="-78"/>
              </a:rPr>
              <a:t>پرده گوش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آتروفی </a:t>
            </a:r>
            <a:r>
              <a:rPr lang="fa-IR" sz="2000" b="1" dirty="0">
                <a:cs typeface="B Nazanin" panose="00000400000000000000" pitchFamily="2" charset="-78"/>
              </a:rPr>
              <a:t>گوش داخلی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پیرگوشی</a:t>
            </a:r>
            <a:r>
              <a:rPr lang="fa-IR" sz="2000" b="1" dirty="0">
                <a:cs typeface="B Nazanin" panose="00000400000000000000" pitchFamily="2" charset="-78"/>
              </a:rPr>
              <a:t> و ناتوانی در تشخیص و شناسایی صداها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توانایی شنیدن </a:t>
            </a:r>
            <a:r>
              <a:rPr lang="fa-IR" sz="2000" b="1" dirty="0">
                <a:cs typeface="B Nazanin" panose="00000400000000000000" pitchFamily="2" charset="-78"/>
              </a:rPr>
              <a:t>صداهای فرکانس بالا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814099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شنوایی در آموزش به سالمندان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فرکانس صداها </a:t>
            </a:r>
            <a:r>
              <a:rPr lang="fa-IR" sz="2000" b="1" dirty="0">
                <a:cs typeface="B Nazanin" panose="00000400000000000000" pitchFamily="2" charset="-78"/>
              </a:rPr>
              <a:t>به‌ویژه در آموزش‌دهندگان و مراقبان زن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واضح و شمرده </a:t>
            </a:r>
            <a:r>
              <a:rPr lang="fa-IR" sz="2000" b="1" dirty="0">
                <a:cs typeface="B Nazanin" panose="00000400000000000000" pitchFamily="2" charset="-78"/>
              </a:rPr>
              <a:t>صحبت کردن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اجتناب از بالا بردن صدا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قرار گرفتن روبه‌روی بیمار </a:t>
            </a:r>
            <a:r>
              <a:rPr lang="fa-IR" sz="2000" b="1" dirty="0">
                <a:cs typeface="B Nazanin" panose="00000400000000000000" pitchFamily="2" charset="-78"/>
              </a:rPr>
              <a:t>و تلفظ واضح کلمات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قابل رؤیت بودن</a:t>
            </a:r>
            <a:r>
              <a:rPr lang="fa-IR" sz="2000" b="1" dirty="0">
                <a:cs typeface="B Nazanin" panose="00000400000000000000" pitchFamily="2" charset="-78"/>
              </a:rPr>
              <a:t> صورت، دهان و لب‌ها در تمام مدت به‌منظور تسهیل لب‌خوانی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حذف صداهای محیطی </a:t>
            </a:r>
            <a:r>
              <a:rPr lang="fa-IR" sz="2000" b="1" dirty="0">
                <a:cs typeface="B Nazanin" panose="00000400000000000000" pitchFamily="2" charset="-78"/>
              </a:rPr>
              <a:t>غیرضروری مانند موسیقی‌های پس‌زمینه، پچ‌پچ، یا هیاهو شلوغی در سالن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043955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fa-IR" sz="5400" dirty="0">
                <a:solidFill>
                  <a:schemeClr val="bg2">
                    <a:lumMod val="50000"/>
                  </a:schemeClr>
                </a:solidFill>
              </a:rPr>
              <a:t>هومئوستاز</a:t>
            </a:r>
            <a:br>
              <a:rPr lang="fa-IR" sz="5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fa-IR" sz="2800" i="0" dirty="0">
                <a:solidFill>
                  <a:schemeClr val="bg2">
                    <a:lumMod val="50000"/>
                  </a:schemeClr>
                </a:solidFill>
              </a:rPr>
              <a:t> حفظ پایداریِ محیط داخلی بدن و ثابت نگه داشتن شرایط فیزیکی و شیمیایی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90700"/>
            <a:ext cx="10168467" cy="441960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endParaRPr lang="fa-IR" sz="2800" b="1" dirty="0"/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سالمندی با موارد زیر همراه است: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اختلال در هومئوستاز</a:t>
            </a:r>
          </a:p>
          <a:p>
            <a:pPr marL="457200" lvl="1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▪️ به معنای کاهش توانایی بدن در پاسخ به چالش‌های مختلف</a:t>
            </a:r>
          </a:p>
          <a:p>
            <a:pPr marL="457200" lvl="1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نارسایی در چندین مکانیسم هموستاتیک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افزایش خطر هیپوترمی </a:t>
            </a:r>
            <a:r>
              <a:rPr lang="fa-IR" sz="2400" dirty="0">
                <a:cs typeface="B Nazanin" panose="00000400000000000000" pitchFamily="2" charset="-78"/>
              </a:rPr>
              <a:t>(افت دمای بدن) در مواجهه با کاهش دمای محیط</a:t>
            </a:r>
          </a:p>
          <a:p>
            <a:pPr lvl="1" algn="r" rtl="1"/>
            <a:r>
              <a:rPr lang="fa-IR" sz="2400" b="1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افزایش خطر هایپرترمی </a:t>
            </a:r>
            <a:r>
              <a:rPr lang="fa-IR" sz="2400" dirty="0">
                <a:cs typeface="B Nazanin" panose="00000400000000000000" pitchFamily="2" charset="-78"/>
              </a:rPr>
              <a:t>و گرمازدگی در مواجهه با افزایش دمای محیط</a:t>
            </a:r>
          </a:p>
          <a:p>
            <a:pPr lvl="2">
              <a:buClr>
                <a:srgbClr val="996633"/>
              </a:buClr>
            </a:pPr>
            <a:endParaRPr lang="en-US" sz="1600" dirty="0">
              <a:solidFill>
                <a:srgbClr val="000000"/>
              </a:solidFill>
            </a:endParaRPr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/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18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967732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400" dirty="0">
                <a:solidFill>
                  <a:schemeClr val="tx1"/>
                </a:solidFill>
              </a:rPr>
              <a:t>هومئوستاز</a:t>
            </a:r>
            <a:br>
              <a:rPr lang="fa-IR" sz="5400" dirty="0">
                <a:solidFill>
                  <a:schemeClr val="tx1"/>
                </a:solidFill>
              </a:rPr>
            </a:br>
            <a:r>
              <a:rPr lang="fa-IR" sz="2800" i="0" dirty="0">
                <a:solidFill>
                  <a:schemeClr val="tx1"/>
                </a:solidFill>
              </a:rPr>
              <a:t> حفظ پایداریِ محیط داخلی بدن و ثابت نگه داشتن شرایط فیزیکی و شیمیایی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876800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سالمندی با اختلال در هموستاز همراه است، به‌ویژه هنگام مواجهه با شرایط زیر: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وضعیت ایستاده </a:t>
            </a:r>
            <a:r>
              <a:rPr lang="fa-IR" sz="2000" b="1" dirty="0">
                <a:cs typeface="B Nazanin" panose="00000400000000000000" pitchFamily="2" charset="-78"/>
              </a:rPr>
              <a:t>(قامت عمودی)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خوردن غذا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حجم خون </a:t>
            </a:r>
            <a:r>
              <a:rPr lang="fa-IR" sz="2000" b="1" dirty="0">
                <a:cs typeface="B Nazanin" panose="00000400000000000000" pitchFamily="2" charset="-78"/>
              </a:rPr>
              <a:t>یا چالش‌های مایعات بدن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سدیم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گلوکز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پر شدن مثانه </a:t>
            </a:r>
            <a:r>
              <a:rPr lang="fa-IR" sz="2000" b="1" dirty="0">
                <a:cs typeface="B Nazanin" panose="00000400000000000000" pitchFamily="2" charset="-78"/>
              </a:rPr>
              <a:t>یا انسداد خروجی مثانه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سوختگی‌های شدید </a:t>
            </a:r>
            <a:r>
              <a:rPr lang="fa-IR" sz="2000" b="1" dirty="0">
                <a:cs typeface="B Nazanin" panose="00000400000000000000" pitchFamily="2" charset="-78"/>
              </a:rPr>
              <a:t>یا ضربه‌های جسمی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استراحت مطلق </a:t>
            </a:r>
            <a:r>
              <a:rPr lang="fa-IR" sz="2000" b="1" dirty="0">
                <a:cs typeface="B Nazanin" panose="00000400000000000000" pitchFamily="2" charset="-78"/>
              </a:rPr>
              <a:t>در تخت یا انجام ورزش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00800"/>
            <a:ext cx="2540000" cy="457200"/>
          </a:xfrm>
        </p:spPr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19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59595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032001" y="1053540"/>
            <a:ext cx="9855200" cy="191826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ctr"/>
            <a:r>
              <a:rPr lang="fa-IR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تغییرات سالمندی موثر بر فرایند آموزش و یادگیری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692401" y="3949139"/>
            <a:ext cx="8534400" cy="1752600"/>
          </a:xfrm>
        </p:spPr>
        <p:txBody>
          <a:bodyPr/>
          <a:lstStyle/>
          <a:p>
            <a:pPr algn="ctr"/>
            <a:r>
              <a:rPr lang="fa-IR" sz="24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دکتر ماهرخ کشوری</a:t>
            </a:r>
          </a:p>
          <a:p>
            <a:pPr algn="ctr"/>
            <a:endParaRPr lang="fa-IR" sz="12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دانشیار دانشکده پرستاری و مامایی</a:t>
            </a: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دانشگاه علوم پزشکی اصفهان</a:t>
            </a:r>
            <a:endParaRPr lang="en-US" sz="16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4922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تغییرات سیستم عصبی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876800"/>
          </a:xfrm>
        </p:spPr>
        <p:txBody>
          <a:bodyPr/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در افراد مسن، تغییرات زیر در سیستم عصبی مشاهده می‌شود: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تعادل: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کاهش کنترل وضعیتی به دلیل از دست دادن نشانه‌های حسی 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این موضوع باعث افزایش خطر زمین‌خوردن در سالمندان می‌شود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سرگیجه و دوران سر: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کاهش ورودی‌های حسی منجر به سرگیجه می‌شود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سنکوپ:</a:t>
            </a:r>
          </a:p>
          <a:p>
            <a:pPr lvl="1" algn="r" rtl="1"/>
            <a:r>
              <a:rPr lang="fa-IR" sz="1800" b="1" dirty="0">
                <a:cs typeface="B Nazanin" panose="00000400000000000000" pitchFamily="2" charset="-78"/>
              </a:rPr>
              <a:t>از دست دادن موقت هوشیاری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افت فشار خون وضعیتی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هایپرترمی</a:t>
            </a:r>
            <a:r>
              <a:rPr lang="fa-IR" sz="2000" b="1" dirty="0">
                <a:cs typeface="B Nazanin" panose="00000400000000000000" pitchFamily="2" charset="-78"/>
              </a:rPr>
              <a:t>:افزایش بیش از حد دمای بدن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هیپوترمی</a:t>
            </a:r>
            <a:r>
              <a:rPr lang="fa-IR" sz="2000" b="1" dirty="0">
                <a:cs typeface="B Nazanin" panose="00000400000000000000" pitchFamily="2" charset="-78"/>
              </a:rPr>
              <a:t>:کاهش بیش از حد دمای بدن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تغییرات یا اختلالات خواب: </a:t>
            </a:r>
            <a:r>
              <a:rPr lang="fa-IR" sz="2000" b="1" dirty="0">
                <a:cs typeface="B Nazanin" panose="00000400000000000000" pitchFamily="2" charset="-78"/>
              </a:rPr>
              <a:t>بیش از ۵۰٪ افراد بالای ۶۵ سال دچار اختلالات خواب هستند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316994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عملکرد ذهنی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عملکرد ذهنی </a:t>
            </a:r>
            <a:r>
              <a:rPr lang="fa-IR" sz="2400" b="1" dirty="0">
                <a:cs typeface="B Nazanin" panose="00000400000000000000" pitchFamily="2" charset="-78"/>
              </a:rPr>
              <a:t>نیز مثل خیلی از عملکردهای دیگر بدن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تحت تأثیر سن </a:t>
            </a:r>
            <a:r>
              <a:rPr lang="fa-IR" sz="2400" b="1" dirty="0">
                <a:cs typeface="B Nazanin" panose="00000400000000000000" pitchFamily="2" charset="-78"/>
              </a:rPr>
              <a:t>قرار می‌گیرد.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مغز</a:t>
            </a:r>
            <a:r>
              <a:rPr lang="fa-IR" sz="2400" b="1" dirty="0">
                <a:cs typeface="B Nazanin" panose="00000400000000000000" pitchFamily="2" charset="-78"/>
              </a:rPr>
              <a:t> مسئول تمام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 شناختی مثل حافظه، تصمیم‌گیری، پردازش اطلاعات، خردمندی، و یادگیری </a:t>
            </a:r>
            <a:r>
              <a:rPr lang="fa-IR" sz="2400" b="1" dirty="0">
                <a:cs typeface="B Nazanin" panose="00000400000000000000" pitchFamily="2" charset="-78"/>
              </a:rPr>
              <a:t>است که با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سن دچار تغییرات </a:t>
            </a:r>
            <a:r>
              <a:rPr lang="fa-IR" sz="2400" b="1" dirty="0">
                <a:cs typeface="B Nazanin" panose="00000400000000000000" pitchFamily="2" charset="-78"/>
              </a:rPr>
              <a:t>می‌شوند.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تغییرات ذهنی طبیعی </a:t>
            </a:r>
            <a:r>
              <a:rPr lang="fa-IR" sz="2400" b="1" dirty="0">
                <a:cs typeface="B Nazanin" panose="00000400000000000000" pitchFamily="2" charset="-78"/>
              </a:rPr>
              <a:t>مرتبط با سن را در حوزه‌های فوق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سالخوردگی شناختی</a:t>
            </a:r>
            <a:r>
              <a:rPr lang="fa-IR" sz="2400" b="1" dirty="0">
                <a:cs typeface="B Nazanin" panose="00000400000000000000" pitchFamily="2" charset="-78"/>
              </a:rPr>
              <a:t>» یا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افت شناختی طبیعی ناشی از سالمندی</a:t>
            </a:r>
            <a:r>
              <a:rPr lang="fa-IR" sz="2400" b="1" dirty="0">
                <a:cs typeface="B Nazanin" panose="00000400000000000000" pitchFamily="2" charset="-78"/>
              </a:rPr>
              <a:t>» می‌نامند.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772522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/>
              <a:t>تغییرات در توانایی‌های عملکردی سیستم عصبی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8196" y="1896978"/>
            <a:ext cx="10168467" cy="4961021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شناخت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افراد سالمند سالم</a:t>
            </a:r>
            <a:r>
              <a:rPr lang="fa-IR" sz="2400" dirty="0">
                <a:cs typeface="B Nazanin" panose="00000400000000000000" pitchFamily="2" charset="-78"/>
              </a:rPr>
              <a:t>، با وجود تغییرات فیزیولوژیکی،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شناختی خود را حفظ می‌کنند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توانایی تمرکز </a:t>
            </a:r>
            <a:r>
              <a:rPr lang="fa-IR" sz="2400" dirty="0">
                <a:cs typeface="B Nazanin" panose="00000400000000000000" pitchFamily="2" charset="-78"/>
              </a:rPr>
              <a:t>همزمان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بر بیش از یک وظیفه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سرعت واکنش </a:t>
            </a:r>
            <a:r>
              <a:rPr lang="fa-IR" sz="2400" dirty="0">
                <a:cs typeface="B Nazanin" panose="00000400000000000000" pitchFamily="2" charset="-78"/>
              </a:rPr>
              <a:t>در پردازش اطلاعات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افزایش زمان </a:t>
            </a:r>
            <a:r>
              <a:rPr lang="fa-IR" sz="2400" dirty="0">
                <a:cs typeface="B Nazanin" panose="00000400000000000000" pitchFamily="2" charset="-78"/>
              </a:rPr>
              <a:t>مورد نیاز برای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یادگیری و پردازش اطلاعات جدید</a:t>
            </a:r>
            <a:r>
              <a:rPr lang="fa-IR" sz="2400" dirty="0">
                <a:cs typeface="B Nazanin" panose="00000400000000000000" pitchFamily="2" charset="-78"/>
              </a:rPr>
              <a:t>:</a:t>
            </a: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سرعت پردازش اطلاعات </a:t>
            </a:r>
            <a:r>
              <a:rPr lang="fa-IR" sz="2000" dirty="0">
                <a:cs typeface="B Nazanin" panose="00000400000000000000" pitchFamily="2" charset="-78"/>
              </a:rPr>
              <a:t>با افزایش سن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کاهش می‌یابد</a:t>
            </a:r>
            <a:r>
              <a:rPr lang="fa-IR" sz="2000" dirty="0">
                <a:cs typeface="B Nazanin" panose="00000400000000000000" pitchFamily="2" charset="-78"/>
              </a:rPr>
              <a:t>. </a:t>
            </a: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>
                <a:cs typeface="B Nazanin" panose="00000400000000000000" pitchFamily="2" charset="-78"/>
              </a:rPr>
              <a:t>این کاهش در اوایل بلوغ شروع می‌شود و طبیعتاً در ۷۰ تا ۸۰ سالگی نسبت به جوانی کمتر است.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سرعت بازیابی اطلاعات</a:t>
            </a:r>
            <a:r>
              <a:rPr lang="fa-IR" sz="2400" dirty="0">
                <a:cs typeface="B Nazanin" panose="00000400000000000000" pitchFamily="2" charset="-78"/>
              </a:rPr>
              <a:t>؛ مشکل در یافتن واژه‌ها یا پدیده "نوک زبان"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950290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528011"/>
            <a:ext cx="10168467" cy="4948989"/>
          </a:xfrm>
        </p:spPr>
        <p:txBody>
          <a:bodyPr/>
          <a:lstStyle/>
          <a:p>
            <a:pPr algn="r" rtl="1"/>
            <a:endParaRPr lang="en-US" sz="2000" dirty="0"/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/>
              <a:t>🔹</a:t>
            </a: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 حافظه</a:t>
            </a:r>
            <a:r>
              <a:rPr lang="fa-IR" sz="2000" b="1" dirty="0">
                <a:cs typeface="B Nazanin" panose="00000400000000000000" pitchFamily="2" charset="-78"/>
              </a:rPr>
              <a:t>:</a:t>
            </a:r>
            <a:r>
              <a:rPr lang="fa-IR" sz="2000" dirty="0">
                <a:cs typeface="B Nazanin" panose="00000400000000000000" pitchFamily="2" charset="-78"/>
              </a:rPr>
              <a:t> شامل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توانمندی دریافت، طبقه‌بندی، ذخیره و یادآوری اطلاعات </a:t>
            </a:r>
            <a:r>
              <a:rPr lang="fa-IR" sz="2000" dirty="0">
                <a:cs typeface="B Nazanin" panose="00000400000000000000" pitchFamily="2" charset="-78"/>
              </a:rPr>
              <a:t>می‌باشد.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1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>
                <a:cs typeface="B Nazanin" panose="00000400000000000000" pitchFamily="2" charset="-78"/>
              </a:rPr>
              <a:t>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مراحل شکل‌گیری و بازیابی حافظه(پردازش حافظه):</a:t>
            </a:r>
            <a:endParaRPr lang="fa-IR" sz="20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en-US" sz="2000" dirty="0">
                <a:cs typeface="B Nazanin" panose="00000400000000000000" pitchFamily="2" charset="-78"/>
              </a:rPr>
              <a:t>Encoding</a:t>
            </a: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اندوزش یا یادسپاری </a:t>
            </a:r>
            <a:r>
              <a:rPr lang="en-US" sz="2000" dirty="0">
                <a:cs typeface="B Nazanin" panose="00000400000000000000" pitchFamily="2" charset="-78"/>
              </a:rPr>
              <a:t>Storage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یادآوری یا بازیابی </a:t>
            </a:r>
            <a:r>
              <a:rPr lang="en-US" sz="2000" dirty="0">
                <a:cs typeface="B Nazanin" panose="00000400000000000000" pitchFamily="2" charset="-78"/>
              </a:rPr>
              <a:t>Recall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سالمند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نیاز به فرصت و حمایت بیشتری </a:t>
            </a:r>
            <a:r>
              <a:rPr lang="fa-IR" sz="2400" dirty="0">
                <a:cs typeface="B Nazanin" panose="00000400000000000000" pitchFamily="2" charset="-78"/>
              </a:rPr>
              <a:t>دارد تا اطلاعات را در حافظه‌ی خود رمزگذاری و ثبت نماید و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پروسه نیاز به زمان و توجه و تمرکز دارد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98742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169" t="12557" r="5909" b="15357"/>
          <a:stretch/>
        </p:blipFill>
        <p:spPr>
          <a:xfrm>
            <a:off x="2218266" y="515119"/>
            <a:ext cx="8686801" cy="604892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77093" y="5879068"/>
            <a:ext cx="1827974" cy="369332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140967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مسیر پردازش حافظه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752600"/>
            <a:ext cx="10168467" cy="495300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 مسیراطلاعات از زمان دریافت تا بازیابی در حافظه 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  1.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دریافت اطلاعات از طریق حواس پنج‌گانه </a:t>
            </a:r>
            <a:r>
              <a:rPr lang="fa-IR" sz="2000" dirty="0">
                <a:cs typeface="B Nazanin" panose="00000400000000000000" pitchFamily="2" charset="-78"/>
              </a:rPr>
              <a:t>(بینایی، شنوایی، بویایی، چشایی و لامسه) ،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2. 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حسی</a:t>
            </a:r>
            <a:r>
              <a:rPr lang="fa-IR" sz="2000" b="1" dirty="0">
                <a:cs typeface="B Nazanin" panose="00000400000000000000" pitchFamily="2" charset="-78"/>
              </a:rPr>
              <a:t>: </a:t>
            </a:r>
            <a:r>
              <a:rPr lang="fa-IR" sz="2000" dirty="0">
                <a:cs typeface="B Nazanin" panose="00000400000000000000" pitchFamily="2" charset="-78"/>
              </a:rPr>
              <a:t>اطلاعات دریافتی به طور موقت در حافظه حسی ذخیره می‌شوند. این حافظه ظرفیت و ماندگاری محدودی دارد و اطلاعات در آن برای مدت کوتاهی (معمولاً کمتر از یک ثانیه) باقی می‌مانند.</a:t>
            </a:r>
          </a:p>
          <a:p>
            <a:pPr algn="r" rtl="1"/>
            <a:endParaRPr lang="fa-IR" sz="2000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 و ذخیره‌سازی در حافظه‌های کوتاه‌مدت و بلندمدت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3.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کوتاه‌مدت: </a:t>
            </a:r>
            <a:r>
              <a:rPr lang="fa-IR" sz="2000" dirty="0">
                <a:cs typeface="B Nazanin" panose="00000400000000000000" pitchFamily="2" charset="-78"/>
              </a:rPr>
              <a:t>اطلاعاتی که به آنها توجه می‌شود، به حافظه کوتاه‌مدت منتقل می‌شوند. این حافظه نیز ظرفیت محدودی دارد و اطلاعات در آن برای مدت کوتاهی (حدود ۲۰ تا ۳۰ ثانیه) نگهداری می‌شوند.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4.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اطلاعاتی که در حافظه کوتاه‌مدت تکرار و مرور می‌شوند یا به دلایل مختلف اهمیت پیدا می‌کنند، به حافظه بلندمدت منتقل می‌شوند. این حافظه ظرفیت نامحدود دارد و اطلاعات در آن برای مدت طولانی ذخیره می‌شوند.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5. 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بازیابی اطلاعات: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 ذخیره‌شده در حافظه بلندمدت در صورت نیاز بازیابی می‌شوند و به حافظه کوتاه‌مدت یا آگاهی منتقل می‌شوند.</a:t>
            </a:r>
          </a:p>
          <a:p>
            <a:pPr algn="r" rtl="1"/>
            <a:endParaRPr lang="en-US" sz="1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512" y="0"/>
            <a:ext cx="2255716" cy="2969009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3775063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2003" y="437148"/>
            <a:ext cx="4429926" cy="1143000"/>
          </a:xfrm>
        </p:spPr>
        <p:txBody>
          <a:bodyPr/>
          <a:lstStyle/>
          <a:p>
            <a:pPr algn="ctr"/>
            <a:r>
              <a:rPr lang="fa-IR" dirty="0"/>
              <a:t>مسیر پردازش 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828801"/>
            <a:ext cx="10168467" cy="4876800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نکات مهم:</a:t>
            </a:r>
            <a:endParaRPr lang="fa-IR" sz="16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برای اینکه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از حافظه حسی به حافظه کوتاه‌مدت منتقل شوند</a:t>
            </a:r>
            <a:r>
              <a:rPr lang="fa-IR" sz="2000" b="1" dirty="0">
                <a:cs typeface="B Nazanin" panose="00000400000000000000" pitchFamily="2" charset="-78"/>
              </a:rPr>
              <a:t>، نیاز به توجه است.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تکرار: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تکرار و مرور اطلاعات به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تثبیت آنها در حافظه کوتاه‌مدت و انتقال به حافظه بلندمدت </a:t>
            </a:r>
            <a:r>
              <a:rPr lang="fa-IR" sz="2000" b="1" dirty="0">
                <a:cs typeface="B Nazanin" panose="00000400000000000000" pitchFamily="2" charset="-78"/>
              </a:rPr>
              <a:t>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کدگذاری:</a:t>
            </a:r>
          </a:p>
          <a:p>
            <a:pPr algn="r" rtl="1" fontAlgn="ctr"/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تبدیل اطلاعات به فرمی قابل ذخیره‌سازی در مغز</a:t>
            </a:r>
            <a:r>
              <a:rPr lang="fa-IR" sz="2000" b="1" dirty="0">
                <a:cs typeface="B Nazanin" panose="00000400000000000000" pitchFamily="2" charset="-78"/>
              </a:rPr>
              <a:t>، به رمزگذاری اطلاعات 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ارتباط:</a:t>
            </a:r>
          </a:p>
          <a:p>
            <a:pPr algn="r" rtl="1" fontAlgn="ctr"/>
            <a:r>
              <a:rPr lang="fa-IR" sz="2000" b="1" dirty="0">
                <a:cs typeface="B Nazanin" panose="00000400000000000000" pitchFamily="2" charset="-78"/>
              </a:rPr>
              <a:t>ایجاد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ارتباط بین اطلاعات جدید و اطلاعات قبلی</a:t>
            </a:r>
            <a:r>
              <a:rPr lang="fa-IR" sz="2000" b="1" dirty="0">
                <a:cs typeface="B Nazanin" panose="00000400000000000000" pitchFamily="2" charset="-78"/>
              </a:rPr>
              <a:t>، به یادآوری بهتر کمک می‌کند. 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سازماندهی:</a:t>
            </a:r>
          </a:p>
          <a:p>
            <a:pPr algn="r" rtl="1"/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سازماندهی و دسته‌بندی اطلاعات</a:t>
            </a:r>
            <a:r>
              <a:rPr lang="fa-IR" sz="2000" b="1" dirty="0">
                <a:cs typeface="B Nazanin" panose="00000400000000000000" pitchFamily="2" charset="-78"/>
              </a:rPr>
              <a:t>، به پردازش و بازیابی بهتر آنها کمک می‌کند. 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688757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600" b="1" dirty="0"/>
              <a:t>حافظه حسی </a:t>
            </a:r>
            <a:r>
              <a:rPr lang="en-US" sz="3600" b="1" dirty="0"/>
              <a:t>(Sensory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نخستین مرحله پردازش اطلاعات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این مرحله، اطلاعات حسی از محیط برای مدت زمان بسیار کوتاهی ذخیره می‌شوند(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0/5 ثانیه</a:t>
            </a:r>
            <a:r>
              <a:rPr lang="fa-IR" sz="2400" b="1" dirty="0">
                <a:cs typeface="B Nazanin" panose="00000400000000000000" pitchFamily="2" charset="-78"/>
              </a:rPr>
              <a:t> برای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اطلاعات دیداری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4-3 ثانیه </a:t>
            </a:r>
            <a:r>
              <a:rPr lang="fa-IR" sz="2400" b="1" dirty="0">
                <a:cs typeface="B Nazanin" panose="00000400000000000000" pitchFamily="2" charset="-78"/>
              </a:rPr>
              <a:t>برای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اطلاعات شنیداری</a:t>
            </a:r>
            <a:r>
              <a:rPr lang="fa-IR" sz="2400" b="1" dirty="0">
                <a:cs typeface="B Nazanin" panose="00000400000000000000" pitchFamily="2" charset="-78"/>
              </a:rPr>
              <a:t>).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اگر به خاطرات حسی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</a:t>
            </a:r>
            <a:r>
              <a:rPr lang="fa-IR" sz="2400" b="1" dirty="0">
                <a:cs typeface="B Nazanin" panose="00000400000000000000" pitchFamily="2" charset="-78"/>
              </a:rPr>
              <a:t> کنیم، اطلاعات به مرحله بعدی یعنی حافظه کوتاه‌مدت انتقال داده می‌شوند.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4381" b="7449"/>
          <a:stretch/>
        </p:blipFill>
        <p:spPr>
          <a:xfrm>
            <a:off x="105010" y="65049"/>
            <a:ext cx="5938019" cy="2263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189052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8118" y="257407"/>
            <a:ext cx="6909356" cy="1143000"/>
          </a:xfrm>
        </p:spPr>
        <p:txBody>
          <a:bodyPr/>
          <a:lstStyle/>
          <a:p>
            <a:pPr algn="ctr" rtl="1"/>
            <a:r>
              <a:rPr lang="fa-IR" sz="3200" b="1" dirty="0"/>
              <a:t>حافظه کوتاه‌مدت</a:t>
            </a:r>
            <a:r>
              <a:rPr lang="en-US" sz="3200" b="1" dirty="0"/>
              <a:t>Short-Term Memory)</a:t>
            </a:r>
            <a:r>
              <a:rPr lang="fa-IR" sz="3200" b="1" dirty="0"/>
              <a:t>)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یعنی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به‌خاطر سپردن</a:t>
            </a:r>
            <a:r>
              <a:rPr lang="fa-IR" sz="2400" b="1" dirty="0">
                <a:cs typeface="B Nazanin" panose="00000400000000000000" pitchFamily="2" charset="-78"/>
              </a:rPr>
              <a:t> اطلاعاتی که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گذشته‌ی نزدیک </a:t>
            </a:r>
            <a:r>
              <a:rPr lang="fa-IR" sz="2400" b="1" dirty="0">
                <a:cs typeface="B Nazanin" panose="00000400000000000000" pitchFamily="2" charset="-78"/>
              </a:rPr>
              <a:t>اتفاق افتاده‌اند.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این حافظه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ارتباط نزدیکی با یادگیری </a:t>
            </a:r>
            <a:r>
              <a:rPr lang="fa-IR" sz="2400" b="1" dirty="0">
                <a:cs typeface="B Nazanin" panose="00000400000000000000" pitchFamily="2" charset="-78"/>
              </a:rPr>
              <a:t>دارد.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نقص این حافظه </a:t>
            </a:r>
            <a:r>
              <a:rPr lang="fa-IR" sz="2400" b="1" dirty="0">
                <a:cs typeface="B Nazanin" panose="00000400000000000000" pitchFamily="2" charset="-78"/>
              </a:rPr>
              <a:t>می‌تواند جدی باشد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منجر به مشکل در یادگیری و ثبت اطلاعات جدید </a:t>
            </a:r>
            <a:r>
              <a:rPr lang="fa-IR" sz="2400" b="1" dirty="0">
                <a:cs typeface="B Nazanin" panose="00000400000000000000" pitchFamily="2" charset="-78"/>
              </a:rPr>
              <a:t>شود.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این مرحله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رمز گذاری </a:t>
            </a:r>
            <a:r>
              <a:rPr lang="fa-IR" sz="2400" b="1" dirty="0">
                <a:cs typeface="B Nazanin" panose="00000400000000000000" pitchFamily="2" charset="-78"/>
              </a:rPr>
              <a:t>انجام می شود.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21740" t="47884" r="27825" b="16498"/>
          <a:stretch/>
        </p:blipFill>
        <p:spPr>
          <a:xfrm>
            <a:off x="289932" y="4285786"/>
            <a:ext cx="4928839" cy="272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720501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فعال</a:t>
            </a:r>
            <a:r>
              <a:rPr lang="en-US" b="1" dirty="0"/>
              <a:t>Working Memory)</a:t>
            </a:r>
            <a:r>
              <a:rPr lang="fa-IR" b="1" dirty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منظور از این نوع حافظه،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نگهداری موقت اطلاعات در ذهن و دستکاری آن است </a:t>
            </a:r>
            <a:r>
              <a:rPr lang="fa-IR" sz="2000" b="1" dirty="0">
                <a:cs typeface="B Nazanin" panose="00000400000000000000" pitchFamily="2" charset="-78"/>
              </a:rPr>
              <a:t>و مشخصه‌ی بارز آن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گنجایش کم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به‌عنوان مثال: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کردن یک شماره تلفن و سپس شماره‌گیری</a:t>
            </a:r>
            <a:r>
              <a:rPr lang="fa-IR" sz="2000" b="1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دیگر شناختی مثل تصمیم‌گیری، توانایی حل مسئله و پردازش زبان </a:t>
            </a:r>
            <a:r>
              <a:rPr lang="fa-IR" sz="2000" b="1" dirty="0">
                <a:cs typeface="B Nazanin" panose="00000400000000000000" pitchFamily="2" charset="-78"/>
              </a:rPr>
              <a:t>تأثیر دارد.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واقع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تلفیقی از حافظه کوتاه‌مدت است به‌اضافه‌ی عنصر توجه </a:t>
            </a:r>
            <a:r>
              <a:rPr lang="fa-IR" sz="2000" b="1" dirty="0">
                <a:cs typeface="B Nazanin" panose="00000400000000000000" pitchFamily="2" charset="-78"/>
              </a:rPr>
              <a:t>و یک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سیستم پویا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حافظه در دوران سالمندی اختلال پیدا می‌کند.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7475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fa-IR" b="1" dirty="0">
                <a:solidFill>
                  <a:schemeClr val="accent3">
                    <a:lumMod val="90000"/>
                  </a:schemeClr>
                </a:solidFill>
              </a:rPr>
              <a:t>اهداف این جلسه:</a:t>
            </a:r>
            <a:endParaRPr lang="en-US" b="1" dirty="0">
              <a:solidFill>
                <a:schemeClr val="accent3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  <a:noFill/>
        </p:spPr>
        <p:txBody>
          <a:bodyPr/>
          <a:lstStyle/>
          <a:p>
            <a:pPr algn="r" rtl="1"/>
            <a:r>
              <a:rPr lang="fa-IR" b="1" dirty="0">
                <a:latin typeface="2  Titr"/>
                <a:cs typeface="B Nazanin" panose="00000400000000000000" pitchFamily="2" charset="-78"/>
              </a:rPr>
              <a:t>آشنایی فراگیران عزیز با:</a:t>
            </a:r>
            <a:endParaRPr lang="fa-IR" dirty="0">
              <a:latin typeface="2  Titr"/>
              <a:cs typeface="B Nazanin" panose="00000400000000000000" pitchFamily="2" charset="-78"/>
            </a:endParaRP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مفاهیم وتعاریف سالمندی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فیزیولوژیک در سالمندان موثر بر روند یادگیری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در عملکرد حسی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 هومئوستاز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سیستم عصبی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مسیر پردازش حافظه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توجه و تمرکز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فواید آموزش برای سالمندان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99663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452" y="2100498"/>
            <a:ext cx="2100877" cy="1679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2712608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مقایسه اثرات سالمندی بر حافظه فعال و کوتاه‌مدت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حالی‌که تمام اندازه‌های حافظه کاری و کوتاه‌مدت همراه با سن کاهش می‌یابد، این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</a:t>
            </a:r>
            <a:r>
              <a:rPr lang="fa-IR" sz="2400" b="1" dirty="0">
                <a:cs typeface="B Nazanin" panose="00000400000000000000" pitchFamily="2" charset="-78"/>
              </a:rPr>
              <a:t>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کاری بیشتر از حافظه کوتاه‌مدت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 این اساس، به نظر می‌رسد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بیشتر در تکالیفی که نیازمند اندوزش و پردازش </a:t>
            </a:r>
            <a:r>
              <a:rPr lang="fa-IR" sz="2400" b="1" dirty="0">
                <a:cs typeface="B Nazanin" panose="00000400000000000000" pitchFamily="2" charset="-78"/>
              </a:rPr>
              <a:t>است،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در مقایسه با تکالیفی که صرفاً نیازمند اندوزش </a:t>
            </a:r>
            <a:r>
              <a:rPr lang="fa-IR" sz="2400" b="1" dirty="0">
                <a:cs typeface="B Nazanin" panose="00000400000000000000" pitchFamily="2" charset="-78"/>
              </a:rPr>
              <a:t>هستند،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آسیب بیشتری می‌بینند.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6450872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رویدادی </a:t>
            </a:r>
            <a:r>
              <a:rPr lang="en-US" b="1" dirty="0"/>
              <a:t>(Episodic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8351" y="1790700"/>
            <a:ext cx="10168467" cy="49149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حافظه‌ی رویدادی </a:t>
            </a:r>
            <a:r>
              <a:rPr lang="fa-IR" sz="1800" b="1" dirty="0">
                <a:cs typeface="B Nazanin" panose="00000400000000000000" pitchFamily="2" charset="-78"/>
              </a:rPr>
              <a:t>توانایی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به‌خاطر سپردن تجارب فردی از وقایعی </a:t>
            </a:r>
            <a:r>
              <a:rPr lang="fa-IR" sz="1800" b="1" dirty="0">
                <a:cs typeface="B Nazanin" panose="00000400000000000000" pitchFamily="2" charset="-78"/>
              </a:rPr>
              <a:t>است که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زمان و مکان‌های مشخصی </a:t>
            </a:r>
            <a:r>
              <a:rPr lang="fa-IR" sz="1800" b="1" dirty="0">
                <a:cs typeface="B Nazanin" panose="00000400000000000000" pitchFamily="2" charset="-78"/>
              </a:rPr>
              <a:t>اتفاق افتاده‌اند.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از این حافظه برای پاسخ به سوالاتی مانند «دیشب چه‌کار کردی؟» یا یادآوری اولین باری که برف دیدیم یا در دریا شنا کردیم استفاده می‌کنیم.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خاطرات، به‌خصوص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اتفاقات مهم</a:t>
            </a:r>
            <a:r>
              <a:rPr lang="fa-IR" sz="1800" b="1" dirty="0">
                <a:cs typeface="B Nazanin" panose="00000400000000000000" pitchFamily="2" charset="-78"/>
              </a:rPr>
              <a:t>، راحت‌تر به یاد آورده می‌شوند.</a:t>
            </a:r>
          </a:p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در دوران سالمندی دچار اختلال می‌شود.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کاهش حافظه‌ی اپیزودیک ممکن است باعث شود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به‌ویژه در مورد وقایع اخیر دچار فراموشی شوند</a:t>
            </a:r>
            <a:r>
              <a:rPr lang="fa-IR" sz="1800" b="1" dirty="0">
                <a:cs typeface="B Nazanin" panose="00000400000000000000" pitchFamily="2" charset="-78"/>
              </a:rPr>
              <a:t>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نکات کلیدی: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رویدادی بخشی از حافظه بلندمدت </a:t>
            </a:r>
            <a:r>
              <a:rPr lang="fa-IR" sz="1800" b="1" dirty="0">
                <a:cs typeface="B Nazanin" panose="00000400000000000000" pitchFamily="2" charset="-78"/>
              </a:rPr>
              <a:t>است که به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تجربیات شخصی </a:t>
            </a:r>
            <a:r>
              <a:rPr lang="fa-IR" sz="1800" b="1" dirty="0">
                <a:cs typeface="B Nazanin" panose="00000400000000000000" pitchFamily="2" charset="-78"/>
              </a:rPr>
              <a:t>مربوط می‌شود.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با افزایش سن، ت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وانایی یادآوری جزئیات وقایع اخیر کاهش می‌یابد</a:t>
            </a:r>
            <a:r>
              <a:rPr lang="fa-IR" sz="1800" b="1" dirty="0">
                <a:cs typeface="B Nazanin" panose="00000400000000000000" pitchFamily="2" charset="-78"/>
              </a:rPr>
              <a:t>، در حالی‌که 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خاطرات قدیمی‌تر ممکن است بهتر حفظ شوند</a:t>
            </a:r>
            <a:r>
              <a:rPr lang="fa-IR" sz="1800" b="1" dirty="0">
                <a:cs typeface="B Nazanin" panose="00000400000000000000" pitchFamily="2" charset="-78"/>
              </a:rPr>
              <a:t>.</a:t>
            </a:r>
            <a:endParaRPr lang="en-US" sz="1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این نوع حافظه برای زندگی روزمره، تعاملات اجتماعی و هویت فردی بسیار مهم است.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82010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رویه‌ای </a:t>
            </a:r>
            <a:r>
              <a:rPr lang="en-US" b="1" dirty="0"/>
              <a:t>(Procedural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790700"/>
            <a:ext cx="10168467" cy="50673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حافظه رویه‌ای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شامل توانایی‌های ذهنی و جسمی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در طول زمان کسب شده‌اند</a:t>
            </a:r>
            <a:r>
              <a:rPr lang="fa-IR" sz="2000" dirty="0">
                <a:cs typeface="B Nazanin" panose="00000400000000000000" pitchFamily="2" charset="-78"/>
              </a:rPr>
              <a:t>، مانند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رانندگی، دوچرخه‌سواری، نوشتن، و تایپ کردن با صفحه‌کلید.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این نوع حافظه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معمولاً به‌صورت خودکار و بدون تفکر آگاهانه عمل می‌کند.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حافظه رویه‌ای تحت تأثیر افزایش سن قرار نمی‌گیرد.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انجام فعالیت‌های آموخته‌شده قبلی تغییر نمی‌کند</a:t>
            </a:r>
            <a:r>
              <a:rPr lang="fa-IR" sz="2000" dirty="0">
                <a:cs typeface="B Nazanin" panose="00000400000000000000" pitchFamily="2" charset="-78"/>
              </a:rPr>
              <a:t>، اما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یادگیری فعالیت‌های جدید نیازمند زمان و تمرین بیشتری برای ثبت در حافظه رویه‌ای است.</a:t>
            </a:r>
            <a:endParaRPr lang="en-US" sz="20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>
                <a:cs typeface="B Nazanin" panose="00000400000000000000" pitchFamily="2" charset="-78"/>
              </a:rPr>
              <a:t>نکات کلیدی</a:t>
            </a:r>
            <a:endParaRPr lang="en-US" sz="20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حافظه رویه‌ای بخشی از حافظه بلندمدت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مربوط به مهارت‌ها و عادت‌هاست</a:t>
            </a:r>
            <a:r>
              <a:rPr lang="fa-IR" sz="2000" dirty="0">
                <a:cs typeface="B Nazanin" panose="00000400000000000000" pitchFamily="2" charset="-78"/>
              </a:rPr>
              <a:t>.</a:t>
            </a:r>
            <a:endParaRPr lang="en-US" sz="20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برخلاف حافظه رویدادی یا فعال</a:t>
            </a:r>
            <a:r>
              <a:rPr lang="fa-IR" sz="2000" dirty="0">
                <a:cs typeface="B Nazanin" panose="00000400000000000000" pitchFamily="2" charset="-78"/>
              </a:rPr>
              <a:t>،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با افزایش سن کمتر دچار افت می‌شود.</a:t>
            </a:r>
            <a:endParaRPr lang="en-US" sz="20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یادگیری مهارت‌های جدید </a:t>
            </a:r>
            <a:r>
              <a:rPr lang="fa-IR" sz="2000" dirty="0">
                <a:cs typeface="B Nazanin" panose="00000400000000000000" pitchFamily="2" charset="-78"/>
              </a:rPr>
              <a:t>در سالمندی ممکن است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دشوارتر </a:t>
            </a:r>
            <a:r>
              <a:rPr lang="fa-IR" sz="2000" dirty="0">
                <a:cs typeface="B Nazanin" panose="00000400000000000000" pitchFamily="2" charset="-78"/>
              </a:rPr>
              <a:t>باشد، اما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قدیمی حفظ می‌شوند.</a:t>
            </a:r>
          </a:p>
          <a:p>
            <a:pPr algn="r" rtl="1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32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85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600" b="1" dirty="0"/>
              <a:t>حافظه بلندمدت </a:t>
            </a:r>
            <a:r>
              <a:rPr lang="en-US" sz="3600" b="1" dirty="0"/>
              <a:t>(Long-Term 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هر آنچه می‌دانیم، انجام داده‌ایم و تجربه کرده‌ایم </a:t>
            </a:r>
            <a:r>
              <a:rPr lang="fa-IR" sz="2400" b="1" dirty="0">
                <a:cs typeface="B Nazanin" panose="00000400000000000000" pitchFamily="2" charset="-78"/>
              </a:rPr>
              <a:t>در حافظه بلندمدت ذخیره می‌شود.</a:t>
            </a:r>
          </a:p>
          <a:p>
            <a:pPr algn="ctr" rtl="1"/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تحت تأثیر سالمندی قرار نمی‌گیرد.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افراد سالمند در یادآوری اطلاعات و خاطراتی که قبلاً آموخته‌اند مشکلی ندارند،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اما برای یادآوری آن‌ها زمان بیشتری نیاز دارند.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نکات کلیدی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حافظه بلندمدت شامل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دانش، تجربیات و خاطرات گذشته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برخلاف حافظه فعال یا رویدادی،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 با افزایش سن کمتر دچار اختلال می‌شود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سرعت بازیابی اطلاعات ممکن است کاهش یابد</a:t>
            </a:r>
            <a:r>
              <a:rPr lang="fa-IR" sz="2400" b="1" dirty="0">
                <a:cs typeface="B Nazanin" panose="00000400000000000000" pitchFamily="2" charset="-78"/>
              </a:rPr>
              <a:t>، اما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خود اطلاعات معمولاً حفظ می‌شوند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4104531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تقسیم‌بندی حافظه بر اساس جهت زمانی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1.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آینده‌نگر: </a:t>
            </a:r>
            <a:r>
              <a:rPr lang="fa-IR" sz="2000" b="1" dirty="0">
                <a:cs typeface="B Nazanin" panose="00000400000000000000" pitchFamily="2" charset="-78"/>
              </a:rPr>
              <a:t>توانایی به‌خاطر سپردن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فعالیت‌هایی که در آینده باید انجام شود</a:t>
            </a:r>
            <a:r>
              <a:rPr lang="en-US" sz="2000" b="1" dirty="0">
                <a:cs typeface="B Nazanin" panose="00000400000000000000" pitchFamily="2" charset="-78"/>
              </a:rPr>
              <a:t>)</a:t>
            </a:r>
            <a:r>
              <a:rPr lang="fa-IR" sz="2000" b="1" dirty="0">
                <a:cs typeface="B Nazanin" panose="00000400000000000000" pitchFamily="2" charset="-78"/>
              </a:rPr>
              <a:t>نوعی برنامه‌ریزی برای آینده نزدیک).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در سالمندی ممکن است دچار اختلال شود و باعث شود فرد سالمند کارهایی را که قصد انجامشان دارد فراموش کند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2.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گذشته‌نگر: </a:t>
            </a:r>
            <a:r>
              <a:rPr lang="fa-IR" sz="2000" b="1" dirty="0">
                <a:cs typeface="B Nazanin" panose="00000400000000000000" pitchFamily="2" charset="-78"/>
              </a:rPr>
              <a:t>کمک به یادآوری موضوعاتی که مربوط به گذشته است</a:t>
            </a:r>
          </a:p>
          <a:p>
            <a:pPr algn="just" rtl="1"/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34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777" y="3883743"/>
            <a:ext cx="9061380" cy="2593257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271652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توجه و تمرکز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تعریف: </a:t>
            </a:r>
          </a:p>
          <a:p>
            <a:pPr marL="400050" lvl="1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تمرکز و فوکوس کردن روی موضوع خاص </a:t>
            </a:r>
            <a:r>
              <a:rPr lang="fa-IR" sz="2400" b="1" dirty="0">
                <a:cs typeface="B Nazanin" panose="00000400000000000000" pitchFamily="2" charset="-78"/>
              </a:rPr>
              <a:t>تا بتوان اطلاعات مرتبط با آن موضوع را پردازش کرد.</a:t>
            </a:r>
          </a:p>
          <a:p>
            <a:pPr marL="400050" lvl="1" indent="0" algn="ctr" rtl="1">
              <a:buNone/>
            </a:pPr>
            <a:r>
              <a:rPr lang="fa-IR" dirty="0"/>
              <a:t>انواع توجه و تمرکز</a:t>
            </a:r>
          </a:p>
          <a:p>
            <a:pPr marL="400050" lvl="1" indent="0" algn="ctr" rt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35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114" y="4090875"/>
            <a:ext cx="8541542" cy="208132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896370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تأثیر سن بر توجه و تمرکز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تغییرات شناختی با افزایش سن: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 انتخابی و توجه تقسیم‌شده </a:t>
            </a:r>
            <a:r>
              <a:rPr lang="fa-IR" sz="2000" b="1" dirty="0">
                <a:cs typeface="B Nazanin" panose="00000400000000000000" pitchFamily="2" charset="-78"/>
              </a:rPr>
              <a:t>با افزایش سن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کمتر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توجه پایدار تغییر قابل توجهی نمی‌کند</a:t>
            </a:r>
          </a:p>
          <a:p>
            <a:pPr algn="r" rtl="1">
              <a:lnSpc>
                <a:spcPct val="150000"/>
              </a:lnSpc>
            </a:pPr>
            <a:endParaRPr lang="fa-IR" sz="20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نتیجه عملی: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افراد سالمند در محیط‌های شلوغ، پر سر و صدا یا با محرک‌های زیاد و بینایی،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بیشتر دچار حواس‌پرتی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انجام چند وظیفه هم‌زمان </a:t>
            </a:r>
            <a:r>
              <a:rPr lang="fa-IR" sz="2000" b="1" dirty="0">
                <a:cs typeface="B Nazanin" panose="00000400000000000000" pitchFamily="2" charset="-78"/>
              </a:rPr>
              <a:t>یا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 توجه از یک موضوع به موضوع دیگر </a:t>
            </a:r>
            <a:r>
              <a:rPr lang="fa-IR" sz="2000" b="1" dirty="0">
                <a:cs typeface="B Nazanin" panose="00000400000000000000" pitchFamily="2" charset="-78"/>
              </a:rPr>
              <a:t>برایشان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دشوارتر</a:t>
            </a:r>
            <a:r>
              <a:rPr lang="fa-IR" sz="2000" b="1" dirty="0">
                <a:cs typeface="B Nazanin" panose="00000400000000000000" pitchFamily="2" charset="-78"/>
              </a:rPr>
              <a:t> می‌شود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2850722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توانایی‌های زبانی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تعریف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توانایی درک کلام، تولید گفتار و نوشتن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تأثیر سن بر توانایی زبانی</a:t>
            </a:r>
          </a:p>
          <a:p>
            <a:pPr algn="ct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37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919" y="3735659"/>
            <a:ext cx="9186343" cy="2893741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8218599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4000" b="1" dirty="0"/>
              <a:t>عملکرد اجرائی(</a:t>
            </a:r>
            <a:r>
              <a:rPr lang="en-US" sz="4000" b="1" dirty="0"/>
              <a:t>Executive function</a:t>
            </a:r>
            <a:r>
              <a:rPr lang="fa-IR" sz="4000" b="1" dirty="0"/>
              <a:t>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199"/>
            <a:ext cx="10168467" cy="4684295"/>
          </a:xfrm>
        </p:spPr>
        <p:txBody>
          <a:bodyPr/>
          <a:lstStyle/>
          <a:p>
            <a:pPr algn="r" rtl="1"/>
            <a:r>
              <a:rPr lang="en-US" sz="1400" b="1" dirty="0"/>
              <a:t>🔹 </a:t>
            </a:r>
            <a:r>
              <a:rPr lang="fa-IR" sz="2000" dirty="0">
                <a:cs typeface="B Nazanin" panose="00000400000000000000" pitchFamily="2" charset="-78"/>
              </a:rPr>
              <a:t>عملکرد اجرائی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به توانایی ذهن در مدیریت فعالیت‌هایی مانند: برنامه‌ریزی، سازماندهی، حل مسئله، تفکر انتزاعی، انعطاف‌پذیری ذهنی، و رفتارهای مرتبط. با این توانایی‌ها</a:t>
            </a:r>
          </a:p>
          <a:p>
            <a:pPr algn="r" rtl="1"/>
            <a:endParaRPr lang="fa-IR" sz="1800" dirty="0">
              <a:cs typeface="B Nazanin" panose="00000400000000000000" pitchFamily="2" charset="-78"/>
            </a:endParaRPr>
          </a:p>
          <a:p>
            <a:pPr algn="r" rtl="1"/>
            <a:r>
              <a:rPr lang="en-US" sz="1800" b="1" dirty="0">
                <a:cs typeface="B Nazanin" panose="00000400000000000000" pitchFamily="2" charset="-78"/>
              </a:rPr>
              <a:t>🔹 </a:t>
            </a:r>
            <a:r>
              <a:rPr lang="fa-IR" sz="1800" b="1" dirty="0">
                <a:cs typeface="B Nazanin" panose="00000400000000000000" pitchFamily="2" charset="-78"/>
              </a:rPr>
              <a:t>نقش‌های کلیدی عملکرد اجرائی:</a:t>
            </a:r>
            <a:endParaRPr lang="fa-IR" sz="1800" dirty="0">
              <a:cs typeface="B Nazanin" panose="00000400000000000000" pitchFamily="2" charset="-78"/>
            </a:endParaRP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حل مسائل پیچیده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برنامه‌ریزی فعالیت‌ها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سازماندهی اطلاعات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تفکر انتزاعی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تطبیق با شرایط جدید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استدلال و تصمیم‌گیری</a:t>
            </a:r>
          </a:p>
          <a:p>
            <a:pPr lvl="2" algn="r" rtl="1"/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رفتار اجتماعی مناسب</a:t>
            </a:r>
          </a:p>
          <a:p>
            <a:pPr algn="r" rtl="1"/>
            <a:r>
              <a:rPr lang="fa-IR" sz="1800" b="1" dirty="0">
                <a:cs typeface="B Nazanin" panose="00000400000000000000" pitchFamily="2" charset="-78"/>
              </a:rPr>
              <a:t>نکته مهم:</a:t>
            </a:r>
            <a:r>
              <a:rPr lang="fa-IR" sz="1800" dirty="0">
                <a:cs typeface="B Nazanin" panose="00000400000000000000" pitchFamily="2" charset="-78"/>
              </a:rPr>
              <a:t> </a:t>
            </a:r>
          </a:p>
          <a:p>
            <a:pPr lvl="1" algn="ct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عملکرد اجرائی با افزایش سن، به‌ویژه پس از ۷۰ سالگی، کاهش می‌یابد.</a:t>
            </a:r>
          </a:p>
          <a:p>
            <a:pPr algn="r" rtl="1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38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542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هوش کریستالیزه</a:t>
            </a:r>
            <a:r>
              <a:rPr lang="en-US" dirty="0"/>
              <a:t>🔹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790700"/>
            <a:ext cx="10168467" cy="5536532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تعریف: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هوش کریستالیزه </a:t>
            </a:r>
            <a:r>
              <a:rPr lang="fa-IR" sz="2000" b="1" dirty="0">
                <a:cs typeface="B Nazanin" panose="00000400000000000000" pitchFamily="2" charset="-78"/>
              </a:rPr>
              <a:t>شامل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تمام چیزهایی است که فرد در طول زمان یاد گرفته</a:t>
            </a:r>
            <a:r>
              <a:rPr lang="fa-IR" sz="2000" b="1" dirty="0">
                <a:cs typeface="B Nazanin" panose="00000400000000000000" pitchFamily="2" charset="-78"/>
              </a:rPr>
              <a:t>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مانند:مهارت‌ها، توانایی‌ها، ودانش.</a:t>
            </a:r>
          </a:p>
          <a:p>
            <a:pPr algn="r" rtl="1">
              <a:lnSpc>
                <a:spcPct val="150000"/>
              </a:lnSpc>
            </a:pP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ویژگی‌ها</a:t>
            </a:r>
            <a:r>
              <a:rPr lang="fa-IR" sz="2000" b="1" dirty="0">
                <a:cs typeface="B Nazanin" panose="00000400000000000000" pitchFamily="2" charset="-78"/>
              </a:rPr>
              <a:t>: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با افزایش سن ثابت می‌ماند یا حتی بهتر </a:t>
            </a:r>
            <a:r>
              <a:rPr lang="fa-IR" sz="2000" b="1" dirty="0">
                <a:cs typeface="B Nazanin" panose="00000400000000000000" pitchFamily="2" charset="-78"/>
              </a:rPr>
              <a:t>می‌شود، چون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وابسته به تجربه، تمرین و یادگیری</a:t>
            </a:r>
            <a:r>
              <a:rPr lang="fa-IR" sz="2000" b="1" dirty="0">
                <a:cs typeface="B Nazanin" panose="00000400000000000000" pitchFamily="2" charset="-78"/>
              </a:rPr>
              <a:t> است و با افزایش سن، مهارت‌ها و دانش فرد بیشتر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رشد این نوع هوش فرد را به سمت خردمندی هدایت می‌کند</a:t>
            </a:r>
          </a:p>
          <a:p>
            <a:pPr algn="r" rtl="1">
              <a:lnSpc>
                <a:spcPct val="150000"/>
              </a:lnSpc>
            </a:pPr>
            <a:r>
              <a:rPr lang="en-US" sz="2000" b="1" dirty="0">
                <a:cs typeface="B Nazanin" panose="00000400000000000000" pitchFamily="2" charset="-78"/>
              </a:rPr>
              <a:t> </a:t>
            </a:r>
            <a:endParaRPr lang="fa-IR" sz="20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مزایا برای سالمندان: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جبران کاهش توانایی در حوزه‌هایی مثل سرعت پردازش، عملکرد بهتر در مسائل پیچیده </a:t>
            </a:r>
            <a:r>
              <a:rPr lang="fa-IR" sz="2000" b="1" dirty="0">
                <a:cs typeface="B Nazanin" panose="00000400000000000000" pitchFamily="2" charset="-78"/>
              </a:rPr>
              <a:t>که نیاز به تفکر، دانش و تجربه دارند در برخی زمینه‌ها از جوانان بهتر عمل می‌کنند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372600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endParaRPr lang="en-US" sz="3800" b="1" dirty="0">
              <a:cs typeface="B Jadid" panose="00000700000000000000" pitchFamily="2" charset="-7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یک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فرآیند زیست شناختی مشترک </a:t>
            </a:r>
            <a:r>
              <a:rPr lang="fa-IR" sz="2400" dirty="0">
                <a:cs typeface="B Nazanin" panose="00000400000000000000" pitchFamily="2" charset="-78"/>
              </a:rPr>
              <a:t>برای تمامی موجودات زنده است.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از زمان تولد </a:t>
            </a:r>
            <a:r>
              <a:rPr lang="fa-IR" sz="2400" dirty="0">
                <a:cs typeface="B Nazanin" panose="00000400000000000000" pitchFamily="2" charset="-78"/>
              </a:rPr>
              <a:t>شروع می شود و نمیتوان آن را متوقف یا معکوس نمود.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با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مراقبت صحیح </a:t>
            </a:r>
            <a:r>
              <a:rPr lang="fa-IR" sz="2400" dirty="0">
                <a:cs typeface="B Nazanin" panose="00000400000000000000" pitchFamily="2" charset="-78"/>
              </a:rPr>
              <a:t>می توان فرآیند سالمندی را به تاخیر انداخت.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از فردی به فرد دیگر متفاوت است.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929467" y="457200"/>
            <a:ext cx="6705600" cy="838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a-IR" sz="5400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سالمندی</a:t>
            </a:r>
            <a:r>
              <a:rPr lang="fa-IR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 </a:t>
            </a:r>
            <a:endParaRPr lang="en-US" b="1" kern="0" dirty="0">
              <a:solidFill>
                <a:schemeClr val="bg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5696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فواید آموزش برای 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04473"/>
            <a:ext cx="10168467" cy="5249779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۱.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 و کارا باقی ماندن در دوران بازنشستگی </a:t>
            </a:r>
            <a:r>
              <a:rPr lang="fa-IR" sz="2000" dirty="0">
                <a:cs typeface="B Nazanin" panose="00000400000000000000" pitchFamily="2" charset="-78"/>
              </a:rPr>
              <a:t>→ کمک می‌کند سالمندان احساس مفید بودن داشته باشند و از انزوا دور بمانند.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۲.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اعتماد به نفس و عزت نفس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مهارت‌های جدید باعث تقویت حس ارزشمندی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۳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. افزایش مشارکت در فعالیت‌های اجتماعی و تقویت روابط اجتماعی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بهانه‌ای برای تعامل بیشتر با دیگران باشد.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۴.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انتقال تجارب و دانش خود با همسالان و سایر نسل‌ها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سالمندان نقش مهمی در انتقال خرد و تجربه دارند.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۵.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شکاف بین نسلی با روزآمد نمودن دانش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آشنایی با فناوری و مفاهیم جدید باعث نزدیکی بیشتر با نسل‌های جوان‌تر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۶.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و ارتقای کرامت و منزلت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جایگاه اجتماعی سالمندان را تقویت کند.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۷.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ارتقای کیفیت زندگی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مداوم باعث افزایش رضایت، نشاط و سلامت روان می‌شود.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40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</p:spTree>
    <p:extLst>
      <p:ext uri="{BB962C8B-B14F-4D97-AF65-F5344CB8AC3E}">
        <p14:creationId xmlns:p14="http://schemas.microsoft.com/office/powerpoint/2010/main" val="26614878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2286001" y="395288"/>
            <a:ext cx="7521575" cy="1447800"/>
          </a:xfrm>
        </p:spPr>
        <p:txBody>
          <a:bodyPr/>
          <a:lstStyle/>
          <a:p>
            <a:pPr algn="ctr">
              <a:defRPr/>
            </a:pPr>
            <a:r>
              <a:rPr lang="fa-I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با تشکر از بذل توجه شما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7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A330282E-79A2-45CC-87F3-1EC95EFFBC54}" type="slidenum">
              <a:rPr lang="en-US" altLang="en-US" sz="1400">
                <a:solidFill>
                  <a:prstClr val="black"/>
                </a:solidFill>
                <a:cs typeface="Arial" pitchFamily="34" charset="0"/>
              </a:rPr>
              <a:pPr/>
              <a:t>41</a:t>
            </a:fld>
            <a:endParaRPr lang="en-US" altLang="en-US" sz="140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5" name="Picture 4" descr="1440x900_high_resolution_flower_art_1234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915556"/>
            <a:ext cx="7354253" cy="426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keshvari@med.mui.ac.ir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44187692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مفهوم سالمندی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سالمندی چیست؟</a:t>
            </a:r>
            <a:r>
              <a:rPr lang="fa-IR" sz="2400" dirty="0">
                <a:cs typeface="B Nazanin" panose="00000400000000000000" pitchFamily="2" charset="-78"/>
              </a:rPr>
              <a:t> سالمندی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الگویی از تغییرات در طول زندگی </a:t>
            </a:r>
            <a:r>
              <a:rPr lang="fa-IR" sz="2400" dirty="0">
                <a:cs typeface="B Nazanin" panose="00000400000000000000" pitchFamily="2" charset="-78"/>
              </a:rPr>
              <a:t>است که با افزایش سن رخ می‌دهد.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5</a:t>
            </a:fld>
            <a:endParaRPr lang="en-US">
              <a:solidFill>
                <a:srgbClr val="996633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00359"/>
              </p:ext>
            </p:extLst>
          </p:nvPr>
        </p:nvGraphicFramePr>
        <p:xfrm>
          <a:off x="2654875" y="2950365"/>
          <a:ext cx="81280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94140088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91666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توضیح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</a:rPr>
                        <a:t>نوع سن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8874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Mitra" panose="00000400000000000000" pitchFamily="2" charset="-78"/>
                        </a:rPr>
                        <a:t>وضعیت جسمی و عملکرد اندام‌هاو سیستم‌های بدن فرد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زیستی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029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توانایی‌های ذهنی و احساسی</a:t>
                      </a:r>
                    </a:p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ظرفیت‌های سازگاری فرد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روان‌شناختی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8687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نقش‌ها و انتظارات اجتماعی مرتبط با سن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اجتماعی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2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سن ثبت‌شده در اسناد رسمی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قانونی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6638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 انجام فعالیت‌های روزمره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عملکردی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926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58732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000" y="202993"/>
            <a:ext cx="2420322" cy="116443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440445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تعریف سالمندی از دیدگاه تقویمی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57" t="51968" r="26967" b="22674"/>
          <a:stretch/>
        </p:blipFill>
        <p:spPr>
          <a:xfrm>
            <a:off x="2671439" y="3741080"/>
            <a:ext cx="8599449" cy="245326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40764" y="6437971"/>
            <a:ext cx="3860800" cy="4572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6123" y="1812380"/>
            <a:ext cx="89878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سن تقویمی </a:t>
            </a:r>
            <a:r>
              <a:rPr lang="fa-IR" b="1" dirty="0">
                <a:cs typeface="B Nazanin" panose="00000400000000000000" pitchFamily="2" charset="-78"/>
              </a:rPr>
              <a:t>بر اساس سن شناسنامه‌ای فرد تعیین می‌شود.</a:t>
            </a: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 در بسیاری از کشورها،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65 سال و بالاتر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طبق تعریف سازمان جهانی بهداشت، در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کشورهای در حال توسعه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60 سال و بالاتر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232468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مطالعات در کشور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دو مطالعه با عنوان‌های:</a:t>
            </a:r>
          </a:p>
          <a:p>
            <a:pPr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سیمای سلامت سالمندان ۱۳۷۸</a:t>
            </a:r>
          </a:p>
          <a:p>
            <a:pPr algn="r" rtl="1"/>
            <a:r>
              <a:rPr lang="fa-IR" sz="2000" b="1" dirty="0">
                <a:solidFill>
                  <a:srgbClr val="0070C0"/>
                </a:solidFill>
                <a:cs typeface="B Nazanin" panose="00000400000000000000" pitchFamily="2" charset="-78"/>
              </a:rPr>
              <a:t>سیمای سلامت سالمندان ۱۳۹۱</a:t>
            </a:r>
            <a:endParaRPr lang="en-US" sz="20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/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نتایج مهم: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حدود </a:t>
            </a:r>
            <a:r>
              <a:rPr lang="fa-IR" sz="2000" b="1" dirty="0">
                <a:cs typeface="B Nazanin" panose="00000400000000000000" pitchFamily="2" charset="-78"/>
              </a:rPr>
              <a:t>۴۰٪</a:t>
            </a:r>
            <a:r>
              <a:rPr lang="fa-IR" sz="2000" dirty="0">
                <a:cs typeface="B Nazanin" panose="00000400000000000000" pitchFamily="2" charset="-78"/>
              </a:rPr>
              <a:t> از سالمندان در راه رفتن مشکل داشتند.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۳۳٪</a:t>
            </a:r>
            <a:r>
              <a:rPr lang="fa-IR" sz="2000" dirty="0">
                <a:cs typeface="B Nazanin" panose="00000400000000000000" pitchFamily="2" charset="-78"/>
              </a:rPr>
              <a:t> برای راه رفتن از </a:t>
            </a:r>
            <a:r>
              <a:rPr lang="fa-IR" sz="2000" b="1" dirty="0">
                <a:cs typeface="B Nazanin" panose="00000400000000000000" pitchFamily="2" charset="-78"/>
              </a:rPr>
              <a:t>وسیله کمکی</a:t>
            </a:r>
            <a:r>
              <a:rPr lang="fa-IR" sz="2000" dirty="0">
                <a:cs typeface="B Nazanin" panose="00000400000000000000" pitchFamily="2" charset="-78"/>
              </a:rPr>
              <a:t> استفاده می‌کردند.</a:t>
            </a:r>
          </a:p>
          <a:p>
            <a:pPr lvl="1" algn="r" rtl="1"/>
            <a:r>
              <a:rPr lang="fa-IR" sz="2000" dirty="0">
                <a:cs typeface="B Nazanin" panose="00000400000000000000" pitchFamily="2" charset="-78"/>
              </a:rPr>
              <a:t>حدود </a:t>
            </a:r>
            <a:r>
              <a:rPr lang="fa-IR" sz="2000" b="1" dirty="0">
                <a:cs typeface="B Nazanin" panose="00000400000000000000" pitchFamily="2" charset="-78"/>
              </a:rPr>
              <a:t>۵۰٪</a:t>
            </a:r>
            <a:r>
              <a:rPr lang="fa-IR" sz="2000" dirty="0">
                <a:cs typeface="B Nazanin" panose="00000400000000000000" pitchFamily="2" charset="-78"/>
              </a:rPr>
              <a:t> برای </a:t>
            </a:r>
            <a:r>
              <a:rPr lang="fa-IR" sz="2000" b="1" dirty="0">
                <a:cs typeface="B Nazanin" panose="00000400000000000000" pitchFamily="2" charset="-78"/>
              </a:rPr>
              <a:t>خرید، پخت غذا و مراجعه به پزشک</a:t>
            </a:r>
            <a:r>
              <a:rPr lang="fa-IR" sz="2000" dirty="0">
                <a:cs typeface="B Nazanin" panose="00000400000000000000" pitchFamily="2" charset="-78"/>
              </a:rPr>
              <a:t> نیاز به کمک داشتند.</a:t>
            </a:r>
          </a:p>
          <a:p>
            <a:pPr lvl="1" algn="r" rtl="1"/>
            <a:r>
              <a:rPr lang="fa-IR" sz="2000" b="1" dirty="0">
                <a:cs typeface="B Nazanin" panose="00000400000000000000" pitchFamily="2" charset="-78"/>
              </a:rPr>
              <a:t>۱۴.۶٪</a:t>
            </a:r>
            <a:r>
              <a:rPr lang="fa-IR" sz="2000" dirty="0">
                <a:cs typeface="B Nazanin" panose="00000400000000000000" pitchFamily="2" charset="-78"/>
              </a:rPr>
              <a:t> بدون کمک قادر به </a:t>
            </a:r>
            <a:r>
              <a:rPr lang="fa-IR" sz="2000" b="1" dirty="0">
                <a:cs typeface="B Nazanin" panose="00000400000000000000" pitchFamily="2" charset="-78"/>
              </a:rPr>
              <a:t>تأمین بهداشت فردی</a:t>
            </a:r>
            <a:r>
              <a:rPr lang="fa-IR" sz="2000" dirty="0">
                <a:cs typeface="B Nazanin" panose="00000400000000000000" pitchFamily="2" charset="-78"/>
              </a:rPr>
              <a:t> نبودند.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692607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سیمای سلامت سالمندان ۱۳۹۱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2817" y="1981200"/>
            <a:ext cx="9855200" cy="4114800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نتایج مطالعه: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۳۱.۵٪ مشکل شنوایی داشتند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حدود ۶۰٪ مشکل دهان و دندان داشتند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۱۱٪ دچار نوعی از بی‌اختیاری ادرار یا مدفوع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۱۹.۸٪ دارای افت فشار خون وضعیتی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۴۵٪ دچار بی‌خوابی یا کم‌خوابی بودند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/>
              <a:t>۶۴٪ در انجام فعالیت‌های متوسط دچار محدودیت بودند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3884110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میزان باسوادی سالمندان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130" t="30443" r="19245" b="31617"/>
          <a:stretch/>
        </p:blipFill>
        <p:spPr>
          <a:xfrm>
            <a:off x="2297252" y="1996068"/>
            <a:ext cx="9827015" cy="36687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keshvari@med.mui.ac.ir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996633"/>
                </a:solidFill>
              </a:rPr>
              <a:t>1404.05.12</a:t>
            </a:r>
          </a:p>
        </p:txBody>
      </p:sp>
    </p:spTree>
    <p:extLst>
      <p:ext uri="{BB962C8B-B14F-4D97-AF65-F5344CB8AC3E}">
        <p14:creationId xmlns:p14="http://schemas.microsoft.com/office/powerpoint/2010/main" val="1267937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unny Days">
  <a:themeElements>
    <a:clrScheme name="Sunny Days 1">
      <a:dk1>
        <a:srgbClr val="000000"/>
      </a:dk1>
      <a:lt1>
        <a:srgbClr val="FFCC66"/>
      </a:lt1>
      <a:dk2>
        <a:srgbClr val="996633"/>
      </a:dk2>
      <a:lt2>
        <a:srgbClr val="CC6600"/>
      </a:lt2>
      <a:accent1>
        <a:srgbClr val="FF9933"/>
      </a:accent1>
      <a:accent2>
        <a:srgbClr val="CCCCCC"/>
      </a:accent2>
      <a:accent3>
        <a:srgbClr val="FFE2B8"/>
      </a:accent3>
      <a:accent4>
        <a:srgbClr val="000000"/>
      </a:accent4>
      <a:accent5>
        <a:srgbClr val="FFCAAD"/>
      </a:accent5>
      <a:accent6>
        <a:srgbClr val="B9B9B9"/>
      </a:accent6>
      <a:hlink>
        <a:srgbClr val="CC9900"/>
      </a:hlink>
      <a:folHlink>
        <a:srgbClr val="993366"/>
      </a:folHlink>
    </a:clrScheme>
    <a:fontScheme name="Sunny Day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2326</TotalTime>
  <Words>3046</Words>
  <Application>Microsoft Office PowerPoint</Application>
  <PresentationFormat>Widescreen</PresentationFormat>
  <Paragraphs>409</Paragraphs>
  <Slides>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2  Titr</vt:lpstr>
      <vt:lpstr>Arial</vt:lpstr>
      <vt:lpstr>B Jadid</vt:lpstr>
      <vt:lpstr>B Mitra</vt:lpstr>
      <vt:lpstr>B Nazanin</vt:lpstr>
      <vt:lpstr>Calibri</vt:lpstr>
      <vt:lpstr>Candara</vt:lpstr>
      <vt:lpstr>Garamond</vt:lpstr>
      <vt:lpstr>Symbol</vt:lpstr>
      <vt:lpstr>Times New Roman</vt:lpstr>
      <vt:lpstr>Wingdings</vt:lpstr>
      <vt:lpstr>Waveform</vt:lpstr>
      <vt:lpstr>Sunny Days</vt:lpstr>
      <vt:lpstr>PowerPoint Presentation</vt:lpstr>
      <vt:lpstr>تغییرات سالمندی موثر بر فرایند آموزش و یادگیری</vt:lpstr>
      <vt:lpstr>اهداف این جلسه:</vt:lpstr>
      <vt:lpstr>PowerPoint Presentation</vt:lpstr>
      <vt:lpstr>مفهوم سالمندی</vt:lpstr>
      <vt:lpstr>تعریف سالمندی از دیدگاه تقویمی</vt:lpstr>
      <vt:lpstr>مطالعات در کشور</vt:lpstr>
      <vt:lpstr>سیمای سلامت سالمندان ۱۳۹۱</vt:lpstr>
      <vt:lpstr>میزان باسوادی سالمندان</vt:lpstr>
      <vt:lpstr>مقدمه... سالمندی جمعیت</vt:lpstr>
      <vt:lpstr>PowerPoint Presentation</vt:lpstr>
      <vt:lpstr>تغییرات در عملکرد حسی</vt:lpstr>
      <vt:lpstr>بینایی</vt:lpstr>
      <vt:lpstr>راهکارهای مقابله با مشکلات بینایی در آموزش به سالمندان</vt:lpstr>
      <vt:lpstr>تغييرات در سيستم هاي حسي شنوايي</vt:lpstr>
      <vt:lpstr>شنوایی</vt:lpstr>
      <vt:lpstr>راهکارهای مقابله با مشکلات شنوایی در آموزش به سالمندان</vt:lpstr>
      <vt:lpstr>هومئوستاز  حفظ پایداریِ محیط داخلی بدن و ثابت نگه داشتن شرایط فیزیکی و شیمیایی</vt:lpstr>
      <vt:lpstr>هومئوستاز  حفظ پایداریِ محیط داخلی بدن و ثابت نگه داشتن شرایط فیزیکی و شیمیایی</vt:lpstr>
      <vt:lpstr>تغییرات سیستم عصبی</vt:lpstr>
      <vt:lpstr>عملکرد ذهنی </vt:lpstr>
      <vt:lpstr>تغییرات در توانایی‌های عملکردی سیستم عصبی</vt:lpstr>
      <vt:lpstr>حافظه</vt:lpstr>
      <vt:lpstr>PowerPoint Presentation</vt:lpstr>
      <vt:lpstr>مسیر پردازش حافظه</vt:lpstr>
      <vt:lpstr>مسیر پردازش حافظه</vt:lpstr>
      <vt:lpstr>حافظه حسی (Sensory Memory)</vt:lpstr>
      <vt:lpstr>حافظه کوتاه‌مدتShort-Term Memory))</vt:lpstr>
      <vt:lpstr>حافظه فعالWorking Memory))</vt:lpstr>
      <vt:lpstr>مقایسه اثرات سالمندی بر حافظه فعال و کوتاه‌مدت</vt:lpstr>
      <vt:lpstr>حافظه رویدادی (Episodic Memory)</vt:lpstr>
      <vt:lpstr>حافظه رویه‌ای (Procedural Memory)</vt:lpstr>
      <vt:lpstr>حافظه بلندمدت (Long-Term Memory)</vt:lpstr>
      <vt:lpstr>تقسیم‌بندی حافظه بر اساس جهت زمانی</vt:lpstr>
      <vt:lpstr>توجه و تمرکز</vt:lpstr>
      <vt:lpstr>تأثیر سن بر توجه و تمرکز</vt:lpstr>
      <vt:lpstr>توانایی‌های زبانی</vt:lpstr>
      <vt:lpstr>عملکرد اجرائی(Executive function)</vt:lpstr>
      <vt:lpstr>هوش کریستالیزه🔹 </vt:lpstr>
      <vt:lpstr>فواید آموزش برای سالمندان</vt:lpstr>
      <vt:lpstr>با تشکر از بذل توجه شما</vt:lpstr>
    </vt:vector>
  </TitlesOfParts>
  <Company>Moorche 30 DVDs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A.R.I</cp:lastModifiedBy>
  <cp:revision>167</cp:revision>
  <dcterms:created xsi:type="dcterms:W3CDTF">2017-09-24T01:29:00Z</dcterms:created>
  <dcterms:modified xsi:type="dcterms:W3CDTF">2025-08-11T07:57:21Z</dcterms:modified>
</cp:coreProperties>
</file>